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4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8" r:id="rId3"/>
    <p:sldId id="276" r:id="rId4"/>
    <p:sldId id="291" r:id="rId5"/>
    <p:sldId id="292" r:id="rId6"/>
    <p:sldId id="277" r:id="rId7"/>
    <p:sldId id="280" r:id="rId8"/>
    <p:sldId id="281" r:id="rId9"/>
    <p:sldId id="282" r:id="rId10"/>
    <p:sldId id="285" r:id="rId11"/>
    <p:sldId id="286" r:id="rId12"/>
    <p:sldId id="283" r:id="rId13"/>
    <p:sldId id="284" r:id="rId14"/>
    <p:sldId id="290" r:id="rId15"/>
    <p:sldId id="258" r:id="rId16"/>
    <p:sldId id="260" r:id="rId17"/>
    <p:sldId id="261" r:id="rId18"/>
    <p:sldId id="259" r:id="rId19"/>
    <p:sldId id="262" r:id="rId20"/>
    <p:sldId id="288" r:id="rId21"/>
    <p:sldId id="295" r:id="rId22"/>
    <p:sldId id="289" r:id="rId23"/>
    <p:sldId id="264" r:id="rId24"/>
    <p:sldId id="265" r:id="rId25"/>
    <p:sldId id="266" r:id="rId26"/>
    <p:sldId id="267" r:id="rId27"/>
    <p:sldId id="268" r:id="rId28"/>
    <p:sldId id="279" r:id="rId29"/>
    <p:sldId id="296" r:id="rId30"/>
    <p:sldId id="269" r:id="rId31"/>
    <p:sldId id="294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8"/>
    <p:restoredTop sz="80552" autoAdjust="0"/>
  </p:normalViewPr>
  <p:slideViewPr>
    <p:cSldViewPr snapToGrid="0" snapToObjects="1">
      <p:cViewPr varScale="1">
        <p:scale>
          <a:sx n="106" d="100"/>
          <a:sy n="106" d="100"/>
        </p:scale>
        <p:origin x="18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6597011-2B5E-8945-8511-F024D60C6C1D}" type="datetimeFigureOut">
              <a:rPr lang="en-US"/>
              <a:pPr>
                <a:defRPr/>
              </a:pPr>
              <a:t>11/13/17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89EA325-0B1C-7E43-AF86-6A717E4ED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01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4578BC-28C7-0840-AE64-7CC315C5D334}" type="datetime1">
              <a:rPr lang="en-US"/>
              <a:pPr>
                <a:defRPr/>
              </a:pPr>
              <a:t>11/13/17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C6F895-0F2A-8040-99EB-9D7E37D0D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52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6F895-0F2A-8040-99EB-9D7E37D0DC0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74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general, but also for your term project.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6F895-0F2A-8040-99EB-9D7E37D0DC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years later, a </a:t>
            </a:r>
            <a:r>
              <a:rPr lang="en-US" dirty="0" err="1" smtClean="0"/>
              <a:t>drupal</a:t>
            </a:r>
            <a:r>
              <a:rPr lang="en-US" dirty="0" smtClean="0"/>
              <a:t> </a:t>
            </a:r>
            <a:r>
              <a:rPr lang="en-US" dirty="0" smtClean="0"/>
              <a:t>site</a:t>
            </a:r>
          </a:p>
          <a:p>
            <a:endParaRPr lang="en-US" dirty="0" smtClean="0"/>
          </a:p>
          <a:p>
            <a:r>
              <a:rPr lang="en-US" dirty="0" smtClean="0"/>
              <a:t>Too</a:t>
            </a:r>
            <a:r>
              <a:rPr lang="en-US" baseline="0" dirty="0" smtClean="0"/>
              <a:t> much text on the home page. No obvious next action. Verbs?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6F895-0F2A-8040-99EB-9D7E37D0DC0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26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do I do next?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do I find things?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6F895-0F2A-8040-99EB-9D7E37D0DC0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02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I do next?</a:t>
            </a:r>
          </a:p>
          <a:p>
            <a:r>
              <a:rPr lang="en-US" dirty="0" smtClean="0"/>
              <a:t>How do I find things?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6F895-0F2A-8040-99EB-9D7E37D0DC0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5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Love your neighbor as yourself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6F895-0F2A-8040-99EB-9D7E37D0DC0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2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Comments? Would you use this site if you were preparing a sermon? Why or why not?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6F895-0F2A-8040-99EB-9D7E37D0DC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3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Task analysis </a:t>
            </a:r>
            <a:r>
              <a:rPr lang="mr-IN" dirty="0" smtClean="0"/>
              <a:t>–</a:t>
            </a:r>
            <a:r>
              <a:rPr lang="en-US" dirty="0" smtClean="0"/>
              <a:t> what do you have to do? How efficiently is it done?</a:t>
            </a:r>
          </a:p>
          <a:p>
            <a:r>
              <a:rPr lang="en-US" dirty="0" smtClean="0"/>
              <a:t>Concept</a:t>
            </a:r>
          </a:p>
          <a:p>
            <a:r>
              <a:rPr lang="en-US" dirty="0" smtClean="0"/>
              <a:t>Readability</a:t>
            </a:r>
          </a:p>
          <a:p>
            <a:r>
              <a:rPr lang="en-US" dirty="0" smtClean="0"/>
              <a:t>Navigability</a:t>
            </a:r>
          </a:p>
          <a:p>
            <a:r>
              <a:rPr lang="en-US" dirty="0" smtClean="0"/>
              <a:t>Accessibility</a:t>
            </a:r>
          </a:p>
          <a:p>
            <a:r>
              <a:rPr lang="en-US" dirty="0" smtClean="0"/>
              <a:t>Speed</a:t>
            </a:r>
          </a:p>
          <a:p>
            <a:r>
              <a:rPr lang="en-US" dirty="0" smtClean="0"/>
              <a:t>User</a:t>
            </a:r>
            <a:r>
              <a:rPr lang="en-US" baseline="0" dirty="0" smtClean="0"/>
              <a:t>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6F895-0F2A-8040-99EB-9D7E37D0DC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38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Task analysis </a:t>
            </a:r>
            <a:r>
              <a:rPr lang="mr-IN" dirty="0" smtClean="0"/>
              <a:t>–</a:t>
            </a:r>
            <a:r>
              <a:rPr lang="en-US" dirty="0" smtClean="0"/>
              <a:t> what do you have to do? How efficiently is it done?</a:t>
            </a:r>
          </a:p>
          <a:p>
            <a:r>
              <a:rPr lang="en-US" dirty="0" smtClean="0"/>
              <a:t>Concept</a:t>
            </a:r>
          </a:p>
          <a:p>
            <a:r>
              <a:rPr lang="en-US" dirty="0" smtClean="0"/>
              <a:t>Readability</a:t>
            </a:r>
          </a:p>
          <a:p>
            <a:r>
              <a:rPr lang="en-US" dirty="0" smtClean="0"/>
              <a:t>Navigability</a:t>
            </a:r>
          </a:p>
          <a:p>
            <a:r>
              <a:rPr lang="en-US" dirty="0" smtClean="0"/>
              <a:t>Accessibility</a:t>
            </a:r>
          </a:p>
          <a:p>
            <a:r>
              <a:rPr lang="en-US" dirty="0" smtClean="0"/>
              <a:t>Speed</a:t>
            </a:r>
          </a:p>
          <a:p>
            <a:r>
              <a:rPr lang="en-US" dirty="0" smtClean="0"/>
              <a:t>User</a:t>
            </a:r>
            <a:r>
              <a:rPr lang="en-US" baseline="0" dirty="0" smtClean="0"/>
              <a:t>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6F895-0F2A-8040-99EB-9D7E37D0DC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67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Accessibility:</a:t>
            </a:r>
            <a:r>
              <a:rPr lang="en-US" baseline="0" dirty="0" smtClean="0"/>
              <a:t>  compatibility with various browsers, platforms; semantic markup for compatibility with screen readers; good contrast,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do you associate positive emotions (endorphins?) with a website?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6F895-0F2A-8040-99EB-9D7E37D0DC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6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go to</a:t>
            </a:r>
            <a:r>
              <a:rPr lang="en-US" baseline="0" dirty="0" smtClean="0"/>
              <a:t> newspaper. Can’t see article. Given options:</a:t>
            </a:r>
          </a:p>
          <a:p>
            <a:endParaRPr lang="en-US" dirty="0" smtClean="0"/>
          </a:p>
          <a:p>
            <a:r>
              <a:rPr lang="en-US" dirty="0" smtClean="0"/>
              <a:t>Single next task.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6F895-0F2A-8040-99EB-9D7E37D0DC0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0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Jakob</a:t>
            </a:r>
            <a:r>
              <a:rPr lang="en-US" dirty="0" smtClean="0"/>
              <a:t> Nielsen’s suggestions</a:t>
            </a:r>
          </a:p>
          <a:p>
            <a:endParaRPr lang="en-US" dirty="0" smtClean="0"/>
          </a:p>
          <a:p>
            <a:r>
              <a:rPr lang="en-US" dirty="0" smtClean="0"/>
              <a:t>(I hate top-10 lists, but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6F895-0F2A-8040-99EB-9D7E37D0DC0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02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Here is what we did with CCEL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72DFF5-2FDB-704A-BC0D-A8C643B8AAD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6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Paddling.net</a:t>
            </a:r>
            <a:r>
              <a:rPr lang="en-US" dirty="0" smtClean="0"/>
              <a:t> – usability analysis?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6F895-0F2A-8040-99EB-9D7E37D0DC0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E26D-BADE-1246-99AC-AD82729E96CC}" type="datetime1">
              <a:rPr lang="en-US"/>
              <a:pPr>
                <a:defRPr/>
              </a:pPr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C1162-AAA5-BD47-80C3-2C44C3B9E33B}" type="datetime1">
              <a:rPr lang="en-US"/>
              <a:pPr>
                <a:defRPr/>
              </a:pPr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08581-469E-CC45-B8D9-0BA069DDB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DFA83A6-8D73-784B-821B-0FBB823FD38C}" type="datetime1">
              <a:rPr lang="en-US"/>
              <a:pPr>
                <a:defRPr/>
              </a:pPr>
              <a:t>11/13/17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732BAF1-9167-6442-BB7E-CB4C98907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F2B96-163A-6249-AE7B-D4B622FE64B3}" type="datetime1">
              <a:rPr lang="en-US"/>
              <a:pPr>
                <a:defRPr/>
              </a:pPr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CD1C-AF19-E04C-8A1C-FFBCA8DDC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0E575-F6B4-F74E-9BE5-43C0AAA310A4}" type="datetime1">
              <a:rPr lang="en-US"/>
              <a:pPr>
                <a:defRPr/>
              </a:pPr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A8D77-0EE4-FF45-92B8-47530114C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2D64-4A0B-7047-B005-45C0102DF131}" type="datetime1">
              <a:rPr lang="en-US"/>
              <a:pPr>
                <a:defRPr/>
              </a:pPr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885A-58AF-9E43-99F9-C38C3E4EA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D9FC1-9E8B-5B44-A36D-846914891E71}" type="datetime1">
              <a:rPr lang="en-US"/>
              <a:pPr>
                <a:defRPr/>
              </a:pPr>
              <a:t>11/13/17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3BBE0-40F5-6D49-B6C3-12FA0BD4B80E}" type="datetime1">
              <a:rPr lang="en-US"/>
              <a:pPr>
                <a:defRPr/>
              </a:pPr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07FD3-60A2-3342-8309-9EA88874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6D5CB-7055-DB49-83DC-00D8E7E02943}" type="datetime1">
              <a:rPr lang="en-US"/>
              <a:pPr>
                <a:defRPr/>
              </a:pPr>
              <a:t>11/13/17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F9780-F0BF-F549-B902-CF0A3E579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76CD8-2A9F-8B42-A426-4429F73A4A7B}" type="datetime1">
              <a:rPr lang="en-US"/>
              <a:pPr>
                <a:defRPr/>
              </a:pPr>
              <a:t>11/13/17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3507-C8C8-AA4B-BAD0-49DFCA472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356AE-B180-B044-8DE0-A5D824402F82}" type="datetime1">
              <a:rPr lang="en-US"/>
              <a:pPr>
                <a:defRPr/>
              </a:pPr>
              <a:t>11/13/17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CE2D-06DD-DA40-A699-93975F049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AC03F-6C56-7F4C-B971-1393CE3A1046}" type="datetime1">
              <a:rPr lang="en-US"/>
              <a:pPr>
                <a:defRPr/>
              </a:pPr>
              <a:t>11/13/17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09C90-B4B1-F842-B8CE-F201E7F5E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497BD7A-6B61-E841-809D-2F642BE7E137}" type="datetime1">
              <a:rPr lang="en-US"/>
              <a:pPr>
                <a:defRPr/>
              </a:pPr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95E970-1943-2440-A165-1B82514DA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100"/>
            <a:ext cx="7612063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A61649E-422E-824D-AC49-3DFED716BAF3}" type="datetime1">
              <a:rPr lang="en-US"/>
              <a:pPr>
                <a:defRPr/>
              </a:pPr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B01D9DD-BF90-7747-A60E-93EB0485D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6" r:id="rId1"/>
    <p:sldLayoutId id="2147485381" r:id="rId2"/>
    <p:sldLayoutId id="2147485387" r:id="rId3"/>
    <p:sldLayoutId id="2147485388" r:id="rId4"/>
    <p:sldLayoutId id="2147485382" r:id="rId5"/>
    <p:sldLayoutId id="2147485383" r:id="rId6"/>
    <p:sldLayoutId id="2147485384" r:id="rId7"/>
    <p:sldLayoutId id="2147485389" r:id="rId8"/>
    <p:sldLayoutId id="2147485390" r:id="rId9"/>
    <p:sldLayoutId id="2147485391" r:id="rId10"/>
    <p:sldLayoutId id="2147485392" r:id="rId11"/>
    <p:sldLayoutId id="2147485385" r:id="rId12"/>
    <p:sldLayoutId id="214748539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Font typeface="Wingdings 2" pitchFamily="-65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Font typeface="Wingdings 2" pitchFamily="-65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Font typeface="Wingdings 2" pitchFamily="-65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Font typeface="Wingdings 2" pitchFamily="-65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Font typeface="Wingdings 2" pitchFamily="-65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reffect.com/topic/25-point-website-usability-checklist" TargetMode="External"/><Relationship Id="rId4" Type="http://schemas.openxmlformats.org/officeDocument/2006/relationships/hyperlink" Target="http://mashable.com/2011/09/30/website-usability-tool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reachingandworship.org/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mashable.com/2011/09/30/website-usability-tools/#c.mkiQ_1gmqk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13" y="4511675"/>
            <a:ext cx="7997825" cy="1470025"/>
          </a:xfrm>
        </p:spPr>
        <p:txBody>
          <a:bodyPr/>
          <a:lstStyle/>
          <a:p>
            <a:pPr>
              <a:defRPr/>
            </a:pPr>
            <a:r>
              <a:rPr lang="en-US" sz="7200" dirty="0" smtClean="0"/>
              <a:t>Usability</a:t>
            </a:r>
            <a:endParaRPr lang="en-US" sz="72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09738" y="2994025"/>
            <a:ext cx="5724525" cy="1296988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Information Systems 337</a:t>
            </a:r>
          </a:p>
          <a:p>
            <a:pPr defTabSz="91440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>
              <a:solidFill>
                <a:schemeClr val="tx2"/>
              </a:solidFill>
              <a:effectLst>
                <a:outerShdw blurRad="50800" dist="25400" dir="2700000" algn="tl" rotWithShape="0">
                  <a:schemeClr val="bg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Prof. Harry Plantinga</a:t>
            </a:r>
            <a:endParaRPr lang="en-US" sz="2400" dirty="0">
              <a:solidFill>
                <a:schemeClr val="tx2"/>
              </a:solidFill>
              <a:effectLst>
                <a:outerShdw blurRad="50800" dist="25400" dir="2700000" algn="tl" rotWithShape="0">
                  <a:schemeClr val="bg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4" y="0"/>
            <a:ext cx="7320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3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82" y="0"/>
            <a:ext cx="6696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1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77" y="2070100"/>
            <a:ext cx="9173977" cy="47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82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" t="13966" r="1940" b="15598"/>
          <a:stretch/>
        </p:blipFill>
        <p:spPr>
          <a:xfrm>
            <a:off x="0" y="1671182"/>
            <a:ext cx="9144000" cy="5186818"/>
          </a:xfrm>
        </p:spPr>
      </p:pic>
    </p:spTree>
    <p:extLst>
      <p:ext uri="{BB962C8B-B14F-4D97-AF65-F5344CB8AC3E}">
        <p14:creationId xmlns:p14="http://schemas.microsoft.com/office/powerpoint/2010/main" val="2146837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1386"/>
            <a:ext cx="9144000" cy="4446614"/>
          </a:xfrm>
        </p:spPr>
      </p:pic>
    </p:spTree>
    <p:extLst>
      <p:ext uri="{BB962C8B-B14F-4D97-AF65-F5344CB8AC3E}">
        <p14:creationId xmlns:p14="http://schemas.microsoft.com/office/powerpoint/2010/main" val="1251009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Usability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7612063" cy="4563542"/>
          </a:xfrm>
        </p:spPr>
        <p:txBody>
          <a:bodyPr>
            <a:normAutofit lnSpcReduction="10000"/>
          </a:bodyPr>
          <a:lstStyle/>
          <a:p>
            <a:pPr>
              <a:buFont typeface="Wingdings 2" charset="2"/>
              <a:buChar char=""/>
              <a:defRPr/>
            </a:pPr>
            <a:r>
              <a:rPr lang="en-US" dirty="0" smtClean="0"/>
              <a:t>Have a clear, simple navigation system answering</a:t>
            </a:r>
          </a:p>
          <a:p>
            <a:pPr lvl="1">
              <a:buFont typeface="Wingdings 2" charset="2"/>
              <a:buChar char=""/>
              <a:defRPr/>
            </a:pPr>
            <a:r>
              <a:rPr lang="en-US" dirty="0" smtClean="0"/>
              <a:t>Where am I?</a:t>
            </a:r>
          </a:p>
          <a:p>
            <a:pPr lvl="1">
              <a:buFont typeface="Wingdings 2" charset="2"/>
              <a:buChar char=""/>
              <a:defRPr/>
            </a:pPr>
            <a:r>
              <a:rPr lang="en-US" dirty="0" smtClean="0"/>
              <a:t>Where have I been?</a:t>
            </a:r>
          </a:p>
          <a:p>
            <a:pPr lvl="1">
              <a:buFont typeface="Wingdings 2" charset="2"/>
              <a:buChar char=""/>
              <a:defRPr/>
            </a:pPr>
            <a:r>
              <a:rPr lang="en-US" dirty="0" smtClean="0"/>
              <a:t>Where can I go?</a:t>
            </a:r>
          </a:p>
          <a:p>
            <a:pPr>
              <a:buFont typeface="Wingdings 2" charset="2"/>
              <a:buChar char=""/>
              <a:defRPr/>
            </a:pPr>
            <a:r>
              <a:rPr lang="en-US" dirty="0" smtClean="0"/>
              <a:t>Keep the content clear and simple</a:t>
            </a:r>
          </a:p>
          <a:p>
            <a:pPr lvl="1">
              <a:buFont typeface="Wingdings 2" charset="2"/>
              <a:buChar char=""/>
              <a:defRPr/>
            </a:pPr>
            <a:r>
              <a:rPr lang="en-US" dirty="0" smtClean="0"/>
              <a:t>Make page easy to scan</a:t>
            </a:r>
          </a:p>
          <a:p>
            <a:pPr lvl="1">
              <a:buFont typeface="Wingdings 2" charset="2"/>
              <a:buChar char=""/>
              <a:defRPr/>
            </a:pPr>
            <a:r>
              <a:rPr lang="en-US" dirty="0" smtClean="0"/>
              <a:t>Put the best first</a:t>
            </a:r>
          </a:p>
          <a:p>
            <a:pPr lvl="1">
              <a:buFont typeface="Wingdings 2" charset="2"/>
              <a:buChar char=""/>
              <a:defRPr/>
            </a:pPr>
            <a:r>
              <a:rPr lang="en-US" dirty="0" smtClean="0"/>
              <a:t>Watch readability (font size, contrast)</a:t>
            </a:r>
          </a:p>
          <a:p>
            <a:pPr lvl="1">
              <a:buFont typeface="Wingdings 2" charset="2"/>
              <a:buChar char=""/>
              <a:defRPr/>
            </a:pPr>
            <a:r>
              <a:rPr lang="en-US" dirty="0" smtClean="0"/>
              <a:t>Whenever possible, have a single next step</a:t>
            </a:r>
          </a:p>
          <a:p>
            <a:pPr>
              <a:buFont typeface="Wingdings 2" charset="2"/>
              <a:buChar char=""/>
              <a:defRPr/>
            </a:pPr>
            <a:r>
              <a:rPr lang="en-US" dirty="0" smtClean="0"/>
              <a:t>And our #1 suggestion: </a:t>
            </a:r>
            <a:r>
              <a:rPr lang="en-US" b="1" dirty="0" smtClean="0"/>
              <a:t>Test site on real users.</a:t>
            </a:r>
            <a:br>
              <a:rPr lang="en-US" b="1" dirty="0" smtClean="0"/>
            </a:br>
            <a:r>
              <a:rPr lang="en-US" b="1" dirty="0" smtClean="0"/>
              <a:t>Keep improving.</a:t>
            </a:r>
          </a:p>
          <a:p>
            <a:pPr marL="0" indent="0">
              <a:buNone/>
              <a:defRPr/>
            </a:pPr>
            <a:endParaRPr lang="en-US" b="1" dirty="0" smtClean="0"/>
          </a:p>
          <a:p>
            <a:pPr lvl="1">
              <a:buFont typeface="Wingdings 2" charset="2"/>
              <a:buChar char="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Top 10 usability guidelines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65175" y="2070100"/>
            <a:ext cx="8124825" cy="4633913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charset="2"/>
              <a:buChar char=""/>
              <a:defRPr/>
            </a:pPr>
            <a:r>
              <a:rPr lang="en-US" dirty="0" smtClean="0"/>
              <a:t>…according to usability guru </a:t>
            </a:r>
            <a:r>
              <a:rPr lang="en-US" dirty="0" err="1" smtClean="0"/>
              <a:t>Jakob</a:t>
            </a:r>
            <a:r>
              <a:rPr lang="en-US" dirty="0" smtClean="0"/>
              <a:t> Nielsen:</a:t>
            </a:r>
          </a:p>
          <a:p>
            <a:pPr lvl="1">
              <a:buFont typeface="Wingdings 2" charset="2"/>
              <a:buChar char=""/>
              <a:defRPr/>
            </a:pPr>
            <a:r>
              <a:rPr lang="en-US" dirty="0" smtClean="0"/>
              <a:t>Make the site's purpose clear</a:t>
            </a:r>
          </a:p>
          <a:p>
            <a:pPr lvl="2">
              <a:buFont typeface="Wingdings 2" charset="2"/>
              <a:buChar char=""/>
              <a:defRPr/>
            </a:pPr>
            <a:r>
              <a:rPr lang="en-US" sz="1600" dirty="0" smtClean="0"/>
              <a:t>One-sentence tagline</a:t>
            </a:r>
          </a:p>
          <a:p>
            <a:pPr lvl="2">
              <a:buFont typeface="Wingdings 2" charset="2"/>
              <a:buChar char=""/>
              <a:defRPr/>
            </a:pPr>
            <a:r>
              <a:rPr lang="en-US" sz="1600" dirty="0" smtClean="0"/>
              <a:t>Use &lt;title&gt; appropriately</a:t>
            </a:r>
          </a:p>
          <a:p>
            <a:pPr lvl="2">
              <a:buFont typeface="Wingdings 2" charset="2"/>
              <a:buChar char=""/>
              <a:defRPr/>
            </a:pPr>
            <a:r>
              <a:rPr lang="en-US" sz="1600" dirty="0" smtClean="0"/>
              <a:t>Group all corporate info into one distinct area</a:t>
            </a:r>
          </a:p>
          <a:p>
            <a:pPr lvl="1">
              <a:buFont typeface="Wingdings 2" charset="2"/>
              <a:buChar char=""/>
              <a:defRPr/>
            </a:pPr>
            <a:r>
              <a:rPr lang="en-US" dirty="0" smtClean="0"/>
              <a:t>Help users find what they need</a:t>
            </a:r>
          </a:p>
          <a:p>
            <a:pPr lvl="2">
              <a:buFont typeface="Wingdings 2" charset="2"/>
              <a:buChar char=""/>
              <a:defRPr/>
            </a:pPr>
            <a:r>
              <a:rPr lang="en-US" sz="1600" dirty="0" smtClean="0"/>
              <a:t>Emphasize site's top high-priority tasks</a:t>
            </a:r>
          </a:p>
          <a:p>
            <a:pPr lvl="2">
              <a:buFont typeface="Wingdings 2" charset="2"/>
              <a:buChar char=""/>
              <a:defRPr/>
            </a:pPr>
            <a:r>
              <a:rPr lang="en-US" sz="1600" dirty="0" smtClean="0"/>
              <a:t>Include a Search input box (27 chars wide)</a:t>
            </a:r>
          </a:p>
          <a:p>
            <a:pPr lvl="1">
              <a:buFont typeface="Wingdings 2" charset="2"/>
              <a:buChar char=""/>
              <a:defRPr/>
            </a:pPr>
            <a:r>
              <a:rPr lang="en-US" dirty="0" smtClean="0"/>
              <a:t>Reveal site content</a:t>
            </a:r>
          </a:p>
          <a:p>
            <a:pPr lvl="2">
              <a:buFont typeface="Wingdings 2" charset="2"/>
              <a:buChar char=""/>
              <a:defRPr/>
            </a:pPr>
            <a:r>
              <a:rPr lang="en-US" sz="1600" dirty="0" smtClean="0"/>
              <a:t>Show examples of real site content</a:t>
            </a:r>
          </a:p>
          <a:p>
            <a:pPr lvl="2">
              <a:buFont typeface="Wingdings 2" charset="2"/>
              <a:buChar char=""/>
              <a:defRPr/>
            </a:pPr>
            <a:r>
              <a:rPr lang="en-US" sz="1600" dirty="0" smtClean="0"/>
              <a:t>Begin link names with the most important keyword</a:t>
            </a:r>
          </a:p>
          <a:p>
            <a:pPr lvl="2">
              <a:buFont typeface="Wingdings 2" charset="2"/>
              <a:buChar char=""/>
              <a:defRPr/>
            </a:pPr>
            <a:r>
              <a:rPr lang="en-US" sz="1600" dirty="0" smtClean="0"/>
              <a:t>Easy access to recent homepage features</a:t>
            </a:r>
          </a:p>
          <a:p>
            <a:pPr lvl="1">
              <a:buFont typeface="Wingdings 2" charset="2"/>
              <a:buChar char=""/>
              <a:defRPr/>
            </a:pPr>
            <a:r>
              <a:rPr lang="en-US" dirty="0" smtClean="0"/>
              <a:t>Visual design should enhance interaction design</a:t>
            </a:r>
          </a:p>
          <a:p>
            <a:pPr lvl="2">
              <a:buFont typeface="Wingdings 2" charset="2"/>
              <a:buChar char=""/>
              <a:defRPr/>
            </a:pPr>
            <a:r>
              <a:rPr lang="en-US" sz="1600" dirty="0" smtClean="0"/>
              <a:t>Don't over-format with boxes, colors, etc</a:t>
            </a:r>
          </a:p>
          <a:p>
            <a:pPr lvl="2">
              <a:buFont typeface="Wingdings 2" charset="2"/>
              <a:buChar char=""/>
              <a:defRPr/>
            </a:pPr>
            <a:r>
              <a:rPr lang="en-US" sz="1600" dirty="0" smtClean="0"/>
              <a:t>Use meaningful graphics, not just stock art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25-point checklist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Tools for testing usability </a:t>
            </a:r>
            <a:r>
              <a:rPr lang="en-US" dirty="0" smtClean="0"/>
              <a:t>(Mashable)</a:t>
            </a:r>
          </a:p>
        </p:txBody>
      </p:sp>
    </p:spTree>
    <p:extLst>
      <p:ext uri="{BB962C8B-B14F-4D97-AF65-F5344CB8AC3E}">
        <p14:creationId xmlns:p14="http://schemas.microsoft.com/office/powerpoint/2010/main" val="1917379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Before going live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Char char=""/>
              <a:defRPr/>
            </a:pPr>
            <a:r>
              <a:rPr lang="en-US" dirty="0" smtClean="0"/>
              <a:t>Check page load speed</a:t>
            </a:r>
          </a:p>
          <a:p>
            <a:pPr>
              <a:buFont typeface="Wingdings 2" charset="2"/>
              <a:buChar char=""/>
              <a:defRPr/>
            </a:pPr>
            <a:r>
              <a:rPr lang="en-US" dirty="0" smtClean="0"/>
              <a:t>Make sure users can contact you</a:t>
            </a:r>
          </a:p>
          <a:p>
            <a:pPr>
              <a:buFont typeface="Wingdings 2" charset="2"/>
              <a:buChar char=""/>
              <a:defRPr/>
            </a:pPr>
            <a:r>
              <a:rPr lang="en-US" dirty="0" smtClean="0"/>
              <a:t>Test pages at different resolutions</a:t>
            </a:r>
          </a:p>
          <a:p>
            <a:pPr>
              <a:buFont typeface="Wingdings 2" charset="2"/>
              <a:buChar char=""/>
              <a:defRPr/>
            </a:pPr>
            <a:r>
              <a:rPr lang="en-US" dirty="0" smtClean="0"/>
              <a:t>Test pages for different browsers</a:t>
            </a:r>
          </a:p>
          <a:p>
            <a:pPr>
              <a:buFont typeface="Wingdings 2" charset="2"/>
              <a:buChar char=""/>
              <a:defRPr/>
            </a:pPr>
            <a:r>
              <a:rPr lang="en-US" dirty="0" smtClean="0"/>
              <a:t>Correct all spelling and grammar errors</a:t>
            </a:r>
          </a:p>
          <a:p>
            <a:pPr>
              <a:buFont typeface="Wingdings 2" charset="2"/>
              <a:buChar char=""/>
              <a:defRPr/>
            </a:pPr>
            <a:r>
              <a:rPr lang="en-US" dirty="0" smtClean="0"/>
              <a:t>Test all hyperlinks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en-US" dirty="0" err="1" smtClean="0"/>
              <a:t>Hymnary.org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about hymns: information, media files, recordings</a:t>
            </a:r>
            <a:r>
              <a:rPr lang="mr-IN" dirty="0" smtClean="0"/>
              <a:t>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would you design?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8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89476"/>
          </a:xfrm>
        </p:spPr>
      </p:pic>
    </p:spTree>
    <p:extLst>
      <p:ext uri="{BB962C8B-B14F-4D97-AF65-F5344CB8AC3E}">
        <p14:creationId xmlns:p14="http://schemas.microsoft.com/office/powerpoint/2010/main" val="219269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86209" cy="6858000"/>
          </a:xfrm>
        </p:spPr>
      </p:pic>
    </p:spTree>
    <p:extLst>
      <p:ext uri="{BB962C8B-B14F-4D97-AF65-F5344CB8AC3E}">
        <p14:creationId xmlns:p14="http://schemas.microsoft.com/office/powerpoint/2010/main" val="5687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at </a:t>
            </a:r>
            <a:r>
              <a:rPr lang="en-US" dirty="0" err="1" smtClean="0"/>
              <a:t>Hymnary.org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Hymnary.org</a:t>
            </a:r>
            <a:r>
              <a:rPr lang="en-US" dirty="0" smtClean="0"/>
              <a:t> searching: driven by data</a:t>
            </a:r>
          </a:p>
          <a:p>
            <a:pPr lvl="1"/>
            <a:r>
              <a:rPr lang="en-US" dirty="0" smtClean="0"/>
              <a:t>Most searches: just a title, author,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98% of searches covered by six fields:</a:t>
            </a:r>
          </a:p>
          <a:p>
            <a:pPr lvl="2"/>
            <a:r>
              <a:rPr lang="en-US" dirty="0" smtClean="0"/>
              <a:t>Text name</a:t>
            </a:r>
          </a:p>
          <a:p>
            <a:pPr lvl="2"/>
            <a:r>
              <a:rPr lang="en-US" dirty="0" smtClean="0"/>
              <a:t>Tune name</a:t>
            </a:r>
          </a:p>
          <a:p>
            <a:pPr lvl="2"/>
            <a:r>
              <a:rPr lang="en-US" dirty="0" smtClean="0"/>
              <a:t>Author, composer,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Hymnal name, number</a:t>
            </a:r>
          </a:p>
          <a:p>
            <a:pPr lvl="2"/>
            <a:r>
              <a:rPr lang="en-US" dirty="0" smtClean="0"/>
              <a:t>Topic</a:t>
            </a:r>
          </a:p>
          <a:p>
            <a:pPr lvl="2"/>
            <a:r>
              <a:rPr lang="en-US" dirty="0" smtClean="0"/>
              <a:t>Scripture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How would you </a:t>
            </a:r>
            <a:r>
              <a:rPr lang="en-US" dirty="0" smtClean="0"/>
              <a:t>redesign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51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54169"/>
          </a:xfrm>
        </p:spPr>
      </p:pic>
    </p:spTree>
    <p:extLst>
      <p:ext uri="{BB962C8B-B14F-4D97-AF65-F5344CB8AC3E}">
        <p14:creationId xmlns:p14="http://schemas.microsoft.com/office/powerpoint/2010/main" val="3312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should we do next to improve the site?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86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testing</a:t>
            </a:r>
          </a:p>
          <a:p>
            <a:r>
              <a:rPr lang="en-US" dirty="0" smtClean="0"/>
              <a:t>Examine log files</a:t>
            </a:r>
          </a:p>
          <a:p>
            <a:r>
              <a:rPr lang="en-US" dirty="0" smtClean="0"/>
              <a:t>Check common searches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53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testing shows</a:t>
            </a:r>
          </a:p>
          <a:p>
            <a:pPr lvl="1"/>
            <a:r>
              <a:rPr lang="en-US" dirty="0" smtClean="0"/>
              <a:t>No one finds “Add a field”</a:t>
            </a:r>
          </a:p>
          <a:p>
            <a:pPr lvl="1"/>
            <a:r>
              <a:rPr lang="en-US" dirty="0" smtClean="0"/>
              <a:t>No on ever uses “Select result type”</a:t>
            </a:r>
          </a:p>
          <a:p>
            <a:pPr lvl="1"/>
            <a:r>
              <a:rPr lang="en-US" dirty="0" smtClean="0"/>
              <a:t>No one understands tabs</a:t>
            </a:r>
          </a:p>
          <a:p>
            <a:pPr lvl="1"/>
            <a:endParaRPr lang="en-US" dirty="0"/>
          </a:p>
          <a:p>
            <a:r>
              <a:rPr lang="en-US" dirty="0" smtClean="0"/>
              <a:t>What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57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eliminate “Add a field”. How?</a:t>
            </a:r>
          </a:p>
          <a:p>
            <a:r>
              <a:rPr lang="en-US" dirty="0" smtClean="0"/>
              <a:t>Goal: eliminate “Select result type.” How?</a:t>
            </a:r>
          </a:p>
          <a:p>
            <a:r>
              <a:rPr lang="en-US" dirty="0" smtClean="0"/>
              <a:t>Goal: eliminate tabs. 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40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left sidebar. Simply an advanced search page</a:t>
            </a:r>
          </a:p>
          <a:p>
            <a:r>
              <a:rPr lang="en-US" dirty="0" smtClean="0"/>
              <a:t>Mixed result-type page. Click “more…”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53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8931"/>
          </a:xfrm>
        </p:spPr>
      </p:pic>
    </p:spTree>
    <p:extLst>
      <p:ext uri="{BB962C8B-B14F-4D97-AF65-F5344CB8AC3E}">
        <p14:creationId xmlns:p14="http://schemas.microsoft.com/office/powerpoint/2010/main" val="10108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326" cy="7291137"/>
          </a:xfrm>
        </p:spPr>
      </p:pic>
    </p:spTree>
    <p:extLst>
      <p:ext uri="{BB962C8B-B14F-4D97-AF65-F5344CB8AC3E}">
        <p14:creationId xmlns:p14="http://schemas.microsoft.com/office/powerpoint/2010/main" val="13051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site </a:t>
            </a:r>
            <a:r>
              <a:rPr lang="en-US" i="1" dirty="0" smtClean="0"/>
              <a:t>good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32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Monthly user testing</a:t>
            </a:r>
          </a:p>
          <a:p>
            <a:r>
              <a:rPr lang="en-US" dirty="0" smtClean="0"/>
              <a:t>Driven by use cases</a:t>
            </a:r>
          </a:p>
          <a:p>
            <a:r>
              <a:rPr lang="en-US" dirty="0" smtClean="0"/>
              <a:t>Feedback loop:</a:t>
            </a:r>
          </a:p>
          <a:p>
            <a:pPr lvl="1"/>
            <a:r>
              <a:rPr lang="en-US" dirty="0" smtClean="0"/>
              <a:t>Make improvements</a:t>
            </a:r>
          </a:p>
          <a:p>
            <a:pPr lvl="1"/>
            <a:r>
              <a:rPr lang="en-US" dirty="0" smtClean="0"/>
              <a:t>Test</a:t>
            </a:r>
          </a:p>
          <a:p>
            <a:pPr lvl="1"/>
            <a:r>
              <a:rPr lang="en-US" smtClean="0"/>
              <a:t>Repeat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does the web affect the world?</a:t>
            </a:r>
          </a:p>
          <a:p>
            <a:endParaRPr lang="en-US" dirty="0"/>
          </a:p>
          <a:p>
            <a:r>
              <a:rPr lang="en-US" dirty="0" smtClean="0"/>
              <a:t>Is there a Christian perspective on website creation?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4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site </a:t>
            </a:r>
            <a:r>
              <a:rPr lang="en-US" i="1" dirty="0" smtClean="0"/>
              <a:t>good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makes one website more “usable” than another?</a:t>
            </a:r>
          </a:p>
          <a:p>
            <a:r>
              <a:rPr lang="en-US" dirty="0" smtClean="0"/>
              <a:t>What makes you want to come back?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3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Website Assessment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5174" y="1832361"/>
            <a:ext cx="3657600" cy="488971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Concept: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dirty="0" smtClean="0"/>
              <a:t>Clarity, need</a:t>
            </a:r>
          </a:p>
          <a:p>
            <a:r>
              <a:rPr lang="en-US" sz="2800" dirty="0" smtClean="0"/>
              <a:t>User task analysis: </a:t>
            </a:r>
            <a:r>
              <a:rPr lang="en-US" sz="1800" dirty="0" smtClean="0"/>
              <a:t>Learnability, intuitiveness, efficiency, memorability</a:t>
            </a:r>
          </a:p>
          <a:p>
            <a:r>
              <a:rPr lang="en-US" sz="2800" dirty="0" smtClean="0"/>
              <a:t>Readability:</a:t>
            </a:r>
            <a:br>
              <a:rPr lang="en-US" sz="2800" dirty="0" smtClean="0"/>
            </a:br>
            <a:r>
              <a:rPr lang="en-US" sz="1800" dirty="0" smtClean="0"/>
              <a:t>Quality of content, ease of comprehension, legibility, reading enjoyment</a:t>
            </a:r>
          </a:p>
          <a:p>
            <a:r>
              <a:rPr lang="en-US" sz="2800" dirty="0" smtClean="0"/>
              <a:t>Navigability:</a:t>
            </a:r>
            <a:br>
              <a:rPr lang="en-US" sz="2800" dirty="0" smtClean="0"/>
            </a:br>
            <a:r>
              <a:rPr lang="en-US" sz="1800" dirty="0" smtClean="0"/>
              <a:t>Organization, </a:t>
            </a:r>
            <a:r>
              <a:rPr lang="en-US" sz="1800" dirty="0" err="1" smtClean="0"/>
              <a:t>findability</a:t>
            </a:r>
            <a:r>
              <a:rPr lang="en-US" sz="1800" dirty="0" smtClean="0"/>
              <a:t>, efficiency of navigation</a:t>
            </a:r>
            <a:endParaRPr lang="en-US" sz="28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19637" y="1832361"/>
            <a:ext cx="3657600" cy="41830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Accessibility:</a:t>
            </a:r>
            <a:br>
              <a:rPr lang="en-US" sz="2800" dirty="0" smtClean="0"/>
            </a:br>
            <a:r>
              <a:rPr lang="en-US" sz="1800" dirty="0" smtClean="0"/>
              <a:t>Compatibility, </a:t>
            </a:r>
            <a:r>
              <a:rPr lang="en-US" sz="1800" dirty="0"/>
              <a:t>s</a:t>
            </a:r>
            <a:r>
              <a:rPr lang="en-US" sz="1800" dirty="0" smtClean="0"/>
              <a:t>emantic markup, color choice, HTML </a:t>
            </a:r>
            <a:r>
              <a:rPr lang="en-US" sz="1800" dirty="0" err="1" smtClean="0"/>
              <a:t>accessability</a:t>
            </a:r>
            <a:r>
              <a:rPr lang="en-US" sz="1800" dirty="0" smtClean="0"/>
              <a:t> features</a:t>
            </a:r>
          </a:p>
          <a:p>
            <a:r>
              <a:rPr lang="en-US" sz="2800" dirty="0" smtClean="0"/>
              <a:t>Speed:</a:t>
            </a:r>
            <a:br>
              <a:rPr lang="en-US" sz="2800" dirty="0" smtClean="0"/>
            </a:br>
            <a:r>
              <a:rPr lang="en-US" sz="1800" dirty="0" smtClean="0"/>
              <a:t>Response time, size, </a:t>
            </a:r>
            <a:r>
              <a:rPr lang="en-US" sz="1800" dirty="0"/>
              <a:t>c</a:t>
            </a:r>
            <a:r>
              <a:rPr lang="en-US" sz="1800" dirty="0" smtClean="0"/>
              <a:t>ode quality</a:t>
            </a:r>
          </a:p>
          <a:p>
            <a:r>
              <a:rPr lang="en-US" sz="2800" dirty="0" smtClean="0"/>
              <a:t>User experience:</a:t>
            </a:r>
            <a:br>
              <a:rPr lang="en-US" sz="2800" dirty="0" smtClean="0"/>
            </a:br>
            <a:r>
              <a:rPr lang="en-US" sz="1800" dirty="0" smtClean="0"/>
              <a:t>Fulfillment, usefulness, enjoyment, positive emotions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527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Make Me Think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1701800"/>
            <a:ext cx="3784600" cy="480629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5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7" r="23970"/>
          <a:stretch/>
        </p:blipFill>
        <p:spPr>
          <a:xfrm rot="5400000">
            <a:off x="1920018" y="612837"/>
            <a:ext cx="5302375" cy="7070728"/>
          </a:xfrm>
        </p:spPr>
      </p:pic>
    </p:spTree>
    <p:extLst>
      <p:ext uri="{BB962C8B-B14F-4D97-AF65-F5344CB8AC3E}">
        <p14:creationId xmlns:p14="http://schemas.microsoft.com/office/powerpoint/2010/main" val="140434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5" r="35811"/>
          <a:stretch/>
        </p:blipFill>
        <p:spPr>
          <a:xfrm rot="5400000">
            <a:off x="2115089" y="-170911"/>
            <a:ext cx="4913822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5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80" y="2496065"/>
            <a:ext cx="9161980" cy="298329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09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4731</TotalTime>
  <Words>689</Words>
  <Application>Microsoft Macintosh PowerPoint</Application>
  <PresentationFormat>On-screen Show (4:3)</PresentationFormat>
  <Paragraphs>154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Book Antiqua</vt:lpstr>
      <vt:lpstr>Calibri</vt:lpstr>
      <vt:lpstr>ＭＳ Ｐゴシック</vt:lpstr>
      <vt:lpstr>Wingdings 2</vt:lpstr>
      <vt:lpstr>Habitat</vt:lpstr>
      <vt:lpstr>Usability</vt:lpstr>
      <vt:lpstr>PowerPoint Presentation</vt:lpstr>
      <vt:lpstr>What makes a site good?</vt:lpstr>
      <vt:lpstr>What makes a site good?</vt:lpstr>
      <vt:lpstr>Website Assessment</vt:lpstr>
      <vt:lpstr>Don’t Make Me Think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Problems?</vt:lpstr>
      <vt:lpstr>Usability</vt:lpstr>
      <vt:lpstr>Top 10 usability guidelines</vt:lpstr>
      <vt:lpstr>Usability Testing</vt:lpstr>
      <vt:lpstr>Before going live</vt:lpstr>
      <vt:lpstr>Case study: Hymnary.org</vt:lpstr>
      <vt:lpstr>PowerPoint Presentation</vt:lpstr>
      <vt:lpstr>Searching at Hymnary.org</vt:lpstr>
      <vt:lpstr>PowerPoint Presentation</vt:lpstr>
      <vt:lpstr>Assessment</vt:lpstr>
      <vt:lpstr>Assessment</vt:lpstr>
      <vt:lpstr>Results</vt:lpstr>
      <vt:lpstr>Revise site</vt:lpstr>
      <vt:lpstr>New design</vt:lpstr>
      <vt:lpstr>PowerPoint Presentation</vt:lpstr>
      <vt:lpstr>PowerPoint Presentation</vt:lpstr>
      <vt:lpstr>What’s next?</vt:lpstr>
      <vt:lpstr>Perspective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Administration</dc:title>
  <dc:creator>Harry Plantinga</dc:creator>
  <cp:lastModifiedBy>Harry Plantinga</cp:lastModifiedBy>
  <cp:revision>114</cp:revision>
  <cp:lastPrinted>2015-11-30T14:43:54Z</cp:lastPrinted>
  <dcterms:created xsi:type="dcterms:W3CDTF">2011-11-11T13:31:19Z</dcterms:created>
  <dcterms:modified xsi:type="dcterms:W3CDTF">2017-11-13T14:56:50Z</dcterms:modified>
</cp:coreProperties>
</file>