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4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9" r:id="rId3"/>
    <p:sldId id="260" r:id="rId4"/>
    <p:sldId id="261" r:id="rId5"/>
    <p:sldId id="262" r:id="rId6"/>
    <p:sldId id="273" r:id="rId7"/>
    <p:sldId id="271" r:id="rId8"/>
    <p:sldId id="263" r:id="rId9"/>
    <p:sldId id="272" r:id="rId10"/>
    <p:sldId id="264" r:id="rId11"/>
    <p:sldId id="265" r:id="rId12"/>
    <p:sldId id="266" r:id="rId13"/>
    <p:sldId id="269" r:id="rId14"/>
    <p:sldId id="280" r:id="rId15"/>
    <p:sldId id="282" r:id="rId16"/>
    <p:sldId id="283" r:id="rId17"/>
    <p:sldId id="278" r:id="rId18"/>
    <p:sldId id="275" r:id="rId19"/>
    <p:sldId id="277" r:id="rId20"/>
    <p:sldId id="276" r:id="rId21"/>
    <p:sldId id="267" r:id="rId22"/>
    <p:sldId id="268" r:id="rId23"/>
    <p:sldId id="274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3089" autoAdjust="0"/>
  </p:normalViewPr>
  <p:slideViewPr>
    <p:cSldViewPr snapToGrid="0" snapToObjects="1">
      <p:cViewPr varScale="1">
        <p:scale>
          <a:sx n="108" d="100"/>
          <a:sy n="108" d="100"/>
        </p:scale>
        <p:origin x="23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16597011-2B5E-8945-8511-F024D60C6C1D}" type="datetimeFigureOut">
              <a:rPr lang="en-US"/>
              <a:pPr>
                <a:defRPr/>
              </a:pPr>
              <a:t>10/30/17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057F3BCA-F168-AD46-8E46-2AA60380F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21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A163C5B-CA85-8640-8C3F-8CD1456D6648}" type="datetime1">
              <a:rPr lang="en-US"/>
              <a:pPr>
                <a:defRPr/>
              </a:pPr>
              <a:t>10/30/17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60183ED-E30A-9E47-B9D1-EB57C7A03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30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Youtube and Flickr are pretty similar, apart from looks…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All html, css, javascript, images, etc. can be overridden by the theme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3D245C-86A3-E247-81AF-84B51935B7B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Select * from person where lastname="$webinput"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A7A48-7113-FE4F-A6C0-1B872E642CD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Select * from person where lastname="$webinput"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A7A48-7113-FE4F-A6C0-1B872E642CD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PHP example. Something</a:t>
            </a:r>
            <a:r>
              <a:rPr lang="en-US" baseline="0" dirty="0" smtClean="0"/>
              <a:t> similar can be done in all languages.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0183ED-E30A-9E47-B9D1-EB57C7A035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065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95A5AD-99D5-C347-A77B-F65926493FC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Poorly</a:t>
            </a:r>
            <a:r>
              <a:rPr lang="en-US" baseline="0" dirty="0" smtClean="0"/>
              <a:t> designed </a:t>
            </a:r>
            <a:r>
              <a:rPr lang="en-US" baseline="0" dirty="0" err="1" smtClean="0"/>
              <a:t>langauge</a:t>
            </a:r>
            <a:r>
              <a:rPr lang="en-US" baseline="0" smtClean="0"/>
              <a:t>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0183ED-E30A-9E47-B9D1-EB57C7A035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82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demo for loop, (10, 9, 8… boom!)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demo associative array: $mascot(‘fred’) = ‘ralph’; echo $mascot(‘fred’’);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931BE-1F05-5B4B-8353-1328DB0176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demo for loop, (10, 9, 8… boom!)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demo associative array: $mascot(‘fred’) = ‘ralph’; echo $mascot(‘fred’’);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931BE-1F05-5B4B-8353-1328DB0176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demo forms processin: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&lt;?php</a:t>
            </a:r>
          </a:p>
          <a:p>
            <a:endParaRPr lang="en-US" smtClean="0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if (strlen($_GET["name"])&gt;0)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  echo "&lt;h1&gt;Hello, " . $_GET["name"] . "&lt;/h1&gt;";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else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  echo "&lt;h3&gt;What's your name?&lt;/h3&gt;";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?&gt;</a:t>
            </a:r>
          </a:p>
          <a:p>
            <a:endParaRPr lang="en-US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6FB123-6B6A-4F43-83DC-EBF165CF86C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Demo (also view cookies with firebug!): 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&lt;?php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session_start();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$_SESSION['count']++;</a:t>
            </a:r>
          </a:p>
          <a:p>
            <a:endParaRPr lang="en-US" smtClean="0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echo "&lt;h3&gt;You've visited this page " .  $_SESSION["count"] . " times.&lt;/h3&gt;”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?&gt;</a:t>
            </a:r>
          </a:p>
          <a:p>
            <a:endParaRPr lang="en-US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59509E-11A7-3942-AB45-02791ADF389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demo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4F7D7B-920E-3441-B5F0-FBCEA36440E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Select * from person where lastname="$webinput"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A7A48-7113-FE4F-A6C0-1B872E642CD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Select * from person where lastname="$webinput"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A7A48-7113-FE4F-A6C0-1B872E642CD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510E5-2EF1-8643-92ED-FEEB6C43D326}" type="datetime1">
              <a:rPr lang="en-US"/>
              <a:pPr>
                <a:defRPr/>
              </a:pPr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F60AD-3155-9B45-A6B5-1E6DA3AD3B87}" type="datetime1">
              <a:rPr lang="en-US"/>
              <a:pPr>
                <a:defRPr/>
              </a:pPr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D003C-F812-664A-B733-83EB36665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447FD55-550D-904C-A57D-F8F1F4F8B185}" type="datetime1">
              <a:rPr lang="en-US"/>
              <a:pPr>
                <a:defRPr/>
              </a:pPr>
              <a:t>10/30/17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1966913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FDE11B4-67A8-B14E-B722-04B13E8B7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FBD55-8D84-3F46-957E-8CFA7CC849FF}" type="datetime1">
              <a:rPr lang="en-US"/>
              <a:pPr>
                <a:defRPr/>
              </a:pPr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D96D-35F0-3548-BFC8-94BD2410F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D06D0-A199-804C-A419-7F3AAAD79BC7}" type="datetime1">
              <a:rPr lang="en-US"/>
              <a:pPr>
                <a:defRPr/>
              </a:pPr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E2CB4-C84B-4043-A7BE-454DE3671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2979B-C822-154E-AB64-328ADB507DAC}" type="datetime1">
              <a:rPr lang="en-US"/>
              <a:pPr>
                <a:defRPr/>
              </a:pPr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6F7A2-1F46-AF48-95F8-6E8B21C51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F4FED-CE4D-FA4F-A1DB-13B084667869}" type="datetime1">
              <a:rPr lang="en-US"/>
              <a:pPr>
                <a:defRPr/>
              </a:pPr>
              <a:t>10/30/17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679D4-710B-8346-93C4-F3D2B95766D5}" type="datetime1">
              <a:rPr lang="en-US"/>
              <a:pPr>
                <a:defRPr/>
              </a:pPr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8E791-5F7E-114F-8867-7A6BF4FFA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3E9EA-0CD1-AD45-9974-0D22F33051D1}" type="datetime1">
              <a:rPr lang="en-US"/>
              <a:pPr>
                <a:defRPr/>
              </a:pPr>
              <a:t>10/30/17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EC215-E65A-F746-A755-27E99ED8E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3B39D-9849-DD43-B49C-77093D29C73F}" type="datetime1">
              <a:rPr lang="en-US"/>
              <a:pPr>
                <a:defRPr/>
              </a:pPr>
              <a:t>10/30/17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E714-BCFD-9E4C-8715-83EAE3A73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65D8D-D91D-2B40-BF2C-ED91F2347C57}" type="datetime1">
              <a:rPr lang="en-US"/>
              <a:pPr>
                <a:defRPr/>
              </a:pPr>
              <a:t>10/30/17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B879B-67B8-314C-B5C7-7BA4F2250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9E704-A2CD-FD47-ACE9-0C6643A36EDF}" type="datetime1">
              <a:rPr lang="en-US"/>
              <a:pPr>
                <a:defRPr/>
              </a:pPr>
              <a:t>10/30/17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7D70D-3C58-7B4A-B6B0-E03E84ED1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41617CD-24F4-604F-8F91-2C12CF723C2C}" type="datetime1">
              <a:rPr lang="en-US"/>
              <a:pPr>
                <a:defRPr/>
              </a:pPr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6913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EAE5E54-61E7-6D48-90F0-1522BC345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5" y="79375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100"/>
            <a:ext cx="7612063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04C3AF40-A7C0-0541-9764-52F276E584EB}" type="datetime1">
              <a:rPr lang="en-US"/>
              <a:pPr>
                <a:defRPr/>
              </a:pPr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5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1EE352FE-4939-8043-A21C-C97D87900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3" r:id="rId1"/>
    <p:sldLayoutId id="2147485108" r:id="rId2"/>
    <p:sldLayoutId id="2147485114" r:id="rId3"/>
    <p:sldLayoutId id="2147485115" r:id="rId4"/>
    <p:sldLayoutId id="2147485109" r:id="rId5"/>
    <p:sldLayoutId id="2147485110" r:id="rId6"/>
    <p:sldLayoutId id="2147485111" r:id="rId7"/>
    <p:sldLayoutId id="2147485116" r:id="rId8"/>
    <p:sldLayoutId id="2147485117" r:id="rId9"/>
    <p:sldLayoutId id="2147485118" r:id="rId10"/>
    <p:sldLayoutId id="2147485119" r:id="rId11"/>
    <p:sldLayoutId id="2147485112" r:id="rId12"/>
    <p:sldLayoutId id="214748512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Font typeface="Wingdings 2" pitchFamily="-65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Font typeface="Wingdings 2" pitchFamily="-65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ＭＳ Ｐゴシック" charset="-128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Font typeface="Wingdings 2" pitchFamily="-65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ＭＳ Ｐゴシック" charset="-128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Font typeface="Wingdings 2" pitchFamily="-65" charset="2"/>
        <a:buChar char=""/>
        <a:defRPr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ＭＳ Ｐゴシック" charset="-128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Font typeface="Wingdings 2" pitchFamily="-65" charset="2"/>
        <a:buChar char=""/>
        <a:defRPr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s.calvin.edu/curriculum/is/337/hplantin/examples/PHP/cookies.php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nixwiz.net/techtips/sql-injection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SQL_injection#Exampl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cs.calvin.edu/curriculum/is/337/hplantin/examples/PHP/greeter.ph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13" y="4489450"/>
            <a:ext cx="8167687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PHP Hypertext Preprocessor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738" y="2994025"/>
            <a:ext cx="5724525" cy="12969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Information Systems 337</a:t>
            </a:r>
          </a:p>
          <a:p>
            <a:pPr fontAlgn="auto">
              <a:spcAft>
                <a:spcPts val="0"/>
              </a:spcAft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Prof. Harry Plantinga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Built-in cookie handling:</a:t>
            </a:r>
            <a:br>
              <a:rPr lang="en-US" dirty="0" smtClean="0"/>
            </a:b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setcookie(name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, value, expire, path, domain);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$expire = time() + 60*60*24*365;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setcookie("fontsize","120%",$expire);</a:t>
            </a:r>
          </a:p>
          <a:p>
            <a:pPr>
              <a:buFont typeface="Wingdings 2" charset="2"/>
              <a:buNone/>
              <a:defRPr/>
            </a:pPr>
            <a:endParaRPr lang="en-US" sz="2000" dirty="0" smtClean="0">
              <a:latin typeface="Courier" charset="0"/>
              <a:ea typeface="Courier" charset="0"/>
              <a:cs typeface="Courier" charset="0"/>
            </a:endParaRPr>
          </a:p>
          <a:p>
            <a:pPr>
              <a:buFont typeface="Wingdings 2" charset="2"/>
              <a:buChar char=""/>
              <a:defRPr/>
            </a:pPr>
            <a:r>
              <a:rPr lang="en-US" dirty="0" smtClean="0"/>
              <a:t>Retrieve a cookie:</a:t>
            </a:r>
            <a:br>
              <a:rPr lang="en-US" dirty="0" smtClean="0"/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echo $_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COOKIE["fontsize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"];</a:t>
            </a:r>
          </a:p>
          <a:p>
            <a:pPr>
              <a:buFont typeface="Wingdings 2" charset="2"/>
              <a:buChar char=""/>
              <a:defRPr/>
            </a:pPr>
            <a:endParaRPr lang="en-US" sz="200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 typeface="Wingdings 2" charset="2"/>
              <a:buChar char=""/>
              <a:defRPr/>
            </a:pPr>
            <a:r>
              <a:rPr lang="en-US" sz="1800" dirty="0" smtClean="0">
                <a:hlinkClick r:id="rId2"/>
              </a:rPr>
              <a:t>Example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Sessions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765175" y="2070100"/>
            <a:ext cx="7612063" cy="4541838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Session variables are a convenient way to keep track of users over different pageviews</a:t>
            </a:r>
          </a:p>
          <a:p>
            <a:pPr>
              <a:buFont typeface="Wingdings 2" charset="2"/>
              <a:buChar char=""/>
              <a:defRPr/>
            </a:pPr>
            <a:r>
              <a:rPr lang="en-US" dirty="0" smtClean="0"/>
              <a:t>Kept as a cookie or propagated in the URL</a:t>
            </a:r>
          </a:p>
          <a:p>
            <a:pPr>
              <a:buFont typeface="Wingdings 2" charset="2"/>
              <a:buChar char=""/>
              <a:defRPr/>
            </a:pPr>
            <a:r>
              <a:rPr lang="en-US" dirty="0" smtClean="0"/>
              <a:t>Starting a session:</a:t>
            </a:r>
            <a:br>
              <a:rPr lang="en-US" dirty="0" smtClean="0"/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&lt;?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php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session_start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(); ?&gt;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&lt;html&gt;…</a:t>
            </a:r>
          </a:p>
          <a:p>
            <a:pPr>
              <a:buFont typeface="Wingdings 2" charset="2"/>
              <a:buChar char=""/>
              <a:defRPr/>
            </a:pPr>
            <a:endParaRPr lang="en-US" sz="200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 typeface="Wingdings 2" charset="2"/>
              <a:buChar char=""/>
              <a:defRPr/>
            </a:pPr>
            <a:r>
              <a:rPr lang="en-US" sz="2000" dirty="0" smtClean="0"/>
              <a:t>Storing a session variable:</a:t>
            </a:r>
            <a:br>
              <a:rPr lang="en-US" sz="2000" dirty="0" smtClean="0"/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&lt;?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php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session_start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(); 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$_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SESSION['fontSizePref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']=14;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?&gt;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Email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"We've received your email; someone will get back to you soon…"</a:t>
            </a:r>
          </a:p>
          <a:p>
            <a:pPr>
              <a:buFont typeface="Wingdings 2" charset="2"/>
              <a:buNone/>
              <a:defRPr/>
            </a:pPr>
            <a:endParaRPr lang="en-US" dirty="0" smtClean="0"/>
          </a:p>
          <a:p>
            <a:pPr>
              <a:buFont typeface="Wingdings 2" charset="2"/>
              <a:buNone/>
              <a:defRPr/>
            </a:pP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&lt;?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php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$to = "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hplantin@calvin.edu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pPr>
              <a:buFont typeface="Wingdings 2" charset="2"/>
              <a:buNone/>
              <a:defRPr/>
            </a:pP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	$from = "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leroy@calvin.edu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";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$subject = "Good job!";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$message = "Just wanted to say…";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$headers = "From: $from";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mail($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to,$subject,$message,$headers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echo "Mail Sent.";</a:t>
            </a:r>
          </a:p>
          <a:p>
            <a:pPr>
              <a:buFont typeface="Wingdings 2" charset="2"/>
              <a:buNone/>
              <a:defRPr/>
            </a:pP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?&gt;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Database access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&lt;?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php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$con = 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mysql_connect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("localhost","peter","abc123");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if (!$con)</a:t>
            </a:r>
            <a:b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  die('Could not connect: ' . 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mysql_error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());</a:t>
            </a:r>
          </a:p>
          <a:p>
            <a:pPr>
              <a:buFont typeface="Wingdings 2" charset="2"/>
              <a:buChar char=""/>
              <a:defRPr/>
            </a:pP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mysql_select_db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my_db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", $con);</a:t>
            </a:r>
            <a:b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$result = 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mysql_query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("SELECT * FROM Persons");</a:t>
            </a:r>
            <a:b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while($row = 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mysql_fetch_array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($result)) {</a:t>
            </a:r>
            <a:b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  echo $row["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FirstName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"] ." ". $row["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LastName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"];</a:t>
            </a:r>
            <a:b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  echo "&lt;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br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/&gt;";</a:t>
            </a:r>
            <a:b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b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mysql_close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($con);</a:t>
            </a:r>
            <a:b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?&gt;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if…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26630" y="1895147"/>
            <a:ext cx="8378825" cy="482430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4000" dirty="0" smtClean="0"/>
              <a:t>Web page:</a:t>
            </a:r>
          </a:p>
          <a:p>
            <a:pPr marL="0" indent="0">
              <a:buNone/>
              <a:defRPr/>
            </a:pPr>
            <a:r>
              <a:rPr lang="en-US" dirty="0" smtClean="0"/>
              <a:t>&lt;form method=“GET” action=“</a:t>
            </a:r>
            <a:r>
              <a:rPr lang="en-US" dirty="0" err="1" smtClean="0"/>
              <a:t>process.php</a:t>
            </a:r>
            <a:r>
              <a:rPr lang="en-US" dirty="0" smtClean="0"/>
              <a:t>”&gt;</a:t>
            </a:r>
          </a:p>
          <a:p>
            <a:pPr marL="0" indent="0">
              <a:spcBef>
                <a:spcPts val="200"/>
              </a:spcBef>
              <a:buNone/>
              <a:defRPr/>
            </a:pPr>
            <a:r>
              <a:rPr lang="en-US" dirty="0" smtClean="0"/>
              <a:t>&lt;input type=“text” name=“username”&gt;</a:t>
            </a:r>
          </a:p>
          <a:p>
            <a:pPr marL="0" indent="0">
              <a:spcBef>
                <a:spcPts val="3800"/>
              </a:spcBef>
              <a:buNone/>
              <a:defRPr/>
            </a:pPr>
            <a:r>
              <a:rPr lang="en-US" sz="4000" dirty="0" smtClean="0"/>
              <a:t>Server code:</a:t>
            </a:r>
          </a:p>
          <a:p>
            <a:pPr marL="0" indent="0">
              <a:buNone/>
              <a:defRPr/>
            </a:pPr>
            <a:r>
              <a:rPr lang="en-US" sz="2200" dirty="0" smtClean="0">
                <a:latin typeface="Courier"/>
                <a:cs typeface="Courier"/>
              </a:rPr>
              <a:t>$query = “SELECT * FROM users WHERE name=‘“ . </a:t>
            </a:r>
            <a:br>
              <a:rPr lang="en-US" sz="2200" dirty="0" smtClean="0">
                <a:latin typeface="Courier"/>
                <a:cs typeface="Courier"/>
              </a:rPr>
            </a:br>
            <a:r>
              <a:rPr lang="en-US" sz="2200" dirty="0" smtClean="0">
                <a:latin typeface="Courier"/>
                <a:cs typeface="Courier"/>
              </a:rPr>
              <a:t>    $_GET[‘username’]</a:t>
            </a: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. “’”;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50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More trouble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26630" y="1895147"/>
            <a:ext cx="8378825" cy="482430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dirty="0"/>
          </a:p>
        </p:txBody>
      </p:sp>
      <p:pic>
        <p:nvPicPr>
          <p:cNvPr id="3" name="Picture 2" descr="Screen Shot 2015-11-11 at 10.17.2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5147"/>
            <a:ext cx="8991600" cy="1866900"/>
          </a:xfrm>
          <a:prstGeom prst="rect">
            <a:avLst/>
          </a:prstGeom>
        </p:spPr>
      </p:pic>
      <p:pic>
        <p:nvPicPr>
          <p:cNvPr id="4" name="Picture 3" descr="Screen Shot 2015-11-11 at 10.17.30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9327"/>
            <a:ext cx="65532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9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More trouble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26630" y="1895147"/>
            <a:ext cx="8378825" cy="482430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dirty="0"/>
          </a:p>
        </p:txBody>
      </p:sp>
      <p:pic>
        <p:nvPicPr>
          <p:cNvPr id="3" name="Picture 2" descr="Screen Shot 2015-11-11 at 10.17.2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5147"/>
            <a:ext cx="8991600" cy="1866900"/>
          </a:xfrm>
          <a:prstGeom prst="rect">
            <a:avLst/>
          </a:prstGeom>
        </p:spPr>
      </p:pic>
      <p:pic>
        <p:nvPicPr>
          <p:cNvPr id="4" name="Picture 3" descr="Screen Shot 2015-11-11 at 10.17.30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9327"/>
            <a:ext cx="6553200" cy="812800"/>
          </a:xfrm>
          <a:prstGeom prst="rect">
            <a:avLst/>
          </a:prstGeom>
        </p:spPr>
      </p:pic>
      <p:pic>
        <p:nvPicPr>
          <p:cNvPr id="5" name="Picture 4" descr="Screen Shot 2015-11-11 at 10.17.38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27782"/>
            <a:ext cx="9029700" cy="15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79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Test…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What happens if I log in to a server with the username </a:t>
            </a:r>
            <a:br>
              <a:rPr lang="en-US" dirty="0" smtClean="0"/>
            </a:b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hi' or 1=1—</a:t>
            </a:r>
          </a:p>
          <a:p>
            <a:pPr>
              <a:buFont typeface="Wingdings 2" charset="2"/>
              <a:buChar char=""/>
              <a:defRPr/>
            </a:pP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 typeface="Wingdings 2" charset="2"/>
              <a:buChar char=""/>
              <a:defRPr/>
            </a:pPr>
            <a:r>
              <a:rPr lang="en-US" dirty="0" smtClean="0"/>
              <a:t>How about something like this?</a:t>
            </a:r>
            <a:br>
              <a:rPr lang="en-US" dirty="0" smtClean="0"/>
            </a:b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http://duck/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index.asp?id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=10 UNION SELECT TOP 1 COLUMN_NAME FROM INFORMATION_SCHEMA.COLUMNS WHERE TABLE_NAME='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admin_login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'—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Wingdings 2" charset="2"/>
              <a:buChar char=""/>
              <a:defRPr/>
            </a:pPr>
            <a:r>
              <a:rPr lang="en-US" dirty="0" smtClean="0"/>
              <a:t>How to prevent?</a:t>
            </a:r>
          </a:p>
        </p:txBody>
      </p:sp>
    </p:spTree>
    <p:extLst>
      <p:ext uri="{BB962C8B-B14F-4D97-AF65-F5344CB8AC3E}">
        <p14:creationId xmlns:p14="http://schemas.microsoft.com/office/powerpoint/2010/main" val="25405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48" y="2917199"/>
            <a:ext cx="8583016" cy="2641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208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Called an </a:t>
            </a:r>
            <a:r>
              <a:rPr lang="en-US" sz="3200" dirty="0">
                <a:hlinkClick r:id="rId2"/>
              </a:rPr>
              <a:t>SQL Injection attack</a:t>
            </a:r>
            <a:endParaRPr lang="en-US" sz="3200" dirty="0"/>
          </a:p>
          <a:p>
            <a:r>
              <a:rPr lang="en-US" sz="3200" dirty="0" smtClean="0"/>
              <a:t>How to prevent?</a:t>
            </a:r>
          </a:p>
          <a:p>
            <a:pPr lvl="1"/>
            <a:r>
              <a:rPr lang="en-US" sz="3000" dirty="0" smtClean="0"/>
              <a:t>Filter inputs</a:t>
            </a:r>
          </a:p>
          <a:p>
            <a:pPr lvl="1"/>
            <a:r>
              <a:rPr lang="en-US" sz="3000" dirty="0" smtClean="0"/>
              <a:t>Parameterized queries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2092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Getting </a:t>
            </a:r>
            <a:r>
              <a:rPr lang="en-US" i="1" dirty="0" smtClean="0">
                <a:ea typeface="+mj-ea"/>
                <a:cs typeface="+mj-cs"/>
              </a:rPr>
              <a:t>Nice</a:t>
            </a:r>
            <a:r>
              <a:rPr lang="en-US" dirty="0" smtClean="0">
                <a:ea typeface="+mj-ea"/>
                <a:cs typeface="+mj-cs"/>
              </a:rPr>
              <a:t> Output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charset="2"/>
              <a:buChar char=""/>
              <a:defRPr/>
            </a:pPr>
            <a:r>
              <a:rPr lang="en-US" dirty="0" smtClean="0"/>
              <a:t>How do Drupal and other content management systems work?</a:t>
            </a:r>
          </a:p>
          <a:p>
            <a:pPr eaLnBrk="1" hangingPunct="1">
              <a:buFont typeface="Wingdings 2" charset="2"/>
              <a:buChar char=""/>
              <a:defRPr/>
            </a:pPr>
            <a:endParaRPr lang="en-US" dirty="0" smtClean="0"/>
          </a:p>
          <a:p>
            <a:pPr eaLnBrk="1" hangingPunct="1">
              <a:buFont typeface="Wingdings 2" charset="2"/>
              <a:buChar char=""/>
              <a:defRPr/>
            </a:pPr>
            <a:r>
              <a:rPr lang="en-US" dirty="0" smtClean="0"/>
              <a:t>How can you customize the look or functionality of your site?</a:t>
            </a:r>
            <a:endParaRPr lang="en-US" dirty="0" smtClean="0"/>
          </a:p>
          <a:p>
            <a:pPr eaLnBrk="1" hangingPunct="1">
              <a:buFont typeface="Wingdings 2" charset="2"/>
              <a:buChar char=""/>
              <a:defRPr/>
            </a:pPr>
            <a:endParaRPr lang="en-US" dirty="0" smtClean="0"/>
          </a:p>
          <a:p>
            <a:pPr eaLnBrk="1" hangingPunct="1">
              <a:buFont typeface="Wingdings 2" charset="2"/>
              <a:buChar char=""/>
              <a:defRPr/>
            </a:pPr>
            <a:r>
              <a:rPr lang="en-US" dirty="0" smtClean="0"/>
              <a:t>To understand the theme system and to make your own modules requires </a:t>
            </a:r>
            <a:r>
              <a:rPr lang="en-US" b="1" dirty="0" smtClean="0"/>
              <a:t>PHP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input</a:t>
            </a:r>
            <a:endParaRPr lang="en-US" dirty="0"/>
          </a:p>
        </p:txBody>
      </p:sp>
      <p:pic>
        <p:nvPicPr>
          <p:cNvPr id="5" name="Picture 4" descr="Screen Shot 2015-11-11 at 9.56.4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9417"/>
            <a:ext cx="9144000" cy="262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47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Input filtering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Make sure input values are valid and safe</a:t>
            </a:r>
          </a:p>
          <a:p>
            <a:pPr>
              <a:buFont typeface="Wingdings 2" charset="2"/>
              <a:buChar char=""/>
              <a:defRPr/>
            </a:pPr>
            <a:r>
              <a:rPr lang="en-US" dirty="0" smtClean="0"/>
              <a:t>ALWAYS FILTER ALL INPUT DATA!</a:t>
            </a:r>
          </a:p>
          <a:p>
            <a:pPr>
              <a:buFont typeface="Wingdings 2" charset="2"/>
              <a:buChar char=""/>
              <a:defRPr/>
            </a:pPr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&lt;?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php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$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= "I23";</a:t>
            </a:r>
            <a:b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if(!filter_var($int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, FILTER_VALIDATE_INT))</a:t>
            </a:r>
            <a:b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  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echo("Integer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is not valid");</a:t>
            </a:r>
            <a:b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else</a:t>
            </a:r>
            <a:b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  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echo("Integer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is valid");</a:t>
            </a:r>
            <a:b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?&gt; </a:t>
            </a:r>
          </a:p>
          <a:p>
            <a:pPr>
              <a:buFont typeface="Wingdings 2" charset="2"/>
              <a:buChar char="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Sanitizing filters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Sanitizing filters: remove harmful content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FILTER_SANITIZE_STRING, …ENCODED, …SPECIAL_CHARS, …EMAL, …URL, …NUMBER_INT, …MAGIC_QUOTES [apply </a:t>
            </a:r>
            <a:r>
              <a:rPr lang="en-US" dirty="0" err="1" smtClean="0"/>
              <a:t>addslashes</a:t>
            </a:r>
            <a:r>
              <a:rPr lang="en-US" dirty="0" smtClean="0"/>
              <a:t>()]</a:t>
            </a:r>
          </a:p>
          <a:p>
            <a:pPr>
              <a:buFont typeface="Wingdings 2" charset="2"/>
              <a:buChar char=""/>
              <a:defRPr/>
            </a:pPr>
            <a:r>
              <a:rPr lang="en-US" dirty="0" smtClean="0"/>
              <a:t>Validation filters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FILTER_VALIDATE_INT, BOOLEAN, FLOAT, REGEXP, URL, EMAIL, IP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responsibility…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</a:t>
            </a:r>
            <a:r>
              <a:rPr lang="en-US" smtClean="0">
                <a:hlinkClick r:id="rId2"/>
              </a:rPr>
              <a:t>common</a:t>
            </a:r>
            <a:r>
              <a:rPr lang="en-US" smtClean="0"/>
              <a:t> are </a:t>
            </a:r>
            <a:r>
              <a:rPr lang="en-US" dirty="0" smtClean="0"/>
              <a:t>these attacks?</a:t>
            </a:r>
          </a:p>
          <a:p>
            <a:endParaRPr lang="en-US" dirty="0" smtClean="0"/>
          </a:p>
          <a:p>
            <a:r>
              <a:rPr lang="en-US" dirty="0" smtClean="0"/>
              <a:t>Do you have any ethical responsibilities here?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PHP Overview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2105025"/>
            <a:ext cx="7239000" cy="4427538"/>
          </a:xfrm>
        </p:spPr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What is it?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i="1" dirty="0" smtClean="0"/>
              <a:t>PHP Hypertext Preprocessor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Server-side scripting language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Widely </a:t>
            </a:r>
            <a:r>
              <a:rPr lang="en-US" dirty="0" smtClean="0"/>
              <a:t>used, cross-platform, </a:t>
            </a:r>
            <a:r>
              <a:rPr lang="en-US" dirty="0" smtClean="0"/>
              <a:t>free</a:t>
            </a:r>
            <a:endParaRPr lang="en-US" dirty="0" smtClean="0"/>
          </a:p>
          <a:p>
            <a:pPr>
              <a:buFont typeface="Wingdings 2" charset="2"/>
              <a:buChar char=""/>
              <a:defRPr/>
            </a:pPr>
            <a:r>
              <a:rPr lang="en-US" dirty="0" smtClean="0"/>
              <a:t>PHP files contain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HTML</a:t>
            </a:r>
          </a:p>
          <a:p>
            <a:pPr lvl="1">
              <a:buFont typeface="Wingdings 2" charset="2"/>
              <a:buChar char=""/>
              <a:defRPr/>
            </a:pPr>
            <a:r>
              <a:rPr lang="en-US" dirty="0" smtClean="0"/>
              <a:t>PHP code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PHP Example</a:t>
            </a:r>
            <a:endParaRPr lang="en-US" dirty="0"/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160338" y="1876425"/>
            <a:ext cx="8774112" cy="4616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&lt;h2&gt;MSPSP U14 Boys Classic 3&lt;/h2&gt;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&lt;table style='width:100%' id="standings"&gt;</a:t>
            </a:r>
          </a:p>
          <a:p>
            <a:endParaRPr lang="en-US" sz="140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&lt;?php</a:t>
            </a:r>
          </a:p>
          <a:p>
            <a:endParaRPr lang="en-US" sz="140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$result = db_query("select name, abbrev, wins, losses, ties, points, goalsFor, </a:t>
            </a:r>
            <a:b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</a:br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	goalsAgainst, power from stats.team order by points desc, power desc");</a:t>
            </a:r>
          </a:p>
          <a:p>
            <a:endParaRPr lang="en-US" sz="140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while ($row = db_fetch_array($result)) {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  echo("&lt;tr&gt;&lt;td&gt;&lt;a href=\”schedule?team=$row[abbrev]\”&gt;$row[name]&lt;/a&gt;&lt;/td&gt;");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  echo("&lt;td&gt;$row[wins]&lt;/td&gt;");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  echo("&lt;td&gt;$row[losses]&lt;/td&gt;");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  echo("&lt;td&gt;$row[ties]&lt;/td&gt;");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  echo("&lt;td&gt;$row[points]&lt;/td&gt;");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  echo("&lt;td&gt;$row[goalsFor]&lt;/td&gt;");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  echo("&lt;td&gt;$row[goalsAgainst]&lt;/td&gt;");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  $power=round($row[power],2);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  echo("&lt;td style='text-align:right'&gt;$power&lt;/td&gt;&lt;/tr&gt;");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}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?&gt;</a:t>
            </a:r>
          </a:p>
          <a:p>
            <a:r>
              <a:rPr lang="en-US" sz="14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&lt;/table&gt;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PHP Basics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765175" y="1825566"/>
            <a:ext cx="7612063" cy="4787900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/* comments */</a:t>
            </a:r>
          </a:p>
          <a:p>
            <a:pPr>
              <a:buFont typeface="Wingdings 2" charset="2"/>
              <a:buChar char=""/>
              <a:defRPr/>
            </a:pPr>
            <a:r>
              <a:rPr lang="en-US" dirty="0" smtClean="0"/>
              <a:t>Variables: loosely typed</a:t>
            </a:r>
          </a:p>
          <a:p>
            <a:pPr lvl="1">
              <a:buFont typeface="Wingdings 2" charset="2"/>
              <a:buNone/>
              <a:defRPr/>
            </a:pP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$var1 = "hello world"; $var2 = 7;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</a:p>
          <a:p>
            <a:pPr>
              <a:buFont typeface="Wingdings 2" charset="2"/>
              <a:buChar char=""/>
              <a:defRPr/>
            </a:pPr>
            <a:r>
              <a:rPr lang="en-US" dirty="0" smtClean="0"/>
              <a:t>C/Java/JavaScript-like syntax for expressions, arrays, if, for, while, switch, etc</a:t>
            </a:r>
          </a:p>
          <a:p>
            <a:pPr>
              <a:buFont typeface="Wingdings 2" charset="2"/>
              <a:buChar char=""/>
              <a:defRPr/>
            </a:pPr>
            <a:r>
              <a:rPr lang="en-US" dirty="0" smtClean="0"/>
              <a:t>Associative arrays, concatenation like </a:t>
            </a:r>
            <a:r>
              <a:rPr lang="en-US" dirty="0" err="1" smtClean="0"/>
              <a:t>perl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$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mascot('calvin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')='knight';</a:t>
            </a:r>
            <a:b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$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mascot('hope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') = 'flying' . ' 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dutchman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';</a:t>
            </a:r>
          </a:p>
          <a:p>
            <a:pPr>
              <a:buFont typeface="Wingdings 2" charset="2"/>
              <a:buChar char=""/>
              <a:defRPr/>
            </a:pPr>
            <a:r>
              <a:rPr lang="en-US" dirty="0" smtClean="0"/>
              <a:t>functions:</a:t>
            </a:r>
            <a:br>
              <a:rPr lang="en-US" dirty="0" smtClean="0"/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function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add($a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, $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) {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   return $a + $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 typeface="Wingdings 2" charset="2"/>
              <a:buChar char="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765175" y="1825566"/>
            <a:ext cx="7612063" cy="478790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dirty="0" smtClean="0"/>
              <a:t>How would I write PHP to</a:t>
            </a:r>
          </a:p>
          <a:p>
            <a:pPr lvl="1">
              <a:defRPr/>
            </a:pPr>
            <a:r>
              <a:rPr lang="en-US" dirty="0" smtClean="0">
                <a:ea typeface="Courier New" charset="0"/>
                <a:cs typeface="Courier New" charset="0"/>
              </a:rPr>
              <a:t>Display "Hello world!"</a:t>
            </a:r>
          </a:p>
          <a:p>
            <a:pPr lvl="2">
              <a:buNone/>
              <a:defRPr/>
            </a:pPr>
            <a:r>
              <a:rPr lang="en-US" dirty="0" smtClean="0">
                <a:latin typeface="Courier New"/>
                <a:ea typeface="Courier New" charset="0"/>
                <a:cs typeface="Courier New"/>
              </a:rPr>
              <a:t>&lt;?</a:t>
            </a:r>
            <a:r>
              <a:rPr lang="en-US" dirty="0" err="1" smtClean="0">
                <a:latin typeface="Courier New"/>
                <a:ea typeface="Courier New" charset="0"/>
                <a:cs typeface="Courier New"/>
              </a:rPr>
              <a:t>php</a:t>
            </a:r>
            <a:r>
              <a:rPr lang="en-US" dirty="0" smtClean="0">
                <a:latin typeface="Courier New"/>
                <a:ea typeface="Courier New" charset="0"/>
                <a:cs typeface="Courier New"/>
              </a:rPr>
              <a:t> echo("&lt;h1&gt;Hello world!&lt;/h1&gt;"); ?&gt;</a:t>
            </a:r>
          </a:p>
          <a:p>
            <a:pPr lvl="1">
              <a:defRPr/>
            </a:pPr>
            <a:r>
              <a:rPr lang="en-US" dirty="0" smtClean="0">
                <a:ea typeface="Courier New" charset="0"/>
                <a:cs typeface="Courier New" charset="0"/>
              </a:rPr>
              <a:t>Display 1 2 3 4 5 … 100</a:t>
            </a:r>
          </a:p>
          <a:p>
            <a:pPr marL="1143000" lvl="2" indent="-457200">
              <a:buNone/>
              <a:defRPr/>
            </a:pPr>
            <a:r>
              <a:rPr lang="en-US" dirty="0" smtClean="0">
                <a:latin typeface="Courier New"/>
                <a:ea typeface="Courier New" charset="0"/>
                <a:cs typeface="Courier New"/>
              </a:rPr>
              <a:t>&lt;?</a:t>
            </a:r>
            <a:r>
              <a:rPr lang="en-US" dirty="0" err="1" smtClean="0">
                <a:latin typeface="Courier New"/>
                <a:ea typeface="Courier New" charset="0"/>
                <a:cs typeface="Courier New"/>
              </a:rPr>
              <a:t>php</a:t>
            </a:r>
            <a:endParaRPr lang="en-US" dirty="0" smtClean="0">
              <a:latin typeface="Courier New"/>
              <a:ea typeface="Courier New" charset="0"/>
              <a:cs typeface="Courier New"/>
            </a:endParaRPr>
          </a:p>
          <a:p>
            <a:pPr marL="1377950" lvl="3" indent="-342900">
              <a:buNone/>
              <a:defRPr/>
            </a:pPr>
            <a:r>
              <a:rPr lang="en-US" dirty="0" smtClean="0">
                <a:latin typeface="Courier New"/>
                <a:ea typeface="Courier New" charset="0"/>
                <a:cs typeface="Courier New"/>
              </a:rPr>
              <a:t>for ($</a:t>
            </a:r>
            <a:r>
              <a:rPr lang="en-US" dirty="0" err="1" smtClean="0">
                <a:latin typeface="Courier New"/>
                <a:ea typeface="Courier New" charset="0"/>
                <a:cs typeface="Courier New"/>
              </a:rPr>
              <a:t>i</a:t>
            </a:r>
            <a:r>
              <a:rPr lang="en-US" dirty="0" smtClean="0">
                <a:latin typeface="Courier New"/>
                <a:ea typeface="Courier New" charset="0"/>
                <a:cs typeface="Courier New"/>
              </a:rPr>
              <a:t>=1; $</a:t>
            </a:r>
            <a:r>
              <a:rPr lang="en-US" dirty="0" err="1" smtClean="0">
                <a:latin typeface="Courier New"/>
                <a:ea typeface="Courier New" charset="0"/>
                <a:cs typeface="Courier New"/>
              </a:rPr>
              <a:t>i</a:t>
            </a:r>
            <a:r>
              <a:rPr lang="en-US" dirty="0" smtClean="0">
                <a:latin typeface="Courier New"/>
                <a:ea typeface="Courier New" charset="0"/>
                <a:cs typeface="Courier New"/>
              </a:rPr>
              <a:t>&lt;=100; $</a:t>
            </a:r>
            <a:r>
              <a:rPr lang="en-US" dirty="0" err="1" smtClean="0">
                <a:latin typeface="Courier New"/>
                <a:ea typeface="Courier New" charset="0"/>
                <a:cs typeface="Courier New"/>
              </a:rPr>
              <a:t>i</a:t>
            </a:r>
            <a:r>
              <a:rPr lang="en-US" dirty="0" smtClean="0">
                <a:latin typeface="Courier New"/>
                <a:ea typeface="Courier New" charset="0"/>
                <a:cs typeface="Courier New"/>
              </a:rPr>
              <a:t>++)</a:t>
            </a:r>
          </a:p>
          <a:p>
            <a:pPr lvl="4">
              <a:buNone/>
              <a:defRPr/>
            </a:pPr>
            <a:r>
              <a:rPr lang="en-US" dirty="0" err="1" smtClean="0">
                <a:latin typeface="Courier New"/>
                <a:ea typeface="Courier New" charset="0"/>
                <a:cs typeface="Courier New"/>
              </a:rPr>
              <a:t>echo("$i</a:t>
            </a:r>
            <a:r>
              <a:rPr lang="en-US" dirty="0" smtClean="0">
                <a:latin typeface="Courier New"/>
                <a:ea typeface="Courier New" charset="0"/>
                <a:cs typeface="Courier New"/>
              </a:rPr>
              <a:t> ");  ?&gt;</a:t>
            </a:r>
          </a:p>
          <a:p>
            <a:pPr lvl="1">
              <a:defRPr/>
            </a:pPr>
            <a:r>
              <a:rPr lang="en-US" dirty="0" smtClean="0">
                <a:ea typeface="Courier New" charset="0"/>
                <a:cs typeface="Courier New" charset="0"/>
              </a:rPr>
              <a:t>Display the current date </a:t>
            </a:r>
          </a:p>
          <a:p>
            <a:pPr lvl="2">
              <a:buNone/>
              <a:defRPr/>
            </a:pPr>
            <a:r>
              <a:rPr lang="en-US" dirty="0" smtClean="0">
                <a:latin typeface="Courier New"/>
                <a:ea typeface="Courier New" charset="0"/>
                <a:cs typeface="Courier New"/>
              </a:rPr>
              <a:t>&lt;?</a:t>
            </a:r>
            <a:r>
              <a:rPr lang="en-US" dirty="0" err="1" smtClean="0">
                <a:latin typeface="Courier New"/>
                <a:ea typeface="Courier New" charset="0"/>
                <a:cs typeface="Courier New"/>
              </a:rPr>
              <a:t>php</a:t>
            </a:r>
            <a:r>
              <a:rPr lang="en-US" dirty="0" smtClean="0">
                <a:latin typeface="Courier New"/>
                <a:ea typeface="Courier New" charset="0"/>
                <a:cs typeface="Courier New"/>
              </a:rPr>
              <a:t> echo </a:t>
            </a:r>
            <a:r>
              <a:rPr lang="en-US" dirty="0" err="1" smtClean="0">
                <a:latin typeface="Courier New"/>
                <a:ea typeface="Courier New" charset="0"/>
                <a:cs typeface="Courier New"/>
              </a:rPr>
              <a:t>date("Y-m-d</a:t>
            </a:r>
            <a:r>
              <a:rPr lang="en-US" dirty="0" smtClean="0">
                <a:latin typeface="Courier New"/>
                <a:ea typeface="Courier New" charset="0"/>
                <a:cs typeface="Courier New"/>
              </a:rPr>
              <a:t>"); ?&gt;</a:t>
            </a:r>
          </a:p>
          <a:p>
            <a:pPr lvl="1">
              <a:defRPr/>
            </a:pPr>
            <a:r>
              <a:rPr lang="en-US" dirty="0" smtClean="0">
                <a:ea typeface="Courier New" charset="0"/>
                <a:cs typeface="Courier New" charset="0"/>
              </a:rPr>
              <a:t>Load in a server side include file</a:t>
            </a:r>
          </a:p>
          <a:p>
            <a:pPr lvl="2">
              <a:buNone/>
              <a:defRPr/>
            </a:pPr>
            <a:r>
              <a:rPr lang="en-US" dirty="0" smtClean="0">
                <a:latin typeface="Courier New"/>
                <a:ea typeface="Courier New" charset="0"/>
                <a:cs typeface="Courier New"/>
              </a:rPr>
              <a:t>&lt;?</a:t>
            </a:r>
            <a:r>
              <a:rPr lang="en-US" dirty="0" err="1" smtClean="0">
                <a:latin typeface="Courier New"/>
                <a:ea typeface="Courier New" charset="0"/>
                <a:cs typeface="Courier New"/>
              </a:rPr>
              <a:t>php</a:t>
            </a:r>
            <a:r>
              <a:rPr lang="en-US" dirty="0" smtClean="0">
                <a:latin typeface="Courier New"/>
                <a:ea typeface="Courier New" charset="0"/>
                <a:cs typeface="Courier New"/>
              </a:rPr>
              <a:t> </a:t>
            </a:r>
            <a:r>
              <a:rPr lang="en-US" dirty="0" err="1" smtClean="0">
                <a:latin typeface="Courier New"/>
                <a:ea typeface="Courier New" charset="0"/>
                <a:cs typeface="Courier New"/>
              </a:rPr>
              <a:t>include("header.php</a:t>
            </a:r>
            <a:r>
              <a:rPr lang="en-US" dirty="0" smtClean="0">
                <a:latin typeface="Courier New"/>
                <a:ea typeface="Courier New" charset="0"/>
                <a:cs typeface="Courier New"/>
              </a:rPr>
              <a:t>"); ?&gt;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How can you read and use data entered into a form?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PHP Forms Handling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Forms handling, GET and POST</a:t>
            </a:r>
          </a:p>
          <a:p>
            <a:pPr>
              <a:buFont typeface="Wingdings 2" charset="2"/>
              <a:buChar char=""/>
              <a:defRPr/>
            </a:pPr>
            <a:r>
              <a:rPr lang="en-US" dirty="0" err="1" smtClean="0"/>
              <a:t>hello.html</a:t>
            </a:r>
            <a:endParaRPr lang="en-US" dirty="0" smtClean="0"/>
          </a:p>
          <a:p>
            <a:pPr lvl="1">
              <a:buFont typeface="Wingdings 2" charset="2"/>
              <a:buNone/>
              <a:defRPr/>
            </a:pP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&lt;form action="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hello.php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" method="post"&gt;</a:t>
            </a:r>
          </a:p>
          <a:p>
            <a:pPr lvl="1">
              <a:buFont typeface="Wingdings 2" charset="2"/>
              <a:buNone/>
              <a:defRPr/>
            </a:pP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Name: &lt;input type="text" name="name" /&gt;</a:t>
            </a:r>
          </a:p>
          <a:p>
            <a:pPr lvl="1">
              <a:buFont typeface="Wingdings 2" charset="2"/>
              <a:buNone/>
              <a:defRPr/>
            </a:pP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&lt;input type="submit"/&gt;</a:t>
            </a:r>
          </a:p>
          <a:p>
            <a:pPr lvl="1">
              <a:buFont typeface="Wingdings 2" charset="2"/>
              <a:buNone/>
              <a:defRPr/>
            </a:pP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&lt;/form&gt;</a:t>
            </a:r>
          </a:p>
          <a:p>
            <a:pPr>
              <a:buFont typeface="Wingdings 2" charset="2"/>
              <a:buChar char=""/>
              <a:defRPr/>
            </a:pPr>
            <a:r>
              <a:rPr lang="en-US" dirty="0" err="1" smtClean="0"/>
              <a:t>hello.php</a:t>
            </a:r>
            <a:endParaRPr lang="en-US" dirty="0" smtClean="0"/>
          </a:p>
          <a:p>
            <a:pPr lvl="1">
              <a:buFont typeface="Wingdings 2" charset="2"/>
              <a:buNone/>
              <a:defRPr/>
            </a:pP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&lt;html&gt;</a:t>
            </a:r>
          </a:p>
          <a:p>
            <a:pPr lvl="1">
              <a:buFont typeface="Wingdings 2" charset="2"/>
              <a:buNone/>
              <a:defRPr/>
            </a:pP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&lt;h3&gt;Welcome, &lt;?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php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echo $_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POST["fname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"]; ?&gt;!&lt;/h3&gt;</a:t>
            </a:r>
          </a:p>
          <a:p>
            <a:pPr lvl="1">
              <a:buFont typeface="Wingdings 2" charset="2"/>
              <a:buNone/>
              <a:defRPr/>
            </a:pP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&lt;/html&gt;</a:t>
            </a:r>
          </a:p>
          <a:p>
            <a:pPr lvl="1">
              <a:buFont typeface="Wingdings 2" charset="2"/>
              <a:buNone/>
              <a:defRPr/>
            </a:pPr>
            <a:endParaRPr lang="en-US" sz="1800" dirty="0" smtClean="0">
              <a:latin typeface="Courier" charset="0"/>
              <a:ea typeface="Courier" charset="0"/>
              <a:cs typeface="Courier" charset="0"/>
            </a:endParaRPr>
          </a:p>
          <a:p>
            <a:pPr>
              <a:buFont typeface="Wingdings 2" charset="2"/>
              <a:buChar char=""/>
              <a:defRPr/>
            </a:pPr>
            <a:r>
              <a:rPr lang="en-US" dirty="0" smtClean="0"/>
              <a:t>Also,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$_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GET["attname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"]  </a:t>
            </a:r>
            <a:r>
              <a:rPr lang="en-US" sz="2000" dirty="0" smtClean="0">
                <a:ea typeface="Courier New" charset="0"/>
                <a:cs typeface="Courier New" charset="0"/>
              </a:rPr>
              <a:t>(</a:t>
            </a:r>
            <a:r>
              <a:rPr lang="en-US" sz="2000" dirty="0" smtClean="0">
                <a:ea typeface="Courier New" charset="0"/>
                <a:cs typeface="Courier New" charset="0"/>
                <a:hlinkClick r:id="rId3"/>
              </a:rPr>
              <a:t>example</a:t>
            </a:r>
            <a:r>
              <a:rPr lang="en-US" sz="2000" dirty="0" smtClean="0">
                <a:ea typeface="Courier New" charset="0"/>
                <a:cs typeface="Courier New" charset="0"/>
              </a:rPr>
              <a:t>)</a:t>
            </a:r>
          </a:p>
          <a:p>
            <a:pPr lvl="1">
              <a:buFont typeface="Wingdings 2" charset="2"/>
              <a:buNone/>
              <a:defRPr/>
            </a:pPr>
            <a:endParaRPr lang="en-US" sz="1800" dirty="0" smtClean="0">
              <a:latin typeface="Courier" charset="0"/>
              <a:ea typeface="Courier" charset="0"/>
              <a:cs typeface="Courier" charset="0"/>
            </a:endParaRPr>
          </a:p>
          <a:p>
            <a:pPr lvl="1">
              <a:buFont typeface="Wingdings 2" charset="2"/>
              <a:buNone/>
              <a:defRPr/>
            </a:pPr>
            <a:endParaRPr lang="en-US" sz="1800" dirty="0" smtClean="0">
              <a:latin typeface="Courier" charset="0"/>
              <a:ea typeface="Courier" charset="0"/>
              <a:cs typeface="Courier" charset="0"/>
            </a:endParaRPr>
          </a:p>
          <a:p>
            <a:pPr lvl="1">
              <a:buFont typeface="Wingdings 2" charset="2"/>
              <a:buNone/>
              <a:defRPr/>
            </a:pPr>
            <a:endParaRPr lang="en-US" sz="1800" dirty="0" smtClean="0"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Char char=""/>
              <a:defRPr/>
            </a:pPr>
            <a:r>
              <a:rPr lang="en-US" dirty="0" smtClean="0"/>
              <a:t>How can you keep track of a user's preferences for your website, say preferred font size?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4096</TotalTime>
  <Words>764</Words>
  <Application>Microsoft Macintosh PowerPoint</Application>
  <PresentationFormat>On-screen Show (4:3)</PresentationFormat>
  <Paragraphs>170</Paragraphs>
  <Slides>23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Book Antiqua</vt:lpstr>
      <vt:lpstr>Calibri</vt:lpstr>
      <vt:lpstr>Courier</vt:lpstr>
      <vt:lpstr>Courier New</vt:lpstr>
      <vt:lpstr>ＭＳ Ｐゴシック</vt:lpstr>
      <vt:lpstr>Wingdings 2</vt:lpstr>
      <vt:lpstr>Arial</vt:lpstr>
      <vt:lpstr>Habitat</vt:lpstr>
      <vt:lpstr>PHP Hypertext Preprocessor</vt:lpstr>
      <vt:lpstr>Getting Nice Output</vt:lpstr>
      <vt:lpstr>PHP Overview</vt:lpstr>
      <vt:lpstr>PHP Example</vt:lpstr>
      <vt:lpstr>PHP Basics</vt:lpstr>
      <vt:lpstr>Question</vt:lpstr>
      <vt:lpstr>Question</vt:lpstr>
      <vt:lpstr>PHP Forms Handling</vt:lpstr>
      <vt:lpstr>Question</vt:lpstr>
      <vt:lpstr>Cookies</vt:lpstr>
      <vt:lpstr>Sessions</vt:lpstr>
      <vt:lpstr>Email</vt:lpstr>
      <vt:lpstr>Database access</vt:lpstr>
      <vt:lpstr>What if…</vt:lpstr>
      <vt:lpstr>More trouble</vt:lpstr>
      <vt:lpstr>More trouble</vt:lpstr>
      <vt:lpstr>A Test…</vt:lpstr>
      <vt:lpstr>PowerPoint Presentation</vt:lpstr>
      <vt:lpstr>SQL Injection</vt:lpstr>
      <vt:lpstr>Parameterized input</vt:lpstr>
      <vt:lpstr>Input filtering</vt:lpstr>
      <vt:lpstr>Sanitizing filters</vt:lpstr>
      <vt:lpstr>Ethical responsibility…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Website Administration</dc:title>
  <dc:creator>Harry Plantinga</dc:creator>
  <cp:lastModifiedBy>Harry Plantinga</cp:lastModifiedBy>
  <cp:revision>86</cp:revision>
  <cp:lastPrinted>2010-09-27T13:27:45Z</cp:lastPrinted>
  <dcterms:created xsi:type="dcterms:W3CDTF">2011-11-07T15:10:37Z</dcterms:created>
  <dcterms:modified xsi:type="dcterms:W3CDTF">2017-10-30T10:44:41Z</dcterms:modified>
</cp:coreProperties>
</file>