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4540" r:id="rId1"/>
  </p:sldMasterIdLst>
  <p:notesMasterIdLst>
    <p:notesMasterId r:id="rId55"/>
  </p:notesMasterIdLst>
  <p:handoutMasterIdLst>
    <p:handoutMasterId r:id="rId56"/>
  </p:handoutMasterIdLst>
  <p:sldIdLst>
    <p:sldId id="256" r:id="rId2"/>
    <p:sldId id="274" r:id="rId3"/>
    <p:sldId id="275" r:id="rId4"/>
    <p:sldId id="278" r:id="rId5"/>
    <p:sldId id="309" r:id="rId6"/>
    <p:sldId id="279" r:id="rId7"/>
    <p:sldId id="282" r:id="rId8"/>
    <p:sldId id="280" r:id="rId9"/>
    <p:sldId id="290" r:id="rId10"/>
    <p:sldId id="291" r:id="rId11"/>
    <p:sldId id="294" r:id="rId12"/>
    <p:sldId id="281" r:id="rId13"/>
    <p:sldId id="292" r:id="rId14"/>
    <p:sldId id="295" r:id="rId15"/>
    <p:sldId id="314" r:id="rId16"/>
    <p:sldId id="315" r:id="rId17"/>
    <p:sldId id="316" r:id="rId18"/>
    <p:sldId id="317" r:id="rId19"/>
    <p:sldId id="318" r:id="rId20"/>
    <p:sldId id="319" r:id="rId21"/>
    <p:sldId id="320" r:id="rId22"/>
    <p:sldId id="321" r:id="rId23"/>
    <p:sldId id="324" r:id="rId24"/>
    <p:sldId id="325" r:id="rId25"/>
    <p:sldId id="326" r:id="rId26"/>
    <p:sldId id="327" r:id="rId27"/>
    <p:sldId id="328" r:id="rId28"/>
    <p:sldId id="329" r:id="rId29"/>
    <p:sldId id="330" r:id="rId30"/>
    <p:sldId id="288" r:id="rId31"/>
    <p:sldId id="296" r:id="rId32"/>
    <p:sldId id="289" r:id="rId33"/>
    <p:sldId id="297" r:id="rId34"/>
    <p:sldId id="298" r:id="rId35"/>
    <p:sldId id="285" r:id="rId36"/>
    <p:sldId id="284" r:id="rId37"/>
    <p:sldId id="310" r:id="rId38"/>
    <p:sldId id="311" r:id="rId39"/>
    <p:sldId id="332" r:id="rId40"/>
    <p:sldId id="331" r:id="rId41"/>
    <p:sldId id="299" r:id="rId42"/>
    <p:sldId id="287" r:id="rId43"/>
    <p:sldId id="340" r:id="rId44"/>
    <p:sldId id="339" r:id="rId45"/>
    <p:sldId id="293" r:id="rId46"/>
    <p:sldId id="337" r:id="rId47"/>
    <p:sldId id="338" r:id="rId48"/>
    <p:sldId id="307" r:id="rId49"/>
    <p:sldId id="308" r:id="rId50"/>
    <p:sldId id="341" r:id="rId51"/>
    <p:sldId id="333" r:id="rId52"/>
    <p:sldId id="334" r:id="rId53"/>
    <p:sldId id="336" r:id="rId54"/>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03"/>
    <p:restoredTop sz="80293"/>
  </p:normalViewPr>
  <p:slideViewPr>
    <p:cSldViewPr snapToGrid="0" snapToObjects="1">
      <p:cViewPr varScale="1">
        <p:scale>
          <a:sx n="104" d="100"/>
          <a:sy n="104" d="100"/>
        </p:scale>
        <p:origin x="208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72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360EDA24-E640-BC44-A849-83AE68FE8841}" type="datetime1">
              <a:rPr lang="en-US" altLang="en-US"/>
              <a:pPr>
                <a:defRPr/>
              </a:pPr>
              <a:t>10/9/17</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63F7425-A652-DE4A-97B3-797139FBDCA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pPr>
              <a:defRPr/>
            </a:pPr>
            <a:fld id="{E4A32196-52CD-1C4D-8B34-CDB105298FE4}" type="datetime1">
              <a:rPr lang="en-US" altLang="en-US"/>
              <a:pPr>
                <a:defRPr/>
              </a:pPr>
              <a:t>10/9/17</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pPr>
              <a:defRPr/>
            </a:pPr>
            <a:fld id="{A333EF36-A2E5-C84D-9AF2-A811974C7B2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charset="-128"/>
              </a:rPr>
              <a:t>@ rules</a:t>
            </a:r>
          </a:p>
          <a:p>
            <a:r>
              <a:rPr lang="en-US" altLang="en-US">
                <a:ea typeface="ＭＳ Ｐゴシック" charset="-128"/>
              </a:rPr>
              <a:t>media selectors</a:t>
            </a:r>
          </a:p>
          <a:p>
            <a:r>
              <a:rPr lang="en-US" altLang="en-US">
                <a:ea typeface="ＭＳ Ｐゴシック" charset="-128"/>
              </a:rPr>
              <a:t>selector h2</a:t>
            </a:r>
          </a:p>
          <a:p>
            <a:r>
              <a:rPr lang="en-US" altLang="en-US">
                <a:ea typeface="ＭＳ Ｐゴシック" charset="-128"/>
              </a:rPr>
              <a:t>declaration block { declarations }</a:t>
            </a:r>
          </a:p>
          <a:p>
            <a:endParaRPr lang="en-US" altLang="en-US">
              <a:ea typeface="ＭＳ Ｐゴシック" charset="-128"/>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64E435FD-1213-CE48-8A5C-89068AB5341C}" type="slidenum">
              <a:rPr lang="en-US" altLang="en-US"/>
              <a:pPr>
                <a:spcBef>
                  <a:spcPct val="0"/>
                </a:spcBef>
              </a:pPr>
              <a:t>7</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charset="-128"/>
              </a:rPr>
              <a:t>Columns:</a:t>
            </a:r>
          </a:p>
          <a:p>
            <a:pPr>
              <a:buFontTx/>
              <a:buChar char="-"/>
            </a:pPr>
            <a:r>
              <a:rPr lang="en-US" altLang="en-US">
                <a:ea typeface="ＭＳ Ｐゴシック" charset="-128"/>
              </a:rPr>
              <a:t>good design: column width=65x</a:t>
            </a:r>
          </a:p>
          <a:p>
            <a:pPr>
              <a:buFontTx/>
              <a:buChar char="-"/>
            </a:pPr>
            <a:r>
              <a:rPr lang="en-US" altLang="en-US">
                <a:ea typeface="ＭＳ Ｐゴシック" charset="-128"/>
              </a:rPr>
              <a:t>tables</a:t>
            </a:r>
          </a:p>
          <a:p>
            <a:pPr>
              <a:buFontTx/>
              <a:buChar char="-"/>
            </a:pPr>
            <a:r>
              <a:rPr lang="en-US" altLang="en-US">
                <a:ea typeface="ＭＳ Ｐゴシック" charset="-128"/>
              </a:rPr>
              <a:t>could float the sidebar. </a:t>
            </a:r>
          </a:p>
          <a:p>
            <a:pPr>
              <a:buFontTx/>
              <a:buChar char="-"/>
            </a:pPr>
            <a:r>
              <a:rPr lang="en-US" altLang="en-US">
                <a:ea typeface="ＭＳ Ｐゴシック" charset="-128"/>
              </a:rPr>
              <a:t>fixed positioning</a:t>
            </a:r>
          </a:p>
          <a:p>
            <a:r>
              <a:rPr lang="en-US" altLang="en-US">
                <a:ea typeface="ＭＳ Ｐゴシック" charset="-128"/>
              </a:rPr>
              <a:t>	- can position the text before or after the main text</a:t>
            </a:r>
          </a:p>
          <a:p>
            <a:r>
              <a:rPr lang="en-US" altLang="en-US">
                <a:ea typeface="ＭＳ Ｐゴシック" charset="-128"/>
              </a:rPr>
              <a:t>	- float is highly dependent on source order</a:t>
            </a:r>
          </a:p>
          <a:p>
            <a:endParaRPr lang="en-US" altLang="en-US">
              <a:ea typeface="ＭＳ Ｐゴシック" charset="-128"/>
            </a:endParaRP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67061835-A292-3E40-B630-65014CD807C7}" type="slidenum">
              <a:rPr lang="en-US" altLang="en-US"/>
              <a:pPr>
                <a:spcBef>
                  <a:spcPct val="0"/>
                </a:spcBef>
              </a:pPr>
              <a:t>42</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charset="-128"/>
              </a:rPr>
              <a:t>Contrast: avoid elements that are nearly similar; if nearby, make them very different</a:t>
            </a:r>
          </a:p>
          <a:p>
            <a:r>
              <a:rPr lang="en-US" altLang="en-US">
                <a:ea typeface="ＭＳ Ｐゴシック" charset="-128"/>
              </a:rPr>
              <a:t>Repetition: re-use visual elements throughout the page to give it unity (line thicknesses, colors, etc)</a:t>
            </a:r>
          </a:p>
          <a:p>
            <a:r>
              <a:rPr lang="en-US" altLang="en-US">
                <a:ea typeface="ＭＳ Ｐゴシック" charset="-128"/>
              </a:rPr>
              <a:t>Alignment: visual connections with other elements. No random placements</a:t>
            </a:r>
          </a:p>
          <a:p>
            <a:r>
              <a:rPr lang="en-US" altLang="en-US">
                <a:ea typeface="ＭＳ Ｐゴシック" charset="-128"/>
              </a:rPr>
              <a:t>Proximity: relationships shown by grouping. </a:t>
            </a:r>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9B3007F6-CEE3-5C49-999D-1089D0166084}" type="slidenum">
              <a:rPr lang="en-US" altLang="en-US"/>
              <a:pPr>
                <a:spcBef>
                  <a:spcPct val="0"/>
                </a:spcBef>
              </a:pPr>
              <a:t>47</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www.webaholic.co.in</a:t>
            </a:r>
            <a:r>
              <a:rPr lang="en-US" smtClean="0"/>
              <a:t>/blog/10-basic-tips-to-build-a-responsive-design/</a:t>
            </a:r>
          </a:p>
          <a:p>
            <a:endParaRPr lang="en-US" dirty="0"/>
          </a:p>
        </p:txBody>
      </p:sp>
      <p:sp>
        <p:nvSpPr>
          <p:cNvPr id="4" name="Slide Number Placeholder 3"/>
          <p:cNvSpPr>
            <a:spLocks noGrp="1"/>
          </p:cNvSpPr>
          <p:nvPr>
            <p:ph type="sldNum" sz="quarter" idx="10"/>
          </p:nvPr>
        </p:nvSpPr>
        <p:spPr/>
        <p:txBody>
          <a:bodyPr/>
          <a:lstStyle/>
          <a:p>
            <a:pPr>
              <a:defRPr/>
            </a:pPr>
            <a:fld id="{A333EF36-A2E5-C84D-9AF2-A811974C7B26}" type="slidenum">
              <a:rPr lang="en-US" altLang="en-US" smtClean="0"/>
              <a:pPr>
                <a:defRPr/>
              </a:pPr>
              <a:t>52</a:t>
            </a:fld>
            <a:endParaRPr lang="en-US" altLang="en-US"/>
          </a:p>
        </p:txBody>
      </p:sp>
    </p:spTree>
    <p:extLst>
      <p:ext uri="{BB962C8B-B14F-4D97-AF65-F5344CB8AC3E}">
        <p14:creationId xmlns:p14="http://schemas.microsoft.com/office/powerpoint/2010/main" val="1340357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charset="-128"/>
              </a:rPr>
              <a:t>contains: one of the class entries is "warning". Note that this doesn't make much sense; .warning would work. But you could do that for any attributed.</a:t>
            </a:r>
          </a:p>
          <a:p>
            <a:endParaRPr lang="en-US" altLang="en-US">
              <a:ea typeface="ＭＳ Ｐゴシック" charset="-128"/>
            </a:endParaRPr>
          </a:p>
          <a:p>
            <a:pPr eaLnBrk="1" hangingPunct="1">
              <a:buFont typeface="Wingdings 2" charset="2"/>
              <a:buChar char=""/>
            </a:pPr>
            <a:r>
              <a:rPr lang="en-US" altLang="en-US">
                <a:ea typeface="ＭＳ Ｐゴシック" charset="-128"/>
              </a:rPr>
              <a:t>Child: &gt;</a:t>
            </a:r>
          </a:p>
          <a:p>
            <a:pPr eaLnBrk="1" hangingPunct="1">
              <a:buFont typeface="Wingdings 2" charset="2"/>
              <a:buChar char=""/>
            </a:pPr>
            <a:r>
              <a:rPr lang="en-US" altLang="en-US">
                <a:ea typeface="ＭＳ Ｐゴシック" charset="-128"/>
              </a:rPr>
              <a:t>Adjacent sibling: +</a:t>
            </a:r>
          </a:p>
          <a:p>
            <a:pPr eaLnBrk="1" hangingPunct="1">
              <a:buFont typeface="Wingdings 2" charset="2"/>
              <a:buChar char=""/>
            </a:pPr>
            <a:r>
              <a:rPr lang="en-US" altLang="en-US">
                <a:ea typeface="ＭＳ Ｐゴシック" charset="-128"/>
              </a:rPr>
              <a:t>General sibling: ~</a:t>
            </a:r>
          </a:p>
          <a:p>
            <a:pPr eaLnBrk="1" hangingPunct="1">
              <a:buFont typeface="Wingdings 2" charset="2"/>
              <a:buChar char=""/>
            </a:pPr>
            <a:r>
              <a:rPr lang="en-US" altLang="en-US">
                <a:ea typeface="ＭＳ Ｐゴシック" charset="-128"/>
              </a:rPr>
              <a:t>Contains: =~</a:t>
            </a:r>
          </a:p>
          <a:p>
            <a:endParaRPr lang="en-US" altLang="en-US">
              <a:ea typeface="ＭＳ Ｐゴシック" charset="-128"/>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251F71EC-86F4-5F4C-9144-A35A58673CE6}" type="slidenum">
              <a:rPr lang="en-US" altLang="en-US"/>
              <a:pPr>
                <a:spcBef>
                  <a:spcPct val="0"/>
                </a:spcBef>
              </a:pPr>
              <a:t>8</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F8D6F7E8-D6AC-2D41-8780-EA889DD52EB0}" type="slidenum">
              <a:rPr lang="en-US" altLang="en-US"/>
              <a:pPr>
                <a:spcBef>
                  <a:spcPct val="0"/>
                </a:spcBef>
              </a:pPr>
              <a:t>10</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charset="-128"/>
              </a:rPr>
              <a:t>Bonus question: what effect does &lt;ralph&gt; have on rendering? – Puts us into standards mode because of the XML syntax.</a:t>
            </a:r>
          </a:p>
          <a:p>
            <a:endParaRPr lang="en-US" altLang="en-US">
              <a:ea typeface="ＭＳ Ｐゴシック" charset="-128"/>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1D105AF9-55D4-424B-990D-0F61B2B37FA1}" type="slidenum">
              <a:rPr lang="en-US" altLang="en-US"/>
              <a:pPr>
                <a:spcBef>
                  <a:spcPct val="0"/>
                </a:spcBef>
              </a:pPr>
              <a:t>11</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charset="-128"/>
              </a:rPr>
              <a:t>Examples of properties that don’t inherit: margin, float, width. In most cases common sense will tell you, but you can google it. </a:t>
            </a: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4733246B-312A-8F43-8DD3-5080F0966AC1}" type="slidenum">
              <a:rPr lang="en-US" altLang="en-US"/>
              <a:pPr>
                <a:spcBef>
                  <a:spcPct val="0"/>
                </a:spcBef>
              </a:pPr>
              <a:t>32</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charset="-128"/>
              </a:rPr>
              <a:t>go through the w3schools examples</a:t>
            </a: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EAE825E7-999E-DA48-A1CA-5B48F6B63601}" type="slidenum">
              <a:rPr lang="en-US" altLang="en-US"/>
              <a:pPr>
                <a:spcBef>
                  <a:spcPct val="0"/>
                </a:spcBef>
              </a:pPr>
              <a:t>36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charset="-128"/>
              </a:rPr>
              <a:t>go through the w3schools examples</a:t>
            </a:r>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341B0AFD-C457-F64B-9986-661DA813AD68}" type="slidenum">
              <a:rPr lang="en-US" altLang="en-US"/>
              <a:pPr>
                <a:spcBef>
                  <a:spcPct val="0"/>
                </a:spcBef>
              </a:pPr>
              <a:t>38</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charset="-128"/>
              </a:rPr>
              <a:t>go through the w3schools examples</a:t>
            </a: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C26B8593-F5F3-C84A-A71B-D76EC26FAEC7}" type="slidenum">
              <a:rPr lang="en-US" altLang="en-US"/>
              <a:pPr>
                <a:spcBef>
                  <a:spcPct val="0"/>
                </a:spcBef>
              </a:pPr>
              <a:t>39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charset="-128"/>
              </a:rPr>
              <a:t>go through the w3schools examples</a:t>
            </a: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543116B9-4405-9040-8910-1FC5667D6F78}" type="slidenum">
              <a:rPr lang="en-US" altLang="en-US"/>
              <a:pPr>
                <a:spcBef>
                  <a:spcPct val="0"/>
                </a:spcBef>
              </a:pPr>
              <a:t>40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anchor="b"/>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a:lvl1pPr>
          </a:lstStyle>
          <a:p>
            <a:pPr>
              <a:defRPr/>
            </a:pPr>
            <a:fld id="{F9BB5498-33AA-7847-A2AC-E4F0F259D83C}" type="datetime1">
              <a:rPr lang="en-US" altLang="en-US"/>
              <a:pPr>
                <a:defRPr/>
              </a:pPr>
              <a:t>10/9/17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5280461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rtlCol="0"/>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765175" y="5443538"/>
            <a:ext cx="7612063" cy="804862"/>
          </a:xfrm>
        </p:spPr>
        <p:txBody>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E134F02-5B9D-204C-A99D-FCEEE66CE8FE}" type="datetime1">
              <a:rPr lang="en-US" altLang="en-US"/>
              <a:pPr>
                <a:defRPr/>
              </a:pPr>
              <a:t>10/9/17</a:t>
            </a:fld>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3F5436D-E1C9-3D4B-8958-2AD0A7243318}" type="slidenum">
              <a:rPr lang="en-US" altLang="en-US"/>
              <a:pPr>
                <a:defRPr/>
              </a:pPr>
              <a:t>‹#›</a:t>
            </a:fld>
            <a:endParaRPr lang="en-US" altLang="en-US"/>
          </a:p>
        </p:txBody>
      </p:sp>
    </p:spTree>
    <p:extLst>
      <p:ext uri="{BB962C8B-B14F-4D97-AF65-F5344CB8AC3E}">
        <p14:creationId xmlns:p14="http://schemas.microsoft.com/office/powerpoint/2010/main" val="1536812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a:noAutofit/>
          </a:bodyPr>
          <a:lstStyle>
            <a:lvl1pPr marL="0" indent="0" algn="ctr" defTabSz="914400" rtl="0" eaLnBrk="1" latinLnBrk="0" hangingPunct="1">
              <a:spcBef>
                <a:spcPct val="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rtlCol="0"/>
          <a:lstStyle>
            <a:lvl1pPr>
              <a:buNone/>
              <a:defRPr sz="1800"/>
            </a:lvl1pPr>
          </a:lstStyle>
          <a:p>
            <a:pPr lvl="0"/>
            <a:r>
              <a:rPr lang="en-US" noProof="0" smtClean="0"/>
              <a:t>Click icon to add picture</a:t>
            </a:r>
            <a:endParaRPr noProof="0"/>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rtlCol="0"/>
          <a:lstStyle>
            <a:lvl1pPr>
              <a:buNone/>
              <a:defRPr sz="1800"/>
            </a:lvl1pPr>
          </a:lstStyle>
          <a:p>
            <a:pPr lvl="0"/>
            <a:r>
              <a:rPr lang="en-US" noProof="0" smtClean="0"/>
              <a:t>Click icon to add picture</a:t>
            </a:r>
            <a:endParaRPr noProof="0"/>
          </a:p>
        </p:txBody>
      </p:sp>
      <p:sp>
        <p:nvSpPr>
          <p:cNvPr id="6" name="Date Placeholder 4"/>
          <p:cNvSpPr>
            <a:spLocks noGrp="1"/>
          </p:cNvSpPr>
          <p:nvPr>
            <p:ph type="dt" sz="half" idx="15"/>
          </p:nvPr>
        </p:nvSpPr>
        <p:spPr>
          <a:xfrm>
            <a:off x="4495800" y="6356350"/>
            <a:ext cx="1143000" cy="365125"/>
          </a:xfrm>
        </p:spPr>
        <p:txBody>
          <a:bodyPr/>
          <a:lstStyle>
            <a:lvl1pPr algn="l">
              <a:defRPr/>
            </a:lvl1pPr>
          </a:lstStyle>
          <a:p>
            <a:pPr>
              <a:defRPr/>
            </a:pPr>
            <a:fld id="{A0755EE1-119E-4F45-9ABF-73641FB89BC6}" type="datetime1">
              <a:rPr lang="en-US" altLang="en-US"/>
              <a:pPr>
                <a:defRPr/>
              </a:pPr>
              <a:t>10/9/17</a:t>
            </a:fld>
            <a:endParaRPr lang="en-US" altLang="en-US"/>
          </a:p>
        </p:txBody>
      </p:sp>
      <p:sp>
        <p:nvSpPr>
          <p:cNvPr id="7" name="Footer Placeholder 5"/>
          <p:cNvSpPr>
            <a:spLocks noGrp="1"/>
          </p:cNvSpPr>
          <p:nvPr>
            <p:ph type="ftr" sz="quarter" idx="16"/>
          </p:nvPr>
        </p:nvSpPr>
        <p:spPr>
          <a:xfrm>
            <a:off x="5791200" y="6356350"/>
            <a:ext cx="2895600" cy="365125"/>
          </a:xfrm>
        </p:spPr>
        <p:txBody>
          <a:bodyPr/>
          <a:lstStyle>
            <a:lvl1pPr algn="r">
              <a:defRPr/>
            </a:lvl1pPr>
          </a:lstStyle>
          <a:p>
            <a:pPr>
              <a:defRPr/>
            </a:pPr>
            <a:endParaRPr lang="en-US"/>
          </a:p>
        </p:txBody>
      </p:sp>
      <p:sp>
        <p:nvSpPr>
          <p:cNvPr id="10" name="Slide Number Placeholder 6"/>
          <p:cNvSpPr>
            <a:spLocks noGrp="1"/>
          </p:cNvSpPr>
          <p:nvPr>
            <p:ph type="sldNum" sz="quarter" idx="17"/>
          </p:nvPr>
        </p:nvSpPr>
        <p:spPr>
          <a:xfrm>
            <a:off x="1966913" y="6356350"/>
            <a:ext cx="533400" cy="365125"/>
          </a:xfrm>
        </p:spPr>
        <p:txBody>
          <a:bodyPr/>
          <a:lstStyle>
            <a:lvl1pPr>
              <a:defRPr>
                <a:solidFill>
                  <a:schemeClr val="tx2"/>
                </a:solidFill>
              </a:defRPr>
            </a:lvl1pPr>
          </a:lstStyle>
          <a:p>
            <a:pPr>
              <a:defRPr/>
            </a:pPr>
            <a:fld id="{D4039B3E-72FC-9B4E-930A-C8C8308D3B24}" type="slidenum">
              <a:rPr lang="en-US" altLang="en-US"/>
              <a:pPr>
                <a:defRPr/>
              </a:pPr>
              <a:t>‹#›</a:t>
            </a:fld>
            <a:endParaRPr lang="en-US" altLang="en-US"/>
          </a:p>
        </p:txBody>
      </p:sp>
    </p:spTree>
    <p:extLst>
      <p:ext uri="{BB962C8B-B14F-4D97-AF65-F5344CB8AC3E}">
        <p14:creationId xmlns:p14="http://schemas.microsoft.com/office/powerpoint/2010/main" val="1416722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6E8D8E56-29D4-9A4E-AFD8-376F3EA797F1}" type="datetime1">
              <a:rPr lang="en-US" altLang="en-US"/>
              <a:pPr>
                <a:defRPr/>
              </a:pPr>
              <a:t>10/9/17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653F15-4E77-BE4B-A279-1259D3084A2F}" type="slidenum">
              <a:rPr lang="en-US" altLang="en-US"/>
              <a:pPr>
                <a:defRPr/>
              </a:pPr>
              <a:t>‹#›</a:t>
            </a:fld>
            <a:endParaRPr lang="en-US" altLang="en-US"/>
          </a:p>
        </p:txBody>
      </p:sp>
    </p:spTree>
    <p:extLst>
      <p:ext uri="{BB962C8B-B14F-4D97-AF65-F5344CB8AC3E}">
        <p14:creationId xmlns:p14="http://schemas.microsoft.com/office/powerpoint/2010/main" val="97589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D3348974-BBDF-384D-AE6E-49A7BE555C80}" type="datetime1">
              <a:rPr lang="en-US" altLang="en-US"/>
              <a:pPr>
                <a:defRPr/>
              </a:pPr>
              <a:t>10/9/17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F415CB-8DEC-5144-8DBC-24D8D4225F09}" type="slidenum">
              <a:rPr lang="en-US" altLang="en-US"/>
              <a:pPr>
                <a:defRPr/>
              </a:pPr>
              <a:t>‹#›</a:t>
            </a:fld>
            <a:endParaRPr lang="en-US" altLang="en-US"/>
          </a:p>
        </p:txBody>
      </p:sp>
    </p:spTree>
    <p:extLst>
      <p:ext uri="{BB962C8B-B14F-4D97-AF65-F5344CB8AC3E}">
        <p14:creationId xmlns:p14="http://schemas.microsoft.com/office/powerpoint/2010/main" val="1696955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0F412645-01D5-A449-BBAF-0EF12E9BAA0E}" type="datetime1">
              <a:rPr lang="en-US" altLang="en-US"/>
              <a:pPr>
                <a:defRPr/>
              </a:pPr>
              <a:t>10/9/17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17D5B6-AAD8-384F-8C81-14C1D0889014}" type="slidenum">
              <a:rPr lang="en-US" altLang="en-US"/>
              <a:pPr>
                <a:defRPr/>
              </a:pPr>
              <a:t>‹#›</a:t>
            </a:fld>
            <a:endParaRPr lang="en-US" altLang="en-US"/>
          </a:p>
        </p:txBody>
      </p:sp>
    </p:spTree>
    <p:extLst>
      <p:ext uri="{BB962C8B-B14F-4D97-AF65-F5344CB8AC3E}">
        <p14:creationId xmlns:p14="http://schemas.microsoft.com/office/powerpoint/2010/main" val="1254933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rtlCol="0"/>
          <a:lstStyle>
            <a:lvl1pPr>
              <a:buNone/>
              <a:defRPr sz="1800"/>
            </a:lvl1pPr>
          </a:lstStyle>
          <a:p>
            <a:pPr lvl="0"/>
            <a:r>
              <a:rPr lang="en-US" noProof="0" smtClean="0"/>
              <a:t>Click icon to add picture</a:t>
            </a:r>
            <a:endParaRPr noProof="0"/>
          </a:p>
        </p:txBody>
      </p:sp>
      <p:sp>
        <p:nvSpPr>
          <p:cNvPr id="5" name="Date Placeholder 3"/>
          <p:cNvSpPr>
            <a:spLocks noGrp="1"/>
          </p:cNvSpPr>
          <p:nvPr>
            <p:ph type="dt" sz="half" idx="13"/>
          </p:nvPr>
        </p:nvSpPr>
        <p:spPr/>
        <p:txBody>
          <a:bodyPr/>
          <a:lstStyle>
            <a:lvl1pPr>
              <a:defRPr/>
            </a:lvl1pPr>
          </a:lstStyle>
          <a:p>
            <a:pPr>
              <a:defRPr/>
            </a:pPr>
            <a:fld id="{7710B34E-9F25-114C-8BFC-915E98F6C56F}" type="datetime1">
              <a:rPr lang="en-US" altLang="en-US"/>
              <a:pPr>
                <a:defRPr/>
              </a:pPr>
              <a:t>10/9/17</a:t>
            </a:fld>
            <a:endParaRPr lang="en-US" altLang="en-US"/>
          </a:p>
        </p:txBody>
      </p:sp>
      <p:sp>
        <p:nvSpPr>
          <p:cNvPr id="6" name="Footer Placeholder 4"/>
          <p:cNvSpPr>
            <a:spLocks noGrp="1"/>
          </p:cNvSpPr>
          <p:nvPr>
            <p:ph type="ftr" sz="quarter" idx="14"/>
          </p:nvPr>
        </p:nvSpPr>
        <p:spPr/>
        <p:txBody>
          <a:bodyPr/>
          <a:lstStyle>
            <a:lvl1pPr>
              <a:defRPr/>
            </a:lvl1pPr>
          </a:lstStyle>
          <a:p>
            <a:pPr>
              <a:defRPr/>
            </a:pPr>
            <a:endParaRPr lang="en-US"/>
          </a:p>
        </p:txBody>
      </p:sp>
    </p:spTree>
    <p:extLst>
      <p:ext uri="{BB962C8B-B14F-4D97-AF65-F5344CB8AC3E}">
        <p14:creationId xmlns:p14="http://schemas.microsoft.com/office/powerpoint/2010/main" val="98619036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anchor="b"/>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1A43681-E387-0A4E-A20A-280329561F97}" type="datetime1">
              <a:rPr lang="en-US" altLang="en-US"/>
              <a:pPr>
                <a:defRPr/>
              </a:pPr>
              <a:t>10/9/17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455C48-F148-1A48-B6A1-E4B17C9C4B6E}" type="slidenum">
              <a:rPr lang="en-US" altLang="en-US"/>
              <a:pPr>
                <a:defRPr/>
              </a:pPr>
              <a:t>‹#›</a:t>
            </a:fld>
            <a:endParaRPr lang="en-US" altLang="en-US"/>
          </a:p>
        </p:txBody>
      </p:sp>
    </p:spTree>
    <p:extLst>
      <p:ext uri="{BB962C8B-B14F-4D97-AF65-F5344CB8AC3E}">
        <p14:creationId xmlns:p14="http://schemas.microsoft.com/office/powerpoint/2010/main" val="622592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19637" y="2084388"/>
            <a:ext cx="3657600" cy="4183062"/>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08D5408D-D936-3649-B4DF-7A38A054C69F}" type="datetime1">
              <a:rPr lang="en-US" altLang="en-US"/>
              <a:pPr>
                <a:defRPr/>
              </a:pPr>
              <a:t>10/9/17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CF8B34-211C-D643-A1E9-8B74F558C8DF}" type="slidenum">
              <a:rPr lang="en-US" altLang="en-US"/>
              <a:pPr>
                <a:defRPr/>
              </a:pPr>
              <a:t>‹#›</a:t>
            </a:fld>
            <a:endParaRPr lang="en-US" altLang="en-US"/>
          </a:p>
        </p:txBody>
      </p:sp>
    </p:spTree>
    <p:extLst>
      <p:ext uri="{BB962C8B-B14F-4D97-AF65-F5344CB8AC3E}">
        <p14:creationId xmlns:p14="http://schemas.microsoft.com/office/powerpoint/2010/main" val="1235227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19637" y="1687512"/>
            <a:ext cx="3657600" cy="903288"/>
          </a:xfrm>
        </p:spPr>
        <p:txBody>
          <a:bodyPr anchor="ctr">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fld id="{87E9D3CA-1D49-454D-BE52-AE28C41191C9}" type="datetime1">
              <a:rPr lang="en-US" altLang="en-US"/>
              <a:pPr>
                <a:defRPr/>
              </a:pPr>
              <a:t>10/9/17</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40156A9-9B11-284B-ADD2-12F4EEF7F648}" type="slidenum">
              <a:rPr lang="en-US" altLang="en-US"/>
              <a:pPr>
                <a:defRPr/>
              </a:pPr>
              <a:t>‹#›</a:t>
            </a:fld>
            <a:endParaRPr lang="en-US" altLang="en-US"/>
          </a:p>
        </p:txBody>
      </p:sp>
    </p:spTree>
    <p:extLst>
      <p:ext uri="{BB962C8B-B14F-4D97-AF65-F5344CB8AC3E}">
        <p14:creationId xmlns:p14="http://schemas.microsoft.com/office/powerpoint/2010/main" val="740950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F8497908-D948-B246-B7B2-00363F50659B}" type="datetime1">
              <a:rPr lang="en-US" altLang="en-US"/>
              <a:pPr>
                <a:defRPr/>
              </a:pPr>
              <a:t>10/9/17</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C6AEB0E-129B-E54D-ACE7-F09E8AC7E8B8}" type="slidenum">
              <a:rPr lang="en-US" altLang="en-US"/>
              <a:pPr>
                <a:defRPr/>
              </a:pPr>
              <a:t>‹#›</a:t>
            </a:fld>
            <a:endParaRPr lang="en-US" altLang="en-US"/>
          </a:p>
        </p:txBody>
      </p:sp>
    </p:spTree>
    <p:extLst>
      <p:ext uri="{BB962C8B-B14F-4D97-AF65-F5344CB8AC3E}">
        <p14:creationId xmlns:p14="http://schemas.microsoft.com/office/powerpoint/2010/main" val="2036582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EA85007-E7A6-104D-B19E-C104D52D262F}" type="datetime1">
              <a:rPr lang="en-US" altLang="en-US"/>
              <a:pPr>
                <a:defRPr/>
              </a:pPr>
              <a:t>10/9/17</a:t>
            </a:fld>
            <a:endParaRPr lang="en-US" alt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AE926CD9-0D0D-0A42-BC6D-CDFCFA23F80D}" type="slidenum">
              <a:rPr lang="en-US" altLang="en-US"/>
              <a:pPr>
                <a:defRPr/>
              </a:pPr>
              <a:t>‹#›</a:t>
            </a:fld>
            <a:endParaRPr lang="en-US" altLang="en-US"/>
          </a:p>
        </p:txBody>
      </p:sp>
    </p:spTree>
    <p:extLst>
      <p:ext uri="{BB962C8B-B14F-4D97-AF65-F5344CB8AC3E}">
        <p14:creationId xmlns:p14="http://schemas.microsoft.com/office/powerpoint/2010/main" val="137978583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08946" y="2084389"/>
            <a:ext cx="3250360" cy="3935412"/>
          </a:xfrm>
        </p:spPr>
        <p:txBody>
          <a:bodyPr>
            <a:noAutofit/>
          </a:bodyPr>
          <a:lstStyle>
            <a:lvl1pPr marL="0" indent="0" algn="ctr" defTabSz="914400" rtl="0" eaLnBrk="1" latinLnBrk="0" hangingPunct="1">
              <a:spcBef>
                <a:spcPct val="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pPr>
              <a:defRPr/>
            </a:pPr>
            <a:fld id="{4925AE64-F9F2-E844-8588-D16BCE51B074}" type="datetime1">
              <a:rPr lang="en-US" altLang="en-US"/>
              <a:pPr>
                <a:defRPr/>
              </a:pPr>
              <a:t>10/9/17</a:t>
            </a:fld>
            <a:endParaRPr lang="en-US" alt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pPr>
              <a:defRPr/>
            </a:pPr>
            <a:endParaRPr lang="en-US"/>
          </a:p>
        </p:txBody>
      </p:sp>
      <p:sp>
        <p:nvSpPr>
          <p:cNvPr id="7" name="Slide Number Placeholder 6"/>
          <p:cNvSpPr>
            <a:spLocks noGrp="1"/>
          </p:cNvSpPr>
          <p:nvPr>
            <p:ph type="sldNum" sz="quarter" idx="12"/>
          </p:nvPr>
        </p:nvSpPr>
        <p:spPr>
          <a:xfrm>
            <a:off x="1966913" y="6356350"/>
            <a:ext cx="533400" cy="365125"/>
          </a:xfrm>
        </p:spPr>
        <p:txBody>
          <a:bodyPr/>
          <a:lstStyle>
            <a:lvl1pPr>
              <a:defRPr>
                <a:solidFill>
                  <a:schemeClr val="tx2"/>
                </a:solidFill>
              </a:defRPr>
            </a:lvl1pPr>
          </a:lstStyle>
          <a:p>
            <a:pPr>
              <a:defRPr/>
            </a:pPr>
            <a:fld id="{804707DE-1CE4-D848-A12D-873C9B4907BF}" type="slidenum">
              <a:rPr lang="en-US" altLang="en-US"/>
              <a:pPr>
                <a:defRPr/>
              </a:pPr>
              <a:t>‹#›</a:t>
            </a:fld>
            <a:endParaRPr lang="en-US" altLang="en-US"/>
          </a:p>
        </p:txBody>
      </p:sp>
    </p:spTree>
    <p:extLst>
      <p:ext uri="{BB962C8B-B14F-4D97-AF65-F5344CB8AC3E}">
        <p14:creationId xmlns:p14="http://schemas.microsoft.com/office/powerpoint/2010/main" val="15320917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5" y="79375"/>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100"/>
            <a:ext cx="7612063" cy="4183063"/>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bg1"/>
                </a:solidFill>
              </a:defRPr>
            </a:lvl1pPr>
          </a:lstStyle>
          <a:p>
            <a:pPr>
              <a:defRPr/>
            </a:pPr>
            <a:fld id="{821047A1-4B4A-C04F-8A20-6FDCC41BF2C1}" type="datetime1">
              <a:rPr lang="en-US" altLang="en-US"/>
              <a:pPr>
                <a:defRPr/>
              </a:pPr>
              <a:t>10/9/17</a:t>
            </a:fld>
            <a:endParaRPr lang="en-US" altLang="en-US"/>
          </a:p>
        </p:txBody>
      </p:sp>
      <p:sp>
        <p:nvSpPr>
          <p:cNvPr id="5" name="Footer Placeholder 4"/>
          <p:cNvSpPr>
            <a:spLocks noGrp="1"/>
          </p:cNvSpPr>
          <p:nvPr>
            <p:ph type="ftr" sz="quarter" idx="3"/>
          </p:nvPr>
        </p:nvSpPr>
        <p:spPr>
          <a:xfrm>
            <a:off x="444500" y="6356350"/>
            <a:ext cx="2895600" cy="365125"/>
          </a:xfrm>
          <a:prstGeom prst="rect">
            <a:avLst/>
          </a:prstGeom>
        </p:spPr>
        <p:txBody>
          <a:bodyPr vert="horz" lIns="91440" tIns="45720" rIns="91440" bIns="45720" rtlCol="0" anchor="ctr"/>
          <a:lstStyle>
            <a:lvl1pPr algn="l" eaLnBrk="1" hangingPunct="1">
              <a:defRPr sz="1200">
                <a:solidFill>
                  <a:schemeClr val="bg1"/>
                </a:solidFill>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F83420C7-F6E5-6242-B868-6007481FCDE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49" r:id="rId1"/>
    <p:sldLayoutId id="2147485444" r:id="rId2"/>
    <p:sldLayoutId id="2147485450" r:id="rId3"/>
    <p:sldLayoutId id="2147485451" r:id="rId4"/>
    <p:sldLayoutId id="2147485445" r:id="rId5"/>
    <p:sldLayoutId id="2147485446" r:id="rId6"/>
    <p:sldLayoutId id="2147485447" r:id="rId7"/>
    <p:sldLayoutId id="2147485452" r:id="rId8"/>
    <p:sldLayoutId id="2147485453" r:id="rId9"/>
    <p:sldLayoutId id="2147485454" r:id="rId10"/>
    <p:sldLayoutId id="2147485455" r:id="rId11"/>
    <p:sldLayoutId id="2147485448" r:id="rId12"/>
    <p:sldLayoutId id="2147485456" r:id="rId13"/>
  </p:sldLayoutIdLst>
  <p:txStyles>
    <p:titleStyle>
      <a:lvl1pPr algn="ctr" rtl="0" eaLnBrk="0" fontAlgn="base" hangingPunct="0">
        <a:spcBef>
          <a:spcPct val="0"/>
        </a:spcBef>
        <a:spcAft>
          <a:spcPct val="0"/>
        </a:spcAft>
        <a:defRPr sz="4800" kern="1200">
          <a:solidFill>
            <a:schemeClr val="tx2"/>
          </a:solidFill>
          <a:effectLst>
            <a:outerShdw blurRad="50800" dist="25400" dir="2700000" algn="tl" rotWithShape="0">
              <a:schemeClr val="bg1">
                <a:alpha val="40000"/>
              </a:scheme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800">
          <a:solidFill>
            <a:schemeClr val="tx2"/>
          </a:solidFill>
          <a:latin typeface="Book Antiqua" charset="0"/>
          <a:ea typeface="ＭＳ Ｐゴシック" charset="-128"/>
          <a:cs typeface="ＭＳ Ｐゴシック" charset="-128"/>
        </a:defRPr>
      </a:lvl2pPr>
      <a:lvl3pPr algn="ctr" rtl="0" eaLnBrk="0" fontAlgn="base" hangingPunct="0">
        <a:spcBef>
          <a:spcPct val="0"/>
        </a:spcBef>
        <a:spcAft>
          <a:spcPct val="0"/>
        </a:spcAft>
        <a:defRPr sz="4800">
          <a:solidFill>
            <a:schemeClr val="tx2"/>
          </a:solidFill>
          <a:latin typeface="Book Antiqua" charset="0"/>
          <a:ea typeface="ＭＳ Ｐゴシック" charset="-128"/>
          <a:cs typeface="ＭＳ Ｐゴシック" charset="-128"/>
        </a:defRPr>
      </a:lvl3pPr>
      <a:lvl4pPr algn="ctr" rtl="0" eaLnBrk="0" fontAlgn="base" hangingPunct="0">
        <a:spcBef>
          <a:spcPct val="0"/>
        </a:spcBef>
        <a:spcAft>
          <a:spcPct val="0"/>
        </a:spcAft>
        <a:defRPr sz="4800">
          <a:solidFill>
            <a:schemeClr val="tx2"/>
          </a:solidFill>
          <a:latin typeface="Book Antiqua" charset="0"/>
          <a:ea typeface="ＭＳ Ｐゴシック" charset="-128"/>
          <a:cs typeface="ＭＳ Ｐゴシック" charset="-128"/>
        </a:defRPr>
      </a:lvl4pPr>
      <a:lvl5pPr algn="ctr" rtl="0" eaLnBrk="0" fontAlgn="base" hangingPunct="0">
        <a:spcBef>
          <a:spcPct val="0"/>
        </a:spcBef>
        <a:spcAft>
          <a:spcPct val="0"/>
        </a:spcAft>
        <a:defRPr sz="4800">
          <a:solidFill>
            <a:schemeClr val="tx2"/>
          </a:solidFill>
          <a:latin typeface="Book Antiqua" charset="0"/>
          <a:ea typeface="ＭＳ Ｐゴシック" charset="-128"/>
          <a:cs typeface="ＭＳ Ｐゴシック" charset="-128"/>
        </a:defRPr>
      </a:lvl5pPr>
      <a:lvl6pPr marL="457200" algn="ctr" rtl="0" fontAlgn="base">
        <a:spcBef>
          <a:spcPct val="0"/>
        </a:spcBef>
        <a:spcAft>
          <a:spcPct val="0"/>
        </a:spcAft>
        <a:defRPr sz="4800">
          <a:solidFill>
            <a:schemeClr val="tx2"/>
          </a:solidFill>
          <a:latin typeface="Book Antiqua" charset="0"/>
          <a:ea typeface="ＭＳ Ｐゴシック" charset="-128"/>
          <a:cs typeface="ＭＳ Ｐゴシック" charset="-128"/>
        </a:defRPr>
      </a:lvl6pPr>
      <a:lvl7pPr marL="914400" algn="ctr" rtl="0" fontAlgn="base">
        <a:spcBef>
          <a:spcPct val="0"/>
        </a:spcBef>
        <a:spcAft>
          <a:spcPct val="0"/>
        </a:spcAft>
        <a:defRPr sz="4800">
          <a:solidFill>
            <a:schemeClr val="tx2"/>
          </a:solidFill>
          <a:latin typeface="Book Antiqua" charset="0"/>
          <a:ea typeface="ＭＳ Ｐゴシック" charset="-128"/>
          <a:cs typeface="ＭＳ Ｐゴシック" charset="-128"/>
        </a:defRPr>
      </a:lvl7pPr>
      <a:lvl8pPr marL="1371600" algn="ctr" rtl="0" fontAlgn="base">
        <a:spcBef>
          <a:spcPct val="0"/>
        </a:spcBef>
        <a:spcAft>
          <a:spcPct val="0"/>
        </a:spcAft>
        <a:defRPr sz="4800">
          <a:solidFill>
            <a:schemeClr val="tx2"/>
          </a:solidFill>
          <a:latin typeface="Book Antiqua" charset="0"/>
          <a:ea typeface="ＭＳ Ｐゴシック" charset="-128"/>
          <a:cs typeface="ＭＳ Ｐゴシック" charset="-128"/>
        </a:defRPr>
      </a:lvl8pPr>
      <a:lvl9pPr marL="1828800" algn="ctr" rtl="0" fontAlgn="base">
        <a:spcBef>
          <a:spcPct val="0"/>
        </a:spcBef>
        <a:spcAft>
          <a:spcPct val="0"/>
        </a:spcAft>
        <a:defRPr sz="4800">
          <a:solidFill>
            <a:schemeClr val="tx2"/>
          </a:solidFill>
          <a:latin typeface="Book Antiqua"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Font typeface="Wingdings 2" charset="2"/>
        <a:buChar char=""/>
        <a:defRPr sz="2400" kern="1200">
          <a:solidFill>
            <a:schemeClr val="bg1"/>
          </a:solidFill>
          <a:effectLst>
            <a:outerShdw blurRad="63500" dist="50800" dir="2700000" algn="tl" rotWithShape="0">
              <a:prstClr val="black">
                <a:alpha val="50000"/>
              </a:prstClr>
            </a:outerShdw>
          </a:effectLst>
          <a:latin typeface="+mn-lt"/>
          <a:ea typeface="ＭＳ Ｐゴシック" charset="-128"/>
          <a:cs typeface="ＭＳ Ｐゴシック" charset="-128"/>
        </a:defRPr>
      </a:lvl1pPr>
      <a:lvl2pPr marL="685800" indent="-336550" algn="l" rtl="0" eaLnBrk="0" fontAlgn="base" hangingPunct="0">
        <a:spcBef>
          <a:spcPts val="600"/>
        </a:spcBef>
        <a:spcAft>
          <a:spcPct val="0"/>
        </a:spcAft>
        <a:buFont typeface="Wingdings 2" charset="2"/>
        <a:buChar char=""/>
        <a:defRPr sz="2200" kern="1200">
          <a:solidFill>
            <a:schemeClr val="bg1"/>
          </a:solidFill>
          <a:effectLst>
            <a:outerShdw blurRad="63500" dist="50800" dir="2700000" algn="tl" rotWithShape="0">
              <a:prstClr val="black">
                <a:alpha val="50000"/>
              </a:prstClr>
            </a:outerShdw>
          </a:effectLst>
          <a:latin typeface="+mn-lt"/>
          <a:ea typeface="ＭＳ Ｐゴシック" charset="-128"/>
          <a:cs typeface="+mn-cs"/>
        </a:defRPr>
      </a:lvl2pPr>
      <a:lvl3pPr marL="1035050" indent="-349250" algn="l" rtl="0" eaLnBrk="0" fontAlgn="base" hangingPunct="0">
        <a:spcBef>
          <a:spcPts val="600"/>
        </a:spcBef>
        <a:spcAft>
          <a:spcPct val="0"/>
        </a:spcAft>
        <a:buFont typeface="Wingdings 2" charset="2"/>
        <a:buChar char=""/>
        <a:defRPr sz="2000" kern="1200">
          <a:solidFill>
            <a:schemeClr val="bg1"/>
          </a:solidFill>
          <a:effectLst>
            <a:outerShdw blurRad="63500" dist="50800" dir="2700000" algn="tl" rotWithShape="0">
              <a:prstClr val="black">
                <a:alpha val="50000"/>
              </a:prstClr>
            </a:outerShdw>
          </a:effectLst>
          <a:latin typeface="+mn-lt"/>
          <a:ea typeface="ＭＳ Ｐゴシック" charset="-128"/>
          <a:cs typeface="+mn-cs"/>
        </a:defRPr>
      </a:lvl3pPr>
      <a:lvl4pPr marL="1371600" indent="-336550" algn="l" rtl="0" eaLnBrk="0" fontAlgn="base" hangingPunct="0">
        <a:spcBef>
          <a:spcPts val="600"/>
        </a:spcBef>
        <a:spcAft>
          <a:spcPct val="0"/>
        </a:spcAft>
        <a:buFont typeface="Wingdings 2" charset="2"/>
        <a:buChar char=""/>
        <a:defRPr kern="1200">
          <a:solidFill>
            <a:schemeClr val="bg1"/>
          </a:solidFill>
          <a:effectLst>
            <a:outerShdw blurRad="63500" dist="50800" dir="2700000" algn="tl" rotWithShape="0">
              <a:prstClr val="black">
                <a:alpha val="50000"/>
              </a:prstClr>
            </a:outerShdw>
          </a:effectLst>
          <a:latin typeface="+mn-lt"/>
          <a:ea typeface="ＭＳ Ｐゴシック" charset="-128"/>
          <a:cs typeface="+mn-cs"/>
        </a:defRPr>
      </a:lvl4pPr>
      <a:lvl5pPr marL="1720850" indent="-349250" algn="l" rtl="0" eaLnBrk="0" fontAlgn="base" hangingPunct="0">
        <a:spcBef>
          <a:spcPts val="600"/>
        </a:spcBef>
        <a:spcAft>
          <a:spcPct val="0"/>
        </a:spcAft>
        <a:buFont typeface="Wingdings 2" charset="2"/>
        <a:buChar char=""/>
        <a:defRPr kern="1200">
          <a:solidFill>
            <a:schemeClr val="bg1"/>
          </a:solidFill>
          <a:effectLst>
            <a:outerShdw blurRad="63500" dist="50800" dir="2700000" algn="tl" rotWithShape="0">
              <a:prstClr val="black">
                <a:alpha val="50000"/>
              </a:prstClr>
            </a:outerShdw>
          </a:effectLst>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hyperlink" Target="http://cs.calvin.edu/curriculum/is/337/hplantin/Examples/css1.html" TargetMode="External"/><Relationship Id="rId4" Type="http://schemas.openxmlformats.org/officeDocument/2006/relationships/hyperlink" Target="http://cs.calvin.edu/curriculum/is/337/hplantin/lectures/css1.html"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s.calvin.edu/curriculum/is/337/hplantin/Examples/css2.html" TargetMode="External"/><Relationship Id="rId3" Type="http://schemas.openxmlformats.org/officeDocument/2006/relationships/hyperlink" Target="http://cs.calvin.edu/curriculum/is/337/hplantin/lectures/css2.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s.calvin.edu/curriculum/is/337/hplantin/examples/css3.html" TargetMode="External"/><Relationship Id="rId3" Type="http://schemas.openxmlformats.org/officeDocument/2006/relationships/hyperlink" Target="http://cs.calvin.edu/curriculum/is/337/hplantin/lectures/css3.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3schools.com/css/tryit.asp?filename=trycss_boxmodel_width" TargetMode="External"/><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hyperlink" Target="http://www.w3schools.com/Css/css_boxmodel.asp"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w3schools.com/Css/css_float.asp"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cs.calvin.edu/curriculum/is/337/hplantin/examples/floatnone.html" TargetMode="External"/><Relationship Id="rId4" Type="http://schemas.openxmlformats.org/officeDocument/2006/relationships/hyperlink" Target="http://cs.calvin.edu/curriculum/is/337/hplantin/examples/floatright.html" TargetMode="External"/><Relationship Id="rId1" Type="http://schemas.openxmlformats.org/officeDocument/2006/relationships/slideLayout" Target="../slideLayouts/slideLayout5.xml"/><Relationship Id="rId2" Type="http://schemas.openxmlformats.org/officeDocument/2006/relationships/hyperlink" Target="http://cs.calvin.edu/curriculum/is/337/hplantin/examples/floatleft.html"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cs.calvin.edu/curriculum/is/337/hplantin/examples/floatbox.html"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cs.calvin.edu/curriculum/is/337/hplantin/examples/floatbox2.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w3schools.com/Css/css_positioning.asp" TargetMode="External"/><Relationship Id="rId4" Type="http://schemas.openxmlformats.org/officeDocument/2006/relationships/hyperlink" Target="http://cs.calvin.edu/curriculum/is/337/hplantin/examples/static.html" TargetMode="External"/><Relationship Id="rId5" Type="http://schemas.openxmlformats.org/officeDocument/2006/relationships/hyperlink" Target="http://cs.calvin.edu/curriculum/is/337/hplantin/examples/relative.html" TargetMode="External"/><Relationship Id="rId6" Type="http://schemas.openxmlformats.org/officeDocument/2006/relationships/hyperlink" Target="http://cs.calvin.edu/curriculum/is/337/hplantin/examples/absolute.html" TargetMode="External"/><Relationship Id="rId7" Type="http://schemas.openxmlformats.org/officeDocument/2006/relationships/hyperlink" Target="http://cs.calvin.edu/curriculum/is/337/hplantin/examples/fixed.html"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s.calvin.edu/curriculum/is/337/hplantin/examples/overflow.html" TargetMode="External"/><Relationship Id="rId3"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webdesign.about.com/od/css/qt/tipcssdropcaps.htm" TargetMode="External"/><Relationship Id="rId4" Type="http://schemas.openxmlformats.org/officeDocument/2006/relationships/hyperlink" Target="http://www.w3schools.com/Css/tryit.asp?filename=trycss_align_float_crossbrowser" TargetMode="External"/><Relationship Id="rId5" Type="http://schemas.openxmlformats.org/officeDocument/2006/relationships/hyperlink" Target="http://www.w3schools.com/Css/tryit.asp?filename=trycss_before" TargetMode="External"/><Relationship Id="rId6" Type="http://schemas.openxmlformats.org/officeDocument/2006/relationships/hyperlink" Target="http://www.w3.org/Style/Examples/007/menus.en.html#details" TargetMode="External"/><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tudents.cs.calvin.edu/~hplantin/reflow2/guyon--prayer-torrents/cache/0032.html" TargetMode="External"/><Relationship Id="rId3" Type="http://schemas.openxmlformats.org/officeDocument/2006/relationships/image" Target="../media/image3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getbootstrap.com/getting-started/" TargetMode="External"/><Relationship Id="rId3" Type="http://schemas.openxmlformats.org/officeDocument/2006/relationships/hyperlink" Target="http://startbootstrap.com/template-categories/all/"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4.png"/></Relationships>
</file>

<file path=ppt/slides/_rels/slide52.xml.rels><?xml version="1.0" encoding="UTF-8" standalone="yes"?>
<Relationships xmlns="http://schemas.openxmlformats.org/package/2006/relationships"><Relationship Id="rId3" Type="http://schemas.openxmlformats.org/officeDocument/2006/relationships/hyperlink" Target="https://www.splio.com/blog/10-basic-tips-about-responsive-design/" TargetMode="External"/><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etbootstrap.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s.calvin.edu/curriculum/is/337/hplantin/schedule.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en.wikipedia.org/wiki/Comparison_of_layout_engines_(Cascading_Style_Sheet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713" y="3776663"/>
            <a:ext cx="7196137" cy="1470025"/>
          </a:xfrm>
        </p:spPr>
        <p:txBody>
          <a:bodyPr wrap="square" numCol="1" compatLnSpc="1">
            <a:prstTxWarp prst="textNoShape">
              <a:avLst/>
            </a:prstTxWarp>
          </a:bodyPr>
          <a:lstStyle/>
          <a:p>
            <a:pPr>
              <a:defRPr/>
            </a:pPr>
            <a:r>
              <a:rPr lang="en-US" altLang="en-US">
                <a:effectLst>
                  <a:outerShdw blurRad="38100" dist="38100" dir="2700000" algn="tl">
                    <a:srgbClr val="C0C0C0"/>
                  </a:outerShdw>
                </a:effectLst>
                <a:ea typeface="ＭＳ Ｐゴシック" charset="-128"/>
              </a:rPr>
              <a:t>Cascading Stylesheets</a:t>
            </a:r>
          </a:p>
        </p:txBody>
      </p:sp>
      <p:sp>
        <p:nvSpPr>
          <p:cNvPr id="3" name="Subtitle 2"/>
          <p:cNvSpPr>
            <a:spLocks noGrp="1"/>
          </p:cNvSpPr>
          <p:nvPr>
            <p:ph type="subTitle" idx="1"/>
          </p:nvPr>
        </p:nvSpPr>
        <p:spPr>
          <a:xfrm>
            <a:off x="1709738" y="2994025"/>
            <a:ext cx="5724525" cy="1296988"/>
          </a:xfrm>
        </p:spPr>
        <p:txBody>
          <a:bodyPr/>
          <a:lstStyle/>
          <a:p>
            <a:pPr>
              <a:buFont typeface="Wingdings 2" charset="2"/>
              <a:buNone/>
              <a:defRPr/>
            </a:pPr>
            <a:r>
              <a:rPr lang="en-US" altLang="en-US" sz="2400">
                <a:effectLst>
                  <a:outerShdw blurRad="38100" dist="38100" dir="2700000" algn="tl">
                    <a:srgbClr val="C0C0C0"/>
                  </a:outerShdw>
                </a:effectLst>
                <a:ea typeface="ＭＳ Ｐゴシック" charset="-128"/>
              </a:rPr>
              <a:t>Information Systems 337</a:t>
            </a:r>
          </a:p>
          <a:p>
            <a:pPr>
              <a:buFont typeface="Wingdings 2" charset="2"/>
              <a:buNone/>
              <a:defRPr/>
            </a:pPr>
            <a:endParaRPr lang="en-US" altLang="en-US" sz="2400">
              <a:effectLst>
                <a:outerShdw blurRad="38100" dist="38100" dir="2700000" algn="tl">
                  <a:srgbClr val="C0C0C0"/>
                </a:outerShdw>
              </a:effectLst>
              <a:ea typeface="ＭＳ Ｐゴシック" charset="-128"/>
            </a:endParaRPr>
          </a:p>
          <a:p>
            <a:pPr>
              <a:buFont typeface="Wingdings 2" charset="2"/>
              <a:buNone/>
              <a:defRPr/>
            </a:pPr>
            <a:r>
              <a:rPr lang="en-US" altLang="en-US" sz="2400">
                <a:effectLst>
                  <a:outerShdw blurRad="38100" dist="38100" dir="2700000" algn="tl">
                    <a:srgbClr val="C0C0C0"/>
                  </a:outerShdw>
                </a:effectLst>
                <a:ea typeface="ＭＳ Ｐゴシック" charset="-128"/>
              </a:rPr>
              <a:t>Prof. Harry Plantinga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wrap="square" numCol="1" compatLnSpc="1">
            <a:prstTxWarp prst="textNoShape">
              <a:avLst/>
            </a:prstTxWarp>
          </a:bodyPr>
          <a:lstStyle/>
          <a:p>
            <a:pPr eaLnBrk="1" hangingPunct="1">
              <a:defRPr/>
            </a:pPr>
            <a:r>
              <a:rPr lang="en-US" altLang="en-US">
                <a:effectLst>
                  <a:outerShdw blurRad="38100" dist="38100" dir="2700000" algn="tl">
                    <a:srgbClr val="C0C0C0"/>
                  </a:outerShdw>
                </a:effectLst>
              </a:rPr>
              <a:t>Combining Selectors</a:t>
            </a:r>
          </a:p>
        </p:txBody>
      </p:sp>
      <p:sp>
        <p:nvSpPr>
          <p:cNvPr id="51203" name="Content Placeholder 2"/>
          <p:cNvSpPr>
            <a:spLocks noGrp="1"/>
          </p:cNvSpPr>
          <p:nvPr>
            <p:ph idx="1"/>
          </p:nvPr>
        </p:nvSpPr>
        <p:spPr/>
        <p:txBody>
          <a:bodyPr/>
          <a:lstStyle/>
          <a:p>
            <a:pPr eaLnBrk="1" hangingPunct="1">
              <a:buFont typeface="Wingdings 2" charset="0"/>
              <a:buChar char=""/>
              <a:defRPr/>
            </a:pPr>
            <a:r>
              <a:rPr lang="en-US" dirty="0" smtClean="0">
                <a:effectLst>
                  <a:outerShdw blurRad="38100" dist="38100" dir="2700000" algn="tl">
                    <a:srgbClr val="DDDDDD"/>
                  </a:outerShdw>
                </a:effectLst>
                <a:ea typeface="ＭＳ Ｐゴシック" charset="0"/>
                <a:cs typeface="ＭＳ Ｐゴシック" charset="0"/>
              </a:rPr>
              <a:t>Descendant</a:t>
            </a:r>
            <a:r>
              <a:rPr lang="en-US" dirty="0">
                <a:effectLst>
                  <a:outerShdw blurRad="38100" dist="38100" dir="2700000" algn="tl">
                    <a:srgbClr val="DDDDDD"/>
                  </a:outerShdw>
                </a:effectLst>
                <a:ea typeface="ＭＳ Ｐゴシック" charset="0"/>
                <a:cs typeface="ＭＳ Ｐゴシック" charset="0"/>
              </a:rPr>
              <a:t>: whitespace</a:t>
            </a:r>
          </a:p>
          <a:p>
            <a:pPr eaLnBrk="1" hangingPunct="1">
              <a:buFont typeface="Wingdings 2" charset="0"/>
              <a:buChar char=""/>
              <a:defRPr/>
            </a:pPr>
            <a:r>
              <a:rPr lang="en-US" dirty="0">
                <a:effectLst>
                  <a:outerShdw blurRad="38100" dist="38100" dir="2700000" algn="tl">
                    <a:srgbClr val="DDDDDD"/>
                  </a:outerShdw>
                </a:effectLst>
                <a:ea typeface="ＭＳ Ｐゴシック" charset="0"/>
                <a:cs typeface="ＭＳ Ｐゴシック" charset="0"/>
              </a:rPr>
              <a:t>Child: &gt;</a:t>
            </a:r>
          </a:p>
          <a:p>
            <a:pPr eaLnBrk="1" hangingPunct="1">
              <a:buFont typeface="Wingdings 2" charset="0"/>
              <a:buChar char=""/>
              <a:defRPr/>
            </a:pPr>
            <a:r>
              <a:rPr lang="en-US" dirty="0">
                <a:effectLst>
                  <a:outerShdw blurRad="38100" dist="38100" dir="2700000" algn="tl">
                    <a:srgbClr val="DDDDDD"/>
                  </a:outerShdw>
                </a:effectLst>
                <a:ea typeface="ＭＳ Ｐゴシック" charset="0"/>
                <a:cs typeface="ＭＳ Ｐゴシック" charset="0"/>
              </a:rPr>
              <a:t>Adjacent sibling: +</a:t>
            </a:r>
          </a:p>
          <a:p>
            <a:pPr eaLnBrk="1" hangingPunct="1">
              <a:buFont typeface="Wingdings 2" charset="0"/>
              <a:buChar char=""/>
              <a:defRPr/>
            </a:pPr>
            <a:r>
              <a:rPr lang="en-US" dirty="0">
                <a:effectLst>
                  <a:outerShdw blurRad="38100" dist="38100" dir="2700000" algn="tl">
                    <a:srgbClr val="DDDDDD"/>
                  </a:outerShdw>
                </a:effectLst>
                <a:ea typeface="ＭＳ Ｐゴシック" charset="0"/>
                <a:cs typeface="ＭＳ Ｐゴシック" charset="0"/>
              </a:rPr>
              <a:t>General sibling: ~</a:t>
            </a:r>
          </a:p>
          <a:p>
            <a:pPr eaLnBrk="1" hangingPunct="1">
              <a:buFont typeface="Wingdings 2" charset="0"/>
              <a:buChar char=""/>
              <a:defRPr/>
            </a:pPr>
            <a:endParaRPr lang="en-US" dirty="0">
              <a:effectLst>
                <a:outerShdw blurRad="38100" dist="38100" dir="2700000" algn="tl">
                  <a:srgbClr val="DDDDDD"/>
                </a:outerShdw>
              </a:effectLst>
              <a:ea typeface="ＭＳ Ｐゴシック" charset="0"/>
              <a:cs typeface="ＭＳ Ｐゴシック" charset="0"/>
            </a:endParaRPr>
          </a:p>
          <a:p>
            <a:pPr eaLnBrk="1" hangingPunct="1">
              <a:buFont typeface="Wingdings 2" charset="0"/>
              <a:buChar char=""/>
              <a:defRPr/>
            </a:pPr>
            <a:endParaRPr lang="en-US" dirty="0">
              <a:effectLst>
                <a:outerShdw blurRad="38100" dist="38100" dir="2700000" algn="tl">
                  <a:srgbClr val="DDDDDD"/>
                </a:outerShdw>
              </a:effectLst>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wrap="square" numCol="1" compatLnSpc="1">
            <a:prstTxWarp prst="textNoShape">
              <a:avLst/>
            </a:prstTxWarp>
          </a:bodyPr>
          <a:lstStyle/>
          <a:p>
            <a:pPr eaLnBrk="1" hangingPunct="1">
              <a:defRPr/>
            </a:pPr>
            <a:r>
              <a:rPr lang="en-US">
                <a:effectLst>
                  <a:outerShdw blurRad="38100" dist="38100" dir="2700000" algn="tl">
                    <a:srgbClr val="DDDDDD"/>
                  </a:outerShdw>
                </a:effectLst>
                <a:ea typeface="ＭＳ Ｐゴシック" charset="0"/>
                <a:cs typeface="ＭＳ Ｐゴシック" charset="0"/>
                <a:hlinkClick r:id="rId3"/>
              </a:rPr>
              <a:t>CSS Example 1</a:t>
            </a:r>
            <a:endParaRPr lang="en-US">
              <a:effectLst>
                <a:outerShdw blurRad="38100" dist="38100" dir="2700000" algn="tl">
                  <a:srgbClr val="DDDDDD"/>
                </a:outerShdw>
              </a:effectLst>
              <a:ea typeface="ＭＳ Ｐゴシック" charset="0"/>
              <a:cs typeface="ＭＳ Ｐゴシック" charset="0"/>
            </a:endParaRPr>
          </a:p>
        </p:txBody>
      </p:sp>
      <p:sp>
        <p:nvSpPr>
          <p:cNvPr id="52227" name="Content Placeholder 2"/>
          <p:cNvSpPr>
            <a:spLocks noGrp="1"/>
          </p:cNvSpPr>
          <p:nvPr>
            <p:ph idx="1"/>
          </p:nvPr>
        </p:nvSpPr>
        <p:spPr>
          <a:xfrm>
            <a:off x="765175" y="2070100"/>
            <a:ext cx="7612063" cy="4787900"/>
          </a:xfrm>
        </p:spPr>
        <p:txBody>
          <a:bodyPr/>
          <a:lstStyle/>
          <a:p>
            <a:pPr eaLnBrk="1" hangingPunct="1">
              <a:spcBef>
                <a:spcPct val="0"/>
              </a:spcBef>
              <a:buFont typeface="Wingdings" charset="2"/>
              <a:buNone/>
              <a:defRPr/>
            </a:pPr>
            <a:r>
              <a:rPr lang="en-US" altLang="en-US" sz="1600">
                <a:effectLst>
                  <a:outerShdw blurRad="38100" dist="38100" dir="2700000" algn="tl">
                    <a:srgbClr val="C0C0C0"/>
                  </a:outerShdw>
                </a:effectLst>
                <a:latin typeface="Courier" charset="0"/>
              </a:rPr>
              <a:t>&lt;style type="text/css"&gt;</a:t>
            </a:r>
          </a:p>
          <a:p>
            <a:pPr eaLnBrk="1" hangingPunct="1">
              <a:spcBef>
                <a:spcPct val="0"/>
              </a:spcBef>
              <a:buFont typeface="Wingdings" charset="2"/>
              <a:buNone/>
              <a:defRPr/>
            </a:pPr>
            <a:r>
              <a:rPr lang="en-US" altLang="en-US" sz="1600">
                <a:effectLst>
                  <a:outerShdw blurRad="38100" dist="38100" dir="2700000" algn="tl">
                    <a:srgbClr val="C0C0C0"/>
                  </a:outerShdw>
                </a:effectLst>
                <a:latin typeface="Courier" charset="0"/>
              </a:rPr>
              <a:t>  body  { font-size:150% }</a:t>
            </a:r>
          </a:p>
          <a:p>
            <a:pPr eaLnBrk="1" hangingPunct="1">
              <a:spcBef>
                <a:spcPct val="0"/>
              </a:spcBef>
              <a:buFont typeface="Wingdings" charset="2"/>
              <a:buNone/>
              <a:defRPr/>
            </a:pPr>
            <a:r>
              <a:rPr lang="en-US" altLang="en-US" sz="1600">
                <a:effectLst>
                  <a:outerShdw blurRad="38100" dist="38100" dir="2700000" algn="tl">
                    <a:srgbClr val="C0C0C0"/>
                  </a:outerShdw>
                </a:effectLst>
                <a:latin typeface="Courier" charset="0"/>
              </a:rPr>
              <a:t>  p#p1 strong { color:red; }</a:t>
            </a:r>
          </a:p>
          <a:p>
            <a:pPr eaLnBrk="1" hangingPunct="1">
              <a:spcBef>
                <a:spcPct val="0"/>
              </a:spcBef>
              <a:buFont typeface="Wingdings" charset="2"/>
              <a:buNone/>
              <a:defRPr/>
            </a:pPr>
            <a:r>
              <a:rPr lang="en-US" altLang="en-US" sz="1600">
                <a:effectLst>
                  <a:outerShdw blurRad="38100" dist="38100" dir="2700000" algn="tl">
                    <a:srgbClr val="C0C0C0"/>
                  </a:outerShdw>
                </a:effectLst>
                <a:latin typeface="Courier" charset="0"/>
              </a:rPr>
              <a:t>  p &gt; strong { color:blue }</a:t>
            </a:r>
          </a:p>
          <a:p>
            <a:pPr eaLnBrk="1" hangingPunct="1">
              <a:spcBef>
                <a:spcPct val="0"/>
              </a:spcBef>
              <a:buFont typeface="Wingdings" charset="2"/>
              <a:buNone/>
              <a:defRPr/>
            </a:pPr>
            <a:r>
              <a:rPr lang="en-US" altLang="en-US" sz="1600">
                <a:effectLst>
                  <a:outerShdw blurRad="38100" dist="38100" dir="2700000" algn="tl">
                    <a:srgbClr val="C0C0C0"/>
                  </a:outerShdw>
                </a:effectLst>
                <a:latin typeface="Courier" charset="0"/>
              </a:rPr>
              <a:t>  h1 ~ p { color:brown }</a:t>
            </a:r>
          </a:p>
          <a:p>
            <a:pPr eaLnBrk="1" hangingPunct="1">
              <a:spcBef>
                <a:spcPct val="0"/>
              </a:spcBef>
              <a:buFont typeface="Wingdings" charset="2"/>
              <a:buNone/>
              <a:defRPr/>
            </a:pPr>
            <a:r>
              <a:rPr lang="en-US" altLang="en-US" sz="1600">
                <a:effectLst>
                  <a:outerShdw blurRad="38100" dist="38100" dir="2700000" algn="tl">
                    <a:srgbClr val="C0C0C0"/>
                  </a:outerShdw>
                </a:effectLst>
                <a:latin typeface="Courier" charset="0"/>
              </a:rPr>
              <a:t>  h1 + p { color:green }</a:t>
            </a:r>
          </a:p>
          <a:p>
            <a:pPr eaLnBrk="1" hangingPunct="1">
              <a:spcBef>
                <a:spcPct val="0"/>
              </a:spcBef>
              <a:buFont typeface="Wingdings" charset="2"/>
              <a:buNone/>
              <a:defRPr/>
            </a:pPr>
            <a:r>
              <a:rPr lang="en-US" altLang="en-US" sz="1600">
                <a:effectLst>
                  <a:outerShdw blurRad="38100" dist="38100" dir="2700000" algn="tl">
                    <a:srgbClr val="C0C0C0"/>
                  </a:outerShdw>
                </a:effectLst>
                <a:latin typeface="Courier" charset="0"/>
              </a:rPr>
              <a:t>  ralph  { text-decoration:underline }</a:t>
            </a:r>
          </a:p>
          <a:p>
            <a:pPr eaLnBrk="1" hangingPunct="1">
              <a:spcBef>
                <a:spcPct val="0"/>
              </a:spcBef>
              <a:buFont typeface="Wingdings" charset="2"/>
              <a:buNone/>
              <a:defRPr/>
            </a:pPr>
            <a:r>
              <a:rPr lang="en-US" altLang="en-US" sz="1600">
                <a:effectLst>
                  <a:outerShdw blurRad="38100" dist="38100" dir="2700000" algn="tl">
                    <a:srgbClr val="C0C0C0"/>
                  </a:outerShdw>
                </a:effectLst>
                <a:latin typeface="Courier" charset="0"/>
              </a:rPr>
              <a:t>&lt;/style&gt;</a:t>
            </a:r>
          </a:p>
          <a:p>
            <a:pPr eaLnBrk="1" hangingPunct="1">
              <a:spcBef>
                <a:spcPct val="0"/>
              </a:spcBef>
              <a:buFont typeface="Wingdings" charset="2"/>
              <a:buNone/>
              <a:defRPr/>
            </a:pPr>
            <a:endParaRPr lang="en-US" altLang="en-US" sz="1600">
              <a:effectLst>
                <a:outerShdw blurRad="38100" dist="38100" dir="2700000" algn="tl">
                  <a:srgbClr val="C0C0C0"/>
                </a:outerShdw>
              </a:effectLst>
              <a:latin typeface="Courier" charset="0"/>
            </a:endParaRPr>
          </a:p>
          <a:p>
            <a:pPr eaLnBrk="1" hangingPunct="1">
              <a:spcBef>
                <a:spcPct val="0"/>
              </a:spcBef>
              <a:buFont typeface="Wingdings" charset="2"/>
              <a:buNone/>
              <a:defRPr/>
            </a:pPr>
            <a:r>
              <a:rPr lang="en-US" altLang="en-US" sz="1600">
                <a:effectLst>
                  <a:outerShdw blurRad="38100" dist="38100" dir="2700000" algn="tl">
                    <a:srgbClr val="C0C0C0"/>
                  </a:outerShdw>
                </a:effectLst>
                <a:latin typeface="Courier" charset="0"/>
              </a:rPr>
              <a:t>&lt;h1 class="chaptitle"&gt;Chapter 1. The Gargoyle&lt;/h1&gt;</a:t>
            </a:r>
          </a:p>
          <a:p>
            <a:pPr eaLnBrk="1" hangingPunct="1">
              <a:spcBef>
                <a:spcPct val="0"/>
              </a:spcBef>
              <a:buFont typeface="Wingdings" charset="2"/>
              <a:buNone/>
              <a:defRPr/>
            </a:pPr>
            <a:r>
              <a:rPr lang="en-US" altLang="en-US" sz="1600">
                <a:effectLst>
                  <a:outerShdw blurRad="38100" dist="38100" dir="2700000" algn="tl">
                    <a:srgbClr val="C0C0C0"/>
                  </a:outerShdw>
                </a:effectLst>
                <a:latin typeface="Courier" charset="0"/>
              </a:rPr>
              <a:t>&lt;p class="norm" id="p1"&gt;It was a &lt;em&gt;dark and &lt;strong&gt;really&lt;/strong&gt; stormy&lt;/em&gt; night.&lt;/p&gt;</a:t>
            </a:r>
          </a:p>
          <a:p>
            <a:pPr eaLnBrk="1" hangingPunct="1">
              <a:spcBef>
                <a:spcPct val="0"/>
              </a:spcBef>
              <a:buFont typeface="Wingdings" charset="2"/>
              <a:buNone/>
              <a:defRPr/>
            </a:pPr>
            <a:r>
              <a:rPr lang="en-US" altLang="en-US" sz="1600">
                <a:effectLst>
                  <a:outerShdw blurRad="38100" dist="38100" dir="2700000" algn="tl">
                    <a:srgbClr val="C0C0C0"/>
                  </a:outerShdw>
                </a:effectLst>
                <a:latin typeface="Courier" charset="0"/>
              </a:rPr>
              <a:t>&lt;p class="norm1" id="p2"&gt;The moon hung in the sky like a </a:t>
            </a:r>
            <a:br>
              <a:rPr lang="en-US" altLang="en-US" sz="1600">
                <a:effectLst>
                  <a:outerShdw blurRad="38100" dist="38100" dir="2700000" algn="tl">
                    <a:srgbClr val="C0C0C0"/>
                  </a:outerShdw>
                </a:effectLst>
                <a:latin typeface="Courier" charset="0"/>
              </a:rPr>
            </a:br>
            <a:r>
              <a:rPr lang="en-US" altLang="en-US" sz="1600">
                <a:effectLst>
                  <a:outerShdw blurRad="38100" dist="38100" dir="2700000" algn="tl">
                    <a:srgbClr val="C0C0C0"/>
                  </a:outerShdw>
                </a:effectLst>
                <a:latin typeface="Courier" charset="0"/>
              </a:rPr>
              <a:t>&lt;em style="color:#aa0"&gt;lead balloon&lt;/em&gt;,</a:t>
            </a:r>
          </a:p>
          <a:p>
            <a:pPr eaLnBrk="1" hangingPunct="1">
              <a:spcBef>
                <a:spcPct val="0"/>
              </a:spcBef>
              <a:buFont typeface="Wingdings" charset="2"/>
              <a:buNone/>
              <a:defRPr/>
            </a:pPr>
            <a:r>
              <a:rPr lang="en-US" altLang="en-US" sz="1600">
                <a:effectLst>
                  <a:outerShdw blurRad="38100" dist="38100" dir="2700000" algn="tl">
                    <a:srgbClr val="C0C0C0"/>
                  </a:outerShdw>
                </a:effectLst>
                <a:latin typeface="Courier" charset="0"/>
              </a:rPr>
              <a:t>    just waiting for its &lt;ralph&gt;chance&lt;/ralph&gt; to &lt;strong&gt;drop out of sight&lt;/strong&gt;.&lt;/p&gt;</a:t>
            </a:r>
          </a:p>
          <a:p>
            <a:pPr eaLnBrk="1" hangingPunct="1">
              <a:spcBef>
                <a:spcPct val="0"/>
              </a:spcBef>
              <a:buFont typeface="Wingdings" charset="2"/>
              <a:buNone/>
              <a:defRPr/>
            </a:pPr>
            <a:endParaRPr lang="en-US" altLang="en-US" sz="1600">
              <a:effectLst>
                <a:outerShdw blurRad="38100" dist="38100" dir="2700000" algn="tl">
                  <a:srgbClr val="C0C0C0"/>
                </a:outerShdw>
              </a:effectLst>
              <a:latin typeface="Courier" charset="0"/>
            </a:endParaRPr>
          </a:p>
          <a:p>
            <a:pPr eaLnBrk="1" hangingPunct="1">
              <a:spcBef>
                <a:spcPct val="0"/>
              </a:spcBef>
              <a:buFont typeface="Wingdings" charset="2"/>
              <a:buNone/>
              <a:defRPr/>
            </a:pPr>
            <a:r>
              <a:rPr lang="en-US" altLang="en-US" sz="1600">
                <a:effectLst>
                  <a:outerShdw blurRad="38100" dist="38100" dir="2700000" algn="tl">
                    <a:srgbClr val="C0C0C0"/>
                  </a:outerShdw>
                </a:effectLst>
              </a:rPr>
              <a:t>[</a:t>
            </a:r>
            <a:r>
              <a:rPr lang="en-US" altLang="en-US" sz="1600">
                <a:effectLst>
                  <a:outerShdw blurRad="38100" dist="38100" dir="2700000" algn="tl">
                    <a:srgbClr val="C0C0C0"/>
                  </a:outerShdw>
                </a:effectLst>
                <a:hlinkClick r:id="rId4"/>
              </a:rPr>
              <a:t>css1.html</a:t>
            </a:r>
            <a:r>
              <a:rPr lang="en-US" altLang="en-US" sz="1600">
                <a:effectLst>
                  <a:outerShdw blurRad="38100" dist="38100" dir="2700000" algn="tl">
                    <a:srgbClr val="C0C0C0"/>
                  </a:outerShdw>
                </a:effectLst>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wrap="square" numCol="1" compatLnSpc="1">
            <a:prstTxWarp prst="textNoShape">
              <a:avLst/>
            </a:prstTxWarp>
          </a:bodyPr>
          <a:lstStyle/>
          <a:p>
            <a:pPr eaLnBrk="1" hangingPunct="1">
              <a:defRPr/>
            </a:pPr>
            <a:r>
              <a:rPr lang="en-US" altLang="en-US">
                <a:effectLst>
                  <a:outerShdw blurRad="38100" dist="38100" dir="2700000" algn="tl">
                    <a:srgbClr val="C0C0C0"/>
                  </a:outerShdw>
                </a:effectLst>
              </a:rPr>
              <a:t>Pseudo-classes</a:t>
            </a:r>
          </a:p>
        </p:txBody>
      </p:sp>
      <p:sp>
        <p:nvSpPr>
          <p:cNvPr id="54275" name="Content Placeholder 2"/>
          <p:cNvSpPr>
            <a:spLocks noGrp="1"/>
          </p:cNvSpPr>
          <p:nvPr>
            <p:ph idx="1"/>
          </p:nvPr>
        </p:nvSpPr>
        <p:spPr/>
        <p:txBody>
          <a:bodyPr/>
          <a:lstStyle/>
          <a:p>
            <a:pPr eaLnBrk="1" hangingPunct="1">
              <a:lnSpc>
                <a:spcPct val="90000"/>
              </a:lnSpc>
              <a:spcBef>
                <a:spcPts val="1200"/>
              </a:spcBef>
              <a:defRPr/>
            </a:pPr>
            <a:r>
              <a:rPr lang="en-US" altLang="en-US" sz="2200">
                <a:effectLst>
                  <a:outerShdw blurRad="38100" dist="38100" dir="2700000" algn="tl">
                    <a:srgbClr val="C0C0C0"/>
                  </a:outerShdw>
                </a:effectLst>
              </a:rPr>
              <a:t>:link </a:t>
            </a:r>
            <a:r>
              <a:rPr lang="en-US" altLang="en-US" sz="1500">
                <a:effectLst>
                  <a:outerShdw blurRad="38100" dist="38100" dir="2700000" algn="tl">
                    <a:srgbClr val="C0C0C0"/>
                  </a:outerShdw>
                </a:effectLst>
              </a:rPr>
              <a:t>(unvisited links)</a:t>
            </a:r>
          </a:p>
          <a:p>
            <a:pPr eaLnBrk="1" hangingPunct="1">
              <a:lnSpc>
                <a:spcPct val="90000"/>
              </a:lnSpc>
              <a:spcBef>
                <a:spcPts val="1200"/>
              </a:spcBef>
              <a:defRPr/>
            </a:pPr>
            <a:r>
              <a:rPr lang="en-US" altLang="en-US" sz="2200">
                <a:effectLst>
                  <a:outerShdw blurRad="38100" dist="38100" dir="2700000" algn="tl">
                    <a:srgbClr val="C0C0C0"/>
                  </a:outerShdw>
                </a:effectLst>
              </a:rPr>
              <a:t>:visited</a:t>
            </a:r>
          </a:p>
          <a:p>
            <a:pPr lvl="1" eaLnBrk="1" hangingPunct="1">
              <a:lnSpc>
                <a:spcPct val="90000"/>
              </a:lnSpc>
              <a:spcBef>
                <a:spcPct val="0"/>
              </a:spcBef>
              <a:buFont typeface="Wingdings" charset="2"/>
              <a:buNone/>
              <a:defRPr/>
            </a:pPr>
            <a:r>
              <a:rPr lang="en-US" altLang="en-US" sz="1700">
                <a:effectLst>
                  <a:outerShdw blurRad="38100" dist="38100" dir="2700000" algn="tl">
                    <a:srgbClr val="C0C0C0"/>
                  </a:outerShdw>
                </a:effectLst>
                <a:latin typeface="Courier" charset="0"/>
              </a:rPr>
              <a:t>a:visited	{ color:red }</a:t>
            </a:r>
            <a:endParaRPr lang="en-US" altLang="en-US" sz="1700">
              <a:effectLst>
                <a:outerShdw blurRad="38100" dist="38100" dir="2700000" algn="tl">
                  <a:srgbClr val="C0C0C0"/>
                </a:outerShdw>
              </a:effectLst>
            </a:endParaRPr>
          </a:p>
          <a:p>
            <a:pPr eaLnBrk="1" hangingPunct="1">
              <a:lnSpc>
                <a:spcPct val="90000"/>
              </a:lnSpc>
              <a:spcBef>
                <a:spcPts val="1200"/>
              </a:spcBef>
              <a:defRPr/>
            </a:pPr>
            <a:r>
              <a:rPr lang="en-US" altLang="en-US" sz="2200">
                <a:effectLst>
                  <a:outerShdw blurRad="38100" dist="38100" dir="2700000" algn="tl">
                    <a:srgbClr val="C0C0C0"/>
                  </a:outerShdw>
                </a:effectLst>
              </a:rPr>
              <a:t>:hover</a:t>
            </a:r>
          </a:p>
          <a:p>
            <a:pPr eaLnBrk="1" hangingPunct="1">
              <a:lnSpc>
                <a:spcPct val="90000"/>
              </a:lnSpc>
              <a:spcBef>
                <a:spcPts val="1200"/>
              </a:spcBef>
              <a:defRPr/>
            </a:pPr>
            <a:r>
              <a:rPr lang="en-US" altLang="en-US" sz="2200">
                <a:effectLst>
                  <a:outerShdw blurRad="38100" dist="38100" dir="2700000" algn="tl">
                    <a:srgbClr val="C0C0C0"/>
                  </a:outerShdw>
                </a:effectLst>
              </a:rPr>
              <a:t>:focus</a:t>
            </a:r>
          </a:p>
          <a:p>
            <a:pPr eaLnBrk="1" hangingPunct="1">
              <a:lnSpc>
                <a:spcPct val="90000"/>
              </a:lnSpc>
              <a:spcBef>
                <a:spcPts val="1200"/>
              </a:spcBef>
              <a:defRPr/>
            </a:pPr>
            <a:r>
              <a:rPr lang="en-US" altLang="en-US" sz="2200">
                <a:effectLst>
                  <a:outerShdw blurRad="38100" dist="38100" dir="2700000" algn="tl">
                    <a:srgbClr val="C0C0C0"/>
                  </a:outerShdw>
                </a:effectLst>
              </a:rPr>
              <a:t>:active</a:t>
            </a:r>
          </a:p>
          <a:p>
            <a:pPr eaLnBrk="1" hangingPunct="1">
              <a:lnSpc>
                <a:spcPct val="90000"/>
              </a:lnSpc>
              <a:spcBef>
                <a:spcPts val="1200"/>
              </a:spcBef>
              <a:defRPr/>
            </a:pPr>
            <a:r>
              <a:rPr lang="en-US" altLang="en-US" sz="2200">
                <a:effectLst>
                  <a:outerShdw blurRad="38100" dist="38100" dir="2700000" algn="tl">
                    <a:srgbClr val="C0C0C0"/>
                  </a:outerShdw>
                </a:effectLst>
              </a:rPr>
              <a:t>:lang</a:t>
            </a:r>
          </a:p>
          <a:p>
            <a:pPr eaLnBrk="1" hangingPunct="1">
              <a:lnSpc>
                <a:spcPct val="90000"/>
              </a:lnSpc>
              <a:spcBef>
                <a:spcPts val="1200"/>
              </a:spcBef>
              <a:defRPr/>
            </a:pPr>
            <a:r>
              <a:rPr lang="en-US" altLang="en-US" sz="2200">
                <a:effectLst>
                  <a:outerShdw blurRad="38100" dist="38100" dir="2700000" algn="tl">
                    <a:srgbClr val="C0C0C0"/>
                  </a:outerShdw>
                </a:effectLst>
              </a:rPr>
              <a:t>:first-child </a:t>
            </a:r>
            <a:r>
              <a:rPr lang="en-US" altLang="en-US" sz="1500">
                <a:effectLst>
                  <a:outerShdw blurRad="38100" dist="38100" dir="2700000" algn="tl">
                    <a:srgbClr val="C0C0C0"/>
                  </a:outerShdw>
                </a:effectLst>
              </a:rPr>
              <a:t>(any element that is the first child of its parent)</a:t>
            </a:r>
          </a:p>
          <a:p>
            <a:pPr eaLnBrk="1" hangingPunct="1">
              <a:lnSpc>
                <a:spcPct val="90000"/>
              </a:lnSpc>
              <a:spcBef>
                <a:spcPts val="1200"/>
              </a:spcBef>
              <a:defRPr/>
            </a:pPr>
            <a:r>
              <a:rPr lang="en-US" altLang="en-US" sz="2200">
                <a:effectLst>
                  <a:outerShdw blurRad="38100" dist="38100" dir="2700000" algn="tl">
                    <a:srgbClr val="C0C0C0"/>
                  </a:outerShdw>
                </a:effectLst>
              </a:rPr>
              <a:t>CSS3: many, e.g. :nth-child, :nth-of-type, :first-of-type, :empty, :enabled, :checked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wrap="square" numCol="1" compatLnSpc="1">
            <a:prstTxWarp prst="textNoShape">
              <a:avLst/>
            </a:prstTxWarp>
          </a:bodyPr>
          <a:lstStyle/>
          <a:p>
            <a:pPr eaLnBrk="1" hangingPunct="1">
              <a:defRPr/>
            </a:pPr>
            <a:r>
              <a:rPr lang="en-US" altLang="en-US">
                <a:effectLst>
                  <a:outerShdw blurRad="38100" dist="38100" dir="2700000" algn="tl">
                    <a:srgbClr val="C0C0C0"/>
                  </a:outerShdw>
                </a:effectLst>
              </a:rPr>
              <a:t>Pseudo-elements</a:t>
            </a:r>
          </a:p>
        </p:txBody>
      </p:sp>
      <p:sp>
        <p:nvSpPr>
          <p:cNvPr id="55299" name="Content Placeholder 2"/>
          <p:cNvSpPr>
            <a:spLocks noGrp="1"/>
          </p:cNvSpPr>
          <p:nvPr>
            <p:ph idx="1"/>
          </p:nvPr>
        </p:nvSpPr>
        <p:spPr/>
        <p:txBody>
          <a:bodyPr/>
          <a:lstStyle/>
          <a:p>
            <a:pPr eaLnBrk="1" hangingPunct="1">
              <a:spcBef>
                <a:spcPts val="1200"/>
              </a:spcBef>
              <a:defRPr/>
            </a:pPr>
            <a:r>
              <a:rPr lang="en-US" altLang="en-US">
                <a:effectLst>
                  <a:outerShdw blurRad="38100" dist="38100" dir="2700000" algn="tl">
                    <a:srgbClr val="C0C0C0"/>
                  </a:outerShdw>
                </a:effectLst>
              </a:rPr>
              <a:t>:before</a:t>
            </a:r>
          </a:p>
          <a:p>
            <a:pPr lvl="1" eaLnBrk="1" hangingPunct="1">
              <a:spcBef>
                <a:spcPts val="1200"/>
              </a:spcBef>
              <a:defRPr/>
            </a:pPr>
            <a:r>
              <a:rPr lang="en-US" altLang="en-US">
                <a:effectLst>
                  <a:outerShdw blurRad="38100" dist="38100" dir="2700000" algn="tl">
                    <a:srgbClr val="C0C0C0"/>
                  </a:outerShdw>
                </a:effectLst>
              </a:rPr>
              <a:t>[insert stuff before with </a:t>
            </a:r>
            <a:r>
              <a:rPr lang="en-US" altLang="en-US" sz="1800">
                <a:effectLst>
                  <a:outerShdw blurRad="38100" dist="38100" dir="2700000" algn="tl">
                    <a:srgbClr val="C0C0C0"/>
                  </a:outerShdw>
                </a:effectLst>
                <a:latin typeface="Courier New" charset="0"/>
              </a:rPr>
              <a:t>content:stuff</a:t>
            </a:r>
            <a:r>
              <a:rPr lang="en-US" altLang="en-US">
                <a:effectLst>
                  <a:outerShdw blurRad="38100" dist="38100" dir="2700000" algn="tl">
                    <a:srgbClr val="C0C0C0"/>
                  </a:outerShdw>
                </a:effectLst>
              </a:rPr>
              <a:t>]</a:t>
            </a:r>
          </a:p>
          <a:p>
            <a:pPr eaLnBrk="1" hangingPunct="1">
              <a:spcBef>
                <a:spcPts val="1200"/>
              </a:spcBef>
              <a:defRPr/>
            </a:pPr>
            <a:r>
              <a:rPr lang="en-US" altLang="en-US">
                <a:effectLst>
                  <a:outerShdw blurRad="38100" dist="38100" dir="2700000" algn="tl">
                    <a:srgbClr val="C0C0C0"/>
                  </a:outerShdw>
                </a:effectLst>
              </a:rPr>
              <a:t>:after</a:t>
            </a:r>
          </a:p>
          <a:p>
            <a:pPr eaLnBrk="1" hangingPunct="1">
              <a:spcBef>
                <a:spcPts val="1200"/>
              </a:spcBef>
              <a:defRPr/>
            </a:pPr>
            <a:r>
              <a:rPr lang="en-US" altLang="en-US">
                <a:effectLst>
                  <a:outerShdw blurRad="38100" dist="38100" dir="2700000" algn="tl">
                    <a:srgbClr val="C0C0C0"/>
                  </a:outerShdw>
                </a:effectLst>
              </a:rPr>
              <a:t>:first-line</a:t>
            </a:r>
          </a:p>
          <a:p>
            <a:pPr eaLnBrk="1" hangingPunct="1">
              <a:spcBef>
                <a:spcPts val="1200"/>
              </a:spcBef>
              <a:defRPr/>
            </a:pPr>
            <a:r>
              <a:rPr lang="en-US" altLang="en-US">
                <a:effectLst>
                  <a:outerShdw blurRad="38100" dist="38100" dir="2700000" algn="tl">
                    <a:srgbClr val="C0C0C0"/>
                  </a:outerShdw>
                </a:effectLst>
              </a:rPr>
              <a:t>:first-letter</a:t>
            </a:r>
          </a:p>
          <a:p>
            <a:pPr lvl="1" eaLnBrk="1" hangingPunct="1">
              <a:spcBef>
                <a:spcPct val="0"/>
              </a:spcBef>
              <a:buFont typeface="Wingdings" charset="2"/>
              <a:buNone/>
              <a:defRPr/>
            </a:pPr>
            <a:r>
              <a:rPr lang="en-US" altLang="en-US" sz="1800">
                <a:effectLst>
                  <a:outerShdw blurRad="38100" dist="38100" dir="2700000" algn="tl">
                    <a:srgbClr val="C0C0C0"/>
                  </a:outerShdw>
                </a:effectLst>
              </a:rPr>
              <a:t>e.g. </a:t>
            </a:r>
            <a:r>
              <a:rPr lang="en-US" altLang="en-US" sz="1800">
                <a:effectLst>
                  <a:outerShdw blurRad="38100" dist="38100" dir="2700000" algn="tl">
                    <a:srgbClr val="C0C0C0"/>
                  </a:outerShdw>
                </a:effectLst>
                <a:latin typeface="Courier" charset="0"/>
              </a:rPr>
              <a:t>p:first-letter { font-size:200%; float:left }</a:t>
            </a:r>
            <a:endParaRPr lang="en-US" altLang="en-US">
              <a:effectLst>
                <a:outerShdw blurRad="38100" dist="38100" dir="2700000" algn="tl">
                  <a:srgbClr val="C0C0C0"/>
                </a:outerShdw>
              </a:effectLst>
            </a:endParaRPr>
          </a:p>
          <a:p>
            <a:pPr eaLnBrk="1" hangingPunct="1">
              <a:spcBef>
                <a:spcPts val="1200"/>
              </a:spcBef>
              <a:defRPr/>
            </a:pPr>
            <a:r>
              <a:rPr lang="en-US" altLang="en-US">
                <a:effectLst>
                  <a:outerShdw blurRad="38100" dist="38100" dir="2700000" algn="tl">
                    <a:srgbClr val="C0C0C0"/>
                  </a:outerShdw>
                </a:effectLst>
              </a:rPr>
              <a:t>::selection (CSS3)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wrap="square" numCol="1" compatLnSpc="1">
            <a:prstTxWarp prst="textNoShape">
              <a:avLst/>
            </a:prstTxWarp>
          </a:bodyPr>
          <a:lstStyle/>
          <a:p>
            <a:pPr eaLnBrk="1" hangingPunct="1">
              <a:defRPr/>
            </a:pPr>
            <a:r>
              <a:rPr lang="en-US">
                <a:effectLst>
                  <a:outerShdw blurRad="38100" dist="38100" dir="2700000" algn="tl">
                    <a:srgbClr val="DDDDDD"/>
                  </a:outerShdw>
                </a:effectLst>
                <a:ea typeface="ＭＳ Ｐゴシック" charset="0"/>
                <a:cs typeface="ＭＳ Ｐゴシック" charset="0"/>
                <a:hlinkClick r:id="rId2"/>
              </a:rPr>
              <a:t>CSS Example 2</a:t>
            </a:r>
            <a:endParaRPr lang="en-US">
              <a:effectLst>
                <a:outerShdw blurRad="38100" dist="38100" dir="2700000" algn="tl">
                  <a:srgbClr val="DDDDDD"/>
                </a:outerShdw>
              </a:effectLst>
              <a:ea typeface="ＭＳ Ｐゴシック" charset="0"/>
              <a:cs typeface="ＭＳ Ｐゴシック" charset="0"/>
            </a:endParaRPr>
          </a:p>
        </p:txBody>
      </p:sp>
      <p:sp>
        <p:nvSpPr>
          <p:cNvPr id="56323" name="Content Placeholder 2"/>
          <p:cNvSpPr>
            <a:spLocks noGrp="1"/>
          </p:cNvSpPr>
          <p:nvPr>
            <p:ph idx="1"/>
          </p:nvPr>
        </p:nvSpPr>
        <p:spPr>
          <a:xfrm>
            <a:off x="765175" y="2070100"/>
            <a:ext cx="7612063" cy="4787900"/>
          </a:xfrm>
        </p:spPr>
        <p:txBody>
          <a:bodyPr/>
          <a:lstStyle/>
          <a:p>
            <a:pPr eaLnBrk="1" hangingPunct="1">
              <a:spcBef>
                <a:spcPct val="0"/>
              </a:spcBef>
              <a:buFont typeface="Wingdings" charset="0"/>
              <a:buNone/>
              <a:defRPr/>
            </a:pPr>
            <a:r>
              <a:rPr lang="en-US" sz="1600" dirty="0">
                <a:effectLst>
                  <a:outerShdw blurRad="38100" dist="38100" dir="2700000" algn="tl">
                    <a:srgbClr val="DDDDDD"/>
                  </a:outerShdw>
                </a:effectLst>
                <a:latin typeface="Courier" charset="0"/>
                <a:ea typeface="ＭＳ Ｐゴシック" charset="0"/>
                <a:cs typeface="Courier" charset="0"/>
              </a:rPr>
              <a:t>&lt;style type="text/</a:t>
            </a:r>
            <a:r>
              <a:rPr lang="en-US" sz="1600" dirty="0" err="1">
                <a:effectLst>
                  <a:outerShdw blurRad="38100" dist="38100" dir="2700000" algn="tl">
                    <a:srgbClr val="DDDDDD"/>
                  </a:outerShdw>
                </a:effectLst>
                <a:latin typeface="Courier" charset="0"/>
                <a:ea typeface="ＭＳ Ｐゴシック" charset="0"/>
                <a:cs typeface="Courier" charset="0"/>
              </a:rPr>
              <a:t>css</a:t>
            </a:r>
            <a:r>
              <a:rPr lang="en-US" sz="1600" dirty="0">
                <a:effectLst>
                  <a:outerShdw blurRad="38100" dist="38100" dir="2700000" algn="tl">
                    <a:srgbClr val="DDDDDD"/>
                  </a:outerShdw>
                </a:effectLst>
                <a:latin typeface="Courier" charset="0"/>
                <a:ea typeface="ＭＳ Ｐゴシック" charset="0"/>
                <a:cs typeface="Courier" charset="0"/>
              </a:rPr>
              <a:t>"&gt;</a:t>
            </a:r>
          </a:p>
          <a:p>
            <a:pPr eaLnBrk="1" hangingPunct="1">
              <a:spcBef>
                <a:spcPct val="0"/>
              </a:spcBef>
              <a:buFont typeface="Wingdings" charset="0"/>
              <a:buNone/>
              <a:defRPr/>
            </a:pPr>
            <a:r>
              <a:rPr lang="en-US" sz="1600" dirty="0">
                <a:effectLst>
                  <a:outerShdw blurRad="38100" dist="38100" dir="2700000" algn="tl">
                    <a:srgbClr val="DDDDDD"/>
                  </a:outerShdw>
                </a:effectLst>
                <a:latin typeface="Courier" charset="0"/>
                <a:ea typeface="ＭＳ Ｐゴシック" charset="0"/>
                <a:cs typeface="Courier" charset="0"/>
              </a:rPr>
              <a:t>  body  { font-size:150% }</a:t>
            </a:r>
          </a:p>
          <a:p>
            <a:pPr eaLnBrk="1" hangingPunct="1">
              <a:spcBef>
                <a:spcPct val="0"/>
              </a:spcBef>
              <a:buFont typeface="Wingdings" charset="0"/>
              <a:buNone/>
              <a:defRPr/>
            </a:pPr>
            <a:r>
              <a:rPr lang="en-US" sz="1600" dirty="0">
                <a:effectLst>
                  <a:outerShdw blurRad="38100" dist="38100" dir="2700000" algn="tl">
                    <a:srgbClr val="DDDDDD"/>
                  </a:outerShdw>
                </a:effectLst>
                <a:latin typeface="Courier" charset="0"/>
                <a:ea typeface="ＭＳ Ｐゴシック" charset="0"/>
                <a:cs typeface="Courier" charset="0"/>
              </a:rPr>
              <a:t>  #p1:first-letter { font-size:150% }</a:t>
            </a:r>
          </a:p>
          <a:p>
            <a:pPr eaLnBrk="1" hangingPunct="1">
              <a:spcBef>
                <a:spcPct val="0"/>
              </a:spcBef>
              <a:buFont typeface="Wingdings" charset="0"/>
              <a:buNone/>
              <a:defRPr/>
            </a:pPr>
            <a:r>
              <a:rPr lang="en-US" sz="1600" dirty="0">
                <a:effectLst>
                  <a:outerShdw blurRad="38100" dist="38100" dir="2700000" algn="tl">
                    <a:srgbClr val="DDDDDD"/>
                  </a:outerShdw>
                </a:effectLst>
                <a:latin typeface="Courier" charset="0"/>
                <a:ea typeface="ＭＳ Ｐゴシック" charset="0"/>
                <a:cs typeface="Courier" charset="0"/>
              </a:rPr>
              <a:t>  </a:t>
            </a:r>
            <a:r>
              <a:rPr lang="en-US" sz="1600" dirty="0" err="1">
                <a:effectLst>
                  <a:outerShdw blurRad="38100" dist="38100" dir="2700000" algn="tl">
                    <a:srgbClr val="DDDDDD"/>
                  </a:outerShdw>
                </a:effectLst>
                <a:latin typeface="Courier" charset="0"/>
                <a:ea typeface="ＭＳ Ｐゴシック" charset="0"/>
                <a:cs typeface="Courier" charset="0"/>
              </a:rPr>
              <a:t>em:hover</a:t>
            </a:r>
            <a:r>
              <a:rPr lang="en-US" sz="1600" dirty="0">
                <a:effectLst>
                  <a:outerShdw blurRad="38100" dist="38100" dir="2700000" algn="tl">
                    <a:srgbClr val="DDDDDD"/>
                  </a:outerShdw>
                </a:effectLst>
                <a:latin typeface="Courier" charset="0"/>
                <a:ea typeface="ＭＳ Ｐゴシック" charset="0"/>
                <a:cs typeface="Courier" charset="0"/>
              </a:rPr>
              <a:t>, </a:t>
            </a:r>
            <a:r>
              <a:rPr lang="en-US" sz="1600" dirty="0" err="1">
                <a:effectLst>
                  <a:outerShdw blurRad="38100" dist="38100" dir="2700000" algn="tl">
                    <a:srgbClr val="DDDDDD"/>
                  </a:outerShdw>
                </a:effectLst>
                <a:latin typeface="Courier" charset="0"/>
                <a:ea typeface="ＭＳ Ｐゴシック" charset="0"/>
                <a:cs typeface="Courier" charset="0"/>
              </a:rPr>
              <a:t>strong:hover</a:t>
            </a:r>
            <a:r>
              <a:rPr lang="en-US" sz="1600" dirty="0">
                <a:effectLst>
                  <a:outerShdw blurRad="38100" dist="38100" dir="2700000" algn="tl">
                    <a:srgbClr val="DDDDDD"/>
                  </a:outerShdw>
                </a:effectLst>
                <a:latin typeface="Courier" charset="0"/>
                <a:ea typeface="ＭＳ Ｐゴシック" charset="0"/>
                <a:cs typeface="Courier" charset="0"/>
              </a:rPr>
              <a:t> { font-size:120% }</a:t>
            </a:r>
          </a:p>
          <a:p>
            <a:pPr eaLnBrk="1" hangingPunct="1">
              <a:spcBef>
                <a:spcPct val="0"/>
              </a:spcBef>
              <a:buFont typeface="Wingdings" charset="0"/>
              <a:buNone/>
              <a:defRPr/>
            </a:pPr>
            <a:r>
              <a:rPr lang="en-US" sz="1600" dirty="0">
                <a:effectLst>
                  <a:outerShdw blurRad="38100" dist="38100" dir="2700000" algn="tl">
                    <a:srgbClr val="DDDDDD"/>
                  </a:outerShdw>
                </a:effectLst>
                <a:latin typeface="Courier" charset="0"/>
                <a:ea typeface="ＭＳ Ｐゴシック" charset="0"/>
                <a:cs typeface="Courier" charset="0"/>
              </a:rPr>
              <a:t>  </a:t>
            </a:r>
            <a:r>
              <a:rPr lang="en-US" sz="1600" dirty="0" err="1">
                <a:effectLst>
                  <a:outerShdw blurRad="38100" dist="38100" dir="2700000" algn="tl">
                    <a:srgbClr val="DDDDDD"/>
                  </a:outerShdw>
                </a:effectLst>
                <a:latin typeface="Courier" charset="0"/>
                <a:ea typeface="ＭＳ Ｐゴシック" charset="0"/>
                <a:cs typeface="Courier" charset="0"/>
              </a:rPr>
              <a:t>p:after</a:t>
            </a:r>
            <a:r>
              <a:rPr lang="en-US" sz="1600" dirty="0">
                <a:effectLst>
                  <a:outerShdw blurRad="38100" dist="38100" dir="2700000" algn="tl">
                    <a:srgbClr val="DDDDDD"/>
                  </a:outerShdw>
                </a:effectLst>
                <a:latin typeface="Courier" charset="0"/>
                <a:ea typeface="ＭＳ Ｐゴシック" charset="0"/>
                <a:cs typeface="Courier" charset="0"/>
              </a:rPr>
              <a:t> {content:"..."}</a:t>
            </a:r>
          </a:p>
          <a:p>
            <a:pPr eaLnBrk="1" hangingPunct="1">
              <a:spcBef>
                <a:spcPct val="0"/>
              </a:spcBef>
              <a:buFont typeface="Wingdings" charset="0"/>
              <a:buNone/>
              <a:defRPr/>
            </a:pPr>
            <a:r>
              <a:rPr lang="en-US" sz="1600" dirty="0">
                <a:effectLst>
                  <a:outerShdw blurRad="38100" dist="38100" dir="2700000" algn="tl">
                    <a:srgbClr val="DDDDDD"/>
                  </a:outerShdw>
                </a:effectLst>
                <a:latin typeface="Courier" charset="0"/>
                <a:ea typeface="ＭＳ Ｐゴシック" charset="0"/>
                <a:cs typeface="Courier" charset="0"/>
              </a:rPr>
              <a:t>&lt;/style&gt;</a:t>
            </a:r>
          </a:p>
          <a:p>
            <a:pPr eaLnBrk="1" hangingPunct="1">
              <a:spcBef>
                <a:spcPct val="0"/>
              </a:spcBef>
              <a:buFont typeface="Wingdings" charset="0"/>
              <a:buNone/>
              <a:defRPr/>
            </a:pPr>
            <a:r>
              <a:rPr lang="en-US" sz="1600" dirty="0">
                <a:effectLst>
                  <a:outerShdw blurRad="38100" dist="38100" dir="2700000" algn="tl">
                    <a:srgbClr val="DDDDDD"/>
                  </a:outerShdw>
                </a:effectLst>
                <a:latin typeface="Courier" charset="0"/>
                <a:ea typeface="ＭＳ Ｐゴシック" charset="0"/>
                <a:cs typeface="Courier" charset="0"/>
              </a:rPr>
              <a:t>&lt;body&gt;</a:t>
            </a:r>
          </a:p>
          <a:p>
            <a:pPr eaLnBrk="1" hangingPunct="1">
              <a:spcBef>
                <a:spcPct val="0"/>
              </a:spcBef>
              <a:buFont typeface="Wingdings" charset="0"/>
              <a:buNone/>
              <a:defRPr/>
            </a:pPr>
            <a:endParaRPr lang="en-US" sz="1600" dirty="0">
              <a:effectLst>
                <a:outerShdw blurRad="38100" dist="38100" dir="2700000" algn="tl">
                  <a:srgbClr val="DDDDDD"/>
                </a:outerShdw>
              </a:effectLst>
              <a:latin typeface="Courier" charset="0"/>
              <a:ea typeface="ＭＳ Ｐゴシック" charset="0"/>
              <a:cs typeface="Courier" charset="0"/>
            </a:endParaRPr>
          </a:p>
          <a:p>
            <a:pPr eaLnBrk="1" hangingPunct="1">
              <a:spcBef>
                <a:spcPct val="0"/>
              </a:spcBef>
              <a:buFont typeface="Wingdings" charset="0"/>
              <a:buNone/>
              <a:defRPr/>
            </a:pPr>
            <a:r>
              <a:rPr lang="en-US" sz="1600" dirty="0">
                <a:effectLst>
                  <a:outerShdw blurRad="38100" dist="38100" dir="2700000" algn="tl">
                    <a:srgbClr val="DDDDDD"/>
                  </a:outerShdw>
                </a:effectLst>
                <a:latin typeface="Courier" charset="0"/>
                <a:ea typeface="ＭＳ Ｐゴシック" charset="0"/>
                <a:cs typeface="Courier" charset="0"/>
              </a:rPr>
              <a:t>&lt;h1 class="</a:t>
            </a:r>
            <a:r>
              <a:rPr lang="en-US" sz="1600" dirty="0" err="1">
                <a:effectLst>
                  <a:outerShdw blurRad="38100" dist="38100" dir="2700000" algn="tl">
                    <a:srgbClr val="DDDDDD"/>
                  </a:outerShdw>
                </a:effectLst>
                <a:latin typeface="Courier" charset="0"/>
                <a:ea typeface="ＭＳ Ｐゴシック" charset="0"/>
                <a:cs typeface="Courier" charset="0"/>
              </a:rPr>
              <a:t>chaptitle</a:t>
            </a:r>
            <a:r>
              <a:rPr lang="en-US" sz="1600" dirty="0">
                <a:effectLst>
                  <a:outerShdw blurRad="38100" dist="38100" dir="2700000" algn="tl">
                    <a:srgbClr val="DDDDDD"/>
                  </a:outerShdw>
                </a:effectLst>
                <a:latin typeface="Courier" charset="0"/>
                <a:ea typeface="ＭＳ Ｐゴシック" charset="0"/>
                <a:cs typeface="Courier" charset="0"/>
              </a:rPr>
              <a:t>"&gt;The Gargoyle&lt;/h1&gt;</a:t>
            </a:r>
          </a:p>
          <a:p>
            <a:pPr eaLnBrk="1" hangingPunct="1">
              <a:spcBef>
                <a:spcPct val="0"/>
              </a:spcBef>
              <a:buFont typeface="Wingdings" charset="0"/>
              <a:buNone/>
              <a:defRPr/>
            </a:pPr>
            <a:r>
              <a:rPr lang="en-US" sz="1600" dirty="0">
                <a:effectLst>
                  <a:outerShdw blurRad="38100" dist="38100" dir="2700000" algn="tl">
                    <a:srgbClr val="DDDDDD"/>
                  </a:outerShdw>
                </a:effectLst>
                <a:latin typeface="Courier" charset="0"/>
                <a:ea typeface="ＭＳ Ｐゴシック" charset="0"/>
                <a:cs typeface="Courier" charset="0"/>
              </a:rPr>
              <a:t>&lt;p class="norm" id="p1"&gt;It was a &lt;</a:t>
            </a:r>
            <a:r>
              <a:rPr lang="en-US" sz="1600" dirty="0" err="1">
                <a:effectLst>
                  <a:outerShdw blurRad="38100" dist="38100" dir="2700000" algn="tl">
                    <a:srgbClr val="DDDDDD"/>
                  </a:outerShdw>
                </a:effectLst>
                <a:latin typeface="Courier" charset="0"/>
                <a:ea typeface="ＭＳ Ｐゴシック" charset="0"/>
                <a:cs typeface="Courier" charset="0"/>
              </a:rPr>
              <a:t>em</a:t>
            </a:r>
            <a:r>
              <a:rPr lang="en-US" sz="1600" dirty="0">
                <a:effectLst>
                  <a:outerShdw blurRad="38100" dist="38100" dir="2700000" algn="tl">
                    <a:srgbClr val="DDDDDD"/>
                  </a:outerShdw>
                </a:effectLst>
                <a:latin typeface="Courier" charset="0"/>
                <a:ea typeface="ＭＳ Ｐゴシック" charset="0"/>
                <a:cs typeface="Courier" charset="0"/>
              </a:rPr>
              <a:t>&gt;dark and &lt;strong&gt;really&lt;/strong&gt; stormy&lt;/</a:t>
            </a:r>
            <a:r>
              <a:rPr lang="en-US" sz="1600" dirty="0" err="1">
                <a:effectLst>
                  <a:outerShdw blurRad="38100" dist="38100" dir="2700000" algn="tl">
                    <a:srgbClr val="DDDDDD"/>
                  </a:outerShdw>
                </a:effectLst>
                <a:latin typeface="Courier" charset="0"/>
                <a:ea typeface="ＭＳ Ｐゴシック" charset="0"/>
                <a:cs typeface="Courier" charset="0"/>
              </a:rPr>
              <a:t>em</a:t>
            </a:r>
            <a:r>
              <a:rPr lang="en-US" sz="1600" dirty="0">
                <a:effectLst>
                  <a:outerShdw blurRad="38100" dist="38100" dir="2700000" algn="tl">
                    <a:srgbClr val="DDDDDD"/>
                  </a:outerShdw>
                </a:effectLst>
                <a:latin typeface="Courier" charset="0"/>
                <a:ea typeface="ＭＳ Ｐゴシック" charset="0"/>
                <a:cs typeface="Courier" charset="0"/>
              </a:rPr>
              <a:t>&gt; night.&lt;/p&gt;</a:t>
            </a:r>
          </a:p>
          <a:p>
            <a:pPr eaLnBrk="1" hangingPunct="1">
              <a:spcBef>
                <a:spcPct val="0"/>
              </a:spcBef>
              <a:buFont typeface="Wingdings" charset="0"/>
              <a:buNone/>
              <a:defRPr/>
            </a:pPr>
            <a:r>
              <a:rPr lang="en-US" sz="1600" dirty="0">
                <a:effectLst>
                  <a:outerShdw blurRad="38100" dist="38100" dir="2700000" algn="tl">
                    <a:srgbClr val="DDDDDD"/>
                  </a:outerShdw>
                </a:effectLst>
                <a:latin typeface="Courier" charset="0"/>
                <a:ea typeface="ＭＳ Ｐゴシック" charset="0"/>
                <a:cs typeface="Courier" charset="0"/>
              </a:rPr>
              <a:t>&lt;p class="norm1" id="p2"&gt;The moon hung in the sky like a </a:t>
            </a:r>
            <a:br>
              <a:rPr lang="en-US" sz="1600" dirty="0">
                <a:effectLst>
                  <a:outerShdw blurRad="38100" dist="38100" dir="2700000" algn="tl">
                    <a:srgbClr val="DDDDDD"/>
                  </a:outerShdw>
                </a:effectLst>
                <a:latin typeface="Courier" charset="0"/>
                <a:ea typeface="ＭＳ Ｐゴシック" charset="0"/>
                <a:cs typeface="Courier" charset="0"/>
              </a:rPr>
            </a:br>
            <a:r>
              <a:rPr lang="en-US" sz="1600" dirty="0">
                <a:effectLst>
                  <a:outerShdw blurRad="38100" dist="38100" dir="2700000" algn="tl">
                    <a:srgbClr val="DDDDDD"/>
                  </a:outerShdw>
                </a:effectLst>
                <a:latin typeface="Courier" charset="0"/>
                <a:ea typeface="ＭＳ Ｐゴシック" charset="0"/>
                <a:cs typeface="Courier" charset="0"/>
              </a:rPr>
              <a:t>&lt;</a:t>
            </a:r>
            <a:r>
              <a:rPr lang="en-US" sz="1600" dirty="0" err="1">
                <a:effectLst>
                  <a:outerShdw blurRad="38100" dist="38100" dir="2700000" algn="tl">
                    <a:srgbClr val="DDDDDD"/>
                  </a:outerShdw>
                </a:effectLst>
                <a:latin typeface="Courier" charset="0"/>
                <a:ea typeface="ＭＳ Ｐゴシック" charset="0"/>
                <a:cs typeface="Courier" charset="0"/>
              </a:rPr>
              <a:t>em</a:t>
            </a:r>
            <a:r>
              <a:rPr lang="en-US" sz="1600" dirty="0">
                <a:effectLst>
                  <a:outerShdw blurRad="38100" dist="38100" dir="2700000" algn="tl">
                    <a:srgbClr val="DDDDDD"/>
                  </a:outerShdw>
                </a:effectLst>
                <a:latin typeface="Courier" charset="0"/>
                <a:ea typeface="ＭＳ Ｐゴシック" charset="0"/>
                <a:cs typeface="Courier" charset="0"/>
              </a:rPr>
              <a:t> style="color:#aa0"&gt;lead balloon&lt;/</a:t>
            </a:r>
            <a:r>
              <a:rPr lang="en-US" sz="1600" dirty="0" err="1">
                <a:effectLst>
                  <a:outerShdw blurRad="38100" dist="38100" dir="2700000" algn="tl">
                    <a:srgbClr val="DDDDDD"/>
                  </a:outerShdw>
                </a:effectLst>
                <a:latin typeface="Courier" charset="0"/>
                <a:ea typeface="ＭＳ Ｐゴシック" charset="0"/>
                <a:cs typeface="Courier" charset="0"/>
              </a:rPr>
              <a:t>em</a:t>
            </a:r>
            <a:r>
              <a:rPr lang="en-US" sz="1600" dirty="0">
                <a:effectLst>
                  <a:outerShdw blurRad="38100" dist="38100" dir="2700000" algn="tl">
                    <a:srgbClr val="DDDDDD"/>
                  </a:outerShdw>
                </a:effectLst>
                <a:latin typeface="Courier" charset="0"/>
                <a:ea typeface="ＭＳ Ｐゴシック" charset="0"/>
                <a:cs typeface="Courier" charset="0"/>
              </a:rPr>
              <a:t>&gt;,</a:t>
            </a:r>
          </a:p>
          <a:p>
            <a:pPr eaLnBrk="1" hangingPunct="1">
              <a:spcBef>
                <a:spcPct val="0"/>
              </a:spcBef>
              <a:buFont typeface="Wingdings" charset="0"/>
              <a:buNone/>
              <a:defRPr/>
            </a:pPr>
            <a:r>
              <a:rPr lang="en-US" sz="1600" dirty="0">
                <a:effectLst>
                  <a:outerShdw blurRad="38100" dist="38100" dir="2700000" algn="tl">
                    <a:srgbClr val="DDDDDD"/>
                  </a:outerShdw>
                </a:effectLst>
                <a:latin typeface="Courier" charset="0"/>
                <a:ea typeface="ＭＳ Ｐゴシック" charset="0"/>
                <a:cs typeface="Courier" charset="0"/>
              </a:rPr>
              <a:t>   just waiting for its chance to &lt;strong&gt;drop out of sight.</a:t>
            </a:r>
            <a:br>
              <a:rPr lang="en-US" sz="1600" dirty="0">
                <a:effectLst>
                  <a:outerShdw blurRad="38100" dist="38100" dir="2700000" algn="tl">
                    <a:srgbClr val="DDDDDD"/>
                  </a:outerShdw>
                </a:effectLst>
                <a:latin typeface="Courier" charset="0"/>
                <a:ea typeface="ＭＳ Ｐゴシック" charset="0"/>
                <a:cs typeface="Courier" charset="0"/>
              </a:rPr>
            </a:br>
            <a:r>
              <a:rPr lang="en-US" sz="1600" dirty="0">
                <a:effectLst>
                  <a:outerShdw blurRad="38100" dist="38100" dir="2700000" algn="tl">
                    <a:srgbClr val="DDDDDD"/>
                  </a:outerShdw>
                </a:effectLst>
                <a:latin typeface="Courier" charset="0"/>
                <a:ea typeface="ＭＳ Ｐゴシック" charset="0"/>
                <a:cs typeface="Courier" charset="0"/>
              </a:rPr>
              <a:t>&lt;/strong&gt;&lt;/p&gt;</a:t>
            </a:r>
          </a:p>
          <a:p>
            <a:pPr eaLnBrk="1" hangingPunct="1">
              <a:spcBef>
                <a:spcPct val="0"/>
              </a:spcBef>
              <a:buFont typeface="Wingdings" charset="0"/>
              <a:buNone/>
              <a:defRPr/>
            </a:pPr>
            <a:endParaRPr lang="en-US" sz="1600" dirty="0">
              <a:effectLst>
                <a:outerShdw blurRad="38100" dist="38100" dir="2700000" algn="tl">
                  <a:srgbClr val="DDDDDD"/>
                </a:outerShdw>
              </a:effectLst>
              <a:latin typeface="Courier" charset="0"/>
              <a:ea typeface="ＭＳ Ｐゴシック" charset="0"/>
              <a:cs typeface="Courier" charset="0"/>
            </a:endParaRPr>
          </a:p>
          <a:p>
            <a:pPr eaLnBrk="1" hangingPunct="1">
              <a:spcBef>
                <a:spcPct val="0"/>
              </a:spcBef>
              <a:buFont typeface="Wingdings 2" charset="0"/>
              <a:buNone/>
              <a:defRPr/>
            </a:pPr>
            <a:r>
              <a:rPr lang="en-US" sz="1600" dirty="0">
                <a:effectLst>
                  <a:outerShdw blurRad="38100" dist="38100" dir="2700000" algn="tl">
                    <a:srgbClr val="DDDDDD"/>
                  </a:outerShdw>
                </a:effectLst>
                <a:ea typeface="ＭＳ Ｐゴシック" charset="0"/>
                <a:cs typeface="Courier" charset="0"/>
              </a:rPr>
              <a:t>[</a:t>
            </a:r>
            <a:r>
              <a:rPr lang="en-US" sz="1600" dirty="0">
                <a:effectLst>
                  <a:outerShdw blurRad="38100" dist="38100" dir="2700000" algn="tl">
                    <a:srgbClr val="DDDDDD"/>
                  </a:outerShdw>
                </a:effectLst>
                <a:ea typeface="ＭＳ Ｐゴシック" charset="0"/>
                <a:cs typeface="Courier" charset="0"/>
                <a:hlinkClick r:id="rId3"/>
              </a:rPr>
              <a:t>css2.html</a:t>
            </a:r>
            <a:r>
              <a:rPr lang="en-US" sz="1600" dirty="0">
                <a:effectLst>
                  <a:outerShdw blurRad="38100" dist="38100" dir="2700000" algn="tl">
                    <a:srgbClr val="DDDDDD"/>
                  </a:outerShdw>
                </a:effectLst>
                <a:ea typeface="ＭＳ Ｐゴシック" charset="0"/>
                <a:cs typeface="Courier" charset="0"/>
              </a:rPr>
              <a:t>]</a:t>
            </a:r>
          </a:p>
          <a:p>
            <a:pPr eaLnBrk="1" hangingPunct="1">
              <a:spcBef>
                <a:spcPct val="0"/>
              </a:spcBef>
              <a:buFont typeface="Wingdings" charset="0"/>
              <a:buNone/>
              <a:defRPr/>
            </a:pPr>
            <a:endParaRPr lang="en-US" sz="1600" dirty="0">
              <a:effectLst>
                <a:outerShdw blurRad="38100" dist="38100" dir="2700000" algn="tl">
                  <a:srgbClr val="DDDDDD"/>
                </a:outerShdw>
              </a:effectLst>
              <a:latin typeface="Courier" charset="0"/>
              <a:ea typeface="ＭＳ Ｐゴシック" charset="0"/>
              <a:cs typeface="Courier"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pPr>
              <a:defRPr/>
            </a:pPr>
            <a:r>
              <a:rPr lang="en-US" altLang="en-US">
                <a:effectLst>
                  <a:outerShdw blurRad="38100" dist="38100" dir="2700000" algn="tl">
                    <a:srgbClr val="C0C0C0"/>
                  </a:outerShdw>
                </a:effectLst>
              </a:rPr>
              <a:t>CSS Question 1</a:t>
            </a:r>
          </a:p>
        </p:txBody>
      </p:sp>
      <p:sp>
        <p:nvSpPr>
          <p:cNvPr id="3" name="Content Placeholder 2"/>
          <p:cNvSpPr>
            <a:spLocks noGrp="1"/>
          </p:cNvSpPr>
          <p:nvPr>
            <p:ph idx="1"/>
          </p:nvPr>
        </p:nvSpPr>
        <p:spPr/>
        <p:txBody>
          <a:bodyPr/>
          <a:lstStyle/>
          <a:p>
            <a:pPr marL="0" indent="0">
              <a:buFont typeface="Wingdings 2" charset="2"/>
              <a:buNone/>
              <a:defRPr/>
            </a:pPr>
            <a:r>
              <a:rPr lang="pt-BR" altLang="en-US">
                <a:effectLst>
                  <a:outerShdw blurRad="38100" dist="38100" dir="2700000" algn="tl">
                    <a:srgbClr val="C0C0C0"/>
                  </a:outerShdw>
                </a:effectLst>
              </a:rPr>
              <a:t>p strong { color:red; }</a:t>
            </a:r>
          </a:p>
          <a:p>
            <a:pPr marL="0" indent="0">
              <a:defRPr/>
            </a:pPr>
            <a:r>
              <a:rPr lang="en-US" altLang="en-US">
                <a:effectLst>
                  <a:outerShdw blurRad="38100" dist="38100" dir="2700000" algn="tl">
                    <a:srgbClr val="C0C0C0"/>
                  </a:outerShdw>
                </a:effectLst>
              </a:rPr>
              <a:t> </a:t>
            </a:r>
          </a:p>
        </p:txBody>
      </p:sp>
      <p:pic>
        <p:nvPicPr>
          <p:cNvPr id="35843" name="Picture 5" descr="Screen Shot 2012-09-26 at 10.35.57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1350" y="2843213"/>
            <a:ext cx="80391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reen Shot 2012-09-26 at 10.39.56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5175" y="4933950"/>
            <a:ext cx="77978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pPr>
              <a:defRPr/>
            </a:pPr>
            <a:r>
              <a:rPr lang="en-US" altLang="en-US">
                <a:effectLst>
                  <a:outerShdw blurRad="38100" dist="38100" dir="2700000" algn="tl">
                    <a:srgbClr val="C0C0C0"/>
                  </a:outerShdw>
                </a:effectLst>
              </a:rPr>
              <a:t>CSS Question 2</a:t>
            </a:r>
          </a:p>
        </p:txBody>
      </p:sp>
      <p:sp>
        <p:nvSpPr>
          <p:cNvPr id="3" name="Content Placeholder 2"/>
          <p:cNvSpPr>
            <a:spLocks noGrp="1"/>
          </p:cNvSpPr>
          <p:nvPr>
            <p:ph idx="1"/>
          </p:nvPr>
        </p:nvSpPr>
        <p:spPr/>
        <p:txBody>
          <a:bodyPr/>
          <a:lstStyle/>
          <a:p>
            <a:pPr marL="0" indent="0">
              <a:buFont typeface="Wingdings 2" charset="2"/>
              <a:buNone/>
              <a:defRPr/>
            </a:pPr>
            <a:r>
              <a:rPr lang="pt-BR" altLang="en-US">
                <a:effectLst>
                  <a:outerShdw blurRad="38100" dist="38100" dir="2700000" algn="tl">
                    <a:srgbClr val="C0C0C0"/>
                  </a:outerShdw>
                </a:effectLst>
              </a:rPr>
              <a:t>p, strong { color:red; }</a:t>
            </a:r>
          </a:p>
          <a:p>
            <a:pPr marL="0" indent="0">
              <a:defRPr/>
            </a:pPr>
            <a:r>
              <a:rPr lang="en-US" altLang="en-US">
                <a:effectLst>
                  <a:outerShdw blurRad="38100" dist="38100" dir="2700000" algn="tl">
                    <a:srgbClr val="C0C0C0"/>
                  </a:outerShdw>
                </a:effectLst>
              </a:rPr>
              <a:t> </a:t>
            </a:r>
          </a:p>
        </p:txBody>
      </p:sp>
      <p:pic>
        <p:nvPicPr>
          <p:cNvPr id="4" name="Picture 3" descr="Screen Shot 2012-09-26 at 10.31.15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5175" y="5010150"/>
            <a:ext cx="76835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5" descr="Screen Shot 2012-09-26 at 10.35.57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1350" y="2843213"/>
            <a:ext cx="80391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pPr>
              <a:defRPr/>
            </a:pPr>
            <a:r>
              <a:rPr lang="en-US" altLang="en-US">
                <a:effectLst>
                  <a:outerShdw blurRad="38100" dist="38100" dir="2700000" algn="tl">
                    <a:srgbClr val="C0C0C0"/>
                  </a:outerShdw>
                </a:effectLst>
              </a:rPr>
              <a:t>CSS Question 3</a:t>
            </a:r>
          </a:p>
        </p:txBody>
      </p:sp>
      <p:sp>
        <p:nvSpPr>
          <p:cNvPr id="3" name="Content Placeholder 2"/>
          <p:cNvSpPr>
            <a:spLocks noGrp="1"/>
          </p:cNvSpPr>
          <p:nvPr>
            <p:ph idx="1"/>
          </p:nvPr>
        </p:nvSpPr>
        <p:spPr/>
        <p:txBody>
          <a:bodyPr/>
          <a:lstStyle/>
          <a:p>
            <a:pPr marL="0" indent="0">
              <a:buFont typeface="Wingdings 2" charset="2"/>
              <a:buNone/>
              <a:defRPr/>
            </a:pPr>
            <a:r>
              <a:rPr lang="pt-BR" altLang="en-US">
                <a:effectLst>
                  <a:outerShdw blurRad="38100" dist="38100" dir="2700000" algn="tl">
                    <a:srgbClr val="C0C0C0"/>
                  </a:outerShdw>
                </a:effectLst>
              </a:rPr>
              <a:t>p.norm { color:red; }</a:t>
            </a:r>
          </a:p>
          <a:p>
            <a:pPr marL="0" indent="0">
              <a:defRPr/>
            </a:pPr>
            <a:r>
              <a:rPr lang="en-US" altLang="en-US">
                <a:effectLst>
                  <a:outerShdw blurRad="38100" dist="38100" dir="2700000" algn="tl">
                    <a:srgbClr val="C0C0C0"/>
                  </a:outerShdw>
                </a:effectLst>
              </a:rPr>
              <a:t> </a:t>
            </a:r>
          </a:p>
        </p:txBody>
      </p:sp>
      <p:pic>
        <p:nvPicPr>
          <p:cNvPr id="37891" name="Picture 5" descr="Screen Shot 2012-09-26 at 10.35.57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1350" y="2843213"/>
            <a:ext cx="80391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reen Shot 2012-09-26 at 10.41.17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5175" y="4991100"/>
            <a:ext cx="76327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pPr>
              <a:defRPr/>
            </a:pPr>
            <a:r>
              <a:rPr lang="en-US" altLang="en-US">
                <a:effectLst>
                  <a:outerShdw blurRad="38100" dist="38100" dir="2700000" algn="tl">
                    <a:srgbClr val="C0C0C0"/>
                  </a:outerShdw>
                </a:effectLst>
              </a:rPr>
              <a:t>CSS Question 4</a:t>
            </a:r>
          </a:p>
        </p:txBody>
      </p:sp>
      <p:sp>
        <p:nvSpPr>
          <p:cNvPr id="3" name="Content Placeholder 2"/>
          <p:cNvSpPr>
            <a:spLocks noGrp="1"/>
          </p:cNvSpPr>
          <p:nvPr>
            <p:ph idx="1"/>
          </p:nvPr>
        </p:nvSpPr>
        <p:spPr/>
        <p:txBody>
          <a:bodyPr/>
          <a:lstStyle/>
          <a:p>
            <a:pPr marL="0" indent="0">
              <a:buFont typeface="Wingdings 2" charset="2"/>
              <a:buNone/>
              <a:defRPr/>
            </a:pPr>
            <a:r>
              <a:rPr lang="pt-BR" altLang="en-US">
                <a:effectLst>
                  <a:outerShdw blurRad="38100" dist="38100" dir="2700000" algn="tl">
                    <a:srgbClr val="C0C0C0"/>
                  </a:outerShdw>
                </a:effectLst>
              </a:rPr>
              <a:t>.norm { color:red; }</a:t>
            </a:r>
          </a:p>
          <a:p>
            <a:pPr marL="0" indent="0">
              <a:defRPr/>
            </a:pPr>
            <a:r>
              <a:rPr lang="en-US" altLang="en-US">
                <a:effectLst>
                  <a:outerShdw blurRad="38100" dist="38100" dir="2700000" algn="tl">
                    <a:srgbClr val="C0C0C0"/>
                  </a:outerShdw>
                </a:effectLst>
              </a:rPr>
              <a:t> </a:t>
            </a:r>
          </a:p>
        </p:txBody>
      </p:sp>
      <p:pic>
        <p:nvPicPr>
          <p:cNvPr id="38915" name="Picture 5" descr="Screen Shot 2012-09-26 at 10.35.57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1350" y="2843213"/>
            <a:ext cx="80391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reen Shot 2012-09-26 at 10.41.59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5175" y="5045075"/>
            <a:ext cx="76835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pPr>
              <a:defRPr/>
            </a:pPr>
            <a:r>
              <a:rPr lang="en-US" altLang="en-US">
                <a:effectLst>
                  <a:outerShdw blurRad="38100" dist="38100" dir="2700000" algn="tl">
                    <a:srgbClr val="C0C0C0"/>
                  </a:outerShdw>
                </a:effectLst>
              </a:rPr>
              <a:t>CSS Question 5</a:t>
            </a:r>
          </a:p>
        </p:txBody>
      </p:sp>
      <p:sp>
        <p:nvSpPr>
          <p:cNvPr id="3" name="Content Placeholder 2"/>
          <p:cNvSpPr>
            <a:spLocks noGrp="1"/>
          </p:cNvSpPr>
          <p:nvPr>
            <p:ph idx="1"/>
          </p:nvPr>
        </p:nvSpPr>
        <p:spPr/>
        <p:txBody>
          <a:bodyPr/>
          <a:lstStyle/>
          <a:p>
            <a:pPr marL="0" indent="0">
              <a:buFont typeface="Wingdings 2" charset="2"/>
              <a:buNone/>
              <a:defRPr/>
            </a:pPr>
            <a:r>
              <a:rPr lang="pt-BR" altLang="en-US">
                <a:effectLst>
                  <a:outerShdw blurRad="38100" dist="38100" dir="2700000" algn="tl">
                    <a:srgbClr val="C0C0C0"/>
                  </a:outerShdw>
                </a:effectLst>
              </a:rPr>
              <a:t>#p1 { color:red; }</a:t>
            </a:r>
          </a:p>
          <a:p>
            <a:pPr marL="0" indent="0">
              <a:defRPr/>
            </a:pPr>
            <a:r>
              <a:rPr lang="en-US" altLang="en-US">
                <a:effectLst>
                  <a:outerShdw blurRad="38100" dist="38100" dir="2700000" algn="tl">
                    <a:srgbClr val="C0C0C0"/>
                  </a:outerShdw>
                </a:effectLst>
              </a:rPr>
              <a:t> </a:t>
            </a:r>
          </a:p>
        </p:txBody>
      </p:sp>
      <p:pic>
        <p:nvPicPr>
          <p:cNvPr id="39939" name="Picture 5" descr="Screen Shot 2012-09-26 at 10.35.57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1350" y="2843213"/>
            <a:ext cx="80391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reen Shot 2012-09-26 at 10.42.38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5175" y="5010150"/>
            <a:ext cx="77470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wrap="square" numCol="1" compatLnSpc="1">
            <a:prstTxWarp prst="textNoShape">
              <a:avLst/>
            </a:prstTxWarp>
          </a:bodyPr>
          <a:lstStyle/>
          <a:p>
            <a:pPr eaLnBrk="1" hangingPunct="1">
              <a:defRPr/>
            </a:pPr>
            <a:r>
              <a:rPr lang="en-US" altLang="en-US" sz="4400">
                <a:effectLst>
                  <a:outerShdw blurRad="38100" dist="38100" dir="2700000" algn="tl">
                    <a:srgbClr val="C0C0C0"/>
                  </a:outerShdw>
                </a:effectLst>
              </a:rPr>
              <a:t>Styling Web Sites</a:t>
            </a:r>
          </a:p>
        </p:txBody>
      </p:sp>
      <p:sp>
        <p:nvSpPr>
          <p:cNvPr id="43011" name="Content Placeholder 2"/>
          <p:cNvSpPr>
            <a:spLocks noGrp="1"/>
          </p:cNvSpPr>
          <p:nvPr>
            <p:ph idx="1"/>
          </p:nvPr>
        </p:nvSpPr>
        <p:spPr/>
        <p:txBody>
          <a:bodyPr/>
          <a:lstStyle/>
          <a:p>
            <a:pPr eaLnBrk="1" hangingPunct="1">
              <a:defRPr/>
            </a:pPr>
            <a:r>
              <a:rPr lang="en-US" altLang="en-US">
                <a:effectLst>
                  <a:outerShdw blurRad="38100" dist="38100" dir="2700000" algn="tl">
                    <a:srgbClr val="C0C0C0"/>
                  </a:outerShdw>
                </a:effectLst>
              </a:rPr>
              <a:t>Web site problems:</a:t>
            </a:r>
          </a:p>
          <a:p>
            <a:pPr lvl="1" eaLnBrk="1" hangingPunct="1">
              <a:defRPr/>
            </a:pPr>
            <a:r>
              <a:rPr lang="en-US" altLang="en-US">
                <a:effectLst>
                  <a:outerShdw blurRad="38100" dist="38100" dir="2700000" algn="tl">
                    <a:srgbClr val="C0C0C0"/>
                  </a:outerShdw>
                </a:effectLst>
              </a:rPr>
              <a:t>How to make all the pages look similar?</a:t>
            </a:r>
          </a:p>
          <a:p>
            <a:pPr lvl="1" eaLnBrk="1" hangingPunct="1">
              <a:defRPr/>
            </a:pPr>
            <a:r>
              <a:rPr lang="en-US" altLang="en-US">
                <a:effectLst>
                  <a:outerShdw blurRad="38100" dist="38100" dir="2700000" algn="tl">
                    <a:srgbClr val="C0C0C0"/>
                  </a:outerShdw>
                </a:effectLst>
              </a:rPr>
              <a:t>How to change the look of all pages at once?</a:t>
            </a:r>
          </a:p>
          <a:p>
            <a:pPr lvl="1" eaLnBrk="1" hangingPunct="1">
              <a:defRPr/>
            </a:pPr>
            <a:r>
              <a:rPr lang="en-US" altLang="en-US">
                <a:effectLst>
                  <a:outerShdw blurRad="38100" dist="38100" dir="2700000" algn="tl">
                    <a:srgbClr val="C0C0C0"/>
                  </a:outerShdw>
                </a:effectLst>
              </a:rPr>
              <a:t>How to minimize time spent styling web pages?</a:t>
            </a:r>
          </a:p>
          <a:p>
            <a:pPr eaLnBrk="1" hangingPunct="1">
              <a:defRPr/>
            </a:pPr>
            <a:r>
              <a:rPr lang="en-US" altLang="en-US">
                <a:effectLst>
                  <a:outerShdw blurRad="38100" dist="38100" dir="2700000" algn="tl">
                    <a:srgbClr val="C0C0C0"/>
                  </a:outerShdw>
                </a:effectLst>
              </a:rPr>
              <a:t>Web architecture over the years:</a:t>
            </a:r>
          </a:p>
          <a:p>
            <a:pPr lvl="1" eaLnBrk="1" hangingPunct="1">
              <a:defRPr/>
            </a:pPr>
            <a:r>
              <a:rPr lang="en-US" altLang="en-US">
                <a:effectLst>
                  <a:outerShdw blurRad="38100" dist="38100" dir="2700000" algn="tl">
                    <a:srgbClr val="C0C0C0"/>
                  </a:outerShdw>
                </a:effectLst>
              </a:rPr>
              <a:t>Plain HTML with embedded styling</a:t>
            </a:r>
          </a:p>
          <a:p>
            <a:pPr lvl="1" eaLnBrk="1" hangingPunct="1">
              <a:defRPr/>
            </a:pPr>
            <a:r>
              <a:rPr lang="en-US" altLang="en-US">
                <a:effectLst>
                  <a:outerShdw blurRad="38100" dist="38100" dir="2700000" algn="tl">
                    <a:srgbClr val="C0C0C0"/>
                  </a:outerShdw>
                </a:effectLst>
              </a:rPr>
              <a:t>HTML with common CSS stylesheet</a:t>
            </a:r>
          </a:p>
          <a:p>
            <a:pPr lvl="1" eaLnBrk="1" hangingPunct="1">
              <a:defRPr/>
            </a:pPr>
            <a:r>
              <a:rPr lang="en-US" altLang="en-US">
                <a:effectLst>
                  <a:outerShdw blurRad="38100" dist="38100" dir="2700000" algn="tl">
                    <a:srgbClr val="C0C0C0"/>
                  </a:outerShdw>
                </a:effectLst>
              </a:rPr>
              <a:t>Server-side includes</a:t>
            </a:r>
          </a:p>
          <a:p>
            <a:pPr lvl="1" eaLnBrk="1" hangingPunct="1">
              <a:defRPr/>
            </a:pPr>
            <a:r>
              <a:rPr lang="en-US" altLang="en-US">
                <a:effectLst>
                  <a:outerShdw blurRad="38100" dist="38100" dir="2700000" algn="tl">
                    <a:srgbClr val="C0C0C0"/>
                  </a:outerShdw>
                </a:effectLst>
              </a:rPr>
              <a:t>Content management system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pPr>
              <a:defRPr/>
            </a:pPr>
            <a:r>
              <a:rPr lang="en-US" altLang="en-US">
                <a:effectLst>
                  <a:outerShdw blurRad="38100" dist="38100" dir="2700000" algn="tl">
                    <a:srgbClr val="C0C0C0"/>
                  </a:outerShdw>
                </a:effectLst>
              </a:rPr>
              <a:t>CSS Question 6</a:t>
            </a:r>
          </a:p>
        </p:txBody>
      </p:sp>
      <p:sp>
        <p:nvSpPr>
          <p:cNvPr id="3" name="Content Placeholder 2"/>
          <p:cNvSpPr>
            <a:spLocks noGrp="1"/>
          </p:cNvSpPr>
          <p:nvPr>
            <p:ph idx="1"/>
          </p:nvPr>
        </p:nvSpPr>
        <p:spPr/>
        <p:txBody>
          <a:bodyPr/>
          <a:lstStyle/>
          <a:p>
            <a:pPr marL="0" indent="0">
              <a:buFont typeface="Wingdings 2" charset="2"/>
              <a:buNone/>
              <a:defRPr/>
            </a:pPr>
            <a:r>
              <a:rPr lang="pt-BR" altLang="en-US">
                <a:effectLst>
                  <a:outerShdw blurRad="38100" dist="38100" dir="2700000" algn="tl">
                    <a:srgbClr val="C0C0C0"/>
                  </a:outerShdw>
                </a:effectLst>
              </a:rPr>
              <a:t>#p1 em { color:red; }</a:t>
            </a:r>
          </a:p>
          <a:p>
            <a:pPr marL="0" indent="0">
              <a:defRPr/>
            </a:pPr>
            <a:r>
              <a:rPr lang="en-US" altLang="en-US">
                <a:effectLst>
                  <a:outerShdw blurRad="38100" dist="38100" dir="2700000" algn="tl">
                    <a:srgbClr val="C0C0C0"/>
                  </a:outerShdw>
                </a:effectLst>
              </a:rPr>
              <a:t> </a:t>
            </a:r>
          </a:p>
        </p:txBody>
      </p:sp>
      <p:pic>
        <p:nvPicPr>
          <p:cNvPr id="40963" name="Picture 5" descr="Screen Shot 2012-09-26 at 10.35.57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1350" y="2843213"/>
            <a:ext cx="80391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reen Shot 2012-09-26 at 10.50.28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5175" y="5022850"/>
            <a:ext cx="76708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pPr>
              <a:defRPr/>
            </a:pPr>
            <a:r>
              <a:rPr lang="en-US" altLang="en-US">
                <a:effectLst>
                  <a:outerShdw blurRad="38100" dist="38100" dir="2700000" algn="tl">
                    <a:srgbClr val="C0C0C0"/>
                  </a:outerShdw>
                </a:effectLst>
              </a:rPr>
              <a:t>CSS Question 7</a:t>
            </a:r>
          </a:p>
        </p:txBody>
      </p:sp>
      <p:sp>
        <p:nvSpPr>
          <p:cNvPr id="3" name="Content Placeholder 2"/>
          <p:cNvSpPr>
            <a:spLocks noGrp="1"/>
          </p:cNvSpPr>
          <p:nvPr>
            <p:ph idx="1"/>
          </p:nvPr>
        </p:nvSpPr>
        <p:spPr/>
        <p:txBody>
          <a:bodyPr/>
          <a:lstStyle/>
          <a:p>
            <a:pPr marL="0" indent="0">
              <a:buFont typeface="Wingdings 2" charset="2"/>
              <a:buNone/>
              <a:defRPr/>
            </a:pPr>
            <a:r>
              <a:rPr lang="pt-BR" altLang="en-US">
                <a:effectLst>
                  <a:outerShdw blurRad="38100" dist="38100" dir="2700000" algn="tl">
                    <a:srgbClr val="C0C0C0"/>
                  </a:outerShdw>
                </a:effectLst>
              </a:rPr>
              <a:t>h1 #p1 { color:red; }</a:t>
            </a:r>
          </a:p>
          <a:p>
            <a:pPr marL="0" indent="0">
              <a:defRPr/>
            </a:pPr>
            <a:r>
              <a:rPr lang="en-US" altLang="en-US">
                <a:effectLst>
                  <a:outerShdw blurRad="38100" dist="38100" dir="2700000" algn="tl">
                    <a:srgbClr val="C0C0C0"/>
                  </a:outerShdw>
                </a:effectLst>
              </a:rPr>
              <a:t> </a:t>
            </a:r>
          </a:p>
        </p:txBody>
      </p:sp>
      <p:pic>
        <p:nvPicPr>
          <p:cNvPr id="41987" name="Picture 5" descr="Screen Shot 2012-09-26 at 10.35.57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1350" y="2843213"/>
            <a:ext cx="80391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reen Shot 2012-09-26 at 10.44.12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5175" y="4997450"/>
            <a:ext cx="77089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pPr>
              <a:defRPr/>
            </a:pPr>
            <a:r>
              <a:rPr lang="en-US" altLang="en-US">
                <a:effectLst>
                  <a:outerShdw blurRad="38100" dist="38100" dir="2700000" algn="tl">
                    <a:srgbClr val="C0C0C0"/>
                  </a:outerShdw>
                </a:effectLst>
              </a:rPr>
              <a:t>CSS Question 8</a:t>
            </a:r>
          </a:p>
        </p:txBody>
      </p:sp>
      <p:sp>
        <p:nvSpPr>
          <p:cNvPr id="3" name="Content Placeholder 2"/>
          <p:cNvSpPr>
            <a:spLocks noGrp="1"/>
          </p:cNvSpPr>
          <p:nvPr>
            <p:ph idx="1"/>
          </p:nvPr>
        </p:nvSpPr>
        <p:spPr/>
        <p:txBody>
          <a:bodyPr/>
          <a:lstStyle/>
          <a:p>
            <a:pPr marL="0" indent="0">
              <a:buFont typeface="Wingdings 2" charset="2"/>
              <a:buNone/>
              <a:defRPr/>
            </a:pPr>
            <a:r>
              <a:rPr lang="pt-BR" altLang="en-US">
                <a:effectLst>
                  <a:outerShdw blurRad="38100" dist="38100" dir="2700000" algn="tl">
                    <a:srgbClr val="C0C0C0"/>
                  </a:outerShdw>
                </a:effectLst>
              </a:rPr>
              <a:t>p &gt; em { color:red; }</a:t>
            </a:r>
          </a:p>
          <a:p>
            <a:pPr marL="0" indent="0">
              <a:defRPr/>
            </a:pPr>
            <a:r>
              <a:rPr lang="en-US" altLang="en-US">
                <a:effectLst>
                  <a:outerShdw blurRad="38100" dist="38100" dir="2700000" algn="tl">
                    <a:srgbClr val="C0C0C0"/>
                  </a:outerShdw>
                </a:effectLst>
              </a:rPr>
              <a:t> </a:t>
            </a:r>
          </a:p>
        </p:txBody>
      </p:sp>
      <p:pic>
        <p:nvPicPr>
          <p:cNvPr id="43011" name="Picture 5" descr="Screen Shot 2012-09-26 at 10.35.57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1350" y="2843213"/>
            <a:ext cx="80391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reen Shot 2012-09-26 at 10.45.06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5175" y="5040313"/>
            <a:ext cx="76835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pPr>
              <a:defRPr/>
            </a:pPr>
            <a:r>
              <a:rPr lang="en-US" altLang="en-US">
                <a:effectLst>
                  <a:outerShdw blurRad="38100" dist="38100" dir="2700000" algn="tl">
                    <a:srgbClr val="C0C0C0"/>
                  </a:outerShdw>
                </a:effectLst>
              </a:rPr>
              <a:t>CSS Question 9</a:t>
            </a:r>
          </a:p>
        </p:txBody>
      </p:sp>
      <p:sp>
        <p:nvSpPr>
          <p:cNvPr id="3" name="Content Placeholder 2"/>
          <p:cNvSpPr>
            <a:spLocks noGrp="1"/>
          </p:cNvSpPr>
          <p:nvPr>
            <p:ph idx="1"/>
          </p:nvPr>
        </p:nvSpPr>
        <p:spPr/>
        <p:txBody>
          <a:bodyPr/>
          <a:lstStyle/>
          <a:p>
            <a:pPr marL="0" indent="0">
              <a:buFont typeface="Wingdings 2" charset="2"/>
              <a:buNone/>
              <a:defRPr/>
            </a:pPr>
            <a:r>
              <a:rPr lang="pt-BR" altLang="en-US">
                <a:effectLst>
                  <a:outerShdw blurRad="38100" dist="38100" dir="2700000" algn="tl">
                    <a:srgbClr val="C0C0C0"/>
                  </a:outerShdw>
                </a:effectLst>
              </a:rPr>
              <a:t>h1 + p { color:red; }</a:t>
            </a:r>
          </a:p>
          <a:p>
            <a:pPr marL="0" indent="0">
              <a:defRPr/>
            </a:pPr>
            <a:r>
              <a:rPr lang="en-US" altLang="en-US">
                <a:effectLst>
                  <a:outerShdw blurRad="38100" dist="38100" dir="2700000" algn="tl">
                    <a:srgbClr val="C0C0C0"/>
                  </a:outerShdw>
                </a:effectLst>
              </a:rPr>
              <a:t> </a:t>
            </a:r>
          </a:p>
        </p:txBody>
      </p:sp>
      <p:pic>
        <p:nvPicPr>
          <p:cNvPr id="44035" name="Picture 5" descr="Screen Shot 2012-09-26 at 10.35.57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1350" y="2843213"/>
            <a:ext cx="80391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reen Shot 2012-09-26 at 10.47.03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5175" y="4991100"/>
            <a:ext cx="77343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pPr>
              <a:defRPr/>
            </a:pPr>
            <a:r>
              <a:rPr lang="en-US" altLang="en-US">
                <a:effectLst>
                  <a:outerShdw blurRad="38100" dist="38100" dir="2700000" algn="tl">
                    <a:srgbClr val="C0C0C0"/>
                  </a:outerShdw>
                </a:effectLst>
              </a:rPr>
              <a:t>CSS Question 10</a:t>
            </a:r>
          </a:p>
        </p:txBody>
      </p:sp>
      <p:sp>
        <p:nvSpPr>
          <p:cNvPr id="3" name="Content Placeholder 2"/>
          <p:cNvSpPr>
            <a:spLocks noGrp="1"/>
          </p:cNvSpPr>
          <p:nvPr>
            <p:ph idx="1"/>
          </p:nvPr>
        </p:nvSpPr>
        <p:spPr/>
        <p:txBody>
          <a:bodyPr/>
          <a:lstStyle/>
          <a:p>
            <a:pPr marL="0" indent="0">
              <a:buFont typeface="Wingdings 2" charset="2"/>
              <a:buNone/>
              <a:defRPr/>
            </a:pPr>
            <a:r>
              <a:rPr lang="pt-BR" altLang="en-US">
                <a:effectLst>
                  <a:outerShdw blurRad="38100" dist="38100" dir="2700000" algn="tl">
                    <a:srgbClr val="C0C0C0"/>
                  </a:outerShdw>
                </a:effectLst>
              </a:rPr>
              <a:t>h1 ~ p { color:red; }</a:t>
            </a:r>
          </a:p>
          <a:p>
            <a:pPr marL="0" indent="0">
              <a:defRPr/>
            </a:pPr>
            <a:r>
              <a:rPr lang="en-US" altLang="en-US">
                <a:effectLst>
                  <a:outerShdw blurRad="38100" dist="38100" dir="2700000" algn="tl">
                    <a:srgbClr val="C0C0C0"/>
                  </a:outerShdw>
                </a:effectLst>
              </a:rPr>
              <a:t> </a:t>
            </a:r>
          </a:p>
        </p:txBody>
      </p:sp>
      <p:pic>
        <p:nvPicPr>
          <p:cNvPr id="45059" name="Picture 5" descr="Screen Shot 2012-09-26 at 10.35.57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1350" y="2843213"/>
            <a:ext cx="80391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reen Shot 2012-09-26 at 10.47.38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5025" y="5008563"/>
            <a:ext cx="76581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pPr>
              <a:defRPr/>
            </a:pPr>
            <a:r>
              <a:rPr lang="en-US" altLang="en-US">
                <a:effectLst>
                  <a:outerShdw blurRad="38100" dist="38100" dir="2700000" algn="tl">
                    <a:srgbClr val="C0C0C0"/>
                  </a:outerShdw>
                </a:effectLst>
              </a:rPr>
              <a:t>CSS Question 11</a:t>
            </a:r>
          </a:p>
        </p:txBody>
      </p:sp>
      <p:sp>
        <p:nvSpPr>
          <p:cNvPr id="3" name="Content Placeholder 2"/>
          <p:cNvSpPr>
            <a:spLocks noGrp="1"/>
          </p:cNvSpPr>
          <p:nvPr>
            <p:ph idx="1"/>
          </p:nvPr>
        </p:nvSpPr>
        <p:spPr/>
        <p:txBody>
          <a:bodyPr/>
          <a:lstStyle/>
          <a:p>
            <a:pPr marL="0" indent="0">
              <a:buFont typeface="Wingdings 2" charset="2"/>
              <a:buNone/>
              <a:defRPr/>
            </a:pPr>
            <a:r>
              <a:rPr lang="pt-BR" altLang="en-US">
                <a:effectLst>
                  <a:outerShdw blurRad="38100" dist="38100" dir="2700000" algn="tl">
                    <a:srgbClr val="C0C0C0"/>
                  </a:outerShdw>
                </a:effectLst>
              </a:rPr>
              <a:t>*[id] { color:red; }</a:t>
            </a:r>
          </a:p>
          <a:p>
            <a:pPr marL="0" indent="0">
              <a:defRPr/>
            </a:pPr>
            <a:r>
              <a:rPr lang="en-US" altLang="en-US">
                <a:effectLst>
                  <a:outerShdw blurRad="38100" dist="38100" dir="2700000" algn="tl">
                    <a:srgbClr val="C0C0C0"/>
                  </a:outerShdw>
                </a:effectLst>
              </a:rPr>
              <a:t> </a:t>
            </a:r>
          </a:p>
        </p:txBody>
      </p:sp>
      <p:pic>
        <p:nvPicPr>
          <p:cNvPr id="46083" name="Picture 5" descr="Screen Shot 2012-09-26 at 10.35.57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1350" y="2843213"/>
            <a:ext cx="80391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reen Shot 2012-09-26 at 10.47.38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5175" y="4956175"/>
            <a:ext cx="76581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pPr>
              <a:defRPr/>
            </a:pPr>
            <a:r>
              <a:rPr lang="en-US" altLang="en-US">
                <a:effectLst>
                  <a:outerShdw blurRad="38100" dist="38100" dir="2700000" algn="tl">
                    <a:srgbClr val="C0C0C0"/>
                  </a:outerShdw>
                </a:effectLst>
              </a:rPr>
              <a:t>CSS Question 12</a:t>
            </a:r>
          </a:p>
        </p:txBody>
      </p:sp>
      <p:sp>
        <p:nvSpPr>
          <p:cNvPr id="3" name="Content Placeholder 2"/>
          <p:cNvSpPr>
            <a:spLocks noGrp="1"/>
          </p:cNvSpPr>
          <p:nvPr>
            <p:ph idx="1"/>
          </p:nvPr>
        </p:nvSpPr>
        <p:spPr/>
        <p:txBody>
          <a:bodyPr/>
          <a:lstStyle/>
          <a:p>
            <a:pPr marL="0" indent="0">
              <a:buFont typeface="Wingdings 2" charset="2"/>
              <a:buNone/>
              <a:defRPr/>
            </a:pPr>
            <a:r>
              <a:rPr lang="pt-BR" altLang="en-US">
                <a:effectLst>
                  <a:outerShdw blurRad="38100" dist="38100" dir="2700000" algn="tl">
                    <a:srgbClr val="C0C0C0"/>
                  </a:outerShdw>
                </a:effectLst>
              </a:rPr>
              <a:t>p {color:red;}  </a:t>
            </a:r>
          </a:p>
          <a:p>
            <a:pPr marL="0" indent="0">
              <a:spcBef>
                <a:spcPts val="800"/>
              </a:spcBef>
              <a:buFont typeface="Wingdings 2" charset="2"/>
              <a:buNone/>
              <a:defRPr/>
            </a:pPr>
            <a:r>
              <a:rPr lang="pt-BR" altLang="en-US">
                <a:effectLst>
                  <a:outerShdw blurRad="38100" dist="38100" dir="2700000" algn="tl">
                    <a:srgbClr val="C0C0C0"/>
                  </a:outerShdw>
                </a:effectLst>
              </a:rPr>
              <a:t>p {color:green; }</a:t>
            </a:r>
          </a:p>
          <a:p>
            <a:pPr marL="0" indent="0">
              <a:defRPr/>
            </a:pPr>
            <a:r>
              <a:rPr lang="en-US" altLang="en-US">
                <a:effectLst>
                  <a:outerShdw blurRad="38100" dist="38100" dir="2700000" algn="tl">
                    <a:srgbClr val="C0C0C0"/>
                  </a:outerShdw>
                </a:effectLst>
              </a:rPr>
              <a:t> </a:t>
            </a:r>
          </a:p>
        </p:txBody>
      </p:sp>
      <p:pic>
        <p:nvPicPr>
          <p:cNvPr id="47107" name="Picture 5" descr="Screen Shot 2012-09-26 at 10.35.57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1350" y="3089275"/>
            <a:ext cx="80391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Screen Shot 2012-09-26 at 11.02.42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6138" y="5175250"/>
            <a:ext cx="76581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pPr>
              <a:defRPr/>
            </a:pPr>
            <a:r>
              <a:rPr lang="en-US" altLang="en-US">
                <a:effectLst>
                  <a:outerShdw blurRad="38100" dist="38100" dir="2700000" algn="tl">
                    <a:srgbClr val="C0C0C0"/>
                  </a:outerShdw>
                </a:effectLst>
              </a:rPr>
              <a:t>CSS Question 13</a:t>
            </a:r>
          </a:p>
        </p:txBody>
      </p:sp>
      <p:sp>
        <p:nvSpPr>
          <p:cNvPr id="3" name="Content Placeholder 2"/>
          <p:cNvSpPr>
            <a:spLocks noGrp="1"/>
          </p:cNvSpPr>
          <p:nvPr>
            <p:ph idx="1"/>
          </p:nvPr>
        </p:nvSpPr>
        <p:spPr/>
        <p:txBody>
          <a:bodyPr/>
          <a:lstStyle/>
          <a:p>
            <a:pPr marL="0" indent="0">
              <a:buFont typeface="Wingdings 2" charset="2"/>
              <a:buNone/>
              <a:defRPr/>
            </a:pPr>
            <a:r>
              <a:rPr lang="pt-BR" altLang="en-US">
                <a:effectLst>
                  <a:outerShdw blurRad="38100" dist="38100" dir="2700000" algn="tl">
                    <a:srgbClr val="C0C0C0"/>
                  </a:outerShdw>
                </a:effectLst>
              </a:rPr>
              <a:t>.norm {color:red;}  </a:t>
            </a:r>
          </a:p>
          <a:p>
            <a:pPr marL="0" indent="0">
              <a:spcBef>
                <a:spcPts val="800"/>
              </a:spcBef>
              <a:buFont typeface="Wingdings 2" charset="2"/>
              <a:buNone/>
              <a:defRPr/>
            </a:pPr>
            <a:r>
              <a:rPr lang="pt-BR" altLang="en-US">
                <a:effectLst>
                  <a:outerShdw blurRad="38100" dist="38100" dir="2700000" algn="tl">
                    <a:srgbClr val="C0C0C0"/>
                  </a:outerShdw>
                </a:effectLst>
              </a:rPr>
              <a:t>p {color:green; }</a:t>
            </a:r>
          </a:p>
          <a:p>
            <a:pPr marL="0" indent="0">
              <a:defRPr/>
            </a:pPr>
            <a:r>
              <a:rPr lang="en-US" altLang="en-US">
                <a:effectLst>
                  <a:outerShdw blurRad="38100" dist="38100" dir="2700000" algn="tl">
                    <a:srgbClr val="C0C0C0"/>
                  </a:outerShdw>
                </a:effectLst>
              </a:rPr>
              <a:t> </a:t>
            </a:r>
          </a:p>
        </p:txBody>
      </p:sp>
      <p:pic>
        <p:nvPicPr>
          <p:cNvPr id="48131" name="Picture 5" descr="Screen Shot 2012-09-26 at 10.35.57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1350" y="3089275"/>
            <a:ext cx="80391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reen Shot 2012-09-26 at 11.04.01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3438" y="5153025"/>
            <a:ext cx="77216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pPr>
              <a:defRPr/>
            </a:pPr>
            <a:r>
              <a:rPr lang="en-US" altLang="en-US">
                <a:effectLst>
                  <a:outerShdw blurRad="38100" dist="38100" dir="2700000" algn="tl">
                    <a:srgbClr val="C0C0C0"/>
                  </a:outerShdw>
                </a:effectLst>
              </a:rPr>
              <a:t>CSS Question 14</a:t>
            </a:r>
          </a:p>
        </p:txBody>
      </p:sp>
      <p:sp>
        <p:nvSpPr>
          <p:cNvPr id="3" name="Content Placeholder 2"/>
          <p:cNvSpPr>
            <a:spLocks noGrp="1"/>
          </p:cNvSpPr>
          <p:nvPr>
            <p:ph idx="1"/>
          </p:nvPr>
        </p:nvSpPr>
        <p:spPr/>
        <p:txBody>
          <a:bodyPr/>
          <a:lstStyle/>
          <a:p>
            <a:pPr marL="0" indent="0">
              <a:buFont typeface="Wingdings 2" charset="2"/>
              <a:buNone/>
              <a:defRPr/>
            </a:pPr>
            <a:r>
              <a:rPr lang="pt-BR" altLang="en-US" dirty="0">
                <a:effectLst>
                  <a:outerShdw blurRad="38100" dist="38100" dir="2700000" algn="tl">
                    <a:srgbClr val="C0C0C0"/>
                  </a:outerShdw>
                </a:effectLst>
              </a:rPr>
              <a:t>#p2 {</a:t>
            </a:r>
            <a:r>
              <a:rPr lang="pt-BR" altLang="en-US" dirty="0" err="1">
                <a:effectLst>
                  <a:outerShdw blurRad="38100" dist="38100" dir="2700000" algn="tl">
                    <a:srgbClr val="C0C0C0"/>
                  </a:outerShdw>
                </a:effectLst>
              </a:rPr>
              <a:t>color:red</a:t>
            </a:r>
            <a:r>
              <a:rPr lang="pt-BR" altLang="en-US" dirty="0">
                <a:effectLst>
                  <a:outerShdw blurRad="38100" dist="38100" dir="2700000" algn="tl">
                    <a:srgbClr val="C0C0C0"/>
                  </a:outerShdw>
                </a:effectLst>
              </a:rPr>
              <a:t>;}  </a:t>
            </a:r>
          </a:p>
          <a:p>
            <a:pPr marL="0" indent="0">
              <a:spcBef>
                <a:spcPts val="800"/>
              </a:spcBef>
              <a:buFont typeface="Wingdings 2" charset="2"/>
              <a:buNone/>
              <a:defRPr/>
            </a:pPr>
            <a:r>
              <a:rPr lang="pt-BR" altLang="en-US" dirty="0">
                <a:effectLst>
                  <a:outerShdw blurRad="38100" dist="38100" dir="2700000" algn="tl">
                    <a:srgbClr val="C0C0C0"/>
                  </a:outerShdw>
                </a:effectLst>
              </a:rPr>
              <a:t>.</a:t>
            </a:r>
            <a:r>
              <a:rPr lang="pt-BR" altLang="en-US" dirty="0" err="1" smtClean="0">
                <a:effectLst>
                  <a:outerShdw blurRad="38100" dist="38100" dir="2700000" algn="tl">
                    <a:srgbClr val="C0C0C0"/>
                  </a:outerShdw>
                </a:effectLst>
              </a:rPr>
              <a:t>norm</a:t>
            </a:r>
            <a:r>
              <a:rPr lang="pt-BR" altLang="en-US" smtClean="0">
                <a:effectLst>
                  <a:outerShdw blurRad="38100" dist="38100" dir="2700000" algn="tl">
                    <a:srgbClr val="C0C0C0"/>
                  </a:outerShdw>
                </a:effectLst>
              </a:rPr>
              <a:t>, .norm1 </a:t>
            </a:r>
            <a:r>
              <a:rPr lang="pt-BR" altLang="en-US" dirty="0">
                <a:effectLst>
                  <a:outerShdw blurRad="38100" dist="38100" dir="2700000" algn="tl">
                    <a:srgbClr val="C0C0C0"/>
                  </a:outerShdw>
                </a:effectLst>
              </a:rPr>
              <a:t>{</a:t>
            </a:r>
            <a:r>
              <a:rPr lang="pt-BR" altLang="en-US" dirty="0" err="1">
                <a:effectLst>
                  <a:outerShdw blurRad="38100" dist="38100" dir="2700000" algn="tl">
                    <a:srgbClr val="C0C0C0"/>
                  </a:outerShdw>
                </a:effectLst>
              </a:rPr>
              <a:t>color:green</a:t>
            </a:r>
            <a:r>
              <a:rPr lang="pt-BR" altLang="en-US" dirty="0">
                <a:effectLst>
                  <a:outerShdw blurRad="38100" dist="38100" dir="2700000" algn="tl">
                    <a:srgbClr val="C0C0C0"/>
                  </a:outerShdw>
                </a:effectLst>
              </a:rPr>
              <a:t>; }</a:t>
            </a:r>
          </a:p>
          <a:p>
            <a:pPr marL="0" indent="0">
              <a:defRPr/>
            </a:pPr>
            <a:r>
              <a:rPr lang="en-US" altLang="en-US" dirty="0">
                <a:effectLst>
                  <a:outerShdw blurRad="38100" dist="38100" dir="2700000" algn="tl">
                    <a:srgbClr val="C0C0C0"/>
                  </a:outerShdw>
                </a:effectLst>
              </a:rPr>
              <a:t> </a:t>
            </a:r>
          </a:p>
        </p:txBody>
      </p:sp>
      <p:pic>
        <p:nvPicPr>
          <p:cNvPr id="49155" name="Picture 5" descr="Screen Shot 2012-09-26 at 10.35.57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1350" y="3089275"/>
            <a:ext cx="80391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Screen Shot 2012-09-26 at 11.05.30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 y="5168900"/>
            <a:ext cx="76835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pPr>
              <a:defRPr/>
            </a:pPr>
            <a:r>
              <a:rPr lang="en-US" altLang="en-US">
                <a:effectLst>
                  <a:outerShdw blurRad="38100" dist="38100" dir="2700000" algn="tl">
                    <a:srgbClr val="C0C0C0"/>
                  </a:outerShdw>
                </a:effectLst>
              </a:rPr>
              <a:t>CSS Question 15</a:t>
            </a:r>
          </a:p>
        </p:txBody>
      </p:sp>
      <p:sp>
        <p:nvSpPr>
          <p:cNvPr id="3" name="Content Placeholder 2"/>
          <p:cNvSpPr>
            <a:spLocks noGrp="1"/>
          </p:cNvSpPr>
          <p:nvPr>
            <p:ph idx="1"/>
          </p:nvPr>
        </p:nvSpPr>
        <p:spPr/>
        <p:txBody>
          <a:bodyPr/>
          <a:lstStyle/>
          <a:p>
            <a:pPr marL="0" indent="0">
              <a:buFont typeface="Wingdings 2" charset="2"/>
              <a:buNone/>
              <a:defRPr/>
            </a:pPr>
            <a:r>
              <a:rPr lang="pt-BR" altLang="en-US">
                <a:effectLst>
                  <a:outerShdw blurRad="38100" dist="38100" dir="2700000" algn="tl">
                    <a:srgbClr val="C0C0C0"/>
                  </a:outerShdw>
                </a:effectLst>
              </a:rPr>
              <a:t>p em {color:red;}  </a:t>
            </a:r>
          </a:p>
          <a:p>
            <a:pPr marL="0" indent="0">
              <a:spcBef>
                <a:spcPts val="800"/>
              </a:spcBef>
              <a:buFont typeface="Wingdings 2" charset="2"/>
              <a:buNone/>
              <a:defRPr/>
            </a:pPr>
            <a:r>
              <a:rPr lang="pt-BR" altLang="en-US">
                <a:effectLst>
                  <a:outerShdw blurRad="38100" dist="38100" dir="2700000" algn="tl">
                    <a:srgbClr val="C0C0C0"/>
                  </a:outerShdw>
                </a:effectLst>
              </a:rPr>
              <a:t>em {color:green; }</a:t>
            </a:r>
          </a:p>
          <a:p>
            <a:pPr marL="0" indent="0">
              <a:defRPr/>
            </a:pPr>
            <a:r>
              <a:rPr lang="en-US" altLang="en-US">
                <a:effectLst>
                  <a:outerShdw blurRad="38100" dist="38100" dir="2700000" algn="tl">
                    <a:srgbClr val="C0C0C0"/>
                  </a:outerShdw>
                </a:effectLst>
              </a:rPr>
              <a:t> </a:t>
            </a:r>
          </a:p>
        </p:txBody>
      </p:sp>
      <p:pic>
        <p:nvPicPr>
          <p:cNvPr id="50179" name="Picture 5" descr="Screen Shot 2012-09-26 at 10.35.57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1350" y="3089275"/>
            <a:ext cx="80391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reen Shot 2012-09-26 at 11.13.26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7563" y="5143500"/>
            <a:ext cx="76962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wrap="square" numCol="1" compatLnSpc="1">
            <a:prstTxWarp prst="textNoShape">
              <a:avLst/>
            </a:prstTxWarp>
          </a:bodyPr>
          <a:lstStyle/>
          <a:p>
            <a:pPr eaLnBrk="1" hangingPunct="1">
              <a:defRPr/>
            </a:pPr>
            <a:r>
              <a:rPr lang="en-US" altLang="en-US" sz="4000">
                <a:effectLst>
                  <a:outerShdw blurRad="38100" dist="38100" dir="2700000" algn="tl">
                    <a:srgbClr val="C0C0C0"/>
                  </a:outerShdw>
                </a:effectLst>
              </a:rPr>
              <a:t>Separation of Style and Content</a:t>
            </a:r>
          </a:p>
        </p:txBody>
      </p:sp>
      <p:sp>
        <p:nvSpPr>
          <p:cNvPr id="44035" name="Content Placeholder 2"/>
          <p:cNvSpPr>
            <a:spLocks noGrp="1"/>
          </p:cNvSpPr>
          <p:nvPr>
            <p:ph idx="1"/>
          </p:nvPr>
        </p:nvSpPr>
        <p:spPr/>
        <p:txBody>
          <a:bodyPr/>
          <a:lstStyle/>
          <a:p>
            <a:pPr eaLnBrk="1" hangingPunct="1">
              <a:defRPr/>
            </a:pPr>
            <a:r>
              <a:rPr lang="en-US" altLang="en-US">
                <a:effectLst>
                  <a:outerShdw blurRad="38100" dist="38100" dir="2700000" algn="tl">
                    <a:srgbClr val="C0C0C0"/>
                  </a:outerShdw>
                </a:effectLst>
              </a:rPr>
              <a:t>Why</a:t>
            </a:r>
          </a:p>
          <a:p>
            <a:pPr lvl="1" eaLnBrk="1" hangingPunct="1">
              <a:defRPr/>
            </a:pPr>
            <a:r>
              <a:rPr lang="en-US" altLang="en-US">
                <a:effectLst>
                  <a:outerShdw blurRad="38100" dist="38100" dir="2700000" algn="tl">
                    <a:srgbClr val="C0C0C0"/>
                  </a:outerShdw>
                </a:effectLst>
              </a:rPr>
              <a:t>Easy management of a large web site</a:t>
            </a:r>
          </a:p>
          <a:p>
            <a:pPr lvl="1" eaLnBrk="1" hangingPunct="1">
              <a:defRPr/>
            </a:pPr>
            <a:r>
              <a:rPr lang="en-US" altLang="en-US">
                <a:effectLst>
                  <a:outerShdw blurRad="38100" dist="38100" dir="2700000" algn="tl">
                    <a:srgbClr val="C0C0C0"/>
                  </a:outerShdw>
                </a:effectLst>
              </a:rPr>
              <a:t>Easier editing of HTML files</a:t>
            </a:r>
          </a:p>
          <a:p>
            <a:pPr lvl="1" eaLnBrk="1" hangingPunct="1">
              <a:defRPr/>
            </a:pPr>
            <a:r>
              <a:rPr lang="en-US" altLang="en-US">
                <a:effectLst>
                  <a:outerShdw blurRad="38100" dist="38100" dir="2700000" algn="tl">
                    <a:srgbClr val="C0C0C0"/>
                  </a:outerShdw>
                </a:effectLst>
              </a:rPr>
              <a:t>Smaller HTML files</a:t>
            </a:r>
          </a:p>
          <a:p>
            <a:pPr eaLnBrk="1" hangingPunct="1">
              <a:defRPr/>
            </a:pPr>
            <a:r>
              <a:rPr lang="en-US" altLang="en-US">
                <a:effectLst>
                  <a:outerShdw blurRad="38100" dist="38100" dir="2700000" algn="tl">
                    <a:srgbClr val="C0C0C0"/>
                  </a:outerShdw>
                </a:effectLst>
              </a:rPr>
              <a:t>How</a:t>
            </a:r>
          </a:p>
          <a:p>
            <a:pPr lvl="1" eaLnBrk="1" hangingPunct="1">
              <a:defRPr/>
            </a:pPr>
            <a:r>
              <a:rPr lang="en-US" altLang="en-US">
                <a:effectLst>
                  <a:outerShdw blurRad="38100" dist="38100" dir="2700000" algn="tl">
                    <a:srgbClr val="C0C0C0"/>
                  </a:outerShdw>
                </a:effectLst>
              </a:rPr>
              <a:t>Inline stylesheets</a:t>
            </a:r>
          </a:p>
          <a:p>
            <a:pPr lvl="1" eaLnBrk="1" hangingPunct="1">
              <a:defRPr/>
            </a:pPr>
            <a:r>
              <a:rPr lang="en-US" altLang="en-US">
                <a:effectLst>
                  <a:outerShdw blurRad="38100" dist="38100" dir="2700000" algn="tl">
                    <a:srgbClr val="C0C0C0"/>
                  </a:outerShdw>
                </a:effectLst>
              </a:rPr>
              <a:t>External stylesheets</a:t>
            </a:r>
          </a:p>
          <a:p>
            <a:pPr eaLnBrk="1" hangingPunct="1">
              <a:defRPr/>
            </a:pPr>
            <a:r>
              <a:rPr lang="en-US" altLang="en-US">
                <a:effectLst>
                  <a:outerShdw blurRad="38100" dist="38100" dir="2700000" algn="tl">
                    <a:srgbClr val="C0C0C0"/>
                  </a:outerShdw>
                </a:effectLst>
              </a:rPr>
              <a:t>HTML formatting considered evil?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wrap="square" numCol="1" compatLnSpc="1">
            <a:prstTxWarp prst="textNoShape">
              <a:avLst/>
            </a:prstTxWarp>
          </a:bodyPr>
          <a:lstStyle/>
          <a:p>
            <a:pPr eaLnBrk="1" hangingPunct="1">
              <a:defRPr/>
            </a:pPr>
            <a:r>
              <a:rPr lang="en-US" altLang="en-US">
                <a:effectLst>
                  <a:outerShdw blurRad="38100" dist="38100" dir="2700000" algn="tl">
                    <a:srgbClr val="C0C0C0"/>
                  </a:outerShdw>
                </a:effectLst>
              </a:rPr>
              <a:t>Cascading</a:t>
            </a:r>
          </a:p>
        </p:txBody>
      </p:sp>
      <p:sp>
        <p:nvSpPr>
          <p:cNvPr id="57347" name="Content Placeholder 2"/>
          <p:cNvSpPr>
            <a:spLocks noGrp="1"/>
          </p:cNvSpPr>
          <p:nvPr>
            <p:ph idx="1"/>
          </p:nvPr>
        </p:nvSpPr>
        <p:spPr/>
        <p:txBody>
          <a:bodyPr/>
          <a:lstStyle/>
          <a:p>
            <a:pPr eaLnBrk="1" hangingPunct="1">
              <a:defRPr/>
            </a:pPr>
            <a:r>
              <a:rPr lang="en-US" altLang="en-US">
                <a:effectLst>
                  <a:outerShdw blurRad="38100" dist="38100" dir="2700000" algn="tl">
                    <a:srgbClr val="C0C0C0"/>
                  </a:outerShdw>
                </a:effectLst>
              </a:rPr>
              <a:t>Specificity: four values: 0,0,0,0</a:t>
            </a:r>
          </a:p>
          <a:p>
            <a:pPr lvl="1" eaLnBrk="1" hangingPunct="1">
              <a:defRPr/>
            </a:pPr>
            <a:r>
              <a:rPr lang="en-US" altLang="en-US">
                <a:effectLst>
                  <a:outerShdw blurRad="38100" dist="38100" dir="2700000" algn="tl">
                    <a:srgbClr val="C0C0C0"/>
                  </a:outerShdw>
                </a:effectLst>
              </a:rPr>
              <a:t>For every ID in the selector add 0,1,0,0</a:t>
            </a:r>
          </a:p>
          <a:p>
            <a:pPr lvl="1" eaLnBrk="1" hangingPunct="1">
              <a:defRPr/>
            </a:pPr>
            <a:r>
              <a:rPr lang="en-US" altLang="en-US">
                <a:effectLst>
                  <a:outerShdw blurRad="38100" dist="38100" dir="2700000" algn="tl">
                    <a:srgbClr val="C0C0C0"/>
                  </a:outerShdw>
                </a:effectLst>
              </a:rPr>
              <a:t>For every class, class attribute, or pseudo-class selector add 0,0,1,0</a:t>
            </a:r>
          </a:p>
          <a:p>
            <a:pPr lvl="1" eaLnBrk="1" hangingPunct="1">
              <a:defRPr/>
            </a:pPr>
            <a:r>
              <a:rPr lang="en-US" altLang="en-US">
                <a:effectLst>
                  <a:outerShdw blurRad="38100" dist="38100" dir="2700000" algn="tl">
                    <a:srgbClr val="C0C0C0"/>
                  </a:outerShdw>
                </a:effectLst>
              </a:rPr>
              <a:t>For every element or pseudo-element, add 0,0,0,1</a:t>
            </a:r>
          </a:p>
          <a:p>
            <a:pPr lvl="1" eaLnBrk="1" hangingPunct="1">
              <a:defRPr/>
            </a:pPr>
            <a:r>
              <a:rPr lang="en-US" altLang="en-US">
                <a:effectLst>
                  <a:outerShdw blurRad="38100" dist="38100" dir="2700000" algn="tl">
                    <a:srgbClr val="C0C0C0"/>
                  </a:outerShdw>
                </a:effectLst>
              </a:rPr>
              <a:t>Inline: add 1,0,0,0</a:t>
            </a:r>
          </a:p>
          <a:p>
            <a:pPr eaLnBrk="1" hangingPunct="1">
              <a:defRPr/>
            </a:pPr>
            <a:r>
              <a:rPr lang="en-US" altLang="en-US">
                <a:effectLst>
                  <a:outerShdw blurRad="38100" dist="38100" dir="2700000" algn="tl">
                    <a:srgbClr val="C0C0C0"/>
                  </a:outerShdw>
                </a:effectLst>
              </a:rPr>
              <a:t>Sort by first (left-most) value, then next, then next…</a:t>
            </a:r>
          </a:p>
          <a:p>
            <a:pPr eaLnBrk="1" hangingPunct="1">
              <a:defRPr/>
            </a:pPr>
            <a:r>
              <a:rPr lang="en-US" altLang="en-US">
                <a:effectLst>
                  <a:outerShdw blurRad="38100" dist="38100" dir="2700000" algn="tl">
                    <a:srgbClr val="C0C0C0"/>
                  </a:outerShdw>
                </a:effectLst>
              </a:rPr>
              <a:t>With equal specificity, the latest rule wins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wrap="square" numCol="1" compatLnSpc="1">
            <a:prstTxWarp prst="textNoShape">
              <a:avLst/>
            </a:prstTxWarp>
          </a:bodyPr>
          <a:lstStyle/>
          <a:p>
            <a:pPr eaLnBrk="1" hangingPunct="1">
              <a:defRPr/>
            </a:pPr>
            <a:r>
              <a:rPr lang="en-US" dirty="0">
                <a:effectLst>
                  <a:outerShdw blurRad="38100" dist="38100" dir="2700000" algn="tl">
                    <a:srgbClr val="DDDDDD"/>
                  </a:outerShdw>
                </a:effectLst>
                <a:ea typeface="ＭＳ Ｐゴシック" charset="0"/>
                <a:cs typeface="ＭＳ Ｐゴシック" charset="0"/>
                <a:hlinkClick r:id="rId2"/>
              </a:rPr>
              <a:t>CSS Example 3</a:t>
            </a:r>
            <a:endParaRPr lang="en-US" dirty="0">
              <a:effectLst>
                <a:outerShdw blurRad="38100" dist="38100" dir="2700000" algn="tl">
                  <a:srgbClr val="DDDDDD"/>
                </a:outerShdw>
              </a:effectLst>
              <a:ea typeface="ＭＳ Ｐゴシック" charset="0"/>
              <a:cs typeface="ＭＳ Ｐゴシック" charset="0"/>
            </a:endParaRPr>
          </a:p>
        </p:txBody>
      </p:sp>
      <p:sp>
        <p:nvSpPr>
          <p:cNvPr id="58371" name="Content Placeholder 2"/>
          <p:cNvSpPr>
            <a:spLocks noGrp="1"/>
          </p:cNvSpPr>
          <p:nvPr>
            <p:ph idx="1"/>
          </p:nvPr>
        </p:nvSpPr>
        <p:spPr>
          <a:xfrm>
            <a:off x="765175" y="2070100"/>
            <a:ext cx="7612063" cy="4576763"/>
          </a:xfrm>
        </p:spPr>
        <p:txBody>
          <a:bodyPr/>
          <a:lstStyle/>
          <a:p>
            <a:pPr eaLnBrk="1" hangingPunct="1">
              <a:lnSpc>
                <a:spcPct val="90000"/>
              </a:lnSpc>
              <a:spcBef>
                <a:spcPct val="0"/>
              </a:spcBef>
              <a:buFont typeface="Wingdings" charset="0"/>
              <a:buNone/>
              <a:defRPr/>
            </a:pPr>
            <a:r>
              <a:rPr lang="en-US" sz="1600" dirty="0">
                <a:effectLst>
                  <a:outerShdw blurRad="38100" dist="38100" dir="2700000" algn="tl">
                    <a:srgbClr val="DDDDDD"/>
                  </a:outerShdw>
                </a:effectLst>
                <a:latin typeface="Courier" charset="0"/>
                <a:ea typeface="ＭＳ Ｐゴシック" charset="0"/>
                <a:cs typeface="Courier" charset="0"/>
              </a:rPr>
              <a:t>&lt;style type="text/</a:t>
            </a:r>
            <a:r>
              <a:rPr lang="en-US" sz="1600" dirty="0" err="1">
                <a:effectLst>
                  <a:outerShdw blurRad="38100" dist="38100" dir="2700000" algn="tl">
                    <a:srgbClr val="DDDDDD"/>
                  </a:outerShdw>
                </a:effectLst>
                <a:latin typeface="Courier" charset="0"/>
                <a:ea typeface="ＭＳ Ｐゴシック" charset="0"/>
                <a:cs typeface="Courier" charset="0"/>
              </a:rPr>
              <a:t>css</a:t>
            </a:r>
            <a:r>
              <a:rPr lang="en-US" sz="1600" dirty="0">
                <a:effectLst>
                  <a:outerShdw blurRad="38100" dist="38100" dir="2700000" algn="tl">
                    <a:srgbClr val="DDDDDD"/>
                  </a:outerShdw>
                </a:effectLst>
                <a:latin typeface="Courier" charset="0"/>
                <a:ea typeface="ＭＳ Ｐゴシック" charset="0"/>
                <a:cs typeface="Courier" charset="0"/>
              </a:rPr>
              <a:t>"&gt;</a:t>
            </a:r>
          </a:p>
          <a:p>
            <a:pPr eaLnBrk="1" hangingPunct="1">
              <a:lnSpc>
                <a:spcPct val="90000"/>
              </a:lnSpc>
              <a:spcBef>
                <a:spcPct val="0"/>
              </a:spcBef>
              <a:buFont typeface="Wingdings" charset="0"/>
              <a:buNone/>
              <a:defRPr/>
            </a:pPr>
            <a:r>
              <a:rPr lang="en-US" sz="1600" dirty="0">
                <a:effectLst>
                  <a:outerShdw blurRad="38100" dist="38100" dir="2700000" algn="tl">
                    <a:srgbClr val="DDDDDD"/>
                  </a:outerShdw>
                </a:effectLst>
                <a:latin typeface="Courier" charset="0"/>
                <a:ea typeface="ＭＳ Ｐゴシック" charset="0"/>
                <a:cs typeface="Courier" charset="0"/>
              </a:rPr>
              <a:t>  body  { font-size:150% }</a:t>
            </a:r>
          </a:p>
          <a:p>
            <a:pPr eaLnBrk="1" hangingPunct="1">
              <a:lnSpc>
                <a:spcPct val="90000"/>
              </a:lnSpc>
              <a:spcBef>
                <a:spcPct val="0"/>
              </a:spcBef>
              <a:buFont typeface="Wingdings" charset="0"/>
              <a:buNone/>
              <a:defRPr/>
            </a:pPr>
            <a:r>
              <a:rPr lang="en-US" sz="1600" dirty="0">
                <a:effectLst>
                  <a:outerShdw blurRad="38100" dist="38100" dir="2700000" algn="tl">
                    <a:srgbClr val="DDDDDD"/>
                  </a:outerShdw>
                </a:effectLst>
                <a:latin typeface="Courier" charset="0"/>
                <a:ea typeface="ＭＳ Ｐゴシック" charset="0"/>
                <a:cs typeface="Courier" charset="0"/>
              </a:rPr>
              <a:t>  p </a:t>
            </a:r>
            <a:r>
              <a:rPr lang="en-US" sz="1600" dirty="0" err="1">
                <a:effectLst>
                  <a:outerShdw blurRad="38100" dist="38100" dir="2700000" algn="tl">
                    <a:srgbClr val="DDDDDD"/>
                  </a:outerShdw>
                </a:effectLst>
                <a:latin typeface="Courier" charset="0"/>
                <a:ea typeface="ＭＳ Ｐゴシック" charset="0"/>
                <a:cs typeface="Courier" charset="0"/>
              </a:rPr>
              <a:t>em</a:t>
            </a:r>
            <a:r>
              <a:rPr lang="en-US" sz="1600" dirty="0">
                <a:effectLst>
                  <a:outerShdw blurRad="38100" dist="38100" dir="2700000" algn="tl">
                    <a:srgbClr val="DDDDDD"/>
                  </a:outerShdw>
                </a:effectLst>
                <a:latin typeface="Courier" charset="0"/>
                <a:ea typeface="ＭＳ Ｐゴシック" charset="0"/>
                <a:cs typeface="Courier" charset="0"/>
              </a:rPr>
              <a:t>  { </a:t>
            </a:r>
            <a:r>
              <a:rPr lang="en-US" sz="1600" dirty="0" err="1">
                <a:effectLst>
                  <a:outerShdw blurRad="38100" dist="38100" dir="2700000" algn="tl">
                    <a:srgbClr val="DDDDDD"/>
                  </a:outerShdw>
                </a:effectLst>
                <a:latin typeface="Courier" charset="0"/>
                <a:ea typeface="ＭＳ Ｐゴシック" charset="0"/>
                <a:cs typeface="Courier" charset="0"/>
              </a:rPr>
              <a:t>color:purple</a:t>
            </a:r>
            <a:r>
              <a:rPr lang="en-US" sz="1600" dirty="0">
                <a:effectLst>
                  <a:outerShdw blurRad="38100" dist="38100" dir="2700000" algn="tl">
                    <a:srgbClr val="DDDDDD"/>
                  </a:outerShdw>
                </a:effectLst>
                <a:latin typeface="Courier" charset="0"/>
                <a:ea typeface="ＭＳ Ｐゴシック" charset="0"/>
                <a:cs typeface="Courier" charset="0"/>
              </a:rPr>
              <a:t> }</a:t>
            </a:r>
          </a:p>
          <a:p>
            <a:pPr eaLnBrk="1" hangingPunct="1">
              <a:lnSpc>
                <a:spcPct val="90000"/>
              </a:lnSpc>
              <a:spcBef>
                <a:spcPct val="0"/>
              </a:spcBef>
              <a:buFont typeface="Wingdings" charset="0"/>
              <a:buNone/>
              <a:defRPr/>
            </a:pPr>
            <a:r>
              <a:rPr lang="en-US" sz="1600" dirty="0">
                <a:effectLst>
                  <a:outerShdw blurRad="38100" dist="38100" dir="2700000" algn="tl">
                    <a:srgbClr val="DDDDDD"/>
                  </a:outerShdw>
                </a:effectLst>
                <a:latin typeface="Courier" charset="0"/>
                <a:ea typeface="ＭＳ Ｐゴシック" charset="0"/>
                <a:cs typeface="Courier" charset="0"/>
              </a:rPr>
              <a:t>  </a:t>
            </a:r>
            <a:r>
              <a:rPr lang="en-US" sz="1600" dirty="0" err="1" smtClean="0">
                <a:effectLst>
                  <a:outerShdw blurRad="38100" dist="38100" dir="2700000" algn="tl">
                    <a:srgbClr val="DDDDDD"/>
                  </a:outerShdw>
                </a:effectLst>
                <a:latin typeface="Courier" charset="0"/>
                <a:ea typeface="ＭＳ Ｐゴシック" charset="0"/>
                <a:cs typeface="Courier" charset="0"/>
              </a:rPr>
              <a:t>p.norm</a:t>
            </a:r>
            <a:r>
              <a:rPr lang="en-US" sz="1600" dirty="0" smtClean="0">
                <a:effectLst>
                  <a:outerShdw blurRad="38100" dist="38100" dir="2700000" algn="tl">
                    <a:srgbClr val="DDDDDD"/>
                  </a:outerShdw>
                </a:effectLst>
                <a:latin typeface="Courier" charset="0"/>
                <a:ea typeface="ＭＳ Ｐゴシック" charset="0"/>
                <a:cs typeface="Courier" charset="0"/>
              </a:rPr>
              <a:t> </a:t>
            </a:r>
            <a:r>
              <a:rPr lang="en-US" sz="1600" dirty="0">
                <a:effectLst>
                  <a:outerShdw blurRad="38100" dist="38100" dir="2700000" algn="tl">
                    <a:srgbClr val="DDDDDD"/>
                  </a:outerShdw>
                </a:effectLst>
                <a:latin typeface="Courier" charset="0"/>
                <a:ea typeface="ＭＳ Ｐゴシック" charset="0"/>
                <a:cs typeface="Courier" charset="0"/>
              </a:rPr>
              <a:t>{ </a:t>
            </a:r>
            <a:r>
              <a:rPr lang="en-US" sz="1600" dirty="0" err="1">
                <a:effectLst>
                  <a:outerShdw blurRad="38100" dist="38100" dir="2700000" algn="tl">
                    <a:srgbClr val="DDDDDD"/>
                  </a:outerShdw>
                </a:effectLst>
                <a:latin typeface="Courier" charset="0"/>
                <a:ea typeface="ＭＳ Ｐゴシック" charset="0"/>
                <a:cs typeface="Courier" charset="0"/>
              </a:rPr>
              <a:t>color:blue</a:t>
            </a:r>
            <a:r>
              <a:rPr lang="en-US" sz="1600" dirty="0">
                <a:effectLst>
                  <a:outerShdw blurRad="38100" dist="38100" dir="2700000" algn="tl">
                    <a:srgbClr val="DDDDDD"/>
                  </a:outerShdw>
                </a:effectLst>
                <a:latin typeface="Courier" charset="0"/>
                <a:ea typeface="ＭＳ Ｐゴシック" charset="0"/>
                <a:cs typeface="Courier" charset="0"/>
              </a:rPr>
              <a:t> }</a:t>
            </a:r>
          </a:p>
          <a:p>
            <a:pPr eaLnBrk="1" hangingPunct="1">
              <a:lnSpc>
                <a:spcPct val="90000"/>
              </a:lnSpc>
              <a:spcBef>
                <a:spcPct val="0"/>
              </a:spcBef>
              <a:buFont typeface="Wingdings" charset="0"/>
              <a:buNone/>
              <a:defRPr/>
            </a:pPr>
            <a:r>
              <a:rPr lang="en-US" sz="1600" dirty="0">
                <a:effectLst>
                  <a:outerShdw blurRad="38100" dist="38100" dir="2700000" algn="tl">
                    <a:srgbClr val="DDDDDD"/>
                  </a:outerShdw>
                </a:effectLst>
                <a:latin typeface="Courier" charset="0"/>
                <a:ea typeface="ＭＳ Ｐゴシック" charset="0"/>
                <a:cs typeface="Courier" charset="0"/>
              </a:rPr>
              <a:t>  h1 + p { color: green }</a:t>
            </a:r>
          </a:p>
          <a:p>
            <a:pPr eaLnBrk="1" hangingPunct="1">
              <a:lnSpc>
                <a:spcPct val="90000"/>
              </a:lnSpc>
              <a:spcBef>
                <a:spcPct val="0"/>
              </a:spcBef>
              <a:buFont typeface="Wingdings" charset="0"/>
              <a:buNone/>
              <a:defRPr/>
            </a:pPr>
            <a:r>
              <a:rPr lang="en-US" sz="1600" dirty="0">
                <a:effectLst>
                  <a:outerShdw blurRad="38100" dist="38100" dir="2700000" algn="tl">
                    <a:srgbClr val="DDDDDD"/>
                  </a:outerShdw>
                </a:effectLst>
                <a:latin typeface="Courier" charset="0"/>
                <a:ea typeface="ＭＳ Ｐゴシック" charset="0"/>
                <a:cs typeface="Courier" charset="0"/>
              </a:rPr>
              <a:t>  p#p1  { </a:t>
            </a:r>
            <a:r>
              <a:rPr lang="en-US" sz="1600" dirty="0" err="1">
                <a:effectLst>
                  <a:outerShdw blurRad="38100" dist="38100" dir="2700000" algn="tl">
                    <a:srgbClr val="DDDDDD"/>
                  </a:outerShdw>
                </a:effectLst>
                <a:latin typeface="Courier" charset="0"/>
                <a:ea typeface="ＭＳ Ｐゴシック" charset="0"/>
                <a:cs typeface="Courier" charset="0"/>
              </a:rPr>
              <a:t>color:yellow</a:t>
            </a:r>
            <a:r>
              <a:rPr lang="en-US" sz="1600" dirty="0">
                <a:effectLst>
                  <a:outerShdw blurRad="38100" dist="38100" dir="2700000" algn="tl">
                    <a:srgbClr val="DDDDDD"/>
                  </a:outerShdw>
                </a:effectLst>
                <a:latin typeface="Courier" charset="0"/>
                <a:ea typeface="ＭＳ Ｐゴシック" charset="0"/>
                <a:cs typeface="Courier" charset="0"/>
              </a:rPr>
              <a:t> }</a:t>
            </a:r>
          </a:p>
          <a:p>
            <a:pPr eaLnBrk="1" hangingPunct="1">
              <a:lnSpc>
                <a:spcPct val="90000"/>
              </a:lnSpc>
              <a:spcBef>
                <a:spcPct val="0"/>
              </a:spcBef>
              <a:buFont typeface="Wingdings" charset="0"/>
              <a:buNone/>
              <a:defRPr/>
            </a:pPr>
            <a:r>
              <a:rPr lang="en-US" sz="1600" dirty="0">
                <a:effectLst>
                  <a:outerShdw blurRad="38100" dist="38100" dir="2700000" algn="tl">
                    <a:srgbClr val="DDDDDD"/>
                  </a:outerShdw>
                </a:effectLst>
                <a:latin typeface="Courier" charset="0"/>
                <a:ea typeface="ＭＳ Ｐゴシック" charset="0"/>
                <a:cs typeface="Courier" charset="0"/>
              </a:rPr>
              <a:t>  p#p1.norm { </a:t>
            </a:r>
            <a:r>
              <a:rPr lang="en-US" sz="1600" dirty="0" err="1">
                <a:effectLst>
                  <a:outerShdw blurRad="38100" dist="38100" dir="2700000" algn="tl">
                    <a:srgbClr val="DDDDDD"/>
                  </a:outerShdw>
                </a:effectLst>
                <a:latin typeface="Courier" charset="0"/>
                <a:ea typeface="ＭＳ Ｐゴシック" charset="0"/>
                <a:cs typeface="Courier" charset="0"/>
              </a:rPr>
              <a:t>color:pink</a:t>
            </a:r>
            <a:r>
              <a:rPr lang="en-US" sz="1600" dirty="0">
                <a:effectLst>
                  <a:outerShdw blurRad="38100" dist="38100" dir="2700000" algn="tl">
                    <a:srgbClr val="DDDDDD"/>
                  </a:outerShdw>
                </a:effectLst>
                <a:latin typeface="Courier" charset="0"/>
                <a:ea typeface="ＭＳ Ｐゴシック" charset="0"/>
                <a:cs typeface="Courier" charset="0"/>
              </a:rPr>
              <a:t> }</a:t>
            </a:r>
          </a:p>
          <a:p>
            <a:pPr eaLnBrk="1" hangingPunct="1">
              <a:lnSpc>
                <a:spcPct val="90000"/>
              </a:lnSpc>
              <a:spcBef>
                <a:spcPct val="0"/>
              </a:spcBef>
              <a:buFont typeface="Wingdings" charset="0"/>
              <a:buNone/>
              <a:defRPr/>
            </a:pPr>
            <a:r>
              <a:rPr lang="en-US" sz="1600" dirty="0">
                <a:effectLst>
                  <a:outerShdw blurRad="38100" dist="38100" dir="2700000" algn="tl">
                    <a:srgbClr val="DDDDDD"/>
                  </a:outerShdw>
                </a:effectLst>
                <a:latin typeface="Courier" charset="0"/>
                <a:ea typeface="ＭＳ Ｐゴシック" charset="0"/>
                <a:cs typeface="Courier" charset="0"/>
              </a:rPr>
              <a:t>  #p1   { </a:t>
            </a:r>
            <a:r>
              <a:rPr lang="en-US" sz="1600" dirty="0" err="1">
                <a:effectLst>
                  <a:outerShdw blurRad="38100" dist="38100" dir="2700000" algn="tl">
                    <a:srgbClr val="DDDDDD"/>
                  </a:outerShdw>
                </a:effectLst>
                <a:latin typeface="Courier" charset="0"/>
                <a:ea typeface="ＭＳ Ｐゴシック" charset="0"/>
                <a:cs typeface="Courier" charset="0"/>
              </a:rPr>
              <a:t>color:red</a:t>
            </a:r>
            <a:r>
              <a:rPr lang="en-US" sz="1600" dirty="0">
                <a:effectLst>
                  <a:outerShdw blurRad="38100" dist="38100" dir="2700000" algn="tl">
                    <a:srgbClr val="DDDDDD"/>
                  </a:outerShdw>
                </a:effectLst>
                <a:latin typeface="Courier" charset="0"/>
                <a:ea typeface="ＭＳ Ｐゴシック" charset="0"/>
                <a:cs typeface="Courier" charset="0"/>
              </a:rPr>
              <a:t> }</a:t>
            </a:r>
          </a:p>
          <a:p>
            <a:pPr eaLnBrk="1" hangingPunct="1">
              <a:lnSpc>
                <a:spcPct val="90000"/>
              </a:lnSpc>
              <a:spcBef>
                <a:spcPct val="0"/>
              </a:spcBef>
              <a:buFont typeface="Wingdings" charset="0"/>
              <a:buNone/>
              <a:defRPr/>
            </a:pPr>
            <a:r>
              <a:rPr lang="en-US" sz="1600" dirty="0">
                <a:effectLst>
                  <a:outerShdw blurRad="38100" dist="38100" dir="2700000" algn="tl">
                    <a:srgbClr val="DDDDDD"/>
                  </a:outerShdw>
                </a:effectLst>
                <a:latin typeface="Courier" charset="0"/>
                <a:ea typeface="ＭＳ Ｐゴシック" charset="0"/>
                <a:cs typeface="Courier" charset="0"/>
              </a:rPr>
              <a:t>&lt;/style&gt;</a:t>
            </a:r>
          </a:p>
          <a:p>
            <a:pPr eaLnBrk="1" hangingPunct="1">
              <a:lnSpc>
                <a:spcPct val="90000"/>
              </a:lnSpc>
              <a:spcBef>
                <a:spcPct val="0"/>
              </a:spcBef>
              <a:buFont typeface="Wingdings" charset="0"/>
              <a:buNone/>
              <a:defRPr/>
            </a:pPr>
            <a:r>
              <a:rPr lang="en-US" sz="1600" dirty="0">
                <a:effectLst>
                  <a:outerShdw blurRad="38100" dist="38100" dir="2700000" algn="tl">
                    <a:srgbClr val="DDDDDD"/>
                  </a:outerShdw>
                </a:effectLst>
                <a:latin typeface="Courier" charset="0"/>
                <a:ea typeface="ＭＳ Ｐゴシック" charset="0"/>
                <a:cs typeface="Courier" charset="0"/>
              </a:rPr>
              <a:t>&lt;body&gt;</a:t>
            </a:r>
          </a:p>
          <a:p>
            <a:pPr eaLnBrk="1" hangingPunct="1">
              <a:lnSpc>
                <a:spcPct val="90000"/>
              </a:lnSpc>
              <a:spcBef>
                <a:spcPct val="0"/>
              </a:spcBef>
              <a:buFont typeface="Wingdings" charset="0"/>
              <a:buNone/>
              <a:defRPr/>
            </a:pPr>
            <a:endParaRPr lang="en-US" sz="1600" dirty="0">
              <a:effectLst>
                <a:outerShdw blurRad="38100" dist="38100" dir="2700000" algn="tl">
                  <a:srgbClr val="DDDDDD"/>
                </a:outerShdw>
              </a:effectLst>
              <a:latin typeface="Courier" charset="0"/>
              <a:ea typeface="ＭＳ Ｐゴシック" charset="0"/>
              <a:cs typeface="Courier" charset="0"/>
            </a:endParaRPr>
          </a:p>
          <a:p>
            <a:pPr eaLnBrk="1" hangingPunct="1">
              <a:lnSpc>
                <a:spcPct val="90000"/>
              </a:lnSpc>
              <a:spcBef>
                <a:spcPct val="0"/>
              </a:spcBef>
              <a:buFont typeface="Wingdings" charset="0"/>
              <a:buNone/>
              <a:defRPr/>
            </a:pPr>
            <a:r>
              <a:rPr lang="en-US" sz="1600" dirty="0">
                <a:effectLst>
                  <a:outerShdw blurRad="38100" dist="38100" dir="2700000" algn="tl">
                    <a:srgbClr val="DDDDDD"/>
                  </a:outerShdw>
                </a:effectLst>
                <a:latin typeface="Courier" charset="0"/>
                <a:ea typeface="ＭＳ Ｐゴシック" charset="0"/>
                <a:cs typeface="Courier" charset="0"/>
              </a:rPr>
              <a:t>&lt;h1 class="</a:t>
            </a:r>
            <a:r>
              <a:rPr lang="en-US" sz="1600" dirty="0" err="1">
                <a:effectLst>
                  <a:outerShdw blurRad="38100" dist="38100" dir="2700000" algn="tl">
                    <a:srgbClr val="DDDDDD"/>
                  </a:outerShdw>
                </a:effectLst>
                <a:latin typeface="Courier" charset="0"/>
                <a:ea typeface="ＭＳ Ｐゴシック" charset="0"/>
                <a:cs typeface="Courier" charset="0"/>
              </a:rPr>
              <a:t>chaptitle</a:t>
            </a:r>
            <a:r>
              <a:rPr lang="en-US" sz="1600" dirty="0">
                <a:effectLst>
                  <a:outerShdw blurRad="38100" dist="38100" dir="2700000" algn="tl">
                    <a:srgbClr val="DDDDDD"/>
                  </a:outerShdw>
                </a:effectLst>
                <a:latin typeface="Courier" charset="0"/>
                <a:ea typeface="ＭＳ Ｐゴシック" charset="0"/>
                <a:cs typeface="Courier" charset="0"/>
              </a:rPr>
              <a:t>"&gt;The Gargoyle&lt;/h1&gt;</a:t>
            </a:r>
          </a:p>
          <a:p>
            <a:pPr eaLnBrk="1" hangingPunct="1">
              <a:lnSpc>
                <a:spcPct val="90000"/>
              </a:lnSpc>
              <a:spcBef>
                <a:spcPct val="0"/>
              </a:spcBef>
              <a:buFont typeface="Wingdings" charset="0"/>
              <a:buNone/>
              <a:defRPr/>
            </a:pPr>
            <a:r>
              <a:rPr lang="en-US" sz="1600" dirty="0">
                <a:effectLst>
                  <a:outerShdw blurRad="38100" dist="38100" dir="2700000" algn="tl">
                    <a:srgbClr val="DDDDDD"/>
                  </a:outerShdw>
                </a:effectLst>
                <a:latin typeface="Courier" charset="0"/>
                <a:ea typeface="ＭＳ Ｐゴシック" charset="0"/>
                <a:cs typeface="Courier" charset="0"/>
              </a:rPr>
              <a:t>&lt;p class="norm" id="p1"&gt;It was a &lt;</a:t>
            </a:r>
            <a:r>
              <a:rPr lang="en-US" sz="1600" dirty="0" err="1">
                <a:effectLst>
                  <a:outerShdw blurRad="38100" dist="38100" dir="2700000" algn="tl">
                    <a:srgbClr val="DDDDDD"/>
                  </a:outerShdw>
                </a:effectLst>
                <a:latin typeface="Courier" charset="0"/>
                <a:ea typeface="ＭＳ Ｐゴシック" charset="0"/>
                <a:cs typeface="Courier" charset="0"/>
              </a:rPr>
              <a:t>em</a:t>
            </a:r>
            <a:r>
              <a:rPr lang="en-US" sz="1600" dirty="0">
                <a:effectLst>
                  <a:outerShdw blurRad="38100" dist="38100" dir="2700000" algn="tl">
                    <a:srgbClr val="DDDDDD"/>
                  </a:outerShdw>
                </a:effectLst>
                <a:latin typeface="Courier" charset="0"/>
                <a:ea typeface="ＭＳ Ｐゴシック" charset="0"/>
                <a:cs typeface="Courier" charset="0"/>
              </a:rPr>
              <a:t>&gt;dark and &lt;strong&gt;really&lt;/strong&gt; stormy&lt;/</a:t>
            </a:r>
            <a:r>
              <a:rPr lang="en-US" sz="1600" dirty="0" err="1">
                <a:effectLst>
                  <a:outerShdw blurRad="38100" dist="38100" dir="2700000" algn="tl">
                    <a:srgbClr val="DDDDDD"/>
                  </a:outerShdw>
                </a:effectLst>
                <a:latin typeface="Courier" charset="0"/>
                <a:ea typeface="ＭＳ Ｐゴシック" charset="0"/>
                <a:cs typeface="Courier" charset="0"/>
              </a:rPr>
              <a:t>em</a:t>
            </a:r>
            <a:r>
              <a:rPr lang="en-US" sz="1600" dirty="0">
                <a:effectLst>
                  <a:outerShdw blurRad="38100" dist="38100" dir="2700000" algn="tl">
                    <a:srgbClr val="DDDDDD"/>
                  </a:outerShdw>
                </a:effectLst>
                <a:latin typeface="Courier" charset="0"/>
                <a:ea typeface="ＭＳ Ｐゴシック" charset="0"/>
                <a:cs typeface="Courier" charset="0"/>
              </a:rPr>
              <a:t>&gt; night.&lt;/p&gt;</a:t>
            </a:r>
          </a:p>
          <a:p>
            <a:pPr eaLnBrk="1" hangingPunct="1">
              <a:lnSpc>
                <a:spcPct val="90000"/>
              </a:lnSpc>
              <a:spcBef>
                <a:spcPct val="0"/>
              </a:spcBef>
              <a:buFont typeface="Wingdings" charset="0"/>
              <a:buNone/>
              <a:defRPr/>
            </a:pPr>
            <a:r>
              <a:rPr lang="en-US" sz="1600" dirty="0">
                <a:effectLst>
                  <a:outerShdw blurRad="38100" dist="38100" dir="2700000" algn="tl">
                    <a:srgbClr val="DDDDDD"/>
                  </a:outerShdw>
                </a:effectLst>
                <a:latin typeface="Courier" charset="0"/>
                <a:ea typeface="ＭＳ Ｐゴシック" charset="0"/>
                <a:cs typeface="Courier" charset="0"/>
              </a:rPr>
              <a:t>&lt;p class="</a:t>
            </a:r>
            <a:r>
              <a:rPr lang="en-US" sz="1600" dirty="0" smtClean="0">
                <a:effectLst>
                  <a:outerShdw blurRad="38100" dist="38100" dir="2700000" algn="tl">
                    <a:srgbClr val="DDDDDD"/>
                  </a:outerShdw>
                </a:effectLst>
                <a:latin typeface="Courier" charset="0"/>
                <a:ea typeface="ＭＳ Ｐゴシック" charset="0"/>
                <a:cs typeface="Courier" charset="0"/>
              </a:rPr>
              <a:t>norm1" </a:t>
            </a:r>
            <a:r>
              <a:rPr lang="en-US" sz="1600" dirty="0">
                <a:effectLst>
                  <a:outerShdw blurRad="38100" dist="38100" dir="2700000" algn="tl">
                    <a:srgbClr val="DDDDDD"/>
                  </a:outerShdw>
                </a:effectLst>
                <a:latin typeface="Courier" charset="0"/>
                <a:ea typeface="ＭＳ Ｐゴシック" charset="0"/>
                <a:cs typeface="Courier" charset="0"/>
              </a:rPr>
              <a:t>id="p2"&gt;The moon hung in the sky like a </a:t>
            </a:r>
            <a:br>
              <a:rPr lang="en-US" sz="1600" dirty="0">
                <a:effectLst>
                  <a:outerShdw blurRad="38100" dist="38100" dir="2700000" algn="tl">
                    <a:srgbClr val="DDDDDD"/>
                  </a:outerShdw>
                </a:effectLst>
                <a:latin typeface="Courier" charset="0"/>
                <a:ea typeface="ＭＳ Ｐゴシック" charset="0"/>
                <a:cs typeface="Courier" charset="0"/>
              </a:rPr>
            </a:br>
            <a:r>
              <a:rPr lang="en-US" sz="1600" dirty="0">
                <a:effectLst>
                  <a:outerShdw blurRad="38100" dist="38100" dir="2700000" algn="tl">
                    <a:srgbClr val="DDDDDD"/>
                  </a:outerShdw>
                </a:effectLst>
                <a:latin typeface="Courier" charset="0"/>
                <a:ea typeface="ＭＳ Ｐゴシック" charset="0"/>
                <a:cs typeface="Courier" charset="0"/>
              </a:rPr>
              <a:t>&lt;</a:t>
            </a:r>
            <a:r>
              <a:rPr lang="en-US" sz="1600" dirty="0" err="1">
                <a:effectLst>
                  <a:outerShdw blurRad="38100" dist="38100" dir="2700000" algn="tl">
                    <a:srgbClr val="DDDDDD"/>
                  </a:outerShdw>
                </a:effectLst>
                <a:latin typeface="Courier" charset="0"/>
                <a:ea typeface="ＭＳ Ｐゴシック" charset="0"/>
                <a:cs typeface="Courier" charset="0"/>
              </a:rPr>
              <a:t>em</a:t>
            </a:r>
            <a:r>
              <a:rPr lang="en-US" sz="1600" dirty="0">
                <a:effectLst>
                  <a:outerShdw blurRad="38100" dist="38100" dir="2700000" algn="tl">
                    <a:srgbClr val="DDDDDD"/>
                  </a:outerShdw>
                </a:effectLst>
                <a:latin typeface="Courier" charset="0"/>
                <a:ea typeface="ＭＳ Ｐゴシック" charset="0"/>
                <a:cs typeface="Courier" charset="0"/>
              </a:rPr>
              <a:t> style="color:#aa0"&gt;lead balloon&lt;/</a:t>
            </a:r>
            <a:r>
              <a:rPr lang="en-US" sz="1600" dirty="0" err="1">
                <a:effectLst>
                  <a:outerShdw blurRad="38100" dist="38100" dir="2700000" algn="tl">
                    <a:srgbClr val="DDDDDD"/>
                  </a:outerShdw>
                </a:effectLst>
                <a:latin typeface="Courier" charset="0"/>
                <a:ea typeface="ＭＳ Ｐゴシック" charset="0"/>
                <a:cs typeface="Courier" charset="0"/>
              </a:rPr>
              <a:t>em</a:t>
            </a:r>
            <a:r>
              <a:rPr lang="en-US" sz="1600" dirty="0">
                <a:effectLst>
                  <a:outerShdw blurRad="38100" dist="38100" dir="2700000" algn="tl">
                    <a:srgbClr val="DDDDDD"/>
                  </a:outerShdw>
                </a:effectLst>
                <a:latin typeface="Courier" charset="0"/>
                <a:ea typeface="ＭＳ Ｐゴシック" charset="0"/>
                <a:cs typeface="Courier" charset="0"/>
              </a:rPr>
              <a:t>&gt;,</a:t>
            </a:r>
          </a:p>
          <a:p>
            <a:pPr eaLnBrk="1" hangingPunct="1">
              <a:lnSpc>
                <a:spcPct val="90000"/>
              </a:lnSpc>
              <a:spcBef>
                <a:spcPct val="0"/>
              </a:spcBef>
              <a:buFont typeface="Wingdings" charset="0"/>
              <a:buNone/>
              <a:defRPr/>
            </a:pPr>
            <a:r>
              <a:rPr lang="en-US" sz="1600" dirty="0">
                <a:effectLst>
                  <a:outerShdw blurRad="38100" dist="38100" dir="2700000" algn="tl">
                    <a:srgbClr val="DDDDDD"/>
                  </a:outerShdw>
                </a:effectLst>
                <a:latin typeface="Courier" charset="0"/>
                <a:ea typeface="ＭＳ Ｐゴシック" charset="0"/>
                <a:cs typeface="Courier" charset="0"/>
              </a:rPr>
              <a:t>    just waiting for its chance to &lt;strong&gt;drop out of sight&lt;/strong&gt;.&lt;/p&gt;</a:t>
            </a:r>
          </a:p>
          <a:p>
            <a:pPr eaLnBrk="1" hangingPunct="1">
              <a:lnSpc>
                <a:spcPct val="90000"/>
              </a:lnSpc>
              <a:spcBef>
                <a:spcPct val="0"/>
              </a:spcBef>
              <a:buFont typeface="Wingdings" charset="0"/>
              <a:buNone/>
              <a:defRPr/>
            </a:pPr>
            <a:endParaRPr lang="en-US" sz="1600" dirty="0">
              <a:effectLst>
                <a:outerShdw blurRad="38100" dist="38100" dir="2700000" algn="tl">
                  <a:srgbClr val="DDDDDD"/>
                </a:outerShdw>
              </a:effectLst>
              <a:latin typeface="Courier" charset="0"/>
              <a:ea typeface="ＭＳ Ｐゴシック" charset="0"/>
              <a:cs typeface="Courier" charset="0"/>
            </a:endParaRPr>
          </a:p>
          <a:p>
            <a:pPr eaLnBrk="1" hangingPunct="1">
              <a:lnSpc>
                <a:spcPct val="90000"/>
              </a:lnSpc>
              <a:spcBef>
                <a:spcPct val="0"/>
              </a:spcBef>
              <a:buFont typeface="Wingdings 2" charset="0"/>
              <a:buNone/>
              <a:defRPr/>
            </a:pPr>
            <a:r>
              <a:rPr lang="en-US" sz="1600" dirty="0">
                <a:effectLst>
                  <a:outerShdw blurRad="38100" dist="38100" dir="2700000" algn="tl">
                    <a:srgbClr val="DDDDDD"/>
                  </a:outerShdw>
                </a:effectLst>
                <a:ea typeface="ＭＳ Ｐゴシック" charset="0"/>
                <a:cs typeface="Courier" charset="0"/>
              </a:rPr>
              <a:t>[</a:t>
            </a:r>
            <a:r>
              <a:rPr lang="en-US" sz="1600" dirty="0">
                <a:effectLst>
                  <a:outerShdw blurRad="38100" dist="38100" dir="2700000" algn="tl">
                    <a:srgbClr val="DDDDDD"/>
                  </a:outerShdw>
                </a:effectLst>
                <a:ea typeface="ＭＳ Ｐゴシック" charset="0"/>
                <a:cs typeface="Courier" charset="0"/>
                <a:hlinkClick r:id="rId3"/>
              </a:rPr>
              <a:t>css3.html</a:t>
            </a:r>
            <a:r>
              <a:rPr lang="en-US" sz="1600" dirty="0">
                <a:effectLst>
                  <a:outerShdw blurRad="38100" dist="38100" dir="2700000" algn="tl">
                    <a:srgbClr val="DDDDDD"/>
                  </a:outerShdw>
                </a:effectLst>
                <a:ea typeface="ＭＳ Ｐゴシック" charset="0"/>
                <a:cs typeface="Courier" charset="0"/>
              </a:rPr>
              <a:t>]</a:t>
            </a:r>
          </a:p>
          <a:p>
            <a:pPr eaLnBrk="1" hangingPunct="1">
              <a:lnSpc>
                <a:spcPct val="90000"/>
              </a:lnSpc>
              <a:spcBef>
                <a:spcPct val="0"/>
              </a:spcBef>
              <a:buFont typeface="Wingdings" charset="0"/>
              <a:buNone/>
              <a:defRPr/>
            </a:pPr>
            <a:endParaRPr lang="en-US" sz="1600" dirty="0">
              <a:effectLst>
                <a:outerShdw blurRad="38100" dist="38100" dir="2700000" algn="tl">
                  <a:srgbClr val="DDDDDD"/>
                </a:outerShdw>
              </a:effectLst>
              <a:latin typeface="Courier" charset="0"/>
              <a:ea typeface="ＭＳ Ｐゴシック" charset="0"/>
              <a:cs typeface="Courier"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wrap="square" numCol="1" compatLnSpc="1">
            <a:prstTxWarp prst="textNoShape">
              <a:avLst/>
            </a:prstTxWarp>
          </a:bodyPr>
          <a:lstStyle/>
          <a:p>
            <a:pPr eaLnBrk="1" hangingPunct="1">
              <a:defRPr/>
            </a:pPr>
            <a:r>
              <a:rPr lang="en-US" altLang="en-US">
                <a:effectLst>
                  <a:outerShdw blurRad="38100" dist="38100" dir="2700000" algn="tl">
                    <a:srgbClr val="C0C0C0"/>
                  </a:outerShdw>
                </a:effectLst>
              </a:rPr>
              <a:t>Inheritance</a:t>
            </a:r>
          </a:p>
        </p:txBody>
      </p:sp>
      <p:sp>
        <p:nvSpPr>
          <p:cNvPr id="59395" name="Content Placeholder 2"/>
          <p:cNvSpPr>
            <a:spLocks noGrp="1"/>
          </p:cNvSpPr>
          <p:nvPr>
            <p:ph idx="1"/>
          </p:nvPr>
        </p:nvSpPr>
        <p:spPr/>
        <p:txBody>
          <a:bodyPr/>
          <a:lstStyle/>
          <a:p>
            <a:pPr eaLnBrk="1" hangingPunct="1">
              <a:defRPr/>
            </a:pPr>
            <a:r>
              <a:rPr lang="en-US" altLang="en-US">
                <a:effectLst>
                  <a:outerShdw blurRad="38100" dist="38100" dir="2700000" algn="tl">
                    <a:srgbClr val="C0C0C0"/>
                  </a:outerShdw>
                </a:effectLst>
              </a:rPr>
              <a:t>Most styles given to an element also apply to any elements it contains</a:t>
            </a:r>
          </a:p>
          <a:p>
            <a:pPr lvl="1" eaLnBrk="1" hangingPunct="1">
              <a:defRPr/>
            </a:pPr>
            <a:r>
              <a:rPr lang="en-US" altLang="en-US" sz="1800">
                <a:effectLst>
                  <a:outerShdw blurRad="38100" dist="38100" dir="2700000" algn="tl">
                    <a:srgbClr val="C0C0C0"/>
                  </a:outerShdw>
                </a:effectLst>
                <a:latin typeface="Courier" charset="0"/>
              </a:rPr>
              <a:t>&lt;h1 style="color:blue"&gt;Hello &lt;em&gt;world!&lt;/em&gt;&lt;/h1&gt;</a:t>
            </a:r>
          </a:p>
          <a:p>
            <a:pPr eaLnBrk="1" hangingPunct="1">
              <a:defRPr/>
            </a:pPr>
            <a:r>
              <a:rPr lang="en-US" altLang="en-US">
                <a:effectLst>
                  <a:outerShdw blurRad="38100" dist="38100" dir="2700000" algn="tl">
                    <a:srgbClr val="C0C0C0"/>
                  </a:outerShdw>
                </a:effectLst>
              </a:rPr>
              <a:t>Inherited values have no specificity</a:t>
            </a:r>
          </a:p>
          <a:p>
            <a:pPr eaLnBrk="1" hangingPunct="1">
              <a:defRPr/>
            </a:pPr>
            <a:r>
              <a:rPr lang="en-US" altLang="en-US">
                <a:effectLst>
                  <a:outerShdw blurRad="38100" dist="38100" dir="2700000" algn="tl">
                    <a:srgbClr val="C0C0C0"/>
                  </a:outerShdw>
                </a:effectLst>
              </a:rPr>
              <a:t>Older browsers (e.g. IE 6) do not implement inheritance correctly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wrap="square" numCol="1" compatLnSpc="1">
            <a:prstTxWarp prst="textNoShape">
              <a:avLst/>
            </a:prstTxWarp>
          </a:bodyPr>
          <a:lstStyle/>
          <a:p>
            <a:pPr eaLnBrk="1" hangingPunct="1">
              <a:defRPr/>
            </a:pPr>
            <a:r>
              <a:rPr lang="en-US" altLang="en-US">
                <a:effectLst>
                  <a:outerShdw blurRad="38100" dist="38100" dir="2700000" algn="tl">
                    <a:srgbClr val="C0C0C0"/>
                  </a:outerShdw>
                </a:effectLst>
              </a:rPr>
              <a:t>Origins and Importance</a:t>
            </a:r>
          </a:p>
        </p:txBody>
      </p:sp>
      <p:sp>
        <p:nvSpPr>
          <p:cNvPr id="60419" name="Content Placeholder 2"/>
          <p:cNvSpPr>
            <a:spLocks noGrp="1"/>
          </p:cNvSpPr>
          <p:nvPr>
            <p:ph idx="1"/>
          </p:nvPr>
        </p:nvSpPr>
        <p:spPr/>
        <p:txBody>
          <a:bodyPr/>
          <a:lstStyle/>
          <a:p>
            <a:pPr eaLnBrk="1" hangingPunct="1">
              <a:defRPr/>
            </a:pPr>
            <a:r>
              <a:rPr lang="en-US" altLang="en-US">
                <a:effectLst>
                  <a:outerShdw blurRad="38100" dist="38100" dir="2700000" algn="tl">
                    <a:srgbClr val="C0C0C0"/>
                  </a:outerShdw>
                </a:effectLst>
              </a:rPr>
              <a:t>Importance: </a:t>
            </a:r>
          </a:p>
          <a:p>
            <a:pPr lvl="1" eaLnBrk="1" hangingPunct="1">
              <a:buFont typeface="Wingdings" charset="2"/>
              <a:buNone/>
              <a:defRPr/>
            </a:pPr>
            <a:r>
              <a:rPr lang="en-US" altLang="en-US" sz="1600">
                <a:effectLst>
                  <a:outerShdw blurRad="38100" dist="38100" dir="2700000" algn="tl">
                    <a:srgbClr val="C0C0C0"/>
                  </a:outerShdw>
                </a:effectLst>
                <a:latin typeface="Courier" charset="0"/>
              </a:rPr>
              <a:t>p { font-size: 1em !important; }</a:t>
            </a:r>
          </a:p>
          <a:p>
            <a:pPr eaLnBrk="1" hangingPunct="1">
              <a:defRPr/>
            </a:pPr>
            <a:r>
              <a:rPr lang="en-US" altLang="en-US">
                <a:effectLst>
                  <a:outerShdw blurRad="38100" dist="38100" dir="2700000" algn="tl">
                    <a:srgbClr val="C0C0C0"/>
                  </a:outerShdw>
                </a:effectLst>
              </a:rPr>
              <a:t>Origins (lowest to highest priority)</a:t>
            </a:r>
          </a:p>
          <a:p>
            <a:pPr lvl="2" eaLnBrk="1" hangingPunct="1">
              <a:defRPr/>
            </a:pPr>
            <a:r>
              <a:rPr lang="en-US" altLang="en-US">
                <a:effectLst>
                  <a:outerShdw blurRad="38100" dist="38100" dir="2700000" algn="tl">
                    <a:srgbClr val="C0C0C0"/>
                  </a:outerShdw>
                </a:effectLst>
              </a:rPr>
              <a:t>declarations in user agent style sheets</a:t>
            </a:r>
          </a:p>
          <a:p>
            <a:pPr lvl="2" eaLnBrk="1" hangingPunct="1">
              <a:defRPr/>
            </a:pPr>
            <a:r>
              <a:rPr lang="en-US" altLang="en-US">
                <a:effectLst>
                  <a:outerShdw blurRad="38100" dist="38100" dir="2700000" algn="tl">
                    <a:srgbClr val="C0C0C0"/>
                  </a:outerShdw>
                </a:effectLst>
              </a:rPr>
              <a:t>normal declarations in user style sheets </a:t>
            </a:r>
            <a:br>
              <a:rPr lang="en-US" altLang="en-US">
                <a:effectLst>
                  <a:outerShdw blurRad="38100" dist="38100" dir="2700000" algn="tl">
                    <a:srgbClr val="C0C0C0"/>
                  </a:outerShdw>
                </a:effectLst>
              </a:rPr>
            </a:br>
            <a:r>
              <a:rPr lang="en-US" altLang="en-US">
                <a:effectLst>
                  <a:outerShdw blurRad="38100" dist="38100" dir="2700000" algn="tl">
                    <a:srgbClr val="C0C0C0"/>
                  </a:outerShdw>
                </a:effectLst>
              </a:rPr>
              <a:t>(e.g. Firefox's userChrome.css)</a:t>
            </a:r>
          </a:p>
          <a:p>
            <a:pPr lvl="2" eaLnBrk="1" hangingPunct="1">
              <a:defRPr/>
            </a:pPr>
            <a:r>
              <a:rPr lang="en-US" altLang="en-US">
                <a:effectLst>
                  <a:outerShdw blurRad="38100" dist="38100" dir="2700000" algn="tl">
                    <a:srgbClr val="C0C0C0"/>
                  </a:outerShdw>
                </a:effectLst>
              </a:rPr>
              <a:t>normal declarations in author style sheets</a:t>
            </a:r>
          </a:p>
          <a:p>
            <a:pPr lvl="2" eaLnBrk="1" hangingPunct="1">
              <a:defRPr/>
            </a:pPr>
            <a:r>
              <a:rPr lang="en-US" altLang="en-US">
                <a:effectLst>
                  <a:outerShdw blurRad="38100" dist="38100" dir="2700000" algn="tl">
                    <a:srgbClr val="C0C0C0"/>
                  </a:outerShdw>
                </a:effectLst>
              </a:rPr>
              <a:t>important declarations in user style sheets</a:t>
            </a:r>
          </a:p>
          <a:p>
            <a:pPr lvl="2" eaLnBrk="1" hangingPunct="1">
              <a:defRPr/>
            </a:pPr>
            <a:r>
              <a:rPr lang="en-US" altLang="en-US">
                <a:effectLst>
                  <a:outerShdw blurRad="38100" dist="38100" dir="2700000" algn="tl">
                    <a:srgbClr val="C0C0C0"/>
                  </a:outerShdw>
                </a:effectLst>
              </a:rPr>
              <a:t>important declarations in author style sheet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wrap="square" numCol="1" compatLnSpc="1">
            <a:prstTxWarp prst="textNoShape">
              <a:avLst/>
            </a:prstTxWarp>
          </a:bodyPr>
          <a:lstStyle/>
          <a:p>
            <a:pPr eaLnBrk="1" hangingPunct="1">
              <a:defRPr/>
            </a:pPr>
            <a:r>
              <a:rPr lang="en-US" altLang="en-US">
                <a:effectLst>
                  <a:outerShdw blurRad="38100" dist="38100" dir="2700000" algn="tl">
                    <a:srgbClr val="C0C0C0"/>
                  </a:outerShdw>
                </a:effectLst>
              </a:rPr>
              <a:t>The Cascade</a:t>
            </a:r>
          </a:p>
        </p:txBody>
      </p:sp>
      <p:sp>
        <p:nvSpPr>
          <p:cNvPr id="61443" name="Content Placeholder 2"/>
          <p:cNvSpPr>
            <a:spLocks noGrp="1"/>
          </p:cNvSpPr>
          <p:nvPr>
            <p:ph idx="1"/>
          </p:nvPr>
        </p:nvSpPr>
        <p:spPr/>
        <p:txBody>
          <a:bodyPr/>
          <a:lstStyle/>
          <a:p>
            <a:pPr eaLnBrk="1" hangingPunct="1">
              <a:buFont typeface="Wingdings 2" charset="0"/>
              <a:buChar char=""/>
              <a:defRPr/>
            </a:pPr>
            <a:r>
              <a:rPr lang="en-US">
                <a:effectLst>
                  <a:outerShdw blurRad="38100" dist="38100" dir="2700000" algn="tl">
                    <a:srgbClr val="DDDDDD"/>
                  </a:outerShdw>
                </a:effectLst>
                <a:ea typeface="ＭＳ Ｐゴシック" charset="0"/>
                <a:cs typeface="ＭＳ Ｐゴシック" charset="0"/>
              </a:rPr>
              <a:t>Step 1: find all declarations for an element</a:t>
            </a:r>
          </a:p>
          <a:p>
            <a:pPr eaLnBrk="1" hangingPunct="1">
              <a:buFont typeface="Wingdings 2" charset="0"/>
              <a:buChar char=""/>
              <a:defRPr/>
            </a:pPr>
            <a:r>
              <a:rPr lang="en-US">
                <a:effectLst>
                  <a:outerShdw blurRad="38100" dist="38100" dir="2700000" algn="tl">
                    <a:srgbClr val="DDDDDD"/>
                  </a:outerShdw>
                </a:effectLst>
                <a:ea typeface="ＭＳ Ｐゴシック" charset="0"/>
                <a:cs typeface="ＭＳ Ｐゴシック" charset="0"/>
              </a:rPr>
              <a:t>Step 2: sort by importance and origins</a:t>
            </a:r>
          </a:p>
          <a:p>
            <a:pPr eaLnBrk="1" hangingPunct="1">
              <a:buFont typeface="Wingdings 2" charset="0"/>
              <a:buChar char=""/>
              <a:defRPr/>
            </a:pPr>
            <a:r>
              <a:rPr lang="en-US">
                <a:effectLst>
                  <a:outerShdw blurRad="38100" dist="38100" dir="2700000" algn="tl">
                    <a:srgbClr val="DDDDDD"/>
                  </a:outerShdw>
                </a:effectLst>
                <a:ea typeface="ＭＳ Ｐゴシック" charset="0"/>
                <a:cs typeface="ＭＳ Ｐゴシック" charset="0"/>
              </a:rPr>
              <a:t>Step 3: sort ties by selector specificity</a:t>
            </a:r>
          </a:p>
          <a:p>
            <a:pPr eaLnBrk="1" hangingPunct="1">
              <a:buFont typeface="Wingdings 2" charset="0"/>
              <a:buChar char=""/>
              <a:defRPr/>
            </a:pPr>
            <a:r>
              <a:rPr lang="en-US">
                <a:effectLst>
                  <a:outerShdw blurRad="38100" dist="38100" dir="2700000" algn="tl">
                    <a:srgbClr val="DDDDDD"/>
                  </a:outerShdw>
                </a:effectLst>
                <a:ea typeface="ＭＳ Ｐゴシック" charset="0"/>
                <a:cs typeface="ＭＳ Ｐゴシック" charset="0"/>
              </a:rPr>
              <a:t>Step 4: Sort ties by declaration order. Last one wins!</a:t>
            </a:r>
          </a:p>
          <a:p>
            <a:pPr eaLnBrk="1" hangingPunct="1">
              <a:buFont typeface="Wingdings 2" charset="0"/>
              <a:buChar char=""/>
              <a:defRPr/>
            </a:pPr>
            <a:endParaRPr lang="en-US">
              <a:effectLst>
                <a:outerShdw blurRad="38100" dist="38100" dir="2700000" algn="tl">
                  <a:srgbClr val="DDDDDD"/>
                </a:outerShdw>
              </a:effectLst>
              <a:ea typeface="ＭＳ Ｐゴシック" charset="0"/>
              <a:cs typeface="ＭＳ Ｐゴシック"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wrap="square" numCol="1" compatLnSpc="1">
            <a:prstTxWarp prst="textNoShape">
              <a:avLst/>
            </a:prstTxWarp>
          </a:bodyPr>
          <a:lstStyle/>
          <a:p>
            <a:pPr eaLnBrk="1" hangingPunct="1">
              <a:defRPr/>
            </a:pPr>
            <a:r>
              <a:rPr lang="en-US">
                <a:effectLst>
                  <a:outerShdw blurRad="38100" dist="38100" dir="2700000" algn="tl">
                    <a:srgbClr val="DDDDDD"/>
                  </a:outerShdw>
                </a:effectLst>
                <a:ea typeface="ＭＳ Ｐゴシック" charset="0"/>
                <a:cs typeface="ＭＳ Ｐゴシック" charset="0"/>
                <a:hlinkClick r:id="rId2"/>
              </a:rPr>
              <a:t>Box Model</a:t>
            </a:r>
            <a:endParaRPr lang="en-US">
              <a:effectLst>
                <a:outerShdw blurRad="38100" dist="38100" dir="2700000" algn="tl">
                  <a:srgbClr val="DDDDDD"/>
                </a:outerShdw>
              </a:effectLst>
              <a:ea typeface="ＭＳ Ｐゴシック" charset="0"/>
              <a:cs typeface="ＭＳ Ｐゴシック" charset="0"/>
            </a:endParaRPr>
          </a:p>
        </p:txBody>
      </p:sp>
      <p:sp>
        <p:nvSpPr>
          <p:cNvPr id="3" name="Content Placeholder 2"/>
          <p:cNvSpPr>
            <a:spLocks noGrp="1"/>
          </p:cNvSpPr>
          <p:nvPr>
            <p:ph idx="1"/>
          </p:nvPr>
        </p:nvSpPr>
        <p:spPr>
          <a:xfrm>
            <a:off x="765175" y="2070846"/>
            <a:ext cx="7612064" cy="4182035"/>
          </a:xfrm>
        </p:spPr>
        <p:txBody>
          <a:bodyPr rtlCol="0"/>
          <a:lstStyle/>
          <a:p>
            <a:pPr eaLnBrk="1" fontAlgn="auto" hangingPunct="1">
              <a:spcAft>
                <a:spcPts val="0"/>
              </a:spcAft>
              <a:buFont typeface="Wingdings 2" pitchFamily="18" charset="2"/>
              <a:buChar char=""/>
              <a:defRPr/>
            </a:pPr>
            <a:r>
              <a:rPr lang="en-US" dirty="0" smtClean="0">
                <a:ea typeface="+mn-ea"/>
                <a:cs typeface="+mn-cs"/>
              </a:rPr>
              <a:t>Box model</a:t>
            </a:r>
          </a:p>
          <a:p>
            <a:pPr lvl="1" eaLnBrk="1" fontAlgn="auto" hangingPunct="1">
              <a:spcAft>
                <a:spcPts val="0"/>
              </a:spcAft>
              <a:buFont typeface="Wingdings 2" pitchFamily="18" charset="2"/>
              <a:buChar char=""/>
              <a:defRPr/>
            </a:pPr>
            <a:r>
              <a:rPr lang="en-US" dirty="0" smtClean="0">
                <a:ea typeface="+mn-ea"/>
              </a:rPr>
              <a:t>offset</a:t>
            </a:r>
          </a:p>
          <a:p>
            <a:pPr lvl="2" eaLnBrk="1" fontAlgn="auto" hangingPunct="1">
              <a:spcAft>
                <a:spcPts val="0"/>
              </a:spcAft>
              <a:buFont typeface="Wingdings 2" pitchFamily="18" charset="2"/>
              <a:buChar char=""/>
              <a:defRPr/>
            </a:pPr>
            <a:r>
              <a:rPr lang="en-US" dirty="0" smtClean="0">
                <a:ea typeface="+mn-ea"/>
              </a:rPr>
              <a:t>margin</a:t>
            </a:r>
          </a:p>
          <a:p>
            <a:pPr lvl="3" eaLnBrk="1" fontAlgn="auto" hangingPunct="1">
              <a:spcAft>
                <a:spcPts val="0"/>
              </a:spcAft>
              <a:buFont typeface="Wingdings 2" pitchFamily="18" charset="2"/>
              <a:buChar char=""/>
              <a:defRPr/>
            </a:pPr>
            <a:r>
              <a:rPr lang="en-US" dirty="0" smtClean="0">
                <a:ea typeface="+mn-ea"/>
              </a:rPr>
              <a:t>border</a:t>
            </a:r>
          </a:p>
          <a:p>
            <a:pPr lvl="4" eaLnBrk="1" fontAlgn="auto" hangingPunct="1">
              <a:spcAft>
                <a:spcPts val="0"/>
              </a:spcAft>
              <a:buFont typeface="Wingdings 2" pitchFamily="18" charset="2"/>
              <a:buChar char=""/>
              <a:defRPr/>
            </a:pPr>
            <a:r>
              <a:rPr lang="en-US" dirty="0" smtClean="0">
                <a:ea typeface="+mn-ea"/>
              </a:rPr>
              <a:t>padding</a:t>
            </a:r>
          </a:p>
          <a:p>
            <a:pPr lvl="5">
              <a:defRPr/>
            </a:pPr>
            <a:r>
              <a:rPr lang="en-US" dirty="0" smtClean="0"/>
              <a:t>element</a:t>
            </a:r>
          </a:p>
          <a:p>
            <a:pPr>
              <a:defRPr/>
            </a:pPr>
            <a:r>
              <a:rPr lang="en-US" dirty="0" smtClean="0">
                <a:hlinkClick r:id="rId3"/>
              </a:rPr>
              <a:t>Try it!</a:t>
            </a:r>
            <a:endParaRPr lang="en-US" dirty="0" smtClean="0"/>
          </a:p>
        </p:txBody>
      </p:sp>
      <p:sp>
        <p:nvSpPr>
          <p:cNvPr id="57347" name="Rectangle 3"/>
          <p:cNvSpPr>
            <a:spLocks noChangeArrowheads="1"/>
          </p:cNvSpPr>
          <p:nvPr/>
        </p:nvSpPr>
        <p:spPr bwMode="auto">
          <a:xfrm>
            <a:off x="3810000" y="6581775"/>
            <a:ext cx="533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Font typeface="Wingdings 2" charset="2"/>
              <a:buChar char=""/>
              <a:defRPr sz="2400">
                <a:solidFill>
                  <a:schemeClr val="bg1"/>
                </a:solidFill>
                <a:latin typeface="Book Antiqua" charset="0"/>
                <a:ea typeface="ＭＳ Ｐゴシック" charset="-128"/>
              </a:defRPr>
            </a:lvl1pPr>
            <a:lvl2pPr marL="742950" indent="-285750">
              <a:spcBef>
                <a:spcPts val="600"/>
              </a:spcBef>
              <a:buFont typeface="Wingdings 2" charset="2"/>
              <a:buChar char=""/>
              <a:defRPr sz="2200">
                <a:solidFill>
                  <a:schemeClr val="bg1"/>
                </a:solidFill>
                <a:latin typeface="Book Antiqua" charset="0"/>
                <a:ea typeface="ＭＳ Ｐゴシック" charset="-128"/>
              </a:defRPr>
            </a:lvl2pPr>
            <a:lvl3pPr marL="1143000" indent="-228600">
              <a:spcBef>
                <a:spcPts val="600"/>
              </a:spcBef>
              <a:buFont typeface="Wingdings 2" charset="2"/>
              <a:buChar char=""/>
              <a:defRPr sz="2000">
                <a:solidFill>
                  <a:schemeClr val="bg1"/>
                </a:solidFill>
                <a:latin typeface="Book Antiqua" charset="0"/>
                <a:ea typeface="ＭＳ Ｐゴシック" charset="-128"/>
              </a:defRPr>
            </a:lvl3pPr>
            <a:lvl4pPr marL="1600200" indent="-228600">
              <a:spcBef>
                <a:spcPts val="600"/>
              </a:spcBef>
              <a:buFont typeface="Wingdings 2" charset="2"/>
              <a:buChar char=""/>
              <a:defRPr>
                <a:solidFill>
                  <a:schemeClr val="bg1"/>
                </a:solidFill>
                <a:latin typeface="Book Antiqua" charset="0"/>
                <a:ea typeface="ＭＳ Ｐゴシック" charset="-128"/>
              </a:defRPr>
            </a:lvl4pPr>
            <a:lvl5pPr marL="2057400" indent="-228600">
              <a:spcBef>
                <a:spcPts val="600"/>
              </a:spcBef>
              <a:buFont typeface="Wingdings 2" charset="2"/>
              <a:buChar char=""/>
              <a:defRPr>
                <a:solidFill>
                  <a:schemeClr val="bg1"/>
                </a:solidFill>
                <a:latin typeface="Book Antiqua" charset="0"/>
                <a:ea typeface="ＭＳ Ｐゴシック" charset="-128"/>
              </a:defRPr>
            </a:lvl5pPr>
            <a:lvl6pPr marL="2514600" indent="-228600" defTabSz="457200" eaLnBrk="0" fontAlgn="base" hangingPunct="0">
              <a:spcBef>
                <a:spcPts val="600"/>
              </a:spcBef>
              <a:spcAft>
                <a:spcPct val="0"/>
              </a:spcAft>
              <a:buFont typeface="Wingdings 2" charset="2"/>
              <a:buChar char=""/>
              <a:defRPr>
                <a:solidFill>
                  <a:schemeClr val="bg1"/>
                </a:solidFill>
                <a:latin typeface="Book Antiqua" charset="0"/>
                <a:ea typeface="ＭＳ Ｐゴシック" charset="-128"/>
              </a:defRPr>
            </a:lvl6pPr>
            <a:lvl7pPr marL="2971800" indent="-228600" defTabSz="457200" eaLnBrk="0" fontAlgn="base" hangingPunct="0">
              <a:spcBef>
                <a:spcPts val="600"/>
              </a:spcBef>
              <a:spcAft>
                <a:spcPct val="0"/>
              </a:spcAft>
              <a:buFont typeface="Wingdings 2" charset="2"/>
              <a:buChar char=""/>
              <a:defRPr>
                <a:solidFill>
                  <a:schemeClr val="bg1"/>
                </a:solidFill>
                <a:latin typeface="Book Antiqua" charset="0"/>
                <a:ea typeface="ＭＳ Ｐゴシック" charset="-128"/>
              </a:defRPr>
            </a:lvl7pPr>
            <a:lvl8pPr marL="3429000" indent="-228600" defTabSz="457200" eaLnBrk="0" fontAlgn="base" hangingPunct="0">
              <a:spcBef>
                <a:spcPts val="600"/>
              </a:spcBef>
              <a:spcAft>
                <a:spcPct val="0"/>
              </a:spcAft>
              <a:buFont typeface="Wingdings 2" charset="2"/>
              <a:buChar char=""/>
              <a:defRPr>
                <a:solidFill>
                  <a:schemeClr val="bg1"/>
                </a:solidFill>
                <a:latin typeface="Book Antiqua" charset="0"/>
                <a:ea typeface="ＭＳ Ｐゴシック" charset="-128"/>
              </a:defRPr>
            </a:lvl8pPr>
            <a:lvl9pPr marL="3886200" indent="-228600" defTabSz="457200" eaLnBrk="0" fontAlgn="base" hangingPunct="0">
              <a:spcBef>
                <a:spcPts val="600"/>
              </a:spcBef>
              <a:spcAft>
                <a:spcPct val="0"/>
              </a:spcAft>
              <a:buFont typeface="Wingdings 2" charset="2"/>
              <a:buChar char=""/>
              <a:defRPr>
                <a:solidFill>
                  <a:schemeClr val="bg1"/>
                </a:solidFill>
                <a:latin typeface="Book Antiqua" charset="0"/>
                <a:ea typeface="ＭＳ Ｐゴシック" charset="-128"/>
              </a:defRPr>
            </a:lvl9pPr>
          </a:lstStyle>
          <a:p>
            <a:pPr eaLnBrk="1" hangingPunct="1">
              <a:spcBef>
                <a:spcPct val="0"/>
              </a:spcBef>
              <a:buFontTx/>
              <a:buNone/>
            </a:pPr>
            <a:r>
              <a:rPr lang="en-US" altLang="en-US" sz="1200">
                <a:solidFill>
                  <a:schemeClr val="tx1"/>
                </a:solidFill>
                <a:latin typeface="Arial" charset="0"/>
              </a:rPr>
              <a:t>image source: http://lesliefranke.com/files/reference/csscheatsheet.html</a:t>
            </a:r>
          </a:p>
        </p:txBody>
      </p:sp>
      <p:pic>
        <p:nvPicPr>
          <p:cNvPr id="573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3263" y="2070100"/>
            <a:ext cx="4257675" cy="3313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wrap="square" numCol="1" compatLnSpc="1">
            <a:prstTxWarp prst="textNoShape">
              <a:avLst/>
            </a:prstTxWarp>
          </a:bodyPr>
          <a:lstStyle/>
          <a:p>
            <a:pPr eaLnBrk="1" hangingPunct="1">
              <a:defRPr/>
            </a:pPr>
            <a:r>
              <a:rPr lang="en-US">
                <a:effectLst>
                  <a:outerShdw blurRad="38100" dist="38100" dir="2700000" algn="tl">
                    <a:srgbClr val="DDDDDD"/>
                  </a:outerShdw>
                </a:effectLst>
                <a:ea typeface="ＭＳ Ｐゴシック" charset="0"/>
                <a:cs typeface="ＭＳ Ｐゴシック" charset="0"/>
                <a:hlinkClick r:id="rId3"/>
              </a:rPr>
              <a:t>Float</a:t>
            </a:r>
            <a:endParaRPr lang="en-US">
              <a:effectLst>
                <a:outerShdw blurRad="38100" dist="38100" dir="2700000" algn="tl">
                  <a:srgbClr val="DDDDDD"/>
                </a:outerShdw>
              </a:effectLst>
              <a:ea typeface="ＭＳ Ｐゴシック" charset="0"/>
              <a:cs typeface="ＭＳ Ｐゴシック" charset="0"/>
            </a:endParaRPr>
          </a:p>
        </p:txBody>
      </p:sp>
      <p:sp>
        <p:nvSpPr>
          <p:cNvPr id="63491" name="Content Placeholder 2"/>
          <p:cNvSpPr>
            <a:spLocks noGrp="1"/>
          </p:cNvSpPr>
          <p:nvPr>
            <p:ph idx="1"/>
          </p:nvPr>
        </p:nvSpPr>
        <p:spPr/>
        <p:txBody>
          <a:bodyPr/>
          <a:lstStyle/>
          <a:p>
            <a:pPr eaLnBrk="1" hangingPunct="1">
              <a:defRPr/>
            </a:pPr>
            <a:r>
              <a:rPr lang="en-US" altLang="en-US">
                <a:effectLst>
                  <a:outerShdw blurRad="38100" dist="38100" dir="2700000" algn="tl">
                    <a:srgbClr val="C0C0C0"/>
                  </a:outerShdw>
                </a:effectLst>
              </a:rPr>
              <a:t>Float: left, right, none</a:t>
            </a:r>
          </a:p>
          <a:p>
            <a:pPr eaLnBrk="1" hangingPunct="1">
              <a:defRPr/>
            </a:pPr>
            <a:r>
              <a:rPr lang="en-US" altLang="en-US">
                <a:effectLst>
                  <a:outerShdw blurRad="38100" dist="38100" dir="2700000" algn="tl">
                    <a:srgbClr val="C0C0C0"/>
                  </a:outerShdw>
                </a:effectLst>
              </a:rPr>
              <a:t>Clear: left, right, both, none</a:t>
            </a:r>
          </a:p>
          <a:p>
            <a:pPr lvl="1" eaLnBrk="1" hangingPunct="1">
              <a:defRPr/>
            </a:pPr>
            <a:r>
              <a:rPr lang="en-US" altLang="en-US">
                <a:effectLst>
                  <a:outerShdw blurRad="38100" dist="38100" dir="2700000" algn="tl">
                    <a:srgbClr val="C0C0C0"/>
                  </a:outerShdw>
                </a:effectLst>
              </a:rPr>
              <a:t>(Move below any left-, etc. floating element)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79375"/>
            <a:ext cx="7612063" cy="1417638"/>
          </a:xfrm>
        </p:spPr>
        <p:txBody>
          <a:bodyPr wrap="square" numCol="1" compatLnSpc="1">
            <a:prstTxWarp prst="textNoShape">
              <a:avLst/>
            </a:prstTxWarp>
          </a:bodyPr>
          <a:lstStyle/>
          <a:p>
            <a:pPr>
              <a:defRPr/>
            </a:pPr>
            <a:r>
              <a:rPr lang="en-US" altLang="en-US">
                <a:effectLst>
                  <a:outerShdw blurRad="38100" dist="38100" dir="2700000" algn="tl">
                    <a:srgbClr val="C0C0C0"/>
                  </a:outerShdw>
                </a:effectLst>
              </a:rPr>
              <a:t>Differences?</a:t>
            </a:r>
          </a:p>
        </p:txBody>
      </p:sp>
      <p:sp>
        <p:nvSpPr>
          <p:cNvPr id="4" name="Content Placeholder 3"/>
          <p:cNvSpPr>
            <a:spLocks noGrp="1"/>
          </p:cNvSpPr>
          <p:nvPr>
            <p:ph sz="half" idx="1"/>
          </p:nvPr>
        </p:nvSpPr>
        <p:spPr>
          <a:xfrm>
            <a:off x="204788" y="2084388"/>
            <a:ext cx="2614612" cy="4183062"/>
          </a:xfrm>
        </p:spPr>
        <p:txBody>
          <a:bodyPr/>
          <a:lstStyle/>
          <a:p>
            <a:pPr marL="0" indent="0">
              <a:spcBef>
                <a:spcPts val="1400"/>
              </a:spcBef>
              <a:buFont typeface="Wingdings 2" charset="0"/>
              <a:buNone/>
              <a:defRPr/>
            </a:pPr>
            <a:r>
              <a:rPr lang="en-US" sz="1500" dirty="0">
                <a:effectLst>
                  <a:outerShdw blurRad="38100" dist="38100" dir="2700000" algn="tl">
                    <a:srgbClr val="DDDDDD"/>
                  </a:outerShdw>
                </a:effectLst>
                <a:latin typeface="Courier New" charset="0"/>
                <a:ea typeface="ＭＳ Ｐゴシック" charset="0"/>
                <a:cs typeface="Courier New" charset="0"/>
              </a:rPr>
              <a:t>&lt;</a:t>
            </a:r>
            <a:r>
              <a:rPr lang="en-US" sz="1500" dirty="0" err="1">
                <a:effectLst>
                  <a:outerShdw blurRad="38100" dist="38100" dir="2700000" algn="tl">
                    <a:srgbClr val="DDDDDD"/>
                  </a:outerShdw>
                </a:effectLst>
                <a:latin typeface="Courier New" charset="0"/>
                <a:ea typeface="ＭＳ Ｐゴシック" charset="0"/>
                <a:cs typeface="Courier New" charset="0"/>
              </a:rPr>
              <a:t>img</a:t>
            </a:r>
            <a:r>
              <a:rPr lang="en-US" sz="1500" dirty="0">
                <a:effectLst>
                  <a:outerShdw blurRad="38100" dist="38100" dir="2700000" algn="tl">
                    <a:srgbClr val="DDDDDD"/>
                  </a:outerShdw>
                </a:effectLst>
                <a:latin typeface="Courier New" charset="0"/>
                <a:ea typeface="ＭＳ Ｐゴシック" charset="0"/>
                <a:cs typeface="Courier New" charset="0"/>
              </a:rPr>
              <a:t> </a:t>
            </a:r>
            <a:r>
              <a:rPr lang="en-US" sz="1500" dirty="0" err="1">
                <a:effectLst>
                  <a:outerShdw blurRad="38100" dist="38100" dir="2700000" algn="tl">
                    <a:srgbClr val="DDDDDD"/>
                  </a:outerShdw>
                </a:effectLst>
                <a:latin typeface="Courier New" charset="0"/>
                <a:ea typeface="ＭＳ Ｐゴシック" charset="0"/>
                <a:cs typeface="Courier New" charset="0"/>
              </a:rPr>
              <a:t>src</a:t>
            </a:r>
            <a:r>
              <a:rPr lang="en-US" sz="1500" dirty="0">
                <a:effectLst>
                  <a:outerShdw blurRad="38100" dist="38100" dir="2700000" algn="tl">
                    <a:srgbClr val="DDDDDD"/>
                  </a:outerShdw>
                </a:effectLst>
                <a:latin typeface="Courier New" charset="0"/>
                <a:ea typeface="ＭＳ Ｐゴシック" charset="0"/>
                <a:cs typeface="Courier New" charset="0"/>
              </a:rPr>
              <a:t>="</a:t>
            </a:r>
            <a:r>
              <a:rPr lang="en-US" sz="1500" dirty="0" err="1">
                <a:effectLst>
                  <a:outerShdw blurRad="38100" dist="38100" dir="2700000" algn="tl">
                    <a:srgbClr val="DDDDDD"/>
                  </a:outerShdw>
                </a:effectLst>
                <a:latin typeface="Courier New" charset="0"/>
                <a:ea typeface="ＭＳ Ｐゴシック" charset="0"/>
                <a:cs typeface="Courier New" charset="0"/>
              </a:rPr>
              <a:t>foo.png</a:t>
            </a:r>
            <a:r>
              <a:rPr lang="en-US" sz="1500" dirty="0">
                <a:effectLst>
                  <a:outerShdw blurRad="38100" dist="38100" dir="2700000" algn="tl">
                    <a:srgbClr val="DDDDDD"/>
                  </a:outerShdw>
                </a:effectLst>
                <a:latin typeface="Courier New" charset="0"/>
                <a:ea typeface="ＭＳ Ｐゴシック" charset="0"/>
                <a:cs typeface="Courier New" charset="0"/>
              </a:rPr>
              <a:t>" style="</a:t>
            </a:r>
            <a:r>
              <a:rPr lang="en-US" sz="1500" dirty="0" err="1">
                <a:effectLst>
                  <a:outerShdw blurRad="38100" dist="38100" dir="2700000" algn="tl">
                    <a:srgbClr val="DDDDDD"/>
                  </a:outerShdw>
                </a:effectLst>
                <a:latin typeface="Courier New" charset="0"/>
                <a:ea typeface="ＭＳ Ｐゴシック" charset="0"/>
                <a:cs typeface="Courier New" charset="0"/>
              </a:rPr>
              <a:t>float:left</a:t>
            </a:r>
            <a:r>
              <a:rPr lang="en-US" sz="1500" dirty="0">
                <a:effectLst>
                  <a:outerShdw blurRad="38100" dist="38100" dir="2700000" algn="tl">
                    <a:srgbClr val="DDDDDD"/>
                  </a:outerShdw>
                </a:effectLst>
                <a:latin typeface="Courier New" charset="0"/>
                <a:ea typeface="ＭＳ Ｐゴシック" charset="0"/>
                <a:cs typeface="Courier New" charset="0"/>
              </a:rPr>
              <a:t>"&gt;</a:t>
            </a:r>
          </a:p>
          <a:p>
            <a:pPr marL="0" indent="0">
              <a:spcBef>
                <a:spcPts val="1400"/>
              </a:spcBef>
              <a:buFont typeface="Wingdings 2" charset="0"/>
              <a:buNone/>
              <a:defRPr/>
            </a:pPr>
            <a:r>
              <a:rPr lang="en-US" sz="1500" dirty="0">
                <a:effectLst>
                  <a:outerShdw blurRad="38100" dist="38100" dir="2700000" algn="tl">
                    <a:srgbClr val="DDDDDD"/>
                  </a:outerShdw>
                </a:effectLst>
                <a:latin typeface="Courier New" charset="0"/>
                <a:ea typeface="ＭＳ Ｐゴシック" charset="0"/>
                <a:cs typeface="Courier New" charset="0"/>
              </a:rPr>
              <a:t>&lt;p&gt;This is some text. This is some more text. This is some more text. This is some more text. This is some more text. This is some more text. This is some more text. This is some more text. This is some more text. &lt;/p&gt; </a:t>
            </a:r>
          </a:p>
          <a:p>
            <a:pPr marL="0" indent="0">
              <a:buFont typeface="Wingdings 2" charset="0"/>
              <a:buNone/>
              <a:defRPr/>
            </a:pPr>
            <a:r>
              <a:rPr lang="en-US" dirty="0" smtClean="0">
                <a:effectLst>
                  <a:outerShdw blurRad="38100" dist="38100" dir="2700000" algn="tl">
                    <a:srgbClr val="DDDDDD"/>
                  </a:outerShdw>
                </a:effectLst>
                <a:ea typeface="ＭＳ Ｐゴシック" charset="0"/>
                <a:cs typeface="ＭＳ Ｐゴシック" charset="0"/>
                <a:hlinkClick r:id="rId2"/>
              </a:rPr>
              <a:t>floatleft</a:t>
            </a:r>
            <a:endParaRPr lang="en-US" dirty="0">
              <a:effectLst>
                <a:outerShdw blurRad="38100" dist="38100" dir="2700000" algn="tl">
                  <a:srgbClr val="DDDDDD"/>
                </a:outerShdw>
              </a:effectLst>
              <a:ea typeface="ＭＳ Ｐゴシック" charset="0"/>
              <a:cs typeface="ＭＳ Ｐゴシック" charset="0"/>
            </a:endParaRPr>
          </a:p>
        </p:txBody>
      </p:sp>
      <p:sp>
        <p:nvSpPr>
          <p:cNvPr id="7" name="Content Placeholder 4"/>
          <p:cNvSpPr txBox="1">
            <a:spLocks/>
          </p:cNvSpPr>
          <p:nvPr/>
        </p:nvSpPr>
        <p:spPr>
          <a:xfrm>
            <a:off x="6251575" y="2084388"/>
            <a:ext cx="2651125" cy="4183062"/>
          </a:xfrm>
          <a:prstGeom prst="rect">
            <a:avLst/>
          </a:prstGeom>
        </p:spPr>
        <p:txBody>
          <a:bodyPr>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a:spcBef>
                <a:spcPts val="2000"/>
              </a:spcBef>
              <a:buFont typeface="Wingdings 2" charset="0"/>
              <a:buChar char=""/>
              <a:defRPr/>
            </a:pPr>
            <a:endParaRPr lang="en-US" sz="2000" smtClean="0">
              <a:solidFill>
                <a:schemeClr val="bg1"/>
              </a:solidFill>
              <a:effectLst>
                <a:outerShdw blurRad="38100" dist="38100" dir="2700000" algn="tl">
                  <a:srgbClr val="DDDDDD"/>
                </a:outerShdw>
              </a:effectLst>
              <a:latin typeface="Book Antiqua" charset="0"/>
            </a:endParaRPr>
          </a:p>
        </p:txBody>
      </p:sp>
      <p:sp>
        <p:nvSpPr>
          <p:cNvPr id="9" name="Content Placeholder 3"/>
          <p:cNvSpPr txBox="1">
            <a:spLocks/>
          </p:cNvSpPr>
          <p:nvPr/>
        </p:nvSpPr>
        <p:spPr>
          <a:xfrm>
            <a:off x="6251575" y="2084388"/>
            <a:ext cx="2616200" cy="4183062"/>
          </a:xfrm>
          <a:prstGeom prst="rect">
            <a:avLst/>
          </a:prstGeom>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a:spcBef>
                <a:spcPts val="1400"/>
              </a:spcBef>
              <a:buFont typeface="Wingdings 2" charset="0"/>
              <a:buNone/>
              <a:defRPr/>
            </a:pPr>
            <a:r>
              <a:rPr lang="en-US" sz="1500" dirty="0" smtClean="0">
                <a:solidFill>
                  <a:schemeClr val="bg1"/>
                </a:solidFill>
                <a:effectLst>
                  <a:outerShdw blurRad="38100" dist="38100" dir="2700000" algn="tl">
                    <a:srgbClr val="DDDDDD"/>
                  </a:outerShdw>
                </a:effectLst>
                <a:latin typeface="Courier New" charset="0"/>
                <a:cs typeface="Courier New" charset="0"/>
              </a:rPr>
              <a:t>&lt;</a:t>
            </a:r>
            <a:r>
              <a:rPr lang="en-US" sz="1500" dirty="0" err="1" smtClean="0">
                <a:solidFill>
                  <a:schemeClr val="bg1"/>
                </a:solidFill>
                <a:effectLst>
                  <a:outerShdw blurRad="38100" dist="38100" dir="2700000" algn="tl">
                    <a:srgbClr val="DDDDDD"/>
                  </a:outerShdw>
                </a:effectLst>
                <a:latin typeface="Courier New" charset="0"/>
                <a:cs typeface="Courier New" charset="0"/>
              </a:rPr>
              <a:t>img</a:t>
            </a:r>
            <a:r>
              <a:rPr lang="en-US" sz="1500" dirty="0" smtClean="0">
                <a:solidFill>
                  <a:schemeClr val="bg1"/>
                </a:solidFill>
                <a:effectLst>
                  <a:outerShdw blurRad="38100" dist="38100" dir="2700000" algn="tl">
                    <a:srgbClr val="DDDDDD"/>
                  </a:outerShdw>
                </a:effectLst>
                <a:latin typeface="Courier New" charset="0"/>
                <a:cs typeface="Courier New" charset="0"/>
              </a:rPr>
              <a:t> </a:t>
            </a:r>
            <a:r>
              <a:rPr lang="en-US" sz="1500" dirty="0" err="1" smtClean="0">
                <a:solidFill>
                  <a:schemeClr val="bg1"/>
                </a:solidFill>
                <a:effectLst>
                  <a:outerShdw blurRad="38100" dist="38100" dir="2700000" algn="tl">
                    <a:srgbClr val="DDDDDD"/>
                  </a:outerShdw>
                </a:effectLst>
                <a:latin typeface="Courier New" charset="0"/>
                <a:cs typeface="Courier New" charset="0"/>
              </a:rPr>
              <a:t>src</a:t>
            </a:r>
            <a:r>
              <a:rPr lang="en-US" sz="1500" dirty="0" smtClean="0">
                <a:solidFill>
                  <a:schemeClr val="bg1"/>
                </a:solidFill>
                <a:effectLst>
                  <a:outerShdw blurRad="38100" dist="38100" dir="2700000" algn="tl">
                    <a:srgbClr val="DDDDDD"/>
                  </a:outerShdw>
                </a:effectLst>
                <a:latin typeface="Courier New" charset="0"/>
                <a:cs typeface="Courier New" charset="0"/>
              </a:rPr>
              <a:t>="</a:t>
            </a:r>
            <a:r>
              <a:rPr lang="en-US" sz="1500" dirty="0" err="1" smtClean="0">
                <a:solidFill>
                  <a:schemeClr val="bg1"/>
                </a:solidFill>
                <a:effectLst>
                  <a:outerShdw blurRad="38100" dist="38100" dir="2700000" algn="tl">
                    <a:srgbClr val="DDDDDD"/>
                  </a:outerShdw>
                </a:effectLst>
                <a:latin typeface="Courier New" charset="0"/>
                <a:cs typeface="Courier New" charset="0"/>
              </a:rPr>
              <a:t>foo.png</a:t>
            </a:r>
            <a:r>
              <a:rPr lang="en-US" sz="1500" dirty="0" smtClean="0">
                <a:solidFill>
                  <a:schemeClr val="bg1"/>
                </a:solidFill>
                <a:effectLst>
                  <a:outerShdw blurRad="38100" dist="38100" dir="2700000" algn="tl">
                    <a:srgbClr val="DDDDDD"/>
                  </a:outerShdw>
                </a:effectLst>
                <a:latin typeface="Courier New" charset="0"/>
                <a:cs typeface="Courier New" charset="0"/>
              </a:rPr>
              <a:t>" style="</a:t>
            </a:r>
            <a:r>
              <a:rPr lang="en-US" sz="1500" dirty="0" err="1" smtClean="0">
                <a:solidFill>
                  <a:schemeClr val="bg1"/>
                </a:solidFill>
                <a:effectLst>
                  <a:outerShdw blurRad="38100" dist="38100" dir="2700000" algn="tl">
                    <a:srgbClr val="DDDDDD"/>
                  </a:outerShdw>
                </a:effectLst>
                <a:latin typeface="Courier New" charset="0"/>
                <a:cs typeface="Courier New" charset="0"/>
              </a:rPr>
              <a:t>float:none</a:t>
            </a:r>
            <a:r>
              <a:rPr lang="en-US" sz="1500" dirty="0" smtClean="0">
                <a:solidFill>
                  <a:schemeClr val="bg1"/>
                </a:solidFill>
                <a:effectLst>
                  <a:outerShdw blurRad="38100" dist="38100" dir="2700000" algn="tl">
                    <a:srgbClr val="DDDDDD"/>
                  </a:outerShdw>
                </a:effectLst>
                <a:latin typeface="Courier New" charset="0"/>
                <a:cs typeface="Courier New" charset="0"/>
              </a:rPr>
              <a:t>"&gt;</a:t>
            </a:r>
          </a:p>
          <a:p>
            <a:pPr defTabSz="914400">
              <a:spcBef>
                <a:spcPts val="1400"/>
              </a:spcBef>
              <a:buFont typeface="Wingdings 2" charset="0"/>
              <a:buNone/>
              <a:defRPr/>
            </a:pPr>
            <a:r>
              <a:rPr lang="en-US" sz="1500" dirty="0" smtClean="0">
                <a:solidFill>
                  <a:schemeClr val="bg1"/>
                </a:solidFill>
                <a:effectLst>
                  <a:outerShdw blurRad="38100" dist="38100" dir="2700000" algn="tl">
                    <a:srgbClr val="DDDDDD"/>
                  </a:outerShdw>
                </a:effectLst>
                <a:latin typeface="Courier New" charset="0"/>
                <a:cs typeface="Courier New" charset="0"/>
              </a:rPr>
              <a:t>&lt;p&gt;This is some text. This is some more text. This is some more text. This is some more text. This is some more text. This is some more text. This is some more text. This is some more text. This is some more text. &lt;/p&gt; </a:t>
            </a:r>
          </a:p>
          <a:p>
            <a:pPr defTabSz="914400">
              <a:spcBef>
                <a:spcPts val="2000"/>
              </a:spcBef>
              <a:buFont typeface="Wingdings 2" charset="0"/>
              <a:buNone/>
              <a:defRPr/>
            </a:pPr>
            <a:r>
              <a:rPr lang="en-US" sz="2000" dirty="0" err="1" smtClean="0">
                <a:solidFill>
                  <a:schemeClr val="bg1"/>
                </a:solidFill>
                <a:effectLst>
                  <a:outerShdw blurRad="38100" dist="38100" dir="2700000" algn="tl">
                    <a:srgbClr val="DDDDDD"/>
                  </a:outerShdw>
                </a:effectLst>
                <a:latin typeface="Book Antiqua" charset="0"/>
                <a:hlinkClick r:id="rId3"/>
              </a:rPr>
              <a:t>floatnone</a:t>
            </a:r>
            <a:endParaRPr lang="en-US" sz="2000" dirty="0" smtClean="0">
              <a:solidFill>
                <a:schemeClr val="bg1"/>
              </a:solidFill>
              <a:effectLst>
                <a:outerShdw blurRad="38100" dist="38100" dir="2700000" algn="tl">
                  <a:srgbClr val="DDDDDD"/>
                </a:outerShdw>
              </a:effectLst>
              <a:latin typeface="Book Antiqua" charset="0"/>
            </a:endParaRPr>
          </a:p>
        </p:txBody>
      </p:sp>
      <p:sp>
        <p:nvSpPr>
          <p:cNvPr id="10" name="Content Placeholder 3"/>
          <p:cNvSpPr txBox="1">
            <a:spLocks/>
          </p:cNvSpPr>
          <p:nvPr/>
        </p:nvSpPr>
        <p:spPr>
          <a:xfrm>
            <a:off x="3124200" y="2084388"/>
            <a:ext cx="2616200" cy="4183062"/>
          </a:xfrm>
          <a:prstGeom prst="rect">
            <a:avLst/>
          </a:prstGeom>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a:spcBef>
                <a:spcPts val="1400"/>
              </a:spcBef>
              <a:buFont typeface="Wingdings 2" charset="0"/>
              <a:buNone/>
              <a:defRPr/>
            </a:pPr>
            <a:r>
              <a:rPr lang="en-US" sz="1500" dirty="0" smtClean="0">
                <a:solidFill>
                  <a:schemeClr val="bg1"/>
                </a:solidFill>
                <a:effectLst>
                  <a:outerShdw blurRad="38100" dist="38100" dir="2700000" algn="tl">
                    <a:srgbClr val="DDDDDD"/>
                  </a:outerShdw>
                </a:effectLst>
                <a:latin typeface="Courier New" charset="0"/>
                <a:cs typeface="Courier New" charset="0"/>
              </a:rPr>
              <a:t>&lt;</a:t>
            </a:r>
            <a:r>
              <a:rPr lang="en-US" sz="1500" dirty="0" err="1" smtClean="0">
                <a:solidFill>
                  <a:schemeClr val="bg1"/>
                </a:solidFill>
                <a:effectLst>
                  <a:outerShdw blurRad="38100" dist="38100" dir="2700000" algn="tl">
                    <a:srgbClr val="DDDDDD"/>
                  </a:outerShdw>
                </a:effectLst>
                <a:latin typeface="Courier New" charset="0"/>
                <a:cs typeface="Courier New" charset="0"/>
              </a:rPr>
              <a:t>img</a:t>
            </a:r>
            <a:r>
              <a:rPr lang="en-US" sz="1500" dirty="0" smtClean="0">
                <a:solidFill>
                  <a:schemeClr val="bg1"/>
                </a:solidFill>
                <a:effectLst>
                  <a:outerShdw blurRad="38100" dist="38100" dir="2700000" algn="tl">
                    <a:srgbClr val="DDDDDD"/>
                  </a:outerShdw>
                </a:effectLst>
                <a:latin typeface="Courier New" charset="0"/>
                <a:cs typeface="Courier New" charset="0"/>
              </a:rPr>
              <a:t> </a:t>
            </a:r>
            <a:r>
              <a:rPr lang="en-US" sz="1500" dirty="0" err="1" smtClean="0">
                <a:solidFill>
                  <a:schemeClr val="bg1"/>
                </a:solidFill>
                <a:effectLst>
                  <a:outerShdw blurRad="38100" dist="38100" dir="2700000" algn="tl">
                    <a:srgbClr val="DDDDDD"/>
                  </a:outerShdw>
                </a:effectLst>
                <a:latin typeface="Courier New" charset="0"/>
                <a:cs typeface="Courier New" charset="0"/>
              </a:rPr>
              <a:t>src</a:t>
            </a:r>
            <a:r>
              <a:rPr lang="en-US" sz="1500" dirty="0" smtClean="0">
                <a:solidFill>
                  <a:schemeClr val="bg1"/>
                </a:solidFill>
                <a:effectLst>
                  <a:outerShdw blurRad="38100" dist="38100" dir="2700000" algn="tl">
                    <a:srgbClr val="DDDDDD"/>
                  </a:outerShdw>
                </a:effectLst>
                <a:latin typeface="Courier New" charset="0"/>
                <a:cs typeface="Courier New" charset="0"/>
              </a:rPr>
              <a:t>="</a:t>
            </a:r>
            <a:r>
              <a:rPr lang="en-US" sz="1500" dirty="0" err="1" smtClean="0">
                <a:solidFill>
                  <a:schemeClr val="bg1"/>
                </a:solidFill>
                <a:effectLst>
                  <a:outerShdw blurRad="38100" dist="38100" dir="2700000" algn="tl">
                    <a:srgbClr val="DDDDDD"/>
                  </a:outerShdw>
                </a:effectLst>
                <a:latin typeface="Courier New" charset="0"/>
                <a:cs typeface="Courier New" charset="0"/>
              </a:rPr>
              <a:t>foo.png</a:t>
            </a:r>
            <a:r>
              <a:rPr lang="en-US" sz="1500" dirty="0" smtClean="0">
                <a:solidFill>
                  <a:schemeClr val="bg1"/>
                </a:solidFill>
                <a:effectLst>
                  <a:outerShdw blurRad="38100" dist="38100" dir="2700000" algn="tl">
                    <a:srgbClr val="DDDDDD"/>
                  </a:outerShdw>
                </a:effectLst>
                <a:latin typeface="Courier New" charset="0"/>
                <a:cs typeface="Courier New" charset="0"/>
              </a:rPr>
              <a:t>" style="</a:t>
            </a:r>
            <a:r>
              <a:rPr lang="en-US" sz="1500" dirty="0" err="1" smtClean="0">
                <a:solidFill>
                  <a:schemeClr val="bg1"/>
                </a:solidFill>
                <a:effectLst>
                  <a:outerShdw blurRad="38100" dist="38100" dir="2700000" algn="tl">
                    <a:srgbClr val="DDDDDD"/>
                  </a:outerShdw>
                </a:effectLst>
                <a:latin typeface="Courier New" charset="0"/>
                <a:cs typeface="Courier New" charset="0"/>
              </a:rPr>
              <a:t>float:right</a:t>
            </a:r>
            <a:r>
              <a:rPr lang="en-US" sz="1500" dirty="0" smtClean="0">
                <a:solidFill>
                  <a:schemeClr val="bg1"/>
                </a:solidFill>
                <a:effectLst>
                  <a:outerShdw blurRad="38100" dist="38100" dir="2700000" algn="tl">
                    <a:srgbClr val="DDDDDD"/>
                  </a:outerShdw>
                </a:effectLst>
                <a:latin typeface="Courier New" charset="0"/>
                <a:cs typeface="Courier New" charset="0"/>
              </a:rPr>
              <a:t>"&gt;</a:t>
            </a:r>
          </a:p>
          <a:p>
            <a:pPr defTabSz="914400">
              <a:spcBef>
                <a:spcPts val="1400"/>
              </a:spcBef>
              <a:buFont typeface="Wingdings 2" charset="0"/>
              <a:buNone/>
              <a:defRPr/>
            </a:pPr>
            <a:r>
              <a:rPr lang="en-US" sz="1500" dirty="0" smtClean="0">
                <a:solidFill>
                  <a:schemeClr val="bg1"/>
                </a:solidFill>
                <a:effectLst>
                  <a:outerShdw blurRad="38100" dist="38100" dir="2700000" algn="tl">
                    <a:srgbClr val="DDDDDD"/>
                  </a:outerShdw>
                </a:effectLst>
                <a:latin typeface="Courier New" charset="0"/>
                <a:cs typeface="Courier New" charset="0"/>
              </a:rPr>
              <a:t>&lt;p&gt;This is some text. This is some more text. This is some more text. This is some more text. This is some more text. This is some more text. This is some more text. This is some more text. This is some more text. &lt;/p&gt; </a:t>
            </a:r>
          </a:p>
          <a:p>
            <a:pPr defTabSz="914400">
              <a:spcBef>
                <a:spcPts val="2000"/>
              </a:spcBef>
              <a:buFont typeface="Wingdings 2" charset="0"/>
              <a:buNone/>
              <a:defRPr/>
            </a:pPr>
            <a:r>
              <a:rPr lang="en-US" sz="2000" dirty="0" smtClean="0">
                <a:solidFill>
                  <a:schemeClr val="bg1"/>
                </a:solidFill>
                <a:effectLst>
                  <a:outerShdw blurRad="38100" dist="38100" dir="2700000" algn="tl">
                    <a:srgbClr val="DDDDDD"/>
                  </a:outerShdw>
                </a:effectLst>
                <a:latin typeface="Book Antiqua" charset="0"/>
                <a:hlinkClick r:id="rId4"/>
              </a:rPr>
              <a:t>floatright</a:t>
            </a:r>
            <a:endParaRPr lang="en-US" sz="2000" dirty="0" smtClean="0">
              <a:solidFill>
                <a:schemeClr val="bg1"/>
              </a:solidFill>
              <a:effectLst>
                <a:outerShdw blurRad="38100" dist="38100" dir="2700000" algn="tl">
                  <a:srgbClr val="DDDDDD"/>
                </a:outerShdw>
              </a:effectLst>
              <a:latin typeface="Book Antiqua"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wrap="square" numCol="1" compatLnSpc="1">
            <a:prstTxWarp prst="textNoShape">
              <a:avLst/>
            </a:prstTxWarp>
          </a:bodyPr>
          <a:lstStyle/>
          <a:p>
            <a:pPr eaLnBrk="1" hangingPunct="1">
              <a:defRPr/>
            </a:pPr>
            <a:r>
              <a:rPr lang="en-US" altLang="en-US">
                <a:effectLst>
                  <a:outerShdw blurRad="38100" dist="38100" dir="2700000" algn="tl">
                    <a:srgbClr val="C0C0C0"/>
                  </a:outerShdw>
                </a:effectLst>
              </a:rPr>
              <a:t>Float and Box Model</a:t>
            </a:r>
          </a:p>
        </p:txBody>
      </p:sp>
      <p:sp>
        <p:nvSpPr>
          <p:cNvPr id="63491" name="Content Placeholder 2"/>
          <p:cNvSpPr>
            <a:spLocks noGrp="1"/>
          </p:cNvSpPr>
          <p:nvPr>
            <p:ph idx="1"/>
          </p:nvPr>
        </p:nvSpPr>
        <p:spPr/>
        <p:txBody>
          <a:bodyPr/>
          <a:lstStyle/>
          <a:p>
            <a:pPr eaLnBrk="1" hangingPunct="1">
              <a:defRPr/>
            </a:pPr>
            <a:r>
              <a:rPr lang="en-US" altLang="en-US" dirty="0">
                <a:effectLst>
                  <a:outerShdw blurRad="38100" dist="38100" dir="2700000" algn="tl">
                    <a:srgbClr val="C0C0C0"/>
                  </a:outerShdw>
                </a:effectLst>
              </a:rPr>
              <a:t>How will </a:t>
            </a:r>
            <a:r>
              <a:rPr lang="en-US" altLang="en-US" dirty="0">
                <a:effectLst>
                  <a:outerShdw blurRad="38100" dist="38100" dir="2700000" algn="tl">
                    <a:srgbClr val="C0C0C0"/>
                  </a:outerShdw>
                </a:effectLst>
                <a:hlinkClick r:id="rId3"/>
              </a:rPr>
              <a:t>this </a:t>
            </a:r>
            <a:r>
              <a:rPr lang="en-US" altLang="en-US" dirty="0">
                <a:effectLst>
                  <a:outerShdw blurRad="38100" dist="38100" dir="2700000" algn="tl">
                    <a:srgbClr val="C0C0C0"/>
                  </a:outerShdw>
                </a:effectLst>
              </a:rPr>
              <a:t>render?</a:t>
            </a:r>
          </a:p>
          <a:p>
            <a:pPr marL="342900" lvl="1" indent="0" eaLnBrk="1" hangingPunct="1">
              <a:buFont typeface="Wingdings 2" charset="2"/>
              <a:buNone/>
              <a:defRPr/>
            </a:pPr>
            <a:r>
              <a:rPr lang="en-US" altLang="en-US" dirty="0">
                <a:effectLst>
                  <a:outerShdw blurRad="38100" dist="38100" dir="2700000" algn="tl">
                    <a:srgbClr val="C0C0C0"/>
                  </a:outerShdw>
                </a:effectLst>
                <a:latin typeface="Courier" charset="0"/>
              </a:rPr>
              <a:t>&lt;div style=“width:200pt;”&gt;</a:t>
            </a:r>
          </a:p>
          <a:p>
            <a:pPr marL="342900" lvl="1" indent="0" eaLnBrk="1" hangingPunct="1">
              <a:buFont typeface="Wingdings 2" charset="2"/>
              <a:buNone/>
              <a:defRPr/>
            </a:pPr>
            <a:r>
              <a:rPr lang="en-US" altLang="en-US" dirty="0">
                <a:effectLst>
                  <a:outerShdw blurRad="38100" dist="38100" dir="2700000" algn="tl">
                    <a:srgbClr val="C0C0C0"/>
                  </a:outerShdw>
                </a:effectLst>
                <a:latin typeface="Courier" charset="0"/>
              </a:rPr>
              <a:t>&lt;div style=“width:100pt; </a:t>
            </a:r>
            <a:r>
              <a:rPr lang="en-US" altLang="en-US" dirty="0" err="1">
                <a:effectLst>
                  <a:outerShdw blurRad="38100" dist="38100" dir="2700000" algn="tl">
                    <a:srgbClr val="C0C0C0"/>
                  </a:outerShdw>
                </a:effectLst>
                <a:latin typeface="Courier" charset="0"/>
              </a:rPr>
              <a:t>float:left</a:t>
            </a:r>
            <a:r>
              <a:rPr lang="en-US" altLang="en-US" dirty="0">
                <a:effectLst>
                  <a:outerShdw blurRad="38100" dist="38100" dir="2700000" algn="tl">
                    <a:srgbClr val="C0C0C0"/>
                  </a:outerShdw>
                </a:effectLst>
                <a:latin typeface="Courier" charset="0"/>
              </a:rPr>
              <a:t>;”&gt;</a:t>
            </a:r>
          </a:p>
          <a:p>
            <a:pPr marL="342900" lvl="1" indent="0" eaLnBrk="1" hangingPunct="1">
              <a:buFont typeface="Wingdings 2" charset="2"/>
              <a:buNone/>
              <a:defRPr/>
            </a:pPr>
            <a:r>
              <a:rPr lang="en-US" altLang="en-US" dirty="0">
                <a:effectLst>
                  <a:outerShdw blurRad="38100" dist="38100" dir="2700000" algn="tl">
                    <a:srgbClr val="C0C0C0"/>
                  </a:outerShdw>
                </a:effectLst>
                <a:latin typeface="Courier" charset="0"/>
              </a:rPr>
              <a:t>&lt;h1&gt;Hello!&lt;/h1&gt;</a:t>
            </a:r>
          </a:p>
          <a:p>
            <a:pPr marL="342900" lvl="1" indent="0" eaLnBrk="1" hangingPunct="1">
              <a:buFont typeface="Wingdings 2" charset="2"/>
              <a:buNone/>
              <a:defRPr/>
            </a:pPr>
            <a:r>
              <a:rPr lang="en-US" altLang="en-US" dirty="0">
                <a:effectLst>
                  <a:outerShdw blurRad="38100" dist="38100" dir="2700000" algn="tl">
                    <a:srgbClr val="C0C0C0"/>
                  </a:outerShdw>
                </a:effectLst>
                <a:latin typeface="Courier" charset="0"/>
              </a:rPr>
              <a:t>&lt;/div&gt;</a:t>
            </a:r>
          </a:p>
          <a:p>
            <a:pPr marL="342900" lvl="1" indent="0" eaLnBrk="1" hangingPunct="1">
              <a:buFont typeface="Wingdings 2" charset="2"/>
              <a:buNone/>
              <a:defRPr/>
            </a:pPr>
            <a:r>
              <a:rPr lang="en-US" altLang="en-US" dirty="0">
                <a:effectLst>
                  <a:outerShdw blurRad="38100" dist="38100" dir="2700000" algn="tl">
                    <a:srgbClr val="C0C0C0"/>
                  </a:outerShdw>
                </a:effectLst>
                <a:latin typeface="Courier" charset="0"/>
              </a:rPr>
              <a:t>&lt;div style=“width:100pt; </a:t>
            </a:r>
            <a:r>
              <a:rPr lang="en-US" altLang="en-US" dirty="0" err="1">
                <a:effectLst>
                  <a:outerShdw blurRad="38100" dist="38100" dir="2700000" algn="tl">
                    <a:srgbClr val="C0C0C0"/>
                  </a:outerShdw>
                </a:effectLst>
                <a:latin typeface="Courier" charset="0"/>
              </a:rPr>
              <a:t>float:left</a:t>
            </a:r>
            <a:r>
              <a:rPr lang="en-US" altLang="en-US" dirty="0">
                <a:effectLst>
                  <a:outerShdw blurRad="38100" dist="38100" dir="2700000" algn="tl">
                    <a:srgbClr val="C0C0C0"/>
                  </a:outerShdw>
                </a:effectLst>
                <a:latin typeface="Courier" charset="0"/>
              </a:rPr>
              <a:t>”&gt;</a:t>
            </a:r>
          </a:p>
          <a:p>
            <a:pPr marL="342900" lvl="1" indent="0" eaLnBrk="1" hangingPunct="1">
              <a:buFont typeface="Wingdings 2" charset="2"/>
              <a:buNone/>
              <a:defRPr/>
            </a:pPr>
            <a:r>
              <a:rPr lang="en-US" altLang="en-US" dirty="0">
                <a:effectLst>
                  <a:outerShdw blurRad="38100" dist="38100" dir="2700000" algn="tl">
                    <a:srgbClr val="C0C0C0"/>
                  </a:outerShdw>
                </a:effectLst>
                <a:latin typeface="Courier" charset="0"/>
              </a:rPr>
              <a:t>&lt;h1&gt;World!&lt;/h1&gt;</a:t>
            </a:r>
          </a:p>
          <a:p>
            <a:pPr marL="342900" lvl="1" indent="0" eaLnBrk="1" hangingPunct="1">
              <a:buFont typeface="Wingdings 2" charset="2"/>
              <a:buNone/>
              <a:defRPr/>
            </a:pPr>
            <a:r>
              <a:rPr lang="en-US" altLang="en-US" dirty="0">
                <a:effectLst>
                  <a:outerShdw blurRad="38100" dist="38100" dir="2700000" algn="tl">
                    <a:srgbClr val="C0C0C0"/>
                  </a:outerShdw>
                </a:effectLst>
                <a:latin typeface="Courier" charset="0"/>
              </a:rPr>
              <a:t>&lt;/div&gt;</a:t>
            </a:r>
          </a:p>
          <a:p>
            <a:pPr marL="342900" lvl="1" indent="0" eaLnBrk="1" hangingPunct="1">
              <a:buFont typeface="Wingdings 2" charset="2"/>
              <a:buNone/>
              <a:defRPr/>
            </a:pPr>
            <a:r>
              <a:rPr lang="en-US" altLang="en-US" dirty="0">
                <a:effectLst>
                  <a:outerShdw blurRad="38100" dist="38100" dir="2700000" algn="tl">
                    <a:srgbClr val="C0C0C0"/>
                  </a:outerShdw>
                </a:effectLst>
                <a:latin typeface="Courier" charset="0"/>
              </a:rPr>
              <a:t>&lt;/div&gt;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wrap="square" numCol="1" compatLnSpc="1">
            <a:prstTxWarp prst="textNoShape">
              <a:avLst/>
            </a:prstTxWarp>
          </a:bodyPr>
          <a:lstStyle/>
          <a:p>
            <a:pPr eaLnBrk="1" hangingPunct="1">
              <a:defRPr/>
            </a:pPr>
            <a:r>
              <a:rPr lang="en-US" altLang="en-US">
                <a:effectLst>
                  <a:outerShdw blurRad="38100" dist="38100" dir="2700000" algn="tl">
                    <a:srgbClr val="C0C0C0"/>
                  </a:outerShdw>
                </a:effectLst>
              </a:rPr>
              <a:t>Float and Box Model</a:t>
            </a:r>
          </a:p>
        </p:txBody>
      </p:sp>
      <p:sp>
        <p:nvSpPr>
          <p:cNvPr id="63491" name="Content Placeholder 2"/>
          <p:cNvSpPr>
            <a:spLocks noGrp="1"/>
          </p:cNvSpPr>
          <p:nvPr>
            <p:ph idx="1"/>
          </p:nvPr>
        </p:nvSpPr>
        <p:spPr/>
        <p:txBody>
          <a:bodyPr/>
          <a:lstStyle/>
          <a:p>
            <a:pPr eaLnBrk="1" hangingPunct="1">
              <a:defRPr/>
            </a:pPr>
            <a:r>
              <a:rPr lang="en-US" altLang="en-US" dirty="0">
                <a:effectLst>
                  <a:outerShdw blurRad="38100" dist="38100" dir="2700000" algn="tl">
                    <a:srgbClr val="C0C0C0"/>
                  </a:outerShdw>
                </a:effectLst>
              </a:rPr>
              <a:t>How will </a:t>
            </a:r>
            <a:r>
              <a:rPr lang="en-US" altLang="en-US" dirty="0">
                <a:effectLst>
                  <a:outerShdw blurRad="38100" dist="38100" dir="2700000" algn="tl">
                    <a:srgbClr val="C0C0C0"/>
                  </a:outerShdw>
                </a:effectLst>
                <a:hlinkClick r:id="rId3"/>
              </a:rPr>
              <a:t>this </a:t>
            </a:r>
            <a:r>
              <a:rPr lang="en-US" altLang="en-US" dirty="0">
                <a:effectLst>
                  <a:outerShdw blurRad="38100" dist="38100" dir="2700000" algn="tl">
                    <a:srgbClr val="C0C0C0"/>
                  </a:outerShdw>
                </a:effectLst>
              </a:rPr>
              <a:t>render?</a:t>
            </a:r>
          </a:p>
          <a:p>
            <a:pPr marL="342900" lvl="1" indent="0" eaLnBrk="1" hangingPunct="1">
              <a:buFont typeface="Wingdings 2" charset="2"/>
              <a:buNone/>
              <a:defRPr/>
            </a:pPr>
            <a:r>
              <a:rPr lang="en-US" altLang="en-US" dirty="0">
                <a:effectLst>
                  <a:outerShdw blurRad="38100" dist="38100" dir="2700000" algn="tl">
                    <a:srgbClr val="C0C0C0"/>
                  </a:outerShdw>
                </a:effectLst>
                <a:latin typeface="Courier" charset="0"/>
              </a:rPr>
              <a:t>&lt;div style=“width:200pt;”&gt;</a:t>
            </a:r>
          </a:p>
          <a:p>
            <a:pPr marL="342900" lvl="1" indent="0" eaLnBrk="1" hangingPunct="1">
              <a:buFont typeface="Wingdings 2" charset="2"/>
              <a:buNone/>
              <a:defRPr/>
            </a:pPr>
            <a:r>
              <a:rPr lang="en-US" altLang="en-US" dirty="0">
                <a:effectLst>
                  <a:outerShdw blurRad="38100" dist="38100" dir="2700000" algn="tl">
                    <a:srgbClr val="C0C0C0"/>
                  </a:outerShdw>
                </a:effectLst>
                <a:latin typeface="Courier" charset="0"/>
              </a:rPr>
              <a:t>&lt;div style=“width:100pt; </a:t>
            </a:r>
            <a:r>
              <a:rPr lang="en-US" altLang="en-US" dirty="0" err="1">
                <a:effectLst>
                  <a:outerShdw blurRad="38100" dist="38100" dir="2700000" algn="tl">
                    <a:srgbClr val="C0C0C0"/>
                  </a:outerShdw>
                </a:effectLst>
                <a:latin typeface="Courier" charset="0"/>
              </a:rPr>
              <a:t>float:left</a:t>
            </a:r>
            <a:r>
              <a:rPr lang="en-US" altLang="en-US" dirty="0">
                <a:effectLst>
                  <a:outerShdw blurRad="38100" dist="38100" dir="2700000" algn="tl">
                    <a:srgbClr val="C0C0C0"/>
                  </a:outerShdw>
                </a:effectLst>
                <a:latin typeface="Courier" charset="0"/>
              </a:rPr>
              <a:t>; 	margin:5pt;”&gt;</a:t>
            </a:r>
          </a:p>
          <a:p>
            <a:pPr marL="342900" lvl="1" indent="0" eaLnBrk="1" hangingPunct="1">
              <a:buFont typeface="Wingdings 2" charset="2"/>
              <a:buNone/>
              <a:defRPr/>
            </a:pPr>
            <a:r>
              <a:rPr lang="en-US" altLang="en-US" dirty="0">
                <a:effectLst>
                  <a:outerShdw blurRad="38100" dist="38100" dir="2700000" algn="tl">
                    <a:srgbClr val="C0C0C0"/>
                  </a:outerShdw>
                </a:effectLst>
                <a:latin typeface="Courier" charset="0"/>
              </a:rPr>
              <a:t>&lt;h1&gt;Hello!&lt;/h1&gt;</a:t>
            </a:r>
          </a:p>
          <a:p>
            <a:pPr marL="342900" lvl="1" indent="0" eaLnBrk="1" hangingPunct="1">
              <a:buFont typeface="Wingdings 2" charset="2"/>
              <a:buNone/>
              <a:defRPr/>
            </a:pPr>
            <a:r>
              <a:rPr lang="en-US" altLang="en-US" dirty="0">
                <a:effectLst>
                  <a:outerShdw blurRad="38100" dist="38100" dir="2700000" algn="tl">
                    <a:srgbClr val="C0C0C0"/>
                  </a:outerShdw>
                </a:effectLst>
                <a:latin typeface="Courier" charset="0"/>
              </a:rPr>
              <a:t>&lt;/div&gt;</a:t>
            </a:r>
          </a:p>
          <a:p>
            <a:pPr marL="342900" lvl="1" indent="0" eaLnBrk="1" hangingPunct="1">
              <a:buFont typeface="Wingdings 2" charset="2"/>
              <a:buNone/>
              <a:defRPr/>
            </a:pPr>
            <a:r>
              <a:rPr lang="en-US" altLang="en-US" dirty="0">
                <a:effectLst>
                  <a:outerShdw blurRad="38100" dist="38100" dir="2700000" algn="tl">
                    <a:srgbClr val="C0C0C0"/>
                  </a:outerShdw>
                </a:effectLst>
                <a:latin typeface="Courier" charset="0"/>
              </a:rPr>
              <a:t>&lt;div style=“width:100pt; </a:t>
            </a:r>
            <a:r>
              <a:rPr lang="en-US" altLang="en-US" dirty="0" err="1">
                <a:effectLst>
                  <a:outerShdw blurRad="38100" dist="38100" dir="2700000" algn="tl">
                    <a:srgbClr val="C0C0C0"/>
                  </a:outerShdw>
                </a:effectLst>
                <a:latin typeface="Courier" charset="0"/>
              </a:rPr>
              <a:t>float:left</a:t>
            </a:r>
            <a:r>
              <a:rPr lang="en-US" altLang="en-US" dirty="0">
                <a:effectLst>
                  <a:outerShdw blurRad="38100" dist="38100" dir="2700000" algn="tl">
                    <a:srgbClr val="C0C0C0"/>
                  </a:outerShdw>
                </a:effectLst>
                <a:latin typeface="Courier" charset="0"/>
              </a:rPr>
              <a:t>”&gt;</a:t>
            </a:r>
          </a:p>
          <a:p>
            <a:pPr marL="342900" lvl="1" indent="0" eaLnBrk="1" hangingPunct="1">
              <a:buFont typeface="Wingdings 2" charset="2"/>
              <a:buNone/>
              <a:defRPr/>
            </a:pPr>
            <a:r>
              <a:rPr lang="en-US" altLang="en-US" dirty="0">
                <a:effectLst>
                  <a:outerShdw blurRad="38100" dist="38100" dir="2700000" algn="tl">
                    <a:srgbClr val="C0C0C0"/>
                  </a:outerShdw>
                </a:effectLst>
                <a:latin typeface="Courier" charset="0"/>
              </a:rPr>
              <a:t>&lt;h1&gt;World!&lt;/h1&gt;</a:t>
            </a:r>
          </a:p>
          <a:p>
            <a:pPr marL="342900" lvl="1" indent="0" eaLnBrk="1" hangingPunct="1">
              <a:buFont typeface="Wingdings 2" charset="2"/>
              <a:buNone/>
              <a:defRPr/>
            </a:pPr>
            <a:r>
              <a:rPr lang="en-US" altLang="en-US" dirty="0">
                <a:effectLst>
                  <a:outerShdw blurRad="38100" dist="38100" dir="2700000" algn="tl">
                    <a:srgbClr val="C0C0C0"/>
                  </a:outerShdw>
                </a:effectLst>
                <a:latin typeface="Courier" charset="0"/>
              </a:rPr>
              <a:t>&lt;/div&gt;</a:t>
            </a:r>
          </a:p>
          <a:p>
            <a:pPr marL="342900" lvl="1" indent="0" eaLnBrk="1" hangingPunct="1">
              <a:buFont typeface="Wingdings 2" charset="2"/>
              <a:buNone/>
              <a:defRPr/>
            </a:pPr>
            <a:r>
              <a:rPr lang="en-US" altLang="en-US" dirty="0">
                <a:effectLst>
                  <a:outerShdw blurRad="38100" dist="38100" dir="2700000" algn="tl">
                    <a:srgbClr val="C0C0C0"/>
                  </a:outerShdw>
                </a:effectLst>
                <a:latin typeface="Courier" charset="0"/>
              </a:rPr>
              <a:t>&lt;/div&gt;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wrap="square" numCol="1" compatLnSpc="1">
            <a:prstTxWarp prst="textNoShape">
              <a:avLst/>
            </a:prstTxWarp>
          </a:bodyPr>
          <a:lstStyle/>
          <a:p>
            <a:pPr eaLnBrk="1" hangingPunct="1">
              <a:defRPr/>
            </a:pPr>
            <a:r>
              <a:rPr lang="en-US" altLang="en-US">
                <a:effectLst>
                  <a:outerShdw blurRad="38100" dist="38100" dir="2700000" algn="tl">
                    <a:srgbClr val="C0C0C0"/>
                  </a:outerShdw>
                </a:effectLst>
              </a:rPr>
              <a:t>Cascading Style Sheets</a:t>
            </a:r>
          </a:p>
        </p:txBody>
      </p:sp>
      <p:sp>
        <p:nvSpPr>
          <p:cNvPr id="45059" name="Content Placeholder 2"/>
          <p:cNvSpPr>
            <a:spLocks noGrp="1"/>
          </p:cNvSpPr>
          <p:nvPr>
            <p:ph idx="1"/>
          </p:nvPr>
        </p:nvSpPr>
        <p:spPr/>
        <p:txBody>
          <a:bodyPr/>
          <a:lstStyle/>
          <a:p>
            <a:pPr eaLnBrk="1" hangingPunct="1">
              <a:defRPr/>
            </a:pPr>
            <a:r>
              <a:rPr lang="en-US" altLang="en-US">
                <a:effectLst>
                  <a:outerShdw blurRad="38100" dist="38100" dir="2700000" algn="tl">
                    <a:srgbClr val="C0C0C0"/>
                  </a:outerShdw>
                </a:effectLst>
              </a:rPr>
              <a:t>Put your formatting in one place and standardize</a:t>
            </a:r>
          </a:p>
          <a:p>
            <a:pPr eaLnBrk="1" hangingPunct="1">
              <a:defRPr/>
            </a:pPr>
            <a:r>
              <a:rPr lang="en-US" altLang="en-US">
                <a:effectLst>
                  <a:outerShdw blurRad="38100" dist="38100" dir="2700000" algn="tl">
                    <a:srgbClr val="C0C0C0"/>
                  </a:outerShdw>
                </a:effectLst>
              </a:rPr>
              <a:t>CSS 2 for web page formatting since 1998 </a:t>
            </a:r>
          </a:p>
          <a:p>
            <a:pPr lvl="1" eaLnBrk="1" hangingPunct="1">
              <a:defRPr/>
            </a:pPr>
            <a:r>
              <a:rPr lang="en-US" altLang="en-US">
                <a:effectLst>
                  <a:outerShdw blurRad="38100" dist="38100" dir="2700000" algn="tl">
                    <a:srgbClr val="C0C0C0"/>
                  </a:outerShdw>
                </a:effectLst>
              </a:rPr>
              <a:t>CSS 3 in progress</a:t>
            </a:r>
          </a:p>
          <a:p>
            <a:pPr eaLnBrk="1" hangingPunct="1">
              <a:defRPr/>
            </a:pPr>
            <a:r>
              <a:rPr lang="en-US" altLang="en-US">
                <a:effectLst>
                  <a:outerShdw blurRad="38100" dist="38100" dir="2700000" algn="tl">
                    <a:srgbClr val="C0C0C0"/>
                  </a:outerShdw>
                </a:effectLst>
              </a:rPr>
              <a:t>Ways of using CSS:</a:t>
            </a:r>
          </a:p>
          <a:p>
            <a:pPr lvl="1" eaLnBrk="1" hangingPunct="1">
              <a:defRPr/>
            </a:pPr>
            <a:r>
              <a:rPr lang="en-US" altLang="en-US">
                <a:effectLst>
                  <a:outerShdw blurRad="38100" dist="38100" dir="2700000" algn="tl">
                    <a:srgbClr val="C0C0C0"/>
                  </a:outerShdw>
                </a:effectLst>
              </a:rPr>
              <a:t>Inline styles: style attribute</a:t>
            </a:r>
          </a:p>
          <a:p>
            <a:pPr lvl="1" eaLnBrk="1" hangingPunct="1">
              <a:defRPr/>
            </a:pPr>
            <a:r>
              <a:rPr lang="en-US" altLang="en-US">
                <a:effectLst>
                  <a:outerShdw blurRad="38100" dist="38100" dir="2700000" algn="tl">
                    <a:srgbClr val="C0C0C0"/>
                  </a:outerShdw>
                </a:effectLst>
              </a:rPr>
              <a:t>Document level: &lt;style&gt; stylesheet and class attribute</a:t>
            </a:r>
          </a:p>
          <a:p>
            <a:pPr lvl="1" eaLnBrk="1" hangingPunct="1">
              <a:defRPr/>
            </a:pPr>
            <a:r>
              <a:rPr lang="en-US" altLang="en-US">
                <a:effectLst>
                  <a:outerShdw blurRad="38100" dist="38100" dir="2700000" algn="tl">
                    <a:srgbClr val="C0C0C0"/>
                  </a:outerShdw>
                </a:effectLst>
              </a:rPr>
              <a:t>External: external stylesheet with &lt;link&gt;</a:t>
            </a:r>
          </a:p>
          <a:p>
            <a:pPr marL="685800" lvl="2" indent="0" eaLnBrk="1" hangingPunct="1">
              <a:buFont typeface="Wingdings 2" charset="2"/>
              <a:buNone/>
              <a:defRPr/>
            </a:pPr>
            <a:r>
              <a:rPr lang="en-US" altLang="en-US" sz="1400">
                <a:effectLst>
                  <a:outerShdw blurRad="38100" dist="38100" dir="2700000" algn="tl">
                    <a:srgbClr val="C0C0C0"/>
                  </a:outerShdw>
                </a:effectLst>
                <a:latin typeface="Courier" charset="0"/>
              </a:rPr>
              <a:t>&lt;link rel="stylesheet" type="text/css" href="styles.css"&gt;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wrap="square" numCol="1" compatLnSpc="1">
            <a:prstTxWarp prst="textNoShape">
              <a:avLst/>
            </a:prstTxWarp>
          </a:bodyPr>
          <a:lstStyle/>
          <a:p>
            <a:pPr eaLnBrk="1" hangingPunct="1">
              <a:defRPr/>
            </a:pPr>
            <a:r>
              <a:rPr lang="en-US">
                <a:effectLst>
                  <a:outerShdw blurRad="38100" dist="38100" dir="2700000" algn="tl">
                    <a:srgbClr val="DDDDDD"/>
                  </a:outerShdw>
                </a:effectLst>
                <a:ea typeface="ＭＳ Ｐゴシック" charset="0"/>
                <a:cs typeface="ＭＳ Ｐゴシック" charset="0"/>
                <a:hlinkClick r:id="rId3"/>
              </a:rPr>
              <a:t>Position</a:t>
            </a:r>
            <a:endParaRPr lang="en-US">
              <a:effectLst>
                <a:outerShdw blurRad="38100" dist="38100" dir="2700000" algn="tl">
                  <a:srgbClr val="DDDDDD"/>
                </a:outerShdw>
              </a:effectLst>
              <a:ea typeface="ＭＳ Ｐゴシック" charset="0"/>
              <a:cs typeface="ＭＳ Ｐゴシック" charset="0"/>
            </a:endParaRPr>
          </a:p>
        </p:txBody>
      </p:sp>
      <p:sp>
        <p:nvSpPr>
          <p:cNvPr id="63491" name="Content Placeholder 2"/>
          <p:cNvSpPr>
            <a:spLocks noGrp="1"/>
          </p:cNvSpPr>
          <p:nvPr>
            <p:ph idx="1"/>
          </p:nvPr>
        </p:nvSpPr>
        <p:spPr/>
        <p:txBody>
          <a:bodyPr/>
          <a:lstStyle/>
          <a:p>
            <a:pPr eaLnBrk="1" hangingPunct="1">
              <a:defRPr/>
            </a:pPr>
            <a:r>
              <a:rPr lang="en-US" altLang="en-US" dirty="0">
                <a:effectLst>
                  <a:outerShdw blurRad="38100" dist="38100" dir="2700000" algn="tl">
                    <a:srgbClr val="C0C0C0"/>
                  </a:outerShdw>
                </a:effectLst>
              </a:rPr>
              <a:t>Position </a:t>
            </a:r>
          </a:p>
          <a:p>
            <a:pPr lvl="1" eaLnBrk="1" hangingPunct="1">
              <a:defRPr/>
            </a:pPr>
            <a:r>
              <a:rPr lang="en-US" altLang="en-US" dirty="0">
                <a:effectLst>
                  <a:outerShdw blurRad="38100" dist="38100" dir="2700000" algn="tl">
                    <a:srgbClr val="C0C0C0"/>
                  </a:outerShdw>
                </a:effectLst>
                <a:hlinkClick r:id="rId4"/>
              </a:rPr>
              <a:t>static </a:t>
            </a:r>
            <a:r>
              <a:rPr lang="en-US" altLang="en-US" dirty="0">
                <a:effectLst>
                  <a:outerShdw blurRad="38100" dist="38100" dir="2700000" algn="tl">
                    <a:srgbClr val="C0C0C0"/>
                  </a:outerShdw>
                </a:effectLst>
              </a:rPr>
              <a:t>(normal)</a:t>
            </a:r>
          </a:p>
          <a:p>
            <a:pPr lvl="1" eaLnBrk="1" hangingPunct="1">
              <a:defRPr/>
            </a:pPr>
            <a:r>
              <a:rPr lang="en-US" altLang="en-US" dirty="0">
                <a:effectLst>
                  <a:outerShdw blurRad="38100" dist="38100" dir="2700000" algn="tl">
                    <a:srgbClr val="C0C0C0"/>
                  </a:outerShdw>
                </a:effectLst>
                <a:hlinkClick r:id="rId5"/>
              </a:rPr>
              <a:t>relative</a:t>
            </a:r>
            <a:r>
              <a:rPr lang="en-US" altLang="en-US" dirty="0">
                <a:effectLst>
                  <a:outerShdw blurRad="38100" dist="38100" dir="2700000" algn="tl">
                    <a:srgbClr val="C0C0C0"/>
                  </a:outerShdw>
                </a:effectLst>
              </a:rPr>
              <a:t> (offset from normal position)</a:t>
            </a:r>
          </a:p>
          <a:p>
            <a:pPr lvl="1" eaLnBrk="1" hangingPunct="1">
              <a:defRPr/>
            </a:pPr>
            <a:r>
              <a:rPr lang="en-US" altLang="en-US" dirty="0">
                <a:effectLst>
                  <a:outerShdw blurRad="38100" dist="38100" dir="2700000" algn="tl">
                    <a:srgbClr val="C0C0C0"/>
                  </a:outerShdw>
                </a:effectLst>
                <a:hlinkClick r:id="rId6"/>
              </a:rPr>
              <a:t>absolute</a:t>
            </a:r>
            <a:r>
              <a:rPr lang="en-US" altLang="en-US" dirty="0">
                <a:effectLst>
                  <a:outerShdw blurRad="38100" dist="38100" dir="2700000" algn="tl">
                    <a:srgbClr val="C0C0C0"/>
                  </a:outerShdw>
                </a:effectLst>
              </a:rPr>
              <a:t> (removed from flow; positioned with respect to containing block)</a:t>
            </a:r>
          </a:p>
          <a:p>
            <a:pPr lvl="1" eaLnBrk="1" hangingPunct="1">
              <a:defRPr/>
            </a:pPr>
            <a:r>
              <a:rPr lang="en-US" altLang="en-US" dirty="0">
                <a:effectLst>
                  <a:outerShdw blurRad="38100" dist="38100" dir="2700000" algn="tl">
                    <a:srgbClr val="C0C0C0"/>
                  </a:outerShdw>
                </a:effectLst>
                <a:hlinkClick r:id="rId7"/>
              </a:rPr>
              <a:t>fixed</a:t>
            </a:r>
            <a:r>
              <a:rPr lang="en-US" altLang="en-US" dirty="0">
                <a:effectLst>
                  <a:outerShdw blurRad="38100" dist="38100" dir="2700000" algn="tl">
                    <a:srgbClr val="C0C0C0"/>
                  </a:outerShdw>
                </a:effectLst>
              </a:rPr>
              <a:t> (positioned with respect to browser window)</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wrap="square" numCol="1" compatLnSpc="1">
            <a:prstTxWarp prst="textNoShape">
              <a:avLst/>
            </a:prstTxWarp>
          </a:bodyPr>
          <a:lstStyle/>
          <a:p>
            <a:pPr eaLnBrk="1" hangingPunct="1">
              <a:defRPr/>
            </a:pPr>
            <a:r>
              <a:rPr lang="en-US" altLang="en-US" sz="4400">
                <a:effectLst>
                  <a:outerShdw blurRad="38100" dist="38100" dir="2700000" algn="tl">
                    <a:srgbClr val="C0C0C0"/>
                  </a:outerShdw>
                </a:effectLst>
              </a:rPr>
              <a:t>More positioning attributes</a:t>
            </a:r>
          </a:p>
        </p:txBody>
      </p:sp>
      <p:sp>
        <p:nvSpPr>
          <p:cNvPr id="65539" name="Content Placeholder 2"/>
          <p:cNvSpPr>
            <a:spLocks noGrp="1"/>
          </p:cNvSpPr>
          <p:nvPr>
            <p:ph idx="1"/>
          </p:nvPr>
        </p:nvSpPr>
        <p:spPr/>
        <p:txBody>
          <a:bodyPr/>
          <a:lstStyle/>
          <a:p>
            <a:pPr eaLnBrk="1" hangingPunct="1">
              <a:defRPr/>
            </a:pPr>
            <a:r>
              <a:rPr lang="en-US" altLang="en-US">
                <a:effectLst>
                  <a:outerShdw blurRad="38100" dist="38100" dir="2700000" algn="tl">
                    <a:srgbClr val="C0C0C0"/>
                  </a:outerShdw>
                </a:effectLst>
              </a:rPr>
              <a:t>z-index: </a:t>
            </a:r>
            <a:r>
              <a:rPr lang="en-US" altLang="en-US" sz="1800">
                <a:effectLst>
                  <a:outerShdw blurRad="38100" dist="38100" dir="2700000" algn="tl">
                    <a:srgbClr val="C0C0C0"/>
                  </a:outerShdw>
                </a:effectLst>
              </a:rPr>
              <a:t>if items overlap, which one is in front?</a:t>
            </a:r>
          </a:p>
          <a:p>
            <a:pPr eaLnBrk="1" hangingPunct="1">
              <a:defRPr/>
            </a:pPr>
            <a:r>
              <a:rPr lang="en-US" altLang="en-US">
                <a:effectLst>
                  <a:outerShdw blurRad="38100" dist="38100" dir="2700000" algn="tl">
                    <a:srgbClr val="C0C0C0"/>
                  </a:outerShdw>
                </a:effectLst>
              </a:rPr>
              <a:t>clip: </a:t>
            </a:r>
            <a:r>
              <a:rPr lang="en-US" altLang="en-US" sz="1800">
                <a:effectLst>
                  <a:outerShdw blurRad="38100" dist="38100" dir="2700000" algn="tl">
                    <a:srgbClr val="C0C0C0"/>
                  </a:outerShdw>
                </a:effectLst>
              </a:rPr>
              <a:t>remove part of an item</a:t>
            </a:r>
          </a:p>
          <a:p>
            <a:pPr eaLnBrk="1" hangingPunct="1">
              <a:defRPr/>
            </a:pPr>
            <a:r>
              <a:rPr lang="en-US" altLang="en-US">
                <a:effectLst>
                  <a:outerShdw blurRad="38100" dist="38100" dir="2700000" algn="tl">
                    <a:srgbClr val="C0C0C0"/>
                  </a:outerShdw>
                </a:effectLst>
              </a:rPr>
              <a:t>cursor: </a:t>
            </a:r>
            <a:r>
              <a:rPr lang="en-US" altLang="en-US" sz="1800">
                <a:effectLst>
                  <a:outerShdw blurRad="38100" dist="38100" dir="2700000" algn="tl">
                    <a:srgbClr val="C0C0C0"/>
                  </a:outerShdw>
                </a:effectLst>
              </a:rPr>
              <a:t>specify the type of cursor </a:t>
            </a:r>
            <a:br>
              <a:rPr lang="en-US" altLang="en-US" sz="1800">
                <a:effectLst>
                  <a:outerShdw blurRad="38100" dist="38100" dir="2700000" algn="tl">
                    <a:srgbClr val="C0C0C0"/>
                  </a:outerShdw>
                </a:effectLst>
              </a:rPr>
            </a:br>
            <a:r>
              <a:rPr lang="en-US" altLang="en-US" sz="1800">
                <a:effectLst>
                  <a:outerShdw blurRad="38100" dist="38100" dir="2700000" algn="tl">
                    <a:srgbClr val="C0C0C0"/>
                  </a:outerShdw>
                </a:effectLst>
              </a:rPr>
              <a:t>to display</a:t>
            </a:r>
          </a:p>
          <a:p>
            <a:pPr eaLnBrk="1" hangingPunct="1">
              <a:defRPr/>
            </a:pPr>
            <a:r>
              <a:rPr lang="en-US" altLang="en-US">
                <a:effectLst>
                  <a:outerShdw blurRad="38100" dist="38100" dir="2700000" algn="tl">
                    <a:srgbClr val="C0C0C0"/>
                  </a:outerShdw>
                </a:effectLst>
                <a:hlinkClick r:id="rId2"/>
              </a:rPr>
              <a:t>overflow</a:t>
            </a:r>
            <a:r>
              <a:rPr lang="en-US" altLang="en-US">
                <a:effectLst>
                  <a:outerShdw blurRad="38100" dist="38100" dir="2700000" algn="tl">
                    <a:srgbClr val="C0C0C0"/>
                  </a:outerShdw>
                </a:effectLst>
              </a:rPr>
              <a:t>: </a:t>
            </a:r>
            <a:r>
              <a:rPr lang="en-US" altLang="en-US" sz="1800">
                <a:effectLst>
                  <a:outerShdw blurRad="38100" dist="38100" dir="2700000" algn="tl">
                    <a:srgbClr val="C0C0C0"/>
                  </a:outerShdw>
                </a:effectLst>
              </a:rPr>
              <a:t>scroll or hidden</a:t>
            </a:r>
          </a:p>
        </p:txBody>
      </p:sp>
      <p:pic>
        <p:nvPicPr>
          <p:cNvPr id="67587" name="Picture 4" descr="Screen shot 2011-10-03 at 10.36.53 AM.png">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5588" y="3573463"/>
            <a:ext cx="3565525"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wrap="square" numCol="1" compatLnSpc="1">
            <a:prstTxWarp prst="textNoShape">
              <a:avLst/>
            </a:prstTxWarp>
          </a:bodyPr>
          <a:lstStyle/>
          <a:p>
            <a:pPr eaLnBrk="1" hangingPunct="1">
              <a:defRPr/>
            </a:pPr>
            <a:r>
              <a:rPr lang="en-US" altLang="en-US">
                <a:effectLst>
                  <a:outerShdw blurRad="38100" dist="38100" dir="2700000" algn="tl">
                    <a:srgbClr val="C0C0C0"/>
                  </a:outerShdw>
                </a:effectLst>
              </a:rPr>
              <a:t>How Would I Make…</a:t>
            </a:r>
          </a:p>
        </p:txBody>
      </p:sp>
      <p:sp>
        <p:nvSpPr>
          <p:cNvPr id="66563" name="Content Placeholder 2"/>
          <p:cNvSpPr>
            <a:spLocks noGrp="1"/>
          </p:cNvSpPr>
          <p:nvPr>
            <p:ph idx="1"/>
          </p:nvPr>
        </p:nvSpPr>
        <p:spPr/>
        <p:txBody>
          <a:bodyPr/>
          <a:lstStyle/>
          <a:p>
            <a:pPr eaLnBrk="1" hangingPunct="1">
              <a:defRPr/>
            </a:pPr>
            <a:r>
              <a:rPr lang="en-US" altLang="en-US">
                <a:effectLst>
                  <a:outerShdw blurRad="38100" dist="38100" dir="2700000" algn="tl">
                    <a:srgbClr val="C0C0C0"/>
                  </a:outerShdw>
                </a:effectLst>
                <a:hlinkClick r:id="rId3"/>
              </a:rPr>
              <a:t>Drop-caps</a:t>
            </a:r>
            <a:r>
              <a:rPr lang="en-US" altLang="en-US">
                <a:effectLst>
                  <a:outerShdw blurRad="38100" dist="38100" dir="2700000" algn="tl">
                    <a:srgbClr val="C0C0C0"/>
                  </a:outerShdw>
                </a:effectLst>
              </a:rPr>
              <a:t>?</a:t>
            </a:r>
          </a:p>
          <a:p>
            <a:pPr eaLnBrk="1" hangingPunct="1">
              <a:defRPr/>
            </a:pPr>
            <a:r>
              <a:rPr lang="en-US" altLang="en-US">
                <a:effectLst>
                  <a:outerShdw blurRad="38100" dist="38100" dir="2700000" algn="tl">
                    <a:srgbClr val="C0C0C0"/>
                  </a:outerShdw>
                </a:effectLst>
                <a:hlinkClick r:id="rId4"/>
              </a:rPr>
              <a:t>Marginal notes</a:t>
            </a:r>
            <a:r>
              <a:rPr lang="en-US" altLang="en-US">
                <a:effectLst>
                  <a:outerShdw blurRad="38100" dist="38100" dir="2700000" algn="tl">
                    <a:srgbClr val="C0C0C0"/>
                  </a:outerShdw>
                </a:effectLst>
              </a:rPr>
              <a:t>?</a:t>
            </a:r>
          </a:p>
          <a:p>
            <a:pPr eaLnBrk="1" hangingPunct="1">
              <a:defRPr/>
            </a:pPr>
            <a:r>
              <a:rPr lang="en-US" altLang="en-US">
                <a:effectLst>
                  <a:outerShdw blurRad="38100" dist="38100" dir="2700000" algn="tl">
                    <a:srgbClr val="C0C0C0"/>
                  </a:outerShdw>
                </a:effectLst>
                <a:hlinkClick r:id="rId5"/>
              </a:rPr>
              <a:t>Icon before off-site links</a:t>
            </a:r>
            <a:r>
              <a:rPr lang="en-US" altLang="en-US">
                <a:effectLst>
                  <a:outerShdw blurRad="38100" dist="38100" dir="2700000" algn="tl">
                    <a:srgbClr val="C0C0C0"/>
                  </a:outerShdw>
                </a:effectLst>
              </a:rPr>
              <a:t>?</a:t>
            </a:r>
          </a:p>
          <a:p>
            <a:pPr eaLnBrk="1" hangingPunct="1">
              <a:defRPr/>
            </a:pPr>
            <a:r>
              <a:rPr lang="en-US" altLang="en-US">
                <a:effectLst>
                  <a:outerShdw blurRad="38100" dist="38100" dir="2700000" algn="tl">
                    <a:srgbClr val="C0C0C0"/>
                  </a:outerShdw>
                </a:effectLst>
                <a:hlinkClick r:id="rId6"/>
              </a:rPr>
              <a:t>Stationary navbar</a:t>
            </a:r>
            <a:r>
              <a:rPr lang="en-US" altLang="en-US">
                <a:effectLst>
                  <a:outerShdw blurRad="38100" dist="38100" dir="2700000" algn="tl">
                    <a:srgbClr val="C0C0C0"/>
                  </a:outerShdw>
                </a:effectLst>
              </a:rPr>
              <a:t>?</a:t>
            </a:r>
          </a:p>
          <a:p>
            <a:pPr eaLnBrk="1" hangingPunct="1">
              <a:defRPr/>
            </a:pPr>
            <a:r>
              <a:rPr lang="en-US" altLang="en-US">
                <a:effectLst>
                  <a:outerShdw blurRad="38100" dist="38100" dir="2700000" algn="tl">
                    <a:srgbClr val="C0C0C0"/>
                  </a:outerShdw>
                </a:effectLst>
              </a:rPr>
              <a:t>Columns?</a:t>
            </a:r>
          </a:p>
        </p:txBody>
      </p:sp>
      <p:pic>
        <p:nvPicPr>
          <p:cNvPr id="68611" name="Picture 1" descr="Screen Shot 2012-09-26 at 1.00.56 PM.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67113" y="1549400"/>
            <a:ext cx="17907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2" descr="Screen Shot 2012-09-26 at 1.02.12 PM.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740400" y="2070100"/>
            <a:ext cx="32639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3" descr="Screen Shot 2012-09-26 at 1.02.49 PM.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462463" y="3805238"/>
            <a:ext cx="35306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4" descr="Screen Shot 2012-09-26 at 1.03.51 PM.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608638" y="4894263"/>
            <a:ext cx="27686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buFont typeface="Wingdings 2" charset="0"/>
              <a:buChar char=""/>
              <a:defRPr/>
            </a:pPr>
            <a:endParaRPr lang="en-US"/>
          </a:p>
        </p:txBody>
      </p:sp>
      <p:pic>
        <p:nvPicPr>
          <p:cNvPr id="70659" name="Picture 3" descr="Screen Shot 2015-09-30 at 9.04.49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6925" y="0"/>
            <a:ext cx="4516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pPr>
              <a:defRPr/>
            </a:pPr>
            <a:r>
              <a:rPr lang="en-US" altLang="en-US">
                <a:effectLst>
                  <a:outerShdw blurRad="38100" dist="38100" dir="2700000" algn="tl">
                    <a:srgbClr val="C0C0C0"/>
                  </a:outerShdw>
                </a:effectLst>
              </a:rPr>
              <a:t>How would I make…</a:t>
            </a:r>
          </a:p>
        </p:txBody>
      </p:sp>
      <p:pic>
        <p:nvPicPr>
          <p:cNvPr id="71682" name="Content Placeholder 3">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2038" y="1243013"/>
            <a:ext cx="6818312" cy="5441950"/>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wrap="square" numCol="1" compatLnSpc="1">
            <a:prstTxWarp prst="textNoShape">
              <a:avLst/>
            </a:prstTxWarp>
          </a:bodyPr>
          <a:lstStyle/>
          <a:p>
            <a:pPr eaLnBrk="1" hangingPunct="1">
              <a:defRPr/>
            </a:pPr>
            <a:r>
              <a:rPr lang="en-US" altLang="en-US">
                <a:effectLst>
                  <a:outerShdw blurRad="38100" dist="38100" dir="2700000" algn="tl">
                    <a:srgbClr val="C0C0C0"/>
                  </a:outerShdw>
                </a:effectLst>
              </a:rPr>
              <a:t>Columns in CSS</a:t>
            </a:r>
          </a:p>
        </p:txBody>
      </p:sp>
      <p:sp>
        <p:nvSpPr>
          <p:cNvPr id="68611" name="Content Placeholder 2"/>
          <p:cNvSpPr>
            <a:spLocks noGrp="1"/>
          </p:cNvSpPr>
          <p:nvPr>
            <p:ph idx="1"/>
          </p:nvPr>
        </p:nvSpPr>
        <p:spPr>
          <a:xfrm>
            <a:off x="765175" y="2070100"/>
            <a:ext cx="7612063" cy="4787900"/>
          </a:xfrm>
        </p:spPr>
        <p:txBody>
          <a:bodyPr/>
          <a:lstStyle/>
          <a:p>
            <a:pPr eaLnBrk="1" hangingPunct="1">
              <a:lnSpc>
                <a:spcPct val="70000"/>
              </a:lnSpc>
              <a:defRPr/>
            </a:pPr>
            <a:r>
              <a:rPr lang="en-US" altLang="en-US" sz="1900" dirty="0">
                <a:effectLst>
                  <a:outerShdw blurRad="38100" dist="38100" dir="2700000" algn="tl">
                    <a:srgbClr val="C0C0C0"/>
                  </a:outerShdw>
                </a:effectLst>
              </a:rPr>
              <a:t>Tables</a:t>
            </a:r>
          </a:p>
          <a:p>
            <a:pPr lvl="1" eaLnBrk="1" hangingPunct="1">
              <a:lnSpc>
                <a:spcPct val="70000"/>
              </a:lnSpc>
              <a:defRPr/>
            </a:pPr>
            <a:r>
              <a:rPr lang="en-US" altLang="en-US" sz="1400" dirty="0">
                <a:effectLst>
                  <a:outerShdw blurRad="38100" dist="38100" dir="2700000" algn="tl">
                    <a:srgbClr val="C0C0C0"/>
                  </a:outerShdw>
                </a:effectLst>
              </a:rPr>
              <a:t>Easy</a:t>
            </a:r>
          </a:p>
          <a:p>
            <a:pPr lvl="1" eaLnBrk="1" hangingPunct="1">
              <a:lnSpc>
                <a:spcPct val="70000"/>
              </a:lnSpc>
              <a:defRPr/>
            </a:pPr>
            <a:r>
              <a:rPr lang="en-US" altLang="en-US" sz="1400" dirty="0">
                <a:effectLst>
                  <a:outerShdw blurRad="38100" dist="38100" dir="2700000" algn="tl">
                    <a:srgbClr val="C0C0C0"/>
                  </a:outerShdw>
                </a:effectLst>
              </a:rPr>
              <a:t>Works with old browsers</a:t>
            </a:r>
          </a:p>
          <a:p>
            <a:pPr lvl="1" eaLnBrk="1" hangingPunct="1">
              <a:lnSpc>
                <a:spcPct val="70000"/>
              </a:lnSpc>
              <a:defRPr/>
            </a:pPr>
            <a:r>
              <a:rPr lang="en-US" altLang="en-US" sz="1400" dirty="0">
                <a:effectLst>
                  <a:outerShdw blurRad="38100" dist="38100" dir="2700000" algn="tl">
                    <a:srgbClr val="C0C0C0"/>
                  </a:outerShdw>
                </a:effectLst>
              </a:rPr>
              <a:t>Can make equal-width columns</a:t>
            </a:r>
          </a:p>
          <a:p>
            <a:pPr lvl="1" eaLnBrk="1" hangingPunct="1">
              <a:lnSpc>
                <a:spcPct val="70000"/>
              </a:lnSpc>
              <a:defRPr/>
            </a:pPr>
            <a:r>
              <a:rPr lang="en-US" altLang="en-US" sz="1400" dirty="0">
                <a:effectLst>
                  <a:outerShdw blurRad="38100" dist="38100" dir="2700000" algn="tl">
                    <a:srgbClr val="C0C0C0"/>
                  </a:outerShdw>
                </a:effectLst>
              </a:rPr>
              <a:t>Drawbacks: harder to optimize for search engines? Rendering quirks on old browsers. Not semantic?</a:t>
            </a:r>
          </a:p>
          <a:p>
            <a:pPr lvl="1" eaLnBrk="1" hangingPunct="1">
              <a:lnSpc>
                <a:spcPct val="70000"/>
              </a:lnSpc>
              <a:defRPr/>
            </a:pPr>
            <a:r>
              <a:rPr lang="en-US" altLang="en-US" sz="1400" dirty="0">
                <a:effectLst>
                  <a:outerShdw blurRad="38100" dist="38100" dir="2700000" algn="tl">
                    <a:srgbClr val="C0C0C0"/>
                  </a:outerShdw>
                </a:effectLst>
              </a:rPr>
              <a:t>Web designers hate this approach</a:t>
            </a:r>
          </a:p>
          <a:p>
            <a:pPr eaLnBrk="1" hangingPunct="1">
              <a:lnSpc>
                <a:spcPct val="70000"/>
              </a:lnSpc>
              <a:defRPr/>
            </a:pPr>
            <a:r>
              <a:rPr lang="en-US" altLang="en-US" sz="1900" dirty="0">
                <a:effectLst>
                  <a:outerShdw blurRad="38100" dist="38100" dir="2700000" algn="tl">
                    <a:srgbClr val="C0C0C0"/>
                  </a:outerShdw>
                </a:effectLst>
              </a:rPr>
              <a:t>Floating div</a:t>
            </a:r>
          </a:p>
          <a:p>
            <a:pPr lvl="1" eaLnBrk="1" hangingPunct="1">
              <a:lnSpc>
                <a:spcPct val="70000"/>
              </a:lnSpc>
              <a:defRPr/>
            </a:pPr>
            <a:r>
              <a:rPr lang="en-US" altLang="en-US" sz="1400" dirty="0">
                <a:effectLst>
                  <a:outerShdw blurRad="38100" dist="38100" dir="2700000" algn="tl">
                    <a:srgbClr val="C0C0C0"/>
                  </a:outerShdw>
                </a:effectLst>
              </a:rPr>
              <a:t>Easy</a:t>
            </a:r>
          </a:p>
          <a:p>
            <a:pPr lvl="1" eaLnBrk="1" hangingPunct="1">
              <a:lnSpc>
                <a:spcPct val="70000"/>
              </a:lnSpc>
              <a:defRPr/>
            </a:pPr>
            <a:r>
              <a:rPr lang="en-US" altLang="en-US" sz="1400" dirty="0">
                <a:effectLst>
                  <a:outerShdw blurRad="38100" dist="38100" dir="2700000" algn="tl">
                    <a:srgbClr val="C0C0C0"/>
                  </a:outerShdw>
                </a:effectLst>
              </a:rPr>
              <a:t>Particular about order of content in html file</a:t>
            </a:r>
          </a:p>
          <a:p>
            <a:pPr lvl="1" eaLnBrk="1" hangingPunct="1">
              <a:lnSpc>
                <a:spcPct val="70000"/>
              </a:lnSpc>
              <a:defRPr/>
            </a:pPr>
            <a:r>
              <a:rPr lang="en-US" altLang="en-US" sz="1400" dirty="0">
                <a:effectLst>
                  <a:outerShdw blurRad="38100" dist="38100" dir="2700000" algn="tl">
                    <a:srgbClr val="C0C0C0"/>
                  </a:outerShdw>
                </a:effectLst>
              </a:rPr>
              <a:t>Changing content can cause columns to move around</a:t>
            </a:r>
          </a:p>
          <a:p>
            <a:pPr eaLnBrk="1" hangingPunct="1">
              <a:lnSpc>
                <a:spcPct val="70000"/>
              </a:lnSpc>
              <a:defRPr/>
            </a:pPr>
            <a:r>
              <a:rPr lang="en-US" altLang="en-US" sz="1900" dirty="0">
                <a:effectLst>
                  <a:outerShdw blurRad="38100" dist="38100" dir="2700000" algn="tl">
                    <a:srgbClr val="C0C0C0"/>
                  </a:outerShdw>
                </a:effectLst>
              </a:rPr>
              <a:t>CSS positioning</a:t>
            </a:r>
          </a:p>
          <a:p>
            <a:pPr lvl="1" eaLnBrk="1" hangingPunct="1">
              <a:lnSpc>
                <a:spcPct val="70000"/>
              </a:lnSpc>
              <a:defRPr/>
            </a:pPr>
            <a:r>
              <a:rPr lang="en-US" altLang="en-US" sz="1400" dirty="0">
                <a:effectLst>
                  <a:outerShdw blurRad="38100" dist="38100" dir="2700000" algn="tl">
                    <a:srgbClr val="C0C0C0"/>
                  </a:outerShdw>
                </a:effectLst>
              </a:rPr>
              <a:t>More control</a:t>
            </a:r>
          </a:p>
          <a:p>
            <a:pPr lvl="1" eaLnBrk="1" hangingPunct="1">
              <a:lnSpc>
                <a:spcPct val="70000"/>
              </a:lnSpc>
              <a:defRPr/>
            </a:pPr>
            <a:r>
              <a:rPr lang="en-US" altLang="en-US" sz="1400" dirty="0">
                <a:effectLst>
                  <a:outerShdw blurRad="38100" dist="38100" dir="2700000" algn="tl">
                    <a:srgbClr val="C0C0C0"/>
                  </a:outerShdw>
                </a:effectLst>
              </a:rPr>
              <a:t>Can place content in any order in </a:t>
            </a:r>
            <a:r>
              <a:rPr lang="en-US" altLang="en-US" sz="1400" dirty="0" smtClean="0">
                <a:effectLst>
                  <a:outerShdw blurRad="38100" dist="38100" dir="2700000" algn="tl">
                    <a:srgbClr val="C0C0C0"/>
                  </a:outerShdw>
                </a:effectLst>
              </a:rPr>
              <a:t>page</a:t>
            </a:r>
          </a:p>
          <a:p>
            <a:pPr lvl="1" eaLnBrk="1" hangingPunct="1">
              <a:lnSpc>
                <a:spcPct val="70000"/>
              </a:lnSpc>
              <a:defRPr/>
            </a:pPr>
            <a:r>
              <a:rPr lang="en-US" altLang="en-US" sz="1400" dirty="0" smtClean="0">
                <a:effectLst>
                  <a:outerShdw blurRad="38100" dist="38100" dir="2700000" algn="tl">
                    <a:srgbClr val="C0C0C0"/>
                  </a:outerShdw>
                </a:effectLst>
              </a:rPr>
              <a:t>Currently recommended approach</a:t>
            </a:r>
            <a:endParaRPr lang="en-US" altLang="en-US" sz="1400" dirty="0">
              <a:effectLst>
                <a:outerShdw blurRad="38100" dist="38100" dir="2700000" algn="tl">
                  <a:srgbClr val="C0C0C0"/>
                </a:outerShdw>
              </a:effectLst>
            </a:endParaRPr>
          </a:p>
          <a:p>
            <a:pPr eaLnBrk="1" hangingPunct="1">
              <a:lnSpc>
                <a:spcPct val="70000"/>
              </a:lnSpc>
              <a:defRPr/>
            </a:pPr>
            <a:r>
              <a:rPr lang="en-US" altLang="en-US" sz="1600" dirty="0">
                <a:effectLst>
                  <a:outerShdw blurRad="38100" dist="38100" dir="2700000" algn="tl">
                    <a:srgbClr val="C0C0C0"/>
                  </a:outerShdw>
                </a:effectLst>
              </a:rPr>
              <a:t>CSS3 columns</a:t>
            </a:r>
          </a:p>
          <a:p>
            <a:pPr eaLnBrk="1" hangingPunct="1">
              <a:lnSpc>
                <a:spcPct val="70000"/>
              </a:lnSpc>
              <a:defRPr/>
            </a:pPr>
            <a:r>
              <a:rPr lang="en-US" altLang="en-US" sz="1600" dirty="0">
                <a:effectLst>
                  <a:outerShdw blurRad="38100" dist="38100" dir="2700000" algn="tl">
                    <a:srgbClr val="C0C0C0"/>
                  </a:outerShdw>
                </a:effectLst>
              </a:rPr>
              <a:t>Use a nice template…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pPr>
              <a:defRPr/>
            </a:pPr>
            <a:r>
              <a:rPr lang="en-US" altLang="en-US">
                <a:effectLst>
                  <a:outerShdw blurRad="38100" dist="38100" dir="2700000" algn="tl">
                    <a:srgbClr val="C0C0C0"/>
                  </a:outerShdw>
                </a:effectLst>
              </a:rPr>
              <a:t>Creating Layouts</a:t>
            </a:r>
          </a:p>
        </p:txBody>
      </p:sp>
      <p:sp>
        <p:nvSpPr>
          <p:cNvPr id="3" name="Content Placeholder 2"/>
          <p:cNvSpPr>
            <a:spLocks noGrp="1"/>
          </p:cNvSpPr>
          <p:nvPr>
            <p:ph idx="1"/>
          </p:nvPr>
        </p:nvSpPr>
        <p:spPr/>
        <p:txBody>
          <a:bodyPr/>
          <a:lstStyle/>
          <a:p>
            <a:pPr>
              <a:buFont typeface="Wingdings 2" charset="0"/>
              <a:buChar char=""/>
              <a:defRPr/>
            </a:pPr>
            <a:r>
              <a:rPr lang="en-US" dirty="0" smtClean="0"/>
              <a:t>Write them yourself</a:t>
            </a:r>
          </a:p>
          <a:p>
            <a:pPr>
              <a:buFont typeface="Wingdings 2" charset="0"/>
              <a:buChar char=""/>
              <a:defRPr/>
            </a:pPr>
            <a:r>
              <a:rPr lang="en-US" dirty="0" smtClean="0"/>
              <a:t>Copy examples</a:t>
            </a:r>
          </a:p>
          <a:p>
            <a:pPr>
              <a:buFont typeface="Wingdings 2" charset="0"/>
              <a:buChar char=""/>
              <a:defRPr/>
            </a:pPr>
            <a:r>
              <a:rPr lang="en-US" dirty="0" smtClean="0"/>
              <a:t>Content management systems: </a:t>
            </a:r>
            <a:br>
              <a:rPr lang="en-US" dirty="0" smtClean="0"/>
            </a:br>
            <a:r>
              <a:rPr lang="en-US" dirty="0" smtClean="0"/>
              <a:t>	Use pre-built templates</a:t>
            </a:r>
          </a:p>
          <a:p>
            <a:pPr>
              <a:buFont typeface="Wingdings 2" charset="0"/>
              <a:buChar char=""/>
              <a:defRPr/>
            </a:pPr>
            <a:r>
              <a:rPr lang="en-US" dirty="0" smtClean="0"/>
              <a:t>Dreamweaver:</a:t>
            </a:r>
            <a:br>
              <a:rPr lang="en-US" dirty="0" smtClean="0"/>
            </a:br>
            <a:r>
              <a:rPr lang="en-US" dirty="0" smtClean="0"/>
              <a:t>	Use pre-built templates</a:t>
            </a:r>
          </a:p>
          <a:p>
            <a:pPr>
              <a:buFont typeface="Wingdings 2" charset="0"/>
              <a:buChar char=""/>
              <a:defRPr/>
            </a:pPr>
            <a:r>
              <a:rPr lang="en-US" dirty="0" smtClean="0"/>
              <a:t>Use a framework like </a:t>
            </a:r>
            <a:r>
              <a:rPr lang="en-US" i="1" dirty="0" smtClean="0">
                <a:hlinkClick r:id="rId2"/>
              </a:rPr>
              <a:t>Bootstrap</a:t>
            </a:r>
            <a:r>
              <a:rPr lang="en-US" i="1" dirty="0"/>
              <a:t> </a:t>
            </a:r>
            <a:r>
              <a:rPr lang="en-US" dirty="0" smtClean="0"/>
              <a:t>with </a:t>
            </a:r>
            <a:r>
              <a:rPr lang="en-US" dirty="0" smtClean="0">
                <a:hlinkClick r:id="rId3"/>
              </a:rPr>
              <a:t>templates</a:t>
            </a:r>
            <a:endParaRPr lang="en-US" i="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pPr>
              <a:defRPr/>
            </a:pPr>
            <a:r>
              <a:rPr lang="en-US" altLang="en-US">
                <a:effectLst>
                  <a:outerShdw blurRad="38100" dist="38100" dir="2700000" algn="tl">
                    <a:srgbClr val="C0C0C0"/>
                  </a:outerShdw>
                </a:effectLst>
              </a:rPr>
              <a:t>CRAP Design</a:t>
            </a:r>
          </a:p>
        </p:txBody>
      </p:sp>
      <p:sp>
        <p:nvSpPr>
          <p:cNvPr id="3" name="Content Placeholder 2"/>
          <p:cNvSpPr>
            <a:spLocks noGrp="1"/>
          </p:cNvSpPr>
          <p:nvPr>
            <p:ph idx="1"/>
          </p:nvPr>
        </p:nvSpPr>
        <p:spPr/>
        <p:txBody>
          <a:bodyPr/>
          <a:lstStyle/>
          <a:p>
            <a:pPr>
              <a:defRPr/>
            </a:pPr>
            <a:r>
              <a:rPr lang="en-US" altLang="en-US">
                <a:effectLst>
                  <a:outerShdw blurRad="38100" dist="38100" dir="2700000" algn="tl">
                    <a:srgbClr val="C0C0C0"/>
                  </a:outerShdw>
                </a:effectLst>
              </a:rPr>
              <a:t>Contrast</a:t>
            </a:r>
          </a:p>
          <a:p>
            <a:pPr>
              <a:defRPr/>
            </a:pPr>
            <a:r>
              <a:rPr lang="en-US" altLang="en-US">
                <a:effectLst>
                  <a:outerShdw blurRad="38100" dist="38100" dir="2700000" algn="tl">
                    <a:srgbClr val="C0C0C0"/>
                  </a:outerShdw>
                </a:effectLst>
              </a:rPr>
              <a:t>Repetition</a:t>
            </a:r>
          </a:p>
          <a:p>
            <a:pPr>
              <a:defRPr/>
            </a:pPr>
            <a:r>
              <a:rPr lang="en-US" altLang="en-US">
                <a:effectLst>
                  <a:outerShdw blurRad="38100" dist="38100" dir="2700000" algn="tl">
                    <a:srgbClr val="C0C0C0"/>
                  </a:outerShdw>
                </a:effectLst>
              </a:rPr>
              <a:t>Alignment</a:t>
            </a:r>
          </a:p>
          <a:p>
            <a:pPr>
              <a:defRPr/>
            </a:pPr>
            <a:r>
              <a:rPr lang="en-US" altLang="en-US">
                <a:effectLst>
                  <a:outerShdw blurRad="38100" dist="38100" dir="2700000" algn="tl">
                    <a:srgbClr val="C0C0C0"/>
                  </a:outerShdw>
                </a:effectLst>
              </a:rPr>
              <a:t>Proximity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pPr>
              <a:defRPr/>
            </a:pPr>
            <a:r>
              <a:rPr lang="en-US" altLang="en-US">
                <a:effectLst>
                  <a:outerShdw blurRad="38100" dist="38100" dir="2700000" algn="tl">
                    <a:srgbClr val="C0C0C0"/>
                  </a:outerShdw>
                </a:effectLst>
              </a:rPr>
              <a:t>The Mobile Web</a:t>
            </a:r>
          </a:p>
        </p:txBody>
      </p:sp>
      <p:sp>
        <p:nvSpPr>
          <p:cNvPr id="3" name="Content Placeholder 2"/>
          <p:cNvSpPr>
            <a:spLocks noGrp="1"/>
          </p:cNvSpPr>
          <p:nvPr>
            <p:ph idx="1"/>
          </p:nvPr>
        </p:nvSpPr>
        <p:spPr>
          <a:xfrm>
            <a:off x="765175" y="2070100"/>
            <a:ext cx="7612063" cy="4638675"/>
          </a:xfrm>
        </p:spPr>
        <p:txBody>
          <a:bodyPr/>
          <a:lstStyle/>
          <a:p>
            <a:pPr>
              <a:defRPr/>
            </a:pPr>
            <a:r>
              <a:rPr lang="en-US" altLang="en-US">
                <a:effectLst>
                  <a:outerShdw blurRad="38100" dist="38100" dir="2700000" algn="tl">
                    <a:srgbClr val="C0C0C0"/>
                  </a:outerShdw>
                </a:effectLst>
              </a:rPr>
              <a:t>How are mobile devices changing the Web?</a:t>
            </a:r>
          </a:p>
          <a:p>
            <a:pPr lvl="1">
              <a:defRPr/>
            </a:pPr>
            <a:r>
              <a:rPr lang="en-US" altLang="en-US">
                <a:effectLst>
                  <a:outerShdw blurRad="38100" dist="38100" dir="2700000" algn="tl">
                    <a:srgbClr val="C0C0C0"/>
                  </a:outerShdw>
                </a:effectLst>
              </a:rPr>
              <a:t>Billions of smartphones, tablets (more than PCs)</a:t>
            </a:r>
          </a:p>
          <a:p>
            <a:pPr lvl="1">
              <a:defRPr/>
            </a:pPr>
            <a:r>
              <a:rPr lang="en-US" altLang="en-US">
                <a:effectLst>
                  <a:outerShdw blurRad="38100" dist="38100" dir="2700000" algn="tl">
                    <a:srgbClr val="C0C0C0"/>
                  </a:outerShdw>
                </a:effectLst>
              </a:rPr>
              <a:t>Most with Webkit browsers</a:t>
            </a:r>
          </a:p>
          <a:p>
            <a:pPr>
              <a:defRPr/>
            </a:pPr>
            <a:r>
              <a:rPr lang="en-US" altLang="en-US">
                <a:effectLst>
                  <a:outerShdw blurRad="38100" dist="38100" dir="2700000" algn="tl">
                    <a:srgbClr val="C0C0C0"/>
                  </a:outerShdw>
                </a:effectLst>
              </a:rPr>
              <a:t>Differences?</a:t>
            </a:r>
          </a:p>
          <a:p>
            <a:pPr lvl="1">
              <a:defRPr/>
            </a:pPr>
            <a:r>
              <a:rPr lang="en-US" altLang="en-US">
                <a:effectLst>
                  <a:outerShdw blurRad="38100" dist="38100" dir="2700000" algn="tl">
                    <a:srgbClr val="C0C0C0"/>
                  </a:outerShdw>
                </a:effectLst>
              </a:rPr>
              <a:t>Larger variety of screen sizes</a:t>
            </a:r>
          </a:p>
          <a:p>
            <a:pPr lvl="1">
              <a:defRPr/>
            </a:pPr>
            <a:r>
              <a:rPr lang="en-US" altLang="en-US">
                <a:effectLst>
                  <a:outerShdw blurRad="38100" dist="38100" dir="2700000" algn="tl">
                    <a:srgbClr val="C0C0C0"/>
                  </a:outerShdw>
                </a:effectLst>
              </a:rPr>
              <a:t>No mouseover events</a:t>
            </a:r>
          </a:p>
          <a:p>
            <a:pPr lvl="1">
              <a:defRPr/>
            </a:pPr>
            <a:r>
              <a:rPr lang="en-US" altLang="en-US">
                <a:effectLst>
                  <a:outerShdw blurRad="38100" dist="38100" dir="2700000" algn="tl">
                    <a:srgbClr val="C0C0C0"/>
                  </a:outerShdw>
                </a:effectLst>
              </a:rPr>
              <a:t>Need larger click targets</a:t>
            </a:r>
          </a:p>
          <a:p>
            <a:pPr lvl="1">
              <a:defRPr/>
            </a:pPr>
            <a:r>
              <a:rPr lang="en-US" altLang="en-US">
                <a:effectLst>
                  <a:outerShdw blurRad="38100" dist="38100" dir="2700000" algn="tl">
                    <a:srgbClr val="C0C0C0"/>
                  </a:outerShdw>
                </a:effectLst>
              </a:rPr>
              <a:t>Fixed positioning is problematic on small, zoomable screens</a:t>
            </a:r>
          </a:p>
          <a:p>
            <a:pPr lvl="1">
              <a:defRPr/>
            </a:pPr>
            <a:r>
              <a:rPr lang="en-US" altLang="en-US">
                <a:effectLst>
                  <a:outerShdw blurRad="38100" dist="38100" dir="2700000" algn="tl">
                    <a:srgbClr val="C0C0C0"/>
                  </a:outerShdw>
                </a:effectLst>
              </a:rPr>
              <a:t>Flash not available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pPr>
              <a:defRPr/>
            </a:pPr>
            <a:r>
              <a:rPr lang="en-US" altLang="en-US">
                <a:effectLst>
                  <a:outerShdw blurRad="38100" dist="38100" dir="2700000" algn="tl">
                    <a:srgbClr val="C0C0C0"/>
                  </a:outerShdw>
                </a:effectLst>
              </a:rPr>
              <a:t>Usability on All Devices</a:t>
            </a:r>
          </a:p>
        </p:txBody>
      </p:sp>
      <p:sp>
        <p:nvSpPr>
          <p:cNvPr id="3" name="Content Placeholder 2"/>
          <p:cNvSpPr>
            <a:spLocks noGrp="1"/>
          </p:cNvSpPr>
          <p:nvPr>
            <p:ph idx="1"/>
          </p:nvPr>
        </p:nvSpPr>
        <p:spPr/>
        <p:txBody>
          <a:bodyPr/>
          <a:lstStyle/>
          <a:p>
            <a:pPr>
              <a:buFont typeface="Wingdings 2" charset="2"/>
              <a:buNone/>
              <a:defRPr/>
            </a:pPr>
            <a:r>
              <a:rPr lang="en-US" altLang="en-US">
                <a:effectLst>
                  <a:outerShdw blurRad="38100" dist="38100" dir="2700000" algn="tl">
                    <a:srgbClr val="C0C0C0"/>
                  </a:outerShdw>
                </a:effectLst>
              </a:rPr>
              <a:t>To make your Web page available to all</a:t>
            </a:r>
          </a:p>
          <a:p>
            <a:pPr lvl="1">
              <a:defRPr/>
            </a:pPr>
            <a:r>
              <a:rPr lang="en-US" altLang="en-US">
                <a:effectLst>
                  <a:outerShdw blurRad="38100" dist="38100" dir="2700000" algn="tl">
                    <a:srgbClr val="C0C0C0"/>
                  </a:outerShdw>
                </a:effectLst>
              </a:rPr>
              <a:t>Separate your content from styling info</a:t>
            </a:r>
          </a:p>
          <a:p>
            <a:pPr lvl="1">
              <a:defRPr/>
            </a:pPr>
            <a:r>
              <a:rPr lang="en-US" altLang="en-US" i="1">
                <a:effectLst>
                  <a:outerShdw blurRad="38100" dist="38100" dir="2700000" algn="tl">
                    <a:srgbClr val="C0C0C0"/>
                  </a:outerShdw>
                </a:effectLst>
              </a:rPr>
              <a:t>Responsive Design: </a:t>
            </a:r>
            <a:r>
              <a:rPr lang="en-US" altLang="en-US">
                <a:effectLst>
                  <a:outerShdw blurRad="38100" dist="38100" dir="2700000" algn="tl">
                    <a:srgbClr val="C0C0C0"/>
                  </a:outerShdw>
                </a:effectLst>
              </a:rPr>
              <a:t>resize appropriately from big to small; hide some things for cell phones</a:t>
            </a:r>
          </a:p>
          <a:p>
            <a:pPr lvl="1">
              <a:defRPr/>
            </a:pPr>
            <a:r>
              <a:rPr lang="en-US" altLang="en-US">
                <a:effectLst>
                  <a:outerShdw blurRad="38100" dist="38100" dir="2700000" algn="tl">
                    <a:srgbClr val="C0C0C0"/>
                  </a:outerShdw>
                </a:effectLst>
              </a:rPr>
              <a:t>Don</a:t>
            </a:r>
            <a:r>
              <a:rPr lang="ja-JP" altLang="en-US">
                <a:effectLst>
                  <a:outerShdw blurRad="38100" dist="38100" dir="2700000" algn="tl">
                    <a:srgbClr val="C0C0C0"/>
                  </a:outerShdw>
                </a:effectLst>
              </a:rPr>
              <a:t>’</a:t>
            </a:r>
            <a:r>
              <a:rPr lang="en-US" altLang="ja-JP">
                <a:effectLst>
                  <a:outerShdw blurRad="38100" dist="38100" dir="2700000" algn="tl">
                    <a:srgbClr val="C0C0C0"/>
                  </a:outerShdw>
                </a:effectLst>
              </a:rPr>
              <a:t>t use flash—or offer alternatives</a:t>
            </a:r>
          </a:p>
          <a:p>
            <a:pPr lvl="1">
              <a:defRPr/>
            </a:pPr>
            <a:r>
              <a:rPr lang="en-US" altLang="en-US">
                <a:effectLst>
                  <a:outerShdw blurRad="38100" dist="38100" dir="2700000" algn="tl">
                    <a:srgbClr val="C0C0C0"/>
                  </a:outerShdw>
                </a:effectLst>
              </a:rPr>
              <a:t>Use bigger click targets, no fixed positioning, don't require hover or mouseover events</a:t>
            </a:r>
          </a:p>
          <a:p>
            <a:pPr lvl="1">
              <a:defRPr/>
            </a:pPr>
            <a:endParaRPr lang="en-US" altLang="en-US">
              <a:effectLst>
                <a:outerShdw blurRad="38100" dist="38100" dir="2700000" algn="tl">
                  <a:srgbClr val="C0C0C0"/>
                </a:outerShdw>
              </a:effectLst>
            </a:endParaRPr>
          </a:p>
          <a:p>
            <a:pPr lvl="1">
              <a:defRPr/>
            </a:pPr>
            <a:endParaRPr lang="en-US" altLang="en-US">
              <a:effectLst>
                <a:outerShdw blurRad="38100" dist="38100" dir="2700000" algn="tl">
                  <a:srgbClr val="C0C0C0"/>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pPr>
              <a:defRPr/>
            </a:pPr>
            <a:r>
              <a:rPr lang="en-US" altLang="en-US">
                <a:effectLst>
                  <a:outerShdw blurRad="38100" dist="38100" dir="2700000" algn="tl">
                    <a:srgbClr val="C0C0C0"/>
                  </a:outerShdw>
                </a:effectLst>
              </a:rPr>
              <a:t>CSS in 337</a:t>
            </a:r>
          </a:p>
        </p:txBody>
      </p:sp>
      <p:sp>
        <p:nvSpPr>
          <p:cNvPr id="3" name="Content Placeholder 2"/>
          <p:cNvSpPr>
            <a:spLocks noGrp="1"/>
          </p:cNvSpPr>
          <p:nvPr>
            <p:ph idx="1"/>
          </p:nvPr>
        </p:nvSpPr>
        <p:spPr/>
        <p:txBody>
          <a:bodyPr/>
          <a:lstStyle/>
          <a:p>
            <a:pPr>
              <a:buFont typeface="Wingdings 2" charset="0"/>
              <a:buChar char=""/>
              <a:defRPr/>
            </a:pPr>
            <a:r>
              <a:rPr lang="en-US" dirty="0">
                <a:effectLst>
                  <a:outerShdw blurRad="38100" dist="38100" dir="2700000" algn="tl">
                    <a:srgbClr val="DDDDDD"/>
                  </a:outerShdw>
                </a:effectLst>
                <a:ea typeface="ＭＳ Ｐゴシック" charset="0"/>
                <a:cs typeface="ＭＳ Ｐゴシック" charset="0"/>
              </a:rPr>
              <a:t>I'm not going to </a:t>
            </a:r>
            <a:r>
              <a:rPr lang="en-US" dirty="0" smtClean="0">
                <a:effectLst>
                  <a:outerShdw blurRad="38100" dist="38100" dir="2700000" algn="tl">
                    <a:srgbClr val="DDDDDD"/>
                  </a:outerShdw>
                </a:effectLst>
                <a:ea typeface="ＭＳ Ｐゴシック" charset="0"/>
                <a:cs typeface="ＭＳ Ｐゴシック" charset="0"/>
              </a:rPr>
              <a:t>exhaustively cover </a:t>
            </a:r>
            <a:r>
              <a:rPr lang="en-US" dirty="0">
                <a:effectLst>
                  <a:outerShdw blurRad="38100" dist="38100" dir="2700000" algn="tl">
                    <a:srgbClr val="DDDDDD"/>
                  </a:outerShdw>
                </a:effectLst>
                <a:ea typeface="ＭＳ Ｐゴシック" charset="0"/>
                <a:cs typeface="ＭＳ Ｐゴシック" charset="0"/>
              </a:rPr>
              <a:t>specific properties and uses. (Study a CSS reference book!)</a:t>
            </a:r>
          </a:p>
          <a:p>
            <a:pPr>
              <a:buFont typeface="Wingdings 2" charset="0"/>
              <a:buChar char=""/>
              <a:defRPr/>
            </a:pPr>
            <a:r>
              <a:rPr lang="en-US" dirty="0">
                <a:effectLst>
                  <a:outerShdw blurRad="38100" dist="38100" dir="2700000" algn="tl">
                    <a:srgbClr val="DDDDDD"/>
                  </a:outerShdw>
                </a:effectLst>
                <a:ea typeface="ＭＳ Ｐゴシック" charset="0"/>
                <a:cs typeface="ＭＳ Ｐゴシック" charset="0"/>
              </a:rPr>
              <a:t>I will cover some key concepts:</a:t>
            </a:r>
          </a:p>
          <a:p>
            <a:pPr lvl="1">
              <a:buFont typeface="Wingdings 2" charset="0"/>
              <a:buChar char=""/>
              <a:defRPr/>
            </a:pPr>
            <a:r>
              <a:rPr lang="en-US" dirty="0">
                <a:effectLst>
                  <a:outerShdw blurRad="38100" dist="38100" dir="2700000" algn="tl">
                    <a:srgbClr val="DDDDDD"/>
                  </a:outerShdw>
                </a:effectLst>
                <a:ea typeface="ＭＳ Ｐゴシック" charset="0"/>
              </a:rPr>
              <a:t>Overview of usage</a:t>
            </a:r>
          </a:p>
          <a:p>
            <a:pPr lvl="1">
              <a:buFont typeface="Wingdings 2" charset="0"/>
              <a:buChar char=""/>
              <a:defRPr/>
            </a:pPr>
            <a:r>
              <a:rPr lang="en-US" dirty="0">
                <a:effectLst>
                  <a:outerShdw blurRad="38100" dist="38100" dir="2700000" algn="tl">
                    <a:srgbClr val="DDDDDD"/>
                  </a:outerShdw>
                </a:effectLst>
                <a:ea typeface="ＭＳ Ｐゴシック" charset="0"/>
              </a:rPr>
              <a:t>Selectors</a:t>
            </a:r>
          </a:p>
          <a:p>
            <a:pPr lvl="1">
              <a:buFont typeface="Wingdings 2" charset="0"/>
              <a:buChar char=""/>
              <a:defRPr/>
            </a:pPr>
            <a:r>
              <a:rPr lang="en-US" dirty="0">
                <a:effectLst>
                  <a:outerShdw blurRad="38100" dist="38100" dir="2700000" algn="tl">
                    <a:srgbClr val="DDDDDD"/>
                  </a:outerShdw>
                </a:effectLst>
                <a:ea typeface="ＭＳ Ｐゴシック" charset="0"/>
              </a:rPr>
              <a:t>Cascading and inheritance</a:t>
            </a:r>
          </a:p>
          <a:p>
            <a:pPr lvl="1">
              <a:buFont typeface="Wingdings 2" charset="0"/>
              <a:buChar char=""/>
              <a:defRPr/>
            </a:pPr>
            <a:r>
              <a:rPr lang="en-US" dirty="0">
                <a:effectLst>
                  <a:outerShdw blurRad="38100" dist="38100" dir="2700000" algn="tl">
                    <a:srgbClr val="DDDDDD"/>
                  </a:outerShdw>
                </a:effectLst>
                <a:ea typeface="ＭＳ Ｐゴシック" charset="0"/>
              </a:rPr>
              <a:t>Box model</a:t>
            </a:r>
          </a:p>
          <a:p>
            <a:pPr lvl="1">
              <a:buFont typeface="Wingdings 2" charset="0"/>
              <a:buChar char=""/>
              <a:defRPr/>
            </a:pPr>
            <a:r>
              <a:rPr lang="en-US" dirty="0">
                <a:effectLst>
                  <a:outerShdw blurRad="38100" dist="38100" dir="2700000" algn="tl">
                    <a:srgbClr val="DDDDDD"/>
                  </a:outerShdw>
                </a:effectLst>
                <a:ea typeface="ＭＳ Ｐゴシック" charset="0"/>
              </a:rPr>
              <a:t>Positioning</a:t>
            </a:r>
          </a:p>
          <a:p>
            <a:pPr>
              <a:buFont typeface="Wingdings 2" charset="0"/>
              <a:buChar char=""/>
              <a:defRPr/>
            </a:pPr>
            <a:endParaRPr lang="en-US" dirty="0">
              <a:effectLst>
                <a:outerShdw blurRad="38100" dist="38100" dir="2700000" algn="tl">
                  <a:srgbClr val="DDDDDD"/>
                </a:outerShdw>
              </a:effectLst>
              <a:ea typeface="ＭＳ Ｐゴシック" charset="0"/>
              <a:cs typeface="ＭＳ Ｐゴシック"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pPr>
              <a:defRPr/>
            </a:pPr>
            <a:r>
              <a:rPr lang="en-US" altLang="en-US">
                <a:effectLst>
                  <a:outerShdw blurRad="38100" dist="38100" dir="2700000" algn="tl">
                    <a:srgbClr val="C0C0C0"/>
                  </a:outerShdw>
                </a:effectLst>
              </a:rPr>
              <a:t>Mobile First</a:t>
            </a:r>
          </a:p>
        </p:txBody>
      </p:sp>
      <p:sp>
        <p:nvSpPr>
          <p:cNvPr id="3" name="Content Placeholder 2"/>
          <p:cNvSpPr>
            <a:spLocks noGrp="1"/>
          </p:cNvSpPr>
          <p:nvPr>
            <p:ph idx="1"/>
          </p:nvPr>
        </p:nvSpPr>
        <p:spPr/>
        <p:txBody>
          <a:bodyPr/>
          <a:lstStyle/>
          <a:p>
            <a:pPr>
              <a:defRPr/>
            </a:pPr>
            <a:r>
              <a:rPr lang="en-US" altLang="en-US">
                <a:effectLst>
                  <a:outerShdw blurRad="38100" dist="38100" dir="2700000" algn="tl">
                    <a:srgbClr val="C0C0C0"/>
                  </a:outerShdw>
                </a:effectLst>
              </a:rPr>
              <a:t>Mobile traffic is greater than desktop traffic in some cases</a:t>
            </a:r>
          </a:p>
          <a:p>
            <a:pPr>
              <a:defRPr/>
            </a:pPr>
            <a:r>
              <a:rPr lang="en-US" altLang="en-US">
                <a:effectLst>
                  <a:outerShdw blurRad="38100" dist="38100" dir="2700000" algn="tl">
                    <a:srgbClr val="C0C0C0"/>
                  </a:outerShdw>
                </a:effectLst>
              </a:rPr>
              <a:t>Some design for mobile first, with desktop access as the afterthought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buFont typeface="Wingdings 2" charset="0"/>
              <a:buChar char=""/>
              <a:defRPr/>
            </a:pPr>
            <a:endParaRPr lang="en-US"/>
          </a:p>
        </p:txBody>
      </p:sp>
      <p:pic>
        <p:nvPicPr>
          <p:cNvPr id="79875" name="Picture 3" descr="Screen Shot 2013-09-16 at 10.34.02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4" descr="Screen Shot 2013-09-16 at 10.34.17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497263"/>
            <a:ext cx="9144000" cy="336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buFont typeface="Wingdings 2" charset="0"/>
              <a:buChar char=""/>
              <a:defRPr/>
            </a:pPr>
            <a:endParaRPr lang="en-US"/>
          </a:p>
        </p:txBody>
      </p:sp>
      <p:pic>
        <p:nvPicPr>
          <p:cNvPr id="80899" name="Picture 3" descr="Screen Shot 2013-09-16 at 10.39.50 AM.png">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4263" y="0"/>
            <a:ext cx="7292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pPr>
              <a:defRPr/>
            </a:pPr>
            <a:r>
              <a:rPr lang="en-US" altLang="en-US">
                <a:effectLst>
                  <a:outerShdw blurRad="38100" dist="38100" dir="2700000" algn="tl">
                    <a:srgbClr val="C0C0C0"/>
                  </a:outerShdw>
                </a:effectLst>
              </a:rPr>
              <a:t>Responsive Design</a:t>
            </a:r>
          </a:p>
        </p:txBody>
      </p:sp>
      <p:sp>
        <p:nvSpPr>
          <p:cNvPr id="3" name="Content Placeholder 2"/>
          <p:cNvSpPr>
            <a:spLocks noGrp="1"/>
          </p:cNvSpPr>
          <p:nvPr>
            <p:ph idx="1"/>
          </p:nvPr>
        </p:nvSpPr>
        <p:spPr>
          <a:xfrm>
            <a:off x="765175" y="2070100"/>
            <a:ext cx="7612063" cy="4699000"/>
          </a:xfrm>
        </p:spPr>
        <p:txBody>
          <a:bodyPr/>
          <a:lstStyle/>
          <a:p>
            <a:pPr>
              <a:lnSpc>
                <a:spcPct val="90000"/>
              </a:lnSpc>
              <a:defRPr/>
            </a:pPr>
            <a:r>
              <a:rPr lang="en-US" altLang="en-US" sz="2200">
                <a:effectLst>
                  <a:outerShdw blurRad="38100" dist="38100" dir="2700000" algn="tl">
                    <a:srgbClr val="C0C0C0"/>
                  </a:outerShdw>
                </a:effectLst>
              </a:rPr>
              <a:t>Don’t use fixed or float positioning</a:t>
            </a:r>
          </a:p>
          <a:p>
            <a:pPr>
              <a:lnSpc>
                <a:spcPct val="90000"/>
              </a:lnSpc>
              <a:defRPr/>
            </a:pPr>
            <a:r>
              <a:rPr lang="en-US" altLang="en-US" sz="2200">
                <a:effectLst>
                  <a:outerShdw blurRad="38100" dist="38100" dir="2700000" algn="tl">
                    <a:srgbClr val="C0C0C0"/>
                  </a:outerShdw>
                </a:effectLst>
              </a:rPr>
              <a:t>Make your layout fluid, with max and min widths </a:t>
            </a:r>
          </a:p>
          <a:p>
            <a:pPr lvl="1">
              <a:lnSpc>
                <a:spcPct val="90000"/>
              </a:lnSpc>
              <a:defRPr/>
            </a:pPr>
            <a:r>
              <a:rPr lang="en-US" altLang="en-US" sz="2000">
                <a:effectLst>
                  <a:outerShdw blurRad="38100" dist="38100" dir="2700000" algn="tl">
                    <a:srgbClr val="C0C0C0"/>
                  </a:outerShdw>
                </a:effectLst>
              </a:rPr>
              <a:t>(min-width: , max-width: )</a:t>
            </a:r>
          </a:p>
          <a:p>
            <a:pPr>
              <a:lnSpc>
                <a:spcPct val="90000"/>
              </a:lnSpc>
              <a:defRPr/>
            </a:pPr>
            <a:r>
              <a:rPr lang="en-US" altLang="en-US" sz="2200">
                <a:effectLst>
                  <a:outerShdw blurRad="38100" dist="38100" dir="2700000" algn="tl">
                    <a:srgbClr val="C0C0C0"/>
                  </a:outerShdw>
                </a:effectLst>
              </a:rPr>
              <a:t>Define breakpoints for standard screen sizes (fewer columns for smaller screens)</a:t>
            </a:r>
          </a:p>
          <a:p>
            <a:pPr>
              <a:lnSpc>
                <a:spcPct val="90000"/>
              </a:lnSpc>
              <a:defRPr/>
            </a:pPr>
            <a:r>
              <a:rPr lang="en-US" altLang="en-US" sz="2200">
                <a:effectLst>
                  <a:outerShdw blurRad="38100" dist="38100" dir="2700000" algn="tl">
                    <a:srgbClr val="C0C0C0"/>
                  </a:outerShdw>
                </a:effectLst>
              </a:rPr>
              <a:t>Skip non-essential content for small screens</a:t>
            </a:r>
          </a:p>
          <a:p>
            <a:pPr>
              <a:lnSpc>
                <a:spcPct val="90000"/>
              </a:lnSpc>
              <a:defRPr/>
            </a:pPr>
            <a:r>
              <a:rPr lang="en-US" altLang="en-US" sz="2200">
                <a:effectLst>
                  <a:outerShdw blurRad="38100" dist="38100" dir="2700000" algn="tl">
                    <a:srgbClr val="C0C0C0"/>
                  </a:outerShdw>
                </a:effectLst>
              </a:rPr>
              <a:t>Media queries: </a:t>
            </a:r>
          </a:p>
          <a:p>
            <a:pPr lvl="1">
              <a:lnSpc>
                <a:spcPct val="90000"/>
              </a:lnSpc>
              <a:defRPr/>
            </a:pPr>
            <a:r>
              <a:rPr lang="en-US" altLang="en-US" sz="2000">
                <a:effectLst>
                  <a:outerShdw blurRad="38100" dist="38100" dir="2700000" algn="tl">
                    <a:srgbClr val="C0C0C0"/>
                  </a:outerShdw>
                </a:effectLst>
              </a:rPr>
              <a:t>@import url(tiny.css) (min-width:300px);</a:t>
            </a:r>
          </a:p>
          <a:p>
            <a:pPr lvl="1">
              <a:lnSpc>
                <a:spcPct val="90000"/>
              </a:lnSpc>
              <a:defRPr/>
            </a:pPr>
            <a:r>
              <a:rPr lang="en-US" altLang="en-US" sz="2000">
                <a:effectLst>
                  <a:outerShdw blurRad="38100" dist="38100" dir="2700000" algn="tl">
                    <a:srgbClr val="C0C0C0"/>
                  </a:outerShdw>
                </a:effectLst>
              </a:rPr>
              <a:t>@import url(small.css) (min-width:600px);</a:t>
            </a:r>
          </a:p>
          <a:p>
            <a:pPr>
              <a:lnSpc>
                <a:spcPct val="90000"/>
              </a:lnSpc>
              <a:defRPr/>
            </a:pPr>
            <a:r>
              <a:rPr lang="en-US" altLang="en-US" sz="2200">
                <a:effectLst>
                  <a:outerShdw blurRad="38100" dist="38100" dir="2700000" algn="tl">
                    <a:srgbClr val="C0C0C0"/>
                  </a:outerShdw>
                </a:effectLst>
              </a:rPr>
              <a:t>Or, use a framework such as </a:t>
            </a:r>
            <a:r>
              <a:rPr lang="en-US" altLang="en-US" sz="2200">
                <a:effectLst>
                  <a:outerShdw blurRad="38100" dist="38100" dir="2700000" algn="tl">
                    <a:srgbClr val="C0C0C0"/>
                  </a:outerShdw>
                </a:effectLst>
                <a:hlinkClick r:id="rId2"/>
              </a:rPr>
              <a:t>Bootstrap</a:t>
            </a:r>
            <a:endParaRPr lang="en-US" altLang="en-US" sz="2200">
              <a:effectLst>
                <a:outerShdw blurRad="38100" dist="38100" dir="2700000" algn="tl">
                  <a:srgbClr val="C0C0C0"/>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wrap="square" numCol="1" compatLnSpc="1">
            <a:prstTxWarp prst="textNoShape">
              <a:avLst/>
            </a:prstTxWarp>
          </a:bodyPr>
          <a:lstStyle/>
          <a:p>
            <a:pPr eaLnBrk="1" hangingPunct="1">
              <a:defRPr/>
            </a:pPr>
            <a:r>
              <a:rPr lang="en-US" altLang="en-US">
                <a:effectLst>
                  <a:outerShdw blurRad="38100" dist="38100" dir="2700000" algn="tl">
                    <a:srgbClr val="C0C0C0"/>
                  </a:outerShdw>
                </a:effectLst>
              </a:rPr>
              <a:t>How do I . . .</a:t>
            </a:r>
          </a:p>
        </p:txBody>
      </p:sp>
      <p:sp>
        <p:nvSpPr>
          <p:cNvPr id="46083" name="Content Placeholder 2"/>
          <p:cNvSpPr>
            <a:spLocks noGrp="1"/>
          </p:cNvSpPr>
          <p:nvPr>
            <p:ph idx="1"/>
          </p:nvPr>
        </p:nvSpPr>
        <p:spPr/>
        <p:txBody>
          <a:bodyPr/>
          <a:lstStyle/>
          <a:p>
            <a:pPr eaLnBrk="1" hangingPunct="1">
              <a:defRPr/>
            </a:pPr>
            <a:r>
              <a:rPr lang="en-US" altLang="en-US" dirty="0">
                <a:effectLst>
                  <a:outerShdw blurRad="38100" dist="38100" dir="2700000" algn="tl">
                    <a:srgbClr val="C0C0C0"/>
                  </a:outerShdw>
                </a:effectLst>
              </a:rPr>
              <a:t>On </a:t>
            </a:r>
            <a:r>
              <a:rPr lang="en-US" altLang="en-US" dirty="0">
                <a:effectLst>
                  <a:outerShdw blurRad="38100" dist="38100" dir="2700000" algn="tl">
                    <a:srgbClr val="C0C0C0"/>
                  </a:outerShdw>
                </a:effectLst>
                <a:hlinkClick r:id="rId2"/>
              </a:rPr>
              <a:t>IS 337 schedule page</a:t>
            </a:r>
            <a:r>
              <a:rPr lang="en-US" altLang="en-US" dirty="0">
                <a:effectLst>
                  <a:outerShdw blurRad="38100" dist="38100" dir="2700000" algn="tl">
                    <a:srgbClr val="C0C0C0"/>
                  </a:outerShdw>
                </a:effectLst>
              </a:rPr>
              <a:t>, how to</a:t>
            </a:r>
          </a:p>
          <a:p>
            <a:pPr lvl="1" eaLnBrk="1" hangingPunct="1">
              <a:defRPr/>
            </a:pPr>
            <a:r>
              <a:rPr lang="en-US" altLang="en-US" dirty="0">
                <a:effectLst>
                  <a:outerShdw blurRad="38100" dist="38100" dir="2700000" algn="tl">
                    <a:srgbClr val="C0C0C0"/>
                  </a:outerShdw>
                </a:effectLst>
              </a:rPr>
              <a:t>Give background colors to assignments, readings</a:t>
            </a:r>
          </a:p>
          <a:p>
            <a:pPr lvl="1" eaLnBrk="1" hangingPunct="1">
              <a:defRPr/>
            </a:pPr>
            <a:r>
              <a:rPr lang="en-US" altLang="en-US" dirty="0">
                <a:effectLst>
                  <a:outerShdw blurRad="38100" dist="38100" dir="2700000" algn="tl">
                    <a:srgbClr val="C0C0C0"/>
                  </a:outerShdw>
                </a:effectLst>
              </a:rPr>
              <a:t>Make months appear in different colors</a:t>
            </a:r>
          </a:p>
          <a:p>
            <a:pPr lvl="1" eaLnBrk="1" hangingPunct="1">
              <a:defRPr/>
            </a:pPr>
            <a:r>
              <a:rPr lang="en-US" altLang="en-US" dirty="0">
                <a:effectLst>
                  <a:outerShdw blurRad="38100" dist="38100" dir="2700000" algn="tl">
                    <a:srgbClr val="C0C0C0"/>
                  </a:outerShdw>
                </a:effectLst>
              </a:rPr>
              <a:t>Highlight cells on </a:t>
            </a:r>
            <a:r>
              <a:rPr lang="en-US" altLang="en-US" dirty="0" err="1">
                <a:effectLst>
                  <a:outerShdw blurRad="38100" dist="38100" dir="2700000" algn="tl">
                    <a:srgbClr val="C0C0C0"/>
                  </a:outerShdw>
                </a:effectLst>
              </a:rPr>
              <a:t>mouseover</a:t>
            </a:r>
            <a:endParaRPr lang="en-US" altLang="en-US" dirty="0">
              <a:effectLst>
                <a:outerShdw blurRad="38100" dist="38100" dir="2700000" algn="tl">
                  <a:srgbClr val="C0C0C0"/>
                </a:outerShdw>
              </a:effectLst>
            </a:endParaRPr>
          </a:p>
          <a:p>
            <a:pPr lvl="1" eaLnBrk="1" hangingPunct="1">
              <a:defRPr/>
            </a:pPr>
            <a:r>
              <a:rPr lang="en-US" altLang="en-US" dirty="0">
                <a:effectLst>
                  <a:outerShdw blurRad="38100" dist="38100" dir="2700000" algn="tl">
                    <a:srgbClr val="C0C0C0"/>
                  </a:outerShdw>
                </a:effectLst>
              </a:rPr>
              <a:t>Make the Calvin seal appear</a:t>
            </a:r>
          </a:p>
          <a:p>
            <a:pPr lvl="1" eaLnBrk="1" hangingPunct="1">
              <a:defRPr/>
            </a:pPr>
            <a:r>
              <a:rPr lang="en-US" altLang="en-US" dirty="0">
                <a:effectLst>
                  <a:outerShdw blurRad="38100" dist="38100" dir="2700000" algn="tl">
                    <a:srgbClr val="C0C0C0"/>
                  </a:outerShdw>
                </a:effectLst>
              </a:rPr>
              <a:t>Make the Calvin nameplate appear (and text </a:t>
            </a:r>
            <a:r>
              <a:rPr lang="en-US" altLang="en-US" i="1" dirty="0">
                <a:effectLst>
                  <a:outerShdw blurRad="38100" dist="38100" dir="2700000" algn="tl">
                    <a:srgbClr val="C0C0C0"/>
                  </a:outerShdw>
                </a:effectLst>
              </a:rPr>
              <a:t>dis</a:t>
            </a:r>
            <a:r>
              <a:rPr lang="en-US" altLang="en-US" dirty="0">
                <a:effectLst>
                  <a:outerShdw blurRad="38100" dist="38100" dir="2700000" algn="tl">
                    <a:srgbClr val="C0C0C0"/>
                  </a:outerShdw>
                </a:effectLst>
              </a:rPr>
              <a:t>appear)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wrap="square" numCol="1" compatLnSpc="1">
            <a:prstTxWarp prst="textNoShape">
              <a:avLst/>
            </a:prstTxWarp>
          </a:bodyPr>
          <a:lstStyle/>
          <a:p>
            <a:pPr eaLnBrk="1" hangingPunct="1">
              <a:defRPr/>
            </a:pPr>
            <a:r>
              <a:rPr lang="en-US" altLang="en-US">
                <a:effectLst>
                  <a:outerShdw blurRad="38100" dist="38100" dir="2700000" algn="tl">
                    <a:srgbClr val="C0C0C0"/>
                  </a:outerShdw>
                </a:effectLst>
              </a:rPr>
              <a:t>CSS Rules</a:t>
            </a:r>
          </a:p>
        </p:txBody>
      </p:sp>
      <p:sp>
        <p:nvSpPr>
          <p:cNvPr id="47107" name="Content Placeholder 2"/>
          <p:cNvSpPr>
            <a:spLocks noGrp="1"/>
          </p:cNvSpPr>
          <p:nvPr>
            <p:ph idx="1"/>
          </p:nvPr>
        </p:nvSpPr>
        <p:spPr/>
        <p:txBody>
          <a:bodyPr/>
          <a:lstStyle/>
          <a:p>
            <a:pPr eaLnBrk="1" hangingPunct="1">
              <a:buFont typeface="Wingdings 2" charset="0"/>
              <a:buNone/>
              <a:defRPr/>
            </a:pPr>
            <a:r>
              <a:rPr lang="en-US">
                <a:effectLst>
                  <a:outerShdw blurRad="38100" dist="38100" dir="2700000" algn="tl">
                    <a:srgbClr val="DDDDDD"/>
                  </a:outerShdw>
                </a:effectLst>
                <a:ea typeface="ＭＳ Ｐゴシック" charset="0"/>
                <a:cs typeface="ＭＳ Ｐゴシック" charset="0"/>
              </a:rPr>
              <a:t>/* A sample stylesheet */</a:t>
            </a:r>
          </a:p>
          <a:p>
            <a:pPr eaLnBrk="1" hangingPunct="1">
              <a:buFont typeface="Wingdings 2" charset="0"/>
              <a:buNone/>
              <a:defRPr/>
            </a:pPr>
            <a:r>
              <a:rPr lang="en-US">
                <a:effectLst>
                  <a:outerShdw blurRad="38100" dist="38100" dir="2700000" algn="tl">
                    <a:srgbClr val="DDDDDD"/>
                  </a:outerShdw>
                </a:effectLst>
                <a:ea typeface="ＭＳ Ｐゴシック" charset="0"/>
                <a:cs typeface="ＭＳ Ｐゴシック" charset="0"/>
              </a:rPr>
              <a:t>@import url(base.css)</a:t>
            </a:r>
          </a:p>
          <a:p>
            <a:pPr eaLnBrk="1" hangingPunct="1">
              <a:buFont typeface="Wingdings 2" charset="0"/>
              <a:buNone/>
              <a:defRPr/>
            </a:pPr>
            <a:r>
              <a:rPr lang="en-US">
                <a:effectLst>
                  <a:outerShdw blurRad="38100" dist="38100" dir="2700000" algn="tl">
                    <a:srgbClr val="DDDDDD"/>
                  </a:outerShdw>
                </a:effectLst>
                <a:ea typeface="ＭＳ Ｐゴシック" charset="0"/>
                <a:cs typeface="ＭＳ Ｐゴシック" charset="0"/>
              </a:rPr>
              <a:t>@media print { body { font-size:12pt; } }</a:t>
            </a:r>
          </a:p>
          <a:p>
            <a:pPr eaLnBrk="1" hangingPunct="1">
              <a:buFont typeface="Wingdings 2" charset="0"/>
              <a:buNone/>
              <a:defRPr/>
            </a:pPr>
            <a:r>
              <a:rPr lang="en-US">
                <a:effectLst>
                  <a:outerShdw blurRad="38100" dist="38100" dir="2700000" algn="tl">
                    <a:srgbClr val="DDDDDD"/>
                  </a:outerShdw>
                </a:effectLst>
                <a:ea typeface="ＭＳ Ｐゴシック" charset="0"/>
                <a:cs typeface="ＭＳ Ｐゴシック" charset="0"/>
              </a:rPr>
              <a:t>h2 {</a:t>
            </a:r>
          </a:p>
          <a:p>
            <a:pPr eaLnBrk="1" hangingPunct="1">
              <a:spcBef>
                <a:spcPct val="0"/>
              </a:spcBef>
              <a:buFont typeface="Wingdings" charset="0"/>
              <a:buNone/>
              <a:defRPr/>
            </a:pPr>
            <a:r>
              <a:rPr lang="en-US">
                <a:effectLst>
                  <a:outerShdw blurRad="38100" dist="38100" dir="2700000" algn="tl">
                    <a:srgbClr val="DDDDDD"/>
                  </a:outerShdw>
                </a:effectLst>
                <a:ea typeface="ＭＳ Ｐゴシック" charset="0"/>
                <a:cs typeface="ＭＳ Ｐゴシック" charset="0"/>
              </a:rPr>
              <a:t>	color: #666;</a:t>
            </a:r>
          </a:p>
          <a:p>
            <a:pPr eaLnBrk="1" hangingPunct="1">
              <a:spcBef>
                <a:spcPct val="0"/>
              </a:spcBef>
              <a:buFont typeface="Wingdings" charset="0"/>
              <a:buNone/>
              <a:defRPr/>
            </a:pPr>
            <a:r>
              <a:rPr lang="en-US">
                <a:effectLst>
                  <a:outerShdw blurRad="38100" dist="38100" dir="2700000" algn="tl">
                    <a:srgbClr val="DDDDDD"/>
                  </a:outerShdw>
                </a:effectLst>
                <a:ea typeface="ＭＳ Ｐゴシック" charset="0"/>
                <a:cs typeface="ＭＳ Ｐゴシック" charset="0"/>
              </a:rPr>
              <a:t>	font-weight: bold;</a:t>
            </a:r>
          </a:p>
          <a:p>
            <a:pPr eaLnBrk="1" hangingPunct="1">
              <a:spcBef>
                <a:spcPct val="0"/>
              </a:spcBef>
              <a:buFont typeface="Wingdings" charset="0"/>
              <a:buNone/>
              <a:defRPr/>
            </a:pPr>
            <a:r>
              <a:rPr lang="en-US">
                <a:effectLst>
                  <a:outerShdw blurRad="38100" dist="38100" dir="2700000" algn="tl">
                    <a:srgbClr val="DDDDDD"/>
                  </a:outerShdw>
                </a:effectLst>
                <a:ea typeface="ＭＳ Ｐゴシック" charset="0"/>
                <a:cs typeface="ＭＳ Ｐゴシック" charset="0"/>
              </a:rPr>
              <a:t>}</a:t>
            </a:r>
          </a:p>
          <a:p>
            <a:pPr eaLnBrk="1" hangingPunct="1">
              <a:buFont typeface="Wingdings 2" charset="0"/>
              <a:buChar char=""/>
              <a:defRPr/>
            </a:pPr>
            <a:endParaRPr lang="en-US">
              <a:effectLst>
                <a:outerShdw blurRad="38100" dist="38100" dir="2700000" algn="tl">
                  <a:srgbClr val="DDDDDD"/>
                </a:outerShdw>
              </a:effectLst>
              <a:ea typeface="ＭＳ Ｐゴシック" charset="0"/>
              <a:cs typeface="ＭＳ Ｐゴシック"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wrap="square" numCol="1" compatLnSpc="1">
            <a:prstTxWarp prst="textNoShape">
              <a:avLst/>
            </a:prstTxWarp>
          </a:bodyPr>
          <a:lstStyle/>
          <a:p>
            <a:pPr eaLnBrk="1" hangingPunct="1">
              <a:defRPr/>
            </a:pPr>
            <a:r>
              <a:rPr lang="en-US">
                <a:effectLst>
                  <a:outerShdw blurRad="38100" dist="38100" dir="2700000" algn="tl">
                    <a:srgbClr val="DDDDDD"/>
                  </a:outerShdw>
                </a:effectLst>
                <a:ea typeface="ＭＳ Ｐゴシック" charset="0"/>
                <a:cs typeface="ＭＳ Ｐゴシック" charset="0"/>
                <a:hlinkClick r:id="rId3"/>
              </a:rPr>
              <a:t>CSS Selector Examples</a:t>
            </a:r>
            <a:endParaRPr lang="en-US">
              <a:effectLst>
                <a:outerShdw blurRad="38100" dist="38100" dir="2700000" algn="tl">
                  <a:srgbClr val="DDDDDD"/>
                </a:outerShdw>
              </a:effectLst>
              <a:ea typeface="ＭＳ Ｐゴシック" charset="0"/>
              <a:cs typeface="ＭＳ Ｐゴシック" charset="0"/>
            </a:endParaRPr>
          </a:p>
        </p:txBody>
      </p:sp>
      <p:sp>
        <p:nvSpPr>
          <p:cNvPr id="49155" name="Content Placeholder 2"/>
          <p:cNvSpPr>
            <a:spLocks noGrp="1"/>
          </p:cNvSpPr>
          <p:nvPr>
            <p:ph idx="1"/>
          </p:nvPr>
        </p:nvSpPr>
        <p:spPr/>
        <p:txBody>
          <a:bodyPr/>
          <a:lstStyle/>
          <a:p>
            <a:pPr eaLnBrk="1" hangingPunct="1">
              <a:lnSpc>
                <a:spcPct val="90000"/>
              </a:lnSpc>
              <a:spcBef>
                <a:spcPct val="0"/>
              </a:spcBef>
              <a:buFont typeface="Wingdings 2" charset="2"/>
              <a:buNone/>
              <a:defRPr/>
            </a:pPr>
            <a:r>
              <a:rPr lang="en-US" altLang="en-US" sz="1800">
                <a:effectLst>
                  <a:outerShdw blurRad="38100" dist="38100" dir="2700000" algn="tl">
                    <a:srgbClr val="C0C0C0"/>
                  </a:outerShdw>
                </a:effectLst>
                <a:latin typeface="Courier" charset="0"/>
              </a:rPr>
              <a:t>h2			{ text-align:center; }</a:t>
            </a:r>
          </a:p>
          <a:p>
            <a:pPr eaLnBrk="1" hangingPunct="1">
              <a:lnSpc>
                <a:spcPct val="90000"/>
              </a:lnSpc>
              <a:spcBef>
                <a:spcPct val="0"/>
              </a:spcBef>
              <a:buFont typeface="Wingdings 2" charset="2"/>
              <a:buNone/>
              <a:defRPr/>
            </a:pPr>
            <a:r>
              <a:rPr lang="en-US" altLang="en-US" sz="1800">
                <a:effectLst>
                  <a:outerShdw blurRad="38100" dist="38100" dir="2700000" algn="tl">
                    <a:srgbClr val="C0C0C0"/>
                  </a:outerShdw>
                </a:effectLst>
                <a:latin typeface="Courier" charset="0"/>
              </a:rPr>
              <a:t>h2, p		{ color: gray; }</a:t>
            </a:r>
          </a:p>
          <a:p>
            <a:pPr eaLnBrk="1" hangingPunct="1">
              <a:lnSpc>
                <a:spcPct val="90000"/>
              </a:lnSpc>
              <a:spcBef>
                <a:spcPct val="0"/>
              </a:spcBef>
              <a:buFont typeface="Wingdings 2" charset="2"/>
              <a:buNone/>
              <a:defRPr/>
            </a:pPr>
            <a:r>
              <a:rPr lang="en-US" altLang="en-US" sz="1800">
                <a:effectLst>
                  <a:outerShdw blurRad="38100" dist="38100" dir="2700000" algn="tl">
                    <a:srgbClr val="C0C0C0"/>
                  </a:outerShdw>
                </a:effectLst>
                <a:latin typeface="Courier" charset="0"/>
              </a:rPr>
              <a:t>h1 em		{ color:hotpink; }	</a:t>
            </a:r>
          </a:p>
          <a:p>
            <a:pPr eaLnBrk="1" hangingPunct="1">
              <a:lnSpc>
                <a:spcPct val="90000"/>
              </a:lnSpc>
              <a:spcBef>
                <a:spcPct val="0"/>
              </a:spcBef>
              <a:buFont typeface="Wingdings" charset="2"/>
              <a:buNone/>
              <a:defRPr/>
            </a:pPr>
            <a:r>
              <a:rPr lang="en-US" altLang="en-US" sz="1800">
                <a:effectLst>
                  <a:outerShdw blurRad="38100" dist="38100" dir="2700000" algn="tl">
                    <a:srgbClr val="C0C0C0"/>
                  </a:outerShdw>
                </a:effectLst>
                <a:latin typeface="Courier" charset="0"/>
              </a:rPr>
              <a:t>quotation	{ color: red; font-size:90% }</a:t>
            </a:r>
          </a:p>
          <a:p>
            <a:pPr eaLnBrk="1" hangingPunct="1">
              <a:lnSpc>
                <a:spcPct val="90000"/>
              </a:lnSpc>
              <a:spcBef>
                <a:spcPct val="0"/>
              </a:spcBef>
              <a:buFont typeface="Wingdings" charset="2"/>
              <a:buNone/>
              <a:defRPr/>
            </a:pPr>
            <a:r>
              <a:rPr lang="en-US" altLang="en-US" sz="1800">
                <a:effectLst>
                  <a:outerShdw blurRad="38100" dist="38100" dir="2700000" algn="tl">
                    <a:srgbClr val="C0C0C0"/>
                  </a:outerShdw>
                </a:effectLst>
                <a:latin typeface="Courier" charset="0"/>
              </a:rPr>
              <a:t>.warn		{ color:maroon; font-weight:bold; }</a:t>
            </a:r>
          </a:p>
          <a:p>
            <a:pPr eaLnBrk="1" hangingPunct="1">
              <a:lnSpc>
                <a:spcPct val="90000"/>
              </a:lnSpc>
              <a:spcBef>
                <a:spcPct val="0"/>
              </a:spcBef>
              <a:buFont typeface="Wingdings" charset="2"/>
              <a:buNone/>
              <a:defRPr/>
            </a:pPr>
            <a:r>
              <a:rPr lang="en-US" altLang="en-US" sz="1800">
                <a:effectLst>
                  <a:outerShdw blurRad="38100" dist="38100" dir="2700000" algn="tl">
                    <a:srgbClr val="C0C0C0"/>
                  </a:outerShdw>
                </a:effectLst>
                <a:latin typeface="Courier" charset="0"/>
              </a:rPr>
              <a:t>p.warn 	{ font-size: 110%; }</a:t>
            </a:r>
          </a:p>
          <a:p>
            <a:pPr eaLnBrk="1" hangingPunct="1">
              <a:lnSpc>
                <a:spcPct val="90000"/>
              </a:lnSpc>
              <a:spcBef>
                <a:spcPct val="0"/>
              </a:spcBef>
              <a:buFont typeface="Wingdings" charset="2"/>
              <a:buNone/>
              <a:defRPr/>
            </a:pPr>
            <a:r>
              <a:rPr lang="en-US" altLang="en-US" sz="1800">
                <a:effectLst>
                  <a:outerShdw blurRad="38100" dist="38100" dir="2700000" algn="tl">
                    <a:srgbClr val="C0C0C0"/>
                  </a:outerShdw>
                </a:effectLst>
                <a:latin typeface="Courier" charset="0"/>
              </a:rPr>
              <a:t>#first 	{ margin-top: 12pt; }</a:t>
            </a:r>
          </a:p>
          <a:p>
            <a:pPr eaLnBrk="1" hangingPunct="1">
              <a:lnSpc>
                <a:spcPct val="90000"/>
              </a:lnSpc>
              <a:spcBef>
                <a:spcPct val="0"/>
              </a:spcBef>
              <a:buFont typeface="Wingdings" charset="2"/>
              <a:buNone/>
              <a:defRPr/>
            </a:pPr>
            <a:r>
              <a:rPr lang="en-US" altLang="en-US" sz="1800">
                <a:effectLst>
                  <a:outerShdw blurRad="38100" dist="38100" dir="2700000" algn="tl">
                    <a:srgbClr val="C0C0C0"/>
                  </a:outerShdw>
                </a:effectLst>
                <a:latin typeface="Courier" charset="0"/>
              </a:rPr>
              <a:t>h1 &gt; strong 	{ color:orchid; }</a:t>
            </a:r>
          </a:p>
          <a:p>
            <a:pPr eaLnBrk="1" hangingPunct="1">
              <a:lnSpc>
                <a:spcPct val="90000"/>
              </a:lnSpc>
              <a:spcBef>
                <a:spcPct val="0"/>
              </a:spcBef>
              <a:buFont typeface="Wingdings" charset="2"/>
              <a:buNone/>
              <a:defRPr/>
            </a:pPr>
            <a:r>
              <a:rPr lang="en-US" altLang="en-US" sz="1800">
                <a:effectLst>
                  <a:outerShdw blurRad="38100" dist="38100" dir="2700000" algn="tl">
                    <a:srgbClr val="C0C0C0"/>
                  </a:outerShdw>
                </a:effectLst>
                <a:latin typeface="Courier" charset="0"/>
              </a:rPr>
              <a:t>h1 + p 	{ margin-top:0pt; }	</a:t>
            </a:r>
          </a:p>
          <a:p>
            <a:pPr eaLnBrk="1" hangingPunct="1">
              <a:lnSpc>
                <a:spcPct val="90000"/>
              </a:lnSpc>
              <a:spcBef>
                <a:spcPct val="0"/>
              </a:spcBef>
              <a:buFont typeface="Wingdings" charset="2"/>
              <a:buNone/>
              <a:defRPr/>
            </a:pPr>
            <a:r>
              <a:rPr lang="en-US" altLang="en-US" sz="1800">
                <a:effectLst>
                  <a:outerShdw blurRad="38100" dist="38100" dir="2700000" algn="tl">
                    <a:srgbClr val="C0C0C0"/>
                  </a:outerShdw>
                </a:effectLst>
                <a:latin typeface="Courier" charset="0"/>
              </a:rPr>
              <a:t>h1 ~ p 	{ margin-top:0pt; }	</a:t>
            </a:r>
          </a:p>
          <a:p>
            <a:pPr eaLnBrk="1" hangingPunct="1">
              <a:lnSpc>
                <a:spcPct val="90000"/>
              </a:lnSpc>
              <a:spcBef>
                <a:spcPct val="0"/>
              </a:spcBef>
              <a:buFont typeface="Wingdings" charset="2"/>
              <a:buNone/>
              <a:defRPr/>
            </a:pPr>
            <a:r>
              <a:rPr lang="en-US" altLang="en-US" sz="1800">
                <a:effectLst>
                  <a:outerShdw blurRad="38100" dist="38100" dir="2700000" algn="tl">
                    <a:srgbClr val="C0C0C0"/>
                  </a:outerShdw>
                </a:effectLst>
                <a:latin typeface="Courier" charset="0"/>
              </a:rPr>
              <a:t>h1[class] 	{ color:lemonchiffon; }  </a:t>
            </a:r>
          </a:p>
          <a:p>
            <a:pPr eaLnBrk="1" hangingPunct="1">
              <a:lnSpc>
                <a:spcPct val="90000"/>
              </a:lnSpc>
              <a:spcBef>
                <a:spcPct val="0"/>
              </a:spcBef>
              <a:buFont typeface="Wingdings" charset="2"/>
              <a:buNone/>
              <a:defRPr/>
            </a:pPr>
            <a:r>
              <a:rPr lang="en-US" altLang="en-US" sz="1800">
                <a:effectLst>
                  <a:outerShdw blurRad="38100" dist="38100" dir="2700000" algn="tl">
                    <a:srgbClr val="C0C0C0"/>
                  </a:outerShdw>
                </a:effectLst>
                <a:latin typeface="Courier" charset="0"/>
              </a:rPr>
              <a:t>p[lang=</a:t>
            </a:r>
            <a:r>
              <a:rPr lang="ja-JP" altLang="en-US" sz="1800">
                <a:effectLst>
                  <a:outerShdw blurRad="38100" dist="38100" dir="2700000" algn="tl">
                    <a:srgbClr val="C0C0C0"/>
                  </a:outerShdw>
                </a:effectLst>
                <a:latin typeface="Courier" charset="0"/>
              </a:rPr>
              <a:t>“</a:t>
            </a:r>
            <a:r>
              <a:rPr lang="en-US" altLang="ja-JP" sz="1800">
                <a:effectLst>
                  <a:outerShdw blurRad="38100" dist="38100" dir="2700000" algn="tl">
                    <a:srgbClr val="C0C0C0"/>
                  </a:outerShdw>
                </a:effectLst>
                <a:latin typeface="Courier" charset="0"/>
              </a:rPr>
              <a:t>HE</a:t>
            </a:r>
            <a:r>
              <a:rPr lang="ja-JP" altLang="en-US" sz="1800">
                <a:effectLst>
                  <a:outerShdw blurRad="38100" dist="38100" dir="2700000" algn="tl">
                    <a:srgbClr val="C0C0C0"/>
                  </a:outerShdw>
                </a:effectLst>
                <a:latin typeface="Courier" charset="0"/>
              </a:rPr>
              <a:t>”</a:t>
            </a:r>
            <a:r>
              <a:rPr lang="en-US" altLang="ja-JP" sz="1800">
                <a:effectLst>
                  <a:outerShdw blurRad="38100" dist="38100" dir="2700000" algn="tl">
                    <a:srgbClr val="C0C0C0"/>
                  </a:outerShdw>
                </a:effectLst>
                <a:latin typeface="Courier" charset="0"/>
              </a:rPr>
              <a:t>]	{ color:fuchsia; }</a:t>
            </a:r>
          </a:p>
          <a:p>
            <a:pPr eaLnBrk="1" hangingPunct="1">
              <a:lnSpc>
                <a:spcPct val="90000"/>
              </a:lnSpc>
              <a:spcBef>
                <a:spcPct val="0"/>
              </a:spcBef>
              <a:buFont typeface="Wingdings" charset="2"/>
              <a:buNone/>
              <a:defRPr/>
            </a:pPr>
            <a:r>
              <a:rPr lang="en-US" altLang="en-US" sz="1800">
                <a:effectLst>
                  <a:outerShdw blurRad="38100" dist="38100" dir="2700000" algn="tl">
                    <a:srgbClr val="C0C0C0"/>
                  </a:outerShdw>
                </a:effectLst>
                <a:latin typeface="Courier" charset="0"/>
              </a:rPr>
              <a:t>*[title] 	{ font-weight:bold; }</a:t>
            </a:r>
          </a:p>
          <a:p>
            <a:pPr eaLnBrk="1" hangingPunct="1">
              <a:lnSpc>
                <a:spcPct val="90000"/>
              </a:lnSpc>
              <a:spcBef>
                <a:spcPct val="0"/>
              </a:spcBef>
              <a:buFont typeface="Wingdings" charset="2"/>
              <a:buNone/>
              <a:defRPr/>
            </a:pPr>
            <a:r>
              <a:rPr lang="en-US" altLang="en-US" sz="1800">
                <a:effectLst>
                  <a:outerShdw blurRad="38100" dist="38100" dir="2700000" algn="tl">
                    <a:srgbClr val="C0C0C0"/>
                  </a:outerShdw>
                </a:effectLst>
                <a:latin typeface="Courier" charset="0"/>
              </a:rPr>
              <a:t>planet[moons=</a:t>
            </a:r>
            <a:r>
              <a:rPr lang="ja-JP" altLang="en-US" sz="1800">
                <a:effectLst>
                  <a:outerShdw blurRad="38100" dist="38100" dir="2700000" algn="tl">
                    <a:srgbClr val="C0C0C0"/>
                  </a:outerShdw>
                </a:effectLst>
                <a:latin typeface="Courier" charset="0"/>
              </a:rPr>
              <a:t>“</a:t>
            </a:r>
            <a:r>
              <a:rPr lang="en-US" altLang="ja-JP" sz="1800">
                <a:effectLst>
                  <a:outerShdw blurRad="38100" dist="38100" dir="2700000" algn="tl">
                    <a:srgbClr val="C0C0C0"/>
                  </a:outerShdw>
                </a:effectLst>
                <a:latin typeface="Courier" charset="0"/>
              </a:rPr>
              <a:t>1</a:t>
            </a:r>
            <a:r>
              <a:rPr lang="ja-JP" altLang="en-US" sz="1800">
                <a:effectLst>
                  <a:outerShdw blurRad="38100" dist="38100" dir="2700000" algn="tl">
                    <a:srgbClr val="C0C0C0"/>
                  </a:outerShdw>
                </a:effectLst>
                <a:latin typeface="Courier" charset="0"/>
              </a:rPr>
              <a:t>”</a:t>
            </a:r>
            <a:r>
              <a:rPr lang="en-US" altLang="ja-JP" sz="1800">
                <a:effectLst>
                  <a:outerShdw blurRad="38100" dist="38100" dir="2700000" algn="tl">
                    <a:srgbClr val="C0C0C0"/>
                  </a:outerShdw>
                </a:effectLst>
                <a:latin typeface="Courier" charset="0"/>
              </a:rPr>
              <a:t>]   { font-weight:bold; } /* xml */</a:t>
            </a:r>
          </a:p>
          <a:p>
            <a:pPr eaLnBrk="1" hangingPunct="1">
              <a:lnSpc>
                <a:spcPct val="90000"/>
              </a:lnSpc>
              <a:spcBef>
                <a:spcPct val="0"/>
              </a:spcBef>
              <a:buFont typeface="Wingdings" charset="2"/>
              <a:buNone/>
              <a:defRPr/>
            </a:pPr>
            <a:endParaRPr lang="en-US" altLang="en-US" sz="1800">
              <a:effectLst>
                <a:outerShdw blurRad="38100" dist="38100" dir="2700000" algn="tl">
                  <a:srgbClr val="C0C0C0"/>
                </a:outerShdw>
              </a:effectLst>
              <a:latin typeface="Courier" charset="0"/>
            </a:endParaRPr>
          </a:p>
          <a:p>
            <a:pPr eaLnBrk="1" hangingPunct="1">
              <a:lnSpc>
                <a:spcPct val="90000"/>
              </a:lnSpc>
              <a:buFont typeface="Wingdings" charset="2"/>
              <a:buNone/>
              <a:defRPr/>
            </a:pPr>
            <a:endParaRPr lang="en-US" altLang="en-US" sz="1800">
              <a:effectLst>
                <a:outerShdw blurRad="38100" dist="38100" dir="2700000" algn="tl">
                  <a:srgbClr val="C0C0C0"/>
                </a:outerShdw>
              </a:effectLst>
              <a:latin typeface="Courier"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wrap="square" numCol="1" compatLnSpc="1">
            <a:prstTxWarp prst="textNoShape">
              <a:avLst/>
            </a:prstTxWarp>
          </a:bodyPr>
          <a:lstStyle/>
          <a:p>
            <a:pPr eaLnBrk="1" hangingPunct="1">
              <a:defRPr/>
            </a:pPr>
            <a:r>
              <a:rPr lang="en-US" altLang="en-US">
                <a:effectLst>
                  <a:outerShdw blurRad="38100" dist="38100" dir="2700000" algn="tl">
                    <a:srgbClr val="C0C0C0"/>
                  </a:outerShdw>
                </a:effectLst>
              </a:rPr>
              <a:t>CSS Selectors</a:t>
            </a:r>
          </a:p>
        </p:txBody>
      </p:sp>
      <p:sp>
        <p:nvSpPr>
          <p:cNvPr id="50179" name="Content Placeholder 2"/>
          <p:cNvSpPr>
            <a:spLocks noGrp="1"/>
          </p:cNvSpPr>
          <p:nvPr>
            <p:ph idx="1"/>
          </p:nvPr>
        </p:nvSpPr>
        <p:spPr/>
        <p:txBody>
          <a:bodyPr/>
          <a:lstStyle/>
          <a:p>
            <a:pPr eaLnBrk="1" hangingPunct="1">
              <a:lnSpc>
                <a:spcPct val="80000"/>
              </a:lnSpc>
              <a:spcBef>
                <a:spcPts val="1800"/>
              </a:spcBef>
              <a:defRPr/>
            </a:pPr>
            <a:r>
              <a:rPr lang="en-US" altLang="en-US" sz="2200">
                <a:effectLst>
                  <a:outerShdw blurRad="38100" dist="38100" dir="2700000" algn="tl">
                    <a:srgbClr val="C0C0C0"/>
                  </a:outerShdw>
                </a:effectLst>
              </a:rPr>
              <a:t>Element type</a:t>
            </a:r>
          </a:p>
          <a:p>
            <a:pPr lvl="1" eaLnBrk="1" hangingPunct="1">
              <a:lnSpc>
                <a:spcPct val="80000"/>
              </a:lnSpc>
              <a:defRPr/>
            </a:pPr>
            <a:r>
              <a:rPr lang="en-US" altLang="en-US" sz="2000">
                <a:effectLst>
                  <a:outerShdw blurRad="38100" dist="38100" dir="2700000" algn="tl">
                    <a:srgbClr val="C0C0C0"/>
                  </a:outerShdw>
                </a:effectLst>
              </a:rPr>
              <a:t>h1, h2, h3</a:t>
            </a:r>
          </a:p>
          <a:p>
            <a:pPr eaLnBrk="1" hangingPunct="1">
              <a:lnSpc>
                <a:spcPct val="80000"/>
              </a:lnSpc>
              <a:spcBef>
                <a:spcPts val="1800"/>
              </a:spcBef>
              <a:defRPr/>
            </a:pPr>
            <a:r>
              <a:rPr lang="en-US" altLang="en-US" sz="2200">
                <a:effectLst>
                  <a:outerShdw blurRad="38100" dist="38100" dir="2700000" algn="tl">
                    <a:srgbClr val="C0C0C0"/>
                  </a:outerShdw>
                </a:effectLst>
              </a:rPr>
              <a:t>Class</a:t>
            </a:r>
          </a:p>
          <a:p>
            <a:pPr lvl="1" eaLnBrk="1" hangingPunct="1">
              <a:lnSpc>
                <a:spcPct val="80000"/>
              </a:lnSpc>
              <a:defRPr/>
            </a:pPr>
            <a:r>
              <a:rPr lang="en-US" altLang="en-US" sz="2000">
                <a:effectLst>
                  <a:outerShdw blurRad="38100" dist="38100" dir="2700000" algn="tl">
                    <a:srgbClr val="C0C0C0"/>
                  </a:outerShdw>
                </a:effectLst>
              </a:rPr>
              <a:t>h1.title, .title</a:t>
            </a:r>
          </a:p>
          <a:p>
            <a:pPr eaLnBrk="1" hangingPunct="1">
              <a:lnSpc>
                <a:spcPct val="80000"/>
              </a:lnSpc>
              <a:spcBef>
                <a:spcPts val="1800"/>
              </a:spcBef>
              <a:defRPr/>
            </a:pPr>
            <a:r>
              <a:rPr lang="en-US" altLang="en-US" sz="2200">
                <a:effectLst>
                  <a:outerShdw blurRad="38100" dist="38100" dir="2700000" algn="tl">
                    <a:srgbClr val="C0C0C0"/>
                  </a:outerShdw>
                </a:effectLst>
              </a:rPr>
              <a:t>ID</a:t>
            </a:r>
          </a:p>
          <a:p>
            <a:pPr lvl="1" eaLnBrk="1" hangingPunct="1">
              <a:lnSpc>
                <a:spcPct val="80000"/>
              </a:lnSpc>
              <a:defRPr/>
            </a:pPr>
            <a:r>
              <a:rPr lang="en-US" altLang="en-US" sz="2000">
                <a:effectLst>
                  <a:outerShdw blurRad="38100" dist="38100" dir="2700000" algn="tl">
                    <a:srgbClr val="C0C0C0"/>
                  </a:outerShdw>
                </a:effectLst>
              </a:rPr>
              <a:t>h1#title, #title</a:t>
            </a:r>
          </a:p>
          <a:p>
            <a:pPr eaLnBrk="1" hangingPunct="1">
              <a:lnSpc>
                <a:spcPct val="80000"/>
              </a:lnSpc>
              <a:spcBef>
                <a:spcPts val="1800"/>
              </a:spcBef>
              <a:defRPr/>
            </a:pPr>
            <a:r>
              <a:rPr lang="en-US" altLang="en-US" sz="2200">
                <a:effectLst>
                  <a:outerShdw blurRad="38100" dist="38100" dir="2700000" algn="tl">
                    <a:srgbClr val="C0C0C0"/>
                  </a:outerShdw>
                </a:effectLst>
              </a:rPr>
              <a:t>Attribute</a:t>
            </a:r>
          </a:p>
          <a:p>
            <a:pPr lvl="1" eaLnBrk="1" hangingPunct="1">
              <a:lnSpc>
                <a:spcPct val="80000"/>
              </a:lnSpc>
              <a:spcBef>
                <a:spcPts val="1800"/>
              </a:spcBef>
              <a:defRPr/>
            </a:pPr>
            <a:r>
              <a:rPr lang="en-US" altLang="en-US" sz="2000">
                <a:effectLst>
                  <a:outerShdw blurRad="38100" dist="38100" dir="2700000" algn="tl">
                    <a:srgbClr val="C0C0C0"/>
                  </a:outerShdw>
                </a:effectLst>
              </a:rPr>
              <a:t>p[lang=</a:t>
            </a:r>
            <a:r>
              <a:rPr lang="ja-JP" altLang="en-US" sz="2000">
                <a:effectLst>
                  <a:outerShdw blurRad="38100" dist="38100" dir="2700000" algn="tl">
                    <a:srgbClr val="C0C0C0"/>
                  </a:outerShdw>
                </a:effectLst>
              </a:rPr>
              <a:t>“</a:t>
            </a:r>
            <a:r>
              <a:rPr lang="en-US" altLang="ja-JP" sz="2000">
                <a:effectLst>
                  <a:outerShdw blurRad="38100" dist="38100" dir="2700000" algn="tl">
                    <a:srgbClr val="C0C0C0"/>
                  </a:outerShdw>
                </a:effectLst>
              </a:rPr>
              <a:t>fr</a:t>
            </a:r>
            <a:r>
              <a:rPr lang="ja-JP" altLang="en-US" sz="2000">
                <a:effectLst>
                  <a:outerShdw blurRad="38100" dist="38100" dir="2700000" algn="tl">
                    <a:srgbClr val="C0C0C0"/>
                  </a:outerShdw>
                </a:effectLst>
              </a:rPr>
              <a:t>”</a:t>
            </a:r>
            <a:r>
              <a:rPr lang="en-US" altLang="ja-JP" sz="2000">
                <a:effectLst>
                  <a:outerShdw blurRad="38100" dist="38100" dir="2700000" algn="tl">
                    <a:srgbClr val="C0C0C0"/>
                  </a:outerShdw>
                </a:effectLst>
              </a:rPr>
              <a:t>]</a:t>
            </a:r>
            <a:endParaRPr lang="en-US" altLang="en-US" sz="2000">
              <a:effectLst>
                <a:outerShdw blurRad="38100" dist="38100" dir="2700000" algn="tl">
                  <a:srgbClr val="C0C0C0"/>
                </a:outerShdw>
              </a:effectLst>
            </a:endParaRPr>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majorFont>
      <a:minorFont>
        <a:latin typeface="Book Antiqua"/>
        <a:ea typeface=""/>
        <a:cs typeface=""/>
        <a:font script="Jpan" typeface="ＭＳ 明朝"/>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4234</TotalTime>
  <Words>1959</Words>
  <Application>Microsoft Macintosh PowerPoint</Application>
  <PresentationFormat>On-screen Show (4:3)</PresentationFormat>
  <Paragraphs>385</Paragraphs>
  <Slides>53</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Book Antiqua</vt:lpstr>
      <vt:lpstr>Calibri</vt:lpstr>
      <vt:lpstr>Courier</vt:lpstr>
      <vt:lpstr>Courier New</vt:lpstr>
      <vt:lpstr>ＭＳ Ｐゴシック</vt:lpstr>
      <vt:lpstr>Wingdings</vt:lpstr>
      <vt:lpstr>Wingdings 2</vt:lpstr>
      <vt:lpstr>Arial</vt:lpstr>
      <vt:lpstr>Habitat</vt:lpstr>
      <vt:lpstr>Cascading Stylesheets</vt:lpstr>
      <vt:lpstr>Styling Web Sites</vt:lpstr>
      <vt:lpstr>Separation of Style and Content</vt:lpstr>
      <vt:lpstr>Cascading Style Sheets</vt:lpstr>
      <vt:lpstr>CSS in 337</vt:lpstr>
      <vt:lpstr>How do I . . .</vt:lpstr>
      <vt:lpstr>CSS Rules</vt:lpstr>
      <vt:lpstr>CSS Selector Examples</vt:lpstr>
      <vt:lpstr>CSS Selectors</vt:lpstr>
      <vt:lpstr>Combining Selectors</vt:lpstr>
      <vt:lpstr>CSS Example 1</vt:lpstr>
      <vt:lpstr>Pseudo-classes</vt:lpstr>
      <vt:lpstr>Pseudo-elements</vt:lpstr>
      <vt:lpstr>CSS Example 2</vt:lpstr>
      <vt:lpstr>CSS Question 1</vt:lpstr>
      <vt:lpstr>CSS Question 2</vt:lpstr>
      <vt:lpstr>CSS Question 3</vt:lpstr>
      <vt:lpstr>CSS Question 4</vt:lpstr>
      <vt:lpstr>CSS Question 5</vt:lpstr>
      <vt:lpstr>CSS Question 6</vt:lpstr>
      <vt:lpstr>CSS Question 7</vt:lpstr>
      <vt:lpstr>CSS Question 8</vt:lpstr>
      <vt:lpstr>CSS Question 9</vt:lpstr>
      <vt:lpstr>CSS Question 10</vt:lpstr>
      <vt:lpstr>CSS Question 11</vt:lpstr>
      <vt:lpstr>CSS Question 12</vt:lpstr>
      <vt:lpstr>CSS Question 13</vt:lpstr>
      <vt:lpstr>CSS Question 14</vt:lpstr>
      <vt:lpstr>CSS Question 15</vt:lpstr>
      <vt:lpstr>Cascading</vt:lpstr>
      <vt:lpstr>CSS Example 3</vt:lpstr>
      <vt:lpstr>Inheritance</vt:lpstr>
      <vt:lpstr>Origins and Importance</vt:lpstr>
      <vt:lpstr>The Cascade</vt:lpstr>
      <vt:lpstr>Box Model</vt:lpstr>
      <vt:lpstr>Float</vt:lpstr>
      <vt:lpstr>Differences?</vt:lpstr>
      <vt:lpstr>Float and Box Model</vt:lpstr>
      <vt:lpstr>Float and Box Model</vt:lpstr>
      <vt:lpstr>Position</vt:lpstr>
      <vt:lpstr>More positioning attributes</vt:lpstr>
      <vt:lpstr>How Would I Make…</vt:lpstr>
      <vt:lpstr>PowerPoint Presentation</vt:lpstr>
      <vt:lpstr>How would I make…</vt:lpstr>
      <vt:lpstr>Columns in CSS</vt:lpstr>
      <vt:lpstr>Creating Layouts</vt:lpstr>
      <vt:lpstr>CRAP Design</vt:lpstr>
      <vt:lpstr>The Mobile Web</vt:lpstr>
      <vt:lpstr>Usability on All Devices</vt:lpstr>
      <vt:lpstr>Mobile First</vt:lpstr>
      <vt:lpstr>PowerPoint Presentation</vt:lpstr>
      <vt:lpstr>PowerPoint Presentation</vt:lpstr>
      <vt:lpstr>Responsive Design</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Website Administration</dc:title>
  <dc:creator>Harry Plantinga</dc:creator>
  <cp:lastModifiedBy>Harry Plantinga</cp:lastModifiedBy>
  <cp:revision>100</cp:revision>
  <cp:lastPrinted>2010-09-27T13:27:45Z</cp:lastPrinted>
  <dcterms:created xsi:type="dcterms:W3CDTF">2011-10-03T15:16:15Z</dcterms:created>
  <dcterms:modified xsi:type="dcterms:W3CDTF">2017-10-09T14:19:35Z</dcterms:modified>
</cp:coreProperties>
</file>