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4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69" r:id="rId5"/>
    <p:sldId id="29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304" r:id="rId17"/>
    <p:sldId id="305" r:id="rId18"/>
    <p:sldId id="275" r:id="rId19"/>
    <p:sldId id="262" r:id="rId20"/>
    <p:sldId id="301" r:id="rId21"/>
    <p:sldId id="303" r:id="rId22"/>
    <p:sldId id="263" r:id="rId23"/>
    <p:sldId id="278" r:id="rId24"/>
    <p:sldId id="264" r:id="rId25"/>
    <p:sldId id="293" r:id="rId26"/>
    <p:sldId id="292" r:id="rId27"/>
    <p:sldId id="291" r:id="rId28"/>
    <p:sldId id="289" r:id="rId29"/>
    <p:sldId id="265" r:id="rId30"/>
    <p:sldId id="266" r:id="rId31"/>
    <p:sldId id="290" r:id="rId32"/>
    <p:sldId id="268" r:id="rId33"/>
    <p:sldId id="270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0" autoAdjust="0"/>
    <p:restoredTop sz="85220" autoAdjust="0"/>
  </p:normalViewPr>
  <p:slideViewPr>
    <p:cSldViewPr snapToGrid="0" snapToObjects="1">
      <p:cViewPr varScale="1">
        <p:scale>
          <a:sx n="111" d="100"/>
          <a:sy n="111" d="100"/>
        </p:scale>
        <p:origin x="18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F04A7E4-21FF-3D49-A15D-C016FB9CAC20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83FBD4F-645F-F741-B248-4B0B93D62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95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C383B76B-6A9B-F44A-A7C0-8A41FA665330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269B9EAE-1199-C54B-803B-2A1419C00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43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Wait</a:t>
            </a:r>
            <a:r>
              <a:rPr lang="en-US" baseline="0" dirty="0" smtClean="0"/>
              <a:t> for connections on port 80</a:t>
            </a:r>
          </a:p>
          <a:p>
            <a:r>
              <a:rPr lang="en-US" baseline="0" dirty="0" smtClean="0"/>
              <a:t>Make connection when requested</a:t>
            </a:r>
            <a:endParaRPr lang="en-US" dirty="0" smtClean="0"/>
          </a:p>
          <a:p>
            <a:r>
              <a:rPr lang="en-US" dirty="0" smtClean="0"/>
              <a:t>Receive request (http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shttp</a:t>
            </a:r>
            <a:r>
              <a:rPr lang="en-US" baseline="0" dirty="0" smtClean="0"/>
              <a:t>, to its IP address, so those parts are stripped)</a:t>
            </a:r>
          </a:p>
          <a:p>
            <a:r>
              <a:rPr lang="en-US" baseline="0" dirty="0" smtClean="0"/>
              <a:t>Return corresponding file</a:t>
            </a:r>
          </a:p>
          <a:p>
            <a:r>
              <a:rPr lang="en-US" baseline="0" dirty="0" smtClean="0"/>
              <a:t>(optionally keep connection open, wait for another request or client to break connection)</a:t>
            </a:r>
          </a:p>
          <a:p>
            <a:r>
              <a:rPr lang="en-US" baseline="0" dirty="0" smtClean="0"/>
              <a:t>After a certain number of requests, close connection and wait for another.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telnet 153.106.116.190 80</a:t>
            </a:r>
          </a:p>
          <a:p>
            <a:r>
              <a:rPr lang="en-US" baseline="0" dirty="0" smtClean="0"/>
              <a:t>GET / HTTP/1.0</a:t>
            </a:r>
          </a:p>
          <a:p>
            <a:r>
              <a:rPr lang="en-US" baseline="0" dirty="0" smtClean="0"/>
              <a:t>Connection: Keep-Alive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B9EAE-1199-C54B-803B-2A1419C008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B9EAE-1199-C54B-803B-2A1419C0086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45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Book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– use h1 for title, h2 for chapters, h3 for sections?  (Why not just styling?)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You try it – take out piece of paper, write HTML for grid of images.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Two-column layout?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Menu system?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Two-column layout – in the Layout section of the tutorial. Do this in Lab 2.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615413-428E-7046-9504-F79FA08764E1}" type="slidenum">
              <a:rPr lang="en-US" sz="1200">
                <a:latin typeface="Calibri" charset="0"/>
              </a:rPr>
              <a:pPr eaLnBrk="1" hangingPunct="1"/>
              <a:t>33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 in HTML4</a:t>
            </a:r>
            <a:r>
              <a:rPr lang="en-US" baseline="0" dirty="0" smtClean="0"/>
              <a:t> Transitional? Strict? XHTML? </a:t>
            </a:r>
          </a:p>
          <a:p>
            <a:r>
              <a:rPr lang="en-US" baseline="0" dirty="0" smtClean="0"/>
              <a:t>What are the errors?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B9EAE-1199-C54B-803B-2A1419C0086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Valid?</a:t>
            </a:r>
          </a:p>
          <a:p>
            <a:r>
              <a:rPr lang="en-US" dirty="0" smtClean="0"/>
              <a:t>-</a:t>
            </a:r>
            <a:r>
              <a:rPr lang="en-US" baseline="0" dirty="0" smtClean="0"/>
              <a:t> The only error is the &lt;center&gt; tag – obsolete.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B9EAE-1199-C54B-803B-2A1419C0086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Importance: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don’t be tied to one vendor, e.g. Microsoft with IE 6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Make sure your Web page works on all browsers.</a:t>
            </a: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Microsoft</a:t>
            </a:r>
            <a:r>
              <a:rPr lang="ja-JP" altLang="en-US" dirty="0" smtClean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embrace, extend, extinguish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68124D-D260-2C48-ADEB-6EBB6F4AD8A8}" type="slidenum">
              <a:rPr lang="en-US" sz="1200">
                <a:latin typeface="Calibri" charset="0"/>
              </a:rPr>
              <a:pPr eaLnBrk="1" hangingPunct="1"/>
              <a:t>19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Nowadays,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just use HTML5. Can throw in some XHTML as well.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68124D-D260-2C48-ADEB-6EBB6F4AD8A8}" type="slidenum">
              <a:rPr lang="en-US" sz="1200">
                <a:latin typeface="Calibri" charset="0"/>
              </a:rPr>
              <a:pPr eaLnBrk="1" hangingPunct="1"/>
              <a:t>20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What if you want to change your output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for different screen sizes, desktop vs. mobile, screen vs. print? 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Look at Web page for this class. Class names for different functions. Can modify it all by editing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stylesheet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615413-428E-7046-9504-F79FA08764E1}" type="slidenum">
              <a:rPr lang="en-US" sz="1200">
                <a:latin typeface="Calibri" charset="0"/>
              </a:rPr>
              <a:pPr eaLnBrk="1" hangingPunct="1"/>
              <a:t>23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Clement</a:t>
            </a:r>
            <a:r>
              <a:rPr lang="en-US" baseline="0" dirty="0" smtClean="0"/>
              <a:t> of Alexandria, </a:t>
            </a:r>
            <a:r>
              <a:rPr lang="en-US" i="1" baseline="0" dirty="0" smtClean="0"/>
              <a:t>The Instructor, </a:t>
            </a:r>
            <a:r>
              <a:rPr lang="en-US" i="0" baseline="0" dirty="0" smtClean="0"/>
              <a:t>Chapter XI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B9EAE-1199-C54B-803B-2A1419C0086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45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ASCII lasted for decades, but it</a:t>
            </a:r>
            <a:r>
              <a:rPr lang="en-US" baseline="0" dirty="0" smtClean="0"/>
              <a:t> doesn’t have enough characters for world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B9EAE-1199-C54B-803B-2A1419C0086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95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B9EAE-1199-C54B-803B-2A1419C0086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4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959FC4-6FA3-A040-A5FB-5629D6E425E3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10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C5D3ED-72AC-3346-8316-1D0438DDBC73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1A2C51-A7F7-6A45-9D29-A3CB07C41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A3BDCD2-1E61-1847-8FAE-17D4BF7503F9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69D9DDF-882B-A64B-9D06-E00ABA925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91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85F95-5707-944D-875F-6532D7E0E434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07B5-2155-1B40-ADAD-D0D2AEBA7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54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B5E034-6762-AF4A-B3B0-E4F154B83D98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21398E-4DD1-8E48-8697-37CFFC916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0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6C81B-A4C1-4449-B71B-CCD86BF0B247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F2F19-90BA-F841-A085-164CC5129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1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157A6-92D5-224A-8349-528484B97825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93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AE3642-215C-2C48-B51A-F844A1AFAB45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63B3D-222E-A44C-8451-BAFEF9DD5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7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3FA40-9143-F147-8322-5424FC8F9AB4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5BA09-EBC0-BB43-8452-3CB0D0068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6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00FC5-ED8D-A146-82A9-1FB59CF9366B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271B0-DE0A-D245-8A8D-E01806E51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9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A9F6-8CF7-EB40-8852-7FF94595C837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D9D0E-6A09-D841-9DE7-E697AD900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6A190A-7DDF-8648-B466-F86B8A10D414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52E1B4-8880-D744-84F4-68EF4E5BF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6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0E5ECBF5-8C33-CB4B-96B0-80D893CA1848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B44A2BA-BE68-E948-AB56-C9CF157F3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9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100"/>
            <a:ext cx="7612063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B519C8-328C-1B41-9224-FD81FD775D0C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7ED4D7-1C7A-3047-B618-E4CD33379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8" r:id="rId1"/>
    <p:sldLayoutId id="2147484793" r:id="rId2"/>
    <p:sldLayoutId id="2147484799" r:id="rId3"/>
    <p:sldLayoutId id="2147484800" r:id="rId4"/>
    <p:sldLayoutId id="2147484794" r:id="rId5"/>
    <p:sldLayoutId id="2147484795" r:id="rId6"/>
    <p:sldLayoutId id="2147484796" r:id="rId7"/>
    <p:sldLayoutId id="2147484801" r:id="rId8"/>
    <p:sldLayoutId id="2147484802" r:id="rId9"/>
    <p:sldLayoutId id="2147484803" r:id="rId10"/>
    <p:sldLayoutId id="2147484804" r:id="rId11"/>
    <p:sldLayoutId id="2147484797" r:id="rId12"/>
    <p:sldLayoutId id="214748480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Font typeface="Wingdings 2" charset="0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Font typeface="Wingdings 2" charset="0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Font typeface="Wingdings 2" charset="0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Font typeface="Wingdings 2" charset="0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Font typeface="Wingdings 2" charset="0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s.calvin.edu/curriculum/is/337/hplantin/examples/test1.html" TargetMode="External"/><Relationship Id="rId4" Type="http://schemas.openxmlformats.org/officeDocument/2006/relationships/hyperlink" Target="http://cs.calvin.edu/curriculum/is/337/hplantin/examples/test2.html" TargetMode="External"/><Relationship Id="rId5" Type="http://schemas.openxmlformats.org/officeDocument/2006/relationships/hyperlink" Target="http://validator.w3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en.wikipedia.org/wiki/Embrace,_extend_and_extinguis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rl" TargetMode="External"/><Relationship Id="rId4" Type="http://schemas.openxmlformats.org/officeDocument/2006/relationships/hyperlink" Target="http://www.tutorialspoint.com/http/index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ference.sitepoint.com/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slides.html5rocks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tepoint.com/do-you-know-your-character-encodings/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tepoint.com/do-you-know-your-character-encodings/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sitepoint.com/do-you-know-your-character-encodings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deojs.com" TargetMode="External"/><Relationship Id="rId3" Type="http://schemas.openxmlformats.org/officeDocument/2006/relationships/hyperlink" Target="file:///localhost/view-source/http/::www.youtube.com:v:w-F_zBnhtHs&amp;hl=en&amp;fs=1&amp;rel=0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13" y="3776663"/>
            <a:ext cx="7196137" cy="14700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HTML and the Web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738" y="2994025"/>
            <a:ext cx="5724525" cy="1296988"/>
          </a:xfrm>
        </p:spPr>
        <p:txBody>
          <a:bodyPr/>
          <a:lstStyle/>
          <a:p>
            <a:pPr>
              <a:buFont typeface="Wingdings 2" charset="0"/>
              <a:buNone/>
              <a:defRPr/>
            </a:pP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Information Systems 337</a:t>
            </a:r>
          </a:p>
          <a:p>
            <a:pPr>
              <a:buFont typeface="Wingdings 2" charset="0"/>
              <a:buNone/>
              <a:defRPr/>
            </a:pPr>
            <a:endParaRPr lang="en-US" sz="240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>
              <a:buFont typeface="Wingdings 2" charset="0"/>
              <a:buNone/>
              <a:defRPr/>
            </a:pP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Prof. Harry Plantinga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Cambria"/>
                <a:ea typeface="ＭＳ 明朝"/>
              </a:rPr>
              <a:t>The tutorial recommends using alt, height, and width attributes in image elements. Why? </a:t>
            </a:r>
            <a:r>
              <a:rPr lang="en-US" sz="3200" dirty="0" smtClean="0">
                <a:latin typeface="Cambria"/>
                <a:ea typeface="ＭＳ 明朝"/>
              </a:rPr>
              <a:t>When might </a:t>
            </a:r>
            <a:r>
              <a:rPr lang="en-US" sz="3200" dirty="0">
                <a:latin typeface="Cambria"/>
                <a:ea typeface="ＭＳ 明朝"/>
              </a:rPr>
              <a:t>you not want to use them?</a:t>
            </a:r>
          </a:p>
          <a:p>
            <a:pPr marL="0" indent="0">
              <a:buNone/>
            </a:pPr>
            <a:r>
              <a:rPr lang="en-US" dirty="0">
                <a:latin typeface="Courier New"/>
                <a:ea typeface="ＭＳ 明朝"/>
              </a:rPr>
              <a:t>&lt;</a:t>
            </a:r>
            <a:r>
              <a:rPr lang="en-US" dirty="0" err="1">
                <a:latin typeface="Courier New"/>
                <a:ea typeface="ＭＳ 明朝"/>
              </a:rPr>
              <a:t>img</a:t>
            </a:r>
            <a:r>
              <a:rPr lang="en-US" dirty="0">
                <a:latin typeface="Courier New"/>
                <a:ea typeface="ＭＳ 明朝"/>
              </a:rPr>
              <a:t> </a:t>
            </a:r>
            <a:r>
              <a:rPr lang="en-US" dirty="0" err="1">
                <a:latin typeface="Courier New"/>
                <a:ea typeface="ＭＳ 明朝"/>
              </a:rPr>
              <a:t>src</a:t>
            </a:r>
            <a:r>
              <a:rPr lang="en-US" dirty="0">
                <a:latin typeface="Courier New"/>
                <a:ea typeface="ＭＳ 明朝"/>
              </a:rPr>
              <a:t>=”</a:t>
            </a:r>
            <a:r>
              <a:rPr lang="en-US" dirty="0" err="1">
                <a:latin typeface="Courier New"/>
                <a:ea typeface="ＭＳ 明朝"/>
              </a:rPr>
              <a:t>pres.jpg</a:t>
            </a:r>
            <a:r>
              <a:rPr lang="en-US" dirty="0">
                <a:latin typeface="Courier New"/>
                <a:ea typeface="ＭＳ 明朝"/>
              </a:rPr>
              <a:t>” alt=”Barak Obama” height=”320” width=”240” /&gt; </a:t>
            </a:r>
          </a:p>
          <a:p>
            <a:endParaRPr lang="en-US" sz="2000" dirty="0">
              <a:latin typeface="Times New Roman"/>
              <a:ea typeface="ＭＳ 明朝"/>
            </a:endParaRPr>
          </a:p>
          <a:p>
            <a:endParaRPr lang="en-US" sz="2000" dirty="0">
              <a:latin typeface="Times New Roman"/>
              <a:ea typeface="ＭＳ 明朝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Question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>
                <a:latin typeface="Cambria"/>
                <a:ea typeface="ＭＳ 明朝"/>
              </a:rPr>
              <a:t>What color would the div have as a background?</a:t>
            </a:r>
          </a:p>
          <a:p>
            <a:pPr marL="0" indent="0">
              <a:buNone/>
            </a:pPr>
            <a:r>
              <a:rPr lang="en-US" sz="2800" dirty="0">
                <a:latin typeface="Courier New"/>
                <a:ea typeface="ＭＳ 明朝"/>
              </a:rPr>
              <a:t>&lt;div id=”menu” style=”background-color:#FFFF00”</a:t>
            </a:r>
            <a:r>
              <a:rPr lang="en-US" sz="2800" dirty="0" smtClean="0">
                <a:latin typeface="Courier New"/>
                <a:ea typeface="ＭＳ 明朝"/>
              </a:rPr>
              <a:t>&gt;</a:t>
            </a:r>
          </a:p>
          <a:p>
            <a:pPr marL="0" indent="0">
              <a:buNone/>
            </a:pPr>
            <a:r>
              <a:rPr lang="en-US" sz="2800" dirty="0" smtClean="0">
                <a:latin typeface="Courier New"/>
                <a:ea typeface="ＭＳ 明朝"/>
              </a:rPr>
              <a:t>&lt;</a:t>
            </a:r>
            <a:r>
              <a:rPr lang="en-US" sz="2800" dirty="0">
                <a:latin typeface="Courier New"/>
                <a:ea typeface="ＭＳ 明朝"/>
              </a:rPr>
              <a:t>p&gt;Menu...&lt;/p&gt;&lt;/div&gt;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Question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Cambria"/>
                <a:ea typeface="ＭＳ 明朝"/>
              </a:rPr>
              <a:t>What difference would there be in the way these two lines display in browser?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ea typeface="ＭＳ 明朝"/>
              </a:rPr>
              <a:t>&lt;p</a:t>
            </a:r>
            <a:r>
              <a:rPr lang="en-US" sz="2000" dirty="0" smtClean="0">
                <a:latin typeface="Courier New"/>
                <a:ea typeface="ＭＳ 明朝"/>
              </a:rPr>
              <a:t>&gt;Have you read &lt;</a:t>
            </a:r>
            <a:r>
              <a:rPr lang="en-US" sz="2000" dirty="0">
                <a:latin typeface="Courier New"/>
                <a:ea typeface="ＭＳ 明朝"/>
              </a:rPr>
              <a:t>cite</a:t>
            </a:r>
            <a:r>
              <a:rPr lang="en-US" sz="2000" dirty="0" smtClean="0">
                <a:latin typeface="Courier New"/>
                <a:ea typeface="ＭＳ 明朝"/>
              </a:rPr>
              <a:t>&gt;</a:t>
            </a:r>
            <a:r>
              <a:rPr lang="en-US" sz="2000" dirty="0" err="1" smtClean="0">
                <a:latin typeface="Courier New"/>
                <a:ea typeface="ＭＳ 明朝"/>
              </a:rPr>
              <a:t>Cryptnomicon</a:t>
            </a:r>
            <a:r>
              <a:rPr lang="en-US" sz="2000" dirty="0" smtClean="0">
                <a:latin typeface="Courier New"/>
                <a:ea typeface="ＭＳ 明朝"/>
              </a:rPr>
              <a:t>&lt;</a:t>
            </a:r>
            <a:r>
              <a:rPr lang="en-US" sz="2000" dirty="0">
                <a:latin typeface="Courier New"/>
                <a:ea typeface="ＭＳ 明朝"/>
              </a:rPr>
              <a:t>/cite</a:t>
            </a:r>
            <a:r>
              <a:rPr lang="en-US" sz="2000" dirty="0" smtClean="0">
                <a:latin typeface="Courier New"/>
                <a:ea typeface="ＭＳ 明朝"/>
              </a:rPr>
              <a:t>&gt;?&lt;</a:t>
            </a:r>
            <a:r>
              <a:rPr lang="en-US" sz="2000" dirty="0">
                <a:latin typeface="Courier New"/>
                <a:ea typeface="ＭＳ 明朝"/>
              </a:rPr>
              <a:t>/p</a:t>
            </a:r>
            <a:r>
              <a:rPr lang="en-US" sz="2000" dirty="0" smtClean="0">
                <a:latin typeface="Courier New"/>
                <a:ea typeface="ＭＳ 明朝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ea typeface="ＭＳ 明朝"/>
              </a:rPr>
              <a:t>&lt;p</a:t>
            </a:r>
            <a:r>
              <a:rPr lang="en-US" sz="2000" dirty="0" smtClean="0">
                <a:latin typeface="Courier New"/>
                <a:ea typeface="ＭＳ 明朝"/>
              </a:rPr>
              <a:t>&gt; Have you    </a:t>
            </a:r>
            <a:r>
              <a:rPr lang="en-US" sz="2000" dirty="0">
                <a:latin typeface="Courier New"/>
                <a:ea typeface="ＭＳ 明朝"/>
              </a:rPr>
              <a:t>read </a:t>
            </a:r>
            <a:endParaRPr lang="en-US" sz="2000" dirty="0" smtClean="0">
              <a:latin typeface="Courier New"/>
              <a:ea typeface="ＭＳ 明朝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/>
                <a:ea typeface="ＭＳ 明朝"/>
              </a:rPr>
              <a:t>&lt;</a:t>
            </a:r>
            <a:r>
              <a:rPr lang="en-US" sz="2000" dirty="0">
                <a:latin typeface="Courier New"/>
                <a:ea typeface="ＭＳ 明朝"/>
              </a:rPr>
              <a:t>cite&gt;</a:t>
            </a:r>
            <a:r>
              <a:rPr lang="en-US" sz="2000" dirty="0" err="1">
                <a:latin typeface="Courier New"/>
                <a:ea typeface="ＭＳ 明朝"/>
              </a:rPr>
              <a:t>Cryptnomicon</a:t>
            </a:r>
            <a:r>
              <a:rPr lang="en-US" sz="2000" dirty="0">
                <a:latin typeface="Courier New"/>
                <a:ea typeface="ＭＳ 明朝"/>
              </a:rPr>
              <a:t>&lt;/cite&gt;?&lt;/p</a:t>
            </a:r>
            <a:r>
              <a:rPr lang="en-US" sz="2000" dirty="0" smtClean="0">
                <a:latin typeface="Courier New"/>
                <a:ea typeface="ＭＳ 明朝"/>
              </a:rPr>
              <a:t>&gt;</a:t>
            </a:r>
            <a:endParaRPr lang="en-US" sz="2000" dirty="0">
              <a:latin typeface="Courier New"/>
              <a:ea typeface="ＭＳ 明朝"/>
            </a:endParaRPr>
          </a:p>
        </p:txBody>
      </p:sp>
    </p:spTree>
    <p:extLst>
      <p:ext uri="{BB962C8B-B14F-4D97-AF65-F5344CB8AC3E}">
        <p14:creationId xmlns:p14="http://schemas.microsoft.com/office/powerpoint/2010/main" val="27573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Question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latin typeface="Cambria"/>
                <a:ea typeface="ＭＳ 明朝"/>
              </a:rPr>
              <a:t>What effect would the title attribute have in the following line?</a:t>
            </a:r>
          </a:p>
          <a:p>
            <a:pPr marL="0" indent="0">
              <a:buNone/>
            </a:pPr>
            <a:r>
              <a:rPr lang="en-US" dirty="0">
                <a:latin typeface="Courier New"/>
                <a:ea typeface="ＭＳ 明朝"/>
              </a:rPr>
              <a:t>&lt;h1 title=”</a:t>
            </a:r>
            <a:r>
              <a:rPr lang="en-US" dirty="0" err="1">
                <a:latin typeface="Courier New"/>
                <a:ea typeface="ＭＳ 明朝"/>
              </a:rPr>
              <a:t>G’day</a:t>
            </a:r>
            <a:r>
              <a:rPr lang="en-US" dirty="0">
                <a:latin typeface="Courier New"/>
                <a:ea typeface="ＭＳ 明朝"/>
              </a:rPr>
              <a:t>!”&gt;Hello World&lt;/h1&gt;</a:t>
            </a:r>
          </a:p>
          <a:p>
            <a:pPr marL="0" indent="0">
              <a:buNone/>
            </a:pPr>
            <a:endParaRPr lang="en-US" sz="2000" dirty="0">
              <a:latin typeface="Courier New"/>
              <a:ea typeface="ＭＳ 明朝"/>
            </a:endParaRPr>
          </a:p>
        </p:txBody>
      </p:sp>
    </p:spTree>
    <p:extLst>
      <p:ext uri="{BB962C8B-B14F-4D97-AF65-F5344CB8AC3E}">
        <p14:creationId xmlns:p14="http://schemas.microsoft.com/office/powerpoint/2010/main" val="27573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Question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>
                <a:latin typeface="Cambria"/>
                <a:ea typeface="ＭＳ 明朝"/>
              </a:rPr>
              <a:t>What effect would following line </a:t>
            </a:r>
            <a:r>
              <a:rPr lang="en-US" sz="4000" dirty="0" smtClean="0">
                <a:latin typeface="Cambria"/>
                <a:ea typeface="ＭＳ 明朝"/>
              </a:rPr>
              <a:t>have?</a:t>
            </a:r>
            <a:endParaRPr lang="en-US" sz="4000" dirty="0">
              <a:latin typeface="Cambria"/>
              <a:ea typeface="ＭＳ 明朝"/>
            </a:endParaRPr>
          </a:p>
          <a:p>
            <a:pPr marL="0" indent="0">
              <a:buNone/>
            </a:pPr>
            <a:r>
              <a:rPr lang="it-IT" sz="2800" dirty="0">
                <a:latin typeface="Courier New"/>
                <a:ea typeface="ＭＳ 明朝"/>
              </a:rPr>
              <a:t>&lt;!-- Hello World --&gt;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Question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5400" dirty="0">
                <a:latin typeface="Cambria"/>
                <a:ea typeface="ＭＳ 明朝"/>
              </a:rPr>
              <a:t>What is the </a:t>
            </a:r>
            <a:r>
              <a:rPr lang="en-US" sz="5400" dirty="0" smtClean="0">
                <a:latin typeface="Cambria"/>
                <a:ea typeface="ＭＳ 明朝"/>
              </a:rPr>
              <a:t>purpose of </a:t>
            </a:r>
            <a:r>
              <a:rPr lang="en-US" sz="5400" dirty="0">
                <a:latin typeface="Cambria"/>
                <a:ea typeface="ＭＳ 明朝"/>
              </a:rPr>
              <a:t>the </a:t>
            </a:r>
            <a:r>
              <a:rPr lang="en-US" sz="4000" dirty="0">
                <a:latin typeface="Courier New"/>
                <a:ea typeface="ＭＳ 明朝"/>
              </a:rPr>
              <a:t>&lt;meta&gt; </a:t>
            </a:r>
            <a:r>
              <a:rPr lang="en-US" sz="5400" dirty="0">
                <a:latin typeface="Cambria"/>
                <a:ea typeface="ＭＳ 明朝"/>
              </a:rPr>
              <a:t>element? </a:t>
            </a:r>
            <a:endParaRPr lang="en-US" sz="5400" dirty="0" smtClean="0">
              <a:latin typeface="Cambria"/>
              <a:ea typeface="ＭＳ 明朝"/>
            </a:endParaRPr>
          </a:p>
          <a:p>
            <a:pPr marL="0" indent="0">
              <a:buNone/>
            </a:pPr>
            <a:r>
              <a:rPr lang="en-US" sz="4000" dirty="0" smtClean="0">
                <a:latin typeface="Courier New"/>
                <a:ea typeface="ＭＳ 明朝"/>
              </a:rPr>
              <a:t>&lt;</a:t>
            </a:r>
            <a:r>
              <a:rPr lang="en-US" sz="4000" dirty="0">
                <a:latin typeface="Courier New"/>
                <a:ea typeface="ＭＳ 明朝"/>
              </a:rPr>
              <a:t>meta name="description" content="Authoritative information about Amazing grace! (how sweet the sound), with lyrics, </a:t>
            </a:r>
            <a:r>
              <a:rPr lang="en-US" sz="4000" dirty="0" smtClean="0">
                <a:latin typeface="Courier New"/>
                <a:ea typeface="ＭＳ 明朝"/>
              </a:rPr>
              <a:t>...</a:t>
            </a:r>
            <a:r>
              <a:rPr lang="en-US" sz="4000" dirty="0">
                <a:latin typeface="Courier New"/>
                <a:ea typeface="ＭＳ 明朝"/>
              </a:rPr>
              <a:t>" /&gt;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Is this legal?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725488" y="1781175"/>
            <a:ext cx="7693025" cy="4805363"/>
          </a:xfrm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&lt;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html&gt;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&lt;body&gt;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&lt;h1&gt;Hello World&lt;</a:t>
            </a: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/H1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&gt;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&lt;</a:t>
            </a:r>
            <a:r>
              <a:rPr lang="en-US" sz="1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p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&gt;Here is some &lt;</a:t>
            </a:r>
            <a:r>
              <a:rPr lang="en-US" sz="1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b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&gt;Bold, &lt;</a:t>
            </a:r>
            <a:r>
              <a:rPr lang="en-US" sz="1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i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&gt;bold + italic&lt;/</a:t>
            </a:r>
            <a:r>
              <a:rPr lang="en-US" sz="1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b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&gt;, and italic&lt;/</a:t>
            </a:r>
            <a:r>
              <a:rPr lang="en-US" sz="1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i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&gt;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&lt;</a:t>
            </a:r>
            <a:r>
              <a:rPr lang="en-US" sz="1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p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&gt;This is a new paragraph with &amp;</a:t>
            </a:r>
            <a:r>
              <a:rPr lang="en-US" sz="1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nbsp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;&lt;</a:t>
            </a:r>
            <a:r>
              <a:rPr lang="en-US" sz="1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b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&gt;bold text.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&lt;</a:t>
            </a:r>
            <a:r>
              <a:rPr lang="en-US" sz="1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br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&gt;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&lt;</a:t>
            </a: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center Height=20&gt;</a:t>
            </a:r>
            <a:endParaRPr lang="en-US" sz="1800" dirty="0">
              <a:effectLst>
                <a:outerShdw blurRad="38100" dist="38100" dir="2700000" algn="tl">
                  <a:srgbClr val="DDDDDD"/>
                </a:outerShdw>
              </a:effectLst>
              <a:latin typeface="Courier" charset="0"/>
              <a:ea typeface="ＭＳ Ｐゴシック" charset="0"/>
              <a:cs typeface="Courier" charset="0"/>
            </a:endParaRP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&lt;P&gt;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This paragraph is </a:t>
            </a: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centered.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&lt;/p&gt;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Here's another paragraph.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&lt;/center&gt;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&lt;/body&gt;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&lt;/html&gt;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endParaRPr lang="en-US" sz="18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Courier" charset="0"/>
            </a:endParaRPr>
          </a:p>
          <a:p>
            <a:pPr algn="just"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Courier" charset="0"/>
              </a:rPr>
              <a:t>See 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Courier" charset="0"/>
                <a:hlinkClick r:id="rId3"/>
              </a:rPr>
              <a:t>test1.html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Courier" charset="0"/>
              </a:rPr>
              <a:t>, 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Courier" charset="0"/>
                <a:hlinkClick r:id="rId4"/>
              </a:rPr>
              <a:t>test2.html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Courier" charset="0"/>
              </a:rPr>
              <a:t>; 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Courier" charset="0"/>
                <a:hlinkClick r:id="rId5"/>
              </a:rPr>
              <a:t>http://validator.w3.org/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Courier" charset="0"/>
              </a:rPr>
              <a:t>; tidy</a:t>
            </a:r>
          </a:p>
          <a:p>
            <a:pPr eaLnBrk="1" hangingPunct="1"/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7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Is this legal?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725488" y="1781175"/>
            <a:ext cx="8418512" cy="50768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dirty="0">
                <a:latin typeface="Courier New"/>
                <a:ea typeface="ＭＳ 明朝"/>
              </a:rPr>
              <a:t>&lt;!DOCTYPE html&gt;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&lt;html&gt; 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&lt;head&gt; 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&lt;title&gt;Test 3&lt;/title&gt; 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&lt;meta http-equiv="Content-Type" content="text/html; </a:t>
            </a:r>
            <a:r>
              <a:rPr lang="en-US" sz="1800" b="1" dirty="0" err="1" smtClean="0">
                <a:latin typeface="Courier New"/>
                <a:cs typeface="Courier New"/>
              </a:rPr>
              <a:t>charset</a:t>
            </a:r>
            <a:r>
              <a:rPr lang="en-US" sz="1800" b="1" dirty="0" smtClean="0">
                <a:latin typeface="Courier New"/>
                <a:cs typeface="Courier New"/>
              </a:rPr>
              <a:t>=utf-8" &gt; 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&lt;/head&gt;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&lt;body&gt; 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&lt;h1&gt;Hello World&lt;/H1&gt; 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</a:t>
            </a:r>
            <a:r>
              <a:rPr lang="en-US" sz="1800" b="1" dirty="0" err="1" smtClean="0">
                <a:latin typeface="Courier New"/>
                <a:cs typeface="Courier New"/>
              </a:rPr>
              <a:t>p</a:t>
            </a:r>
            <a:r>
              <a:rPr lang="en-US" sz="1800" b="1" dirty="0" smtClean="0">
                <a:latin typeface="Courier New"/>
                <a:cs typeface="Courier New"/>
              </a:rPr>
              <a:t>&gt;Here is some &lt;</a:t>
            </a:r>
            <a:r>
              <a:rPr lang="en-US" sz="1800" b="1" dirty="0" err="1" smtClean="0">
                <a:latin typeface="Courier New"/>
                <a:cs typeface="Courier New"/>
              </a:rPr>
              <a:t>b</a:t>
            </a:r>
            <a:r>
              <a:rPr lang="en-US" sz="1800" b="1" dirty="0" smtClean="0">
                <a:latin typeface="Courier New"/>
                <a:cs typeface="Courier New"/>
              </a:rPr>
              <a:t>&gt;Bold, &lt;</a:t>
            </a:r>
            <a:r>
              <a:rPr lang="en-US" sz="1800" b="1" dirty="0" err="1" smtClean="0">
                <a:latin typeface="Courier New"/>
                <a:cs typeface="Courier New"/>
              </a:rPr>
              <a:t>i</a:t>
            </a:r>
            <a:r>
              <a:rPr lang="en-US" sz="1800" b="1" dirty="0" smtClean="0">
                <a:latin typeface="Courier New"/>
                <a:cs typeface="Courier New"/>
              </a:rPr>
              <a:t>&gt;bold + italic,&lt;/</a:t>
            </a:r>
            <a:r>
              <a:rPr lang="en-US" sz="1800" b="1" dirty="0" err="1" smtClean="0">
                <a:latin typeface="Courier New"/>
                <a:cs typeface="Courier New"/>
              </a:rPr>
              <a:t>i</a:t>
            </a:r>
            <a:r>
              <a:rPr lang="en-US" sz="1800" b="1" dirty="0" smtClean="0">
                <a:latin typeface="Courier New"/>
                <a:cs typeface="Courier New"/>
              </a:rPr>
              <a:t>&gt;&lt;/</a:t>
            </a:r>
            <a:r>
              <a:rPr lang="en-US" sz="1800" b="1" dirty="0" err="1" smtClean="0">
                <a:latin typeface="Courier New"/>
                <a:cs typeface="Courier New"/>
              </a:rPr>
              <a:t>b</a:t>
            </a:r>
            <a:r>
              <a:rPr lang="en-US" sz="1800" b="1" dirty="0" smtClean="0">
                <a:latin typeface="Courier New"/>
                <a:cs typeface="Courier New"/>
              </a:rPr>
              <a:t>&gt;&lt;</a:t>
            </a:r>
            <a:r>
              <a:rPr lang="en-US" sz="1800" b="1" dirty="0" err="1" smtClean="0">
                <a:latin typeface="Courier New"/>
                <a:cs typeface="Courier New"/>
              </a:rPr>
              <a:t>i</a:t>
            </a:r>
            <a:r>
              <a:rPr lang="en-US" sz="1800" b="1" dirty="0" smtClean="0">
                <a:latin typeface="Courier New"/>
                <a:cs typeface="Courier New"/>
              </a:rPr>
              <a:t>&gt;, and italic&lt;/</a:t>
            </a:r>
            <a:r>
              <a:rPr lang="en-US" sz="1800" b="1" dirty="0" err="1" smtClean="0">
                <a:latin typeface="Courier New"/>
                <a:cs typeface="Courier New"/>
              </a:rPr>
              <a:t>i</a:t>
            </a:r>
            <a:r>
              <a:rPr lang="en-US" sz="1800" b="1" dirty="0" smtClean="0">
                <a:latin typeface="Courier New"/>
                <a:cs typeface="Courier New"/>
              </a:rPr>
              <a:t>&gt; 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</a:t>
            </a:r>
            <a:r>
              <a:rPr lang="en-US" sz="1800" b="1" dirty="0" err="1" smtClean="0">
                <a:latin typeface="Courier New"/>
                <a:cs typeface="Courier New"/>
              </a:rPr>
              <a:t>p</a:t>
            </a:r>
            <a:r>
              <a:rPr lang="en-US" sz="1800" b="1" dirty="0" smtClean="0">
                <a:latin typeface="Courier New"/>
                <a:cs typeface="Courier New"/>
              </a:rPr>
              <a:t>&gt;This is a new paragraph with &amp;</a:t>
            </a:r>
            <a:r>
              <a:rPr lang="en-US" sz="1800" b="1" dirty="0" err="1" smtClean="0">
                <a:latin typeface="Courier New"/>
                <a:cs typeface="Courier New"/>
              </a:rPr>
              <a:t>nbsp</a:t>
            </a:r>
            <a:r>
              <a:rPr lang="en-US" sz="1800" b="1" dirty="0" smtClean="0">
                <a:latin typeface="Courier New"/>
                <a:cs typeface="Courier New"/>
              </a:rPr>
              <a:t>;&lt;</a:t>
            </a:r>
            <a:r>
              <a:rPr lang="en-US" sz="1800" b="1" dirty="0" err="1" smtClean="0">
                <a:latin typeface="Courier New"/>
                <a:cs typeface="Courier New"/>
              </a:rPr>
              <a:t>b</a:t>
            </a:r>
            <a:r>
              <a:rPr lang="en-US" sz="1800" b="1" dirty="0" smtClean="0">
                <a:latin typeface="Courier New"/>
                <a:cs typeface="Courier New"/>
              </a:rPr>
              <a:t>&gt;bold text.&lt;/</a:t>
            </a:r>
            <a:r>
              <a:rPr lang="en-US" sz="1800" b="1" dirty="0" err="1" smtClean="0">
                <a:latin typeface="Courier New"/>
                <a:cs typeface="Courier New"/>
              </a:rPr>
              <a:t>b</a:t>
            </a:r>
            <a:r>
              <a:rPr lang="en-US" sz="1800" b="1" dirty="0" smtClean="0">
                <a:latin typeface="Courier New"/>
                <a:cs typeface="Courier New"/>
              </a:rPr>
              <a:t>&gt;&lt;/</a:t>
            </a:r>
            <a:r>
              <a:rPr lang="en-US" sz="1800" b="1" dirty="0" err="1" smtClean="0">
                <a:latin typeface="Courier New"/>
                <a:cs typeface="Courier New"/>
              </a:rPr>
              <a:t>p</a:t>
            </a:r>
            <a:r>
              <a:rPr lang="en-US" sz="1800" b="1" dirty="0" smtClean="0">
                <a:latin typeface="Courier New"/>
                <a:cs typeface="Courier New"/>
              </a:rPr>
              <a:t>&gt; 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&lt;center&gt; 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&lt;P&gt;This paragraph is centered.&lt;/</a:t>
            </a:r>
            <a:r>
              <a:rPr lang="en-US" sz="1800" b="1" dirty="0" err="1" smtClean="0">
                <a:latin typeface="Courier New"/>
                <a:cs typeface="Courier New"/>
              </a:rPr>
              <a:t>p</a:t>
            </a:r>
            <a:r>
              <a:rPr lang="en-US" sz="1800" b="1" dirty="0" smtClean="0">
                <a:latin typeface="Courier New"/>
                <a:cs typeface="Courier New"/>
              </a:rPr>
              <a:t>&gt; 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</a:t>
            </a:r>
            <a:r>
              <a:rPr lang="en-US" sz="1800" b="1" dirty="0" err="1" smtClean="0">
                <a:latin typeface="Courier New"/>
                <a:cs typeface="Courier New"/>
              </a:rPr>
              <a:t>p</a:t>
            </a:r>
            <a:r>
              <a:rPr lang="en-US" sz="1800" b="1" dirty="0" smtClean="0">
                <a:latin typeface="Courier New"/>
                <a:cs typeface="Courier New"/>
              </a:rPr>
              <a:t>&gt;Here's another paragraph. 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&lt;/center&gt; 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&lt;/body&gt; </a:t>
            </a:r>
          </a:p>
          <a:p>
            <a:pPr eaLnBrk="1" hangingPunct="1">
              <a:spcBef>
                <a:spcPts val="300"/>
              </a:spcBef>
              <a:buFont typeface="Wingdings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&lt;/html&gt; </a:t>
            </a:r>
            <a:endParaRPr lang="en-US" sz="1800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ourier New"/>
              <a:ea typeface="ＭＳ Ｐゴシック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239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Editing HTML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725488" y="1781175"/>
            <a:ext cx="7693025" cy="4805363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Options for editing HTML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vi/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emacs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nano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/notepad and your wits!</a:t>
            </a:r>
          </a:p>
          <a:p>
            <a:pPr lvl="1" eaLnBrk="1" hangingPunct="1"/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DreamWeaver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Simplified online HTML editors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Other markup, e.g.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wikipedia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LaTex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, etc. with a converter</a:t>
            </a:r>
          </a:p>
        </p:txBody>
      </p:sp>
    </p:spTree>
    <p:extLst>
      <p:ext uri="{BB962C8B-B14F-4D97-AF65-F5344CB8AC3E}">
        <p14:creationId xmlns:p14="http://schemas.microsoft.com/office/powerpoint/2010/main" val="24710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HTML and Standards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5513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Varieties of HTML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HTML 4 transitional or strict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XHTML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HTML [5]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Standards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adherence</a:t>
            </a:r>
          </a:p>
          <a:p>
            <a:pPr lvl="1"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Why is it important?</a:t>
            </a:r>
          </a:p>
          <a:p>
            <a:pPr lvl="1"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How have companies abused standards?</a:t>
            </a:r>
          </a:p>
          <a:p>
            <a:pPr lvl="2"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hlinkClick r:id="rId3"/>
              </a:rPr>
              <a:t>Embrace, extend, extinguish…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Browsers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: quirks mode vs. standards mode</a:t>
            </a:r>
          </a:p>
        </p:txBody>
      </p:sp>
    </p:spTree>
    <p:extLst>
      <p:ext uri="{BB962C8B-B14F-4D97-AF65-F5344CB8AC3E}">
        <p14:creationId xmlns:p14="http://schemas.microsoft.com/office/powerpoint/2010/main" val="17181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4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What is the World Wide Web?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  <a:hlinkClick r:id="rId2"/>
              </a:rPr>
              <a:t>HTML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  <a:hlinkClick r:id="rId3"/>
              </a:rPr>
              <a:t>URL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  <a:hlinkClick r:id="rId4"/>
              </a:rPr>
              <a:t>HTTP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CSS, RSS, XML, XSLT,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XPath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, RDF, WSDL, SOAP, …</a:t>
            </a:r>
          </a:p>
        </p:txBody>
      </p:sp>
    </p:spTree>
    <p:extLst>
      <p:ext uri="{BB962C8B-B14F-4D97-AF65-F5344CB8AC3E}">
        <p14:creationId xmlns:p14="http://schemas.microsoft.com/office/powerpoint/2010/main" val="69432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Using HTML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8378825" cy="47879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How do I specify the version of HTML I'm using?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HTML 4.0 Transitional</a:t>
            </a:r>
          </a:p>
          <a:p>
            <a:pPr lvl="1" eaLnBrk="1" hangingPunct="1"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	</a:t>
            </a:r>
            <a:r>
              <a:rPr lang="en-US" sz="1730" b="1" dirty="0" smtClean="0">
                <a:latin typeface="Courier New"/>
                <a:cs typeface="Courier New"/>
              </a:rPr>
              <a:t>&lt;!DOCTYPE html PUBLIC "-//W3C//DTD HTML 4.01 Transitional//EN" "http://www.w3.org/TR/html4/loose.dtd"&gt; 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HTML 4.0 Strict</a:t>
            </a:r>
          </a:p>
          <a:p>
            <a:pPr lvl="1" eaLnBrk="1" hangingPunct="1"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	</a:t>
            </a:r>
            <a:r>
              <a:rPr lang="en-US" sz="1882" b="1" dirty="0" smtClean="0">
                <a:latin typeface="Courier New"/>
                <a:cs typeface="Courier New"/>
              </a:rPr>
              <a:t>&lt;!DOCTYPE html PUBLIC "-//W3C//DTD HTML 4.01 Transitional//EN" "http://www.w3.org/TR/html4/strict.dtd"&gt; 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XHTML 1.0</a:t>
            </a:r>
          </a:p>
          <a:p>
            <a:pPr lvl="1" eaLnBrk="1" hangingPunct="1">
              <a:buNone/>
            </a:pPr>
            <a:r>
              <a:rPr lang="en-US" sz="1800" dirty="0" smtClean="0">
                <a:latin typeface="Courier New"/>
                <a:cs typeface="Courier New"/>
              </a:rPr>
              <a:t>	</a:t>
            </a:r>
            <a:r>
              <a:rPr lang="en-US" sz="1600" b="1" dirty="0" smtClean="0">
                <a:latin typeface="Courier New"/>
                <a:cs typeface="Courier New"/>
              </a:rPr>
              <a:t>&lt;!DOCTYPE html PUBLIC "-//W3C//DTD XHTML 1.0 Strict//EN" </a:t>
            </a:r>
            <a:br>
              <a:rPr lang="en-US" sz="1600" b="1" dirty="0" smtClean="0">
                <a:latin typeface="Courier New"/>
                <a:cs typeface="Courier New"/>
              </a:rPr>
            </a:br>
            <a:r>
              <a:rPr lang="en-US" sz="1600" b="1" dirty="0" smtClean="0">
                <a:latin typeface="Courier New"/>
                <a:cs typeface="Courier New"/>
              </a:rPr>
              <a:t>"http://www.w3.org/TR/xhtml1/DTD/xhtml1-strict.dtd"&gt; </a:t>
            </a:r>
            <a:br>
              <a:rPr lang="en-US" sz="1600" b="1" dirty="0" smtClean="0">
                <a:latin typeface="Courier New"/>
                <a:cs typeface="Courier New"/>
              </a:rPr>
            </a:br>
            <a:r>
              <a:rPr lang="en-US" sz="1600" b="1" dirty="0" smtClean="0">
                <a:latin typeface="Courier New"/>
                <a:cs typeface="Courier New"/>
              </a:rPr>
              <a:t>&lt;html </a:t>
            </a:r>
            <a:r>
              <a:rPr lang="en-US" sz="1600" b="1" dirty="0" err="1" smtClean="0">
                <a:latin typeface="Courier New"/>
                <a:cs typeface="Courier New"/>
              </a:rPr>
              <a:t>xmlns</a:t>
            </a:r>
            <a:r>
              <a:rPr lang="en-US" sz="1600" b="1" dirty="0" smtClean="0">
                <a:latin typeface="Courier New"/>
                <a:cs typeface="Courier New"/>
              </a:rPr>
              <a:t>="http://www.w3.org/1999/xhtml" </a:t>
            </a:r>
            <a:r>
              <a:rPr lang="en-US" sz="1600" b="1" dirty="0" err="1" smtClean="0">
                <a:latin typeface="Courier New"/>
                <a:cs typeface="Courier New"/>
              </a:rPr>
              <a:t>lang</a:t>
            </a:r>
            <a:r>
              <a:rPr lang="en-US" sz="1600" b="1" dirty="0" smtClean="0">
                <a:latin typeface="Courier New"/>
                <a:cs typeface="Courier New"/>
              </a:rPr>
              <a:t>="en" </a:t>
            </a:r>
            <a:r>
              <a:rPr lang="en-US" sz="1600" b="1" dirty="0" err="1" smtClean="0">
                <a:latin typeface="Courier New"/>
                <a:cs typeface="Courier New"/>
              </a:rPr>
              <a:t>xml:lang</a:t>
            </a:r>
            <a:r>
              <a:rPr lang="en-US" sz="1600" b="1" dirty="0" smtClean="0">
                <a:latin typeface="Courier New"/>
                <a:cs typeface="Courier New"/>
              </a:rPr>
              <a:t>="en"&gt;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HTML 5 ("Standards mode")—</a:t>
            </a:r>
            <a:r>
              <a:rPr lang="en-US" sz="1946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ＭＳ Ｐゴシック" charset="0"/>
                <a:cs typeface="Courier New"/>
              </a:rPr>
              <a:t>&lt;!</a:t>
            </a:r>
            <a:r>
              <a:rPr lang="en-US" sz="1946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ＭＳ Ｐゴシック" charset="0"/>
                <a:cs typeface="Courier New"/>
              </a:rPr>
              <a:t>doctype</a:t>
            </a:r>
            <a:r>
              <a:rPr lang="en-US" sz="1946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ＭＳ Ｐゴシック" charset="0"/>
                <a:cs typeface="Courier New"/>
              </a:rPr>
              <a:t> html&gt;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Quirks mode—no DOCTYPE</a:t>
            </a:r>
          </a:p>
          <a:p>
            <a:pPr lvl="1" eaLnBrk="1" hangingPunct="1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lvl="1" eaLnBrk="1" hangingPunct="1">
              <a:buNone/>
            </a:pPr>
            <a:endParaRPr lang="en-US" sz="1600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ourier New"/>
              <a:ea typeface="ＭＳ Ｐゴシック" charset="0"/>
              <a:cs typeface="Courier New"/>
            </a:endParaRPr>
          </a:p>
          <a:p>
            <a:pPr lvl="1" eaLnBrk="1" hangingPunct="1"/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What about XHTML?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660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Syntax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differences from HTML: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no omitted tags, proper nesting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empty tags must be closed, e.g. &lt;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br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 /&gt;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lower-case tag and attribute names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attributes need quotes, values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the only defined entities are &amp;amp; &amp;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lt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; &amp;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gt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;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Doctype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xmlns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 attribute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and more…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Can use XML Tools: XML editors, validation, DOM, XSLT, XPATH 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Dying?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dirty="0" smtClean="0"/>
              <a:t>New semantic elements:</a:t>
            </a:r>
            <a:br>
              <a:rPr lang="en-US" dirty="0" smtClean="0"/>
            </a:br>
            <a:r>
              <a:rPr lang="en-US" dirty="0" smtClean="0"/>
              <a:t>header, footer, </a:t>
            </a:r>
            <a:r>
              <a:rPr lang="en-US" dirty="0" err="1" smtClean="0"/>
              <a:t>nav</a:t>
            </a:r>
            <a:r>
              <a:rPr lang="en-US" dirty="0" smtClean="0"/>
              <a:t>, section, article, meter, time, aside, etc.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&lt;audio&gt;, &lt;video&gt;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&lt;canvas&gt; -- 2D and 3D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&lt;script </a:t>
            </a:r>
            <a:r>
              <a:rPr lang="en-US" dirty="0" err="1" smtClean="0"/>
              <a:t>async</a:t>
            </a:r>
            <a:r>
              <a:rPr lang="en-US" dirty="0" smtClean="0"/>
              <a:t>=""&gt;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0"/>
              <a:buChar char="v"/>
            </a:pPr>
            <a:r>
              <a:rPr lang="en-US" sz="19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Other Changes</a:t>
            </a:r>
            <a:r>
              <a:rPr lang="en-US" sz="19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v"/>
            </a:pPr>
            <a:r>
              <a:rPr lang="en-US" sz="17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Tools for making web apps (database, threads)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v"/>
            </a:pPr>
            <a:r>
              <a:rPr lang="en-US" sz="17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Drag and drop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v"/>
            </a:pPr>
            <a:r>
              <a:rPr lang="en-US" sz="17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Cross-document messaging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v"/>
            </a:pPr>
            <a:r>
              <a:rPr lang="en-US" sz="17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Browser history management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v"/>
            </a:pPr>
            <a:r>
              <a:rPr lang="en-US" sz="17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2D and 3D transitions and graphics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v"/>
            </a:pPr>
            <a:r>
              <a:rPr lang="en-US" sz="17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&lt;font&gt;, &lt;center&gt;, etc dropped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v"/>
            </a:pPr>
            <a:r>
              <a:rPr lang="en-US" sz="17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Support for Web apps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5175" y="6213475"/>
            <a:ext cx="7612063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 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Good HTML5 tutorial: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hlinkClick r:id="rId2"/>
              </a:rPr>
              <a:t>http://slides.html5rocks.com/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Semantic Markup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665279"/>
          </a:xfrm>
        </p:spPr>
        <p:txBody>
          <a:bodyPr>
            <a:normAutofit/>
          </a:bodyPr>
          <a:lstStyle/>
          <a:p>
            <a:pPr eaLnBrk="1" hangingPunct="1">
              <a:spcBef>
                <a:spcPts val="14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Semantics: “meaning”</a:t>
            </a:r>
          </a:p>
          <a:p>
            <a:pPr eaLnBrk="1" hangingPunct="1">
              <a:spcBef>
                <a:spcPts val="14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Examples of semantic markup:</a:t>
            </a:r>
          </a:p>
          <a:p>
            <a:pPr eaLnBrk="1" hangingPunct="1">
              <a:spcBef>
                <a:spcPts val="14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Examples of non-semantic markup:</a:t>
            </a:r>
          </a:p>
          <a:p>
            <a:pPr eaLnBrk="1" hangingPunct="1">
              <a:spcBef>
                <a:spcPts val="14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&gt; and &lt;b&gt; vs. &lt;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em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&gt; and &lt;strong&gt;</a:t>
            </a:r>
          </a:p>
          <a:p>
            <a:pPr eaLnBrk="1" hangingPunct="1">
              <a:spcBef>
                <a:spcPts val="14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Separating semantics from presentation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7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765175" y="457200"/>
            <a:ext cx="7612063" cy="1417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What’s Wrong?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Content Placeholder 5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570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2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  <a:hlinkClick r:id="rId3"/>
            </a:endParaRPr>
          </a:p>
        </p:txBody>
      </p:sp>
      <p:pic>
        <p:nvPicPr>
          <p:cNvPr id="4" name="Picture 3" descr="Screen Shot 2012-09-13 at 1.10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3" y="2285709"/>
            <a:ext cx="84963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9-13 at 1.17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4025900"/>
            <a:ext cx="7950200" cy="2832100"/>
          </a:xfrm>
          <a:prstGeom prst="rect">
            <a:avLst/>
          </a:prstGeom>
        </p:spPr>
      </p:pic>
      <p:pic>
        <p:nvPicPr>
          <p:cNvPr id="6" name="Picture 5" descr="Screen Shot 2012-09-13 at 1.18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8" y="432985"/>
            <a:ext cx="5399725" cy="317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2-09-13 at 1.13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2604"/>
            <a:ext cx="9144000" cy="33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765175" y="457200"/>
            <a:ext cx="7612063" cy="1417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Character Encodings</a:t>
            </a:r>
          </a:p>
        </p:txBody>
      </p:sp>
      <p:sp>
        <p:nvSpPr>
          <p:cNvPr id="31747" name="Content Placeholder 5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570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  <a:hlinkClick r:id="rId3"/>
              </a:rPr>
              <a:t>Do you know your character encodings</a:t>
            </a: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  <a:hlinkClick r:id="rId3"/>
              </a:rPr>
              <a:t>?</a:t>
            </a:r>
            <a:endParaRPr lang="en-US" sz="22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  <a:hlinkClick r:id="rId3"/>
            </a:endParaRPr>
          </a:p>
        </p:txBody>
      </p:sp>
      <p:pic>
        <p:nvPicPr>
          <p:cNvPr id="2" name="Picture 1" descr="Screen Shot 2012-09-13 at 12.27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29" y="2667000"/>
            <a:ext cx="6551737" cy="412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765175" y="457200"/>
            <a:ext cx="7612063" cy="1417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Character Encodings</a:t>
            </a:r>
          </a:p>
        </p:txBody>
      </p:sp>
      <p:sp>
        <p:nvSpPr>
          <p:cNvPr id="31747" name="Content Placeholder 5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5704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How </a:t>
            </a:r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to </a:t>
            </a: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set the </a:t>
            </a:r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encoding </a:t>
            </a: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on </a:t>
            </a:r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the server</a:t>
            </a: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698500" lvl="2" indent="0" eaLnBrk="1" hangingPunct="1">
              <a:lnSpc>
                <a:spcPct val="90000"/>
              </a:lnSpc>
              <a:buNone/>
            </a:pPr>
            <a:r>
              <a:rPr lang="en-US" sz="18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/>
                <a:ea typeface="ＭＳ Ｐゴシック" charset="0"/>
                <a:cs typeface="Courier"/>
              </a:rPr>
              <a:t>conf.d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/>
                <a:ea typeface="ＭＳ Ｐゴシック" charset="0"/>
                <a:cs typeface="Courier"/>
              </a:rPr>
              <a:t>: </a:t>
            </a:r>
            <a:r>
              <a:rPr lang="en-US" sz="1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urier"/>
                <a:ea typeface="ＭＳ Ｐゴシック" charset="0"/>
                <a:cs typeface="Courier"/>
              </a:rPr>
              <a:t>AddDefaultCharset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/>
                <a:ea typeface="ＭＳ Ｐゴシック" charset="0"/>
                <a:cs typeface="Courier"/>
              </a:rPr>
              <a:t> UTF-</a:t>
            </a: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/>
                <a:ea typeface="ＭＳ Ｐゴシック" charset="0"/>
                <a:cs typeface="Courier"/>
              </a:rPr>
              <a:t>8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How to set the encoding in your Web page?</a:t>
            </a:r>
          </a:p>
          <a:p>
            <a:pPr marL="698500" lvl="2" indent="0" eaLnBrk="1" hangingPunct="1">
              <a:lnSpc>
                <a:spcPct val="90000"/>
              </a:lnSpc>
              <a:buNone/>
            </a:pPr>
            <a:r>
              <a:rPr lang="en-US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/>
                <a:ea typeface="ＭＳ Ｐゴシック" charset="0"/>
                <a:cs typeface="Courier"/>
              </a:rPr>
              <a:t>&lt;meta http</a:t>
            </a: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/>
                <a:ea typeface="ＭＳ Ｐゴシック" charset="0"/>
                <a:cs typeface="Courier"/>
              </a:rPr>
              <a:t>-</a:t>
            </a:r>
            <a:r>
              <a:rPr lang="en-US" sz="1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urier"/>
                <a:ea typeface="ＭＳ Ｐゴシック" charset="0"/>
                <a:cs typeface="Courier"/>
              </a:rPr>
              <a:t>equiv</a:t>
            </a: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/>
                <a:ea typeface="ＭＳ Ｐゴシック" charset="0"/>
                <a:cs typeface="Courier"/>
              </a:rPr>
              <a:t>="Content-Type" content="text/html; charset=UTF-8" /&gt;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How to change the encoding in your web browser</a:t>
            </a: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endParaRPr lang="en-US" sz="22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How to enter Unicode?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Editor function, e.g. Word's Insert symbol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Foreign keyboard, keyboard map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Escape sequences (&amp;</a:t>
            </a:r>
            <a:r>
              <a:rPr lang="en-US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rdquo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; &amp;#8221; &amp;#x201D;)</a:t>
            </a:r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87556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URLs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64484" y="2070100"/>
            <a:ext cx="8120873" cy="41830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What do the parts of this URL mean?</a:t>
            </a:r>
          </a:p>
          <a:p>
            <a:pPr marL="0" indent="0" eaLnBrk="1" hangingPunct="1">
              <a:buNone/>
            </a:pP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marL="349250" lvl="1" indent="0" eaLnBrk="1" hangingPunct="1">
              <a:buNone/>
            </a:pPr>
            <a:endParaRPr lang="en-US" sz="24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marL="6350" indent="0" eaLnBrk="1" hangingPunct="1">
              <a:buNone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http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://www.ccel.org: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8080/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ccel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/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calvin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/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institutes.html#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xyz123?notes=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margin&amp;print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=1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ourier" charset="0"/>
              <a:ea typeface="ＭＳ Ｐゴシック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t="12000" r="1801" b="3600"/>
          <a:stretch>
            <a:fillRect/>
          </a:stretch>
        </p:blipFill>
        <p:spPr bwMode="auto">
          <a:xfrm>
            <a:off x="23813" y="555625"/>
            <a:ext cx="909637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0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Parts of a URL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8096194" cy="41830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Scheme://domain/</a:t>
            </a:r>
            <a:r>
              <a:rPr lang="en-US" sz="2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path#fragment?parameters</a:t>
            </a:r>
            <a:endParaRPr lang="en-US" sz="28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Scheme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: network protocol (e.g. http, https, ftp, file, mailto)</a:t>
            </a:r>
          </a:p>
          <a:p>
            <a:pPr lvl="1" eaLnBrk="1" hangingPunct="1"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Domain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: server that provides resource</a:t>
            </a:r>
          </a:p>
          <a:p>
            <a:pPr lvl="1" eaLnBrk="1" hangingPunct="1"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Path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: directory path to access resource (relative to server root)</a:t>
            </a:r>
          </a:p>
          <a:p>
            <a:pPr lvl="1" eaLnBrk="1" hangingPunct="1"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Fragment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: location within resource (typically an ID)</a:t>
            </a:r>
          </a:p>
          <a:p>
            <a:pPr lvl="1" eaLnBrk="1" hangingPunct="1">
              <a:spcBef>
                <a:spcPts val="120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Parameters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: input for computed resource, e.g. </a:t>
            </a:r>
            <a:b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</a:b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?node=37&amp;print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=true</a:t>
            </a:r>
          </a:p>
          <a:p>
            <a:pPr lvl="1" eaLnBrk="1" hangingPunct="1">
              <a:spcBef>
                <a:spcPts val="1200"/>
              </a:spcBef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pPr lvl="1" eaLnBrk="1" hangingPunct="1"/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Relative URLs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39615" y="2070100"/>
            <a:ext cx="8489462" cy="41830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Behavioral differences?</a:t>
            </a:r>
          </a:p>
          <a:p>
            <a:pPr eaLnBrk="1" hangingPunct="1"/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marL="349250" lvl="1" indent="0" eaLnBrk="1" hangingPunct="1">
              <a:buNone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http://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www.ccel.org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/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calvin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/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institutes.iv.html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Courier" charset="0"/>
              <a:ea typeface="ＭＳ Ｐゴシック" charset="0"/>
              <a:cs typeface="Courier" charset="0"/>
            </a:endParaRPr>
          </a:p>
          <a:p>
            <a:pPr marL="349250" lvl="1" indent="0" eaLnBrk="1" hangingPunct="1">
              <a:buNone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ourier" charset="0"/>
              <a:ea typeface="ＭＳ Ｐゴシック" charset="0"/>
              <a:cs typeface="Courier" charset="0"/>
            </a:endParaRPr>
          </a:p>
          <a:p>
            <a:pPr marL="349250" lvl="1" indent="0" eaLnBrk="1" hangingPunct="1">
              <a:buNone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/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ccel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/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calvin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/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institutes.iv.html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Courier" charset="0"/>
              <a:ea typeface="ＭＳ Ｐゴシック" charset="0"/>
              <a:cs typeface="Courier" charset="0"/>
            </a:endParaRPr>
          </a:p>
          <a:p>
            <a:pPr marL="349250" lvl="1" indent="0" eaLnBrk="1" hangingPunct="1">
              <a:buNone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ourier" charset="0"/>
              <a:ea typeface="ＭＳ Ｐゴシック" charset="0"/>
              <a:cs typeface="Courier" charset="0"/>
            </a:endParaRPr>
          </a:p>
          <a:p>
            <a:pPr marL="349250" lvl="1" indent="0" eaLnBrk="1" hangingPunct="1">
              <a:buNone/>
            </a:pP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institutes.iv.html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ourier" charset="0"/>
              <a:ea typeface="ＭＳ Ｐゴシック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Video and Audio?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  <a:cs typeface="+mn-cs"/>
              </a:rPr>
              <a:t>&lt;a </a:t>
            </a:r>
            <a:r>
              <a:rPr lang="en-US" dirty="0" err="1" smtClean="0">
                <a:ea typeface="+mn-ea"/>
                <a:cs typeface="+mn-cs"/>
              </a:rPr>
              <a:t>href</a:t>
            </a:r>
            <a:r>
              <a:rPr lang="en-US" dirty="0" smtClean="0">
                <a:ea typeface="+mn-ea"/>
                <a:cs typeface="+mn-cs"/>
              </a:rPr>
              <a:t>=“video.mp4”&gt;see video&lt;/a&gt;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  <a:cs typeface="+mn-cs"/>
              </a:rPr>
              <a:t>&lt;video&gt; element in HTML 5 – use a library like </a:t>
            </a:r>
            <a:r>
              <a:rPr lang="en-US" dirty="0" smtClean="0">
                <a:ea typeface="+mn-ea"/>
                <a:cs typeface="+mn-cs"/>
                <a:hlinkClick r:id="rId2"/>
              </a:rPr>
              <a:t>videojs.com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 smtClean="0">
                <a:ea typeface="+mn-ea"/>
                <a:cs typeface="+mn-cs"/>
              </a:rPr>
              <a:t>Flash?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en-US" sz="1400" dirty="0" smtClean="0">
                <a:latin typeface="Courier"/>
                <a:ea typeface="+mn-ea"/>
                <a:cs typeface="Courier"/>
              </a:rPr>
              <a:t>&lt;object width="425" height="344"&gt;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en-US" sz="1400" dirty="0" smtClean="0">
                <a:latin typeface="Courier"/>
                <a:ea typeface="+mn-ea"/>
                <a:cs typeface="Courier"/>
              </a:rPr>
              <a:t>&lt;</a:t>
            </a:r>
            <a:r>
              <a:rPr lang="en-US" sz="1400" dirty="0" err="1" smtClean="0">
                <a:latin typeface="Courier"/>
                <a:ea typeface="+mn-ea"/>
                <a:cs typeface="Courier"/>
              </a:rPr>
              <a:t>param</a:t>
            </a:r>
            <a:r>
              <a:rPr lang="en-US" sz="1400" dirty="0" smtClean="0">
                <a:latin typeface="Courier"/>
                <a:ea typeface="+mn-ea"/>
                <a:cs typeface="Courier"/>
              </a:rPr>
              <a:t> name="movie" value="</a:t>
            </a:r>
            <a:r>
              <a:rPr lang="en-US" sz="1400" dirty="0" err="1" smtClean="0">
                <a:latin typeface="Courier"/>
                <a:ea typeface="+mn-ea"/>
                <a:cs typeface="Courier"/>
              </a:rPr>
              <a:t>http://www.youtube.com/v/w-F_zBnhtHs&amp;amp;hl</a:t>
            </a:r>
            <a:r>
              <a:rPr lang="en-US" sz="1400" dirty="0" smtClean="0">
                <a:latin typeface="Courier"/>
                <a:ea typeface="+mn-ea"/>
                <a:cs typeface="Courier"/>
              </a:rPr>
              <a:t>=</a:t>
            </a:r>
            <a:r>
              <a:rPr lang="en-US" sz="1400" dirty="0" err="1" smtClean="0">
                <a:latin typeface="Courier"/>
                <a:ea typeface="+mn-ea"/>
                <a:cs typeface="Courier"/>
              </a:rPr>
              <a:t>en&amp;amp;fs</a:t>
            </a:r>
            <a:r>
              <a:rPr lang="en-US" sz="1400" dirty="0" smtClean="0">
                <a:latin typeface="Courier"/>
                <a:ea typeface="+mn-ea"/>
                <a:cs typeface="Courier"/>
              </a:rPr>
              <a:t>=1&amp;amp;rel=0"&gt;&lt;/</a:t>
            </a:r>
            <a:r>
              <a:rPr lang="en-US" sz="1400" dirty="0" err="1" smtClean="0">
                <a:latin typeface="Courier"/>
                <a:ea typeface="+mn-ea"/>
                <a:cs typeface="Courier"/>
              </a:rPr>
              <a:t>param</a:t>
            </a:r>
            <a:r>
              <a:rPr lang="en-US" sz="1400" dirty="0" smtClean="0">
                <a:latin typeface="Courier"/>
                <a:ea typeface="+mn-ea"/>
                <a:cs typeface="Courier"/>
              </a:rPr>
              <a:t>&gt;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en-US" sz="1400" dirty="0" smtClean="0">
                <a:latin typeface="Courier"/>
                <a:ea typeface="+mn-ea"/>
                <a:cs typeface="Courier"/>
              </a:rPr>
              <a:t>&lt;</a:t>
            </a:r>
            <a:r>
              <a:rPr lang="en-US" sz="1400" dirty="0" err="1" smtClean="0">
                <a:latin typeface="Courier"/>
                <a:ea typeface="+mn-ea"/>
                <a:cs typeface="Courier"/>
              </a:rPr>
              <a:t>param</a:t>
            </a:r>
            <a:r>
              <a:rPr lang="en-US" sz="1400" dirty="0" smtClean="0">
                <a:latin typeface="Courier"/>
                <a:ea typeface="+mn-ea"/>
                <a:cs typeface="Courier"/>
              </a:rPr>
              <a:t> name="</a:t>
            </a:r>
            <a:r>
              <a:rPr lang="en-US" sz="1400" dirty="0" err="1" smtClean="0">
                <a:latin typeface="Courier"/>
                <a:ea typeface="+mn-ea"/>
                <a:cs typeface="Courier"/>
              </a:rPr>
              <a:t>allowFullScreen</a:t>
            </a:r>
            <a:r>
              <a:rPr lang="en-US" sz="1400" dirty="0" smtClean="0">
                <a:latin typeface="Courier"/>
                <a:ea typeface="+mn-ea"/>
                <a:cs typeface="Courier"/>
              </a:rPr>
              <a:t>" value="true"&gt;&lt;/</a:t>
            </a:r>
            <a:r>
              <a:rPr lang="en-US" sz="1400" dirty="0" err="1" smtClean="0">
                <a:latin typeface="Courier"/>
                <a:ea typeface="+mn-ea"/>
                <a:cs typeface="Courier"/>
              </a:rPr>
              <a:t>param</a:t>
            </a:r>
            <a:r>
              <a:rPr lang="en-US" sz="1400" dirty="0" smtClean="0">
                <a:latin typeface="Courier"/>
                <a:ea typeface="+mn-ea"/>
                <a:cs typeface="Courier"/>
              </a:rPr>
              <a:t>&gt;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en-US" sz="1400" dirty="0" smtClean="0">
                <a:latin typeface="Courier"/>
                <a:ea typeface="+mn-ea"/>
                <a:cs typeface="Courier"/>
              </a:rPr>
              <a:t>&lt;</a:t>
            </a:r>
            <a:r>
              <a:rPr lang="en-US" sz="1400" dirty="0" err="1" smtClean="0">
                <a:latin typeface="Courier"/>
                <a:ea typeface="+mn-ea"/>
                <a:cs typeface="Courier"/>
              </a:rPr>
              <a:t>param</a:t>
            </a:r>
            <a:r>
              <a:rPr lang="en-US" sz="1400" dirty="0" smtClean="0">
                <a:latin typeface="Courier"/>
                <a:ea typeface="+mn-ea"/>
                <a:cs typeface="Courier"/>
              </a:rPr>
              <a:t> name="</a:t>
            </a:r>
            <a:r>
              <a:rPr lang="en-US" sz="1400" dirty="0" err="1" smtClean="0">
                <a:latin typeface="Courier"/>
                <a:ea typeface="+mn-ea"/>
                <a:cs typeface="Courier"/>
              </a:rPr>
              <a:t>allowscriptaccess</a:t>
            </a:r>
            <a:r>
              <a:rPr lang="en-US" sz="1400" dirty="0" smtClean="0">
                <a:latin typeface="Courier"/>
                <a:ea typeface="+mn-ea"/>
                <a:cs typeface="Courier"/>
              </a:rPr>
              <a:t>" value="always"&gt;&lt;/</a:t>
            </a:r>
            <a:r>
              <a:rPr lang="en-US" sz="1400" dirty="0" err="1" smtClean="0">
                <a:latin typeface="Courier"/>
                <a:ea typeface="+mn-ea"/>
                <a:cs typeface="Courier"/>
              </a:rPr>
              <a:t>param</a:t>
            </a:r>
            <a:r>
              <a:rPr lang="en-US" sz="1400" dirty="0" smtClean="0">
                <a:latin typeface="Courier"/>
                <a:ea typeface="+mn-ea"/>
                <a:cs typeface="Courier"/>
              </a:rPr>
              <a:t>&gt;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en-US" sz="1400" dirty="0" smtClean="0">
                <a:latin typeface="Courier"/>
                <a:ea typeface="+mn-ea"/>
                <a:cs typeface="Courier"/>
              </a:rPr>
              <a:t>&lt;embed </a:t>
            </a:r>
            <a:r>
              <a:rPr lang="en-US" sz="1400" dirty="0" err="1" smtClean="0">
                <a:latin typeface="Courier"/>
                <a:ea typeface="+mn-ea"/>
                <a:cs typeface="Courier"/>
              </a:rPr>
              <a:t>src</a:t>
            </a:r>
            <a:r>
              <a:rPr lang="en-US" sz="1400" dirty="0" smtClean="0">
                <a:latin typeface="Courier"/>
                <a:ea typeface="+mn-ea"/>
                <a:cs typeface="Courier"/>
              </a:rPr>
              <a:t>="</a:t>
            </a:r>
            <a:r>
              <a:rPr lang="en-US" sz="1400" dirty="0" smtClean="0">
                <a:latin typeface="Courier"/>
                <a:ea typeface="+mn-ea"/>
                <a:cs typeface="Courier"/>
                <a:hlinkClick r:id="rId3" action="ppaction://hlinkfile"/>
              </a:rPr>
              <a:t>http://www.youtube.com/v/w-F_zBnhtHs&amp;amp;hl=en&amp;amp;fs=1&amp;amp;rel=0</a:t>
            </a:r>
            <a:r>
              <a:rPr lang="en-US" sz="1400" dirty="0" smtClean="0">
                <a:latin typeface="Courier"/>
                <a:ea typeface="+mn-ea"/>
                <a:cs typeface="Courier"/>
              </a:rPr>
              <a:t>" type="application/</a:t>
            </a:r>
            <a:r>
              <a:rPr lang="en-US" sz="1400" dirty="0" err="1" smtClean="0">
                <a:latin typeface="Courier"/>
                <a:ea typeface="+mn-ea"/>
                <a:cs typeface="Courier"/>
              </a:rPr>
              <a:t>x</a:t>
            </a:r>
            <a:r>
              <a:rPr lang="en-US" sz="1400" dirty="0" smtClean="0">
                <a:latin typeface="Courier"/>
                <a:ea typeface="+mn-ea"/>
                <a:cs typeface="Courier"/>
              </a:rPr>
              <a:t>-shockwave-flash" </a:t>
            </a:r>
            <a:r>
              <a:rPr lang="en-US" sz="1400" dirty="0" err="1" smtClean="0">
                <a:latin typeface="Courier"/>
                <a:ea typeface="+mn-ea"/>
                <a:cs typeface="Courier"/>
              </a:rPr>
              <a:t>allowscriptaccess</a:t>
            </a:r>
            <a:r>
              <a:rPr lang="en-US" sz="1400" dirty="0" smtClean="0">
                <a:latin typeface="Courier"/>
                <a:ea typeface="+mn-ea"/>
                <a:cs typeface="Courier"/>
              </a:rPr>
              <a:t>="always" </a:t>
            </a:r>
            <a:r>
              <a:rPr lang="en-US" sz="1400" dirty="0" err="1" smtClean="0">
                <a:latin typeface="Courier"/>
                <a:ea typeface="+mn-ea"/>
                <a:cs typeface="Courier"/>
              </a:rPr>
              <a:t>allowfullscreen</a:t>
            </a:r>
            <a:r>
              <a:rPr lang="en-US" sz="1400" dirty="0" smtClean="0">
                <a:latin typeface="Courier"/>
                <a:ea typeface="+mn-ea"/>
                <a:cs typeface="Courier"/>
              </a:rPr>
              <a:t>="true" width="425" height="344"&gt;&lt;/embed&gt;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en-US" sz="1400" dirty="0" smtClean="0">
                <a:latin typeface="Courier"/>
                <a:ea typeface="+mn-ea"/>
                <a:cs typeface="Courier"/>
              </a:rPr>
              <a:t>&lt;/object&gt; </a:t>
            </a:r>
            <a:endParaRPr lang="en-US" sz="1400" dirty="0">
              <a:latin typeface="Courier"/>
              <a:ea typeface="+mn-ea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How would I…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How would I write HTML to make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A book with chapters, sections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A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grid of images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A menu system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A calendar with boxes for numbers</a:t>
            </a:r>
          </a:p>
          <a:p>
            <a:pPr lvl="1" eaLnBrk="1" hangingPunct="1"/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Web Servers and HTTP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What is a Web server?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What does a Web server do?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What does the Web server do with a URL like: 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ＭＳ Ｐゴシック" charset="0"/>
                <a:cs typeface="ＭＳ Ｐゴシック" charset="0"/>
              </a:rPr>
              <a:t>http://153.106.201.117/foo/</a:t>
            </a:r>
            <a:r>
              <a:rPr lang="en-US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ＭＳ Ｐゴシック" charset="0"/>
                <a:cs typeface="ＭＳ Ｐゴシック" charset="0"/>
              </a:rPr>
              <a:t>bar.html</a:t>
            </a:r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Courier New"/>
              <a:ea typeface="ＭＳ Ｐゴシック" charset="0"/>
              <a:cs typeface="ＭＳ Ｐゴシック" charset="0"/>
            </a:endParaRPr>
          </a:p>
          <a:p>
            <a:pPr marL="692150" lvl="2" indent="-342900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ＭＳ Ｐゴシック" charset="0"/>
                <a:cs typeface="ＭＳ Ｐゴシック" charset="0"/>
              </a:rPr>
              <a:t>http://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ＭＳ Ｐゴシック" charset="0"/>
                <a:cs typeface="ＭＳ Ｐゴシック" charset="0"/>
              </a:rPr>
              <a:t>students.cs.calvin.edu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ＭＳ Ｐゴシック" charset="0"/>
                <a:cs typeface="ＭＳ Ｐゴシック" charset="0"/>
              </a:rPr>
              <a:t>/</a:t>
            </a:r>
          </a:p>
          <a:p>
            <a:pPr marL="692150" lvl="2" indent="-342900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ＭＳ Ｐゴシック" charset="0"/>
                <a:cs typeface="ＭＳ Ｐゴシック" charset="0"/>
              </a:rPr>
              <a:t>http://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ＭＳ Ｐゴシック" charset="0"/>
                <a:cs typeface="ＭＳ Ｐゴシック" charset="0"/>
              </a:rPr>
              <a:t>elkmelk.org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ＭＳ Ｐゴシック" charset="0"/>
                <a:cs typeface="ＭＳ Ｐゴシック" charset="0"/>
              </a:rPr>
              <a:t>/~hplantin/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ＭＳ Ｐゴシック" charset="0"/>
                <a:cs typeface="ＭＳ Ｐゴシック" charset="0"/>
              </a:rPr>
              <a:t>bar.html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Why do file permissions matter?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491808"/>
          </a:xfrm>
        </p:spPr>
        <p:txBody>
          <a:bodyPr/>
          <a:lstStyle/>
          <a:p>
            <a:r>
              <a:rPr lang="en-US" dirty="0" smtClean="0"/>
              <a:t>We assume some familiarity with HTML</a:t>
            </a:r>
          </a:p>
          <a:p>
            <a:r>
              <a:rPr lang="en-US" dirty="0" smtClean="0"/>
              <a:t>Don’t already know HTML? </a:t>
            </a:r>
            <a:r>
              <a:rPr lang="en-US" b="1" dirty="0" smtClean="0"/>
              <a:t>Do the tutorials</a:t>
            </a:r>
          </a:p>
          <a:p>
            <a:r>
              <a:rPr lang="en-US" dirty="0" smtClean="0"/>
              <a:t>HTML </a:t>
            </a:r>
            <a:r>
              <a:rPr lang="en-US" i="1" dirty="0" smtClean="0"/>
              <a:t>Cheat Sheet </a:t>
            </a:r>
            <a:r>
              <a:rPr lang="en-US" dirty="0" smtClean="0"/>
              <a:t> may come in handy (and we'll use it for quizzes)</a:t>
            </a:r>
          </a:p>
          <a:p>
            <a:r>
              <a:rPr lang="en-US" dirty="0" smtClean="0"/>
              <a:t>HTML handout—fill in during class</a:t>
            </a:r>
          </a:p>
          <a:p>
            <a:r>
              <a:rPr lang="en-US" dirty="0" smtClean="0"/>
              <a:t>And now for a quiz…</a:t>
            </a:r>
          </a:p>
        </p:txBody>
      </p:sp>
    </p:spTree>
    <p:extLst>
      <p:ext uri="{BB962C8B-B14F-4D97-AF65-F5344CB8AC3E}">
        <p14:creationId xmlns:p14="http://schemas.microsoft.com/office/powerpoint/2010/main" val="421184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Cambria"/>
                <a:ea typeface="ＭＳ 明朝"/>
              </a:rPr>
              <a:t>In the following line of HTML, identify the elements, tags, attributes, and entities.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ea typeface="ＭＳ 明朝"/>
              </a:rPr>
              <a:t>&lt;h1 style=”</a:t>
            </a:r>
            <a:r>
              <a:rPr lang="en-US" sz="2000" dirty="0" err="1">
                <a:latin typeface="Courier New"/>
                <a:ea typeface="ＭＳ 明朝"/>
              </a:rPr>
              <a:t>text-align:center</a:t>
            </a:r>
            <a:r>
              <a:rPr lang="en-US" sz="2000" dirty="0">
                <a:latin typeface="Courier New"/>
                <a:ea typeface="ＭＳ 明朝"/>
              </a:rPr>
              <a:t>” id=”</a:t>
            </a:r>
            <a:r>
              <a:rPr lang="en-US" sz="2000" dirty="0" err="1">
                <a:latin typeface="Courier New"/>
                <a:ea typeface="ＭＳ 明朝"/>
              </a:rPr>
              <a:t>firstHeading</a:t>
            </a:r>
            <a:r>
              <a:rPr lang="en-US" sz="2000" dirty="0">
                <a:latin typeface="Courier New"/>
                <a:ea typeface="ＭＳ 明朝"/>
              </a:rPr>
              <a:t>”&gt;Hello </a:t>
            </a:r>
            <a:r>
              <a:rPr lang="en-US" sz="2000" dirty="0" err="1">
                <a:latin typeface="Courier New"/>
                <a:ea typeface="ＭＳ 明朝"/>
              </a:rPr>
              <a:t>World&amp;copy</a:t>
            </a:r>
            <a:r>
              <a:rPr lang="en-US" sz="2000" dirty="0">
                <a:latin typeface="Courier New"/>
                <a:ea typeface="ＭＳ 明朝"/>
              </a:rPr>
              <a:t>;&lt;/h1&gt;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5593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latin typeface="Cambria"/>
                <a:ea typeface="ＭＳ 明朝"/>
              </a:rPr>
              <a:t>What does the following line at the top of an HTML file mean?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ea typeface="ＭＳ 明朝"/>
              </a:rPr>
              <a:t>&lt;!DOCTYPE HTML PUBLIC "-//W3C//DTD HTML 4.01 Transitional//EN"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ea typeface="ＭＳ 明朝"/>
              </a:rPr>
              <a:t>"http://www.w3.org/TR/html4/</a:t>
            </a:r>
            <a:r>
              <a:rPr lang="en-US" sz="2000" dirty="0" err="1">
                <a:latin typeface="Courier New"/>
                <a:ea typeface="ＭＳ 明朝"/>
              </a:rPr>
              <a:t>loose.dtd</a:t>
            </a:r>
            <a:r>
              <a:rPr lang="en-US" sz="2000" dirty="0">
                <a:latin typeface="Courier New"/>
                <a:ea typeface="ＭＳ 明朝"/>
              </a:rPr>
              <a:t>"&gt;</a:t>
            </a:r>
          </a:p>
          <a:p>
            <a:pPr marL="0" indent="0">
              <a:buNone/>
            </a:pPr>
            <a:endParaRPr lang="en-US" sz="2000" dirty="0">
              <a:latin typeface="Courier New"/>
              <a:ea typeface="ＭＳ 明朝"/>
            </a:endParaRPr>
          </a:p>
          <a:p>
            <a:pPr marL="0" indent="0">
              <a:buNone/>
            </a:pPr>
            <a:r>
              <a:rPr lang="en-US" sz="3200" dirty="0">
                <a:latin typeface="Cambria"/>
                <a:ea typeface="ＭＳ 明朝"/>
              </a:rPr>
              <a:t>What does the following line at the top of an HTML file mean?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ea typeface="ＭＳ 明朝"/>
              </a:rPr>
              <a:t>&lt;!DOCTYPE html&gt;</a:t>
            </a:r>
          </a:p>
          <a:p>
            <a:endParaRPr lang="en-US" sz="2000" dirty="0">
              <a:latin typeface="Times New Roman"/>
              <a:ea typeface="ＭＳ 明朝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Cambria"/>
                <a:ea typeface="ＭＳ 明朝"/>
              </a:rPr>
              <a:t>Give that these three lines will render exactly the same in a Web browser, which is the best way of marking up a book title? Why?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ea typeface="ＭＳ 明朝"/>
              </a:rPr>
              <a:t>Plato’s &lt;</a:t>
            </a:r>
            <a:r>
              <a:rPr lang="en-US" sz="2000" dirty="0" err="1">
                <a:latin typeface="Courier New"/>
                <a:ea typeface="ＭＳ 明朝"/>
              </a:rPr>
              <a:t>i</a:t>
            </a:r>
            <a:r>
              <a:rPr lang="en-US" sz="2000" dirty="0">
                <a:latin typeface="Courier New"/>
                <a:ea typeface="ＭＳ 明朝"/>
              </a:rPr>
              <a:t>&gt;Republic&lt;/</a:t>
            </a:r>
            <a:r>
              <a:rPr lang="en-US" sz="2000" dirty="0" err="1">
                <a:latin typeface="Courier New"/>
                <a:ea typeface="ＭＳ 明朝"/>
              </a:rPr>
              <a:t>i</a:t>
            </a:r>
            <a:r>
              <a:rPr lang="en-US" sz="2000" dirty="0">
                <a:latin typeface="Courier New"/>
                <a:ea typeface="ＭＳ 明朝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ea typeface="ＭＳ 明朝"/>
              </a:rPr>
              <a:t>Plato’s &lt;</a:t>
            </a:r>
            <a:r>
              <a:rPr lang="en-US" sz="2000" dirty="0" err="1">
                <a:latin typeface="Courier New"/>
                <a:ea typeface="ＭＳ 明朝"/>
              </a:rPr>
              <a:t>em</a:t>
            </a:r>
            <a:r>
              <a:rPr lang="en-US" sz="2000" dirty="0">
                <a:latin typeface="Courier New"/>
                <a:ea typeface="ＭＳ 明朝"/>
              </a:rPr>
              <a:t>&gt;Republic&lt;/</a:t>
            </a:r>
            <a:r>
              <a:rPr lang="en-US" sz="2000" dirty="0" err="1">
                <a:latin typeface="Courier New"/>
                <a:ea typeface="ＭＳ 明朝"/>
              </a:rPr>
              <a:t>em</a:t>
            </a:r>
            <a:r>
              <a:rPr lang="en-US" sz="2000" dirty="0">
                <a:latin typeface="Courier New"/>
                <a:ea typeface="ＭＳ 明朝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ea typeface="ＭＳ 明朝"/>
              </a:rPr>
              <a:t>Plato’s &lt;cite&gt;Republic&lt;/cite&gt;</a:t>
            </a:r>
          </a:p>
          <a:p>
            <a:endParaRPr lang="en-US" sz="2000" dirty="0">
              <a:latin typeface="Courier New"/>
              <a:ea typeface="ＭＳ 明朝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latin typeface="Cambria"/>
                <a:ea typeface="ＭＳ 明朝"/>
              </a:rPr>
              <a:t>What does “nesting” mean? How would you correct the error in the following markup?</a:t>
            </a:r>
          </a:p>
          <a:p>
            <a:pPr marL="0" indent="0">
              <a:buNone/>
            </a:pPr>
            <a:r>
              <a:rPr lang="en-US" dirty="0">
                <a:latin typeface="Courier New"/>
                <a:ea typeface="ＭＳ 明朝"/>
              </a:rPr>
              <a:t>&lt;p&gt;I’ve never read &lt;b&gt;Plato’s &lt;</a:t>
            </a:r>
            <a:r>
              <a:rPr lang="en-US" dirty="0" err="1">
                <a:latin typeface="Courier New"/>
                <a:ea typeface="ＭＳ 明朝"/>
              </a:rPr>
              <a:t>i</a:t>
            </a:r>
            <a:r>
              <a:rPr lang="en-US" dirty="0">
                <a:latin typeface="Courier New"/>
                <a:ea typeface="ＭＳ 明朝"/>
              </a:rPr>
              <a:t>&gt;Republic&lt;/</a:t>
            </a:r>
            <a:r>
              <a:rPr lang="en-US" dirty="0" err="1">
                <a:latin typeface="Courier New"/>
                <a:ea typeface="ＭＳ 明朝"/>
              </a:rPr>
              <a:t>i</a:t>
            </a:r>
            <a:r>
              <a:rPr lang="en-US" dirty="0">
                <a:latin typeface="Courier New"/>
                <a:ea typeface="ＭＳ 明朝"/>
              </a:rPr>
              <a:t>&gt;&lt;/b&gt;, have you</a:t>
            </a:r>
            <a:r>
              <a:rPr lang="en-US" dirty="0" smtClean="0">
                <a:latin typeface="Courier New"/>
                <a:ea typeface="ＭＳ 明朝"/>
              </a:rPr>
              <a:t>?&lt;</a:t>
            </a:r>
            <a:r>
              <a:rPr lang="en-US" dirty="0">
                <a:latin typeface="Courier New"/>
                <a:ea typeface="ＭＳ 明朝"/>
              </a:rPr>
              <a:t>/p&gt;</a:t>
            </a:r>
          </a:p>
          <a:p>
            <a:endParaRPr lang="en-US" sz="2000" dirty="0">
              <a:latin typeface="Courier New"/>
              <a:ea typeface="ＭＳ 明朝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3622</TotalTime>
  <Words>1559</Words>
  <Application>Microsoft Macintosh PowerPoint</Application>
  <PresentationFormat>On-screen Show (4:3)</PresentationFormat>
  <Paragraphs>243</Paragraphs>
  <Slides>33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Book Antiqua</vt:lpstr>
      <vt:lpstr>Calibri</vt:lpstr>
      <vt:lpstr>Cambria</vt:lpstr>
      <vt:lpstr>Courier</vt:lpstr>
      <vt:lpstr>Courier New</vt:lpstr>
      <vt:lpstr>ＭＳ Ｐゴシック</vt:lpstr>
      <vt:lpstr>ＭＳ 明朝</vt:lpstr>
      <vt:lpstr>Times New Roman</vt:lpstr>
      <vt:lpstr>Wingdings</vt:lpstr>
      <vt:lpstr>Wingdings 2</vt:lpstr>
      <vt:lpstr>Arial</vt:lpstr>
      <vt:lpstr>Habitat</vt:lpstr>
      <vt:lpstr>HTML and the Web</vt:lpstr>
      <vt:lpstr>What is the World Wide Web?</vt:lpstr>
      <vt:lpstr>PowerPoint Presentation</vt:lpstr>
      <vt:lpstr>Web Servers and HTTP</vt:lpstr>
      <vt:lpstr>HTML</vt:lpstr>
      <vt:lpstr>Group Question 1</vt:lpstr>
      <vt:lpstr>Group Question 2</vt:lpstr>
      <vt:lpstr>Group Question 3</vt:lpstr>
      <vt:lpstr>Group Question 4</vt:lpstr>
      <vt:lpstr>Group Question 5</vt:lpstr>
      <vt:lpstr>Group Question 6</vt:lpstr>
      <vt:lpstr>Group Question 7</vt:lpstr>
      <vt:lpstr>Group Question 8</vt:lpstr>
      <vt:lpstr>Group Question 9</vt:lpstr>
      <vt:lpstr>Group Question 10</vt:lpstr>
      <vt:lpstr>Is this legal?</vt:lpstr>
      <vt:lpstr>Is this legal?</vt:lpstr>
      <vt:lpstr>Editing HTML</vt:lpstr>
      <vt:lpstr>HTML and Standards</vt:lpstr>
      <vt:lpstr>Using HTML</vt:lpstr>
      <vt:lpstr>What about XHTML?</vt:lpstr>
      <vt:lpstr>HTML 5</vt:lpstr>
      <vt:lpstr>Semantic Markup</vt:lpstr>
      <vt:lpstr>What’s Wrong?</vt:lpstr>
      <vt:lpstr>PowerPoint Presentation</vt:lpstr>
      <vt:lpstr>PowerPoint Presentation</vt:lpstr>
      <vt:lpstr>Character Encodings</vt:lpstr>
      <vt:lpstr>Character Encodings</vt:lpstr>
      <vt:lpstr>URLs</vt:lpstr>
      <vt:lpstr>Parts of a URL</vt:lpstr>
      <vt:lpstr>Relative URLs</vt:lpstr>
      <vt:lpstr>Video and Audio?</vt:lpstr>
      <vt:lpstr>How would I…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Administration</dc:title>
  <dc:creator>Harry Plantinga</dc:creator>
  <cp:lastModifiedBy>Harry Plantinga</cp:lastModifiedBy>
  <cp:revision>106</cp:revision>
  <cp:lastPrinted>2010-09-27T13:27:45Z</cp:lastPrinted>
  <dcterms:created xsi:type="dcterms:W3CDTF">2011-09-28T14:30:28Z</dcterms:created>
  <dcterms:modified xsi:type="dcterms:W3CDTF">2017-09-18T13:21:11Z</dcterms:modified>
</cp:coreProperties>
</file>