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40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8" r:id="rId3"/>
    <p:sldId id="300" r:id="rId4"/>
    <p:sldId id="304" r:id="rId5"/>
    <p:sldId id="305" r:id="rId6"/>
    <p:sldId id="308" r:id="rId7"/>
    <p:sldId id="309" r:id="rId8"/>
    <p:sldId id="310" r:id="rId9"/>
    <p:sldId id="312" r:id="rId10"/>
    <p:sldId id="335" r:id="rId11"/>
    <p:sldId id="329" r:id="rId12"/>
    <p:sldId id="339" r:id="rId13"/>
    <p:sldId id="340" r:id="rId14"/>
    <p:sldId id="341" r:id="rId15"/>
    <p:sldId id="343" r:id="rId16"/>
    <p:sldId id="344" r:id="rId17"/>
    <p:sldId id="345" r:id="rId18"/>
    <p:sldId id="346" r:id="rId19"/>
    <p:sldId id="348" r:id="rId20"/>
    <p:sldId id="349" r:id="rId21"/>
    <p:sldId id="314" r:id="rId22"/>
    <p:sldId id="315" r:id="rId23"/>
    <p:sldId id="324" r:id="rId24"/>
    <p:sldId id="325" r:id="rId25"/>
    <p:sldId id="332" r:id="rId26"/>
    <p:sldId id="327" r:id="rId27"/>
    <p:sldId id="319" r:id="rId28"/>
    <p:sldId id="328" r:id="rId29"/>
    <p:sldId id="320" r:id="rId30"/>
    <p:sldId id="323" r:id="rId31"/>
    <p:sldId id="322" r:id="rId32"/>
    <p:sldId id="334" r:id="rId33"/>
    <p:sldId id="350" r:id="rId34"/>
    <p:sldId id="351" r:id="rId35"/>
    <p:sldId id="352" r:id="rId36"/>
    <p:sldId id="330" r:id="rId37"/>
    <p:sldId id="333" r:id="rId38"/>
    <p:sldId id="336" r:id="rId39"/>
    <p:sldId id="337" r:id="rId40"/>
    <p:sldId id="338" r:id="rId4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/>
    <p:restoredTop sz="82690"/>
  </p:normalViewPr>
  <p:slideViewPr>
    <p:cSldViewPr snapToGrid="0" snapToObjects="1">
      <p:cViewPr varScale="1">
        <p:scale>
          <a:sx n="107" d="100"/>
          <a:sy n="107" d="100"/>
        </p:scale>
        <p:origin x="216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62DAF79-AA01-ED41-B97B-5BF457E3F8CC}" type="datetime1">
              <a:rPr lang="en-US" altLang="en-US"/>
              <a:pPr>
                <a:defRPr/>
              </a:pPr>
              <a:t>9/8/17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AAE073A-8C39-2642-A4F6-67B4D1D673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F4419E95-84A0-E94A-865D-C4F53AE89A00}" type="datetime1">
              <a:rPr lang="en-US" altLang="en-US"/>
              <a:pPr>
                <a:defRPr/>
              </a:pPr>
              <a:t>9/8/17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DDFFC675-B323-6E4D-BFC9-F5D0505572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Does it do good for society? </a:t>
            </a:r>
            <a:r>
              <a:rPr lang="mr-IN" altLang="en-US">
                <a:ea typeface="ＭＳ Ｐゴシック" charset="-128"/>
              </a:rPr>
              <a:t>–</a:t>
            </a:r>
            <a:r>
              <a:rPr lang="en-US" altLang="en-US">
                <a:ea typeface="ＭＳ Ｐゴシック" charset="-128"/>
              </a:rPr>
              <a:t> Love your neighbor?</a:t>
            </a:r>
          </a:p>
          <a:p>
            <a:r>
              <a:rPr lang="en-US" altLang="en-US">
                <a:ea typeface="ＭＳ Ｐゴシック" charset="-128"/>
              </a:rPr>
              <a:t>Measurable criteria for success</a:t>
            </a: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7E511B3-CB6C-9E4B-8E80-3B57D25793C4}" type="slidenum">
              <a:rPr lang="en-US" altLang="en-US">
                <a:latin typeface="Calibri" charset="0"/>
              </a:rPr>
              <a:pPr/>
              <a:t>8</a:t>
            </a:fld>
            <a:endParaRPr lang="en-US" alt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know your</a:t>
            </a:r>
            <a:r>
              <a:rPr lang="en-US" baseline="0" dirty="0" smtClean="0"/>
              <a:t> user in order to meet their needs in a stress-free way.</a:t>
            </a:r>
          </a:p>
          <a:p>
            <a:r>
              <a:rPr lang="en-US" baseline="0" dirty="0" smtClean="0"/>
              <a:t>Better, know and love your user.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How? </a:t>
            </a:r>
            <a:r>
              <a:rPr lang="mr-IN" baseline="0" dirty="0" smtClean="0"/>
              <a:t>–</a:t>
            </a:r>
            <a:r>
              <a:rPr lang="en-US" baseline="0" dirty="0" smtClean="0"/>
              <a:t> personas, use cases</a:t>
            </a:r>
          </a:p>
          <a:p>
            <a:r>
              <a:rPr lang="en-US" baseline="0" dirty="0" smtClean="0"/>
              <a:t>Surveys, market research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FFC675-B323-6E4D-BFC9-F5D05055728A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417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Once you have a project</a:t>
            </a:r>
            <a:r>
              <a:rPr lang="en-US" baseline="0" dirty="0" smtClean="0"/>
              <a:t> idea, you’ll need to flesh out a creative brief.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Here’s our creative brief description again. Let’s look at some of these things.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FFC675-B323-6E4D-BFC9-F5D05055728A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509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handout: creative brief, project definition.</a:t>
            </a:r>
          </a:p>
          <a:p>
            <a:endParaRPr lang="en-US" dirty="0" smtClean="0"/>
          </a:p>
          <a:p>
            <a:r>
              <a:rPr lang="en-US" dirty="0" smtClean="0"/>
              <a:t>Objective comes down from on high.</a:t>
            </a:r>
            <a:r>
              <a:rPr lang="en-US" baseline="0" dirty="0" smtClean="0"/>
              <a:t> Or maybe it’s your own idea.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FFC675-B323-6E4D-BFC9-F5D05055728A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137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OK, work</a:t>
            </a:r>
            <a:r>
              <a:rPr lang="en-US" baseline="0" dirty="0" smtClean="0"/>
              <a:t> in groups to write a mission for Preaching Portal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FFC675-B323-6E4D-BFC9-F5D05055728A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3386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needs to summaries your entire objective.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It needs to answer questions about what features the website should (or shouldn’t) have. </a:t>
            </a:r>
          </a:p>
          <a:p>
            <a:r>
              <a:rPr lang="en-US" baseline="0" dirty="0" smtClean="0"/>
              <a:t>You’ll refer to it later to keep your website creature </a:t>
            </a:r>
            <a:r>
              <a:rPr lang="en-US" baseline="0" dirty="0" err="1" smtClean="0"/>
              <a:t>feep</a:t>
            </a:r>
            <a:r>
              <a:rPr lang="en-US" baseline="0" dirty="0" smtClean="0"/>
              <a:t> in check.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FFC675-B323-6E4D-BFC9-F5D05055728A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32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</a:t>
            </a:r>
            <a:r>
              <a:rPr lang="en-US" baseline="0" dirty="0" smtClean="0"/>
              <a:t> that a good title? How would you test it?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FFC675-B323-6E4D-BFC9-F5D05055728A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560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Should</a:t>
            </a:r>
            <a:r>
              <a:rPr lang="en-US" baseline="0" dirty="0" smtClean="0"/>
              <a:t> be specific, visualize a typical person</a:t>
            </a:r>
          </a:p>
          <a:p>
            <a:r>
              <a:rPr lang="en-US" baseline="0" dirty="0" smtClean="0"/>
              <a:t>(Is it a problem that we’re visualizing a man here, not a woman?)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FFC675-B323-6E4D-BFC9-F5D05055728A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7484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 </a:t>
            </a:r>
            <a:r>
              <a:rPr lang="en-US" smtClean="0"/>
              <a:t>you think?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FFC675-B323-6E4D-BFC9-F5D05055728A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3412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ea typeface="ＭＳ Ｐゴシック" charset="-128"/>
              </a:rPr>
              <a:t>If you are a project</a:t>
            </a:r>
            <a:r>
              <a:rPr lang="en-US" altLang="en-US" baseline="0" dirty="0" smtClean="0">
                <a:ea typeface="ＭＳ Ｐゴシック" charset="-128"/>
              </a:rPr>
              <a:t> manager, you’ll have to work out all details before starting. (Else—project creep!)</a:t>
            </a:r>
            <a:endParaRPr lang="en-US" altLang="en-US" dirty="0" smtClean="0">
              <a:ea typeface="ＭＳ Ｐゴシック" charset="-128"/>
            </a:endParaRPr>
          </a:p>
          <a:p>
            <a:r>
              <a:rPr lang="en-US" altLang="en-US" dirty="0" smtClean="0">
                <a:ea typeface="ＭＳ Ｐゴシック" charset="-128"/>
              </a:rPr>
              <a:t>What </a:t>
            </a:r>
            <a:r>
              <a:rPr lang="en-US" altLang="en-US" dirty="0">
                <a:ea typeface="ＭＳ Ｐゴシック" charset="-128"/>
              </a:rPr>
              <a:t>details would need to be worked out? </a:t>
            </a:r>
            <a:endParaRPr lang="en-US" altLang="en-US" dirty="0" smtClean="0">
              <a:ea typeface="ＭＳ Ｐゴシック" charset="-128"/>
            </a:endParaRPr>
          </a:p>
          <a:p>
            <a:endParaRPr lang="en-US" altLang="en-US" dirty="0" smtClean="0">
              <a:ea typeface="ＭＳ Ｐゴシック" charset="-128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61F0499-0945-D442-9D15-B149D0A35A0F}" type="slidenum">
              <a:rPr lang="en-US" altLang="en-US">
                <a:latin typeface="Calibri" charset="0"/>
              </a:rPr>
              <a:pPr/>
              <a:t>36</a:t>
            </a:fld>
            <a:endParaRPr lang="en-US" alt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ea typeface="ＭＳ Ｐゴシック" charset="-128"/>
              </a:rPr>
              <a:t>Project </a:t>
            </a:r>
            <a:r>
              <a:rPr lang="en-US" altLang="en-US" dirty="0">
                <a:ea typeface="ＭＳ Ｐゴシック" charset="-128"/>
              </a:rPr>
              <a:t>charter: mission, objectives, deliverables, success metrics, resources </a:t>
            </a:r>
          </a:p>
          <a:p>
            <a:r>
              <a:rPr lang="en-US" altLang="en-US" dirty="0">
                <a:ea typeface="ＭＳ Ｐゴシック" charset="-128"/>
              </a:rPr>
              <a:t>Statement of work: describe the deliverables in detail: laundry list of what client will receive</a:t>
            </a:r>
          </a:p>
          <a:p>
            <a:r>
              <a:rPr lang="en-US" altLang="en-US" dirty="0">
                <a:ea typeface="ＭＳ Ｐゴシック" charset="-128"/>
              </a:rPr>
              <a:t>Use-case scenarios: narratives on how site will be used: functional goals from user perspective</a:t>
            </a:r>
          </a:p>
          <a:p>
            <a:r>
              <a:rPr lang="en-US" altLang="en-US" dirty="0">
                <a:ea typeface="ＭＳ Ｐゴシック" charset="-128"/>
              </a:rPr>
              <a:t>Mockups: rough sketches or HTML prototypes (avoid “design” to avoid aesthetic debate)</a:t>
            </a:r>
          </a:p>
          <a:p>
            <a:r>
              <a:rPr lang="en-US" altLang="en-US" dirty="0">
                <a:ea typeface="ＭＳ Ｐゴシック" charset="-128"/>
              </a:rPr>
              <a:t>Site map: tree of content areas; for each, name, purpose, topic, features, tools, </a:t>
            </a:r>
            <a:r>
              <a:rPr lang="en-US" altLang="en-US" dirty="0" err="1">
                <a:ea typeface="ＭＳ Ｐゴシック" charset="-128"/>
              </a:rPr>
              <a:t>etc</a:t>
            </a:r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Tech requirements: subsystems that will be needed, etc. (e.g. database, authentication, web services, </a:t>
            </a:r>
            <a:r>
              <a:rPr lang="en-US" altLang="en-US" dirty="0" err="1">
                <a:ea typeface="ＭＳ Ｐゴシック" charset="-128"/>
              </a:rPr>
              <a:t>etc</a:t>
            </a:r>
            <a:r>
              <a:rPr lang="en-US" altLang="en-US" dirty="0">
                <a:ea typeface="ＭＳ Ｐゴシック" charset="-128"/>
              </a:rPr>
              <a:t>)</a:t>
            </a:r>
          </a:p>
          <a:p>
            <a:r>
              <a:rPr lang="en-US" altLang="en-US" dirty="0">
                <a:ea typeface="ＭＳ Ｐゴシック" charset="-128"/>
              </a:rPr>
              <a:t>Application flow diagram: How tech components work together</a:t>
            </a:r>
          </a:p>
          <a:p>
            <a:r>
              <a:rPr lang="en-US" altLang="en-US" dirty="0">
                <a:ea typeface="ＭＳ Ｐゴシック" charset="-128"/>
              </a:rPr>
              <a:t>Risk assessment: dependencies, technical risks, contingency plans</a:t>
            </a:r>
          </a:p>
          <a:p>
            <a:endParaRPr lang="en-US" altLang="en-US" dirty="0">
              <a:ea typeface="ＭＳ Ｐゴシック" charset="-128"/>
            </a:endParaRPr>
          </a:p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082ADBF-56DB-D240-ADBE-F273A09C8B47}" type="slidenum">
              <a:rPr lang="en-US" altLang="en-US">
                <a:latin typeface="Calibri" charset="0"/>
              </a:rPr>
              <a:pPr/>
              <a:t>37</a:t>
            </a:fld>
            <a:endParaRPr lang="en-US" alt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What would you need to know</a:t>
            </a:r>
            <a:r>
              <a:rPr lang="en-US" altLang="en-US" dirty="0" smtClean="0">
                <a:ea typeface="ＭＳ Ｐゴシック" charset="-128"/>
              </a:rPr>
              <a:t>?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D51FD3E-8221-DE4D-B185-CCF574F5D0EF}" type="slidenum">
              <a:rPr lang="en-US" altLang="en-US">
                <a:latin typeface="Calibri" charset="0"/>
              </a:rPr>
              <a:pPr/>
              <a:t>9</a:t>
            </a:fld>
            <a:endParaRPr lang="en-US" alt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Mission creep.</a:t>
            </a:r>
            <a:r>
              <a:rPr lang="en-US" baseline="0" dirty="0" smtClean="0"/>
              <a:t> How will you ever be able to say “no</a:t>
            </a:r>
            <a:r>
              <a:rPr lang="en-US" baseline="0" smtClean="0"/>
              <a:t>”? </a:t>
            </a:r>
          </a:p>
          <a:p>
            <a:r>
              <a:rPr lang="en-US" baseline="0" smtClean="0"/>
              <a:t>How </a:t>
            </a:r>
            <a:r>
              <a:rPr lang="en-US" baseline="0" dirty="0" smtClean="0"/>
              <a:t>will you know when </a:t>
            </a:r>
            <a:r>
              <a:rPr lang="en-US" baseline="0" smtClean="0"/>
              <a:t>you are done?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FFC675-B323-6E4D-BFC9-F5D05055728A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106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”Traditional” waterfall</a:t>
            </a:r>
            <a:r>
              <a:rPr lang="en-US" baseline="0" dirty="0" smtClean="0"/>
              <a:t> project management: each step is completed before the next is started. Much documentation is generated in the design stage.</a:t>
            </a:r>
          </a:p>
          <a:p>
            <a:r>
              <a:rPr lang="en-US" baseline="0" dirty="0" smtClean="0"/>
              <a:t>Realistically, it’s very hard to anticipate everything. Development is usually more iterative. Implement something, test, iterate.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FFC675-B323-6E4D-BFC9-F5D05055728A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43220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This is an illustration on the Deming cycle</a:t>
            </a:r>
            <a:r>
              <a:rPr lang="en-US" baseline="0" dirty="0" smtClean="0"/>
              <a:t> (Edward Deming, father of modern quality control techniques popularized by the Japanese in the “Economic miracle” of the 50s and 60s</a:t>
            </a:r>
          </a:p>
          <a:p>
            <a:endParaRPr lang="en-US" baseline="0" dirty="0" smtClean="0"/>
          </a:p>
          <a:p>
            <a:r>
              <a:rPr lang="en-US" baseline="0" dirty="0" smtClean="0"/>
              <a:t>Plan: establish objectives and processes necessary to deliver desired results</a:t>
            </a:r>
          </a:p>
          <a:p>
            <a:r>
              <a:rPr lang="en-US" baseline="0" dirty="0" smtClean="0"/>
              <a:t>Do: implement the plan. </a:t>
            </a:r>
          </a:p>
          <a:p>
            <a:r>
              <a:rPr lang="en-US" baseline="0" dirty="0" smtClean="0"/>
              <a:t>Check: Study the results: </a:t>
            </a:r>
          </a:p>
          <a:p>
            <a:r>
              <a:rPr lang="en-US" baseline="0" dirty="0" smtClean="0"/>
              <a:t>Act: decide on changes indicated in current process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you probably know, this kind of thinking has transformed not just quality control in </a:t>
            </a:r>
          </a:p>
          <a:p>
            <a:r>
              <a:rPr lang="en-US" baseline="0" dirty="0" smtClean="0"/>
              <a:t>Industry, but all sorts of fields, including education – SLOs and assessment procedures</a:t>
            </a:r>
          </a:p>
          <a:p>
            <a:r>
              <a:rPr lang="en-US" baseline="0" dirty="0" smtClean="0"/>
              <a:t>Anyone?– and even grant projects.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idea is to set goals, have a plan for implementing them, and then have a feedback</a:t>
            </a:r>
          </a:p>
          <a:p>
            <a:r>
              <a:rPr lang="en-US" baseline="0" dirty="0" smtClean="0"/>
              <a:t>loop for continuous improvement.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what is involved in each of these steps for a Web project?</a:t>
            </a:r>
          </a:p>
          <a:p>
            <a:endParaRPr lang="en-US" baseline="0" dirty="0" smtClean="0"/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know what users are trying to accomplish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measure how well your website is working for them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Revise your plan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Implement new plan</a:t>
            </a:r>
          </a:p>
          <a:p>
            <a:pPr marL="171450" indent="-171450">
              <a:buFont typeface="Arial"/>
              <a:buChar char="•"/>
            </a:pPr>
            <a:endParaRPr lang="en-US" baseline="0" dirty="0" smtClean="0"/>
          </a:p>
          <a:p>
            <a:pPr marL="0" indent="0">
              <a:buFont typeface="Arial"/>
              <a:buNone/>
            </a:pPr>
            <a:r>
              <a:rPr lang="en-US" baseline="0" dirty="0" smtClean="0"/>
              <a:t>Realistically, a web project continues, as long as it is living, . . 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FFC675-B323-6E4D-BFC9-F5D05055728A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959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ea typeface="ＭＳ Ｐゴシック" charset="-128"/>
              </a:rPr>
              <a:t>Clarify </a:t>
            </a:r>
            <a:r>
              <a:rPr lang="en-US" altLang="en-US" dirty="0">
                <a:ea typeface="ＭＳ Ｐゴシック" charset="-128"/>
              </a:rPr>
              <a:t>the mission. A good idea?</a:t>
            </a:r>
          </a:p>
          <a:p>
            <a:r>
              <a:rPr lang="en-US" altLang="en-US" dirty="0">
                <a:ea typeface="ＭＳ Ｐゴシック" charset="-128"/>
              </a:rPr>
              <a:t>Who is going to use it? What for?</a:t>
            </a:r>
          </a:p>
          <a:p>
            <a:r>
              <a:rPr lang="en-US" altLang="en-US" dirty="0">
                <a:ea typeface="ＭＳ Ｐゴシック" charset="-128"/>
              </a:rPr>
              <a:t>What websites should it work/look like?</a:t>
            </a:r>
          </a:p>
          <a:p>
            <a:r>
              <a:rPr lang="en-US" altLang="en-US" dirty="0">
                <a:ea typeface="ＭＳ Ｐゴシック" charset="-128"/>
              </a:rPr>
              <a:t>How will we know if it is working well?</a:t>
            </a:r>
          </a:p>
          <a:p>
            <a:r>
              <a:rPr lang="en-US" altLang="en-US" dirty="0">
                <a:ea typeface="ＭＳ Ｐゴシック" charset="-128"/>
              </a:rPr>
              <a:t>Budget?</a:t>
            </a:r>
          </a:p>
          <a:p>
            <a:r>
              <a:rPr lang="en-US" altLang="en-US" dirty="0">
                <a:ea typeface="ＭＳ Ｐゴシック" charset="-128"/>
              </a:rPr>
              <a:t>Launch date?</a:t>
            </a: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EE01EE4-2A48-C34B-97B7-A2E10C239657}" type="slidenum">
              <a:rPr lang="en-US" altLang="en-US">
                <a:latin typeface="Calibri" charset="0"/>
              </a:rPr>
              <a:pPr/>
              <a:t>10</a:t>
            </a:fld>
            <a:endParaRPr lang="en-US" alt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Last</a:t>
            </a:r>
            <a:r>
              <a:rPr lang="en-US" baseline="0" dirty="0" smtClean="0"/>
              <a:t> time I got to this point </a:t>
            </a:r>
            <a:r>
              <a:rPr lang="mr-IN" baseline="0" dirty="0" smtClean="0"/>
              <a:t>–</a:t>
            </a:r>
            <a:r>
              <a:rPr lang="en-US" baseline="0" dirty="0" smtClean="0"/>
              <a:t> developed these points through discussion wrote them on the board as people suggested them, and then got to this summary slide.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FFC675-B323-6E4D-BFC9-F5D05055728A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makes these</a:t>
            </a:r>
            <a:r>
              <a:rPr lang="en-US" baseline="0" dirty="0" smtClean="0"/>
              <a:t> projects successful?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Clear, memorable concept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Meeting a need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With good content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And a stress-free 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FFC675-B323-6E4D-BFC9-F5D05055728A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888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makes these</a:t>
            </a:r>
            <a:r>
              <a:rPr lang="en-US" baseline="0" dirty="0" smtClean="0"/>
              <a:t> projects successful?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Clear, memorable concept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Meeting a need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With good content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And a stress-free implementation</a:t>
            </a:r>
          </a:p>
          <a:p>
            <a:pPr marL="171450" indent="-171450">
              <a:buFont typeface="Arial" charset="0"/>
              <a:buChar char="•"/>
            </a:pPr>
            <a:endParaRPr lang="en-US" baseline="0" dirty="0" smtClean="0"/>
          </a:p>
          <a:p>
            <a:pPr marL="0" indent="0">
              <a:buFont typeface="Arial" charset="0"/>
              <a:buNone/>
            </a:pPr>
            <a:r>
              <a:rPr lang="en-US" baseline="0" dirty="0" smtClean="0"/>
              <a:t>To be really successful and to get people to come back repeatedly you need to tie into the user’s regular cycle </a:t>
            </a:r>
            <a:r>
              <a:rPr lang="mr-IN" baseline="0" dirty="0" smtClean="0"/>
              <a:t>–</a:t>
            </a:r>
            <a:r>
              <a:rPr lang="en-US" baseline="0" dirty="0" smtClean="0"/>
              <a:t> be addictive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User has need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User thinks of your website, visits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User is rewarded with good content, easily found, stress-free </a:t>
            </a:r>
          </a:p>
          <a:p>
            <a:pPr marL="171450" indent="-171450">
              <a:buFont typeface="Arial" charset="0"/>
              <a:buChar char="•"/>
            </a:pPr>
            <a:endParaRPr lang="en-US" baseline="0" dirty="0" smtClean="0"/>
          </a:p>
          <a:p>
            <a:pPr marL="0" indent="0">
              <a:buFont typeface="Arial" charset="0"/>
              <a:buNone/>
            </a:pPr>
            <a:r>
              <a:rPr lang="en-US" baseline="0" dirty="0" smtClean="0"/>
              <a:t>Stimulus—response—reward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FFC675-B323-6E4D-BFC9-F5D05055728A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268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are these memorable?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FFC675-B323-6E4D-BFC9-F5D05055728A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8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Are</a:t>
            </a:r>
            <a:r>
              <a:rPr lang="en-US" baseline="0" dirty="0" smtClean="0"/>
              <a:t> these good concepts?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Calvin: info about </a:t>
            </a:r>
            <a:r>
              <a:rPr lang="en-US" baseline="0" dirty="0" err="1" smtClean="0"/>
              <a:t>calvin</a:t>
            </a:r>
            <a:r>
              <a:rPr lang="en-US" baseline="0" dirty="0" smtClean="0"/>
              <a:t>. Yes, clear.</a:t>
            </a:r>
          </a:p>
          <a:p>
            <a:r>
              <a:rPr lang="en-US" baseline="0" dirty="0" smtClean="0"/>
              <a:t>Disney: ??</a:t>
            </a:r>
          </a:p>
          <a:p>
            <a:r>
              <a:rPr lang="en-US" baseline="0" dirty="0" smtClean="0"/>
              <a:t>- Different model </a:t>
            </a:r>
            <a:r>
              <a:rPr lang="mr-IN" baseline="0" dirty="0" smtClean="0"/>
              <a:t>–</a:t>
            </a:r>
            <a:r>
              <a:rPr lang="en-US" baseline="0" dirty="0" smtClean="0"/>
              <a:t> get search hits, not direct traffic.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FFC675-B323-6E4D-BFC9-F5D05055728A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5466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dirty="0" smtClean="0"/>
              <a:t>Don’t really need to say this yet</a:t>
            </a:r>
            <a:r>
              <a:rPr lang="en-US" baseline="0" dirty="0" smtClean="0"/>
              <a:t> (at this point in the course), but if it comes up:</a:t>
            </a:r>
            <a:endParaRPr lang="en-US" dirty="0" smtClean="0"/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With better</a:t>
            </a:r>
            <a:r>
              <a:rPr lang="en-US" baseline="0" dirty="0" smtClean="0"/>
              <a:t> searching, this is becoming less important.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Now, constellations of good content with less emphasis on keywords?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FFC675-B323-6E4D-BFC9-F5D05055728A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625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4A3AC-B1F9-ED42-A2A4-755CB48E9679}" type="datetime1">
              <a:rPr lang="en-US" altLang="en-US"/>
              <a:pPr>
                <a:defRPr/>
              </a:pPr>
              <a:t>9/8/17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41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D3ABA-158A-974E-A562-40C01D50FE8E}" type="datetime1">
              <a:rPr lang="en-US" altLang="en-US"/>
              <a:pPr>
                <a:defRPr/>
              </a:pPr>
              <a:t>9/8/17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4F2E3-0896-9B4D-A7B5-F81CEE9979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0445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/>
          <a:lstStyle>
            <a:lvl1pPr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/>
          <a:lstStyle>
            <a:lvl1pPr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757CAE13-FF6D-C048-AE5E-E436508159E5}" type="datetime1">
              <a:rPr lang="en-US" altLang="en-US"/>
              <a:pPr>
                <a:defRPr/>
              </a:pPr>
              <a:t>9/8/17</a:t>
            </a:fld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1966913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16202FE-A408-F04A-8A0E-CF88F9C375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8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3B8D7-8F55-464B-8C38-1876A6E85447}" type="datetime1">
              <a:rPr lang="en-US" altLang="en-US"/>
              <a:pPr>
                <a:defRPr/>
              </a:pPr>
              <a:t>9/8/17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608A6-3B21-5B49-89F3-FF80F7E8A0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2428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C5318-44EB-3840-9889-AA63E0B00A8B}" type="datetime1">
              <a:rPr lang="en-US" altLang="en-US"/>
              <a:pPr>
                <a:defRPr/>
              </a:pPr>
              <a:t>9/8/17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EA965-7544-9748-9DCE-40C69EF1D7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3780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88713-EFB6-3349-AF6D-AA0A666A57A9}" type="datetime1">
              <a:rPr lang="en-US" altLang="en-US"/>
              <a:pPr>
                <a:defRPr/>
              </a:pPr>
              <a:t>9/8/17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5DE27-4524-7A43-A2B9-DD3000D43B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387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/>
          <a:lstStyle>
            <a:lvl1pPr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71525-ECE9-EF46-9337-B116C138D947}" type="datetime1">
              <a:rPr lang="en-US" altLang="en-US"/>
              <a:pPr>
                <a:defRPr/>
              </a:pPr>
              <a:t>9/8/17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63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6ACC5-845F-AC41-96A7-5B25890A6BB1}" type="datetime1">
              <a:rPr lang="en-US" altLang="en-US"/>
              <a:pPr>
                <a:defRPr/>
              </a:pPr>
              <a:t>9/8/17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5A495-A87C-2F40-9105-4CE0A44081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177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5AC95-35E6-E645-A6AB-E5B422C50DDF}" type="datetime1">
              <a:rPr lang="en-US" altLang="en-US"/>
              <a:pPr>
                <a:defRPr/>
              </a:pPr>
              <a:t>9/8/17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82E73-5AEE-B445-9A64-2BE97BABE0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70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8CB5D-A447-1143-96C4-D05525808FDD}" type="datetime1">
              <a:rPr lang="en-US" altLang="en-US"/>
              <a:pPr>
                <a:defRPr/>
              </a:pPr>
              <a:t>9/8/17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B9FD5-7AE5-834B-A892-9685978B27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71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DCCFB-570F-534F-BEBF-FD83E4D4C11A}" type="datetime1">
              <a:rPr lang="en-US" altLang="en-US"/>
              <a:pPr>
                <a:defRPr/>
              </a:pPr>
              <a:t>9/8/17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B5338-0397-3E49-94CA-FAC84E8228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336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13926-FB68-0048-95C4-DD14539A9732}" type="datetime1">
              <a:rPr lang="en-US" altLang="en-US"/>
              <a:pPr>
                <a:defRPr/>
              </a:pPr>
              <a:t>9/8/17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3A48E-2847-094F-B8F0-B04FC1619A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166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9A5A806-9A44-984E-AB36-8CC1EA63235A}" type="datetime1">
              <a:rPr lang="en-US" altLang="en-US"/>
              <a:pPr>
                <a:defRPr/>
              </a:pPr>
              <a:t>9/8/17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6913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6B88E35-6404-254B-BC80-57416AD15B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46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5" y="79375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100"/>
            <a:ext cx="7612063" cy="4183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581A9BB-C6A5-254A-9838-F2D21CB2DD39}" type="datetime1">
              <a:rPr lang="en-US" altLang="en-US"/>
              <a:pPr>
                <a:defRPr/>
              </a:pPr>
              <a:t>9/8/17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5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bg1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9C4A067-3868-1C4C-A3A8-3949533AF4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34" r:id="rId1"/>
    <p:sldLayoutId id="2147485129" r:id="rId2"/>
    <p:sldLayoutId id="2147485135" r:id="rId3"/>
    <p:sldLayoutId id="2147485136" r:id="rId4"/>
    <p:sldLayoutId id="2147485130" r:id="rId5"/>
    <p:sldLayoutId id="2147485131" r:id="rId6"/>
    <p:sldLayoutId id="2147485132" r:id="rId7"/>
    <p:sldLayoutId id="2147485137" r:id="rId8"/>
    <p:sldLayoutId id="2147485138" r:id="rId9"/>
    <p:sldLayoutId id="2147485139" r:id="rId10"/>
    <p:sldLayoutId id="2147485140" r:id="rId11"/>
    <p:sldLayoutId id="2147485133" r:id="rId12"/>
    <p:sldLayoutId id="214748514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Font typeface="Wingdings 2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Font typeface="Wingdings 2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ＭＳ Ｐゴシック" charset="-128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Font typeface="Wingdings 2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ＭＳ Ｐゴシック" charset="-128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Font typeface="Wingdings 2" charset="2"/>
        <a:buChar char=""/>
        <a:defRPr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ＭＳ Ｐゴシック" charset="-128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Font typeface="Wingdings 2" charset="2"/>
        <a:buChar char=""/>
        <a:defRPr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sney.com/" TargetMode="External"/><Relationship Id="rId4" Type="http://schemas.openxmlformats.org/officeDocument/2006/relationships/image" Target="../media/image19.png"/><Relationship Id="rId5" Type="http://schemas.openxmlformats.org/officeDocument/2006/relationships/hyperlink" Target="https://calvin.edu/" TargetMode="External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ymnary.org" TargetMode="External"/><Relationship Id="rId4" Type="http://schemas.openxmlformats.org/officeDocument/2006/relationships/hyperlink" Target="http://www.preachingandworship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cel.or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preachingandworship.org/" TargetMode="External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ebsitehomework.com/website-design-cost-calculator.html" TargetMode="Externa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13" y="3776663"/>
            <a:ext cx="7196137" cy="14700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Website Administration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738" y="2994025"/>
            <a:ext cx="5724525" cy="1296988"/>
          </a:xfrm>
        </p:spPr>
        <p:txBody>
          <a:bodyPr/>
          <a:lstStyle/>
          <a:p>
            <a:pPr>
              <a:buFont typeface="Wingdings 2" charset="2"/>
              <a:buNone/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Information Systems 337</a:t>
            </a:r>
          </a:p>
          <a:p>
            <a:pPr>
              <a:buFont typeface="Wingdings 2" charset="2"/>
              <a:buNone/>
              <a:defRPr/>
            </a:pPr>
            <a:endParaRPr lang="en-US" altLang="en-US" sz="240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>
              <a:buFont typeface="Wingdings 2" charset="2"/>
              <a:buNone/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Prof. Harry Plantinga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Web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Suppose someone asked you to create a website offering resources for preachers. Would you do it?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What </a:t>
            </a:r>
            <a:r>
              <a:rPr lang="en-US" smtClean="0"/>
              <a:t>would you want to know about the project?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Creative Brief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100"/>
            <a:ext cx="7612063" cy="443865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Objectives / Mission statement</a:t>
            </a:r>
          </a:p>
          <a:p>
            <a:pPr>
              <a:defRPr/>
            </a:pPr>
            <a:r>
              <a:rPr lang="en-US" dirty="0" smtClean="0"/>
              <a:t>Identifiers: title, tag line, domain name</a:t>
            </a:r>
          </a:p>
          <a:p>
            <a:pPr>
              <a:defRPr/>
            </a:pPr>
            <a:r>
              <a:rPr lang="en-US" dirty="0" smtClean="0"/>
              <a:t>User profile</a:t>
            </a:r>
          </a:p>
          <a:p>
            <a:pPr>
              <a:defRPr/>
            </a:pPr>
            <a:r>
              <a:rPr lang="en-US" dirty="0" smtClean="0"/>
              <a:t>Use cases</a:t>
            </a:r>
          </a:p>
          <a:p>
            <a:pPr>
              <a:defRPr/>
            </a:pPr>
            <a:r>
              <a:rPr lang="en-US" dirty="0" smtClean="0"/>
              <a:t>List of model websites</a:t>
            </a:r>
          </a:p>
          <a:p>
            <a:pPr>
              <a:defRPr/>
            </a:pPr>
            <a:r>
              <a:rPr lang="en-US" dirty="0" smtClean="0"/>
              <a:t>Success metrics</a:t>
            </a:r>
          </a:p>
          <a:p>
            <a:pPr>
              <a:defRPr/>
            </a:pPr>
            <a:r>
              <a:rPr lang="en-US" dirty="0" smtClean="0"/>
              <a:t>Budget</a:t>
            </a:r>
          </a:p>
          <a:p>
            <a:pPr>
              <a:defRPr/>
            </a:pPr>
            <a:r>
              <a:rPr lang="en-US" dirty="0" smtClean="0"/>
              <a:t>Launch date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100"/>
            <a:ext cx="7612063" cy="4591957"/>
          </a:xfrm>
        </p:spPr>
        <p:txBody>
          <a:bodyPr/>
          <a:lstStyle/>
          <a:p>
            <a:r>
              <a:rPr lang="en-US" dirty="0" smtClean="0"/>
              <a:t>Work in groups of 2-3 to create a website</a:t>
            </a:r>
          </a:p>
          <a:p>
            <a:r>
              <a:rPr lang="en-US" dirty="0" smtClean="0"/>
              <a:t>Website should be for a </a:t>
            </a:r>
            <a:r>
              <a:rPr lang="en-US" i="1" dirty="0" smtClean="0"/>
              <a:t>client</a:t>
            </a:r>
          </a:p>
          <a:p>
            <a:r>
              <a:rPr lang="en-US" dirty="0" smtClean="0"/>
              <a:t>Website will be deployed at the end of the semester </a:t>
            </a:r>
          </a:p>
          <a:p>
            <a:r>
              <a:rPr lang="en-US" dirty="0" smtClean="0"/>
              <a:t>Ideas: </a:t>
            </a:r>
          </a:p>
          <a:p>
            <a:pPr lvl="1"/>
            <a:r>
              <a:rPr lang="en-US" dirty="0" smtClean="0"/>
              <a:t>Create a website for a church, nonprofit, business, team, club, group</a:t>
            </a:r>
          </a:p>
          <a:p>
            <a:pPr lvl="1"/>
            <a:r>
              <a:rPr lang="en-US" dirty="0" smtClean="0"/>
              <a:t>Create a website to meet a particular need, e.g. used textbook sales, worship resources</a:t>
            </a:r>
          </a:p>
          <a:p>
            <a:pPr marL="0" indent="0">
              <a:buNone/>
            </a:pPr>
            <a:r>
              <a:rPr lang="en-US" i="1" dirty="0" smtClean="0"/>
              <a:t>Start thinking about project ideas, partner ideas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1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for a successful project?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1996481"/>
            <a:ext cx="7612063" cy="4183063"/>
          </a:xfrm>
        </p:spPr>
        <p:txBody>
          <a:bodyPr/>
          <a:lstStyle/>
          <a:p>
            <a:r>
              <a:rPr lang="en-US" dirty="0" smtClean="0"/>
              <a:t>What makes for a successful website project?</a:t>
            </a:r>
          </a:p>
        </p:txBody>
      </p:sp>
      <p:pic>
        <p:nvPicPr>
          <p:cNvPr id="4" name="Picture 3" descr="Screen Shot 2015-09-29 at 1.29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456" y="4894546"/>
            <a:ext cx="6724952" cy="1015382"/>
          </a:xfrm>
          <a:prstGeom prst="rect">
            <a:avLst/>
          </a:prstGeom>
        </p:spPr>
      </p:pic>
      <p:pic>
        <p:nvPicPr>
          <p:cNvPr id="5" name="Picture 4" descr="Screen Shot 2015-09-29 at 1.29.5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6003"/>
            <a:ext cx="6785429" cy="1061997"/>
          </a:xfrm>
          <a:prstGeom prst="rect">
            <a:avLst/>
          </a:prstGeom>
        </p:spPr>
      </p:pic>
      <p:pic>
        <p:nvPicPr>
          <p:cNvPr id="6" name="Picture 5" descr="Screen Shot 2015-09-29 at 1.32.0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739" y="3628420"/>
            <a:ext cx="3878185" cy="1324082"/>
          </a:xfrm>
          <a:prstGeom prst="rect">
            <a:avLst/>
          </a:prstGeom>
        </p:spPr>
      </p:pic>
      <p:pic>
        <p:nvPicPr>
          <p:cNvPr id="7" name="Picture 6" descr="Screen Shot 2015-09-29 at 1.37.3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9" y="2514149"/>
            <a:ext cx="2679700" cy="863600"/>
          </a:xfrm>
          <a:prstGeom prst="rect">
            <a:avLst/>
          </a:prstGeom>
        </p:spPr>
      </p:pic>
      <p:pic>
        <p:nvPicPr>
          <p:cNvPr id="8" name="Picture 7" descr="Screen Shot 2015-09-29 at 1.37.41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9" y="3213565"/>
            <a:ext cx="4233333" cy="710860"/>
          </a:xfrm>
          <a:prstGeom prst="rect">
            <a:avLst/>
          </a:prstGeom>
        </p:spPr>
      </p:pic>
      <p:pic>
        <p:nvPicPr>
          <p:cNvPr id="9" name="Picture 8" descr="Screen Shot 2015-09-29 at 1.30.13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659" y="2467134"/>
            <a:ext cx="3435048" cy="722323"/>
          </a:xfrm>
          <a:prstGeom prst="rect">
            <a:avLst/>
          </a:prstGeom>
        </p:spPr>
      </p:pic>
      <p:pic>
        <p:nvPicPr>
          <p:cNvPr id="10" name="Picture 9" descr="Screen Shot 2015-09-29 at 1.30.44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05" y="4088013"/>
            <a:ext cx="3716564" cy="613744"/>
          </a:xfrm>
          <a:prstGeom prst="rect">
            <a:avLst/>
          </a:prstGeom>
        </p:spPr>
      </p:pic>
      <p:pic>
        <p:nvPicPr>
          <p:cNvPr id="11" name="Picture 10" descr="Screen Shot 2015-09-29 at 1.38.23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784" y="2509063"/>
            <a:ext cx="3093358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for a successful project?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4" y="2222112"/>
            <a:ext cx="7612063" cy="4183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What makes for a successful website project?</a:t>
            </a:r>
          </a:p>
          <a:p>
            <a:pPr lvl="1"/>
            <a:r>
              <a:rPr lang="en-US" sz="2600" dirty="0" smtClean="0"/>
              <a:t>A clear concept</a:t>
            </a:r>
          </a:p>
          <a:p>
            <a:pPr lvl="1"/>
            <a:r>
              <a:rPr lang="en-US" sz="2600" dirty="0"/>
              <a:t>a</a:t>
            </a:r>
            <a:r>
              <a:rPr lang="en-US" sz="2600" dirty="0" smtClean="0"/>
              <a:t>ddressing user need</a:t>
            </a:r>
          </a:p>
          <a:p>
            <a:pPr lvl="1"/>
            <a:r>
              <a:rPr lang="en-US" sz="2600" dirty="0" smtClean="0"/>
              <a:t>with good content</a:t>
            </a:r>
          </a:p>
          <a:p>
            <a:pPr lvl="1"/>
            <a:r>
              <a:rPr lang="en-US" sz="2600" dirty="0" smtClean="0"/>
              <a:t>and a stress-free implementation</a:t>
            </a:r>
          </a:p>
          <a:p>
            <a:pPr lvl="1"/>
            <a:endParaRPr lang="en-US" sz="2600" dirty="0"/>
          </a:p>
          <a:p>
            <a:pPr lvl="1"/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05263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Think of a website for</a:t>
            </a:r>
          </a:p>
          <a:p>
            <a:pPr lvl="1"/>
            <a:r>
              <a:rPr lang="en-US" dirty="0" smtClean="0"/>
              <a:t>Buying something new</a:t>
            </a:r>
          </a:p>
          <a:p>
            <a:pPr lvl="1"/>
            <a:r>
              <a:rPr lang="en-US" dirty="0" smtClean="0"/>
              <a:t>Updates from your friends and family</a:t>
            </a:r>
          </a:p>
          <a:p>
            <a:pPr lvl="1"/>
            <a:r>
              <a:rPr lang="en-US" dirty="0" smtClean="0"/>
              <a:t>Search for information on some topic</a:t>
            </a:r>
          </a:p>
          <a:p>
            <a:pPr lvl="1"/>
            <a:r>
              <a:rPr lang="en-US" dirty="0" smtClean="0"/>
              <a:t>Buy/sell used stuff</a:t>
            </a:r>
          </a:p>
          <a:p>
            <a:pPr lvl="1"/>
            <a:r>
              <a:rPr lang="en-US" dirty="0" smtClean="0"/>
              <a:t>Find an interesting video</a:t>
            </a:r>
          </a:p>
          <a:p>
            <a:pPr lvl="1"/>
            <a:r>
              <a:rPr lang="en-US" dirty="0" smtClean="0"/>
              <a:t>Store files in the cloud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4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3557462"/>
            <a:ext cx="3986645" cy="33005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good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Clear and memorable</a:t>
            </a:r>
          </a:p>
          <a:p>
            <a:r>
              <a:rPr lang="en-US" dirty="0" smtClean="0"/>
              <a:t>Addresses a need</a:t>
            </a:r>
            <a:endParaRPr lang="en-US" dirty="0"/>
          </a:p>
        </p:txBody>
      </p:sp>
      <p:pic>
        <p:nvPicPr>
          <p:cNvPr id="4" name="Picture 3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674" y="2687699"/>
            <a:ext cx="5031179" cy="413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1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Communicating </a:t>
            </a:r>
            <a:br>
              <a:rPr lang="en-US" dirty="0" smtClean="0"/>
            </a:br>
            <a:r>
              <a:rPr lang="en-US" dirty="0" smtClean="0"/>
              <a:t>the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should be immediately obvious what the site is for</a:t>
            </a:r>
          </a:p>
          <a:p>
            <a:r>
              <a:rPr lang="en-US" dirty="0"/>
              <a:t>A 2-8 word slogan </a:t>
            </a:r>
            <a:r>
              <a:rPr lang="en-US" dirty="0" smtClean="0"/>
              <a:t>or tagline (action</a:t>
            </a:r>
            <a:r>
              <a:rPr lang="en-US" dirty="0"/>
              <a:t>) helps </a:t>
            </a:r>
            <a:endParaRPr lang="en-US" dirty="0" smtClean="0"/>
          </a:p>
          <a:p>
            <a:r>
              <a:rPr lang="en-US" dirty="0" smtClean="0"/>
              <a:t>Avoid distractions</a:t>
            </a:r>
          </a:p>
          <a:p>
            <a:r>
              <a:rPr lang="en-US" dirty="0" smtClean="0"/>
              <a:t>If possible, have one clear ‘next step’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6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10-01 at 2.01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19" y="944975"/>
            <a:ext cx="5370098" cy="3055401"/>
          </a:xfrm>
          <a:prstGeom prst="rect">
            <a:avLst/>
          </a:prstGeom>
        </p:spPr>
      </p:pic>
      <p:pic>
        <p:nvPicPr>
          <p:cNvPr id="5" name="Picture 4" descr="Screen Shot 2015-10-01 at 2.00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900" y="435944"/>
            <a:ext cx="3547194" cy="4789714"/>
          </a:xfrm>
          <a:prstGeom prst="rect">
            <a:avLst/>
          </a:prstGeom>
        </p:spPr>
      </p:pic>
      <p:pic>
        <p:nvPicPr>
          <p:cNvPr id="6" name="Picture 5" descr="Screen Shot 2015-10-01 at 2.02.3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4059"/>
            <a:ext cx="9144000" cy="217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3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user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know-the-us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5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This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Website administration…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Not graphic design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Not heavy-duty Web programming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HTML, CSS coverage, but not complete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Designing, setting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up, running, managing a 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web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site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Drupal content management system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Some PHP, SQL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Some </a:t>
            </a:r>
            <a:r>
              <a:rPr lang="en-US" alt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linux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administration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Legal, social, and ethical issues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My Web projects: </a:t>
            </a:r>
            <a:r>
              <a:rPr lang="en-US" altLang="en-US" sz="2200" dirty="0"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CCEL.org</a:t>
            </a:r>
            <a:r>
              <a:rPr lang="en-US" altLang="en-US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2200" dirty="0"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Hymnary.org</a:t>
            </a:r>
            <a:r>
              <a:rPr lang="en-US" altLang="en-US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2200" dirty="0">
                <a:effectLst>
                  <a:outerShdw blurRad="38100" dist="38100" dir="2700000" algn="tl">
                    <a:srgbClr val="C0C0C0"/>
                  </a:outerShdw>
                </a:effectLst>
                <a:hlinkClick r:id="rId4"/>
              </a:rPr>
              <a:t>PreachingandWorship.org</a:t>
            </a:r>
            <a:endParaRPr lang="en-US" altLang="en-US" sz="2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Creative Brief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100"/>
            <a:ext cx="7612063" cy="443865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Objectives / Mission statement</a:t>
            </a:r>
          </a:p>
          <a:p>
            <a:pPr>
              <a:defRPr/>
            </a:pPr>
            <a:r>
              <a:rPr lang="en-US" dirty="0" smtClean="0"/>
              <a:t>Identifiers: title, tag line, domain name</a:t>
            </a:r>
          </a:p>
          <a:p>
            <a:pPr>
              <a:defRPr/>
            </a:pPr>
            <a:r>
              <a:rPr lang="en-US" dirty="0" smtClean="0"/>
              <a:t>User profile</a:t>
            </a:r>
          </a:p>
          <a:p>
            <a:pPr>
              <a:defRPr/>
            </a:pPr>
            <a:r>
              <a:rPr lang="en-US" dirty="0" smtClean="0"/>
              <a:t>Use cases</a:t>
            </a:r>
          </a:p>
          <a:p>
            <a:pPr>
              <a:defRPr/>
            </a:pPr>
            <a:r>
              <a:rPr lang="en-US" dirty="0" smtClean="0"/>
              <a:t>List of model websites</a:t>
            </a:r>
          </a:p>
          <a:p>
            <a:pPr>
              <a:defRPr/>
            </a:pPr>
            <a:r>
              <a:rPr lang="en-US" dirty="0" smtClean="0"/>
              <a:t>Success metrics</a:t>
            </a:r>
          </a:p>
          <a:p>
            <a:pPr>
              <a:defRPr/>
            </a:pPr>
            <a:r>
              <a:rPr lang="en-US" dirty="0" smtClean="0"/>
              <a:t>Budget</a:t>
            </a:r>
          </a:p>
          <a:p>
            <a:pPr>
              <a:defRPr/>
            </a:pPr>
            <a:r>
              <a:rPr lang="en-US" dirty="0" smtClean="0"/>
              <a:t>Launch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77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Preaching Portal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Objective</a:t>
            </a:r>
            <a:r>
              <a:rPr lang="en-US" dirty="0" smtClean="0"/>
              <a:t>: a website for helping busy pastors find excellent preaching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Preaching Portal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Preaching Portal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Mission</a:t>
            </a:r>
          </a:p>
          <a:p>
            <a:pPr marL="114300" indent="0">
              <a:buNone/>
            </a:pPr>
            <a:r>
              <a:rPr lang="en-US" dirty="0"/>
              <a:t>The mission of the Preaching and Worship Portal is to provide preachers and worship/liturgical planners efficient access to the best resources on the web, for sermon preparation, worship planning, and related ministry tasks, in multiple cultural and ecumenical contexts. [. . . ] Users will see resources prioritized according to their preferences and history. [. . .] Resources to be indexed include sermon-preparation aids and resources commonly used in worship services, including liturgy, music, and art.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Identifiers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Title:</a:t>
            </a:r>
          </a:p>
          <a:p>
            <a:pPr>
              <a:defRPr/>
            </a:pPr>
            <a:r>
              <a:rPr lang="en-US" dirty="0" smtClean="0"/>
              <a:t>Tagline:</a:t>
            </a:r>
          </a:p>
          <a:p>
            <a:pPr>
              <a:defRPr/>
            </a:pPr>
            <a:r>
              <a:rPr lang="en-US" dirty="0" smtClean="0"/>
              <a:t>Domain name: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Identifiers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Title: Preaching Portal</a:t>
            </a:r>
          </a:p>
          <a:p>
            <a:pPr>
              <a:defRPr/>
            </a:pPr>
            <a:r>
              <a:rPr lang="en-US" dirty="0" smtClean="0"/>
              <a:t>Tagline: Curated resources for preachers</a:t>
            </a:r>
          </a:p>
          <a:p>
            <a:pPr>
              <a:defRPr/>
            </a:pPr>
            <a:r>
              <a:rPr lang="en-US" dirty="0" smtClean="0"/>
              <a:t>Domain name: </a:t>
            </a:r>
            <a:r>
              <a:rPr lang="en-US" dirty="0" err="1" smtClean="0"/>
              <a:t>PreachingandWorship.org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Identifiers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Title: </a:t>
            </a:r>
            <a:r>
              <a:rPr lang="en-US" strike="sngStrike" dirty="0" smtClean="0"/>
              <a:t>Preaching and Worship Portal</a:t>
            </a:r>
          </a:p>
          <a:p>
            <a:pPr lvl="1">
              <a:defRPr/>
            </a:pPr>
            <a:r>
              <a:rPr lang="en-US" dirty="0" err="1" smtClean="0"/>
              <a:t>PreachingandWorship.org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Tagline: Curated resources for preachers</a:t>
            </a:r>
          </a:p>
          <a:p>
            <a:pPr>
              <a:defRPr/>
            </a:pPr>
            <a:r>
              <a:rPr lang="en-US" dirty="0" smtClean="0"/>
              <a:t>Domain name: </a:t>
            </a:r>
            <a:r>
              <a:rPr lang="en-US" dirty="0" err="1" smtClean="0"/>
              <a:t>PreachingandWorship.org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PreachingandWorship.org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Users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PreachingandWorship.org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Users</a:t>
            </a:r>
          </a:p>
          <a:p>
            <a:pPr lvl="1">
              <a:defRPr/>
            </a:pPr>
            <a:r>
              <a:rPr lang="en-US" dirty="0" smtClean="0"/>
              <a:t>John is a busy preacher looking for ideas for a sermon tomorrow morning</a:t>
            </a:r>
            <a:r>
              <a:rPr lang="mr-IN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PreachingandWorship.org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Use case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Service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charset="0"/>
              <a:buChar char=""/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Semester project: set up a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Drupal-based website for a project of interest to you </a:t>
            </a:r>
          </a:p>
          <a:p>
            <a:pPr lvl="1" eaLnBrk="1" hangingPunct="1">
              <a:buFont typeface="Wingdings 2" charset="0"/>
              <a:buChar char=""/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Ideas: service, team, organization, club, nonprofit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  <a:cs typeface="ＭＳ Ｐゴシック" charset="0"/>
            </a:endParaRPr>
          </a:p>
          <a:p>
            <a:pPr lvl="1" eaLnBrk="1" hangingPunct="1">
              <a:buFont typeface="Wingdings 2" charset="0"/>
              <a:buChar char=""/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Students will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normally work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in pairs</a:t>
            </a:r>
          </a:p>
          <a:p>
            <a:pPr lvl="1" eaLnBrk="1" hangingPunct="1">
              <a:buFont typeface="Wingdings 2" charset="0"/>
              <a:buChar char=""/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You may have a </a:t>
            </a:r>
            <a:r>
              <a:rPr lang="en-US" i="1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client</a:t>
            </a: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lvl="2" eaLnBrk="1" hangingPunct="1">
              <a:buFont typeface="Wingdings 2" charset="0"/>
              <a:buChar char=""/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Meetings: requirements gathering, handoff</a:t>
            </a:r>
          </a:p>
          <a:p>
            <a:pPr lvl="2" eaLnBrk="1" hangingPunct="1">
              <a:buFont typeface="Wingdings 2" charset="0"/>
              <a:buChar char=""/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Contact via email, phone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eaLnBrk="1" hangingPunct="1">
              <a:buFont typeface="Wingdings 2" charset="0"/>
              <a:buChar char=""/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Students should put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in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15-30 hours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on this project. It counts for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25%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of the final grade. </a:t>
            </a:r>
          </a:p>
          <a:p>
            <a:pPr lvl="1" eaLnBrk="1" hangingPunct="1">
              <a:buFont typeface="Wingdings 2" charset="0"/>
              <a:buChar char=""/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PreachingandWorship.org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100"/>
            <a:ext cx="7612063" cy="459195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 smtClean="0"/>
              <a:t>Use case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Preacher John is </a:t>
            </a:r>
            <a:r>
              <a:rPr lang="en-US" sz="2400" dirty="0">
                <a:effectLst/>
              </a:rPr>
              <a:t>preparing for a worship service—sermon and/or liturgy and hymn selection. </a:t>
            </a:r>
            <a:r>
              <a:rPr lang="en-US" sz="2400" dirty="0" smtClean="0">
                <a:effectLst/>
              </a:rPr>
              <a:t>He has </a:t>
            </a:r>
            <a:r>
              <a:rPr lang="en-US" sz="2400" dirty="0">
                <a:effectLst/>
              </a:rPr>
              <a:t>a method of identifying the theme of the sermon, usually scripture passage and/or topic, but also possibly lectionary week, current events, church season, or special days or occasions. </a:t>
            </a:r>
            <a:r>
              <a:rPr lang="en-US" sz="2400" dirty="0" smtClean="0">
                <a:effectLst/>
              </a:rPr>
              <a:t>He also </a:t>
            </a:r>
            <a:r>
              <a:rPr lang="en-US" sz="2400" dirty="0">
                <a:effectLst/>
              </a:rPr>
              <a:t>indicates the type of resource desired. The website responds to such queries with a list of the best-matching resources, ranked by matching </a:t>
            </a:r>
            <a:r>
              <a:rPr lang="en-US" sz="2400" dirty="0" smtClean="0">
                <a:effectLst/>
              </a:rPr>
              <a:t>John’s profile </a:t>
            </a:r>
            <a:r>
              <a:rPr lang="en-US" sz="2400" dirty="0">
                <a:effectLst/>
              </a:rPr>
              <a:t>and preferences as well as resource popularity and rating. </a:t>
            </a:r>
          </a:p>
          <a:p>
            <a:pPr lvl="1">
              <a:defRPr/>
            </a:pPr>
            <a:endParaRPr lang="en-US" sz="2400" dirty="0" smtClean="0"/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PreachingandWorship.org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List of model websites</a:t>
            </a:r>
          </a:p>
          <a:p>
            <a:pPr>
              <a:defRPr/>
            </a:pPr>
            <a:r>
              <a:rPr lang="en-US" dirty="0" smtClean="0"/>
              <a:t>Success metrics</a:t>
            </a:r>
          </a:p>
          <a:p>
            <a:pPr>
              <a:defRPr/>
            </a:pPr>
            <a:r>
              <a:rPr lang="en-US" dirty="0" smtClean="0"/>
              <a:t>Budget</a:t>
            </a:r>
          </a:p>
          <a:p>
            <a:pPr>
              <a:defRPr/>
            </a:pPr>
            <a:r>
              <a:rPr lang="en-US" dirty="0" smtClean="0"/>
              <a:t>Launch date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1202" name="Content Placeholder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163" cy="7113588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steps would be needed to get this project completed?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3278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steps would be needed to get this project completed?</a:t>
            </a:r>
          </a:p>
          <a:p>
            <a:r>
              <a:rPr lang="en-US" dirty="0" smtClean="0"/>
              <a:t>Requirements analysis</a:t>
            </a:r>
          </a:p>
          <a:p>
            <a:r>
              <a:rPr lang="en-US" dirty="0" smtClean="0"/>
              <a:t>Design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dirty="0" smtClean="0"/>
              <a:t>Testing</a:t>
            </a:r>
          </a:p>
          <a:p>
            <a:r>
              <a:rPr lang="en-US" dirty="0" smtClean="0"/>
              <a:t>Maintenance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8941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100"/>
            <a:ext cx="7612063" cy="4787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steps would be needed to get this project completed?</a:t>
            </a:r>
          </a:p>
          <a:p>
            <a:r>
              <a:rPr lang="en-US" dirty="0" smtClean="0"/>
              <a:t>Requirements analysis</a:t>
            </a:r>
          </a:p>
          <a:p>
            <a:r>
              <a:rPr lang="en-US" dirty="0" smtClean="0"/>
              <a:t>Design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dirty="0" smtClean="0"/>
              <a:t>Testing</a:t>
            </a:r>
          </a:p>
          <a:p>
            <a:r>
              <a:rPr lang="en-US" dirty="0" smtClean="0"/>
              <a:t>Maintenance</a:t>
            </a:r>
          </a:p>
          <a:p>
            <a:r>
              <a:rPr lang="en-US" i="1" dirty="0" smtClean="0"/>
              <a:t>Repeat?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4443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Defining the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Work with higher-ups to flesh out the creative brief</a:t>
            </a:r>
          </a:p>
          <a:p>
            <a:pPr>
              <a:defRPr/>
            </a:pPr>
            <a:r>
              <a:rPr lang="en-US" dirty="0" smtClean="0"/>
              <a:t>Then, the project manager (you) and your team must define all the technical details of the website, how it will work, how it will be built, etc. </a:t>
            </a:r>
          </a:p>
          <a:p>
            <a:pPr>
              <a:defRPr/>
            </a:pPr>
            <a:r>
              <a:rPr lang="en-US" dirty="0" smtClean="0"/>
              <a:t>A very laborious (but very necessary) part of project management</a:t>
            </a:r>
            <a:r>
              <a:rPr lang="mr-IN" dirty="0" smtClean="0"/>
              <a:t>…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Project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100"/>
            <a:ext cx="7612063" cy="463867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>
                <a:effectLst/>
              </a:rPr>
              <a:t>Project </a:t>
            </a:r>
            <a:r>
              <a:rPr lang="en-US" dirty="0">
                <a:effectLst/>
              </a:rPr>
              <a:t>charter</a:t>
            </a:r>
          </a:p>
          <a:p>
            <a:pPr>
              <a:defRPr/>
            </a:pPr>
            <a:r>
              <a:rPr lang="en-US" dirty="0" smtClean="0">
                <a:effectLst/>
              </a:rPr>
              <a:t>Statement </a:t>
            </a:r>
            <a:r>
              <a:rPr lang="en-US" dirty="0">
                <a:effectLst/>
              </a:rPr>
              <a:t>of Work</a:t>
            </a:r>
          </a:p>
          <a:p>
            <a:pPr>
              <a:defRPr/>
            </a:pPr>
            <a:r>
              <a:rPr lang="en-US" dirty="0">
                <a:effectLst/>
              </a:rPr>
              <a:t>Use-case scenarios</a:t>
            </a:r>
          </a:p>
          <a:p>
            <a:pPr>
              <a:defRPr/>
            </a:pPr>
            <a:r>
              <a:rPr lang="en-US" dirty="0">
                <a:effectLst/>
              </a:rPr>
              <a:t>Mockups</a:t>
            </a:r>
          </a:p>
          <a:p>
            <a:pPr>
              <a:defRPr/>
            </a:pPr>
            <a:r>
              <a:rPr lang="en-US" dirty="0">
                <a:effectLst/>
              </a:rPr>
              <a:t>Site map</a:t>
            </a:r>
          </a:p>
          <a:p>
            <a:pPr>
              <a:defRPr/>
            </a:pPr>
            <a:r>
              <a:rPr lang="en-US" dirty="0">
                <a:effectLst/>
              </a:rPr>
              <a:t>Tech requirements</a:t>
            </a:r>
          </a:p>
          <a:p>
            <a:pPr>
              <a:defRPr/>
            </a:pPr>
            <a:r>
              <a:rPr lang="en-US" dirty="0">
                <a:effectLst/>
              </a:rPr>
              <a:t>Application flow diagrams</a:t>
            </a:r>
          </a:p>
          <a:p>
            <a:pPr>
              <a:defRPr/>
            </a:pPr>
            <a:r>
              <a:rPr lang="en-US" dirty="0" smtClean="0">
                <a:effectLst/>
              </a:rPr>
              <a:t>Risk </a:t>
            </a:r>
            <a:r>
              <a:rPr lang="en-US" dirty="0">
                <a:effectLst/>
              </a:rPr>
              <a:t>assessment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when your client requests additional features?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0680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44" y="0"/>
            <a:ext cx="8465323" cy="1417638"/>
          </a:xfrm>
        </p:spPr>
        <p:txBody>
          <a:bodyPr/>
          <a:lstStyle/>
          <a:p>
            <a:r>
              <a:rPr lang="en-US" dirty="0" smtClean="0"/>
              <a:t>Waterfall project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159" y="1686295"/>
            <a:ext cx="6590805" cy="494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8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A Good Recommendation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Lots of demand for website creators</a:t>
            </a:r>
          </a:p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This class can be almost as valuable as an internship. Treat it like one!</a:t>
            </a:r>
          </a:p>
          <a:p>
            <a:pPr lvl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Act professionally</a:t>
            </a:r>
          </a:p>
          <a:p>
            <a:pPr lvl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Be responsive to phone calls, emails</a:t>
            </a:r>
          </a:p>
          <a:p>
            <a:pPr lvl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Meet deadlines</a:t>
            </a:r>
          </a:p>
          <a:p>
            <a:pPr lvl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Dress well</a:t>
            </a:r>
          </a:p>
          <a:p>
            <a:pPr lvl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Do a good job</a:t>
            </a:r>
          </a:p>
          <a:p>
            <a:pPr lvl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Get a good recommendation!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734" y="0"/>
            <a:ext cx="8176944" cy="1417638"/>
          </a:xfrm>
        </p:spPr>
        <p:txBody>
          <a:bodyPr/>
          <a:lstStyle/>
          <a:p>
            <a:r>
              <a:rPr lang="en-US" dirty="0" smtClean="0"/>
              <a:t>Iterative project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106" y="2320955"/>
            <a:ext cx="5413751" cy="368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35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LAMP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We'll be using Ubuntu Linux with Apache, Mysql, and PHP</a:t>
            </a:r>
          </a:p>
          <a:p>
            <a:pPr lvl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The most common platform for web serving</a:t>
            </a:r>
          </a:p>
          <a:p>
            <a:pPr lvl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Good to know a variety of environments</a:t>
            </a:r>
          </a:p>
          <a:p>
            <a:pPr lvl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But it may take some getting used to for some…</a:t>
            </a:r>
          </a:p>
          <a:p>
            <a:pPr lvl="1">
              <a:defRPr/>
            </a:pP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Need for Website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We get many job offers for website designers</a:t>
            </a:r>
          </a:p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It can be a nice self-employment option too!</a:t>
            </a:r>
          </a:p>
        </p:txBody>
      </p:sp>
      <p:pic>
        <p:nvPicPr>
          <p:cNvPr id="22531" name="Picture 3" descr="Screen Shot 2012-10-18 at 3.53.27 PM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824288"/>
            <a:ext cx="363696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the web?</a:t>
            </a:r>
          </a:p>
          <a:p>
            <a:pPr>
              <a:defRPr/>
            </a:pPr>
            <a:r>
              <a:rPr lang="en-US" dirty="0" smtClean="0"/>
              <a:t>History?</a:t>
            </a:r>
          </a:p>
          <a:p>
            <a:pPr>
              <a:defRPr/>
            </a:pPr>
            <a:r>
              <a:rPr lang="en-US" dirty="0" smtClean="0"/>
              <a:t>Effects on society?</a:t>
            </a:r>
          </a:p>
          <a:p>
            <a:pPr>
              <a:defRPr/>
            </a:pPr>
            <a:r>
              <a:rPr lang="en-US" dirty="0" smtClean="0"/>
              <a:t>Is there a Christian perspective?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Web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makes for a successful website project?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Web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Suppose someone asked you to create a website offering resources for preachers. Would you do it?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5346</TotalTime>
  <Words>1856</Words>
  <Application>Microsoft Macintosh PowerPoint</Application>
  <PresentationFormat>On-screen Show (4:3)</PresentationFormat>
  <Paragraphs>286</Paragraphs>
  <Slides>40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Book Antiqua</vt:lpstr>
      <vt:lpstr>Calibri</vt:lpstr>
      <vt:lpstr>ＭＳ Ｐゴシック</vt:lpstr>
      <vt:lpstr>Wingdings 2</vt:lpstr>
      <vt:lpstr>Habitat</vt:lpstr>
      <vt:lpstr>Website Administration</vt:lpstr>
      <vt:lpstr>This Course</vt:lpstr>
      <vt:lpstr>Service Learning</vt:lpstr>
      <vt:lpstr>A Good Recommendation</vt:lpstr>
      <vt:lpstr>LAMP</vt:lpstr>
      <vt:lpstr>Need for Website Construction</vt:lpstr>
      <vt:lpstr>The World Wide Web</vt:lpstr>
      <vt:lpstr>Web projects</vt:lpstr>
      <vt:lpstr>Web projects</vt:lpstr>
      <vt:lpstr>Web projects</vt:lpstr>
      <vt:lpstr>Creative Brief</vt:lpstr>
      <vt:lpstr>Term Project</vt:lpstr>
      <vt:lpstr>What makes for a successful project?</vt:lpstr>
      <vt:lpstr>What makes for a successful project?</vt:lpstr>
      <vt:lpstr>PowerPoint Presentation</vt:lpstr>
      <vt:lpstr>A good concept</vt:lpstr>
      <vt:lpstr>Communicating  the concept</vt:lpstr>
      <vt:lpstr>PowerPoint Presentation</vt:lpstr>
      <vt:lpstr>Addressing user need</vt:lpstr>
      <vt:lpstr>Creative Brief</vt:lpstr>
      <vt:lpstr>Preaching Portal</vt:lpstr>
      <vt:lpstr>Preaching Portal</vt:lpstr>
      <vt:lpstr>Preaching Portal</vt:lpstr>
      <vt:lpstr>Identifiers</vt:lpstr>
      <vt:lpstr>Identifiers</vt:lpstr>
      <vt:lpstr>Identifiers</vt:lpstr>
      <vt:lpstr>PreachingandWorship.org</vt:lpstr>
      <vt:lpstr>PreachingandWorship.org</vt:lpstr>
      <vt:lpstr>PreachingandWorship.org</vt:lpstr>
      <vt:lpstr>PreachingandWorship.org</vt:lpstr>
      <vt:lpstr>PreachingandWorship.org</vt:lpstr>
      <vt:lpstr>PowerPoint Presentation</vt:lpstr>
      <vt:lpstr>Project management</vt:lpstr>
      <vt:lpstr>Project management</vt:lpstr>
      <vt:lpstr>Project management</vt:lpstr>
      <vt:lpstr>Defining the project</vt:lpstr>
      <vt:lpstr>Project Definition</vt:lpstr>
      <vt:lpstr>Managing changes</vt:lpstr>
      <vt:lpstr>Waterfall project management</vt:lpstr>
      <vt:lpstr>Iterative project management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Website Administration</dc:title>
  <dc:creator>Harry Plantinga</dc:creator>
  <cp:lastModifiedBy>Harry Plantinga</cp:lastModifiedBy>
  <cp:revision>86</cp:revision>
  <cp:lastPrinted>2017-09-05T16:57:26Z</cp:lastPrinted>
  <dcterms:created xsi:type="dcterms:W3CDTF">2010-09-27T12:46:46Z</dcterms:created>
  <dcterms:modified xsi:type="dcterms:W3CDTF">2017-09-08T13:02:52Z</dcterms:modified>
</cp:coreProperties>
</file>