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40" r:id="rId1"/>
  </p:sldMasterIdLst>
  <p:notesMasterIdLst>
    <p:notesMasterId r:id="rId28"/>
  </p:notesMasterIdLst>
  <p:handoutMasterIdLst>
    <p:handoutMasterId r:id="rId29"/>
  </p:handoutMasterIdLst>
  <p:sldIdLst>
    <p:sldId id="256" r:id="rId2"/>
    <p:sldId id="281" r:id="rId3"/>
    <p:sldId id="282" r:id="rId4"/>
    <p:sldId id="280" r:id="rId5"/>
    <p:sldId id="283" r:id="rId6"/>
    <p:sldId id="284" r:id="rId7"/>
    <p:sldId id="285" r:id="rId8"/>
    <p:sldId id="277" r:id="rId9"/>
    <p:sldId id="278" r:id="rId10"/>
    <p:sldId id="279" r:id="rId11"/>
    <p:sldId id="265" r:id="rId12"/>
    <p:sldId id="257" r:id="rId13"/>
    <p:sldId id="260" r:id="rId14"/>
    <p:sldId id="286" r:id="rId15"/>
    <p:sldId id="287" r:id="rId16"/>
    <p:sldId id="289" r:id="rId17"/>
    <p:sldId id="261" r:id="rId18"/>
    <p:sldId id="258" r:id="rId19"/>
    <p:sldId id="259" r:id="rId20"/>
    <p:sldId id="275" r:id="rId21"/>
    <p:sldId id="290" r:id="rId22"/>
    <p:sldId id="276" r:id="rId23"/>
    <p:sldId id="266" r:id="rId24"/>
    <p:sldId id="269" r:id="rId25"/>
    <p:sldId id="268" r:id="rId26"/>
    <p:sldId id="271"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4421" autoAdjust="0"/>
  </p:normalViewPr>
  <p:slideViewPr>
    <p:cSldViewPr snapToGrid="0" snapToObjects="1">
      <p:cViewPr varScale="1">
        <p:scale>
          <a:sx n="110" d="100"/>
          <a:sy n="110" d="100"/>
        </p:scale>
        <p:origin x="22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AC65D5C-ACF3-AA4C-8B64-0881020E77EA}" type="datetime1">
              <a:rPr lang="en-US"/>
              <a:pPr/>
              <a:t>12/6/17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FA23EEC-6C01-F54F-8B24-C7B3D7B82423}" type="slidenum">
              <a:rPr lang="en-US"/>
              <a:pPr/>
              <a:t>‹#›</a:t>
            </a:fld>
            <a:endParaRPr lang="en-US"/>
          </a:p>
        </p:txBody>
      </p:sp>
    </p:spTree>
    <p:extLst>
      <p:ext uri="{BB962C8B-B14F-4D97-AF65-F5344CB8AC3E}">
        <p14:creationId xmlns:p14="http://schemas.microsoft.com/office/powerpoint/2010/main" val="176346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BBEAFA53-956F-B14C-B115-C002FDF2B82E}" type="datetime1">
              <a:rPr lang="en-US"/>
              <a:pPr/>
              <a:t>12/6/17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72A9A80C-E71C-ED41-A769-9FB6849F6E90}" type="slidenum">
              <a:rPr lang="en-US"/>
              <a:pPr/>
              <a:t>‹#›</a:t>
            </a:fld>
            <a:endParaRPr lang="en-US"/>
          </a:p>
        </p:txBody>
      </p:sp>
    </p:spTree>
    <p:extLst>
      <p:ext uri="{BB962C8B-B14F-4D97-AF65-F5344CB8AC3E}">
        <p14:creationId xmlns:p14="http://schemas.microsoft.com/office/powerpoint/2010/main" val="14151266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ＭＳ Ｐゴシック" charset="0"/>
                <a:cs typeface="ＭＳ Ｐゴシック" charset="0"/>
              </a:rPr>
              <a:t>Was rushed through congress just before California passed a tougher state law; it supersedes state laws</a:t>
            </a:r>
          </a:p>
          <a:p>
            <a:r>
              <a:rPr lang="en-US">
                <a:latin typeface="Calibri" charset="0"/>
                <a:ea typeface="ＭＳ Ｐゴシック" charset="0"/>
                <a:cs typeface="ＭＳ Ｐゴシック" charset="0"/>
              </a:rPr>
              <a:t>Less htan 1% of spam complies</a:t>
            </a:r>
          </a:p>
          <a:p>
            <a:r>
              <a:rPr lang="en-US">
                <a:latin typeface="Calibri" charset="0"/>
                <a:ea typeface="ＭＳ Ｐゴシック" charset="0"/>
                <a:cs typeface="ＭＳ Ｐゴシック" charset="0"/>
              </a:rPr>
              <a:t>Rarely enforced </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17E2219-F7D4-8544-929F-762319FA12A3}"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81075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ＭＳ Ｐゴシック" charset="0"/>
                <a:cs typeface="ＭＳ Ｐゴシック" charset="0"/>
              </a:rPr>
              <a:t>Actually, this law was a cop-out</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113DED4-C4DE-364F-AE28-1602E9C227E3}" type="slidenum">
              <a:rPr lang="en-US" sz="1200">
                <a:latin typeface="Calibri" charset="0"/>
              </a:rPr>
              <a:pPr eaLnBrk="1" hangingPunct="1"/>
              <a:t>5</a:t>
            </a:fld>
            <a:endParaRPr lang="en-US" sz="1200">
              <a:latin typeface="Calibri" charset="0"/>
            </a:endParaRPr>
          </a:p>
        </p:txBody>
      </p:sp>
    </p:spTree>
    <p:extLst>
      <p:ext uri="{BB962C8B-B14F-4D97-AF65-F5344CB8AC3E}">
        <p14:creationId xmlns:p14="http://schemas.microsoft.com/office/powerpoint/2010/main" val="2085271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You’ll need a privacy policy for your term project.</a:t>
            </a:r>
            <a:endParaRPr lang="en-US" dirty="0"/>
          </a:p>
        </p:txBody>
      </p:sp>
      <p:sp>
        <p:nvSpPr>
          <p:cNvPr id="4" name="Slide Number Placeholder 3"/>
          <p:cNvSpPr>
            <a:spLocks noGrp="1"/>
          </p:cNvSpPr>
          <p:nvPr>
            <p:ph type="sldNum" sz="quarter" idx="10"/>
          </p:nvPr>
        </p:nvSpPr>
        <p:spPr/>
        <p:txBody>
          <a:bodyPr/>
          <a:lstStyle/>
          <a:p>
            <a:fld id="{72A9A80C-E71C-ED41-A769-9FB6849F6E90}" type="slidenum">
              <a:rPr lang="en-US" smtClean="0"/>
              <a:pPr/>
              <a:t>6</a:t>
            </a:fld>
            <a:endParaRPr lang="en-US"/>
          </a:p>
        </p:txBody>
      </p:sp>
    </p:spTree>
    <p:extLst>
      <p:ext uri="{BB962C8B-B14F-4D97-AF65-F5344CB8AC3E}">
        <p14:creationId xmlns:p14="http://schemas.microsoft.com/office/powerpoint/2010/main" val="1824441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your website use cookies?</a:t>
            </a:r>
            <a:endParaRPr lang="en-US" dirty="0"/>
          </a:p>
        </p:txBody>
      </p:sp>
      <p:sp>
        <p:nvSpPr>
          <p:cNvPr id="4" name="Slide Number Placeholder 3"/>
          <p:cNvSpPr>
            <a:spLocks noGrp="1"/>
          </p:cNvSpPr>
          <p:nvPr>
            <p:ph type="sldNum" sz="quarter" idx="10"/>
          </p:nvPr>
        </p:nvSpPr>
        <p:spPr/>
        <p:txBody>
          <a:bodyPr/>
          <a:lstStyle/>
          <a:p>
            <a:fld id="{72A9A80C-E71C-ED41-A769-9FB6849F6E90}" type="slidenum">
              <a:rPr lang="en-US" smtClean="0"/>
              <a:pPr/>
              <a:t>9</a:t>
            </a:fld>
            <a:endParaRPr lang="en-US"/>
          </a:p>
        </p:txBody>
      </p:sp>
    </p:spTree>
    <p:extLst>
      <p:ext uri="{BB962C8B-B14F-4D97-AF65-F5344CB8AC3E}">
        <p14:creationId xmlns:p14="http://schemas.microsoft.com/office/powerpoint/2010/main" val="9666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any overall</a:t>
            </a:r>
            <a:r>
              <a:rPr lang="en-US" baseline="0" dirty="0" smtClean="0"/>
              <a:t> principles in the ethical use of data? </a:t>
            </a:r>
            <a:endParaRPr lang="en-US" dirty="0"/>
          </a:p>
        </p:txBody>
      </p:sp>
      <p:sp>
        <p:nvSpPr>
          <p:cNvPr id="4" name="Slide Number Placeholder 3"/>
          <p:cNvSpPr>
            <a:spLocks noGrp="1"/>
          </p:cNvSpPr>
          <p:nvPr>
            <p:ph type="sldNum" sz="quarter" idx="10"/>
          </p:nvPr>
        </p:nvSpPr>
        <p:spPr/>
        <p:txBody>
          <a:bodyPr/>
          <a:lstStyle/>
          <a:p>
            <a:fld id="{72A9A80C-E71C-ED41-A769-9FB6849F6E90}" type="slidenum">
              <a:rPr lang="en-US" smtClean="0"/>
              <a:pPr/>
              <a:t>22</a:t>
            </a:fld>
            <a:endParaRPr lang="en-US"/>
          </a:p>
        </p:txBody>
      </p:sp>
    </p:spTree>
    <p:extLst>
      <p:ext uri="{BB962C8B-B14F-4D97-AF65-F5344CB8AC3E}">
        <p14:creationId xmlns:p14="http://schemas.microsoft.com/office/powerpoint/2010/main" val="1687216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ＭＳ Ｐゴシック" charset="0"/>
                <a:cs typeface="ＭＳ Ｐゴシック" charset="0"/>
              </a:rPr>
              <a:t>The Code of Fair Information Practices was the central contribution of the HEW (Health, Education, Welfare) Advisory Committee on Automated Data Systems. The Advisory Committe was established in 1972, and the report released in July. The citation for the report is as follows: </a:t>
            </a:r>
            <a:br>
              <a:rPr lang="en-US">
                <a:latin typeface="Calibri" charset="0"/>
                <a:ea typeface="ＭＳ Ｐゴシック" charset="0"/>
                <a:cs typeface="ＭＳ Ｐゴシック" charset="0"/>
              </a:rPr>
            </a:br>
            <a:r>
              <a:rPr lang="en-US">
                <a:latin typeface="Calibri" charset="0"/>
                <a:ea typeface="ＭＳ Ｐゴシック" charset="0"/>
                <a:cs typeface="ＭＳ Ｐゴシック" charset="0"/>
              </a:rPr>
              <a:t>U.S. Dep't. of Health, Education and Welfare, Secretary's Advisory Committee on Automated Personal Data Systems, Records, computers, and the Rights of Citizens viii (1973). </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34837AD-0438-4B41-9B79-B9FDB4FF029C}" type="slidenum">
              <a:rPr lang="en-US" sz="1200">
                <a:latin typeface="Calibri" charset="0"/>
              </a:rPr>
              <a:pPr eaLnBrk="1" hangingPunct="1"/>
              <a:t>23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anchor="b"/>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a:lvl1pPr>
          </a:lstStyle>
          <a:p>
            <a:fld id="{7B4C873C-1498-194A-9B51-F550EC5B439C}" type="datetime1">
              <a:rPr lang="en-US"/>
              <a:pPr/>
              <a:t>12/6/17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739390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rtlCol="0"/>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765175" y="5443538"/>
            <a:ext cx="7612063" cy="804862"/>
          </a:xfrm>
        </p:spPr>
        <p:txBody>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DB8BFCB-8A25-4E4F-B6DB-2C1FA04E8B9F}" type="datetime1">
              <a:rPr lang="en-US"/>
              <a:pPr/>
              <a:t>12/6/17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1F3472F-5D52-EA4C-98E9-3F45B9A93573}" type="slidenum">
              <a:rPr lang="en-US"/>
              <a:pPr/>
              <a:t>‹#›</a:t>
            </a:fld>
            <a:endParaRPr lang="en-US"/>
          </a:p>
        </p:txBody>
      </p:sp>
    </p:spTree>
    <p:extLst>
      <p:ext uri="{BB962C8B-B14F-4D97-AF65-F5344CB8AC3E}">
        <p14:creationId xmlns:p14="http://schemas.microsoft.com/office/powerpoint/2010/main" val="93230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rtlCol="0"/>
          <a:lstStyle>
            <a:lvl1pPr>
              <a:buNone/>
              <a:defRPr sz="1800"/>
            </a:lvl1pPr>
          </a:lstStyle>
          <a:p>
            <a:pPr lvl="0"/>
            <a:r>
              <a:rPr lang="en-US" noProof="0" smtClean="0"/>
              <a:t>Click icon to add picture</a:t>
            </a:r>
            <a:endParaRPr noProof="0"/>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rtlCol="0"/>
          <a:lstStyle>
            <a:lvl1pPr>
              <a:buNone/>
              <a:defRPr sz="1800"/>
            </a:lvl1pPr>
          </a:lstStyle>
          <a:p>
            <a:pPr lvl="0"/>
            <a:r>
              <a:rPr lang="en-US" noProof="0" smtClean="0"/>
              <a:t>Click icon to add picture</a:t>
            </a:r>
            <a:endParaRPr noProof="0"/>
          </a:p>
        </p:txBody>
      </p:sp>
      <p:sp>
        <p:nvSpPr>
          <p:cNvPr id="6" name="Date Placeholder 4"/>
          <p:cNvSpPr>
            <a:spLocks noGrp="1"/>
          </p:cNvSpPr>
          <p:nvPr>
            <p:ph type="dt" sz="half" idx="15"/>
          </p:nvPr>
        </p:nvSpPr>
        <p:spPr>
          <a:xfrm>
            <a:off x="4495800" y="6356350"/>
            <a:ext cx="1143000" cy="365125"/>
          </a:xfrm>
        </p:spPr>
        <p:txBody>
          <a:bodyPr/>
          <a:lstStyle>
            <a:lvl1pPr algn="l">
              <a:defRPr/>
            </a:lvl1pPr>
          </a:lstStyle>
          <a:p>
            <a:fld id="{ED319665-E0E1-3042-95FC-9A1D1A188B05}" type="datetime1">
              <a:rPr lang="en-US"/>
              <a:pPr/>
              <a:t>12/6/17</a:t>
            </a:fld>
            <a:endParaRPr lang="en-US"/>
          </a:p>
        </p:txBody>
      </p:sp>
      <p:sp>
        <p:nvSpPr>
          <p:cNvPr id="7" name="Footer Placeholder 5"/>
          <p:cNvSpPr>
            <a:spLocks noGrp="1"/>
          </p:cNvSpPr>
          <p:nvPr>
            <p:ph type="ftr" sz="quarter" idx="16"/>
          </p:nvPr>
        </p:nvSpPr>
        <p:spPr>
          <a:xfrm>
            <a:off x="5791200" y="6356350"/>
            <a:ext cx="2895600" cy="365125"/>
          </a:xfrm>
        </p:spPr>
        <p:txBody>
          <a:bodyPr/>
          <a:lstStyle>
            <a:lvl1pPr algn="r">
              <a:defRPr/>
            </a:lvl1pPr>
          </a:lstStyle>
          <a:p>
            <a:pPr>
              <a:defRPr/>
            </a:pPr>
            <a:endParaRPr lang="en-US"/>
          </a:p>
        </p:txBody>
      </p:sp>
      <p:sp>
        <p:nvSpPr>
          <p:cNvPr id="10" name="Slide Number Placeholder 6"/>
          <p:cNvSpPr>
            <a:spLocks noGrp="1"/>
          </p:cNvSpPr>
          <p:nvPr>
            <p:ph type="sldNum" sz="quarter" idx="17"/>
          </p:nvPr>
        </p:nvSpPr>
        <p:spPr>
          <a:xfrm>
            <a:off x="1966913" y="6356350"/>
            <a:ext cx="533400" cy="365125"/>
          </a:xfrm>
        </p:spPr>
        <p:txBody>
          <a:bodyPr/>
          <a:lstStyle>
            <a:lvl1pPr>
              <a:defRPr>
                <a:solidFill>
                  <a:schemeClr val="tx2"/>
                </a:solidFill>
              </a:defRPr>
            </a:lvl1pPr>
          </a:lstStyle>
          <a:p>
            <a:fld id="{E3DB85F2-A675-304D-8373-D2C319A7E45B}" type="slidenum">
              <a:rPr lang="en-US"/>
              <a:pPr/>
              <a:t>‹#›</a:t>
            </a:fld>
            <a:endParaRPr lang="en-US"/>
          </a:p>
        </p:txBody>
      </p:sp>
    </p:spTree>
    <p:extLst>
      <p:ext uri="{BB962C8B-B14F-4D97-AF65-F5344CB8AC3E}">
        <p14:creationId xmlns:p14="http://schemas.microsoft.com/office/powerpoint/2010/main" val="2023454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C360DCB2-0A6C-104B-92B6-940B6E6C99AF}" type="datetime1">
              <a:rPr lang="en-US"/>
              <a:pPr/>
              <a:t>12/6/17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A5126D-59CD-FB47-9BB6-2B3B62B0658C}" type="slidenum">
              <a:rPr lang="en-US"/>
              <a:pPr/>
              <a:t>‹#›</a:t>
            </a:fld>
            <a:endParaRPr lang="en-US"/>
          </a:p>
        </p:txBody>
      </p:sp>
    </p:spTree>
    <p:extLst>
      <p:ext uri="{BB962C8B-B14F-4D97-AF65-F5344CB8AC3E}">
        <p14:creationId xmlns:p14="http://schemas.microsoft.com/office/powerpoint/2010/main" val="1797986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FAC0D088-041C-914D-8F17-FC34020A1D73}" type="datetime1">
              <a:rPr lang="en-US"/>
              <a:pPr/>
              <a:t>12/6/17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4741D0-9F12-FC4F-A6B6-0E0BC39D2026}" type="slidenum">
              <a:rPr lang="en-US"/>
              <a:pPr/>
              <a:t>‹#›</a:t>
            </a:fld>
            <a:endParaRPr lang="en-US"/>
          </a:p>
        </p:txBody>
      </p:sp>
    </p:spTree>
    <p:extLst>
      <p:ext uri="{BB962C8B-B14F-4D97-AF65-F5344CB8AC3E}">
        <p14:creationId xmlns:p14="http://schemas.microsoft.com/office/powerpoint/2010/main" val="358027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553CB424-AEFD-FC44-980B-3CA252CA7966}" type="datetime1">
              <a:rPr lang="en-US"/>
              <a:pPr/>
              <a:t>12/6/17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5AA977-C1F1-7148-BA0A-F8EF88ECCCA3}" type="slidenum">
              <a:rPr lang="en-US"/>
              <a:pPr/>
              <a:t>‹#›</a:t>
            </a:fld>
            <a:endParaRPr lang="en-US"/>
          </a:p>
        </p:txBody>
      </p:sp>
    </p:spTree>
    <p:extLst>
      <p:ext uri="{BB962C8B-B14F-4D97-AF65-F5344CB8AC3E}">
        <p14:creationId xmlns:p14="http://schemas.microsoft.com/office/powerpoint/2010/main" val="3528491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rtlCol="0"/>
          <a:lstStyle>
            <a:lvl1pPr>
              <a:buNone/>
              <a:defRPr sz="1800"/>
            </a:lvl1pPr>
          </a:lstStyle>
          <a:p>
            <a:pPr lvl="0"/>
            <a:r>
              <a:rPr lang="en-US" noProof="0" smtClean="0"/>
              <a:t>Click icon to add picture</a:t>
            </a:r>
            <a:endParaRPr noProof="0"/>
          </a:p>
        </p:txBody>
      </p:sp>
      <p:sp>
        <p:nvSpPr>
          <p:cNvPr id="5" name="Date Placeholder 3"/>
          <p:cNvSpPr>
            <a:spLocks noGrp="1"/>
          </p:cNvSpPr>
          <p:nvPr>
            <p:ph type="dt" sz="half" idx="13"/>
          </p:nvPr>
        </p:nvSpPr>
        <p:spPr/>
        <p:txBody>
          <a:bodyPr/>
          <a:lstStyle>
            <a:lvl1pPr>
              <a:defRPr/>
            </a:lvl1pPr>
          </a:lstStyle>
          <a:p>
            <a:fld id="{4FB07B4A-8F71-0847-A9CF-6BB04052B77D}" type="datetime1">
              <a:rPr lang="en-US"/>
              <a:pPr/>
              <a:t>12/6/17</a:t>
            </a:fld>
            <a:endParaRPr lang="en-US"/>
          </a:p>
        </p:txBody>
      </p:sp>
      <p:sp>
        <p:nvSpPr>
          <p:cNvPr id="6" name="Footer Placeholder 4"/>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33607637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anchor="b"/>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542BA8C-77C8-B74C-8865-F50D0FE5A460}" type="datetime1">
              <a:rPr lang="en-US"/>
              <a:pPr/>
              <a:t>12/6/17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E413FF-89F8-3D49-A4F2-0BD3A2F7DA96}" type="slidenum">
              <a:rPr lang="en-US"/>
              <a:pPr/>
              <a:t>‹#›</a:t>
            </a:fld>
            <a:endParaRPr lang="en-US"/>
          </a:p>
        </p:txBody>
      </p:sp>
    </p:spTree>
    <p:extLst>
      <p:ext uri="{BB962C8B-B14F-4D97-AF65-F5344CB8AC3E}">
        <p14:creationId xmlns:p14="http://schemas.microsoft.com/office/powerpoint/2010/main" val="406251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19637" y="2084388"/>
            <a:ext cx="3657600" cy="4183062"/>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B97C68BC-BC7F-9541-8100-D7FDB95C1FE3}" type="datetime1">
              <a:rPr lang="en-US"/>
              <a:pPr/>
              <a:t>12/6/17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DF63464-9610-8C4F-B96A-8B8987DC72AF}" type="slidenum">
              <a:rPr lang="en-US"/>
              <a:pPr/>
              <a:t>‹#›</a:t>
            </a:fld>
            <a:endParaRPr lang="en-US"/>
          </a:p>
        </p:txBody>
      </p:sp>
    </p:spTree>
    <p:extLst>
      <p:ext uri="{BB962C8B-B14F-4D97-AF65-F5344CB8AC3E}">
        <p14:creationId xmlns:p14="http://schemas.microsoft.com/office/powerpoint/2010/main" val="3764423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fld id="{0FAF9518-CF35-DF4E-85A5-680FE791E60B}" type="datetime1">
              <a:rPr lang="en-US"/>
              <a:pPr/>
              <a:t>12/6/17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20FD128-722E-2741-BDA9-4F83787FC9A7}" type="slidenum">
              <a:rPr lang="en-US"/>
              <a:pPr/>
              <a:t>‹#›</a:t>
            </a:fld>
            <a:endParaRPr lang="en-US"/>
          </a:p>
        </p:txBody>
      </p:sp>
    </p:spTree>
    <p:extLst>
      <p:ext uri="{BB962C8B-B14F-4D97-AF65-F5344CB8AC3E}">
        <p14:creationId xmlns:p14="http://schemas.microsoft.com/office/powerpoint/2010/main" val="279141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fld id="{9E58A051-586E-C34C-A1B1-CA6728750659}" type="datetime1">
              <a:rPr lang="en-US"/>
              <a:pPr/>
              <a:t>12/6/17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24E45A7-7E72-E94D-BE6E-36948D654403}" type="slidenum">
              <a:rPr lang="en-US"/>
              <a:pPr/>
              <a:t>‹#›</a:t>
            </a:fld>
            <a:endParaRPr lang="en-US"/>
          </a:p>
        </p:txBody>
      </p:sp>
    </p:spTree>
    <p:extLst>
      <p:ext uri="{BB962C8B-B14F-4D97-AF65-F5344CB8AC3E}">
        <p14:creationId xmlns:p14="http://schemas.microsoft.com/office/powerpoint/2010/main" val="3507897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FF5452B-8AAF-9C42-8126-644F48BF1E00}" type="datetime1">
              <a:rPr lang="en-US"/>
              <a:pPr/>
              <a:t>12/6/17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EB09BE1E-3110-814E-8922-F087BE4C6E47}" type="slidenum">
              <a:rPr lang="en-US"/>
              <a:pPr/>
              <a:t>‹#›</a:t>
            </a:fld>
            <a:endParaRPr lang="en-US"/>
          </a:p>
        </p:txBody>
      </p:sp>
    </p:spTree>
    <p:extLst>
      <p:ext uri="{BB962C8B-B14F-4D97-AF65-F5344CB8AC3E}">
        <p14:creationId xmlns:p14="http://schemas.microsoft.com/office/powerpoint/2010/main" val="274269264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8946" y="2084389"/>
            <a:ext cx="3250360" cy="3935412"/>
          </a:xfrm>
        </p:spPr>
        <p:txBody>
          <a:bodyPr>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F4B59843-1326-B140-8C10-DA9EFB9EA2FD}" type="datetime1">
              <a:rPr lang="en-US"/>
              <a:pPr/>
              <a:t>12/6/17</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pPr>
              <a:defRPr/>
            </a:pPr>
            <a:endParaRPr lang="en-US"/>
          </a:p>
        </p:txBody>
      </p:sp>
      <p:sp>
        <p:nvSpPr>
          <p:cNvPr id="7" name="Slide Number Placeholder 6"/>
          <p:cNvSpPr>
            <a:spLocks noGrp="1"/>
          </p:cNvSpPr>
          <p:nvPr>
            <p:ph type="sldNum" sz="quarter" idx="12"/>
          </p:nvPr>
        </p:nvSpPr>
        <p:spPr>
          <a:xfrm>
            <a:off x="1966913" y="6356350"/>
            <a:ext cx="533400" cy="365125"/>
          </a:xfrm>
        </p:spPr>
        <p:txBody>
          <a:bodyPr/>
          <a:lstStyle>
            <a:lvl1pPr>
              <a:defRPr>
                <a:solidFill>
                  <a:schemeClr val="tx2"/>
                </a:solidFill>
              </a:defRPr>
            </a:lvl1pPr>
          </a:lstStyle>
          <a:p>
            <a:fld id="{2D859E27-90AF-7E46-B0D2-442C45F1E18A}" type="slidenum">
              <a:rPr lang="en-US"/>
              <a:pPr/>
              <a:t>‹#›</a:t>
            </a:fld>
            <a:endParaRPr lang="en-US"/>
          </a:p>
        </p:txBody>
      </p:sp>
    </p:spTree>
    <p:extLst>
      <p:ext uri="{BB962C8B-B14F-4D97-AF65-F5344CB8AC3E}">
        <p14:creationId xmlns:p14="http://schemas.microsoft.com/office/powerpoint/2010/main" val="21937543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5" y="79375"/>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100"/>
            <a:ext cx="7612063" cy="4183063"/>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fld id="{01352893-186D-724A-A28F-18D76AAE94FE}" type="datetime1">
              <a:rPr lang="en-US"/>
              <a:pPr/>
              <a:t>12/6/17</a:t>
            </a:fld>
            <a:endParaRPr lang="en-US"/>
          </a:p>
        </p:txBody>
      </p:sp>
      <p:sp>
        <p:nvSpPr>
          <p:cNvPr id="5" name="Footer Placeholder 4"/>
          <p:cNvSpPr>
            <a:spLocks noGrp="1"/>
          </p:cNvSpPr>
          <p:nvPr>
            <p:ph type="ftr" sz="quarter" idx="3"/>
          </p:nvPr>
        </p:nvSpPr>
        <p:spPr>
          <a:xfrm>
            <a:off x="444500" y="6356350"/>
            <a:ext cx="2895600" cy="365125"/>
          </a:xfrm>
          <a:prstGeom prst="rect">
            <a:avLst/>
          </a:prstGeom>
        </p:spPr>
        <p:txBody>
          <a:bodyPr vert="horz" lIns="91440" tIns="45720" rIns="91440" bIns="45720" rtlCol="0" anchor="ctr"/>
          <a:lstStyle>
            <a:lvl1pPr algn="l">
              <a:defRPr sz="1200">
                <a:solidFill>
                  <a:schemeClr val="bg1"/>
                </a:solidFill>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chemeClr val="bg1"/>
                </a:solidFill>
              </a:defRPr>
            </a:lvl1pPr>
          </a:lstStyle>
          <a:p>
            <a:fld id="{39648552-00ED-FD4C-8C24-D1701C37EF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386" r:id="rId1"/>
    <p:sldLayoutId id="2147485381" r:id="rId2"/>
    <p:sldLayoutId id="2147485387" r:id="rId3"/>
    <p:sldLayoutId id="2147485388" r:id="rId4"/>
    <p:sldLayoutId id="2147485382" r:id="rId5"/>
    <p:sldLayoutId id="2147485383" r:id="rId6"/>
    <p:sldLayoutId id="2147485384" r:id="rId7"/>
    <p:sldLayoutId id="2147485389" r:id="rId8"/>
    <p:sldLayoutId id="2147485390" r:id="rId9"/>
    <p:sldLayoutId id="2147485391" r:id="rId10"/>
    <p:sldLayoutId id="2147485392" r:id="rId11"/>
    <p:sldLayoutId id="2147485385" r:id="rId12"/>
    <p:sldLayoutId id="2147485393" r:id="rId13"/>
  </p:sldLayoutIdLst>
  <p:txStyles>
    <p:titleStyle>
      <a:lvl1pPr algn="ctr" rtl="0" eaLnBrk="0" fontAlgn="base" hangingPunct="0">
        <a:spcBef>
          <a:spcPct val="0"/>
        </a:spcBef>
        <a:spcAft>
          <a:spcPct val="0"/>
        </a:spcAft>
        <a:defRPr sz="4800" kern="1200">
          <a:solidFill>
            <a:schemeClr val="tx2"/>
          </a:solidFill>
          <a:effectLst>
            <a:outerShdw blurRad="50800" dist="25400" dir="2700000" algn="tl" rotWithShape="0">
              <a:schemeClr val="bg1">
                <a:alpha val="40000"/>
              </a:schemeClr>
            </a:outerShdw>
          </a:effectLst>
          <a:latin typeface="+mj-lt"/>
          <a:ea typeface="ＭＳ Ｐゴシック" charset="-128"/>
          <a:cs typeface="ＭＳ Ｐゴシック" charset="-128"/>
        </a:defRPr>
      </a:lvl1pPr>
      <a:lvl2pPr algn="ctr" rtl="0" eaLnBrk="0" fontAlgn="base" hangingPunct="0">
        <a:spcBef>
          <a:spcPct val="0"/>
        </a:spcBef>
        <a:spcAft>
          <a:spcPct val="0"/>
        </a:spcAft>
        <a:defRPr sz="4800">
          <a:solidFill>
            <a:schemeClr val="tx2"/>
          </a:solidFill>
          <a:latin typeface="Book Antiqua" charset="0"/>
          <a:ea typeface="ＭＳ Ｐゴシック" charset="-128"/>
          <a:cs typeface="ＭＳ Ｐゴシック" charset="-128"/>
        </a:defRPr>
      </a:lvl2pPr>
      <a:lvl3pPr algn="ctr" rtl="0" eaLnBrk="0" fontAlgn="base" hangingPunct="0">
        <a:spcBef>
          <a:spcPct val="0"/>
        </a:spcBef>
        <a:spcAft>
          <a:spcPct val="0"/>
        </a:spcAft>
        <a:defRPr sz="4800">
          <a:solidFill>
            <a:schemeClr val="tx2"/>
          </a:solidFill>
          <a:latin typeface="Book Antiqua" charset="0"/>
          <a:ea typeface="ＭＳ Ｐゴシック" charset="-128"/>
          <a:cs typeface="ＭＳ Ｐゴシック" charset="-128"/>
        </a:defRPr>
      </a:lvl3pPr>
      <a:lvl4pPr algn="ctr" rtl="0" eaLnBrk="0" fontAlgn="base" hangingPunct="0">
        <a:spcBef>
          <a:spcPct val="0"/>
        </a:spcBef>
        <a:spcAft>
          <a:spcPct val="0"/>
        </a:spcAft>
        <a:defRPr sz="4800">
          <a:solidFill>
            <a:schemeClr val="tx2"/>
          </a:solidFill>
          <a:latin typeface="Book Antiqua" charset="0"/>
          <a:ea typeface="ＭＳ Ｐゴシック" charset="-128"/>
          <a:cs typeface="ＭＳ Ｐゴシック" charset="-128"/>
        </a:defRPr>
      </a:lvl4pPr>
      <a:lvl5pPr algn="ctr" rtl="0" eaLnBrk="0" fontAlgn="base" hangingPunct="0">
        <a:spcBef>
          <a:spcPct val="0"/>
        </a:spcBef>
        <a:spcAft>
          <a:spcPct val="0"/>
        </a:spcAft>
        <a:defRPr sz="4800">
          <a:solidFill>
            <a:schemeClr val="tx2"/>
          </a:solidFill>
          <a:latin typeface="Book Antiqua" charset="0"/>
          <a:ea typeface="ＭＳ Ｐゴシック" charset="-128"/>
          <a:cs typeface="ＭＳ Ｐゴシック" charset="-128"/>
        </a:defRPr>
      </a:lvl5pPr>
      <a:lvl6pPr marL="457200" algn="ctr" rtl="0" fontAlgn="base">
        <a:spcBef>
          <a:spcPct val="0"/>
        </a:spcBef>
        <a:spcAft>
          <a:spcPct val="0"/>
        </a:spcAft>
        <a:defRPr sz="4800">
          <a:solidFill>
            <a:schemeClr val="tx2"/>
          </a:solidFill>
          <a:latin typeface="Book Antiqua" charset="0"/>
          <a:ea typeface="ＭＳ Ｐゴシック" charset="-128"/>
          <a:cs typeface="ＭＳ Ｐゴシック" charset="-128"/>
        </a:defRPr>
      </a:lvl6pPr>
      <a:lvl7pPr marL="914400" algn="ctr" rtl="0" fontAlgn="base">
        <a:spcBef>
          <a:spcPct val="0"/>
        </a:spcBef>
        <a:spcAft>
          <a:spcPct val="0"/>
        </a:spcAft>
        <a:defRPr sz="4800">
          <a:solidFill>
            <a:schemeClr val="tx2"/>
          </a:solidFill>
          <a:latin typeface="Book Antiqua" charset="0"/>
          <a:ea typeface="ＭＳ Ｐゴシック" charset="-128"/>
          <a:cs typeface="ＭＳ Ｐゴシック" charset="-128"/>
        </a:defRPr>
      </a:lvl7pPr>
      <a:lvl8pPr marL="1371600" algn="ctr" rtl="0" fontAlgn="base">
        <a:spcBef>
          <a:spcPct val="0"/>
        </a:spcBef>
        <a:spcAft>
          <a:spcPct val="0"/>
        </a:spcAft>
        <a:defRPr sz="4800">
          <a:solidFill>
            <a:schemeClr val="tx2"/>
          </a:solidFill>
          <a:latin typeface="Book Antiqua" charset="0"/>
          <a:ea typeface="ＭＳ Ｐゴシック" charset="-128"/>
          <a:cs typeface="ＭＳ Ｐゴシック" charset="-128"/>
        </a:defRPr>
      </a:lvl8pPr>
      <a:lvl9pPr marL="1828800" algn="ctr" rtl="0" fontAlgn="base">
        <a:spcBef>
          <a:spcPct val="0"/>
        </a:spcBef>
        <a:spcAft>
          <a:spcPct val="0"/>
        </a:spcAft>
        <a:defRPr sz="4800">
          <a:solidFill>
            <a:schemeClr val="tx2"/>
          </a:solidFill>
          <a:latin typeface="Book Antiqua" charset="0"/>
          <a:ea typeface="ＭＳ Ｐゴシック" charset="-128"/>
          <a:cs typeface="ＭＳ Ｐゴシック" charset="-128"/>
        </a:defRPr>
      </a:lvl9pPr>
    </p:titleStyle>
    <p:bodyStyle>
      <a:lvl1pPr marL="342900" indent="-342900" algn="l" rtl="0" eaLnBrk="0" fontAlgn="base" hangingPunct="0">
        <a:spcBef>
          <a:spcPts val="2000"/>
        </a:spcBef>
        <a:spcAft>
          <a:spcPct val="0"/>
        </a:spcAft>
        <a:buFont typeface="Wingdings 2" charset="0"/>
        <a:buChar char=""/>
        <a:defRPr sz="2400" kern="1200">
          <a:solidFill>
            <a:schemeClr val="bg1"/>
          </a:solidFill>
          <a:effectLst>
            <a:outerShdw blurRad="63500" dist="50800" dir="2700000" algn="tl" rotWithShape="0">
              <a:prstClr val="black">
                <a:alpha val="50000"/>
              </a:prstClr>
            </a:outerShdw>
          </a:effectLst>
          <a:latin typeface="+mn-lt"/>
          <a:ea typeface="ＭＳ Ｐゴシック" charset="-128"/>
          <a:cs typeface="ＭＳ Ｐゴシック" charset="-128"/>
        </a:defRPr>
      </a:lvl1pPr>
      <a:lvl2pPr marL="685800" indent="-336550" algn="l" rtl="0" eaLnBrk="0" fontAlgn="base" hangingPunct="0">
        <a:spcBef>
          <a:spcPts val="600"/>
        </a:spcBef>
        <a:spcAft>
          <a:spcPct val="0"/>
        </a:spcAft>
        <a:buFont typeface="Wingdings 2" charset="0"/>
        <a:buChar char=""/>
        <a:defRPr sz="2200" kern="1200">
          <a:solidFill>
            <a:schemeClr val="bg1"/>
          </a:solidFill>
          <a:effectLst>
            <a:outerShdw blurRad="63500" dist="50800" dir="2700000" algn="tl" rotWithShape="0">
              <a:prstClr val="black">
                <a:alpha val="50000"/>
              </a:prstClr>
            </a:outerShdw>
          </a:effectLst>
          <a:latin typeface="+mn-lt"/>
          <a:ea typeface="ＭＳ Ｐゴシック" charset="-128"/>
          <a:cs typeface="+mn-cs"/>
        </a:defRPr>
      </a:lvl2pPr>
      <a:lvl3pPr marL="1035050" indent="-349250" algn="l" rtl="0" eaLnBrk="0" fontAlgn="base" hangingPunct="0">
        <a:spcBef>
          <a:spcPts val="600"/>
        </a:spcBef>
        <a:spcAft>
          <a:spcPct val="0"/>
        </a:spcAft>
        <a:buFont typeface="Wingdings 2" charset="0"/>
        <a:buChar char=""/>
        <a:defRPr sz="2000" kern="1200">
          <a:solidFill>
            <a:schemeClr val="bg1"/>
          </a:solidFill>
          <a:effectLst>
            <a:outerShdw blurRad="63500" dist="50800" dir="2700000" algn="tl" rotWithShape="0">
              <a:prstClr val="black">
                <a:alpha val="50000"/>
              </a:prstClr>
            </a:outerShdw>
          </a:effectLst>
          <a:latin typeface="+mn-lt"/>
          <a:ea typeface="ＭＳ Ｐゴシック" charset="-128"/>
          <a:cs typeface="+mn-cs"/>
        </a:defRPr>
      </a:lvl3pPr>
      <a:lvl4pPr marL="1371600" indent="-336550" algn="l" rtl="0" eaLnBrk="0" fontAlgn="base" hangingPunct="0">
        <a:spcBef>
          <a:spcPts val="600"/>
        </a:spcBef>
        <a:spcAft>
          <a:spcPct val="0"/>
        </a:spcAft>
        <a:buFont typeface="Wingdings 2" charset="0"/>
        <a:buChar char=""/>
        <a:defRPr kern="1200">
          <a:solidFill>
            <a:schemeClr val="bg1"/>
          </a:solidFill>
          <a:effectLst>
            <a:outerShdw blurRad="63500" dist="50800" dir="2700000" algn="tl" rotWithShape="0">
              <a:prstClr val="black">
                <a:alpha val="50000"/>
              </a:prstClr>
            </a:outerShdw>
          </a:effectLst>
          <a:latin typeface="+mn-lt"/>
          <a:ea typeface="ＭＳ Ｐゴシック" charset="-128"/>
          <a:cs typeface="+mn-cs"/>
        </a:defRPr>
      </a:lvl4pPr>
      <a:lvl5pPr marL="1720850" indent="-349250" algn="l" rtl="0" eaLnBrk="0" fontAlgn="base" hangingPunct="0">
        <a:spcBef>
          <a:spcPts val="600"/>
        </a:spcBef>
        <a:spcAft>
          <a:spcPct val="0"/>
        </a:spcAft>
        <a:buFont typeface="Wingdings 2" charset="0"/>
        <a:buChar char=""/>
        <a:defRPr kern="1200">
          <a:solidFill>
            <a:schemeClr val="bg1"/>
          </a:solidFill>
          <a:effectLst>
            <a:outerShdw blurRad="63500" dist="50800" dir="2700000" algn="tl" rotWithShape="0">
              <a:prstClr val="black">
                <a:alpha val="50000"/>
              </a:prstClr>
            </a:outerShdw>
          </a:effectLst>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orbes.com/sites/kashmirhill/2012/02/16/how-target-figured-out-a-teen-girl-was-pregnant-before-her-father-did/#6c62bdc6668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erateprivacypolicy.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713" y="4511675"/>
            <a:ext cx="7997825" cy="1470025"/>
          </a:xfrm>
        </p:spPr>
        <p:txBody>
          <a:bodyPr wrap="square" numCol="1" compatLnSpc="1">
            <a:prstTxWarp prst="textNoShape">
              <a:avLst/>
            </a:prstTxWarp>
          </a:bodyPr>
          <a:lstStyle/>
          <a:p>
            <a:r>
              <a:rPr lang="en-US" sz="5400" dirty="0" smtClean="0">
                <a:effectLst>
                  <a:outerShdw blurRad="38100" dist="38100" dir="2700000" algn="tl">
                    <a:srgbClr val="DDDDDD"/>
                  </a:outerShdw>
                </a:effectLst>
                <a:latin typeface="Book Antiqua" charset="0"/>
                <a:ea typeface="ＭＳ Ｐゴシック" charset="0"/>
                <a:cs typeface="ＭＳ Ｐゴシック" charset="0"/>
              </a:rPr>
              <a:t>Legal and Ethical Issues</a:t>
            </a:r>
            <a:endParaRPr lang="en-US" sz="5400"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7" name="Subtitle 2"/>
          <p:cNvSpPr txBox="1">
            <a:spLocks/>
          </p:cNvSpPr>
          <p:nvPr/>
        </p:nvSpPr>
        <p:spPr>
          <a:xfrm>
            <a:off x="1709738" y="2994025"/>
            <a:ext cx="5724525" cy="1296988"/>
          </a:xfrm>
          <a:prstGeom prst="rect">
            <a:avLst/>
          </a:prstGeom>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hangingPunct="1">
              <a:buFont typeface="Wingdings 2" charset="0"/>
              <a:buNone/>
            </a:pPr>
            <a:r>
              <a:rPr lang="en-US">
                <a:solidFill>
                  <a:schemeClr val="tx2"/>
                </a:solidFill>
                <a:effectLst>
                  <a:outerShdw blurRad="38100" dist="38100" dir="2700000" algn="tl">
                    <a:srgbClr val="DDDDDD"/>
                  </a:outerShdw>
                </a:effectLst>
                <a:latin typeface="Book Antiqua" charset="0"/>
              </a:rPr>
              <a:t>Information Systems 337</a:t>
            </a:r>
          </a:p>
          <a:p>
            <a:pPr defTabSz="914400" eaLnBrk="1" hangingPunct="1">
              <a:buFont typeface="Wingdings 2" charset="0"/>
              <a:buNone/>
            </a:pPr>
            <a:endParaRPr lang="en-US">
              <a:solidFill>
                <a:schemeClr val="tx2"/>
              </a:solidFill>
              <a:effectLst>
                <a:outerShdw blurRad="38100" dist="38100" dir="2700000" algn="tl">
                  <a:srgbClr val="DDDDDD"/>
                </a:outerShdw>
              </a:effectLst>
              <a:latin typeface="Book Antiqua" charset="0"/>
            </a:endParaRPr>
          </a:p>
          <a:p>
            <a:pPr defTabSz="914400" eaLnBrk="1" hangingPunct="1">
              <a:buFont typeface="Wingdings 2" charset="0"/>
              <a:buNone/>
            </a:pPr>
            <a:r>
              <a:rPr lang="en-US">
                <a:solidFill>
                  <a:schemeClr val="tx2"/>
                </a:solidFill>
                <a:effectLst>
                  <a:outerShdw blurRad="38100" dist="38100" dir="2700000" algn="tl">
                    <a:srgbClr val="DDDDDD"/>
                  </a:outerShdw>
                </a:effectLst>
                <a:latin typeface="Book Antiqua" charset="0"/>
              </a:rPr>
              <a:t>Prof. Harry Plantinga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42395"/>
            <a:ext cx="9093821" cy="6215605"/>
          </a:xfrm>
        </p:spPr>
      </p:pic>
    </p:spTree>
    <p:extLst>
      <p:ext uri="{BB962C8B-B14F-4D97-AF65-F5344CB8AC3E}">
        <p14:creationId xmlns:p14="http://schemas.microsoft.com/office/powerpoint/2010/main" val="1456805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smtClean="0">
                <a:effectLst>
                  <a:outerShdw blurRad="38100" dist="38100" dir="2700000" algn="tl">
                    <a:srgbClr val="DDDDDD"/>
                  </a:outerShdw>
                </a:effectLst>
                <a:latin typeface="Book Antiqua" charset="0"/>
                <a:ea typeface="ＭＳ Ｐゴシック" charset="0"/>
                <a:cs typeface="ＭＳ Ｐゴシック" charset="0"/>
              </a:rPr>
              <a:t>Ethical issues</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What ethical and legal issues arise in running a website</a:t>
            </a:r>
            <a:r>
              <a:rPr lang="en-US" dirty="0" smtClean="0">
                <a:effectLst>
                  <a:outerShdw blurRad="38100" dist="38100" dir="2700000" algn="tl">
                    <a:srgbClr val="DDDDDD"/>
                  </a:outerShdw>
                </a:effectLst>
                <a:latin typeface="Book Antiqua" charset="0"/>
                <a:ea typeface="ＭＳ Ｐゴシック" charset="0"/>
                <a:cs typeface="ＭＳ Ｐゴシック" charset="0"/>
              </a:rPr>
              <a:t>?</a:t>
            </a:r>
          </a:p>
          <a:p>
            <a:r>
              <a:rPr lang="en-US" dirty="0" smtClean="0">
                <a:effectLst>
                  <a:outerShdw blurRad="38100" dist="38100" dir="2700000" algn="tl">
                    <a:srgbClr val="DDDDDD"/>
                  </a:outerShdw>
                </a:effectLst>
                <a:latin typeface="Book Antiqua" charset="0"/>
                <a:ea typeface="ＭＳ Ｐゴシック" charset="0"/>
                <a:cs typeface="ＭＳ Ｐゴシック" charset="0"/>
              </a:rPr>
              <a:t>Is there a Christian perspective?</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a:effectLst>
                  <a:outerShdw blurRad="38100" dist="38100" dir="2700000" algn="tl">
                    <a:srgbClr val="DDDDDD"/>
                  </a:outerShdw>
                </a:effectLst>
                <a:latin typeface="Book Antiqua" charset="0"/>
                <a:ea typeface="ＭＳ Ｐゴシック" charset="0"/>
                <a:cs typeface="ＭＳ Ｐゴシック" charset="0"/>
              </a:rPr>
              <a:t>Why do you run your site?</a:t>
            </a:r>
          </a:p>
        </p:txBody>
      </p:sp>
      <p:sp>
        <p:nvSpPr>
          <p:cNvPr id="16387" name="Content Placeholder 2"/>
          <p:cNvSpPr>
            <a:spLocks noGrp="1"/>
          </p:cNvSpPr>
          <p:nvPr>
            <p:ph idx="1"/>
          </p:nvPr>
        </p:nvSpPr>
        <p:spPr/>
        <p:txBody>
          <a:bodyPr/>
          <a:lstStyle/>
          <a:p>
            <a:r>
              <a:rPr lang="en-US">
                <a:effectLst>
                  <a:outerShdw blurRad="38100" dist="38100" dir="2700000" algn="tl">
                    <a:srgbClr val="DDDDDD"/>
                  </a:outerShdw>
                </a:effectLst>
                <a:latin typeface="Book Antiqua" charset="0"/>
                <a:ea typeface="ＭＳ Ｐゴシック" charset="0"/>
                <a:cs typeface="ＭＳ Ｐゴシック" charset="0"/>
              </a:rPr>
              <a:t>Jesus' fundamental ethical principles: </a:t>
            </a:r>
            <a:r>
              <a:rPr lang="en-US" i="1">
                <a:effectLst>
                  <a:outerShdw blurRad="38100" dist="38100" dir="2700000" algn="tl">
                    <a:srgbClr val="DDDDDD"/>
                  </a:outerShdw>
                </a:effectLst>
                <a:latin typeface="Book Antiqua" charset="0"/>
                <a:ea typeface="ＭＳ Ｐゴシック" charset="0"/>
                <a:cs typeface="ＭＳ Ｐゴシック" charset="0"/>
              </a:rPr>
              <a:t>Love God above all, love your neighbor as yourself</a:t>
            </a:r>
          </a:p>
          <a:p>
            <a:r>
              <a:rPr lang="en-US">
                <a:effectLst>
                  <a:outerShdw blurRad="38100" dist="38100" dir="2700000" algn="tl">
                    <a:srgbClr val="DDDDDD"/>
                  </a:outerShdw>
                </a:effectLst>
                <a:latin typeface="Book Antiqua" charset="0"/>
                <a:ea typeface="ＭＳ Ｐゴシック" charset="0"/>
                <a:cs typeface="ＭＳ Ｐゴシック" charset="0"/>
              </a:rPr>
              <a:t>You can do that by </a:t>
            </a:r>
            <a:r>
              <a:rPr lang="en-US" i="1">
                <a:effectLst>
                  <a:outerShdw blurRad="38100" dist="38100" dir="2700000" algn="tl">
                    <a:srgbClr val="DDDDDD"/>
                  </a:outerShdw>
                </a:effectLst>
                <a:latin typeface="Book Antiqua" charset="0"/>
                <a:ea typeface="ＭＳ Ｐゴシック" charset="0"/>
                <a:cs typeface="ＭＳ Ｐゴシック" charset="0"/>
              </a:rPr>
              <a:t>serving others</a:t>
            </a:r>
            <a:r>
              <a:rPr lang="en-US">
                <a:effectLst>
                  <a:outerShdw blurRad="38100" dist="38100" dir="2700000" algn="tl">
                    <a:srgbClr val="DDDDDD"/>
                  </a:outerShdw>
                </a:effectLst>
                <a:latin typeface="Book Antiqua" charset="0"/>
                <a:ea typeface="ＭＳ Ｐゴシック" charset="0"/>
                <a:cs typeface="ＭＳ Ｐゴシック" charset="0"/>
              </a:rPr>
              <a:t> with your site</a:t>
            </a:r>
          </a:p>
          <a:p>
            <a:r>
              <a:rPr lang="en-US">
                <a:effectLst>
                  <a:outerShdw blurRad="38100" dist="38100" dir="2700000" algn="tl">
                    <a:srgbClr val="DDDDDD"/>
                  </a:outerShdw>
                </a:effectLst>
                <a:latin typeface="Book Antiqua" charset="0"/>
                <a:ea typeface="ＭＳ Ｐゴシック" charset="0"/>
                <a:cs typeface="ＭＳ Ｐゴシック" charset="0"/>
              </a:rPr>
              <a:t>You have been entrusted with readers' attention. </a:t>
            </a:r>
            <a:br>
              <a:rPr lang="en-US">
                <a:effectLst>
                  <a:outerShdw blurRad="38100" dist="38100" dir="2700000" algn="tl">
                    <a:srgbClr val="DDDDDD"/>
                  </a:outerShdw>
                </a:effectLst>
                <a:latin typeface="Book Antiqua" charset="0"/>
                <a:ea typeface="ＭＳ Ｐゴシック" charset="0"/>
                <a:cs typeface="ＭＳ Ｐゴシック" charset="0"/>
              </a:rPr>
            </a:br>
            <a:r>
              <a:rPr lang="en-US">
                <a:effectLst>
                  <a:outerShdw blurRad="38100" dist="38100" dir="2700000" algn="tl">
                    <a:srgbClr val="DDDDDD"/>
                  </a:outerShdw>
                </a:effectLst>
                <a:latin typeface="Book Antiqua" charset="0"/>
                <a:ea typeface="ＭＳ Ｐゴシック" charset="0"/>
                <a:cs typeface="ＭＳ Ｐゴシック" charset="0"/>
              </a:rPr>
              <a:t>Do something useful with it!</a:t>
            </a:r>
          </a:p>
          <a:p>
            <a:endParaRPr lang="en-US">
              <a:effectLst>
                <a:outerShdw blurRad="38100" dist="38100" dir="2700000" algn="tl">
                  <a:srgbClr val="DDDDDD"/>
                </a:outerShdw>
              </a:effectLst>
              <a:latin typeface="Book Antiqua" charset="0"/>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a:effectLst>
                  <a:outerShdw blurRad="38100" dist="38100" dir="2700000" algn="tl">
                    <a:srgbClr val="DDDDDD"/>
                  </a:outerShdw>
                </a:effectLst>
                <a:latin typeface="Book Antiqua" charset="0"/>
                <a:ea typeface="ＭＳ Ｐゴシック" charset="0"/>
                <a:cs typeface="ＭＳ Ｐゴシック" charset="0"/>
              </a:rPr>
              <a:t>Ethics of SEO</a:t>
            </a:r>
          </a:p>
        </p:txBody>
      </p:sp>
      <p:sp>
        <p:nvSpPr>
          <p:cNvPr id="18435" name="Content Placeholder 2"/>
          <p:cNvSpPr>
            <a:spLocks noGrp="1"/>
          </p:cNvSpPr>
          <p:nvPr>
            <p:ph idx="1"/>
          </p:nvPr>
        </p:nvSpPr>
        <p:spPr/>
        <p:txBody>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Is it ethical to buy links in order to get a better SEO ranking</a:t>
            </a:r>
            <a:r>
              <a:rPr lang="en-US" dirty="0" smtClean="0">
                <a:effectLst>
                  <a:outerShdw blurRad="38100" dist="38100" dir="2700000" algn="tl">
                    <a:srgbClr val="DDDDDD"/>
                  </a:outerShdw>
                </a:effectLst>
                <a:latin typeface="Book Antiqua" charset="0"/>
                <a:ea typeface="ＭＳ Ｐゴシック" charset="0"/>
                <a:cs typeface="ＭＳ Ｐゴシック" charset="0"/>
              </a:rPr>
              <a:t>?</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a:effectLst>
                  <a:outerShdw blurRad="38100" dist="38100" dir="2700000" algn="tl">
                    <a:srgbClr val="DDDDDD"/>
                  </a:outerShdw>
                </a:effectLst>
                <a:latin typeface="Book Antiqua" charset="0"/>
                <a:ea typeface="ＭＳ Ｐゴシック" charset="0"/>
                <a:cs typeface="ＭＳ Ｐゴシック" charset="0"/>
              </a:rPr>
              <a:t>Ethics of SEO</a:t>
            </a:r>
          </a:p>
        </p:txBody>
      </p:sp>
      <p:sp>
        <p:nvSpPr>
          <p:cNvPr id="18435" name="Content Placeholder 2"/>
          <p:cNvSpPr>
            <a:spLocks noGrp="1"/>
          </p:cNvSpPr>
          <p:nvPr>
            <p:ph idx="1"/>
          </p:nvPr>
        </p:nvSpPr>
        <p:spPr/>
        <p:txBody>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Is it ethical to buy links in order to get a better SEO ranking?</a:t>
            </a:r>
          </a:p>
          <a:p>
            <a:pPr lvl="1"/>
            <a:r>
              <a:rPr lang="en-US" dirty="0">
                <a:effectLst>
                  <a:outerShdw blurRad="38100" dist="38100" dir="2700000" algn="tl">
                    <a:srgbClr val="DDDDDD"/>
                  </a:outerShdw>
                </a:effectLst>
                <a:latin typeface="Book Antiqua" charset="0"/>
                <a:ea typeface="ＭＳ Ｐゴシック" charset="0"/>
                <a:cs typeface="ＭＳ Ｐゴシック" charset="0"/>
              </a:rPr>
              <a:t>What will the effect be on effectiveness of search by Google users?</a:t>
            </a:r>
          </a:p>
          <a:p>
            <a:pPr lvl="1"/>
            <a:r>
              <a:rPr lang="en-US" dirty="0">
                <a:effectLst>
                  <a:outerShdw blurRad="38100" dist="38100" dir="2700000" algn="tl">
                    <a:srgbClr val="DDDDDD"/>
                  </a:outerShdw>
                </a:effectLst>
                <a:latin typeface="Book Antiqua" charset="0"/>
                <a:ea typeface="ＭＳ Ｐゴシック" charset="0"/>
                <a:cs typeface="ＭＳ Ｐゴシック" charset="0"/>
              </a:rPr>
              <a:t>This is a hotly-debated issue. </a:t>
            </a:r>
          </a:p>
          <a:p>
            <a:pPr lvl="1"/>
            <a:r>
              <a:rPr lang="en-US" dirty="0">
                <a:effectLst>
                  <a:outerShdw blurRad="38100" dist="38100" dir="2700000" algn="tl">
                    <a:srgbClr val="DDDDDD"/>
                  </a:outerShdw>
                </a:effectLst>
                <a:latin typeface="Book Antiqua" charset="0"/>
                <a:ea typeface="ＭＳ Ｐゴシック" charset="0"/>
                <a:cs typeface="ＭＳ Ｐゴシック" charset="0"/>
              </a:rPr>
              <a:t>It's against Google's rules; if you are caught you will be penalized by </a:t>
            </a:r>
            <a:r>
              <a:rPr lang="en-US" dirty="0" smtClean="0">
                <a:effectLst>
                  <a:outerShdw blurRad="38100" dist="38100" dir="2700000" algn="tl">
                    <a:srgbClr val="DDDDDD"/>
                  </a:outerShdw>
                </a:effectLst>
                <a:latin typeface="Book Antiqua" charset="0"/>
                <a:ea typeface="ＭＳ Ｐゴシック" charset="0"/>
                <a:cs typeface="ＭＳ Ｐゴシック" charset="0"/>
              </a:rPr>
              <a:t>Google</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Tree>
    <p:extLst>
      <p:ext uri="{BB962C8B-B14F-4D97-AF65-F5344CB8AC3E}">
        <p14:creationId xmlns:p14="http://schemas.microsoft.com/office/powerpoint/2010/main" val="1820603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a:effectLst>
                  <a:outerShdw blurRad="38100" dist="38100" dir="2700000" algn="tl">
                    <a:srgbClr val="DDDDDD"/>
                  </a:outerShdw>
                </a:effectLst>
                <a:latin typeface="Book Antiqua" charset="0"/>
                <a:ea typeface="ＭＳ Ｐゴシック" charset="0"/>
                <a:cs typeface="ＭＳ Ｐゴシック" charset="0"/>
              </a:rPr>
              <a:t>Ethics of SEO</a:t>
            </a:r>
          </a:p>
        </p:txBody>
      </p:sp>
      <p:sp>
        <p:nvSpPr>
          <p:cNvPr id="18435" name="Content Placeholder 2"/>
          <p:cNvSpPr>
            <a:spLocks noGrp="1"/>
          </p:cNvSpPr>
          <p:nvPr>
            <p:ph idx="1"/>
          </p:nvPr>
        </p:nvSpPr>
        <p:spPr/>
        <p:txBody>
          <a:bodyPr/>
          <a:lstStyle/>
          <a:p>
            <a:r>
              <a:rPr lang="en-US" dirty="0" smtClean="0">
                <a:effectLst>
                  <a:outerShdw blurRad="38100" dist="38100" dir="2700000" algn="tl">
                    <a:srgbClr val="DDDDDD"/>
                  </a:outerShdw>
                </a:effectLst>
                <a:latin typeface="Book Antiqua" charset="0"/>
                <a:ea typeface="ＭＳ Ｐゴシック" charset="0"/>
                <a:cs typeface="ＭＳ Ｐゴシック" charset="0"/>
              </a:rPr>
              <a:t>Is </a:t>
            </a:r>
            <a:r>
              <a:rPr lang="en-US" dirty="0">
                <a:effectLst>
                  <a:outerShdw blurRad="38100" dist="38100" dir="2700000" algn="tl">
                    <a:srgbClr val="DDDDDD"/>
                  </a:outerShdw>
                </a:effectLst>
                <a:latin typeface="Book Antiqua" charset="0"/>
                <a:ea typeface="ＭＳ Ｐゴシック" charset="0"/>
                <a:cs typeface="ＭＳ Ｐゴシック" charset="0"/>
              </a:rPr>
              <a:t>it ethical to target particular keywords and modify your web pages to get better search results?</a:t>
            </a:r>
          </a:p>
        </p:txBody>
      </p:sp>
    </p:spTree>
    <p:extLst>
      <p:ext uri="{BB962C8B-B14F-4D97-AF65-F5344CB8AC3E}">
        <p14:creationId xmlns:p14="http://schemas.microsoft.com/office/powerpoint/2010/main" val="2095877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a:effectLst>
                  <a:outerShdw blurRad="38100" dist="38100" dir="2700000" algn="tl">
                    <a:srgbClr val="DDDDDD"/>
                  </a:outerShdw>
                </a:effectLst>
                <a:latin typeface="Book Antiqua" charset="0"/>
                <a:ea typeface="ＭＳ Ｐゴシック" charset="0"/>
                <a:cs typeface="ＭＳ Ｐゴシック" charset="0"/>
              </a:rPr>
              <a:t>Ethics of SEO</a:t>
            </a:r>
          </a:p>
        </p:txBody>
      </p:sp>
      <p:sp>
        <p:nvSpPr>
          <p:cNvPr id="18435" name="Content Placeholder 2"/>
          <p:cNvSpPr>
            <a:spLocks noGrp="1"/>
          </p:cNvSpPr>
          <p:nvPr>
            <p:ph idx="1"/>
          </p:nvPr>
        </p:nvSpPr>
        <p:spPr/>
        <p:txBody>
          <a:bodyPr/>
          <a:lstStyle/>
          <a:p>
            <a:r>
              <a:rPr lang="en-US" dirty="0" smtClean="0">
                <a:effectLst>
                  <a:outerShdw blurRad="38100" dist="38100" dir="2700000" algn="tl">
                    <a:srgbClr val="DDDDDD"/>
                  </a:outerShdw>
                </a:effectLst>
                <a:latin typeface="Book Antiqua" charset="0"/>
                <a:ea typeface="ＭＳ Ｐゴシック" charset="0"/>
                <a:cs typeface="ＭＳ Ｐゴシック" charset="0"/>
              </a:rPr>
              <a:t>Is </a:t>
            </a:r>
            <a:r>
              <a:rPr lang="en-US" dirty="0">
                <a:effectLst>
                  <a:outerShdw blurRad="38100" dist="38100" dir="2700000" algn="tl">
                    <a:srgbClr val="DDDDDD"/>
                  </a:outerShdw>
                </a:effectLst>
                <a:latin typeface="Book Antiqua" charset="0"/>
                <a:ea typeface="ＭＳ Ｐゴシック" charset="0"/>
                <a:cs typeface="ＭＳ Ｐゴシック" charset="0"/>
              </a:rPr>
              <a:t>it ethical to target particular keywords and modify your web pages to get better search results</a:t>
            </a:r>
            <a:r>
              <a:rPr lang="en-US" dirty="0" smtClean="0">
                <a:effectLst>
                  <a:outerShdw blurRad="38100" dist="38100" dir="2700000" algn="tl">
                    <a:srgbClr val="DDDDDD"/>
                  </a:outerShdw>
                </a:effectLst>
                <a:latin typeface="Book Antiqua" charset="0"/>
                <a:ea typeface="ＭＳ Ｐゴシック" charset="0"/>
                <a:cs typeface="ＭＳ Ｐゴシック" charset="0"/>
              </a:rPr>
              <a:t>?</a:t>
            </a:r>
          </a:p>
          <a:p>
            <a:pPr lvl="1"/>
            <a:r>
              <a:rPr lang="en-US" dirty="0" smtClean="0">
                <a:effectLst>
                  <a:outerShdw blurRad="38100" dist="38100" dir="2700000" algn="tl">
                    <a:srgbClr val="DDDDDD"/>
                  </a:outerShdw>
                </a:effectLst>
                <a:latin typeface="Book Antiqua" charset="0"/>
                <a:ea typeface="ＭＳ Ｐゴシック" charset="0"/>
                <a:cs typeface="ＭＳ Ｐゴシック" charset="0"/>
              </a:rPr>
              <a:t>Are you trying to improve the web?</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Tree>
    <p:extLst>
      <p:ext uri="{BB962C8B-B14F-4D97-AF65-F5344CB8AC3E}">
        <p14:creationId xmlns:p14="http://schemas.microsoft.com/office/powerpoint/2010/main" val="11619725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smtClean="0">
                <a:effectLst>
                  <a:outerShdw blurRad="38100" dist="38100" dir="2700000" algn="tl">
                    <a:srgbClr val="DDDDDD"/>
                  </a:outerShdw>
                </a:effectLst>
                <a:latin typeface="Book Antiqua" charset="0"/>
                <a:ea typeface="ＭＳ Ｐゴシック" charset="0"/>
                <a:cs typeface="ＭＳ Ｐゴシック" charset="0"/>
              </a:rPr>
              <a:t>Advertising</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18435" name="Content Placeholder 2"/>
          <p:cNvSpPr>
            <a:spLocks noGrp="1"/>
          </p:cNvSpPr>
          <p:nvPr>
            <p:ph idx="1"/>
          </p:nvPr>
        </p:nvSpPr>
        <p:spPr/>
        <p:txBody>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Is it ethical to have advertising on your site?</a:t>
            </a:r>
          </a:p>
          <a:p>
            <a:pPr lvl="1"/>
            <a:r>
              <a:rPr lang="en-US" dirty="0">
                <a:effectLst>
                  <a:outerShdw blurRad="38100" dist="38100" dir="2700000" algn="tl">
                    <a:srgbClr val="DDDDDD"/>
                  </a:outerShdw>
                </a:effectLst>
                <a:latin typeface="Book Antiqua" charset="0"/>
                <a:ea typeface="ＭＳ Ｐゴシック" charset="0"/>
                <a:cs typeface="ＭＳ Ｐゴシック" charset="0"/>
              </a:rPr>
              <a:t>How does advertising affect your site? Is it a win for users as well as you?</a:t>
            </a:r>
          </a:p>
          <a:p>
            <a:pPr lvl="1"/>
            <a:r>
              <a:rPr lang="en-US" dirty="0">
                <a:effectLst>
                  <a:outerShdw blurRad="38100" dist="38100" dir="2700000" algn="tl">
                    <a:srgbClr val="DDDDDD"/>
                  </a:outerShdw>
                </a:effectLst>
                <a:latin typeface="Book Antiqua" charset="0"/>
                <a:ea typeface="ＭＳ Ｐゴシック" charset="0"/>
                <a:cs typeface="ＭＳ Ｐゴシック" charset="0"/>
              </a:rPr>
              <a:t>What kinds of advertising should you use?</a:t>
            </a:r>
          </a:p>
          <a:p>
            <a:pPr lvl="1"/>
            <a:r>
              <a:rPr lang="en-US" dirty="0">
                <a:effectLst>
                  <a:outerShdw blurRad="38100" dist="38100" dir="2700000" algn="tl">
                    <a:srgbClr val="DDDDDD"/>
                  </a:outerShdw>
                </a:effectLst>
                <a:latin typeface="Book Antiqua" charset="0"/>
                <a:ea typeface="ＭＳ Ｐゴシック" charset="0"/>
                <a:cs typeface="ＭＳ Ｐゴシック" charset="0"/>
              </a:rPr>
              <a:t>How about targeted advertising based on user browsing history, </a:t>
            </a:r>
            <a:r>
              <a:rPr lang="en-US" dirty="0" err="1">
                <a:effectLst>
                  <a:outerShdw blurRad="38100" dist="38100" dir="2700000" algn="tl">
                    <a:srgbClr val="DDDDDD"/>
                  </a:outerShdw>
                </a:effectLst>
                <a:latin typeface="Book Antiqua" charset="0"/>
                <a:ea typeface="ＭＳ Ｐゴシック" charset="0"/>
                <a:cs typeface="ＭＳ Ｐゴシック" charset="0"/>
              </a:rPr>
              <a:t>etc</a:t>
            </a:r>
            <a:r>
              <a:rPr lang="en-US" dirty="0">
                <a:effectLst>
                  <a:outerShdw blurRad="38100" dist="38100" dir="2700000" algn="tl">
                    <a:srgbClr val="DDDDDD"/>
                  </a:outerShdw>
                </a:effectLst>
                <a:latin typeface="Book Antiqua" charset="0"/>
                <a:ea typeface="ＭＳ Ｐゴシック" charset="0"/>
                <a:cs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smtClean="0">
                <a:effectLst>
                  <a:outerShdw blurRad="38100" dist="38100" dir="2700000" algn="tl">
                    <a:srgbClr val="DDDDDD"/>
                  </a:outerShdw>
                </a:effectLst>
                <a:latin typeface="Book Antiqua" charset="0"/>
                <a:ea typeface="ＭＳ Ｐゴシック" charset="0"/>
                <a:cs typeface="ＭＳ Ｐゴシック" charset="0"/>
              </a:rPr>
              <a:t>Guestbook</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a:effectLst>
                  <a:outerShdw blurRad="38100" dist="38100" dir="2700000" algn="tl">
                    <a:srgbClr val="DDDDDD"/>
                  </a:outerShdw>
                </a:effectLst>
                <a:latin typeface="Book Antiqua" charset="0"/>
                <a:ea typeface="ＭＳ Ｐゴシック" charset="0"/>
                <a:cs typeface="ＭＳ Ｐゴシック" charset="0"/>
              </a:rPr>
              <a:t>Is it ethical to keep a guestbook at CCEL?</a:t>
            </a:r>
          </a:p>
          <a:p>
            <a:pPr lvl="1"/>
            <a:r>
              <a:rPr lang="en-US">
                <a:effectLst>
                  <a:outerShdw blurRad="38100" dist="38100" dir="2700000" algn="tl">
                    <a:srgbClr val="DDDDDD"/>
                  </a:outerShdw>
                </a:effectLst>
                <a:latin typeface="Book Antiqua" charset="0"/>
                <a:ea typeface="ＭＳ Ｐゴシック" charset="0"/>
              </a:rPr>
              <a:t>What if people sign from a country where Christianity is 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Ethics of </a:t>
            </a:r>
            <a:r>
              <a:rPr lang="en-US" dirty="0" smtClean="0">
                <a:effectLst>
                  <a:outerShdw blurRad="38100" dist="38100" dir="2700000" algn="tl">
                    <a:srgbClr val="DDDDDD"/>
                  </a:outerShdw>
                </a:effectLst>
                <a:latin typeface="Book Antiqua" charset="0"/>
                <a:ea typeface="ＭＳ Ｐゴシック" charset="0"/>
                <a:cs typeface="ＭＳ Ｐゴシック" charset="0"/>
              </a:rPr>
              <a:t>storing </a:t>
            </a:r>
            <a:r>
              <a:rPr lang="en-US" dirty="0">
                <a:effectLst>
                  <a:outerShdw blurRad="38100" dist="38100" dir="2700000" algn="tl">
                    <a:srgbClr val="DDDDDD"/>
                  </a:outerShdw>
                </a:effectLst>
                <a:latin typeface="Book Antiqua" charset="0"/>
                <a:ea typeface="ＭＳ Ｐゴシック" charset="0"/>
                <a:cs typeface="ＭＳ Ｐゴシック" charset="0"/>
              </a:rPr>
              <a:t>d</a:t>
            </a:r>
            <a:r>
              <a:rPr lang="en-US" dirty="0" smtClean="0">
                <a:effectLst>
                  <a:outerShdw blurRad="38100" dist="38100" dir="2700000" algn="tl">
                    <a:srgbClr val="DDDDDD"/>
                  </a:outerShdw>
                </a:effectLst>
                <a:latin typeface="Book Antiqua" charset="0"/>
                <a:ea typeface="ＭＳ Ｐゴシック" charset="0"/>
                <a:cs typeface="ＭＳ Ｐゴシック" charset="0"/>
              </a:rPr>
              <a:t>ata</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17411" name="Content Placeholder 2"/>
          <p:cNvSpPr>
            <a:spLocks noGrp="1"/>
          </p:cNvSpPr>
          <p:nvPr>
            <p:ph idx="1"/>
          </p:nvPr>
        </p:nvSpPr>
        <p:spPr/>
        <p:txBody>
          <a:bodyPr/>
          <a:lstStyle/>
          <a:p>
            <a:r>
              <a:rPr lang="en-US">
                <a:effectLst>
                  <a:outerShdw blurRad="38100" dist="38100" dir="2700000" algn="tl">
                    <a:srgbClr val="DDDDDD"/>
                  </a:outerShdw>
                </a:effectLst>
                <a:latin typeface="Book Antiqua" charset="0"/>
                <a:ea typeface="ＭＳ Ｐゴシック" charset="0"/>
                <a:cs typeface="ＭＳ Ｐゴシック" charset="0"/>
              </a:rPr>
              <a:t>Is it ethical to keep access logs?</a:t>
            </a:r>
          </a:p>
          <a:p>
            <a:pPr lvl="1"/>
            <a:r>
              <a:rPr lang="en-US">
                <a:effectLst>
                  <a:outerShdw blurRad="38100" dist="38100" dir="2700000" algn="tl">
                    <a:srgbClr val="DDDDDD"/>
                  </a:outerShdw>
                </a:effectLst>
                <a:latin typeface="Book Antiqua" charset="0"/>
                <a:ea typeface="ＭＳ Ｐゴシック" charset="0"/>
              </a:rPr>
              <a:t>Who might want access?</a:t>
            </a:r>
          </a:p>
          <a:p>
            <a:pPr lvl="1"/>
            <a:r>
              <a:rPr lang="en-US">
                <a:effectLst>
                  <a:outerShdw blurRad="38100" dist="38100" dir="2700000" algn="tl">
                    <a:srgbClr val="DDDDDD"/>
                  </a:outerShdw>
                </a:effectLst>
                <a:latin typeface="Book Antiqua" charset="0"/>
                <a:ea typeface="ＭＳ Ｐゴシック" charset="0"/>
              </a:rPr>
              <a:t>What harm could be done?</a:t>
            </a:r>
          </a:p>
          <a:p>
            <a:pPr lvl="1"/>
            <a:r>
              <a:rPr lang="en-US">
                <a:effectLst>
                  <a:outerShdw blurRad="38100" dist="38100" dir="2700000" algn="tl">
                    <a:srgbClr val="DDDDDD"/>
                  </a:outerShdw>
                </a:effectLst>
                <a:latin typeface="Book Antiqua" charset="0"/>
                <a:ea typeface="ＭＳ Ｐゴシック" charset="0"/>
              </a:rPr>
              <a:t>Why are you keeping the log?</a:t>
            </a:r>
          </a:p>
          <a:p>
            <a:pPr lvl="1"/>
            <a:endParaRPr lang="en-US">
              <a:effectLst>
                <a:outerShdw blurRad="38100" dist="38100" dir="2700000" algn="tl">
                  <a:srgbClr val="DDDDDD"/>
                </a:outerShdw>
              </a:effectLst>
              <a:latin typeface="Book Antiqua" charset="0"/>
              <a:ea typeface="ＭＳ Ｐゴシック" charset="0"/>
            </a:endParaRPr>
          </a:p>
          <a:p>
            <a:r>
              <a:rPr lang="en-US">
                <a:effectLst>
                  <a:outerShdw blurRad="38100" dist="38100" dir="2700000" algn="tl">
                    <a:srgbClr val="DDDDDD"/>
                  </a:outerShdw>
                </a:effectLst>
                <a:latin typeface="Book Antiqua" charset="0"/>
                <a:ea typeface="ＭＳ Ｐゴシック" charset="0"/>
                <a:cs typeface="ＭＳ Ｐゴシック" charset="0"/>
              </a:rPr>
              <a:t>Is it ethical to store user names, addresses, credit card numbers, passwords, health problems, etc?</a:t>
            </a:r>
          </a:p>
          <a:p>
            <a:pPr lvl="1"/>
            <a:r>
              <a:rPr lang="en-US">
                <a:effectLst>
                  <a:outerShdw blurRad="38100" dist="38100" dir="2700000" algn="tl">
                    <a:srgbClr val="DDDDDD"/>
                  </a:outerShdw>
                </a:effectLst>
                <a:latin typeface="Book Antiqua" charset="0"/>
                <a:ea typeface="ＭＳ Ｐゴシック" charset="0"/>
              </a:rPr>
              <a:t>What ethical considerations apply to storing user data?</a:t>
            </a:r>
          </a:p>
          <a:p>
            <a:pPr lvl="1"/>
            <a:endParaRPr lang="en-US">
              <a:effectLst>
                <a:outerShdw blurRad="38100" dist="38100" dir="2700000" algn="tl">
                  <a:srgbClr val="DDDDDD"/>
                </a:outerShdw>
              </a:effectLst>
              <a:latin typeface="Book Antiqua"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smtClean="0">
                <a:effectLst>
                  <a:outerShdw blurRad="38100" dist="38100" dir="2700000" algn="tl">
                    <a:srgbClr val="DDDDDD"/>
                  </a:outerShdw>
                </a:effectLst>
                <a:latin typeface="Book Antiqua" charset="0"/>
                <a:ea typeface="ＭＳ Ｐゴシック" charset="0"/>
                <a:cs typeface="ＭＳ Ｐゴシック" charset="0"/>
              </a:rPr>
              <a:t>Question</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16387" name="Content Placeholder 2"/>
          <p:cNvSpPr>
            <a:spLocks noGrp="1"/>
          </p:cNvSpPr>
          <p:nvPr>
            <p:ph idx="1"/>
          </p:nvPr>
        </p:nvSpPr>
        <p:spPr/>
        <p:txBody>
          <a:bodyPr/>
          <a:lstStyle/>
          <a:p>
            <a:r>
              <a:rPr lang="en-US" dirty="0" smtClean="0">
                <a:effectLst>
                  <a:outerShdw blurRad="38100" dist="38100" dir="2700000" algn="tl">
                    <a:srgbClr val="DDDDDD"/>
                  </a:outerShdw>
                </a:effectLst>
                <a:latin typeface="Book Antiqua" charset="0"/>
                <a:ea typeface="ＭＳ Ｐゴシック" charset="0"/>
                <a:cs typeface="ＭＳ Ｐゴシック" charset="0"/>
              </a:rPr>
              <a:t>Is it legal and ethical to promote your site with mass </a:t>
            </a:r>
            <a:r>
              <a:rPr lang="en-US" dirty="0" err="1" smtClean="0">
                <a:effectLst>
                  <a:outerShdw blurRad="38100" dist="38100" dir="2700000" algn="tl">
                    <a:srgbClr val="DDDDDD"/>
                  </a:outerShdw>
                </a:effectLst>
                <a:latin typeface="Book Antiqua" charset="0"/>
                <a:ea typeface="ＭＳ Ｐゴシック" charset="0"/>
                <a:cs typeface="ＭＳ Ｐゴシック" charset="0"/>
              </a:rPr>
              <a:t>emailings</a:t>
            </a:r>
            <a:r>
              <a:rPr lang="en-US" dirty="0" smtClean="0">
                <a:effectLst>
                  <a:outerShdw blurRad="38100" dist="38100" dir="2700000" algn="tl">
                    <a:srgbClr val="DDDDDD"/>
                  </a:outerShdw>
                </a:effectLst>
                <a:latin typeface="Book Antiqua" charset="0"/>
                <a:ea typeface="ＭＳ Ｐゴシック" charset="0"/>
                <a:cs typeface="ＭＳ Ｐゴシック" charset="0"/>
              </a:rPr>
              <a:t>?</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Tree>
    <p:extLst>
      <p:ext uri="{BB962C8B-B14F-4D97-AF65-F5344CB8AC3E}">
        <p14:creationId xmlns:p14="http://schemas.microsoft.com/office/powerpoint/2010/main" val="1078920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mining data</a:t>
            </a:r>
            <a:endParaRPr lang="en-US" dirty="0"/>
          </a:p>
        </p:txBody>
      </p:sp>
      <p:sp>
        <p:nvSpPr>
          <p:cNvPr id="3" name="Content Placeholder 2"/>
          <p:cNvSpPr>
            <a:spLocks noGrp="1"/>
          </p:cNvSpPr>
          <p:nvPr>
            <p:ph idx="1"/>
          </p:nvPr>
        </p:nvSpPr>
        <p:spPr/>
        <p:txBody>
          <a:bodyPr/>
          <a:lstStyle/>
          <a:p>
            <a:r>
              <a:rPr lang="en-US" dirty="0" smtClean="0"/>
              <a:t>Is it ethical to use data gathered on a website like </a:t>
            </a:r>
            <a:r>
              <a:rPr lang="en-US" dirty="0" err="1" smtClean="0"/>
              <a:t>Hymnary.org</a:t>
            </a:r>
            <a:r>
              <a:rPr lang="en-US" dirty="0" smtClean="0"/>
              <a:t> to</a:t>
            </a:r>
          </a:p>
          <a:p>
            <a:pPr lvl="1"/>
            <a:r>
              <a:rPr lang="en-US" dirty="0" smtClean="0"/>
              <a:t>Improve website performance?</a:t>
            </a:r>
          </a:p>
          <a:p>
            <a:pPr lvl="1"/>
            <a:r>
              <a:rPr lang="en-US" dirty="0" smtClean="0"/>
              <a:t>Give users results they are more likely to want?</a:t>
            </a:r>
          </a:p>
          <a:p>
            <a:pPr lvl="1"/>
            <a:r>
              <a:rPr lang="en-US" dirty="0" smtClean="0"/>
              <a:t>Provide more relevant advertising?</a:t>
            </a:r>
          </a:p>
          <a:p>
            <a:pPr lvl="1"/>
            <a:r>
              <a:rPr lang="en-US" dirty="0" smtClean="0"/>
              <a:t>Sell to personal information aggregators, to pay for the site?</a:t>
            </a:r>
            <a:endParaRPr lang="en-US" dirty="0"/>
          </a:p>
        </p:txBody>
      </p:sp>
    </p:spTree>
    <p:extLst>
      <p:ext uri="{BB962C8B-B14F-4D97-AF65-F5344CB8AC3E}">
        <p14:creationId xmlns:p14="http://schemas.microsoft.com/office/powerpoint/2010/main" val="1029634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mining data</a:t>
            </a:r>
            <a:endParaRPr lang="en-US" dirty="0"/>
          </a:p>
        </p:txBody>
      </p:sp>
      <p:sp>
        <p:nvSpPr>
          <p:cNvPr id="3" name="Content Placeholder 2"/>
          <p:cNvSpPr>
            <a:spLocks noGrp="1"/>
          </p:cNvSpPr>
          <p:nvPr>
            <p:ph idx="1"/>
          </p:nvPr>
        </p:nvSpPr>
        <p:spPr/>
        <p:txBody>
          <a:bodyPr/>
          <a:lstStyle/>
          <a:p>
            <a:r>
              <a:rPr lang="en-US" dirty="0" smtClean="0">
                <a:hlinkClick r:id="rId2"/>
              </a:rPr>
              <a:t>Case study: Target</a:t>
            </a:r>
            <a:endParaRPr lang="en-US" dirty="0" smtClean="0"/>
          </a:p>
        </p:txBody>
      </p:sp>
    </p:spTree>
    <p:extLst>
      <p:ext uri="{BB962C8B-B14F-4D97-AF65-F5344CB8AC3E}">
        <p14:creationId xmlns:p14="http://schemas.microsoft.com/office/powerpoint/2010/main" val="619050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using data</a:t>
            </a:r>
            <a:endParaRPr lang="en-US" dirty="0"/>
          </a:p>
        </p:txBody>
      </p:sp>
      <p:sp>
        <p:nvSpPr>
          <p:cNvPr id="3" name="Content Placeholder 2"/>
          <p:cNvSpPr>
            <a:spLocks noGrp="1"/>
          </p:cNvSpPr>
          <p:nvPr>
            <p:ph idx="1"/>
          </p:nvPr>
        </p:nvSpPr>
        <p:spPr/>
        <p:txBody>
          <a:bodyPr/>
          <a:lstStyle/>
          <a:p>
            <a:r>
              <a:rPr lang="en-US" dirty="0" smtClean="0"/>
              <a:t>Suppose a CIT employee happened to see an email you wrote (in the process of normal system administration) that gave evidence you had committed a crime or broken a rule. Should she report it to anyone?</a:t>
            </a:r>
          </a:p>
          <a:p>
            <a:endParaRPr lang="en-US" dirty="0"/>
          </a:p>
        </p:txBody>
      </p:sp>
    </p:spTree>
    <p:extLst>
      <p:ext uri="{BB962C8B-B14F-4D97-AF65-F5344CB8AC3E}">
        <p14:creationId xmlns:p14="http://schemas.microsoft.com/office/powerpoint/2010/main" val="18437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i="1" dirty="0">
                <a:effectLst>
                  <a:outerShdw blurRad="38100" dist="38100" dir="2700000" algn="tl">
                    <a:srgbClr val="DDDDDD"/>
                  </a:outerShdw>
                </a:effectLst>
                <a:latin typeface="Book Antiqua" charset="0"/>
                <a:ea typeface="ＭＳ Ｐゴシック" charset="0"/>
                <a:cs typeface="ＭＳ Ｐゴシック" charset="0"/>
              </a:rPr>
              <a:t>Code of Fair Info Practices</a:t>
            </a:r>
          </a:p>
        </p:txBody>
      </p:sp>
      <p:sp>
        <p:nvSpPr>
          <p:cNvPr id="3" name="Content Placeholder 2"/>
          <p:cNvSpPr>
            <a:spLocks noGrp="1"/>
          </p:cNvSpPr>
          <p:nvPr>
            <p:ph idx="1"/>
          </p:nvPr>
        </p:nvSpPr>
        <p:spPr>
          <a:xfrm>
            <a:off x="444500" y="2070100"/>
            <a:ext cx="8393113" cy="4787900"/>
          </a:xfrm>
        </p:spPr>
        <p:txBody>
          <a:bodyPr/>
          <a:lstStyle/>
          <a:p>
            <a:pPr>
              <a:lnSpc>
                <a:spcPct val="90000"/>
              </a:lnSpc>
            </a:pPr>
            <a:r>
              <a:rPr lang="en-US" sz="2000">
                <a:effectLst>
                  <a:outerShdw blurRad="38100" dist="38100" dir="2700000" algn="tl">
                    <a:srgbClr val="DDDDDD"/>
                  </a:outerShdw>
                </a:effectLst>
                <a:latin typeface="Book Antiqua" charset="0"/>
                <a:ea typeface="ＭＳ Ｐゴシック" charset="0"/>
                <a:cs typeface="ＭＳ Ｐゴシック" charset="0"/>
              </a:rPr>
              <a:t>There must be no personal data record-keeping systems whose very existence is secret. </a:t>
            </a:r>
          </a:p>
          <a:p>
            <a:pPr>
              <a:lnSpc>
                <a:spcPct val="90000"/>
              </a:lnSpc>
            </a:pPr>
            <a:r>
              <a:rPr lang="en-US" sz="2000">
                <a:effectLst>
                  <a:outerShdw blurRad="38100" dist="38100" dir="2700000" algn="tl">
                    <a:srgbClr val="DDDDDD"/>
                  </a:outerShdw>
                </a:effectLst>
                <a:latin typeface="Book Antiqua" charset="0"/>
                <a:ea typeface="ＭＳ Ｐゴシック" charset="0"/>
                <a:cs typeface="ＭＳ Ｐゴシック" charset="0"/>
              </a:rPr>
              <a:t>There must be a way for a person to find out what information about the person is in a record and how it is used.</a:t>
            </a:r>
          </a:p>
          <a:p>
            <a:pPr>
              <a:lnSpc>
                <a:spcPct val="90000"/>
              </a:lnSpc>
            </a:pPr>
            <a:r>
              <a:rPr lang="en-US" sz="2000">
                <a:effectLst>
                  <a:outerShdw blurRad="38100" dist="38100" dir="2700000" algn="tl">
                    <a:srgbClr val="DDDDDD"/>
                  </a:outerShdw>
                </a:effectLst>
                <a:latin typeface="Book Antiqua" charset="0"/>
                <a:ea typeface="ＭＳ Ｐゴシック" charset="0"/>
                <a:cs typeface="ＭＳ Ｐゴシック" charset="0"/>
              </a:rPr>
              <a:t>There must be a way for a person to prevent information about the person that was obtained for one purpose from being used or made available for other purposes without the person's consent. </a:t>
            </a:r>
          </a:p>
          <a:p>
            <a:pPr>
              <a:lnSpc>
                <a:spcPct val="90000"/>
              </a:lnSpc>
            </a:pPr>
            <a:r>
              <a:rPr lang="en-US" sz="2000">
                <a:effectLst>
                  <a:outerShdw blurRad="38100" dist="38100" dir="2700000" algn="tl">
                    <a:srgbClr val="DDDDDD"/>
                  </a:outerShdw>
                </a:effectLst>
                <a:latin typeface="Book Antiqua" charset="0"/>
                <a:ea typeface="ＭＳ Ｐゴシック" charset="0"/>
                <a:cs typeface="ＭＳ Ｐゴシック" charset="0"/>
              </a:rPr>
              <a:t>There must be a way for a person to correct or amend a record of identifiable information about the person. </a:t>
            </a:r>
          </a:p>
          <a:p>
            <a:pPr>
              <a:lnSpc>
                <a:spcPct val="90000"/>
              </a:lnSpc>
            </a:pPr>
            <a:r>
              <a:rPr lang="en-US" sz="2000">
                <a:effectLst>
                  <a:outerShdw blurRad="38100" dist="38100" dir="2700000" algn="tl">
                    <a:srgbClr val="DDDDDD"/>
                  </a:outerShdw>
                </a:effectLst>
                <a:latin typeface="Book Antiqua" charset="0"/>
                <a:ea typeface="ＭＳ Ｐゴシック" charset="0"/>
                <a:cs typeface="ＭＳ Ｐゴシック" charset="0"/>
              </a:rPr>
              <a:t>Any organization creating, maintaining, using, or disseminating records of identifiable personal data must assure the reliability of the data for their intended use and must take precautions to prevent misuses of the data.</a:t>
            </a:r>
          </a:p>
          <a:p>
            <a:pPr>
              <a:lnSpc>
                <a:spcPct val="90000"/>
              </a:lnSpc>
            </a:pPr>
            <a:endParaRPr lang="en-US" sz="2000">
              <a:effectLst>
                <a:outerShdw blurRad="38100" dist="38100" dir="2700000" algn="tl">
                  <a:srgbClr val="DDDDDD"/>
                </a:outerShdw>
              </a:effectLst>
              <a:latin typeface="Book Antiqua"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Additions to the </a:t>
            </a:r>
            <a:r>
              <a:rPr lang="en-US" i="1" dirty="0" smtClean="0"/>
              <a:t>Code</a:t>
            </a:r>
            <a:endParaRPr lang="en-US" i="1" dirty="0"/>
          </a:p>
        </p:txBody>
      </p:sp>
      <p:sp>
        <p:nvSpPr>
          <p:cNvPr id="3" name="Content Placeholder 2"/>
          <p:cNvSpPr>
            <a:spLocks noGrp="1"/>
          </p:cNvSpPr>
          <p:nvPr>
            <p:ph idx="1"/>
          </p:nvPr>
        </p:nvSpPr>
        <p:spPr/>
        <p:txBody>
          <a:bodyPr/>
          <a:lstStyle/>
          <a:p>
            <a:r>
              <a:rPr lang="en-US" dirty="0" smtClean="0"/>
              <a:t>Three other principles might be added from the ACM Code of Ethics:</a:t>
            </a:r>
          </a:p>
          <a:p>
            <a:pPr lvl="1"/>
            <a:r>
              <a:rPr lang="en-US" dirty="0" smtClean="0"/>
              <a:t>Only the necessary information should be collected</a:t>
            </a:r>
          </a:p>
          <a:p>
            <a:pPr lvl="1"/>
            <a:r>
              <a:rPr lang="en-US" dirty="0" smtClean="0"/>
              <a:t>Data retention and disposal periods should be implemented</a:t>
            </a:r>
          </a:p>
          <a:p>
            <a:pPr lvl="1"/>
            <a:r>
              <a:rPr lang="en-US" dirty="0" smtClean="0"/>
              <a:t>User data observed during normal system maintenance must be treated with confidentiality unless you are required to reveal it by law or </a:t>
            </a:r>
            <a:r>
              <a:rPr lang="en-US" dirty="0" err="1" smtClean="0"/>
              <a:t>organzational</a:t>
            </a:r>
            <a:r>
              <a:rPr lang="en-US" dirty="0" smtClean="0"/>
              <a:t> rules</a:t>
            </a:r>
            <a:endParaRPr lang="en-US" dirty="0"/>
          </a:p>
        </p:txBody>
      </p:sp>
    </p:spTree>
    <p:extLst>
      <p:ext uri="{BB962C8B-B14F-4D97-AF65-F5344CB8AC3E}">
        <p14:creationId xmlns:p14="http://schemas.microsoft.com/office/powerpoint/2010/main" val="389225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a:effectLst>
                  <a:outerShdw blurRad="38100" dist="38100" dir="2700000" algn="tl">
                    <a:srgbClr val="DDDDDD"/>
                  </a:outerShdw>
                </a:effectLst>
                <a:latin typeface="Book Antiqua" charset="0"/>
                <a:ea typeface="ＭＳ Ｐゴシック" charset="0"/>
                <a:cs typeface="ＭＳ Ｐゴシック" charset="0"/>
              </a:rPr>
              <a:t>Status of the </a:t>
            </a:r>
            <a:r>
              <a:rPr lang="en-US" i="1">
                <a:effectLst>
                  <a:outerShdw blurRad="38100" dist="38100" dir="2700000" algn="tl">
                    <a:srgbClr val="DDDDDD"/>
                  </a:outerShdw>
                </a:effectLst>
                <a:latin typeface="Book Antiqua" charset="0"/>
                <a:ea typeface="ＭＳ Ｐゴシック" charset="0"/>
                <a:cs typeface="ＭＳ Ｐゴシック" charset="0"/>
              </a:rPr>
              <a:t>Code</a:t>
            </a:r>
            <a:endParaRPr lang="en-US">
              <a:effectLst>
                <a:outerShdw blurRad="38100" dist="38100" dir="2700000" algn="tl">
                  <a:srgbClr val="DDDDDD"/>
                </a:outerShdw>
              </a:effectLst>
              <a:latin typeface="Book Antiqua" charset="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a:effectLst>
                  <a:outerShdw blurRad="38100" dist="38100" dir="2700000" algn="tl">
                    <a:srgbClr val="DDDDDD"/>
                  </a:outerShdw>
                </a:effectLst>
                <a:latin typeface="Book Antiqua" charset="0"/>
                <a:ea typeface="ＭＳ Ｐゴシック" charset="0"/>
                <a:cs typeface="ＭＳ Ｐゴシック" charset="0"/>
              </a:rPr>
              <a:t>Created by the HEW (Health, Education, Welfare) Advisory Committee on Automated Data Systems in 1972</a:t>
            </a:r>
          </a:p>
          <a:p>
            <a:r>
              <a:rPr lang="en-US">
                <a:effectLst>
                  <a:outerShdw blurRad="38100" dist="38100" dir="2700000" algn="tl">
                    <a:srgbClr val="DDDDDD"/>
                  </a:outerShdw>
                </a:effectLst>
                <a:latin typeface="Book Antiqua" charset="0"/>
                <a:ea typeface="ＭＳ Ｐゴシック" charset="0"/>
                <a:cs typeface="ＭＳ Ｐゴシック" charset="0"/>
              </a:rPr>
              <a:t>Not legally binding</a:t>
            </a:r>
          </a:p>
          <a:p>
            <a:r>
              <a:rPr lang="en-US">
                <a:effectLst>
                  <a:outerShdw blurRad="38100" dist="38100" dir="2700000" algn="tl">
                    <a:srgbClr val="DDDDDD"/>
                  </a:outerShdw>
                </a:effectLst>
                <a:latin typeface="Book Antiqua" charset="0"/>
                <a:ea typeface="ＭＳ Ｐゴシック" charset="0"/>
                <a:cs typeface="ＭＳ Ｐゴシック" charset="0"/>
              </a:rPr>
              <a:t>Some of its principals were adopted in laws governing data in particular areas:</a:t>
            </a:r>
          </a:p>
          <a:p>
            <a:pPr lvl="1"/>
            <a:r>
              <a:rPr lang="en-US">
                <a:effectLst>
                  <a:outerShdw blurRad="38100" dist="38100" dir="2700000" algn="tl">
                    <a:srgbClr val="DDDDDD"/>
                  </a:outerShdw>
                </a:effectLst>
                <a:latin typeface="Book Antiqua" charset="0"/>
                <a:ea typeface="ＭＳ Ｐゴシック" charset="0"/>
              </a:rPr>
              <a:t>financial data</a:t>
            </a:r>
          </a:p>
          <a:p>
            <a:pPr lvl="1"/>
            <a:r>
              <a:rPr lang="en-US">
                <a:effectLst>
                  <a:outerShdw blurRad="38100" dist="38100" dir="2700000" algn="tl">
                    <a:srgbClr val="DDDDDD"/>
                  </a:outerShdw>
                </a:effectLst>
                <a:latin typeface="Book Antiqua" charset="0"/>
                <a:ea typeface="ＭＳ Ｐゴシック" charset="0"/>
              </a:rPr>
              <a:t>medical records </a:t>
            </a:r>
          </a:p>
          <a:p>
            <a:endParaRPr lang="en-US">
              <a:effectLst>
                <a:outerShdw blurRad="38100" dist="38100" dir="2700000" algn="tl">
                  <a:srgbClr val="DDDDDD"/>
                </a:outerShdw>
              </a:effectLst>
              <a:latin typeface="Book Antiqua" charset="0"/>
              <a:ea typeface="ＭＳ Ｐゴシック" charset="0"/>
              <a:cs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Is it ethical for a library online catalog to show most popular search results first?</a:t>
            </a:r>
          </a:p>
          <a:p>
            <a:r>
              <a:rPr lang="en-US" dirty="0" smtClean="0"/>
              <a:t>Is it ethical for a store to ask for your rewards card or phone number when you make a purchase?</a:t>
            </a:r>
            <a:endParaRPr lang="en-US" dirty="0"/>
          </a:p>
        </p:txBody>
      </p:sp>
    </p:spTree>
    <p:extLst>
      <p:ext uri="{BB962C8B-B14F-4D97-AF65-F5344CB8AC3E}">
        <p14:creationId xmlns:p14="http://schemas.microsoft.com/office/powerpoint/2010/main" val="761237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CAN SPAM </a:t>
            </a:r>
            <a:r>
              <a:rPr lang="en-US" dirty="0" smtClean="0">
                <a:effectLst>
                  <a:outerShdw blurRad="38100" dist="38100" dir="2700000" algn="tl">
                    <a:srgbClr val="DDDDDD"/>
                  </a:outerShdw>
                </a:effectLst>
                <a:latin typeface="Book Antiqua" charset="0"/>
                <a:ea typeface="ＭＳ Ｐゴシック" charset="0"/>
                <a:cs typeface="ＭＳ Ｐゴシック" charset="0"/>
              </a:rPr>
              <a:t>act</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26627" name="Content Placeholder 2"/>
          <p:cNvSpPr>
            <a:spLocks noGrp="1"/>
          </p:cNvSpPr>
          <p:nvPr>
            <p:ph idx="1"/>
          </p:nvPr>
        </p:nvSpPr>
        <p:spPr/>
        <p:txBody>
          <a:bodyPr/>
          <a:lstStyle/>
          <a:p>
            <a:pPr>
              <a:lnSpc>
                <a:spcPct val="90000"/>
              </a:lnSpc>
            </a:pPr>
            <a:r>
              <a:rPr lang="en-US" sz="2200">
                <a:effectLst>
                  <a:outerShdw blurRad="38100" dist="38100" dir="2700000" algn="tl">
                    <a:srgbClr val="DDDDDD"/>
                  </a:outerShdw>
                </a:effectLst>
                <a:latin typeface="Book Antiqua" charset="0"/>
                <a:ea typeface="ＭＳ Ｐゴシック" charset="0"/>
                <a:cs typeface="ＭＳ Ｐゴシック" charset="0"/>
              </a:rPr>
              <a:t>Requirements of mass emails:</a:t>
            </a:r>
          </a:p>
          <a:p>
            <a:pPr lvl="1">
              <a:lnSpc>
                <a:spcPct val="90000"/>
              </a:lnSpc>
            </a:pPr>
            <a:r>
              <a:rPr lang="en-US" sz="2000">
                <a:effectLst>
                  <a:outerShdw blurRad="38100" dist="38100" dir="2700000" algn="tl">
                    <a:srgbClr val="DDDDDD"/>
                  </a:outerShdw>
                </a:effectLst>
                <a:latin typeface="Book Antiqua" charset="0"/>
                <a:ea typeface="ＭＳ Ｐゴシック" charset="0"/>
              </a:rPr>
              <a:t>Accurate from line &amp; other headers</a:t>
            </a:r>
          </a:p>
          <a:p>
            <a:pPr lvl="1">
              <a:lnSpc>
                <a:spcPct val="90000"/>
              </a:lnSpc>
            </a:pPr>
            <a:r>
              <a:rPr lang="en-US" sz="2000">
                <a:effectLst>
                  <a:outerShdw blurRad="38100" dist="38100" dir="2700000" algn="tl">
                    <a:srgbClr val="DDDDDD"/>
                  </a:outerShdw>
                </a:effectLst>
                <a:latin typeface="Book Antiqua" charset="0"/>
                <a:ea typeface="ＭＳ Ｐゴシック" charset="0"/>
              </a:rPr>
              <a:t>Subject line is not deceptive</a:t>
            </a:r>
          </a:p>
          <a:p>
            <a:pPr lvl="1">
              <a:lnSpc>
                <a:spcPct val="90000"/>
              </a:lnSpc>
            </a:pPr>
            <a:r>
              <a:rPr lang="en-US" sz="2000">
                <a:effectLst>
                  <a:outerShdw blurRad="38100" dist="38100" dir="2700000" algn="tl">
                    <a:srgbClr val="DDDDDD"/>
                  </a:outerShdw>
                </a:effectLst>
                <a:latin typeface="Book Antiqua" charset="0"/>
                <a:ea typeface="ＭＳ Ｐゴシック" charset="0"/>
              </a:rPr>
              <a:t>Accurate physical address</a:t>
            </a:r>
          </a:p>
          <a:p>
            <a:pPr lvl="1">
              <a:lnSpc>
                <a:spcPct val="90000"/>
              </a:lnSpc>
            </a:pPr>
            <a:r>
              <a:rPr lang="en-US" sz="2000">
                <a:effectLst>
                  <a:outerShdw blurRad="38100" dist="38100" dir="2700000" algn="tl">
                    <a:srgbClr val="DDDDDD"/>
                  </a:outerShdw>
                </a:effectLst>
                <a:latin typeface="Book Antiqua" charset="0"/>
                <a:ea typeface="ＭＳ Ｐゴシック" charset="0"/>
              </a:rPr>
              <a:t>Message may not be sent through open relay</a:t>
            </a:r>
          </a:p>
          <a:p>
            <a:pPr lvl="1">
              <a:lnSpc>
                <a:spcPct val="90000"/>
              </a:lnSpc>
            </a:pPr>
            <a:r>
              <a:rPr lang="en-US" sz="2000">
                <a:effectLst>
                  <a:outerShdw blurRad="38100" dist="38100" dir="2700000" algn="tl">
                    <a:srgbClr val="DDDDDD"/>
                  </a:outerShdw>
                </a:effectLst>
                <a:latin typeface="Book Antiqua" charset="0"/>
                <a:ea typeface="ＭＳ Ｐゴシック" charset="0"/>
              </a:rPr>
              <a:t>Message may not use harvested email addrs</a:t>
            </a:r>
          </a:p>
          <a:p>
            <a:pPr lvl="1">
              <a:lnSpc>
                <a:spcPct val="90000"/>
              </a:lnSpc>
            </a:pPr>
            <a:r>
              <a:rPr lang="en-US" sz="2000">
                <a:effectLst>
                  <a:outerShdw blurRad="38100" dist="38100" dir="2700000" algn="tl">
                    <a:srgbClr val="DDDDDD"/>
                  </a:outerShdw>
                </a:effectLst>
                <a:latin typeface="Book Antiqua" charset="0"/>
                <a:ea typeface="ＭＳ Ｐゴシック" charset="0"/>
              </a:rPr>
              <a:t>A way to opt out with single click or web page</a:t>
            </a:r>
          </a:p>
          <a:p>
            <a:pPr>
              <a:lnSpc>
                <a:spcPct val="90000"/>
              </a:lnSpc>
            </a:pPr>
            <a:r>
              <a:rPr lang="en-US" sz="2200">
                <a:effectLst>
                  <a:outerShdw blurRad="38100" dist="38100" dir="2700000" algn="tl">
                    <a:srgbClr val="DDDDDD"/>
                  </a:outerShdw>
                </a:effectLst>
                <a:latin typeface="Book Antiqua" charset="0"/>
                <a:ea typeface="ＭＳ Ｐゴシック" charset="0"/>
                <a:cs typeface="ＭＳ Ｐゴシック" charset="0"/>
              </a:rPr>
              <a:t>Exemptions</a:t>
            </a:r>
          </a:p>
          <a:p>
            <a:pPr lvl="1">
              <a:lnSpc>
                <a:spcPct val="90000"/>
              </a:lnSpc>
            </a:pPr>
            <a:r>
              <a:rPr lang="en-US" sz="2000">
                <a:effectLst>
                  <a:outerShdw blurRad="38100" dist="38100" dir="2700000" algn="tl">
                    <a:srgbClr val="DDDDDD"/>
                  </a:outerShdw>
                </a:effectLst>
                <a:latin typeface="Book Antiqua" charset="0"/>
                <a:ea typeface="ＭＳ Ｐゴシック" charset="0"/>
              </a:rPr>
              <a:t>Religious messages</a:t>
            </a:r>
          </a:p>
          <a:p>
            <a:pPr lvl="1">
              <a:lnSpc>
                <a:spcPct val="90000"/>
              </a:lnSpc>
            </a:pPr>
            <a:r>
              <a:rPr lang="en-US" sz="2000">
                <a:effectLst>
                  <a:outerShdw blurRad="38100" dist="38100" dir="2700000" algn="tl">
                    <a:srgbClr val="DDDDDD"/>
                  </a:outerShdw>
                </a:effectLst>
                <a:latin typeface="Book Antiqua" charset="0"/>
                <a:ea typeface="ＭＳ Ｐゴシック" charset="0"/>
              </a:rPr>
              <a:t>Political messages</a:t>
            </a:r>
          </a:p>
          <a:p>
            <a:pPr lvl="1">
              <a:lnSpc>
                <a:spcPct val="90000"/>
              </a:lnSpc>
            </a:pPr>
            <a:r>
              <a:rPr lang="en-US" sz="2000">
                <a:effectLst>
                  <a:outerShdw blurRad="38100" dist="38100" dir="2700000" algn="tl">
                    <a:srgbClr val="DDDDDD"/>
                  </a:outerShdw>
                </a:effectLst>
                <a:latin typeface="Book Antiqua" charset="0"/>
                <a:ea typeface="ＭＳ Ｐゴシック" charset="0"/>
              </a:rPr>
              <a:t>National security messages</a:t>
            </a:r>
          </a:p>
        </p:txBody>
      </p:sp>
    </p:spTree>
    <p:extLst>
      <p:ext uri="{BB962C8B-B14F-4D97-AF65-F5344CB8AC3E}">
        <p14:creationId xmlns:p14="http://schemas.microsoft.com/office/powerpoint/2010/main" val="62205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policies</a:t>
            </a:r>
            <a:endParaRPr lang="en-US" dirty="0"/>
          </a:p>
        </p:txBody>
      </p:sp>
      <p:sp>
        <p:nvSpPr>
          <p:cNvPr id="3" name="Content Placeholder 2"/>
          <p:cNvSpPr>
            <a:spLocks noGrp="1"/>
          </p:cNvSpPr>
          <p:nvPr>
            <p:ph idx="1"/>
          </p:nvPr>
        </p:nvSpPr>
        <p:spPr/>
        <p:txBody>
          <a:bodyPr/>
          <a:lstStyle/>
          <a:p>
            <a:r>
              <a:rPr lang="en-US" dirty="0" smtClean="0"/>
              <a:t>Are you required by law to have a privacy policy?</a:t>
            </a:r>
            <a:endParaRPr lang="en-US" dirty="0"/>
          </a:p>
        </p:txBody>
      </p:sp>
    </p:spTree>
    <p:extLst>
      <p:ext uri="{BB962C8B-B14F-4D97-AF65-F5344CB8AC3E}">
        <p14:creationId xmlns:p14="http://schemas.microsoft.com/office/powerpoint/2010/main" val="107608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Privacy </a:t>
            </a:r>
            <a:r>
              <a:rPr lang="en-US" dirty="0" smtClean="0">
                <a:effectLst>
                  <a:outerShdw blurRad="38100" dist="38100" dir="2700000" algn="tl">
                    <a:srgbClr val="DDDDDD"/>
                  </a:outerShdw>
                </a:effectLst>
                <a:latin typeface="Book Antiqua" charset="0"/>
                <a:ea typeface="ＭＳ Ｐゴシック" charset="0"/>
                <a:cs typeface="ＭＳ Ｐゴシック" charset="0"/>
              </a:rPr>
              <a:t>policies</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21507" name="Content Placeholder 2"/>
          <p:cNvSpPr>
            <a:spLocks noGrp="1"/>
          </p:cNvSpPr>
          <p:nvPr>
            <p:ph idx="1"/>
          </p:nvPr>
        </p:nvSpPr>
        <p:spPr/>
        <p:txBody>
          <a:bodyPr/>
          <a:lstStyle/>
          <a:p>
            <a:r>
              <a:rPr lang="en-US">
                <a:effectLst>
                  <a:outerShdw blurRad="38100" dist="38100" dir="2700000" algn="tl">
                    <a:srgbClr val="DDDDDD"/>
                  </a:outerShdw>
                </a:effectLst>
                <a:latin typeface="Book Antiqua" charset="0"/>
                <a:ea typeface="ＭＳ Ｐゴシック" charset="0"/>
                <a:cs typeface="ＭＳ Ｐゴシック" charset="0"/>
              </a:rPr>
              <a:t>California requires commercial websites that collect personally identifiable information to post a privacy policy. It must</a:t>
            </a:r>
          </a:p>
          <a:p>
            <a:pPr lvl="1"/>
            <a:r>
              <a:rPr lang="en-US">
                <a:effectLst>
                  <a:outerShdw blurRad="38100" dist="38100" dir="2700000" algn="tl">
                    <a:srgbClr val="DDDDDD"/>
                  </a:outerShdw>
                </a:effectLst>
                <a:latin typeface="Book Antiqua" charset="0"/>
                <a:ea typeface="ＭＳ Ｐゴシック" charset="0"/>
              </a:rPr>
              <a:t>Identify the categories of personally identifiable information that are collected</a:t>
            </a:r>
          </a:p>
          <a:p>
            <a:pPr lvl="1"/>
            <a:r>
              <a:rPr lang="en-US">
                <a:effectLst>
                  <a:outerShdw blurRad="38100" dist="38100" dir="2700000" algn="tl">
                    <a:srgbClr val="DDDDDD"/>
                  </a:outerShdw>
                </a:effectLst>
                <a:latin typeface="Book Antiqua" charset="0"/>
                <a:ea typeface="ＭＳ Ｐゴシック" charset="0"/>
              </a:rPr>
              <a:t>Describe how consumers can review and make changes</a:t>
            </a:r>
          </a:p>
          <a:p>
            <a:pPr lvl="1"/>
            <a:r>
              <a:rPr lang="en-US">
                <a:effectLst>
                  <a:outerShdw blurRad="38100" dist="38100" dir="2700000" algn="tl">
                    <a:srgbClr val="DDDDDD"/>
                  </a:outerShdw>
                </a:effectLst>
                <a:latin typeface="Book Antiqua" charset="0"/>
                <a:ea typeface="ＭＳ Ｐゴシック" charset="0"/>
              </a:rPr>
              <a:t>Describe how consumers can learn of changes in the policy</a:t>
            </a:r>
          </a:p>
          <a:p>
            <a:pPr lvl="1"/>
            <a:r>
              <a:rPr lang="en-US">
                <a:effectLst>
                  <a:outerShdw blurRad="38100" dist="38100" dir="2700000" algn="tl">
                    <a:srgbClr val="DDDDDD"/>
                  </a:outerShdw>
                </a:effectLst>
                <a:latin typeface="Book Antiqua" charset="0"/>
                <a:ea typeface="ＭＳ Ｐゴシック" charset="0"/>
              </a:rPr>
              <a:t>Identify the effective date of the policy</a:t>
            </a:r>
          </a:p>
        </p:txBody>
      </p:sp>
    </p:spTree>
    <p:extLst>
      <p:ext uri="{BB962C8B-B14F-4D97-AF65-F5344CB8AC3E}">
        <p14:creationId xmlns:p14="http://schemas.microsoft.com/office/powerpoint/2010/main" val="363894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Privacy </a:t>
            </a:r>
            <a:r>
              <a:rPr lang="en-US" dirty="0" smtClean="0">
                <a:effectLst>
                  <a:outerShdw blurRad="38100" dist="38100" dir="2700000" algn="tl">
                    <a:srgbClr val="DDDDDD"/>
                  </a:outerShdw>
                </a:effectLst>
                <a:latin typeface="Book Antiqua" charset="0"/>
                <a:ea typeface="ＭＳ Ｐゴシック" charset="0"/>
                <a:cs typeface="ＭＳ Ｐゴシック" charset="0"/>
              </a:rPr>
              <a:t>policy tips</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
        <p:nvSpPr>
          <p:cNvPr id="22531" name="Content Placeholder 2"/>
          <p:cNvSpPr>
            <a:spLocks noGrp="1"/>
          </p:cNvSpPr>
          <p:nvPr>
            <p:ph idx="1"/>
          </p:nvPr>
        </p:nvSpPr>
        <p:spPr/>
        <p:txBody>
          <a:bodyPr/>
          <a:lstStyle/>
          <a:p>
            <a:r>
              <a:rPr lang="en-US">
                <a:effectLst>
                  <a:outerShdw blurRad="38100" dist="38100" dir="2700000" algn="tl">
                    <a:srgbClr val="DDDDDD"/>
                  </a:outerShdw>
                </a:effectLst>
                <a:latin typeface="Book Antiqua" charset="0"/>
                <a:ea typeface="ＭＳ Ｐゴシック" charset="0"/>
                <a:cs typeface="ＭＳ Ｐゴシック" charset="0"/>
              </a:rPr>
              <a:t>If you do business in California, make it legal in CA</a:t>
            </a:r>
          </a:p>
          <a:p>
            <a:r>
              <a:rPr lang="en-US">
                <a:effectLst>
                  <a:outerShdw blurRad="38100" dist="38100" dir="2700000" algn="tl">
                    <a:srgbClr val="DDDDDD"/>
                  </a:outerShdw>
                </a:effectLst>
                <a:latin typeface="Book Antiqua" charset="0"/>
                <a:ea typeface="ＭＳ Ｐゴシック" charset="0"/>
                <a:cs typeface="ＭＳ Ｐゴシック" charset="0"/>
              </a:rPr>
              <a:t>Make it easy to read</a:t>
            </a:r>
          </a:p>
          <a:p>
            <a:endParaRPr lang="en-US">
              <a:effectLst>
                <a:outerShdw blurRad="38100" dist="38100" dir="2700000" algn="tl">
                  <a:srgbClr val="DDDDDD"/>
                </a:outerShdw>
              </a:effectLst>
              <a:latin typeface="Book Antiqua" charset="0"/>
              <a:ea typeface="ＭＳ Ｐゴシック" charset="0"/>
              <a:cs typeface="ＭＳ Ｐゴシック" charset="0"/>
            </a:endParaRPr>
          </a:p>
          <a:p>
            <a:r>
              <a:rPr lang="en-US">
                <a:effectLst>
                  <a:outerShdw blurRad="38100" dist="38100" dir="2700000" algn="tl">
                    <a:srgbClr val="DDDDDD"/>
                  </a:outerShdw>
                </a:effectLst>
                <a:latin typeface="Book Antiqua" charset="0"/>
                <a:ea typeface="ＭＳ Ｐゴシック" charset="0"/>
                <a:cs typeface="ＭＳ Ｐゴシック" charset="0"/>
              </a:rPr>
              <a:t>Abide by it! It can be enforced by the FTC (see Wikipedia article on e-commerce)</a:t>
            </a:r>
          </a:p>
        </p:txBody>
      </p:sp>
    </p:spTree>
    <p:extLst>
      <p:ext uri="{BB962C8B-B14F-4D97-AF65-F5344CB8AC3E}">
        <p14:creationId xmlns:p14="http://schemas.microsoft.com/office/powerpoint/2010/main" val="22283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compatLnSpc="1">
            <a:prstTxWarp prst="textNoShape">
              <a:avLst/>
            </a:prstTxWarp>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Privacy </a:t>
            </a:r>
            <a:r>
              <a:rPr lang="en-US" dirty="0" smtClean="0">
                <a:effectLst>
                  <a:outerShdw blurRad="38100" dist="38100" dir="2700000" algn="tl">
                    <a:srgbClr val="DDDDDD"/>
                  </a:outerShdw>
                </a:effectLst>
                <a:latin typeface="Book Antiqua" charset="0"/>
                <a:ea typeface="ＭＳ Ｐゴシック" charset="0"/>
                <a:cs typeface="ＭＳ Ｐゴシック" charset="0"/>
              </a:rPr>
              <a:t>policy </a:t>
            </a:r>
            <a:r>
              <a:rPr lang="en-US" dirty="0">
                <a:effectLst>
                  <a:outerShdw blurRad="38100" dist="38100" dir="2700000" algn="tl">
                    <a:srgbClr val="DDDDDD"/>
                  </a:outerShdw>
                </a:effectLst>
                <a:latin typeface="Book Antiqua" charset="0"/>
                <a:ea typeface="ＭＳ Ｐゴシック" charset="0"/>
                <a:cs typeface="ＭＳ Ｐゴシック" charset="0"/>
              </a:rPr>
              <a:t>tool</a:t>
            </a:r>
          </a:p>
        </p:txBody>
      </p:sp>
      <p:sp>
        <p:nvSpPr>
          <p:cNvPr id="23555" name="Content Placeholder 2"/>
          <p:cNvSpPr>
            <a:spLocks noGrp="1"/>
          </p:cNvSpPr>
          <p:nvPr>
            <p:ph idx="1"/>
          </p:nvPr>
        </p:nvSpPr>
        <p:spPr/>
        <p:txBody>
          <a:bodyPr/>
          <a:lstStyle/>
          <a:p>
            <a:r>
              <a:rPr lang="en-US" dirty="0">
                <a:effectLst>
                  <a:outerShdw blurRad="38100" dist="38100" dir="2700000" algn="tl">
                    <a:srgbClr val="DDDDDD"/>
                  </a:outerShdw>
                </a:effectLst>
                <a:latin typeface="Book Antiqua" charset="0"/>
                <a:ea typeface="ＭＳ Ｐゴシック" charset="0"/>
                <a:cs typeface="ＭＳ Ｐゴシック" charset="0"/>
              </a:rPr>
              <a:t>Here's an </a:t>
            </a:r>
            <a:r>
              <a:rPr lang="en-US" dirty="0">
                <a:effectLst>
                  <a:outerShdw blurRad="38100" dist="38100" dir="2700000" algn="tl">
                    <a:srgbClr val="DDDDDD"/>
                  </a:outerShdw>
                </a:effectLst>
                <a:latin typeface="Book Antiqua" charset="0"/>
                <a:ea typeface="ＭＳ Ｐゴシック" charset="0"/>
                <a:cs typeface="ＭＳ Ｐゴシック" charset="0"/>
                <a:hlinkClick r:id="rId2"/>
              </a:rPr>
              <a:t>online tool to create a privacy </a:t>
            </a:r>
            <a:r>
              <a:rPr lang="en-US" dirty="0" smtClean="0">
                <a:effectLst>
                  <a:outerShdw blurRad="38100" dist="38100" dir="2700000" algn="tl">
                    <a:srgbClr val="DDDDDD"/>
                  </a:outerShdw>
                </a:effectLst>
                <a:latin typeface="Book Antiqua" charset="0"/>
                <a:ea typeface="ＭＳ Ｐゴシック" charset="0"/>
                <a:cs typeface="ＭＳ Ｐゴシック" charset="0"/>
                <a:hlinkClick r:id="rId2"/>
              </a:rPr>
              <a:t>policy</a:t>
            </a:r>
            <a:endParaRPr lang="en-US" dirty="0" smtClean="0">
              <a:effectLst>
                <a:outerShdw blurRad="38100" dist="38100" dir="2700000" algn="tl">
                  <a:srgbClr val="DDDDDD"/>
                </a:outerShdw>
              </a:effectLst>
              <a:latin typeface="Book Antiqua" charset="0"/>
              <a:ea typeface="ＭＳ Ｐゴシック" charset="0"/>
              <a:cs typeface="ＭＳ Ｐゴシック" charset="0"/>
            </a:endParaRPr>
          </a:p>
          <a:p>
            <a:endParaRPr lang="en-US" dirty="0">
              <a:effectLst>
                <a:outerShdw blurRad="38100" dist="38100" dir="2700000" algn="tl">
                  <a:srgbClr val="DDDDDD"/>
                </a:outerShdw>
              </a:effectLst>
              <a:latin typeface="Book Antiqua" charset="0"/>
              <a:ea typeface="ＭＳ Ｐゴシック" charset="0"/>
              <a:cs typeface="ＭＳ Ｐゴシック" charset="0"/>
            </a:endParaRPr>
          </a:p>
          <a:p>
            <a:r>
              <a:rPr lang="en-US" dirty="0" smtClean="0">
                <a:effectLst>
                  <a:outerShdw blurRad="38100" dist="38100" dir="2700000" algn="tl">
                    <a:srgbClr val="DDDDDD"/>
                  </a:outerShdw>
                </a:effectLst>
                <a:latin typeface="Book Antiqua" charset="0"/>
                <a:ea typeface="ＭＳ Ｐゴシック" charset="0"/>
                <a:cs typeface="ＭＳ Ｐゴシック" charset="0"/>
              </a:rPr>
              <a:t>Create one for your term project website</a:t>
            </a:r>
            <a:endParaRPr lang="en-US" dirty="0">
              <a:effectLst>
                <a:outerShdw blurRad="38100" dist="38100" dir="2700000" algn="tl">
                  <a:srgbClr val="DDDDDD"/>
                </a:outerShdw>
              </a:effectLst>
              <a:latin typeface="Book Antiqua" charset="0"/>
              <a:ea typeface="ＭＳ Ｐゴシック" charset="0"/>
              <a:cs typeface="ＭＳ Ｐゴシック" charset="0"/>
            </a:endParaRPr>
          </a:p>
        </p:txBody>
      </p:sp>
    </p:spTree>
    <p:extLst>
      <p:ext uri="{BB962C8B-B14F-4D97-AF65-F5344CB8AC3E}">
        <p14:creationId xmlns:p14="http://schemas.microsoft.com/office/powerpoint/2010/main" val="2042569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6197" y="2540500"/>
            <a:ext cx="7612063" cy="811580"/>
          </a:xfrm>
        </p:spPr>
      </p:pic>
    </p:spTree>
    <p:extLst>
      <p:ext uri="{BB962C8B-B14F-4D97-AF65-F5344CB8AC3E}">
        <p14:creationId xmlns:p14="http://schemas.microsoft.com/office/powerpoint/2010/main" val="98887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Cookie Consent Law</a:t>
            </a:r>
            <a:endParaRPr lang="en-US" dirty="0"/>
          </a:p>
        </p:txBody>
      </p:sp>
      <p:sp>
        <p:nvSpPr>
          <p:cNvPr id="5" name="Content Placeholder 4"/>
          <p:cNvSpPr>
            <a:spLocks noGrp="1"/>
          </p:cNvSpPr>
          <p:nvPr>
            <p:ph idx="1"/>
          </p:nvPr>
        </p:nvSpPr>
        <p:spPr/>
        <p:txBody>
          <a:bodyPr/>
          <a:lstStyle/>
          <a:p>
            <a:r>
              <a:rPr lang="en-US" dirty="0" smtClean="0"/>
              <a:t>May, 2011 European Union directive:</a:t>
            </a:r>
          </a:p>
          <a:p>
            <a:pPr lvl="1"/>
            <a:r>
              <a:rPr lang="en-US" dirty="0" smtClean="0"/>
              <a:t>Let users know if a website is using cookies</a:t>
            </a:r>
          </a:p>
          <a:p>
            <a:pPr lvl="1"/>
            <a:r>
              <a:rPr lang="en-US" dirty="0" smtClean="0"/>
              <a:t>Explain what data is gathered and how used</a:t>
            </a:r>
          </a:p>
          <a:p>
            <a:pPr lvl="1"/>
            <a:r>
              <a:rPr lang="en-US" dirty="0" smtClean="0"/>
              <a:t>Gather user consent to the use of cookies</a:t>
            </a:r>
          </a:p>
          <a:p>
            <a:pPr lvl="1"/>
            <a:endParaRPr lang="en-US" dirty="0"/>
          </a:p>
          <a:p>
            <a:pPr marL="349250"/>
            <a:r>
              <a:rPr lang="en-US" dirty="0" smtClean="0"/>
              <a:t>Who does the law apply to?</a:t>
            </a:r>
          </a:p>
          <a:p>
            <a:pPr marL="692150" lvl="1"/>
            <a:r>
              <a:rPr lang="en-US" dirty="0" smtClean="0"/>
              <a:t>Any person or organization that is physically in the EU and has a website</a:t>
            </a:r>
          </a:p>
          <a:p>
            <a:pPr marL="692150" lvl="1"/>
            <a:r>
              <a:rPr lang="en-US" dirty="0" smtClean="0"/>
              <a:t>Any website that targets EU consumers</a:t>
            </a:r>
            <a:endParaRPr lang="en-US" dirty="0"/>
          </a:p>
        </p:txBody>
      </p:sp>
    </p:spTree>
    <p:extLst>
      <p:ext uri="{BB962C8B-B14F-4D97-AF65-F5344CB8AC3E}">
        <p14:creationId xmlns:p14="http://schemas.microsoft.com/office/powerpoint/2010/main" val="70769448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4604</TotalTime>
  <Words>1073</Words>
  <Application>Microsoft Macintosh PowerPoint</Application>
  <PresentationFormat>On-screen Show (4:3)</PresentationFormat>
  <Paragraphs>123</Paragraphs>
  <Slides>26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Book Antiqua</vt:lpstr>
      <vt:lpstr>Calibri</vt:lpstr>
      <vt:lpstr>ＭＳ Ｐゴシック</vt:lpstr>
      <vt:lpstr>Wingdings 2</vt:lpstr>
      <vt:lpstr>Arial</vt:lpstr>
      <vt:lpstr>Habitat</vt:lpstr>
      <vt:lpstr>Legal and Ethical Issues</vt:lpstr>
      <vt:lpstr>Question</vt:lpstr>
      <vt:lpstr>CAN SPAM act</vt:lpstr>
      <vt:lpstr>Privacy policies</vt:lpstr>
      <vt:lpstr>Privacy policies</vt:lpstr>
      <vt:lpstr>Privacy policy tips</vt:lpstr>
      <vt:lpstr>Privacy policy tool</vt:lpstr>
      <vt:lpstr>PowerPoint Presentation</vt:lpstr>
      <vt:lpstr>Cookie Consent Law</vt:lpstr>
      <vt:lpstr>PowerPoint Presentation</vt:lpstr>
      <vt:lpstr>Ethical issues</vt:lpstr>
      <vt:lpstr>Why do you run your site?</vt:lpstr>
      <vt:lpstr>Ethics of SEO</vt:lpstr>
      <vt:lpstr>Ethics of SEO</vt:lpstr>
      <vt:lpstr>Ethics of SEO</vt:lpstr>
      <vt:lpstr>Ethics of SEO</vt:lpstr>
      <vt:lpstr>Advertising</vt:lpstr>
      <vt:lpstr>Guestbook</vt:lpstr>
      <vt:lpstr>Ethics of storing data</vt:lpstr>
      <vt:lpstr>Ethics of mining data</vt:lpstr>
      <vt:lpstr>Ethics of mining data</vt:lpstr>
      <vt:lpstr>Ethics of using data</vt:lpstr>
      <vt:lpstr>Code of Fair Info Practices</vt:lpstr>
      <vt:lpstr>Additions to the Code</vt:lpstr>
      <vt:lpstr>Status of the Code</vt:lpstr>
      <vt:lpstr>Examples</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Website Administration</dc:title>
  <dc:creator>Harry Plantinga</dc:creator>
  <cp:lastModifiedBy>Harry Plantinga</cp:lastModifiedBy>
  <cp:revision>107</cp:revision>
  <cp:lastPrinted>2010-11-18T15:18:56Z</cp:lastPrinted>
  <dcterms:created xsi:type="dcterms:W3CDTF">2010-12-06T14:43:33Z</dcterms:created>
  <dcterms:modified xsi:type="dcterms:W3CDTF">2017-12-06T14:25:54Z</dcterms:modified>
</cp:coreProperties>
</file>