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54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8" r:id="rId3"/>
    <p:sldId id="257" r:id="rId4"/>
    <p:sldId id="277" r:id="rId5"/>
    <p:sldId id="279" r:id="rId6"/>
    <p:sldId id="280" r:id="rId7"/>
    <p:sldId id="258" r:id="rId8"/>
    <p:sldId id="281" r:id="rId9"/>
    <p:sldId id="282" r:id="rId10"/>
    <p:sldId id="283" r:id="rId11"/>
    <p:sldId id="259" r:id="rId12"/>
    <p:sldId id="260" r:id="rId13"/>
    <p:sldId id="262" r:id="rId14"/>
    <p:sldId id="263" r:id="rId15"/>
    <p:sldId id="264" r:id="rId16"/>
    <p:sldId id="265" r:id="rId17"/>
    <p:sldId id="275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70040"/>
  </p:normalViewPr>
  <p:slideViewPr>
    <p:cSldViewPr snapToGrid="0" snapToObjects="1">
      <p:cViewPr varScale="1">
        <p:scale>
          <a:sx n="90" d="100"/>
          <a:sy n="90" d="100"/>
        </p:scale>
        <p:origin x="282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679A805-D7FD-134D-B073-918C753DDB60}" type="datetime1">
              <a:rPr lang="en-US"/>
              <a:pPr/>
              <a:t>12/4/17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119216-A5CD-1141-8257-7A0E4DF747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40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025D269E-768B-8248-8BFA-C88632ED8A93}" type="datetime1">
              <a:rPr lang="en-US"/>
              <a:pPr/>
              <a:t>12/4/17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544934A4-19C0-7B43-8CB0-95D1A69278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962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Knowing and loving your users means understanding what they</a:t>
            </a:r>
            <a:r>
              <a:rPr lang="en-US" baseline="0" dirty="0" smtClean="0"/>
              <a:t> are trying to accomplish and </a:t>
            </a:r>
          </a:p>
          <a:p>
            <a:r>
              <a:rPr lang="en-US" baseline="0" dirty="0" smtClean="0"/>
              <a:t>serving them in those goals. It means being motivated to make the site ever more useful.</a:t>
            </a:r>
          </a:p>
          <a:p>
            <a:endParaRPr lang="en-US" dirty="0" smtClean="0"/>
          </a:p>
          <a:p>
            <a:r>
              <a:rPr lang="en-US" dirty="0" smtClean="0"/>
              <a:t>This</a:t>
            </a:r>
            <a:r>
              <a:rPr lang="en-US" baseline="0" dirty="0" smtClean="0"/>
              <a:t> is a diagram from </a:t>
            </a:r>
            <a:r>
              <a:rPr lang="en-US" baseline="0" dirty="0" err="1" smtClean="0"/>
              <a:t>wikipedia</a:t>
            </a:r>
            <a:r>
              <a:rPr lang="en-US" baseline="0" dirty="0" smtClean="0"/>
              <a:t> on the Deming cycle (Edwards Deming, father of modern quality control, </a:t>
            </a:r>
          </a:p>
          <a:p>
            <a:r>
              <a:rPr lang="en-US" baseline="0" dirty="0" smtClean="0"/>
              <a:t>which transformed industry in recent decades. Credited with Japan’s post-war “Economic miracle” of 1950-1960</a:t>
            </a:r>
          </a:p>
          <a:p>
            <a:endParaRPr lang="en-US" baseline="0" dirty="0" smtClean="0"/>
          </a:p>
          <a:p>
            <a:r>
              <a:rPr lang="en-US" baseline="0" dirty="0" smtClean="0"/>
              <a:t>Plan: establish objectives and processes necessary to deliver desired results</a:t>
            </a:r>
          </a:p>
          <a:p>
            <a:r>
              <a:rPr lang="en-US" baseline="0" dirty="0" smtClean="0"/>
              <a:t>Do: implement the plan. </a:t>
            </a:r>
          </a:p>
          <a:p>
            <a:r>
              <a:rPr lang="en-US" baseline="0" dirty="0" smtClean="0"/>
              <a:t>Check: Study the results: </a:t>
            </a:r>
          </a:p>
          <a:p>
            <a:r>
              <a:rPr lang="en-US" baseline="0" dirty="0" smtClean="0"/>
              <a:t>Act: decide on changes indicated in current process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you probably know, this kind of thinking has transformed not just quality control in </a:t>
            </a:r>
          </a:p>
          <a:p>
            <a:r>
              <a:rPr lang="en-US" baseline="0" dirty="0" smtClean="0"/>
              <a:t>Industry, but all sorts of fields, including education – SLOs and assessment procedures</a:t>
            </a:r>
          </a:p>
          <a:p>
            <a:r>
              <a:rPr lang="en-US" baseline="0" dirty="0" smtClean="0"/>
              <a:t>Anyone?– and even grant projects.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B7E55-C306-5E4F-9569-6C696AB46B2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04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934A4-19C0-7B43-8CB0-95D1A692787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16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200,000 pages per day is about 2.3 per second. If each takes a couple of seconds of CPU time…</a:t>
            </a: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First, reduce the number of files served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061D21E-19AE-744E-BA7F-3E7D796DDC1F}" type="slidenum">
              <a:rPr lang="en-US" sz="1200">
                <a:latin typeface="Calibri" charset="0"/>
              </a:rPr>
              <a:pPr eaLnBrk="1" hangingPunct="1"/>
              <a:t>11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What else?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Add a second server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AB2ECF-4B62-754F-A44E-E9CEA3F1B1B6}" type="slidenum">
              <a:rPr lang="en-US" sz="1200">
                <a:latin typeface="Calibri" charset="0"/>
              </a:rPr>
              <a:pPr eaLnBrk="1" hangingPunct="1"/>
              <a:t>12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Check out ccel.org – many files, etc.</a:t>
            </a: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Next: optimize artwork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7B063ED-9FCE-A74E-AECA-B8194578C407}" type="slidenum">
              <a:rPr lang="en-US" sz="1200">
                <a:latin typeface="Calibri" charset="0"/>
              </a:rPr>
              <a:pPr eaLnBrk="1" hangingPunct="1"/>
              <a:t>13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Next: deflate, CDN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3DA66EA-CE2F-F84F-8550-21252D5DAFB5}" type="slidenum">
              <a:rPr lang="en-US" sz="1200">
                <a:latin typeface="Calibri" charset="0"/>
              </a:rPr>
              <a:pPr eaLnBrk="1" hangingPunct="1"/>
              <a:t>14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Next: stylesheets at top, static content at bottom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stylesheets in a separate file to facilitate caching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0F19C1F-1423-F84E-AC21-A4BBE7A035CF}" type="slidenum">
              <a:rPr lang="en-US" sz="1200">
                <a:latin typeface="Calibri" charset="0"/>
              </a:rPr>
              <a:pPr eaLnBrk="1" hangingPunct="1"/>
              <a:t>15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51643A-BB6D-4A45-AC0F-AD23F3E9EE0E}" type="datetime1">
              <a:rPr lang="en-US"/>
              <a:pPr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016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D0A706-56ED-864E-88E3-719D9FA25812}" type="datetime1">
              <a:rPr lang="en-US"/>
              <a:pPr/>
              <a:t>12/4/17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DAA9A-208D-AD40-BFF7-7327D7CCC7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435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/>
          <a:lstStyle>
            <a:lvl1pPr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/>
          <a:lstStyle>
            <a:lvl1pPr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350F387F-DCB7-D14F-BA16-1AFF2D5C51DB}" type="datetime1">
              <a:rPr lang="en-US"/>
              <a:pPr/>
              <a:t>12/4/17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1966913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5407079-2AC9-CF4C-B139-8B85738A22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93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550EF2-9952-4447-AF4F-F333245FA069}" type="datetime1">
              <a:rPr lang="en-US"/>
              <a:pPr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9F337-5360-974A-BB15-B23AD8DE70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00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780633-8076-CA40-9210-5297457679A9}" type="datetime1">
              <a:rPr lang="en-US"/>
              <a:pPr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220DD-9C57-0644-9ECB-3F74ABF344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84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5F616F-3E04-E046-9EF7-71E40FD3AD60}" type="datetime1">
              <a:rPr lang="en-US"/>
              <a:pPr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CA33A-7C22-3F4C-BFEE-D9A8023CA5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51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/>
          <a:lstStyle>
            <a:lvl1pPr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9031F5F6-A30C-A445-AD53-B68CBC6CA401}" type="datetime1">
              <a:rPr lang="en-US"/>
              <a:pPr/>
              <a:t>12/4/17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64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B5A166-D5A3-5440-B656-56D110753F27}" type="datetime1">
              <a:rPr lang="en-US"/>
              <a:pPr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9BE60-4FB3-6B4F-BB6F-A0A3DC3705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97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90199D-6571-ED44-BC18-AC0DA0272B8D}" type="datetime1">
              <a:rPr lang="en-US"/>
              <a:pPr/>
              <a:t>12/4/17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744A9-5A8E-0A4A-9F60-C7C7AB1630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51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56A954-7A70-C54C-B355-EDE6D20050ED}" type="datetime1">
              <a:rPr lang="en-US"/>
              <a:pPr/>
              <a:t>12/4/17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4630B-17E7-AD4D-B1FF-763C0BE132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68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DD8C9A-CF68-A949-94E6-0D57311AA36A}" type="datetime1">
              <a:rPr lang="en-US"/>
              <a:pPr/>
              <a:t>12/4/17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BC66E-2B24-AA43-92CA-D5830A7A3D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869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D9414C-742C-1E4C-A9A6-F40C2FC9C23F}" type="datetime1">
              <a:rPr lang="en-US"/>
              <a:pPr/>
              <a:t>12/4/17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880BD-7F54-E645-90B0-43FEF211D5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43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A54483C4-DF63-964F-9639-07E60C9C97E1}" type="datetime1">
              <a:rPr lang="en-US"/>
              <a:pPr/>
              <a:t>12/4/17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6913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B8B68C-2452-D446-86DF-13B2C1215A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41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5" y="79375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100"/>
            <a:ext cx="7612063" cy="4183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9D5B9BA-E02C-5743-B5AA-130F85BE2482}" type="datetime1">
              <a:rPr lang="en-US"/>
              <a:pPr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5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1D31EC9E-5C27-5849-87F2-958C4BA8DFD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81" r:id="rId1"/>
    <p:sldLayoutId id="2147485276" r:id="rId2"/>
    <p:sldLayoutId id="2147485282" r:id="rId3"/>
    <p:sldLayoutId id="2147485283" r:id="rId4"/>
    <p:sldLayoutId id="2147485277" r:id="rId5"/>
    <p:sldLayoutId id="2147485278" r:id="rId6"/>
    <p:sldLayoutId id="2147485279" r:id="rId7"/>
    <p:sldLayoutId id="2147485284" r:id="rId8"/>
    <p:sldLayoutId id="2147485285" r:id="rId9"/>
    <p:sldLayoutId id="2147485286" r:id="rId10"/>
    <p:sldLayoutId id="2147485287" r:id="rId11"/>
    <p:sldLayoutId id="2147485280" r:id="rId12"/>
    <p:sldLayoutId id="21474852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Font typeface="Wingdings 2" charset="0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Font typeface="Wingdings 2" charset="0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ＭＳ Ｐゴシック" charset="-128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Font typeface="Wingdings 2" charset="0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ＭＳ Ｐゴシック" charset="-128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Font typeface="Wingdings 2" charset="0"/>
        <a:buChar char=""/>
        <a:defRPr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ＭＳ Ｐゴシック" charset="-128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Font typeface="Wingdings 2" charset="0"/>
        <a:buChar char=""/>
        <a:defRPr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reference.com/dev/graphics/" TargetMode="External"/><Relationship Id="rId4" Type="http://schemas.openxmlformats.org/officeDocument/2006/relationships/hyperlink" Target="http://cs.calvin.edu/images/background-wide.jpg" TargetMode="External"/><Relationship Id="rId5" Type="http://schemas.openxmlformats.org/officeDocument/2006/relationships/hyperlink" Target="http://www.methvin.com/jquery/jq-corner-demo.html" TargetMode="External"/><Relationship Id="rId6" Type="http://schemas.openxmlformats.org/officeDocument/2006/relationships/hyperlink" Target="http://www.alistapart.com/articles/sprites" TargetMode="External"/><Relationship Id="rId7" Type="http://schemas.openxmlformats.org/officeDocument/2006/relationships/hyperlink" Target="http://en.wikipedia.org/wiki/Data_URI_schem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ode.google.com/speed/page-speed/" TargetMode="External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13" y="4511675"/>
            <a:ext cx="7196137" cy="147002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sz="9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Assessment</a:t>
            </a:r>
            <a:endParaRPr lang="en-US" sz="9600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709738" y="2994025"/>
            <a:ext cx="5724525" cy="1296988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buFont typeface="Wingdings 2" charset="0"/>
              <a:buNone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</a:rPr>
              <a:t>Information Systems 337</a:t>
            </a:r>
          </a:p>
          <a:p>
            <a:pPr defTabSz="914400" eaLnBrk="1" hangingPunct="1">
              <a:buFont typeface="Wingdings 2" charset="0"/>
              <a:buNone/>
            </a:pP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</a:endParaRPr>
          </a:p>
          <a:p>
            <a:pPr defTabSz="914400" eaLnBrk="1" hangingPunct="1">
              <a:buFont typeface="Wingdings 2" charset="0"/>
              <a:buNone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</a:rPr>
              <a:t>Prof. Harry Plantinga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analytics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Hymnary.org</a:t>
            </a:r>
            <a:r>
              <a:rPr lang="en-US" dirty="0" smtClean="0"/>
              <a:t>: how could you evaluate how well searching is working?</a:t>
            </a:r>
          </a:p>
          <a:p>
            <a:pPr lvl="1"/>
            <a:r>
              <a:rPr lang="en-US" dirty="0" smtClean="0"/>
              <a:t>We measure the number of clicks in the top 1, 3, 10 results</a:t>
            </a:r>
          </a:p>
          <a:p>
            <a:pPr lvl="1"/>
            <a:r>
              <a:rPr lang="en-US" dirty="0" smtClean="0"/>
              <a:t>We added machine learning</a:t>
            </a:r>
          </a:p>
          <a:p>
            <a:pPr lvl="2"/>
            <a:r>
              <a:rPr lang="en-US" dirty="0" smtClean="0"/>
              <a:t>Top1: 60% -&gt; 70%</a:t>
            </a:r>
          </a:p>
          <a:p>
            <a:pPr lvl="2"/>
            <a:r>
              <a:rPr lang="en-US" dirty="0" smtClean="0"/>
              <a:t>Top10: 89% -&gt; 96%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4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Speed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Suppose you set </a:t>
            </a:r>
            <a:r>
              <a:rPr lang="en-US" sz="2200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up a new web site using Drupal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Performance is mediocre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What was a site in the top 5% (for speed) drops near the bottom</a:t>
            </a:r>
            <a:r>
              <a:rPr lang="en-US" sz="2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…</a:t>
            </a:r>
            <a:endParaRPr lang="en-US" sz="2000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200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What to do?</a:t>
            </a:r>
          </a:p>
          <a:p>
            <a:pPr>
              <a:lnSpc>
                <a:spcPct val="90000"/>
              </a:lnSpc>
            </a:pPr>
            <a:endParaRPr lang="en-US" sz="2200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Minimize download time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765175" y="2070100"/>
            <a:ext cx="7612063" cy="4589463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Reduce the number of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hits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per </a:t>
            </a:r>
            <a:r>
              <a:rPr lang="en-US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pageview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Use Drupal's CSS and JS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optimization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</a:endParaRPr>
          </a:p>
          <a:p>
            <a:pPr lvl="2">
              <a:buFont typeface="Wingdings 2" charset="0"/>
              <a:buNone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[ Reduced from &gt;30 to about 20 files per </a:t>
            </a:r>
            <a:r>
              <a:rPr lang="en-US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pageview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 (stylesheets, artwork, </a:t>
            </a:r>
            <a:r>
              <a:rPr lang="en-US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etc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) this way]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Can also minimize </a:t>
            </a:r>
            <a:r>
              <a:rPr lang="en-US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J</a:t>
            </a: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avascript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</a:endParaRPr>
          </a:p>
          <a:p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Caching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Turn on Drupal's page cache</a:t>
            </a:r>
          </a:p>
          <a:p>
            <a:endParaRPr lang="en-US" sz="2200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  <a:p>
            <a:r>
              <a:rPr lang="en-US" sz="2200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Make sure users' browser cache works as well as possible</a:t>
            </a:r>
          </a:p>
          <a:p>
            <a:pPr lvl="1"/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Static content should never expire</a:t>
            </a:r>
          </a:p>
          <a:p>
            <a:pPr lvl="1"/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Change filename for revised files</a:t>
            </a:r>
          </a:p>
          <a:p>
            <a:pPr lvl="1"/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Static server: add an Expires or Cache-control header: make sure content doesn't expire</a:t>
            </a:r>
          </a:p>
          <a:p>
            <a:pPr lvl="1"/>
            <a:endParaRPr lang="en-US" sz="2000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</a:endParaRPr>
          </a:p>
          <a:p>
            <a:r>
              <a:rPr lang="en-US" sz="2200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Still, 40-60% of visitors come with an empty cache…</a:t>
            </a:r>
          </a:p>
          <a:p>
            <a:pPr lvl="1"/>
            <a:endParaRPr lang="en-US" sz="2000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Optimize artwork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Make sure artwork files are small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hlinkClick r:id="rId3"/>
              </a:rPr>
              <a:t>optimize </a:t>
            </a: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in Photoshop or another program</a:t>
            </a:r>
          </a:p>
          <a:p>
            <a:pPr lvl="1"/>
            <a:endParaRPr lang="en-US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</a:endParaRPr>
          </a:p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Many small files == slow. How to reduce?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combine artwork into </a:t>
            </a: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hlinkClick r:id="rId4"/>
              </a:rPr>
              <a:t>one background image</a:t>
            </a:r>
            <a:endParaRPr lang="en-US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</a:endParaRPr>
          </a:p>
          <a:p>
            <a:pPr lvl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use jQuery to </a:t>
            </a: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hlinkClick r:id="rId5"/>
              </a:rPr>
              <a:t>round corners</a:t>
            </a:r>
            <a:endParaRPr lang="en-US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</a:endParaRPr>
          </a:p>
          <a:p>
            <a:pPr lvl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use </a:t>
            </a: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hlinkClick r:id="rId6"/>
              </a:rPr>
              <a:t>CSS Sprites</a:t>
            </a:r>
            <a:endParaRPr lang="en-US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</a:endParaRPr>
          </a:p>
          <a:p>
            <a:pPr lvl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use inline images in stylesheets with </a:t>
            </a: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hlinkClick r:id="rId7"/>
              </a:rPr>
              <a:t>data: urls</a:t>
            </a:r>
            <a:endParaRPr lang="en-US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</a:endParaRPr>
          </a:p>
          <a:p>
            <a:pPr lvl="1"/>
            <a:endParaRPr lang="en-US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Reduce download times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80-90% of wait time is downloading content</a:t>
            </a:r>
          </a:p>
          <a:p>
            <a:pPr>
              <a:lnSpc>
                <a:spcPct val="90000"/>
              </a:lnSpc>
            </a:pPr>
            <a:endParaRPr lang="en-US" sz="220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More ideas</a:t>
            </a:r>
          </a:p>
          <a:p>
            <a:pPr lvl="1">
              <a:lnSpc>
                <a:spcPct val="90000"/>
              </a:lnSpc>
            </a:pP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Compress components</a:t>
            </a:r>
          </a:p>
          <a:p>
            <a:pPr lvl="2">
              <a:lnSpc>
                <a:spcPct val="90000"/>
              </a:lnSpc>
            </a:pPr>
            <a:r>
              <a:rPr lang="en-US" sz="190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Accept-Encoding: gzip, deflate? Then deflate!</a:t>
            </a:r>
          </a:p>
          <a:p>
            <a:pPr lvl="2">
              <a:lnSpc>
                <a:spcPct val="90000"/>
              </a:lnSpc>
            </a:pPr>
            <a:r>
              <a:rPr lang="en-US" sz="190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Apache: use mod_deflate</a:t>
            </a:r>
          </a:p>
          <a:p>
            <a:pPr lvl="2">
              <a:lnSpc>
                <a:spcPct val="90000"/>
              </a:lnSpc>
            </a:pPr>
            <a:endParaRPr lang="en-US" sz="190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Use a content delivery network</a:t>
            </a:r>
          </a:p>
          <a:p>
            <a:pPr lvl="1">
              <a:lnSpc>
                <a:spcPct val="90000"/>
              </a:lnSpc>
            </a:pP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E.g. Akami</a:t>
            </a:r>
          </a:p>
          <a:p>
            <a:pPr lvl="1">
              <a:lnSpc>
                <a:spcPct val="90000"/>
              </a:lnSpc>
            </a:pP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Can improve av. response time 20% or more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Make pages appear faster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Eliminate dependencies on the first page, above the fold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Stylesheets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at the top, so pages can be rendered right away</a:t>
            </a:r>
          </a:p>
          <a:p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Scripts at the bottom</a:t>
            </a:r>
          </a:p>
          <a:p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Specify image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dimensions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PageSpeed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 Insights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Google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  <a:hlinkClick r:id="rId2"/>
              </a:rPr>
              <a:t>Page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  <a:hlinkClick r:id="rId2"/>
              </a:rPr>
              <a:t>Speed Insights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tools help identify ways to improve performance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13" y="1317377"/>
            <a:ext cx="7515225" cy="542652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  <a:normAutofit/>
          </a:bodyPr>
          <a:lstStyle/>
          <a:p>
            <a:r>
              <a:rPr lang="en-US" sz="430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Drupal-specific optimizations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Some improvements you can make in Drupal: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Turn on page caching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Stylesheet optimization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Prune the sessions table/make sessions shorter</a:t>
            </a:r>
          </a:p>
          <a:p>
            <a:pPr lvl="2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Reduce time before garbage collection (cron)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Prune error reporting logs (watchdog table)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Automatic throttling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What next?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I've done all that. What else can I do?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Separate database server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Load balancer and additional servers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Database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replication</a:t>
            </a:r>
          </a:p>
          <a:p>
            <a:pPr lvl="1"/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Cycle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721" y="2012648"/>
            <a:ext cx="7125517" cy="484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97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Assessment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Your boss says "Who's visiting our site? Where are they coming from?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What do they think about usability? What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pages are popular?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How many are using mobile devices? What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paths are users taking through the site? What are the problem pages where we lose visitors?"</a:t>
            </a:r>
          </a:p>
          <a:p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Analysis options: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Read the raw </a:t>
            </a:r>
            <a:r>
              <a:rPr lang="en-US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logfile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</a:endParaRPr>
          </a:p>
          <a:p>
            <a:pPr lvl="1"/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Set up a </a:t>
            </a:r>
            <a:r>
              <a:rPr lang="en-US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logfile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 analysis program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Sign up for Google Analytics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 testing</a:t>
            </a:r>
          </a:p>
          <a:p>
            <a:r>
              <a:rPr lang="en-US" dirty="0" smtClean="0"/>
              <a:t>Surveys</a:t>
            </a:r>
          </a:p>
          <a:p>
            <a:r>
              <a:rPr lang="en-US" dirty="0" smtClean="0"/>
              <a:t>Analytics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t="13786" r="2986" b="13786"/>
          <a:stretch/>
        </p:blipFill>
        <p:spPr>
          <a:xfrm>
            <a:off x="0" y="1565260"/>
            <a:ext cx="9114910" cy="529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91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Facts about user testing:</a:t>
            </a:r>
          </a:p>
          <a:p>
            <a:pPr lvl="1"/>
            <a:r>
              <a:rPr lang="en-US" dirty="0" smtClean="0"/>
              <a:t>If you want a great site, you’ve got to test</a:t>
            </a:r>
          </a:p>
          <a:p>
            <a:pPr lvl="1"/>
            <a:r>
              <a:rPr lang="en-US" dirty="0" smtClean="0"/>
              <a:t>Testing one user is 100% better than testing none</a:t>
            </a:r>
          </a:p>
          <a:p>
            <a:pPr lvl="1"/>
            <a:r>
              <a:rPr lang="en-US" dirty="0" smtClean="0"/>
              <a:t>Testing one user early is better than testing 50 year the 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695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Testing—method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100"/>
            <a:ext cx="7612063" cy="465931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During active development</a:t>
            </a:r>
            <a:r>
              <a:rPr lang="en-US" smtClean="0"/>
              <a:t>, one </a:t>
            </a:r>
            <a:r>
              <a:rPr lang="en-US" dirty="0" smtClean="0"/>
              <a:t>morning a month: morning tests, afternoon debrief</a:t>
            </a:r>
          </a:p>
          <a:p>
            <a:r>
              <a:rPr lang="en-US" dirty="0" smtClean="0"/>
              <a:t>Select tasks from use cases</a:t>
            </a:r>
          </a:p>
          <a:p>
            <a:r>
              <a:rPr lang="en-US" dirty="0" smtClean="0"/>
              <a:t>Three relevant participants each month, one hour each</a:t>
            </a:r>
          </a:p>
          <a:p>
            <a:r>
              <a:rPr lang="en-US" dirty="0" smtClean="0"/>
              <a:t>Get everyone to watch screen and listen to narration during tests</a:t>
            </a:r>
          </a:p>
          <a:p>
            <a:r>
              <a:rPr lang="en-US" dirty="0" smtClean="0"/>
              <a:t>Afternoon debrief: identify 1-3 most serious problems to deal with in the next month</a:t>
            </a:r>
          </a:p>
          <a:p>
            <a:r>
              <a:rPr lang="en-US" dirty="0" smtClean="0"/>
              <a:t>Donuts!</a:t>
            </a:r>
          </a:p>
        </p:txBody>
      </p:sp>
    </p:spTree>
    <p:extLst>
      <p:ext uri="{BB962C8B-B14F-4D97-AF65-F5344CB8AC3E}">
        <p14:creationId xmlns:p14="http://schemas.microsoft.com/office/powerpoint/2010/main" val="2096742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Google Analytics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An amazing tool…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Where do my customers live?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What path do they take through the site?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What links are popular?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Would a certain change improve the site?</a:t>
            </a:r>
            <a:b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</a:b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(A/B testing)</a:t>
            </a:r>
          </a:p>
          <a:p>
            <a:pPr lvl="1"/>
            <a:endParaRPr lang="en-US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</a:endParaRPr>
          </a:p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How to add Google Analytics to a web site?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Sign up for GA, install the google_analytics module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Analytics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A/B testing</a:t>
            </a:r>
          </a:p>
          <a:p>
            <a:r>
              <a:rPr lang="en-US" dirty="0" smtClean="0"/>
              <a:t>Conversions</a:t>
            </a:r>
          </a:p>
          <a:p>
            <a:r>
              <a:rPr lang="en-US" dirty="0" smtClean="0"/>
              <a:t>Dashboards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533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analytics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Hymnary.org</a:t>
            </a:r>
            <a:r>
              <a:rPr lang="en-US" dirty="0" smtClean="0"/>
              <a:t>: how could you evaluate how well searching is working?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310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4413</TotalTime>
  <Words>835</Words>
  <Application>Microsoft Macintosh PowerPoint</Application>
  <PresentationFormat>On-screen Show (4:3)</PresentationFormat>
  <Paragraphs>140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Book Antiqua</vt:lpstr>
      <vt:lpstr>Calibri</vt:lpstr>
      <vt:lpstr>ＭＳ Ｐゴシック</vt:lpstr>
      <vt:lpstr>Wingdings 2</vt:lpstr>
      <vt:lpstr>Arial</vt:lpstr>
      <vt:lpstr>Habitat</vt:lpstr>
      <vt:lpstr>Assessment</vt:lpstr>
      <vt:lpstr>Quality Cycle</vt:lpstr>
      <vt:lpstr>Assessment</vt:lpstr>
      <vt:lpstr>Empirical testing</vt:lpstr>
      <vt:lpstr>User Testing</vt:lpstr>
      <vt:lpstr>User Testing—method </vt:lpstr>
      <vt:lpstr>Google Analytics</vt:lpstr>
      <vt:lpstr>Google Analytics</vt:lpstr>
      <vt:lpstr>Custom analytics</vt:lpstr>
      <vt:lpstr>Custom analytics</vt:lpstr>
      <vt:lpstr>Speed</vt:lpstr>
      <vt:lpstr>Minimize download time</vt:lpstr>
      <vt:lpstr>Caching</vt:lpstr>
      <vt:lpstr>Optimize artwork</vt:lpstr>
      <vt:lpstr>Reduce download times</vt:lpstr>
      <vt:lpstr>Make pages appear faster</vt:lpstr>
      <vt:lpstr>PageSpeed Insights</vt:lpstr>
      <vt:lpstr>Drupal-specific optimizations</vt:lpstr>
      <vt:lpstr>What next?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Website Administration</dc:title>
  <dc:creator>Harry Plantinga</dc:creator>
  <cp:lastModifiedBy>Harry Plantinga</cp:lastModifiedBy>
  <cp:revision>94</cp:revision>
  <cp:lastPrinted>2010-11-18T15:18:56Z</cp:lastPrinted>
  <dcterms:created xsi:type="dcterms:W3CDTF">2010-11-24T14:42:42Z</dcterms:created>
  <dcterms:modified xsi:type="dcterms:W3CDTF">2017-12-04T15:22:27Z</dcterms:modified>
</cp:coreProperties>
</file>