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4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7" r:id="rId3"/>
    <p:sldId id="295" r:id="rId4"/>
    <p:sldId id="294" r:id="rId5"/>
    <p:sldId id="279" r:id="rId6"/>
    <p:sldId id="293" r:id="rId7"/>
    <p:sldId id="280" r:id="rId8"/>
    <p:sldId id="282" r:id="rId9"/>
    <p:sldId id="283" r:id="rId10"/>
    <p:sldId id="285" r:id="rId11"/>
    <p:sldId id="284" r:id="rId12"/>
    <p:sldId id="286" r:id="rId13"/>
    <p:sldId id="287" r:id="rId14"/>
    <p:sldId id="288" r:id="rId15"/>
    <p:sldId id="276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9" r:id="rId26"/>
    <p:sldId id="270" r:id="rId27"/>
    <p:sldId id="274" r:id="rId28"/>
    <p:sldId id="268" r:id="rId29"/>
    <p:sldId id="271" r:id="rId30"/>
    <p:sldId id="272" r:id="rId31"/>
    <p:sldId id="289" r:id="rId32"/>
    <p:sldId id="290" r:id="rId33"/>
    <p:sldId id="291" r:id="rId34"/>
    <p:sldId id="292" r:id="rId35"/>
    <p:sldId id="273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9228" autoAdjust="0"/>
  </p:normalViewPr>
  <p:slideViewPr>
    <p:cSldViewPr snapToGrid="0" snapToObjects="1">
      <p:cViewPr varScale="1">
        <p:scale>
          <a:sx n="102" d="100"/>
          <a:sy n="102" d="100"/>
        </p:scale>
        <p:origin x="24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532EA-CA4C-D343-B478-33032A9C183F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3E75EA-82F4-DE49-9D95-754D3B0ED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0D15AC3-E112-7B46-8BFB-F09E58CEDF3C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BBD0D1C-3937-3547-B154-CE5493DFD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9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72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“Love your customer”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9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Search is best—free, can be plentiful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smtClean="0"/>
              <a:t>Does your model reward you when people visit? Paid traffic may make</a:t>
            </a:r>
            <a:r>
              <a:rPr lang="en-US" baseline="0" dirty="0" smtClean="0"/>
              <a:t> sense.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important is this to</a:t>
            </a:r>
            <a:r>
              <a:rPr lang="en-US" baseline="0" dirty="0" smtClean="0"/>
              <a:t> JC Penney?</a:t>
            </a:r>
          </a:p>
          <a:p>
            <a:r>
              <a:rPr lang="en-US" baseline="0" dirty="0" smtClean="0"/>
              <a:t>How important to Google that it can (could) be gamed?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4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licensed exclusively from Stanfor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B266B1-C28A-8342-94FA-A655DDCCED73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 link farms,</a:t>
            </a:r>
            <a:r>
              <a:rPr lang="en-US" baseline="0" dirty="0" smtClean="0"/>
              <a:t> or even </a:t>
            </a:r>
            <a:r>
              <a:rPr lang="en-US" dirty="0" smtClean="0"/>
              <a:t>using</a:t>
            </a:r>
            <a:r>
              <a:rPr lang="en-US" baseline="0" dirty="0" smtClean="0"/>
              <a:t> CSS to hide keyword-rich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56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www.expertsexchange.com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B27246-7170-7B41-AD93-FB2A20EECE3D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SEO</a:t>
            </a:r>
            <a:r>
              <a:rPr lang="en-US" baseline="0" dirty="0" smtClean="0"/>
              <a:t>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D0D1C-3937-3547-B154-CE5493DFDE4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1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11EA6E-BCD5-DC42-BE74-E2008D4A53F0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7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C0671-13BB-5E4A-8634-1691EF56A94F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44DB5-3E8B-D447-82D7-38E8DDC39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62284686-FA7C-2A4D-AA74-6C919EB6043D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2CA50-B840-F94D-91E6-5C18851FB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98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90FFC-5AFE-0244-AA1C-E1388574A394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FFC30-34B4-4844-AF6D-3CA6F2ABB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0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079CD-A4FE-8A4C-9D95-8F7869C2B06E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B47CA-87BD-FB4E-9D03-EA1F232E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23EE20-F1E6-354C-8E08-AEE7735C7767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8F0C7-E5E7-F44E-B90C-05C8D4ECB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rtlCol="0"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FBAC354-E39E-B748-A32A-55782253234B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64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9A764-E1D2-9A45-8F66-F73999FAD5FE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8B109-676C-AD4C-9FF0-40D21B3B1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4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98B15-3016-C64A-98CE-AB673D42C91D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6F85-6D5E-BE4A-9C5A-FEFB27F86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9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FF8F5-838C-A948-B2B3-DE5D76A1B56E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B2F6-8726-0248-A9BD-AA55037C2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8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89D8F-9473-774A-BFBE-8CF8BACD479E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E2E6D-A960-224C-BDE4-2FDCEDDFC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6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2C71E-B665-6D44-8D62-4E0641AD4433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8A1ED-9F38-574D-B5D7-E227733A7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60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A6BDF010-DF88-184D-9314-6E95CFA0FB7F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1B6A91-8F9E-264A-9B15-853170893B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3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100"/>
            <a:ext cx="7612063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B35FBA3-A579-C74C-AE46-EEBD844979FB}" type="datetime1">
              <a:rPr lang="en-US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A56B8E5-BE14-DD47-BFD9-2DEB7CA7E5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4" r:id="rId1"/>
    <p:sldLayoutId id="2147485339" r:id="rId2"/>
    <p:sldLayoutId id="2147485345" r:id="rId3"/>
    <p:sldLayoutId id="2147485346" r:id="rId4"/>
    <p:sldLayoutId id="2147485340" r:id="rId5"/>
    <p:sldLayoutId id="2147485341" r:id="rId6"/>
    <p:sldLayoutId id="2147485342" r:id="rId7"/>
    <p:sldLayoutId id="2147485347" r:id="rId8"/>
    <p:sldLayoutId id="2147485348" r:id="rId9"/>
    <p:sldLayoutId id="2147485349" r:id="rId10"/>
    <p:sldLayoutId id="2147485350" r:id="rId11"/>
    <p:sldLayoutId id="2147485343" r:id="rId12"/>
    <p:sldLayoutId id="21474853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Font typeface="Wingdings 2" charset="0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ymnary.org/text/what_wondrous_love_is_this_o_my_soul_o_m" TargetMode="Externa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opics.nytimes.com/top/news/business/companies/google_inc/index.html?inline=nyt-org" TargetMode="External"/><Relationship Id="rId4" Type="http://schemas.openxmlformats.org/officeDocument/2006/relationships/hyperlink" Target="http://Amazon.com" TargetMode="External"/><Relationship Id="rId5" Type="http://schemas.openxmlformats.org/officeDocument/2006/relationships/hyperlink" Target="http://arearugs.com" TargetMode="External"/><Relationship Id="rId6" Type="http://schemas.openxmlformats.org/officeDocument/2006/relationships/hyperlink" Target="http://topics.nytimes.com/top/news/business/companies/penney_j_c_company/index.html?inline=nyt-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en.wikipedia.org/wiki/PageRan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risner.de/MAT103/PageRank2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support/webmasters/bin/answer.py?hl=en&amp;answer=35769" TargetMode="External"/><Relationship Id="rId3" Type="http://schemas.openxmlformats.org/officeDocument/2006/relationships/hyperlink" Target="https://www.google.com/webmasters/tools/dashboard?hl=en&amp;siteUrl=http://www.hymnary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n.wikipedia.org/wiki/Keyword_stuffing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Link_far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rticle_spinning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oblackhat.com/2005/07/26/how-to-fake-a-google-page-rank-10-or-any-pr-you-want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webmasters/tools/dashboard?hl=en&amp;siteUrl=http://www.hymnary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13" y="4511675"/>
            <a:ext cx="7997825" cy="14700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Content strategies</a:t>
            </a:r>
            <a:br>
              <a:rPr lang="en-US" sz="4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Search engine optimization</a:t>
            </a: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09738" y="2994025"/>
            <a:ext cx="5724525" cy="1296988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buFont typeface="Wingdings 2" charset="0"/>
              <a:buNone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Information Systems 337</a:t>
            </a:r>
          </a:p>
          <a:p>
            <a:pPr defTabSz="914400" eaLnBrk="1" hangingPunct="1">
              <a:buFont typeface="Wingdings 2" charset="0"/>
              <a:buNone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</a:endParaRPr>
          </a:p>
          <a:p>
            <a:pPr defTabSz="914400" eaLnBrk="1" hangingPunct="1">
              <a:buFont typeface="Wingdings 2" charset="0"/>
              <a:buNone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Prof. Harry Plantinga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kind of content works?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Hymnary.org</a:t>
            </a:r>
            <a:r>
              <a:rPr lang="en-US" dirty="0" smtClean="0"/>
              <a:t>, we had relatively small traffic</a:t>
            </a:r>
          </a:p>
          <a:p>
            <a:r>
              <a:rPr lang="en-US" dirty="0" smtClean="0"/>
              <a:t>We thought how to best meet the needs of users researching hymns. What interesting info could we offer?</a:t>
            </a:r>
          </a:p>
          <a:p>
            <a:r>
              <a:rPr lang="en-US" dirty="0" smtClean="0"/>
              <a:t>We defined </a:t>
            </a:r>
            <a:r>
              <a:rPr lang="en-US" i="1" dirty="0" smtClean="0"/>
              <a:t>full </a:t>
            </a:r>
            <a:br>
              <a:rPr lang="en-US" i="1" dirty="0" smtClean="0"/>
            </a:br>
            <a:r>
              <a:rPr lang="en-US" i="1" dirty="0" smtClean="0"/>
              <a:t>treatments</a:t>
            </a:r>
            <a:r>
              <a:rPr lang="en-US" dirty="0" smtClean="0"/>
              <a:t> for hymns; </a:t>
            </a:r>
            <a:br>
              <a:rPr lang="en-US" dirty="0" smtClean="0"/>
            </a:br>
            <a:r>
              <a:rPr lang="en-US" dirty="0" smtClean="0"/>
              <a:t>prepared hundreds </a:t>
            </a:r>
            <a:br>
              <a:rPr lang="en-US" dirty="0" smtClean="0"/>
            </a:br>
            <a:r>
              <a:rPr lang="en-US" dirty="0" smtClean="0"/>
              <a:t>of them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160" y="3795386"/>
            <a:ext cx="4656066" cy="263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220413"/>
            <a:ext cx="7612063" cy="4183063"/>
          </a:xfrm>
        </p:spPr>
        <p:txBody>
          <a:bodyPr/>
          <a:lstStyle/>
          <a:p>
            <a:r>
              <a:rPr lang="en-US" dirty="0" smtClean="0"/>
              <a:t>Users spend time on these pages: high engagement</a:t>
            </a:r>
          </a:p>
          <a:p>
            <a:r>
              <a:rPr lang="en-US" dirty="0" smtClean="0"/>
              <a:t>Users love the site and come back frequently</a:t>
            </a:r>
          </a:p>
          <a:p>
            <a:r>
              <a:rPr lang="en-US" dirty="0" smtClean="0"/>
              <a:t>Users link the site, mention in social media, recommend to friends, </a:t>
            </a:r>
            <a:r>
              <a:rPr lang="mr-IN" dirty="0" smtClean="0"/>
              <a:t>…</a:t>
            </a:r>
          </a:p>
          <a:p>
            <a:r>
              <a:rPr lang="en-US" dirty="0" smtClean="0"/>
              <a:t>Excellent Google rankings</a:t>
            </a:r>
          </a:p>
        </p:txBody>
      </p:sp>
    </p:spTree>
    <p:extLst>
      <p:ext uri="{BB962C8B-B14F-4D97-AF65-F5344CB8AC3E}">
        <p14:creationId xmlns:p14="http://schemas.microsoft.com/office/powerpoint/2010/main" val="121226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PreachingandWorship.org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build traffic on this site?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34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key way to build organic traffic is via Search Engine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80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other key way to build organic traffic is via Search Engine Optimization</a:t>
            </a:r>
          </a:p>
          <a:p>
            <a:r>
              <a:rPr lang="en-US" dirty="0" smtClean="0"/>
              <a:t>General outline:</a:t>
            </a:r>
          </a:p>
          <a:p>
            <a:pPr lvl="1"/>
            <a:r>
              <a:rPr lang="en-US" dirty="0" smtClean="0"/>
              <a:t>Identify terms users might search for where you have a page they should see</a:t>
            </a:r>
          </a:p>
          <a:p>
            <a:pPr lvl="1"/>
            <a:r>
              <a:rPr lang="en-US" dirty="0" smtClean="0"/>
              <a:t>Optimize the page so that Google will realize it’s an appropriate page for that term</a:t>
            </a:r>
          </a:p>
          <a:p>
            <a:pPr lvl="1"/>
            <a:r>
              <a:rPr lang="en-US" dirty="0" smtClean="0"/>
              <a:t>Somehow make Google like you</a:t>
            </a:r>
            <a:r>
              <a:rPr lang="en-US" dirty="0"/>
              <a:t> </a:t>
            </a:r>
            <a:r>
              <a:rPr lang="en-US" dirty="0" smtClean="0"/>
              <a:t>well enough to get you in the top 10 results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16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smtClean="0"/>
              <a:t>Dirty little secret of search...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71" y="2070100"/>
            <a:ext cx="8327572" cy="46971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>
                <a:effectLst/>
              </a:rPr>
              <a:t>PRETEND for a moment that you are </a:t>
            </a:r>
            <a:r>
              <a:rPr lang="en-US" sz="2600" u="sng" dirty="0">
                <a:effectLst/>
                <a:hlinkClick r:id="rId3" tooltip="More information about Google Inc"/>
              </a:rPr>
              <a:t>Google</a:t>
            </a:r>
            <a:r>
              <a:rPr lang="en-US" sz="2600" dirty="0">
                <a:effectLst/>
              </a:rPr>
              <a:t>’s search engine.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Someone types the word “dresses” and hits enter. What will be the very first result?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There are, of course, a lot of possibilities. Macy’s comes to mind. Maybe a specialty chain, like J. Crew or the Gap. Perhaps a Wikipedia entry on the history of hemlines.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O.K., how about the word “bedding”? Bed Bath &amp; Beyond seems a candidate. Or Wal-Mart, or perhaps the bedding section of </a:t>
            </a:r>
            <a:r>
              <a:rPr lang="en-US" sz="2600" u="sng" dirty="0">
                <a:effectLst/>
                <a:hlinkClick r:id="rId4"/>
              </a:rPr>
              <a:t>Amazon.com</a:t>
            </a:r>
            <a:r>
              <a:rPr lang="en-US" sz="2600" dirty="0">
                <a:effectLst/>
              </a:rPr>
              <a:t>.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“Area rugs”? Crate &amp; Barrel is a possibility. Home Depot, too, and Sears, Pier 1 or any of those Web sites with “area rug” in the name, like </a:t>
            </a:r>
            <a:r>
              <a:rPr lang="en-US" sz="2600" u="sng" dirty="0">
                <a:effectLst/>
                <a:hlinkClick r:id="rId5"/>
              </a:rPr>
              <a:t>arearugs.com</a:t>
            </a:r>
            <a:r>
              <a:rPr lang="en-US" sz="2600" dirty="0">
                <a:effectLst/>
              </a:rPr>
              <a:t>.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You could imagine a dozen contenders for each of these searches. But in the last several months, one name turned up, with uncanny regularity, in the No. 1 spot for each and every term: </a:t>
            </a:r>
          </a:p>
          <a:p>
            <a:pPr marL="0" indent="0">
              <a:buNone/>
            </a:pPr>
            <a:r>
              <a:rPr lang="en-US" sz="2600" u="sng" dirty="0">
                <a:effectLst/>
                <a:hlinkClick r:id="rId6" tooltip="More information about J. C. Penney Company."/>
              </a:rPr>
              <a:t>J. C. Penney</a:t>
            </a:r>
            <a:r>
              <a:rPr lang="en-US" sz="2600" dirty="0">
                <a:effectLst/>
              </a:rPr>
              <a:t>. </a:t>
            </a:r>
            <a:r>
              <a:rPr lang="en-US" sz="2600" dirty="0" smtClean="0">
                <a:effectLst/>
              </a:rPr>
              <a:t>					[NY Times, Feb 13, 2011]</a:t>
            </a:r>
            <a:endParaRPr lang="en-US" sz="26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74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79375"/>
            <a:ext cx="8328025" cy="1417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Search Engine Optimization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: gaining organic (unpaid) traffic by improving placement in search engines</a:t>
            </a: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Techniques: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Have content that users like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Improve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HTML of pages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Get more organic links from highly-rated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sites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[other guidelines that change over time in the cat-and-mouse game between Google and SEO experts]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r>
              <a:rPr lang="en-US" sz="43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Google PageRank Algorithm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3"/>
              </a:rPr>
              <a:t>PageRank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: the billion (trillion?) dollar patent…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Invented by Google cofounders Page and </a:t>
            </a:r>
            <a:r>
              <a:rPr lang="en-US" sz="17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Brin</a:t>
            </a:r>
            <a:endParaRPr lang="en-US" sz="17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Patent (2001) is credited to Lawrence Page and held by </a:t>
            </a:r>
            <a:r>
              <a:rPr lang="en-US" sz="17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Standford</a:t>
            </a: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University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Licensed exclusively to Google for 1.8 million shares (about $1 billion)</a:t>
            </a:r>
          </a:p>
          <a:p>
            <a:pPr lvl="1">
              <a:lnSpc>
                <a:spcPct val="80000"/>
              </a:lnSpc>
            </a:pPr>
            <a:r>
              <a:rPr lang="en-US" sz="17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Pageranks</a:t>
            </a: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 for some sites?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The algorithm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count each link to a page as a "vote"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count links from more important pages more heavily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Let the link juice flow…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Each page has a PageRank 0..10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Now, many more factors are considered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Still vulnerable to manipulation </a:t>
            </a:r>
          </a:p>
          <a:p>
            <a:pPr lvl="1">
              <a:lnSpc>
                <a:spcPct val="80000"/>
              </a:lnSpc>
            </a:pPr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Using PageRank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Your page's PageRank "juice" gets passed through to all linked pages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Though you can't control the total amount of PageRank juice your page has, you can distribute it differently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nofollow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, limit links)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Each page starts with a fixed amount of PageRank, so the more pages, the more "juice" you have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Try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PageRank Simulator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Improving HTML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Your goal: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Let Google and other search engines know what your page is about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More precisely, make your page appear more relevant for the searches that should lead to your site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Techniques are "white-hat" as long as you are trying to improve SE performance and not violating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hlinkClick r:id="rId2"/>
              </a:rPr>
              <a:t>SE guidelines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(or trying to trick the SE)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A useful resource: Google's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hlinkClick r:id="rId3"/>
              </a:rPr>
              <a:t>webmaster tools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884369"/>
          </a:xfrm>
        </p:spPr>
        <p:txBody>
          <a:bodyPr/>
          <a:lstStyle/>
          <a:p>
            <a:r>
              <a:rPr lang="en-US" dirty="0" smtClean="0"/>
              <a:t>How do you get users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smtClean="0"/>
              <a:t>visit your new site?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Main Considerations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Content is King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Links are Queen (especially from a high-PR site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[though link importance is declining]</a:t>
            </a: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Optimize landing page for your keyword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Help the search engine understand what your page is about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Avoid black-hat techniques that can get you banned</a:t>
            </a: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r>
              <a:rPr lang="en-US" sz="43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Improving web pages for SEO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Use keywords appropriately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Get important keywords into the URL, especially the domain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&lt;title&gt; and &lt;meta&gt; should be accurate and contain keywords (but don't spam)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Use &lt;h1&gt; for what your page is about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Keep keyword ratio reasonably high, especially at the start of your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page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&lt;meta description&gt; for good Google description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Have a single, unique URL for each </a:t>
            </a:r>
            <a:r>
              <a:rPr lang="en-US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page</a:t>
            </a:r>
            <a:endParaRPr lang="en-US" sz="2200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79375"/>
            <a:ext cx="8162925" cy="14176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Web pages SEO: more ideas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considerations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Make sure &lt;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img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&gt; alt text is accurate and has correct keywords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Make sure your HTML is valid, links good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Make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sure important stuff (e.g. menus) not hidden by JavaScript or Ajax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Buying &amp; Selling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Ethics of purchasing/selling links from high-PR sites?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Does this devalue search result rankings and make search experience worse?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Highly debated in the webmaster community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Google has warned that they will devalue links of sites discovered doing this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Google recommends the nofollow attribute</a:t>
            </a:r>
          </a:p>
          <a:p>
            <a:pPr lvl="2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&lt;a href="…" rel="nofollow"&gt;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Black-Hat SEO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940675" cy="4787900"/>
          </a:xfrm>
        </p:spPr>
        <p:txBody>
          <a:bodyPr/>
          <a:lstStyle/>
          <a:p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Ethics of creating a "link farm"?</a:t>
            </a:r>
          </a:p>
          <a:p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Black-hat SEO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Methods are unethical; may be illegal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They degrade the relevance of search results and the user experience of search engines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They may be against Google's rules and get you blacklisted</a:t>
            </a:r>
          </a:p>
          <a:p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Techniques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Keyword stuffing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Link farms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Article spinning</a:t>
            </a:r>
          </a:p>
          <a:p>
            <a:pPr lvl="1"/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PageRank spoofing</a:t>
            </a:r>
          </a:p>
          <a:p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Keyword Stuffing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Load your page with (unrelated?) keywords, in the &lt;meta&gt; tags, URL, title, or content (possibly hidden)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Goal: to get your page to show up for popular search terms, even though it is not relevant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[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3"/>
              </a:rPr>
              <a:t>reference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]</a:t>
            </a: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 fine line between adding appropriate keywords and keyword stuffing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Link farms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541838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You want many external links to your site?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Why not create hundreds of sites that you control, and add links to your own site (and to others, for pay)?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[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reference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]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According to Google, seeking relevant links from relevant sites is appropriate, but sites that participate in link farming may be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penalized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This is less effective than in the past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Article Spinning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Article Spinning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is creating many web pages by copying other web pages to increase PageRank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Rewrite (modify) existing articles – often plagiarized</a:t>
            </a:r>
          </a:p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Manual or automatic (automatic synonym substitution, for example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PageRank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Spoofed page ranks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PageRank is (has been) subject to spoofing 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hlinkClick r:id="rId2"/>
              </a:rPr>
              <a:t>how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?)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E.g. forwarded URL results in the PageRank of the target URL. </a:t>
            </a:r>
          </a:p>
          <a:p>
            <a:pPr lvl="2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What if you forward only for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GoogleBot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?  [Called Google Jacking]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Also…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Cloaking: present different content to Google and to users</a:t>
            </a:r>
          </a:p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Hidden text (size, color, javascript, …)</a:t>
            </a:r>
          </a:p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Doorway pages (fast redirection with meta refresh, JavaScript, server-side perl, etc)</a:t>
            </a:r>
          </a:p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Blog spam</a:t>
            </a:r>
          </a:p>
          <a:p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word out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people hear about your site?</a:t>
            </a:r>
          </a:p>
          <a:p>
            <a:pPr lvl="1"/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Advertising, paid traffic</a:t>
            </a:r>
            <a:endParaRPr lang="en-US" dirty="0"/>
          </a:p>
          <a:p>
            <a:pPr lvl="1"/>
            <a:r>
              <a:rPr lang="en-US" dirty="0" smtClean="0"/>
              <a:t>Word of mouth</a:t>
            </a:r>
          </a:p>
          <a:p>
            <a:pPr lvl="1"/>
            <a:r>
              <a:rPr lang="en-US" dirty="0" smtClean="0"/>
              <a:t>Social media campaigns</a:t>
            </a:r>
          </a:p>
          <a:p>
            <a:pPr lvl="1"/>
            <a:r>
              <a:rPr lang="en-US" dirty="0" smtClean="0"/>
              <a:t>Real world (professional meetings, paper newsletters, print advertising)</a:t>
            </a:r>
          </a:p>
        </p:txBody>
      </p:sp>
    </p:spTree>
    <p:extLst>
      <p:ext uri="{BB962C8B-B14F-4D97-AF65-F5344CB8AC3E}">
        <p14:creationId xmlns:p14="http://schemas.microsoft.com/office/powerpoint/2010/main" val="77861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for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could we do to get more traffic at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for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56869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could we do to get more traffic at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Find search phrases that are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Relatively commonly searched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Not over-subscribed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E.g. “Wedding songs”, ”Christmas songs”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Build pages for those searches</a:t>
            </a:r>
          </a:p>
        </p:txBody>
      </p:sp>
    </p:spTree>
    <p:extLst>
      <p:ext uri="{BB962C8B-B14F-4D97-AF65-F5344CB8AC3E}">
        <p14:creationId xmlns:p14="http://schemas.microsoft.com/office/powerpoint/2010/main" val="11766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for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56869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could we do to get more traffic at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Find search phrases that are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Relatively commonly searched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Not over-subscribed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E.g. “Wedding songs”, ”Christmas songs”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Build pages for those searches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We’re building a system that enables us to create custom written pages for such topics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for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could we do to get more traffic at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SEO for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What could we do to get more traffic at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Hymnary.org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Meet additional needs / use cases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We’re building a system to support Catholic lectionary, etc.</a:t>
            </a:r>
          </a:p>
        </p:txBody>
      </p:sp>
    </p:spTree>
    <p:extLst>
      <p:ext uri="{BB962C8B-B14F-4D97-AF65-F5344CB8AC3E}">
        <p14:creationId xmlns:p14="http://schemas.microsoft.com/office/powerpoint/2010/main" val="8411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Tools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cs typeface="ＭＳ Ｐゴシック" charset="0"/>
              </a:rPr>
              <a:t>Tools that may be useful: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Google's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hlinkClick r:id="rId2"/>
              </a:rPr>
              <a:t>webmaster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  <a:hlinkClick r:id="rId2"/>
              </a:rPr>
              <a:t>tools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SEO checkers online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  <a:ea typeface="ＭＳ Ｐゴシック" charset="0"/>
              </a:rPr>
              <a:t>SEO consultants</a:t>
            </a:r>
          </a:p>
          <a:p>
            <a:pPr lvl="1"/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traffic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Search engine traffic</a:t>
            </a:r>
            <a:endParaRPr lang="en-US" i="1" dirty="0" smtClean="0"/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Links from other websites</a:t>
            </a:r>
          </a:p>
          <a:p>
            <a:r>
              <a:rPr lang="en-US" dirty="0" smtClean="0"/>
              <a:t>Bookmarks</a:t>
            </a:r>
          </a:p>
          <a:p>
            <a:r>
              <a:rPr lang="en-US" dirty="0" smtClean="0"/>
              <a:t>Direct users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Paid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Links from other websites</a:t>
            </a:r>
          </a:p>
          <a:p>
            <a:r>
              <a:rPr lang="en-US" dirty="0" smtClean="0"/>
              <a:t>Promotions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traffic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endParaRPr lang="en-US" dirty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Search engine optimization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Referrals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Need excellent content that people recommend, with links, by email, on social media,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4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helps to build a relationship with your users</a:t>
            </a:r>
          </a:p>
          <a:p>
            <a:pPr lvl="1"/>
            <a:r>
              <a:rPr lang="en-US" dirty="0" smtClean="0"/>
              <a:t>Editorial ‘voice’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Newsletters</a:t>
            </a:r>
          </a:p>
          <a:p>
            <a:pPr lvl="1"/>
            <a:endParaRPr lang="en-US" dirty="0"/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Once you start, it’s hard to stop</a:t>
            </a:r>
          </a:p>
          <a:p>
            <a:pPr lvl="1"/>
            <a:r>
              <a:rPr lang="en-US" dirty="0" smtClean="0"/>
              <a:t>Only a fraction of users use 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get this excellent, recommendable 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get this excellent, recommendable content?</a:t>
            </a:r>
          </a:p>
          <a:p>
            <a:pPr lvl="1"/>
            <a:r>
              <a:rPr lang="en-US" dirty="0" smtClean="0"/>
              <a:t>Meet a user need</a:t>
            </a:r>
          </a:p>
          <a:p>
            <a:pPr lvl="1"/>
            <a:r>
              <a:rPr lang="en-US" dirty="0" smtClean="0"/>
              <a:t>Hire a good writer</a:t>
            </a:r>
          </a:p>
          <a:p>
            <a:pPr lvl="1"/>
            <a:r>
              <a:rPr lang="en-US" dirty="0" smtClean="0"/>
              <a:t>You’ll need a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9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kind of content works?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Hymnary.org</a:t>
            </a:r>
            <a:r>
              <a:rPr lang="en-US" dirty="0" smtClean="0"/>
              <a:t>, we had relatively small traffic</a:t>
            </a:r>
          </a:p>
          <a:p>
            <a:r>
              <a:rPr lang="en-US" dirty="0" smtClean="0"/>
              <a:t>What to do to build traffic?</a:t>
            </a:r>
          </a:p>
        </p:txBody>
      </p:sp>
    </p:spTree>
    <p:extLst>
      <p:ext uri="{BB962C8B-B14F-4D97-AF65-F5344CB8AC3E}">
        <p14:creationId xmlns:p14="http://schemas.microsoft.com/office/powerpoint/2010/main" val="1781728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4518</TotalTime>
  <Words>1432</Words>
  <Application>Microsoft Macintosh PowerPoint</Application>
  <PresentationFormat>On-screen Show (4:3)</PresentationFormat>
  <Paragraphs>222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Book Antiqua</vt:lpstr>
      <vt:lpstr>Calibri</vt:lpstr>
      <vt:lpstr>ＭＳ Ｐゴシック</vt:lpstr>
      <vt:lpstr>Wingdings</vt:lpstr>
      <vt:lpstr>Wingdings 2</vt:lpstr>
      <vt:lpstr>Arial</vt:lpstr>
      <vt:lpstr>Habitat</vt:lpstr>
      <vt:lpstr>Content strategies Search engine optimization</vt:lpstr>
      <vt:lpstr>How do you get users to visit your new site?</vt:lpstr>
      <vt:lpstr>Getting the word out</vt:lpstr>
      <vt:lpstr>Building traffic</vt:lpstr>
      <vt:lpstr>Organic traffic</vt:lpstr>
      <vt:lpstr>Building relationships</vt:lpstr>
      <vt:lpstr>Content strategies</vt:lpstr>
      <vt:lpstr>Content strategies</vt:lpstr>
      <vt:lpstr>What kind of content works?</vt:lpstr>
      <vt:lpstr>What kind of content works?</vt:lpstr>
      <vt:lpstr>Result</vt:lpstr>
      <vt:lpstr>PreachingandWorship.org</vt:lpstr>
      <vt:lpstr>SEO</vt:lpstr>
      <vt:lpstr>SEO</vt:lpstr>
      <vt:lpstr>Dirty little secret of search...</vt:lpstr>
      <vt:lpstr>Search Engine Optimization</vt:lpstr>
      <vt:lpstr>Google PageRank Algorithm</vt:lpstr>
      <vt:lpstr>Using PageRank</vt:lpstr>
      <vt:lpstr>Improving HTML</vt:lpstr>
      <vt:lpstr>Main Considerations</vt:lpstr>
      <vt:lpstr>Improving web pages for SEO</vt:lpstr>
      <vt:lpstr>Web pages SEO: more ideas</vt:lpstr>
      <vt:lpstr>Buying &amp; Selling Links</vt:lpstr>
      <vt:lpstr>Black-Hat SEO</vt:lpstr>
      <vt:lpstr>Keyword Stuffing</vt:lpstr>
      <vt:lpstr>Link farms</vt:lpstr>
      <vt:lpstr>Article Spinning</vt:lpstr>
      <vt:lpstr>PageRank Spoofing</vt:lpstr>
      <vt:lpstr>Also…</vt:lpstr>
      <vt:lpstr>SEO for Hymnary.org</vt:lpstr>
      <vt:lpstr>SEO for Hymnary.org</vt:lpstr>
      <vt:lpstr>SEO for Hymnary.org</vt:lpstr>
      <vt:lpstr>SEO for Hymnary.org</vt:lpstr>
      <vt:lpstr>SEO for Hymnary.org</vt:lpstr>
      <vt:lpstr>Tools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Administration</dc:title>
  <dc:creator>Harry Plantinga</dc:creator>
  <cp:lastModifiedBy>Harry Plantinga</cp:lastModifiedBy>
  <cp:revision>106</cp:revision>
  <cp:lastPrinted>2010-11-18T15:18:56Z</cp:lastPrinted>
  <dcterms:created xsi:type="dcterms:W3CDTF">2010-12-03T13:15:29Z</dcterms:created>
  <dcterms:modified xsi:type="dcterms:W3CDTF">2017-11-27T14:56:03Z</dcterms:modified>
</cp:coreProperties>
</file>