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40" r:id="rId1"/>
  </p:sldMasterIdLst>
  <p:notesMasterIdLst>
    <p:notesMasterId r:id="rId46"/>
  </p:notesMasterIdLst>
  <p:handoutMasterIdLst>
    <p:handoutMasterId r:id="rId47"/>
  </p:handoutMasterIdLst>
  <p:sldIdLst>
    <p:sldId id="256" r:id="rId2"/>
    <p:sldId id="382" r:id="rId3"/>
    <p:sldId id="383" r:id="rId4"/>
    <p:sldId id="385" r:id="rId5"/>
    <p:sldId id="407" r:id="rId6"/>
    <p:sldId id="408" r:id="rId7"/>
    <p:sldId id="405" r:id="rId8"/>
    <p:sldId id="406" r:id="rId9"/>
    <p:sldId id="409" r:id="rId10"/>
    <p:sldId id="386" r:id="rId11"/>
    <p:sldId id="410" r:id="rId12"/>
    <p:sldId id="411" r:id="rId13"/>
    <p:sldId id="412" r:id="rId14"/>
    <p:sldId id="413" r:id="rId15"/>
    <p:sldId id="389" r:id="rId16"/>
    <p:sldId id="390" r:id="rId17"/>
    <p:sldId id="391" r:id="rId18"/>
    <p:sldId id="392" r:id="rId19"/>
    <p:sldId id="393" r:id="rId20"/>
    <p:sldId id="394" r:id="rId21"/>
    <p:sldId id="422" r:id="rId22"/>
    <p:sldId id="395" r:id="rId23"/>
    <p:sldId id="396" r:id="rId24"/>
    <p:sldId id="414" r:id="rId25"/>
    <p:sldId id="415" r:id="rId26"/>
    <p:sldId id="417" r:id="rId27"/>
    <p:sldId id="418" r:id="rId28"/>
    <p:sldId id="419" r:id="rId29"/>
    <p:sldId id="421" r:id="rId30"/>
    <p:sldId id="420" r:id="rId31"/>
    <p:sldId id="423" r:id="rId32"/>
    <p:sldId id="400" r:id="rId33"/>
    <p:sldId id="424" r:id="rId34"/>
    <p:sldId id="402" r:id="rId35"/>
    <p:sldId id="403" r:id="rId36"/>
    <p:sldId id="404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62" autoAdjust="0"/>
    <p:restoredTop sz="77045" autoAdjust="0"/>
  </p:normalViewPr>
  <p:slideViewPr>
    <p:cSldViewPr snapToGrid="0" snapToObjects="1">
      <p:cViewPr varScale="1">
        <p:scale>
          <a:sx n="99" d="100"/>
          <a:sy n="99" d="100"/>
        </p:scale>
        <p:origin x="-104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10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B75E3B-F654-344D-8BD4-B0D5F2B96D9B}" type="datetime1">
              <a:rPr lang="en-US"/>
              <a:pPr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B5CF55-6336-AA4B-A993-04A86AB598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8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62DDFE3-21E9-C640-BEB7-717BCD8239F6}" type="datetime1">
              <a:rPr lang="en-US"/>
              <a:pPr/>
              <a:t>11/3/14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33B7E55-C306-5E4F-9569-6C696AB46B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11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7E55-C306-5E4F-9569-6C696AB46B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3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team content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7E55-C306-5E4F-9569-6C696AB46B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9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Entity,  Entity Reference</a:t>
            </a:r>
            <a:r>
              <a:rPr lang="en-US" baseline="0" dirty="0" smtClean="0"/>
              <a:t> </a:t>
            </a:r>
            <a:r>
              <a:rPr lang="en-US" dirty="0" smtClean="0"/>
              <a:t>user-contributed module</a:t>
            </a:r>
          </a:p>
          <a:p>
            <a:r>
              <a:rPr lang="en-US" dirty="0" smtClean="0"/>
              <a:t>Game</a:t>
            </a:r>
            <a:r>
              <a:rPr lang="en-US" baseline="0" dirty="0" smtClean="0"/>
              <a:t> references two teams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7E55-C306-5E4F-9569-6C696AB46B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72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Documentation is limited—not</a:t>
            </a:r>
            <a:r>
              <a:rPr lang="en-US" baseline="0" dirty="0" smtClean="0"/>
              <a:t> up to date for version 3</a:t>
            </a:r>
          </a:p>
          <a:p>
            <a:r>
              <a:rPr lang="en-US" baseline="0" dirty="0" smtClean="0"/>
              <a:t>(Joy of open source!)</a:t>
            </a:r>
          </a:p>
          <a:p>
            <a:r>
              <a:rPr lang="en-US" baseline="0" dirty="0" smtClean="0"/>
              <a:t>Advanced Help module gives some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7E55-C306-5E4F-9569-6C696AB46B2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0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of you will only need basic views. Those are easy.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7E55-C306-5E4F-9569-6C696AB46B2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the details page with the advanced panel exposed.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7E55-C306-5E4F-9569-6C696AB46B2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8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31246-A2B5-9F4B-8A28-46F7CEA36694}" type="datetime1">
              <a:rPr lang="en-US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2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2E983-3644-6C40-94D3-2F004BC72248}" type="datetime1">
              <a:rPr lang="en-US"/>
              <a:pPr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A9AA9-1740-5B4E-8648-4E5DBC3FF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0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7FF4F2C4-0C64-E840-9F83-E04D3B9F9FE5}" type="datetime1">
              <a:rPr lang="en-US"/>
              <a:pPr/>
              <a:t>11/3/14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6D8143-E7C2-0A40-AAED-97FB855848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8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9B6D53-D40E-7541-8457-07DBE4A92A39}" type="datetime1">
              <a:rPr lang="en-US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C299F-BD45-C24B-B70E-A18D5139B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1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9FCAC1-F107-DE49-9ACE-C632D70CF6E2}" type="datetime1">
              <a:rPr lang="en-US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72C9C-0EC4-CE46-B25F-31F6C14457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2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56D9C-0817-774A-93EA-B6126F0448A4}" type="datetime1">
              <a:rPr lang="en-US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9020F-FEAE-4546-B246-B79809FE2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7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4397301B-32BA-9149-AA70-5ED8D578D275}" type="datetime1">
              <a:rPr lang="en-US"/>
              <a:pPr/>
              <a:t>11/3/14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9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092C8-A4DF-0641-B69F-5327FC5FC0AA}" type="datetime1">
              <a:rPr lang="en-US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32826-22D8-D447-A249-DC92E9B0E8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A25E28-1193-0F46-9D23-FD2E5BD743AC}" type="datetime1">
              <a:rPr lang="en-US"/>
              <a:pPr/>
              <a:t>11/3/14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21AFE-A0D7-054D-B4B5-64CD5B7E3A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5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DC66DD-41D3-A045-8611-BB3B87CB4202}" type="datetime1">
              <a:rPr lang="en-US"/>
              <a:pPr/>
              <a:t>11/3/14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24C65-B55E-0843-B775-D7CBBC8FF4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3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82CA48-D40E-CC45-B80E-A27B410167F1}" type="datetime1">
              <a:rPr lang="en-US"/>
              <a:pPr/>
              <a:t>11/3/14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5CD59-9805-2941-A1BD-CEBBAF00F5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2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DD268E-41C6-4841-AAD3-05DD80954B77}" type="datetime1">
              <a:rPr lang="en-US"/>
              <a:pPr/>
              <a:t>11/3/14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DA2ED-4D3D-F944-A09F-018D1B8DDC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34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AED1C6A2-5594-9C40-98F7-F160077CE52C}" type="datetime1">
              <a:rPr lang="en-US"/>
              <a:pPr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D83D47-E26E-DC4D-B595-9626826C74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2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4B287C-F38C-7F41-BE64-3EB46572CA59}" type="datetime1">
              <a:rPr lang="en-US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AFCCDD4-3234-744C-B0BC-945C7C1C9B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0" r:id="rId1"/>
    <p:sldLayoutId id="2147484835" r:id="rId2"/>
    <p:sldLayoutId id="2147484841" r:id="rId3"/>
    <p:sldLayoutId id="2147484842" r:id="rId4"/>
    <p:sldLayoutId id="2147484836" r:id="rId5"/>
    <p:sldLayoutId id="2147484837" r:id="rId6"/>
    <p:sldLayoutId id="2147484838" r:id="rId7"/>
    <p:sldLayoutId id="2147484843" r:id="rId8"/>
    <p:sldLayoutId id="2147484844" r:id="rId9"/>
    <p:sldLayoutId id="2147484845" r:id="rId10"/>
    <p:sldLayoutId id="2147484846" r:id="rId11"/>
    <p:sldLayoutId id="2147484839" r:id="rId12"/>
    <p:sldLayoutId id="214748484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Font typeface="Wingdings 2" charset="0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rupal.org/project/views" TargetMode="Externa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13" y="4489450"/>
            <a:ext cx="7963564" cy="1470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Content Types and Views</a:t>
            </a:r>
            <a:endParaRPr lang="en-US" sz="54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738" y="2994025"/>
            <a:ext cx="5724525" cy="1296988"/>
          </a:xfrm>
        </p:spPr>
        <p:txBody>
          <a:bodyPr/>
          <a:lstStyle/>
          <a:p>
            <a:pPr>
              <a:buFont typeface="Wingdings 2" charset="0"/>
              <a:buNone/>
            </a:pP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Information Systems 337</a:t>
            </a:r>
          </a:p>
          <a:p>
            <a:pPr>
              <a:buFont typeface="Wingdings 2" charset="0"/>
              <a:buNone/>
            </a:pP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>
              <a:buFont typeface="Wingdings 2" charset="0"/>
              <a:buNone/>
            </a:pP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Prof. Harry Plantinga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PrepSoccer.org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What content types might I need?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Team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Game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(Possibly also player, division, league, etc)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to create?</a:t>
            </a:r>
          </a:p>
        </p:txBody>
      </p:sp>
    </p:spTree>
    <p:extLst>
      <p:ext uri="{BB962C8B-B14F-4D97-AF65-F5344CB8AC3E}">
        <p14:creationId xmlns:p14="http://schemas.microsoft.com/office/powerpoint/2010/main" val="90255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Content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0-27 at 4.05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3" y="1344828"/>
            <a:ext cx="8156711" cy="55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4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0-27 at 4.0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49"/>
            <a:ext cx="9144000" cy="54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content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2-10-31 at 5.48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031"/>
            <a:ext cx="9144000" cy="4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</a:t>
            </a:r>
            <a:r>
              <a:rPr lang="en-US" dirty="0"/>
              <a:t>d</a:t>
            </a:r>
            <a:r>
              <a:rPr lang="en-US" dirty="0" smtClean="0"/>
              <a:t>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0-31 at 5.48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3172"/>
            <a:ext cx="9144000" cy="31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6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Game Content Type</a:t>
            </a:r>
          </a:p>
        </p:txBody>
      </p:sp>
      <p:pic>
        <p:nvPicPr>
          <p:cNvPr id="3" name="Picture 2" descr="Screen Shot 2012-10-31 at 5.50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904"/>
            <a:ext cx="90551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39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Game Manage Fields</a:t>
            </a:r>
          </a:p>
        </p:txBody>
      </p:sp>
      <p:pic>
        <p:nvPicPr>
          <p:cNvPr id="3" name="Picture 2" descr="Screen Shot 2012-10-31 at 5.49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284"/>
            <a:ext cx="9144000" cy="43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74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Game Display Fields</a:t>
            </a:r>
          </a:p>
        </p:txBody>
      </p:sp>
      <p:pic>
        <p:nvPicPr>
          <p:cNvPr id="3" name="Picture 2" descr="Screen Shot 2012-10-31 at 5.50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773"/>
            <a:ext cx="9144000" cy="41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5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 game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71538" y="6159500"/>
            <a:ext cx="7546975" cy="522288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Custom formatting done in theme</a:t>
            </a:r>
          </a:p>
        </p:txBody>
      </p:sp>
      <p:pic>
        <p:nvPicPr>
          <p:cNvPr id="2" name="Picture 1" descr="Screen Shot 2012-10-31 at 5.51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35" y="2143689"/>
            <a:ext cx="64516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34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Displaying Teams, Games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to display a team's results? Conference standings?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Need to understand: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Drupal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’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 database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Views module</a:t>
            </a:r>
          </a:p>
        </p:txBody>
      </p:sp>
      <p:pic>
        <p:nvPicPr>
          <p:cNvPr id="29700" name="Picture 3" descr="Screen shot 2010-10-19 at 2.15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4040188"/>
            <a:ext cx="540385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18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Drupal’s Most </a:t>
            </a:r>
            <a:br>
              <a:rPr lang="en-US" dirty="0" smtClean="0"/>
            </a:br>
            <a:r>
              <a:rPr lang="en-US" dirty="0" smtClean="0"/>
              <a:t>Powerful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types, Fields, and Fields UI</a:t>
            </a:r>
          </a:p>
          <a:p>
            <a:pPr lvl="1"/>
            <a:r>
              <a:rPr lang="en-US" dirty="0" smtClean="0"/>
              <a:t>Build custom content types</a:t>
            </a:r>
          </a:p>
          <a:p>
            <a:pPr lvl="1"/>
            <a:r>
              <a:rPr lang="en-US" dirty="0" smtClean="0"/>
              <a:t>Add appropriate fields</a:t>
            </a:r>
          </a:p>
          <a:p>
            <a:pPr lvl="1"/>
            <a:r>
              <a:rPr lang="en-US" dirty="0" smtClean="0"/>
              <a:t>Custom forms for input</a:t>
            </a:r>
          </a:p>
          <a:p>
            <a:r>
              <a:rPr lang="en-US" dirty="0" smtClean="0"/>
              <a:t>Views:</a:t>
            </a:r>
          </a:p>
          <a:p>
            <a:pPr lvl="1"/>
            <a:r>
              <a:rPr lang="en-US" dirty="0" smtClean="0"/>
              <a:t>Select and display such data</a:t>
            </a:r>
          </a:p>
          <a:p>
            <a:pPr lvl="1"/>
            <a:r>
              <a:rPr lang="en-US" dirty="0" smtClean="0"/>
              <a:t>Flexible selection, sorting, and formatting</a:t>
            </a:r>
          </a:p>
          <a:p>
            <a:pPr lvl="1"/>
            <a:r>
              <a:rPr lang="en-US" dirty="0" smtClean="0"/>
              <a:t>Output as a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41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Views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 visual query builder for displaying summaries of node collections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HTML table or list output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 single view may have many displays, e.g.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Page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Block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Feed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Attachment</a:t>
            </a:r>
          </a:p>
        </p:txBody>
      </p:sp>
    </p:spTree>
    <p:extLst>
      <p:ext uri="{BB962C8B-B14F-4D97-AF65-F5344CB8AC3E}">
        <p14:creationId xmlns:p14="http://schemas.microsoft.com/office/powerpoint/2010/main" val="1629525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52510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Install Advanced Help module to get help</a:t>
            </a:r>
            <a:endParaRPr lang="en-US" dirty="0"/>
          </a:p>
        </p:txBody>
      </p:sp>
      <p:pic>
        <p:nvPicPr>
          <p:cNvPr id="4" name="Picture 3" descr="Screen Shot 2012-10-31 at 6.34.50 A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" y="2454527"/>
            <a:ext cx="9112898" cy="269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56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Available Views</a:t>
            </a:r>
          </a:p>
        </p:txBody>
      </p:sp>
      <p:pic>
        <p:nvPicPr>
          <p:cNvPr id="5" name="Picture 4" descr="Screen Shot 2012-10-31 at 5.55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9"/>
          <a:stretch/>
        </p:blipFill>
        <p:spPr>
          <a:xfrm>
            <a:off x="-1" y="-1"/>
            <a:ext cx="9155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47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Adding a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Basic View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Screen Shot 2012-10-31 at 5.59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134"/>
            <a:ext cx="9144000" cy="569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03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10-31 at 6.15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436"/>
            <a:ext cx="9144000" cy="523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7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Views have multiple displays (page, block,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You can edit the view generally, or override for a particular display</a:t>
            </a:r>
          </a:p>
          <a:p>
            <a:pPr lvl="1"/>
            <a:endParaRPr lang="en-US" dirty="0"/>
          </a:p>
        </p:txBody>
      </p:sp>
      <p:pic>
        <p:nvPicPr>
          <p:cNvPr id="6" name="Picture 5" descr="Screen Shot 2012-10-31 at 6.18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13" y="3804350"/>
            <a:ext cx="61976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54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can be table, list, grid, menu, etc</a:t>
            </a:r>
            <a:r>
              <a:rPr lang="en-US" dirty="0"/>
              <a:t>.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2-10-31 at 6.18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7" y="3030807"/>
            <a:ext cx="7861180" cy="36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42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fields</a:t>
            </a:r>
          </a:p>
          <a:p>
            <a:r>
              <a:rPr lang="en-US" dirty="0" smtClean="0"/>
              <a:t>Filter: which nodes to display?</a:t>
            </a:r>
          </a:p>
          <a:p>
            <a:r>
              <a:rPr lang="en-US" dirty="0" smtClean="0"/>
              <a:t>Sort </a:t>
            </a:r>
            <a:r>
              <a:rPr lang="en-US" dirty="0" err="1" smtClean="0"/>
              <a:t>critera</a:t>
            </a:r>
            <a:endParaRPr lang="en-US" dirty="0"/>
          </a:p>
        </p:txBody>
      </p:sp>
      <p:pic>
        <p:nvPicPr>
          <p:cNvPr id="5" name="Picture 4" descr="Screen Shot 2012-10-31 at 6.20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80" y="3257937"/>
            <a:ext cx="4757441" cy="35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87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 to page</a:t>
            </a:r>
          </a:p>
          <a:p>
            <a:r>
              <a:rPr lang="en-US" dirty="0" smtClean="0"/>
              <a:t>Header, footer</a:t>
            </a:r>
          </a:p>
          <a:p>
            <a:r>
              <a:rPr lang="en-US" dirty="0" smtClean="0"/>
              <a:t>Pager</a:t>
            </a:r>
            <a:endParaRPr lang="en-US" dirty="0"/>
          </a:p>
        </p:txBody>
      </p:sp>
      <p:pic>
        <p:nvPicPr>
          <p:cNvPr id="4" name="Picture 3" descr="Screen Shot 2012-10-31 at 6.21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5" y="1829867"/>
            <a:ext cx="5318567" cy="502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97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a database Join</a:t>
            </a:r>
          </a:p>
          <a:p>
            <a:r>
              <a:rPr lang="en-US" dirty="0" smtClean="0"/>
              <a:t>For example, on a Schedule/Results view, you would want to display games but set up a relationship with Teams</a:t>
            </a:r>
          </a:p>
          <a:p>
            <a:pPr lvl="1"/>
            <a:r>
              <a:rPr lang="en-US" dirty="0" smtClean="0"/>
              <a:t>Relationship on Team1</a:t>
            </a:r>
          </a:p>
        </p:txBody>
      </p:sp>
      <p:pic>
        <p:nvPicPr>
          <p:cNvPr id="5" name="Picture 4" descr="Screen Shot 2012-10-31 at 6.26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44" y="1843768"/>
            <a:ext cx="3632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8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Types and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Add fields to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content types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Control how they are entered and validated</a:t>
            </a: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Change the way they are displayed</a:t>
            </a: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Many plug-ins available for custom types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date, autocomplete, button, RSS, video, audio, calculated values,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jQuery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 Gallery View, Flickr, Google maps, flashcard, … </a:t>
            </a:r>
          </a:p>
        </p:txBody>
      </p:sp>
    </p:spTree>
    <p:extLst>
      <p:ext uri="{BB962C8B-B14F-4D97-AF65-F5344CB8AC3E}">
        <p14:creationId xmlns:p14="http://schemas.microsoft.com/office/powerpoint/2010/main" val="2333731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Arguments</a:t>
            </a:r>
          </a:p>
          <a:p>
            <a:r>
              <a:rPr lang="en-US" dirty="0" smtClean="0"/>
              <a:t>E.g. which team to show results for</a:t>
            </a:r>
          </a:p>
          <a:p>
            <a:r>
              <a:rPr lang="en-US" dirty="0" smtClean="0"/>
              <a:t>We’ll use these in a later lab</a:t>
            </a:r>
            <a:endParaRPr lang="en-US" dirty="0"/>
          </a:p>
        </p:txBody>
      </p:sp>
      <p:pic>
        <p:nvPicPr>
          <p:cNvPr id="4" name="Picture 3" descr="Screen Shot 2012-10-31 at 6.24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71" y="1835558"/>
            <a:ext cx="3695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07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AJAX: use AJAX for paging, instead of refreshing page (affects linking to page)</a:t>
            </a:r>
          </a:p>
          <a:p>
            <a:r>
              <a:rPr lang="en-US" dirty="0" smtClean="0"/>
              <a:t>Aggregation: count, sum fields</a:t>
            </a:r>
            <a:endParaRPr lang="en-US" dirty="0"/>
          </a:p>
          <a:p>
            <a:pPr lvl="1"/>
            <a:r>
              <a:rPr lang="en-US" dirty="0" smtClean="0"/>
              <a:t>How many games? </a:t>
            </a:r>
          </a:p>
          <a:p>
            <a:pPr lvl="1"/>
            <a:r>
              <a:rPr lang="en-US" dirty="0" smtClean="0"/>
              <a:t>Total goals scored?</a:t>
            </a:r>
            <a:endParaRPr lang="en-US" dirty="0"/>
          </a:p>
        </p:txBody>
      </p:sp>
      <p:pic>
        <p:nvPicPr>
          <p:cNvPr id="5" name="Picture 4" descr="Screen Shot 2012-10-31 at 6.42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3022600"/>
            <a:ext cx="37211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64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Live Preview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2-10-31 at 6.43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921"/>
            <a:ext cx="9144000" cy="406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67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Views and SQL</a:t>
            </a:r>
            <a:endParaRPr lang="en-US"/>
          </a:p>
        </p:txBody>
      </p:sp>
      <p:pic>
        <p:nvPicPr>
          <p:cNvPr id="3" name="Picture 2" descr="Screen Shot 2012-10-31 at 6.45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1249"/>
            <a:ext cx="9180998" cy="295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59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Problems…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do I show </a:t>
            </a: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all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 a team's games?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can I display conference standings?</a:t>
            </a: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What if it Views can't do what I want?</a:t>
            </a:r>
          </a:p>
        </p:txBody>
      </p:sp>
    </p:spTree>
    <p:extLst>
      <p:ext uri="{BB962C8B-B14F-4D97-AF65-F5344CB8AC3E}">
        <p14:creationId xmlns:p14="http://schemas.microsoft.com/office/powerpoint/2010/main" val="3610656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Rolling Your Own "View"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160338" y="1876425"/>
            <a:ext cx="8774112" cy="4616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ourier New" charset="0"/>
                <a:cs typeface="Courier New" charset="0"/>
              </a:rPr>
              <a:t>&lt;h2&gt;MSPSP U14 Boys Classic 3&lt;/h2&gt;</a:t>
            </a:r>
          </a:p>
          <a:p>
            <a:pPr eaLnBrk="1" hangingPunct="1"/>
            <a:r>
              <a:rPr lang="en-US" sz="1400">
                <a:latin typeface="Courier New" charset="0"/>
                <a:cs typeface="Courier New" charset="0"/>
              </a:rPr>
              <a:t>&lt;table style='width:100%' id="standings"&gt;</a:t>
            </a:r>
          </a:p>
          <a:p>
            <a:pPr eaLnBrk="1" hangingPunct="1"/>
            <a:endParaRPr lang="en-US" sz="140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400">
                <a:latin typeface="Courier New" charset="0"/>
                <a:cs typeface="Courier New" charset="0"/>
              </a:rPr>
              <a:t>&lt;?php</a:t>
            </a:r>
          </a:p>
          <a:p>
            <a:pPr eaLnBrk="1" hangingPunct="1"/>
            <a:endParaRPr lang="en-US" sz="140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400">
                <a:latin typeface="Courier New" charset="0"/>
                <a:cs typeface="Courier New" charset="0"/>
              </a:rPr>
              <a:t>$result = db_query("select name, abbrev, wins, losses, ties, points, goalsFor, </a:t>
            </a:r>
            <a:br>
              <a:rPr lang="en-US" sz="1400">
                <a:latin typeface="Courier New" charset="0"/>
                <a:cs typeface="Courier New" charset="0"/>
              </a:rPr>
            </a:br>
            <a:r>
              <a:rPr lang="en-US" sz="1400">
                <a:latin typeface="Courier New" charset="0"/>
                <a:cs typeface="Courier New" charset="0"/>
              </a:rPr>
              <a:t>	goalsAgainst, power from stats.team order by points desc, power desc");</a:t>
            </a:r>
          </a:p>
          <a:p>
            <a:pPr eaLnBrk="1" hangingPunct="1"/>
            <a:endParaRPr lang="en-US" sz="140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400">
                <a:latin typeface="Courier New" charset="0"/>
                <a:cs typeface="Courier New" charset="0"/>
              </a:rPr>
              <a:t>while ($row = db_fetch_array($result)) {</a:t>
            </a:r>
          </a:p>
          <a:p>
            <a:pPr eaLnBrk="1" hangingPunct="1"/>
            <a:r>
              <a:rPr lang="en-US" sz="1400">
                <a:latin typeface="Courier New" charset="0"/>
                <a:cs typeface="Courier New" charset="0"/>
              </a:rPr>
              <a:t>    echo("&lt;tr&gt;&lt;td&gt;&lt;a href=\</a:t>
            </a:r>
            <a:r>
              <a:rPr lang="ja-JP" altLang="en-US" sz="1400">
                <a:latin typeface="Courier New" charset="0"/>
                <a:cs typeface="Courier New" charset="0"/>
              </a:rPr>
              <a:t>”</a:t>
            </a:r>
            <a:r>
              <a:rPr lang="en-US" sz="1400">
                <a:latin typeface="Courier New" charset="0"/>
                <a:cs typeface="Courier New" charset="0"/>
              </a:rPr>
              <a:t>schedule?team=$row[abbrev]\</a:t>
            </a:r>
            <a:r>
              <a:rPr lang="ja-JP" altLang="en-US" sz="1400">
                <a:latin typeface="Courier New" charset="0"/>
                <a:cs typeface="Courier New" charset="0"/>
              </a:rPr>
              <a:t>”</a:t>
            </a:r>
            <a:r>
              <a:rPr lang="en-US" sz="1400">
                <a:latin typeface="Courier New" charset="0"/>
                <a:cs typeface="Courier New" charset="0"/>
              </a:rPr>
              <a:t>&gt;$row[name]&lt;/a&gt;&lt;/td&gt;");</a:t>
            </a:r>
          </a:p>
          <a:p>
            <a:pPr eaLnBrk="1" hangingPunct="1"/>
            <a:r>
              <a:rPr lang="en-US" sz="1400">
                <a:latin typeface="Courier New" charset="0"/>
                <a:cs typeface="Courier New" charset="0"/>
              </a:rPr>
              <a:t>    echo("&lt;td&gt;$row[wins]&lt;/td&gt;");</a:t>
            </a:r>
          </a:p>
          <a:p>
            <a:pPr eaLnBrk="1" hangingPunct="1"/>
            <a:r>
              <a:rPr lang="en-US" sz="1400">
                <a:latin typeface="Courier New" charset="0"/>
                <a:cs typeface="Courier New" charset="0"/>
              </a:rPr>
              <a:t>    echo("&lt;td&gt;$row[losses]&lt;/td&gt;");</a:t>
            </a:r>
          </a:p>
          <a:p>
            <a:pPr eaLnBrk="1" hangingPunct="1"/>
            <a:r>
              <a:rPr lang="en-US" sz="1400">
                <a:latin typeface="Courier New" charset="0"/>
                <a:cs typeface="Courier New" charset="0"/>
              </a:rPr>
              <a:t>    echo("&lt;td&gt;$row[ties]&lt;/td&gt;");</a:t>
            </a:r>
          </a:p>
          <a:p>
            <a:pPr eaLnBrk="1" hangingPunct="1"/>
            <a:r>
              <a:rPr lang="en-US" sz="1400">
                <a:latin typeface="Courier New" charset="0"/>
                <a:cs typeface="Courier New" charset="0"/>
              </a:rPr>
              <a:t>    echo("&lt;td&gt;$row[points]&lt;/td&gt;");</a:t>
            </a:r>
          </a:p>
          <a:p>
            <a:pPr eaLnBrk="1" hangingPunct="1"/>
            <a:r>
              <a:rPr lang="en-US" sz="1400">
                <a:latin typeface="Courier New" charset="0"/>
                <a:cs typeface="Courier New" charset="0"/>
              </a:rPr>
              <a:t>    echo("&lt;td&gt;$row[goalsFor]&lt;/td&gt;");</a:t>
            </a:r>
          </a:p>
          <a:p>
            <a:pPr eaLnBrk="1" hangingPunct="1"/>
            <a:r>
              <a:rPr lang="en-US" sz="1400">
                <a:latin typeface="Courier New" charset="0"/>
                <a:cs typeface="Courier New" charset="0"/>
              </a:rPr>
              <a:t>    echo("&lt;td&gt;$row[goalsAgainst]&lt;/td&gt;");</a:t>
            </a:r>
          </a:p>
          <a:p>
            <a:pPr eaLnBrk="1" hangingPunct="1"/>
            <a:r>
              <a:rPr lang="en-US" sz="1400">
                <a:latin typeface="Courier New" charset="0"/>
                <a:cs typeface="Courier New" charset="0"/>
              </a:rPr>
              <a:t>    $power=round($row[power],2);</a:t>
            </a:r>
          </a:p>
          <a:p>
            <a:pPr eaLnBrk="1" hangingPunct="1"/>
            <a:r>
              <a:rPr lang="en-US" sz="1400">
                <a:latin typeface="Courier New" charset="0"/>
                <a:cs typeface="Courier New" charset="0"/>
              </a:rPr>
              <a:t>    echo("&lt;td style='text-align:right'&gt;$power&lt;/td&gt;&lt;/tr&gt;");</a:t>
            </a:r>
          </a:p>
          <a:p>
            <a:pPr eaLnBrk="1" hangingPunct="1"/>
            <a:r>
              <a:rPr lang="en-US" sz="1400">
                <a:latin typeface="Courier New" charset="0"/>
                <a:cs typeface="Courier New" charset="0"/>
              </a:rPr>
              <a:t>}</a:t>
            </a:r>
          </a:p>
          <a:p>
            <a:pPr eaLnBrk="1" hangingPunct="1"/>
            <a:r>
              <a:rPr lang="en-US" sz="1400">
                <a:latin typeface="Courier New" charset="0"/>
                <a:cs typeface="Courier New" charset="0"/>
              </a:rPr>
              <a:t>?&gt;</a:t>
            </a:r>
          </a:p>
          <a:p>
            <a:pPr eaLnBrk="1" hangingPunct="1"/>
            <a:r>
              <a:rPr lang="en-US" sz="1400">
                <a:latin typeface="Courier New" charset="0"/>
                <a:cs typeface="Courier New" charset="0"/>
              </a:rPr>
              <a:t>&lt;/table&gt;</a:t>
            </a:r>
          </a:p>
        </p:txBody>
      </p:sp>
    </p:spTree>
    <p:extLst>
      <p:ext uri="{BB962C8B-B14F-4D97-AF65-F5344CB8AC3E}">
        <p14:creationId xmlns:p14="http://schemas.microsoft.com/office/powerpoint/2010/main" val="854291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Pros and Cons of Custom "Views"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5175" y="1687513"/>
            <a:ext cx="3657600" cy="9032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Drawbacks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5175" y="2649538"/>
            <a:ext cx="3657600" cy="4056062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Can't use built-in support (CCK, views, ratings, comments, etc)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Need to write your own PHP code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May need a separate database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Must upgrade your code with new Drupal versions</a:t>
            </a:r>
          </a:p>
          <a:p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19638" y="1687513"/>
            <a:ext cx="3657600" cy="9032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Benefits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19638" y="2649538"/>
            <a:ext cx="3657600" cy="3608387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Can handle more complex problems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Can optimize queries and performance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Give back by releasing your own Drupal module?</a:t>
            </a:r>
          </a:p>
          <a:p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27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SQL &amp; MySQL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Database concepts: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Server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Client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Table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Row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Attribute (or column)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Query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SQL</a:t>
            </a:r>
          </a:p>
        </p:txBody>
      </p:sp>
    </p:spTree>
    <p:extLst>
      <p:ext uri="{BB962C8B-B14F-4D97-AF65-F5344CB8AC3E}">
        <p14:creationId xmlns:p14="http://schemas.microsoft.com/office/powerpoint/2010/main" val="2798064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Drupal Databases</a:t>
            </a:r>
          </a:p>
        </p:txBody>
      </p:sp>
      <p:sp>
        <p:nvSpPr>
          <p:cNvPr id="18435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763713"/>
            <a:ext cx="4254500" cy="4525962"/>
          </a:xfrm>
        </p:spPr>
        <p:txBody>
          <a:bodyPr>
            <a:noAutofit/>
          </a:bodyPr>
          <a:lstStyle/>
          <a:p>
            <a:pPr eaLnBrk="1" hangingPunct="1">
              <a:spcBef>
                <a:spcPts val="20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mysql&gt; show databases;</a:t>
            </a:r>
          </a:p>
          <a:p>
            <a:pPr eaLnBrk="1" hangingPunct="1">
              <a:spcBef>
                <a:spcPts val="20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+----------------------+</a:t>
            </a:r>
          </a:p>
          <a:p>
            <a:pPr eaLnBrk="1" hangingPunct="1">
              <a:spcBef>
                <a:spcPts val="20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Database             |</a:t>
            </a:r>
          </a:p>
          <a:p>
            <a:pPr eaLnBrk="1" hangingPunct="1">
              <a:spcBef>
                <a:spcPts val="20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+----------------------+</a:t>
            </a:r>
          </a:p>
          <a:p>
            <a:pPr eaLnBrk="1" hangingPunct="1">
              <a:spcBef>
                <a:spcPts val="20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information_schema   | </a:t>
            </a:r>
          </a:p>
          <a:p>
            <a:pPr eaLnBrk="1" hangingPunct="1">
              <a:spcBef>
                <a:spcPts val="20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drupal_elkmelk       | </a:t>
            </a:r>
          </a:p>
          <a:p>
            <a:pPr eaLnBrk="1" hangingPunct="1">
              <a:spcBef>
                <a:spcPts val="20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drupal_openpsalter   | </a:t>
            </a:r>
          </a:p>
          <a:p>
            <a:pPr eaLnBrk="1" hangingPunct="1">
              <a:spcBef>
                <a:spcPts val="20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drupal_prepsoccer    | </a:t>
            </a:r>
          </a:p>
          <a:p>
            <a:pPr eaLnBrk="1" hangingPunct="1">
              <a:spcBef>
                <a:spcPts val="20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drupal_v1_prepsoccer | </a:t>
            </a:r>
          </a:p>
          <a:p>
            <a:pPr eaLnBrk="1" hangingPunct="1">
              <a:spcBef>
                <a:spcPts val="20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drupal_v2_prepsoccer | </a:t>
            </a:r>
          </a:p>
          <a:p>
            <a:pPr eaLnBrk="1" hangingPunct="1">
              <a:spcBef>
                <a:spcPts val="20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mysql                | </a:t>
            </a:r>
          </a:p>
          <a:p>
            <a:pPr eaLnBrk="1" hangingPunct="1">
              <a:spcBef>
                <a:spcPts val="20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stats                | </a:t>
            </a:r>
          </a:p>
          <a:p>
            <a:pPr eaLnBrk="1" hangingPunct="1">
              <a:spcBef>
                <a:spcPts val="20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+----------------------+</a:t>
            </a:r>
          </a:p>
          <a:p>
            <a:pPr eaLnBrk="1" hangingPunct="1">
              <a:spcBef>
                <a:spcPts val="20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8 rows in set (0.00 sec)</a:t>
            </a:r>
          </a:p>
          <a:p>
            <a:pPr eaLnBrk="1" hangingPunct="1">
              <a:spcBef>
                <a:spcPts val="200"/>
              </a:spcBef>
              <a:buFont typeface="Wingdings 2" charset="0"/>
              <a:buNone/>
            </a:pPr>
            <a:endParaRPr lang="en-US" sz="1600">
              <a:effectLst>
                <a:outerShdw blurRad="38100" dist="38100" dir="2700000" algn="tl">
                  <a:srgbClr val="DDDDDD"/>
                </a:outerShdw>
              </a:effectLst>
              <a:latin typeface="Courier" charset="0"/>
              <a:ea typeface="ＭＳ Ｐゴシック" charset="0"/>
              <a:cs typeface="Courier" charset="0"/>
            </a:endParaRPr>
          </a:p>
          <a:p>
            <a:pPr eaLnBrk="1" hangingPunct="1">
              <a:spcBef>
                <a:spcPts val="20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mysql&gt; use drupal_v2_prepsoccer;</a:t>
            </a:r>
          </a:p>
          <a:p>
            <a:pPr eaLnBrk="1" hangingPunct="1">
              <a:spcBef>
                <a:spcPts val="20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Database changed</a:t>
            </a:r>
            <a:endParaRPr lang="en-US" sz="160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Content Placeholder 7"/>
          <p:cNvSpPr>
            <a:spLocks noGrp="1"/>
          </p:cNvSpPr>
          <p:nvPr>
            <p:ph sz="half" idx="2"/>
          </p:nvPr>
        </p:nvSpPr>
        <p:spPr>
          <a:xfrm>
            <a:off x="4430713" y="1763713"/>
            <a:ext cx="4497387" cy="4954587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mysql&gt; show tables;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+--------------------------------+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Tables_in_drupal_v2_prepsoccer |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+--------------------------------+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blocks                         | 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blocks_roles                   | 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comments                       | 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filter_formats                 | 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filters                        | 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menu_custom                    | 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menu_links                     | 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menu_router                    | 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node                           | 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node_access                    | 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node_revisions                 | 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node_type                      | 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permission                     | 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role                           | 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sessions                       | </a:t>
            </a:r>
          </a:p>
        </p:txBody>
      </p:sp>
    </p:spTree>
    <p:extLst>
      <p:ext uri="{BB962C8B-B14F-4D97-AF65-F5344CB8AC3E}">
        <p14:creationId xmlns:p14="http://schemas.microsoft.com/office/powerpoint/2010/main" val="2802115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Tables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0" y="1841500"/>
            <a:ext cx="4241800" cy="4838700"/>
          </a:xfrm>
        </p:spPr>
        <p:txBody>
          <a:bodyPr>
            <a:noAutofit/>
          </a:bodyPr>
          <a:lstStyle/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mysql&gt; describe node;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+-----------+------------------+-----+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Field     | Type             | Key |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+-----------+------------------+-----+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nid       | int(10) unsigned | PRI |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vid       | int(10) unsigned | UNI |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type      | varchar(32)      | MUL |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language  | varchar(12)      |     |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title     | varchar(255)     | MUL |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uid       | int(11)          | MUL |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status    | int(11)          | MUL |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created   | int(11)          | MUL |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changed   | int(11)          | MUL |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comment   | int(11)          |     |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promote   | int(11)          | MUL |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moderate  | int(11)          | MUL |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sticky    | int(11)          |     |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tnid      | int(10) unsigned | MUL |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translate | int(11)          | MUL |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+-----------+------------------+-----+</a:t>
            </a:r>
          </a:p>
          <a:p>
            <a:pPr marL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15 rows in set (0.00 sec)</a:t>
            </a:r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4241800" y="1958975"/>
            <a:ext cx="4902200" cy="4525963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mysql&gt; select nid, type, title from node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order by created limit 9;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+-----+----------+-------------------------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nid | type     | title                   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+-----+----------+-------------------------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 1 | story    | Welcome to PrepSoccer.or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 2 | forum    | Fall 2009 Season Discuss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 7 | league   | Michigan State Premiere 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 8 | page     | Division Standings      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 9 | page     | Team Results            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10 | forum    | Power ranking           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11 | page     | About Us                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13 | division | Premiere 1              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14 | division | Premiere 1              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+-----+----------+-------------------------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9 rows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144229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Examples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Without writing a line of code…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Paged table showing product details that can be sorted by name, price, or manufacturer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 block that lists the albums of a particular artist in a grid with cover thumbnails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Anywhere on your site you need a custom list of content</a:t>
            </a:r>
          </a:p>
        </p:txBody>
      </p:sp>
    </p:spTree>
    <p:extLst>
      <p:ext uri="{BB962C8B-B14F-4D97-AF65-F5344CB8AC3E}">
        <p14:creationId xmlns:p14="http://schemas.microsoft.com/office/powerpoint/2010/main" val="739948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Queries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Select: 90% of typical queries. Typical form: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SELECT [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fields]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FROM [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tables] </a:t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</a:b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WHERE [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conditions] </a:t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</a:b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ORDER BY [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fields]</a:t>
            </a: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Examples</a:t>
            </a:r>
          </a:p>
          <a:p>
            <a:pPr eaLnBrk="1" hangingPunct="1">
              <a:buFont typeface="Wingdings 2" charset="0"/>
              <a:buNone/>
            </a:pPr>
            <a:r>
              <a:rPr lang="en-US" sz="14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	</a:t>
            </a: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</a:t>
            </a: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SELECT name</a:t>
            </a: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, abbrev, wins, losses, ties, points, </a:t>
            </a:r>
            <a:b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    </a:t>
            </a:r>
            <a:r>
              <a:rPr lang="en-US" sz="1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goalsFor</a:t>
            </a: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goalsAgainst</a:t>
            </a: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, power </a:t>
            </a:r>
            <a:b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</a:t>
            </a: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FROM </a:t>
            </a:r>
            <a:r>
              <a:rPr lang="en-US" sz="1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stats.team</a:t>
            </a: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/>
            </a:r>
            <a:b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</a:t>
            </a: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WHERE wins </a:t>
            </a: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&gt;= losses </a:t>
            </a:r>
            <a:b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</a:t>
            </a: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ORDER BY points DESC, </a:t>
            </a: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power </a:t>
            </a:r>
            <a:r>
              <a:rPr lang="en-US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DESC;</a:t>
            </a: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257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2450" y="146050"/>
            <a:ext cx="8104188" cy="67119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6" name="Content Placeholder 6"/>
          <p:cNvSpPr>
            <a:spLocks noGrp="1"/>
          </p:cNvSpPr>
          <p:nvPr>
            <p:ph idx="1"/>
          </p:nvPr>
        </p:nvSpPr>
        <p:spPr>
          <a:xfrm>
            <a:off x="769938" y="306388"/>
            <a:ext cx="7693025" cy="6381750"/>
          </a:xfrm>
        </p:spPr>
        <p:txBody>
          <a:bodyPr>
            <a:noAutofit/>
          </a:bodyPr>
          <a:lstStyle/>
          <a:p>
            <a:pPr marL="0" eaLnBrk="1" hangingPunct="1">
              <a:buFont typeface="Wingdings 2" charset="0"/>
              <a:buNone/>
            </a:pP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SELECT count(distinct sequence), SUM(LENGTH(texttext) &gt; 200 AND NOTdoNotDisplay)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as hasText, SUM(textinfo != '') as hastextInfo,SUM(tuneinfo != '') as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hastuneInfo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FROM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((SELECT text.firstLine, tune.title, text.hymnalID, text.number,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  text.sequence, text.info AS textinfo, tune.info AS tuneinfo,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  text.text AS texttext, text.doNotDisplay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FROM hymnary.hymnText text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  LEFT JOIN hymnary.hymnTune tune USING(sequence, hymnalID)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WHERE text.pub = 'p' AND text.hymnalID = 'WOV'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GROUP BY text.hymnalID, text.number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ORDER BY NULL)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UNION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(SELECT text.firstLine, tune.title, tune.hymnalID, tune.number,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  tune.sequence, text.info AS textinfo, tune.info AS tuneinfo,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  text.text AS texttext, text.doNotDisplay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FROM hymnary.hymnTune tune LEFT JOIN hymnary.hymnText text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  USING(sequence, hymnalID)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WHERE tune.pub='p'  AND tune.hymnalID='WOV'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GROUP BY tune.hymnalID, tune.number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ORDER BY NULL))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AS subquery  </a:t>
            </a:r>
          </a:p>
          <a:p>
            <a:pPr marL="0" eaLnBrk="1" hangingPunct="1">
              <a:buFont typeface="Wingdings 2" charset="0"/>
              <a:buNone/>
            </a:pP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WHERE TRUE AND subquery.title LIKE '%we come to the hungry feast%'  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AND (EXISTS(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  (SELECT type FROM hymnary.entryMedia entryMediaAny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WHERE subquery.hymnalID = entryMediaAny.hymnalID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  AND subquery.number =entryMediaAny.number))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OR (LENGTH(texttext) &gt; 200 AND doNotDisplay IS FALSE) 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   OR textinfo != '' OR tuneinfo != '' )  </a:t>
            </a:r>
            <a:b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GROUP BY sequence;</a:t>
            </a:r>
          </a:p>
        </p:txBody>
      </p:sp>
    </p:spTree>
    <p:extLst>
      <p:ext uri="{BB962C8B-B14F-4D97-AF65-F5344CB8AC3E}">
        <p14:creationId xmlns:p14="http://schemas.microsoft.com/office/powerpoint/2010/main" val="39832553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Joins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61925" y="1744663"/>
            <a:ext cx="4016375" cy="386080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mysql&gt; select nid, type, title from</a:t>
            </a:r>
            <a:b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node where type='division' and </a:t>
            </a:r>
            <a:b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</a:b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 nid &gt;= 26 and nid &lt;= 31;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+-----+----------+-----------+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nid | type     | title     |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+-----+----------+-----------+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26 | division | Classic 3 |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27 | division | Rg Red    |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28 | division | St Blue   |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29 | division | St Orange |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30 | division | St Silver |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31 | division | St White  |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+-----+----------+-----------+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endParaRPr lang="en-US" sz="1400">
              <a:effectLst>
                <a:outerShdw blurRad="38100" dist="38100" dir="2700000" algn="tl">
                  <a:srgbClr val="DDDDDD"/>
                </a:outerShdw>
              </a:effectLst>
              <a:latin typeface="Courier" charset="0"/>
              <a:ea typeface="ＭＳ Ｐゴシック" charset="0"/>
              <a:cs typeface="Courier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744663"/>
            <a:ext cx="4691063" cy="344805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mysql&gt; select nid, … from content_type_division limit 6;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+-----+--------+------+------+--------+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nid | season | year | age  | gender |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+-----+--------+------+------+--------+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26 | Fall   | 2009 | U14  | Boys   |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27 | Fall   | 2009 | U13  | Boys   |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28 | Fall   | 2009 | U13  | Boys   |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29 | Fall   | 2009 | U13  | Boys   |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30 | Fall   | 2009 | U13  | Boys   |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|  31 | Fall   | 2009 | U13  | Boys   | 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+-----+--------+------+------+--------+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400">
                <a:effectLst>
                  <a:outerShdw blurRad="38100" dist="38100" dir="2700000" algn="tl">
                    <a:srgbClr val="DDDDDD"/>
                  </a:outerShdw>
                </a:effectLst>
                <a:latin typeface="Courier" charset="0"/>
                <a:ea typeface="ＭＳ Ｐゴシック" charset="0"/>
                <a:cs typeface="Courier" charset="0"/>
              </a:rPr>
              <a:t>6 rows in set (0.00 sec)</a:t>
            </a:r>
          </a:p>
          <a:p>
            <a:pPr marL="0" indent="0" eaLnBrk="1" hangingPunct="1">
              <a:spcBef>
                <a:spcPct val="0"/>
              </a:spcBef>
              <a:buFont typeface="Wingdings 2" charset="0"/>
              <a:buChar char=""/>
            </a:pPr>
            <a:endParaRPr lang="en-US" sz="140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61925" y="4765675"/>
            <a:ext cx="776446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300">
                <a:solidFill>
                  <a:schemeClr val="bg1"/>
                </a:solidFill>
                <a:latin typeface="Courier" charset="0"/>
                <a:cs typeface="Courier" charset="0"/>
              </a:rPr>
              <a:t>mysql&gt; select node.nid, type, title, field_season_value as season … from node, content_type_division where node.nid=content_type_division.nid limit 2;</a:t>
            </a:r>
          </a:p>
          <a:p>
            <a:r>
              <a:rPr lang="en-US" sz="1300">
                <a:solidFill>
                  <a:schemeClr val="bg1"/>
                </a:solidFill>
                <a:latin typeface="Courier" charset="0"/>
                <a:cs typeface="Courier" charset="0"/>
              </a:rPr>
              <a:t>+-----+----------+-----------+--------+------+------+--------+</a:t>
            </a:r>
          </a:p>
          <a:p>
            <a:r>
              <a:rPr lang="en-US" sz="1300">
                <a:solidFill>
                  <a:schemeClr val="bg1"/>
                </a:solidFill>
                <a:latin typeface="Courier" charset="0"/>
                <a:cs typeface="Courier" charset="0"/>
              </a:rPr>
              <a:t>| nid | type     | title     | season | year | age  | gender |</a:t>
            </a:r>
          </a:p>
          <a:p>
            <a:r>
              <a:rPr lang="en-US" sz="1300">
                <a:solidFill>
                  <a:schemeClr val="bg1"/>
                </a:solidFill>
                <a:latin typeface="Courier" charset="0"/>
                <a:cs typeface="Courier" charset="0"/>
              </a:rPr>
              <a:t>+-----+----------+-----------+--------+------+------+--------+</a:t>
            </a:r>
          </a:p>
          <a:p>
            <a:r>
              <a:rPr lang="en-US" sz="1300">
                <a:solidFill>
                  <a:schemeClr val="bg1"/>
                </a:solidFill>
                <a:latin typeface="Courier" charset="0"/>
                <a:cs typeface="Courier" charset="0"/>
              </a:rPr>
              <a:t>|  26 | division | Classic 3 | Fall   | 2009 | U14  | Boys   | </a:t>
            </a:r>
          </a:p>
          <a:p>
            <a:r>
              <a:rPr lang="en-US" sz="1300">
                <a:solidFill>
                  <a:schemeClr val="bg1"/>
                </a:solidFill>
                <a:latin typeface="Courier" charset="0"/>
                <a:cs typeface="Courier" charset="0"/>
              </a:rPr>
              <a:t>|  27 | division | Rg Red    | Fall   | 2009 | U13  | Boys   | </a:t>
            </a:r>
          </a:p>
          <a:p>
            <a:r>
              <a:rPr lang="en-US" sz="1300">
                <a:solidFill>
                  <a:schemeClr val="bg1"/>
                </a:solidFill>
                <a:latin typeface="Courier" charset="0"/>
                <a:cs typeface="Courier" charset="0"/>
              </a:rPr>
              <a:t>+-----+----------+-----------+--------+------+------+--------+</a:t>
            </a:r>
          </a:p>
          <a:p>
            <a:r>
              <a:rPr lang="en-US" sz="1300">
                <a:solidFill>
                  <a:schemeClr val="bg1"/>
                </a:solidFill>
                <a:latin typeface="Courier" charset="0"/>
                <a:cs typeface="Courier" charset="0"/>
              </a:rPr>
              <a:t>2 rows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4100422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Other SQL queries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629150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  <a:buFont typeface="Wingdings 2" charset="0"/>
              <a:buChar char=""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insert (5%)</a:t>
            </a:r>
          </a:p>
          <a:p>
            <a:pPr marL="520700" lvl="1" eaLnBrk="1" hangingPunct="1">
              <a:lnSpc>
                <a:spcPct val="90000"/>
              </a:lnSpc>
              <a:buClr>
                <a:srgbClr val="8B723D"/>
              </a:buClr>
              <a:buFont typeface="Wingdings 2" charset="0"/>
              <a:buChar char=""/>
            </a:pPr>
            <a:r>
              <a:rPr lang="en-US" sz="200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insert into [table] values (v1, v2, v3, …)</a:t>
            </a:r>
          </a:p>
          <a:p>
            <a:pPr marL="520700" lvl="1" eaLnBrk="1" hangingPunct="1">
              <a:lnSpc>
                <a:spcPct val="90000"/>
              </a:lnSpc>
              <a:buClr>
                <a:srgbClr val="8B723D"/>
              </a:buClr>
              <a:buFont typeface="Wingdings 2" charset="0"/>
              <a:buChar char=""/>
            </a:pPr>
            <a:r>
              <a:rPr lang="en-US" sz="2000">
                <a:solidFill>
                  <a:srgbClr val="F2F2F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delete from [table] where [condition]</a:t>
            </a:r>
          </a:p>
          <a:p>
            <a:pPr marL="273050" indent="-273050" eaLnBrk="1" hangingPunct="1">
              <a:lnSpc>
                <a:spcPct val="90000"/>
              </a:lnSpc>
              <a:buFont typeface="Wingdings 2" charset="0"/>
              <a:buChar char=""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The other 5%: </a:t>
            </a:r>
          </a:p>
          <a:p>
            <a:pPr marL="520700" lvl="1" eaLnBrk="1" hangingPunct="1">
              <a:lnSpc>
                <a:spcPct val="90000"/>
              </a:lnSpc>
              <a:buClr>
                <a:srgbClr val="8B723D"/>
              </a:buClr>
              <a:buFont typeface="Wingdings 2" charset="0"/>
              <a:buChar char="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update</a:t>
            </a:r>
          </a:p>
          <a:p>
            <a:pPr marL="520700" lvl="1" eaLnBrk="1" hangingPunct="1">
              <a:lnSpc>
                <a:spcPct val="90000"/>
              </a:lnSpc>
              <a:buClr>
                <a:srgbClr val="8B723D"/>
              </a:buClr>
              <a:buFont typeface="Wingdings 2" charset="0"/>
              <a:buChar char="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call</a:t>
            </a:r>
          </a:p>
          <a:p>
            <a:pPr marL="520700" lvl="1" eaLnBrk="1" hangingPunct="1">
              <a:lnSpc>
                <a:spcPct val="90000"/>
              </a:lnSpc>
              <a:buClr>
                <a:srgbClr val="8B723D"/>
              </a:buClr>
              <a:buFont typeface="Wingdings 2" charset="0"/>
              <a:buChar char="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load data</a:t>
            </a:r>
          </a:p>
          <a:p>
            <a:pPr marL="520700" lvl="1" eaLnBrk="1" hangingPunct="1">
              <a:lnSpc>
                <a:spcPct val="90000"/>
              </a:lnSpc>
              <a:buClr>
                <a:srgbClr val="8B723D"/>
              </a:buClr>
              <a:buFont typeface="Wingdings 2" charset="0"/>
              <a:buChar char="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replace</a:t>
            </a:r>
          </a:p>
          <a:p>
            <a:pPr marL="520700" lvl="1" eaLnBrk="1" hangingPunct="1">
              <a:lnSpc>
                <a:spcPct val="90000"/>
              </a:lnSpc>
              <a:buClr>
                <a:srgbClr val="8B723D"/>
              </a:buClr>
              <a:buFont typeface="Wingdings 2" charset="0"/>
              <a:buChar char="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show tables</a:t>
            </a:r>
          </a:p>
          <a:p>
            <a:pPr marL="520700" lvl="1" eaLnBrk="1" hangingPunct="1">
              <a:lnSpc>
                <a:spcPct val="90000"/>
              </a:lnSpc>
              <a:buClr>
                <a:srgbClr val="8B723D"/>
              </a:buClr>
              <a:buFont typeface="Wingdings 2" charset="0"/>
              <a:buChar char="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show databases, use, alter table, drop table, drop database, truncate, flush privileges, describe, explain, use, help, set, show, etc.</a:t>
            </a:r>
            <a:endParaRPr lang="en-US" sz="1500"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  <a:p>
            <a:pPr marL="520700" lvl="1" eaLnBrk="1" hangingPunct="1">
              <a:lnSpc>
                <a:spcPct val="90000"/>
              </a:lnSpc>
              <a:buClr>
                <a:srgbClr val="8B723D"/>
              </a:buClr>
              <a:buFont typeface="Wingdings 2" charset="0"/>
              <a:buChar char=""/>
            </a:pPr>
            <a:endParaRPr lang="en-US" sz="2000">
              <a:solidFill>
                <a:srgbClr val="6C6C6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43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MySQL 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mysqladmin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mysqldump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mysql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How would I find other utilities?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</a:rPr>
              <a:t>/usr/bin/mysql*</a:t>
            </a:r>
          </a:p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Book Antiqua" charset="0"/>
                <a:ea typeface="ＭＳ Ｐゴシック" charset="0"/>
                <a:cs typeface="ＭＳ Ｐゴシック" charset="0"/>
              </a:rPr>
              <a:t>Where would I find documentation?</a:t>
            </a:r>
          </a:p>
        </p:txBody>
      </p:sp>
    </p:spTree>
    <p:extLst>
      <p:ext uri="{BB962C8B-B14F-4D97-AF65-F5344CB8AC3E}">
        <p14:creationId xmlns:p14="http://schemas.microsoft.com/office/powerpoint/2010/main" val="349925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-&gt; Content Types</a:t>
            </a:r>
            <a:endParaRPr lang="en-US" dirty="0"/>
          </a:p>
        </p:txBody>
      </p:sp>
      <p:pic>
        <p:nvPicPr>
          <p:cNvPr id="4" name="Picture 3" descr="Screen Shot 2012-10-27 at 3.47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6797"/>
            <a:ext cx="9144000" cy="377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0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0-27 at 3.4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181"/>
            <a:ext cx="9144000" cy="523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5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Drupal 7 you can add fields to any entity type in the system</a:t>
            </a:r>
          </a:p>
          <a:p>
            <a:pPr lvl="1"/>
            <a:r>
              <a:rPr lang="en-US" dirty="0" smtClean="0"/>
              <a:t>Add a tag field to users</a:t>
            </a:r>
          </a:p>
          <a:p>
            <a:pPr lvl="1"/>
            <a:r>
              <a:rPr lang="en-US" dirty="0" smtClean="0"/>
              <a:t>Add a file upload field to contents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9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Types</a:t>
            </a:r>
          </a:p>
          <a:p>
            <a:pPr lvl="1"/>
            <a:r>
              <a:rPr lang="en-US" dirty="0" smtClean="0"/>
              <a:t>Standard: Integer, Float, List , File, </a:t>
            </a:r>
            <a:br>
              <a:rPr lang="en-US" dirty="0" smtClean="0"/>
            </a:br>
            <a:r>
              <a:rPr lang="en-US" dirty="0" smtClean="0"/>
              <a:t>Image, Text, etc.</a:t>
            </a:r>
          </a:p>
          <a:p>
            <a:pPr lvl="1"/>
            <a:r>
              <a:rPr lang="en-US" dirty="0" smtClean="0"/>
              <a:t>Modules enable additional field types</a:t>
            </a:r>
            <a:br>
              <a:rPr lang="en-US" dirty="0" smtClean="0"/>
            </a:br>
            <a:r>
              <a:rPr lang="en-US" dirty="0" smtClean="0"/>
              <a:t>such as dates</a:t>
            </a:r>
          </a:p>
          <a:p>
            <a:r>
              <a:rPr lang="en-US" dirty="0" smtClean="0"/>
              <a:t>Input widgets</a:t>
            </a:r>
          </a:p>
          <a:p>
            <a:pPr lvl="1"/>
            <a:r>
              <a:rPr lang="en-US" sz="2000" dirty="0" smtClean="0"/>
              <a:t>Upload tool for images, </a:t>
            </a:r>
            <a:r>
              <a:rPr lang="en-US" sz="2000" dirty="0" err="1" smtClean="0"/>
              <a:t>jQuery</a:t>
            </a:r>
            <a:r>
              <a:rPr lang="en-US" sz="2000" dirty="0" smtClean="0"/>
              <a:t> date selector for dates,…</a:t>
            </a:r>
            <a:endParaRPr lang="en-US" sz="2000" dirty="0"/>
          </a:p>
        </p:txBody>
      </p:sp>
      <p:pic>
        <p:nvPicPr>
          <p:cNvPr id="4" name="Picture 3" descr="Screen Shot 2012-10-27 at 3.5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74830"/>
            <a:ext cx="2438400" cy="3505200"/>
          </a:xfrm>
          <a:prstGeom prst="rect">
            <a:avLst/>
          </a:prstGeom>
        </p:spPr>
      </p:pic>
      <p:pic>
        <p:nvPicPr>
          <p:cNvPr id="5" name="Picture 4" descr="Screen Shot 2012-10-27 at 3.53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04" y="5399411"/>
            <a:ext cx="54102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5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how fields are displayed</a:t>
            </a:r>
            <a:endParaRPr lang="en-US" dirty="0"/>
          </a:p>
        </p:txBody>
      </p:sp>
      <p:pic>
        <p:nvPicPr>
          <p:cNvPr id="4" name="Picture 3" descr="Screen Shot 2012-10-27 at 3.5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171"/>
            <a:ext cx="9144000" cy="26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16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4197</TotalTime>
  <Words>2109</Words>
  <Application>Microsoft Macintosh PowerPoint</Application>
  <PresentationFormat>On-screen Show (4:3)</PresentationFormat>
  <Paragraphs>296</Paragraphs>
  <Slides>44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Habitat</vt:lpstr>
      <vt:lpstr>Content Types and Views</vt:lpstr>
      <vt:lpstr>Drupal’s Most  Powerful Features</vt:lpstr>
      <vt:lpstr>Content Types and Fields</vt:lpstr>
      <vt:lpstr>Examples</vt:lpstr>
      <vt:lpstr>Content Types</vt:lpstr>
      <vt:lpstr>Managing Fields</vt:lpstr>
      <vt:lpstr>Adding Fields</vt:lpstr>
      <vt:lpstr>Adding Fields</vt:lpstr>
      <vt:lpstr>Manage Display</vt:lpstr>
      <vt:lpstr>PrepSoccer.org </vt:lpstr>
      <vt:lpstr>Team Content Type</vt:lpstr>
      <vt:lpstr>Add fields</vt:lpstr>
      <vt:lpstr>Team content type</vt:lpstr>
      <vt:lpstr>Manage display</vt:lpstr>
      <vt:lpstr>Game Content Type</vt:lpstr>
      <vt:lpstr>Game Manage Fields</vt:lpstr>
      <vt:lpstr>Game Display Fields</vt:lpstr>
      <vt:lpstr>A game</vt:lpstr>
      <vt:lpstr>Displaying Teams, Games</vt:lpstr>
      <vt:lpstr>Views</vt:lpstr>
      <vt:lpstr>Views Documentation</vt:lpstr>
      <vt:lpstr>Available Views</vt:lpstr>
      <vt:lpstr>Adding a Basic View</vt:lpstr>
      <vt:lpstr>View Details</vt:lpstr>
      <vt:lpstr>View Displays</vt:lpstr>
      <vt:lpstr>View Output</vt:lpstr>
      <vt:lpstr>What to Display</vt:lpstr>
      <vt:lpstr>Page Settings</vt:lpstr>
      <vt:lpstr>Relationships</vt:lpstr>
      <vt:lpstr>Contextual Filters</vt:lpstr>
      <vt:lpstr>Other Options</vt:lpstr>
      <vt:lpstr>Live Preview</vt:lpstr>
      <vt:lpstr>Views and SQL</vt:lpstr>
      <vt:lpstr>Problems…</vt:lpstr>
      <vt:lpstr>Rolling Your Own "View"</vt:lpstr>
      <vt:lpstr>Pros and Cons of Custom "Views"</vt:lpstr>
      <vt:lpstr>SQL &amp; MySQL</vt:lpstr>
      <vt:lpstr>Drupal Databases</vt:lpstr>
      <vt:lpstr>Tables</vt:lpstr>
      <vt:lpstr>Queries</vt:lpstr>
      <vt:lpstr>PowerPoint Presentation</vt:lpstr>
      <vt:lpstr>Joins</vt:lpstr>
      <vt:lpstr>Other SQL queries</vt:lpstr>
      <vt:lpstr>MySQL utilities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Administration</dc:title>
  <dc:creator>Harry Plantinga</dc:creator>
  <cp:lastModifiedBy>Harry Plantinga</cp:lastModifiedBy>
  <cp:revision>94</cp:revision>
  <cp:lastPrinted>2012-10-09T16:40:12Z</cp:lastPrinted>
  <dcterms:created xsi:type="dcterms:W3CDTF">2011-10-10T14:32:01Z</dcterms:created>
  <dcterms:modified xsi:type="dcterms:W3CDTF">2014-11-03T14:29:08Z</dcterms:modified>
</cp:coreProperties>
</file>