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1" r:id="rId3"/>
    <p:sldId id="272" r:id="rId4"/>
    <p:sldId id="258" r:id="rId5"/>
    <p:sldId id="273" r:id="rId6"/>
    <p:sldId id="274" r:id="rId7"/>
    <p:sldId id="282" r:id="rId8"/>
    <p:sldId id="279" r:id="rId9"/>
    <p:sldId id="275" r:id="rId10"/>
    <p:sldId id="276" r:id="rId11"/>
    <p:sldId id="283" r:id="rId12"/>
    <p:sldId id="277" r:id="rId13"/>
    <p:sldId id="278" r:id="rId14"/>
    <p:sldId id="280"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08" r:id="rId40"/>
    <p:sldId id="271" r:id="rId41"/>
    <p:sldId id="257" r:id="rId42"/>
    <p:sldId id="261" r:id="rId43"/>
    <p:sldId id="263" r:id="rId44"/>
    <p:sldId id="264" r:id="rId45"/>
    <p:sldId id="265" r:id="rId46"/>
    <p:sldId id="266" r:id="rId47"/>
    <p:sldId id="267" r:id="rId48"/>
    <p:sldId id="268" r:id="rId49"/>
    <p:sldId id="269" r:id="rId50"/>
    <p:sldId id="270"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1"/>
    <p:restoredTop sz="94695"/>
  </p:normalViewPr>
  <p:slideViewPr>
    <p:cSldViewPr snapToGrid="0" snapToObjects="1">
      <p:cViewPr varScale="1">
        <p:scale>
          <a:sx n="101" d="100"/>
          <a:sy n="101" d="100"/>
        </p:scale>
        <p:origin x="106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24590-CA31-6E4C-9E26-9DBA626FFC84}" type="datetimeFigureOut">
              <a:rPr lang="en-US" smtClean="0"/>
              <a:t>4/18/16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0B3BB-0436-EB4A-A5D0-3B01567C17EA}" type="slidenum">
              <a:rPr lang="en-US" smtClean="0"/>
              <a:t>‹#›</a:t>
            </a:fld>
            <a:endParaRPr lang="en-US"/>
          </a:p>
        </p:txBody>
      </p:sp>
    </p:spTree>
    <p:extLst>
      <p:ext uri="{BB962C8B-B14F-4D97-AF65-F5344CB8AC3E}">
        <p14:creationId xmlns:p14="http://schemas.microsoft.com/office/powerpoint/2010/main" val="351038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24590-CA31-6E4C-9E26-9DBA626FFC84}" type="datetimeFigureOut">
              <a:rPr lang="en-US" smtClean="0"/>
              <a:t>4/18/16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0B3BB-0436-EB4A-A5D0-3B01567C17EA}" type="slidenum">
              <a:rPr lang="en-US" smtClean="0"/>
              <a:t>‹#›</a:t>
            </a:fld>
            <a:endParaRPr lang="en-US"/>
          </a:p>
        </p:txBody>
      </p:sp>
    </p:spTree>
    <p:extLst>
      <p:ext uri="{BB962C8B-B14F-4D97-AF65-F5344CB8AC3E}">
        <p14:creationId xmlns:p14="http://schemas.microsoft.com/office/powerpoint/2010/main" val="3122479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24590-CA31-6E4C-9E26-9DBA626FFC84}" type="datetimeFigureOut">
              <a:rPr lang="en-US" smtClean="0"/>
              <a:t>4/18/16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0B3BB-0436-EB4A-A5D0-3B01567C17EA}" type="slidenum">
              <a:rPr lang="en-US" smtClean="0"/>
              <a:t>‹#›</a:t>
            </a:fld>
            <a:endParaRPr lang="en-US"/>
          </a:p>
        </p:txBody>
      </p:sp>
    </p:spTree>
    <p:extLst>
      <p:ext uri="{BB962C8B-B14F-4D97-AF65-F5344CB8AC3E}">
        <p14:creationId xmlns:p14="http://schemas.microsoft.com/office/powerpoint/2010/main" val="2882795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24590-CA31-6E4C-9E26-9DBA626FFC84}" type="datetimeFigureOut">
              <a:rPr lang="en-US" smtClean="0"/>
              <a:t>4/18/16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0B3BB-0436-EB4A-A5D0-3B01567C17EA}" type="slidenum">
              <a:rPr lang="en-US" smtClean="0"/>
              <a:t>‹#›</a:t>
            </a:fld>
            <a:endParaRPr lang="en-US"/>
          </a:p>
        </p:txBody>
      </p:sp>
    </p:spTree>
    <p:extLst>
      <p:ext uri="{BB962C8B-B14F-4D97-AF65-F5344CB8AC3E}">
        <p14:creationId xmlns:p14="http://schemas.microsoft.com/office/powerpoint/2010/main" val="2101607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624590-CA31-6E4C-9E26-9DBA626FFC84}" type="datetimeFigureOut">
              <a:rPr lang="en-US" smtClean="0"/>
              <a:t>4/18/16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0B3BB-0436-EB4A-A5D0-3B01567C17EA}" type="slidenum">
              <a:rPr lang="en-US" smtClean="0"/>
              <a:t>‹#›</a:t>
            </a:fld>
            <a:endParaRPr lang="en-US"/>
          </a:p>
        </p:txBody>
      </p:sp>
    </p:spTree>
    <p:extLst>
      <p:ext uri="{BB962C8B-B14F-4D97-AF65-F5344CB8AC3E}">
        <p14:creationId xmlns:p14="http://schemas.microsoft.com/office/powerpoint/2010/main" val="3428596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24590-CA31-6E4C-9E26-9DBA626FFC84}" type="datetimeFigureOut">
              <a:rPr lang="en-US" smtClean="0"/>
              <a:t>4/18/16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50B3BB-0436-EB4A-A5D0-3B01567C17EA}" type="slidenum">
              <a:rPr lang="en-US" smtClean="0"/>
              <a:t>‹#›</a:t>
            </a:fld>
            <a:endParaRPr lang="en-US"/>
          </a:p>
        </p:txBody>
      </p:sp>
    </p:spTree>
    <p:extLst>
      <p:ext uri="{BB962C8B-B14F-4D97-AF65-F5344CB8AC3E}">
        <p14:creationId xmlns:p14="http://schemas.microsoft.com/office/powerpoint/2010/main" val="1363942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24590-CA31-6E4C-9E26-9DBA626FFC84}" type="datetimeFigureOut">
              <a:rPr lang="en-US" smtClean="0"/>
              <a:t>4/18/16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50B3BB-0436-EB4A-A5D0-3B01567C17EA}" type="slidenum">
              <a:rPr lang="en-US" smtClean="0"/>
              <a:t>‹#›</a:t>
            </a:fld>
            <a:endParaRPr lang="en-US"/>
          </a:p>
        </p:txBody>
      </p:sp>
    </p:spTree>
    <p:extLst>
      <p:ext uri="{BB962C8B-B14F-4D97-AF65-F5344CB8AC3E}">
        <p14:creationId xmlns:p14="http://schemas.microsoft.com/office/powerpoint/2010/main" val="1147921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24590-CA31-6E4C-9E26-9DBA626FFC84}" type="datetimeFigureOut">
              <a:rPr lang="en-US" smtClean="0"/>
              <a:t>4/18/16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50B3BB-0436-EB4A-A5D0-3B01567C17EA}" type="slidenum">
              <a:rPr lang="en-US" smtClean="0"/>
              <a:t>‹#›</a:t>
            </a:fld>
            <a:endParaRPr lang="en-US"/>
          </a:p>
        </p:txBody>
      </p:sp>
    </p:spTree>
    <p:extLst>
      <p:ext uri="{BB962C8B-B14F-4D97-AF65-F5344CB8AC3E}">
        <p14:creationId xmlns:p14="http://schemas.microsoft.com/office/powerpoint/2010/main" val="4125200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24590-CA31-6E4C-9E26-9DBA626FFC84}" type="datetimeFigureOut">
              <a:rPr lang="en-US" smtClean="0"/>
              <a:t>4/18/16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50B3BB-0436-EB4A-A5D0-3B01567C17EA}" type="slidenum">
              <a:rPr lang="en-US" smtClean="0"/>
              <a:t>‹#›</a:t>
            </a:fld>
            <a:endParaRPr lang="en-US"/>
          </a:p>
        </p:txBody>
      </p:sp>
    </p:spTree>
    <p:extLst>
      <p:ext uri="{BB962C8B-B14F-4D97-AF65-F5344CB8AC3E}">
        <p14:creationId xmlns:p14="http://schemas.microsoft.com/office/powerpoint/2010/main" val="4189095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624590-CA31-6E4C-9E26-9DBA626FFC84}" type="datetimeFigureOut">
              <a:rPr lang="en-US" smtClean="0"/>
              <a:t>4/18/16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50B3BB-0436-EB4A-A5D0-3B01567C17EA}" type="slidenum">
              <a:rPr lang="en-US" smtClean="0"/>
              <a:t>‹#›</a:t>
            </a:fld>
            <a:endParaRPr lang="en-US"/>
          </a:p>
        </p:txBody>
      </p:sp>
    </p:spTree>
    <p:extLst>
      <p:ext uri="{BB962C8B-B14F-4D97-AF65-F5344CB8AC3E}">
        <p14:creationId xmlns:p14="http://schemas.microsoft.com/office/powerpoint/2010/main" val="1156766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624590-CA31-6E4C-9E26-9DBA626FFC84}" type="datetimeFigureOut">
              <a:rPr lang="en-US" smtClean="0"/>
              <a:t>4/18/16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50B3BB-0436-EB4A-A5D0-3B01567C17EA}" type="slidenum">
              <a:rPr lang="en-US" smtClean="0"/>
              <a:t>‹#›</a:t>
            </a:fld>
            <a:endParaRPr lang="en-US"/>
          </a:p>
        </p:txBody>
      </p:sp>
    </p:spTree>
    <p:extLst>
      <p:ext uri="{BB962C8B-B14F-4D97-AF65-F5344CB8AC3E}">
        <p14:creationId xmlns:p14="http://schemas.microsoft.com/office/powerpoint/2010/main" val="1449114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24590-CA31-6E4C-9E26-9DBA626FFC84}" type="datetimeFigureOut">
              <a:rPr lang="en-US" smtClean="0"/>
              <a:t>4/18/16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0B3BB-0436-EB4A-A5D0-3B01567C17EA}" type="slidenum">
              <a:rPr lang="en-US" smtClean="0"/>
              <a:t>‹#›</a:t>
            </a:fld>
            <a:endParaRPr lang="en-US"/>
          </a:p>
        </p:txBody>
      </p:sp>
    </p:spTree>
    <p:extLst>
      <p:ext uri="{BB962C8B-B14F-4D97-AF65-F5344CB8AC3E}">
        <p14:creationId xmlns:p14="http://schemas.microsoft.com/office/powerpoint/2010/main" val="1733287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23, 25, 26 Q and A</a:t>
            </a:r>
            <a:br>
              <a:rPr lang="en-US" dirty="0" smtClean="0"/>
            </a:br>
            <a:r>
              <a:rPr lang="en-US" dirty="0" smtClean="0"/>
              <a:t>NAT, UDP, TCP</a:t>
            </a:r>
            <a:endParaRPr lang="en-US" dirty="0"/>
          </a:p>
        </p:txBody>
      </p:sp>
      <p:sp>
        <p:nvSpPr>
          <p:cNvPr id="3" name="Subtitle 2"/>
          <p:cNvSpPr>
            <a:spLocks noGrp="1"/>
          </p:cNvSpPr>
          <p:nvPr>
            <p:ph type="subTitle" idx="1"/>
          </p:nvPr>
        </p:nvSpPr>
        <p:spPr/>
        <p:txBody>
          <a:bodyPr/>
          <a:lstStyle/>
          <a:p>
            <a:r>
              <a:rPr lang="en-US" dirty="0" smtClean="0"/>
              <a:t>Victor Norman</a:t>
            </a:r>
          </a:p>
          <a:p>
            <a:r>
              <a:rPr lang="en-US" dirty="0" smtClean="0"/>
              <a:t>IS333</a:t>
            </a:r>
          </a:p>
          <a:p>
            <a:r>
              <a:rPr lang="en-US" dirty="0" smtClean="0"/>
              <a:t>Spring 2016</a:t>
            </a:r>
            <a:endParaRPr lang="en-US" dirty="0"/>
          </a:p>
        </p:txBody>
      </p:sp>
    </p:spTree>
    <p:extLst>
      <p:ext uri="{BB962C8B-B14F-4D97-AF65-F5344CB8AC3E}">
        <p14:creationId xmlns:p14="http://schemas.microsoft.com/office/powerpoint/2010/main" val="2153649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Fragmenting UDP?</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Q: Multiple people asked about UDP fragmentation.  Is it done or not?!</a:t>
            </a:r>
          </a:p>
          <a:p>
            <a:pPr marL="0" indent="0">
              <a:buNone/>
            </a:pPr>
            <a:endParaRPr lang="en-US" dirty="0"/>
          </a:p>
          <a:p>
            <a:pPr marL="0" indent="0">
              <a:buNone/>
            </a:pPr>
            <a:r>
              <a:rPr lang="en-US" dirty="0" smtClean="0"/>
              <a:t>A: UDP does not do fragmentation.  You can send a 64KB UDP message.  It will be handed to IP below it, and IP will fragment it to fit into the MTU of the network it will be sent out on.  The receiving IP layer will reassemble the 64KB packet before handing it back up to the receiving UDP layer.</a:t>
            </a:r>
            <a:endParaRPr lang="en-US" dirty="0"/>
          </a:p>
        </p:txBody>
      </p:sp>
    </p:spTree>
    <p:extLst>
      <p:ext uri="{BB962C8B-B14F-4D97-AF65-F5344CB8AC3E}">
        <p14:creationId xmlns:p14="http://schemas.microsoft.com/office/powerpoint/2010/main" val="273359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Q: What functionality does UDP provide that IP does not already provide?</a:t>
            </a:r>
          </a:p>
          <a:p>
            <a:pPr marL="0" indent="0">
              <a:buNone/>
            </a:pPr>
            <a:endParaRPr lang="en-US" sz="2400" dirty="0"/>
          </a:p>
          <a:p>
            <a:pPr marL="0" indent="0">
              <a:buNone/>
            </a:pPr>
            <a:r>
              <a:rPr lang="en-US" sz="2400" dirty="0"/>
              <a:t>A: Identification of the payload being carried at layer 5.  </a:t>
            </a:r>
          </a:p>
          <a:p>
            <a:r>
              <a:rPr lang="en-US" sz="2400" dirty="0"/>
              <a:t>I.e., a port # so that it can hand the data off to an application.</a:t>
            </a:r>
          </a:p>
          <a:p>
            <a:r>
              <a:rPr lang="en-US" sz="2400" dirty="0"/>
              <a:t>I.e., </a:t>
            </a:r>
            <a:r>
              <a:rPr lang="en-US" sz="2400" dirty="0" err="1"/>
              <a:t>demultiplexing</a:t>
            </a:r>
            <a:r>
              <a:rPr lang="en-US" sz="2400" dirty="0"/>
              <a:t>.</a:t>
            </a:r>
          </a:p>
        </p:txBody>
      </p:sp>
    </p:spTree>
    <p:extLst>
      <p:ext uri="{BB962C8B-B14F-4D97-AF65-F5344CB8AC3E}">
        <p14:creationId xmlns:p14="http://schemas.microsoft.com/office/powerpoint/2010/main" val="196537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
                                        <p:tgtEl>
                                          <p:spTgt spid="3">
                                            <p:txEl>
                                              <p:pRg st="2" end="2"/>
                                            </p:txEl>
                                          </p:spTgt>
                                        </p:tgtEl>
                                      </p:cBhvr>
                                    </p:animEffect>
                                    <p:anim calcmode="lin" valueType="num">
                                      <p:cBhvr>
                                        <p:cTn id="17"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
                                        <p:tgtEl>
                                          <p:spTgt spid="3">
                                            <p:txEl>
                                              <p:pRg st="3" end="3"/>
                                            </p:txEl>
                                          </p:spTgt>
                                        </p:tgtEl>
                                      </p:cBhvr>
                                    </p:animEffect>
                                    <p:anim calcmode="lin" valueType="num">
                                      <p:cBhvr>
                                        <p:cTn id="26"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
                                        <p:tgtEl>
                                          <p:spTgt spid="3">
                                            <p:txEl>
                                              <p:pRg st="4" end="4"/>
                                            </p:txEl>
                                          </p:spTgt>
                                        </p:tgtEl>
                                      </p:cBhvr>
                                    </p:animEffect>
                                    <p:anim calcmode="lin" valueType="num">
                                      <p:cBhvr>
                                        <p:cTn id="35"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 used?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Q: Is UDP used today?</a:t>
            </a:r>
          </a:p>
          <a:p>
            <a:pPr marL="0" indent="0">
              <a:buNone/>
            </a:pPr>
            <a:r>
              <a:rPr lang="en-US" dirty="0" smtClean="0"/>
              <a:t>A: Yes, it is.  It is used by </a:t>
            </a:r>
          </a:p>
          <a:p>
            <a:r>
              <a:rPr lang="en-US" dirty="0" smtClean="0"/>
              <a:t>DNS (domain name resolution).  It is used for </a:t>
            </a:r>
          </a:p>
          <a:p>
            <a:r>
              <a:rPr lang="en-US" dirty="0" smtClean="0"/>
              <a:t>games</a:t>
            </a:r>
          </a:p>
          <a:p>
            <a:r>
              <a:rPr lang="en-US" dirty="0" smtClean="0"/>
              <a:t>etc.</a:t>
            </a:r>
          </a:p>
          <a:p>
            <a:pPr marL="0" indent="0">
              <a:buNone/>
            </a:pPr>
            <a:r>
              <a:rPr lang="en-US" dirty="0" smtClean="0"/>
              <a:t>Q: Why is it used?</a:t>
            </a:r>
          </a:p>
          <a:p>
            <a:pPr marL="0" indent="0">
              <a:buNone/>
            </a:pPr>
            <a:r>
              <a:rPr lang="en-US" dirty="0" smtClean="0"/>
              <a:t>A: 1) Efficiency.  It adds almost no functionality/overhead on top of IP. 2) You can </a:t>
            </a:r>
            <a:r>
              <a:rPr lang="en-US" dirty="0"/>
              <a:t>broadcast a UDP </a:t>
            </a:r>
            <a:r>
              <a:rPr lang="en-US" dirty="0" smtClean="0"/>
              <a:t>message (because UDP is connectionless).</a:t>
            </a:r>
            <a:endParaRPr lang="en-US" dirty="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09346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trips(down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checksums</a:t>
            </a:r>
            <a:endParaRPr lang="en-US" dirty="0"/>
          </a:p>
        </p:txBody>
      </p:sp>
      <p:sp>
        <p:nvSpPr>
          <p:cNvPr id="3" name="Content Placeholder 2"/>
          <p:cNvSpPr>
            <a:spLocks noGrp="1"/>
          </p:cNvSpPr>
          <p:nvPr>
            <p:ph idx="1"/>
          </p:nvPr>
        </p:nvSpPr>
        <p:spPr/>
        <p:txBody>
          <a:bodyPr/>
          <a:lstStyle/>
          <a:p>
            <a:pPr marL="0" indent="0">
              <a:buNone/>
            </a:pPr>
            <a:r>
              <a:rPr lang="en-US" dirty="0" smtClean="0"/>
              <a:t>Q: What happens when a UDP packet is received with a bad checksum?</a:t>
            </a:r>
          </a:p>
          <a:p>
            <a:pPr marL="0" indent="0">
              <a:buNone/>
            </a:pPr>
            <a:endParaRPr lang="en-US" dirty="0"/>
          </a:p>
          <a:p>
            <a:pPr marL="0" indent="0">
              <a:buNone/>
            </a:pPr>
            <a:r>
              <a:rPr lang="en-US" dirty="0" smtClean="0"/>
              <a:t>A: The packet is dropped.  End of story.</a:t>
            </a:r>
            <a:endParaRPr lang="en-US" dirty="0"/>
          </a:p>
        </p:txBody>
      </p:sp>
    </p:spTree>
    <p:extLst>
      <p:ext uri="{BB962C8B-B14F-4D97-AF65-F5344CB8AC3E}">
        <p14:creationId xmlns:p14="http://schemas.microsoft.com/office/powerpoint/2010/main" val="163508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Pseudo-headers</a:t>
            </a:r>
            <a:endParaRPr lang="en-US" dirty="0"/>
          </a:p>
        </p:txBody>
      </p:sp>
      <p:sp>
        <p:nvSpPr>
          <p:cNvPr id="3" name="Content Placeholder 2"/>
          <p:cNvSpPr>
            <a:spLocks noGrp="1"/>
          </p:cNvSpPr>
          <p:nvPr>
            <p:ph idx="1"/>
          </p:nvPr>
        </p:nvSpPr>
        <p:spPr/>
        <p:txBody>
          <a:bodyPr/>
          <a:lstStyle/>
          <a:p>
            <a:pPr marL="0" indent="0">
              <a:buNone/>
            </a:pPr>
            <a:r>
              <a:rPr lang="en-US" dirty="0" smtClean="0"/>
              <a:t>Q: We all have lots of questions about pseudo-headers!  Answer them!</a:t>
            </a:r>
          </a:p>
          <a:p>
            <a:pPr marL="0" indent="0">
              <a:buNone/>
            </a:pPr>
            <a:endParaRPr lang="en-US" dirty="0"/>
          </a:p>
          <a:p>
            <a:pPr marL="0" indent="0">
              <a:buNone/>
            </a:pPr>
            <a:r>
              <a:rPr lang="en-US" dirty="0" smtClean="0"/>
              <a:t>A: No.  They are not part of the learning objectives.</a:t>
            </a:r>
            <a:endParaRPr lang="en-US" dirty="0"/>
          </a:p>
        </p:txBody>
      </p:sp>
    </p:spTree>
    <p:extLst>
      <p:ext uri="{BB962C8B-B14F-4D97-AF65-F5344CB8AC3E}">
        <p14:creationId xmlns:p14="http://schemas.microsoft.com/office/powerpoint/2010/main" val="244440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important characteristics of TCP?</a:t>
            </a:r>
            <a:endParaRPr lang="en-US" dirty="0"/>
          </a:p>
        </p:txBody>
      </p:sp>
      <p:sp>
        <p:nvSpPr>
          <p:cNvPr id="3" name="Content Placeholder 2"/>
          <p:cNvSpPr>
            <a:spLocks noGrp="1"/>
          </p:cNvSpPr>
          <p:nvPr>
            <p:ph idx="1"/>
          </p:nvPr>
        </p:nvSpPr>
        <p:spPr/>
        <p:txBody>
          <a:bodyPr/>
          <a:lstStyle/>
          <a:p>
            <a:r>
              <a:rPr lang="en-US" dirty="0" smtClean="0"/>
              <a:t>Connection-oriented</a:t>
            </a:r>
          </a:p>
          <a:p>
            <a:r>
              <a:rPr lang="en-US" dirty="0" smtClean="0"/>
              <a:t>Point-to-point</a:t>
            </a:r>
          </a:p>
          <a:p>
            <a:r>
              <a:rPr lang="en-US" dirty="0" smtClean="0"/>
              <a:t>Full duplex</a:t>
            </a:r>
          </a:p>
          <a:p>
            <a:r>
              <a:rPr lang="en-US" dirty="0" smtClean="0"/>
              <a:t>Reliable</a:t>
            </a:r>
          </a:p>
          <a:p>
            <a:r>
              <a:rPr lang="en-US" dirty="0" smtClean="0"/>
              <a:t>Stream</a:t>
            </a:r>
          </a:p>
          <a:p>
            <a:r>
              <a:rPr lang="en-US" dirty="0" smtClean="0"/>
              <a:t>Uses ports to identify applications using TCP.</a:t>
            </a:r>
          </a:p>
        </p:txBody>
      </p:sp>
      <p:sp>
        <p:nvSpPr>
          <p:cNvPr id="4" name="Slide Number Placeholder 3"/>
          <p:cNvSpPr>
            <a:spLocks noGrp="1"/>
          </p:cNvSpPr>
          <p:nvPr>
            <p:ph type="sldNum" sz="quarter" idx="12"/>
          </p:nvPr>
        </p:nvSpPr>
        <p:spPr/>
        <p:txBody>
          <a:bodyPr/>
          <a:lstStyle/>
          <a:p>
            <a:fld id="{7A1DA17C-C5E8-994B-A4D8-F5A16E141517}" type="slidenum">
              <a:rPr lang="en-US" smtClean="0"/>
              <a:t>15</a:t>
            </a:fld>
            <a:endParaRPr lang="en-US"/>
          </a:p>
        </p:txBody>
      </p:sp>
    </p:spTree>
    <p:extLst>
      <p:ext uri="{BB962C8B-B14F-4D97-AF65-F5344CB8AC3E}">
        <p14:creationId xmlns:p14="http://schemas.microsoft.com/office/powerpoint/2010/main" val="100723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TCP assume it gets from the layer below?</a:t>
            </a:r>
            <a:endParaRPr lang="en-US" dirty="0"/>
          </a:p>
        </p:txBody>
      </p:sp>
      <p:sp>
        <p:nvSpPr>
          <p:cNvPr id="3" name="Content Placeholder 2"/>
          <p:cNvSpPr>
            <a:spLocks noGrp="1"/>
          </p:cNvSpPr>
          <p:nvPr>
            <p:ph idx="1"/>
          </p:nvPr>
        </p:nvSpPr>
        <p:spPr/>
        <p:txBody>
          <a:bodyPr/>
          <a:lstStyle/>
          <a:p>
            <a:r>
              <a:rPr lang="en-US" dirty="0" smtClean="0"/>
              <a:t>Connection-less</a:t>
            </a:r>
          </a:p>
          <a:p>
            <a:r>
              <a:rPr lang="en-US" dirty="0" smtClean="0"/>
              <a:t>Point-to-point</a:t>
            </a:r>
          </a:p>
          <a:p>
            <a:r>
              <a:rPr lang="en-US" dirty="0" smtClean="0"/>
              <a:t>Simplex</a:t>
            </a:r>
          </a:p>
          <a:p>
            <a:r>
              <a:rPr lang="en-US" dirty="0" smtClean="0"/>
              <a:t>Unreliable delivery</a:t>
            </a:r>
          </a:p>
          <a:p>
            <a:r>
              <a:rPr lang="en-US" dirty="0" smtClean="0"/>
              <a:t>Message/packet based.</a:t>
            </a:r>
          </a:p>
        </p:txBody>
      </p:sp>
      <p:sp>
        <p:nvSpPr>
          <p:cNvPr id="4" name="Slide Number Placeholder 3"/>
          <p:cNvSpPr>
            <a:spLocks noGrp="1"/>
          </p:cNvSpPr>
          <p:nvPr>
            <p:ph type="sldNum" sz="quarter" idx="12"/>
          </p:nvPr>
        </p:nvSpPr>
        <p:spPr/>
        <p:txBody>
          <a:bodyPr/>
          <a:lstStyle/>
          <a:p>
            <a:fld id="{7A1DA17C-C5E8-994B-A4D8-F5A16E141517}" type="slidenum">
              <a:rPr lang="en-US" smtClean="0"/>
              <a:t>16</a:t>
            </a:fld>
            <a:endParaRPr lang="en-US"/>
          </a:p>
        </p:txBody>
      </p:sp>
    </p:spTree>
    <p:extLst>
      <p:ext uri="{BB962C8B-B14F-4D97-AF65-F5344CB8AC3E}">
        <p14:creationId xmlns:p14="http://schemas.microsoft.com/office/powerpoint/2010/main" val="647927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connection-oriented mean?</a:t>
            </a:r>
            <a:endParaRPr lang="en-US" dirty="0"/>
          </a:p>
        </p:txBody>
      </p:sp>
      <p:sp>
        <p:nvSpPr>
          <p:cNvPr id="3" name="Content Placeholder 2"/>
          <p:cNvSpPr>
            <a:spLocks noGrp="1"/>
          </p:cNvSpPr>
          <p:nvPr>
            <p:ph idx="1"/>
          </p:nvPr>
        </p:nvSpPr>
        <p:spPr/>
        <p:txBody>
          <a:bodyPr/>
          <a:lstStyle/>
          <a:p>
            <a:r>
              <a:rPr lang="en-US" dirty="0" smtClean="0"/>
              <a:t>End points must communicate first and set up the virtual connection.  </a:t>
            </a:r>
          </a:p>
          <a:p>
            <a:r>
              <a:rPr lang="en-US" dirty="0" smtClean="0"/>
              <a:t>No data is sent until that’s finished.</a:t>
            </a:r>
          </a:p>
          <a:p>
            <a:r>
              <a:rPr lang="en-US" dirty="0" smtClean="0"/>
              <a:t>End points must gracefully tear down the connection.</a:t>
            </a:r>
          </a:p>
          <a:p>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17</a:t>
            </a:fld>
            <a:endParaRPr lang="en-US"/>
          </a:p>
        </p:txBody>
      </p:sp>
    </p:spTree>
    <p:extLst>
      <p:ext uri="{BB962C8B-B14F-4D97-AF65-F5344CB8AC3E}">
        <p14:creationId xmlns:p14="http://schemas.microsoft.com/office/powerpoint/2010/main" val="197069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a Virtual Connection mean?</a:t>
            </a:r>
            <a:endParaRPr lang="en-US" dirty="0"/>
          </a:p>
        </p:txBody>
      </p:sp>
      <p:sp>
        <p:nvSpPr>
          <p:cNvPr id="3" name="Content Placeholder 2"/>
          <p:cNvSpPr>
            <a:spLocks noGrp="1"/>
          </p:cNvSpPr>
          <p:nvPr>
            <p:ph idx="1"/>
          </p:nvPr>
        </p:nvSpPr>
        <p:spPr/>
        <p:txBody>
          <a:bodyPr/>
          <a:lstStyle/>
          <a:p>
            <a:r>
              <a:rPr lang="en-US" dirty="0" smtClean="0"/>
              <a:t>The endpoints set up and maintain all the state of the “connection” – the middle devices (routers, NATs, etc.) know nothing about it.</a:t>
            </a:r>
          </a:p>
          <a:p>
            <a:r>
              <a:rPr lang="en-US" dirty="0" smtClean="0"/>
              <a:t>As opposed to a circuit through a network in which all devices must participate.</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18</a:t>
            </a:fld>
            <a:endParaRPr lang="en-US"/>
          </a:p>
        </p:txBody>
      </p:sp>
    </p:spTree>
    <p:extLst>
      <p:ext uri="{BB962C8B-B14F-4D97-AF65-F5344CB8AC3E}">
        <p14:creationId xmlns:p14="http://schemas.microsoft.com/office/powerpoint/2010/main" val="85158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point-to-point mean?</a:t>
            </a:r>
            <a:endParaRPr lang="en-US" dirty="0"/>
          </a:p>
        </p:txBody>
      </p:sp>
      <p:sp>
        <p:nvSpPr>
          <p:cNvPr id="3" name="Content Placeholder 2"/>
          <p:cNvSpPr>
            <a:spLocks noGrp="1"/>
          </p:cNvSpPr>
          <p:nvPr>
            <p:ph idx="1"/>
          </p:nvPr>
        </p:nvSpPr>
        <p:spPr/>
        <p:txBody>
          <a:bodyPr/>
          <a:lstStyle/>
          <a:p>
            <a:r>
              <a:rPr lang="en-US" dirty="0" smtClean="0"/>
              <a:t>One application talks to one application</a:t>
            </a:r>
          </a:p>
          <a:p>
            <a:pPr lvl="1"/>
            <a:r>
              <a:rPr lang="en-US" dirty="0" smtClean="0"/>
              <a:t>one IP/port to one IP/port</a:t>
            </a:r>
          </a:p>
          <a:p>
            <a:pPr lvl="1"/>
            <a:endParaRPr lang="en-US" dirty="0"/>
          </a:p>
          <a:p>
            <a:r>
              <a:rPr lang="en-US" dirty="0" smtClean="0"/>
              <a:t>Note: multiple TCP connections can go to the same IP/port.  A connection is defined by the 4-ple.</a:t>
            </a:r>
          </a:p>
          <a:p>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19</a:t>
            </a:fld>
            <a:endParaRPr lang="en-US"/>
          </a:p>
        </p:txBody>
      </p:sp>
    </p:spTree>
    <p:extLst>
      <p:ext uri="{BB962C8B-B14F-4D97-AF65-F5344CB8AC3E}">
        <p14:creationId xmlns:p14="http://schemas.microsoft.com/office/powerpoint/2010/main" val="1776038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Comer calls NAPT, everyone else calls NAT.</a:t>
            </a:r>
          </a:p>
          <a:p>
            <a:r>
              <a:rPr lang="en-US" dirty="0" smtClean="0"/>
              <a:t>Private (non-routable) addresses:</a:t>
            </a:r>
          </a:p>
          <a:p>
            <a:pPr lvl="1"/>
            <a:r>
              <a:rPr lang="en-US" dirty="0" smtClean="0"/>
              <a:t>Only used behind a NAT or on private networks.</a:t>
            </a:r>
          </a:p>
          <a:p>
            <a:pPr lvl="1"/>
            <a:r>
              <a:rPr lang="en-US" dirty="0" smtClean="0"/>
              <a:t>Can be </a:t>
            </a:r>
            <a:r>
              <a:rPr lang="en-US" dirty="0" err="1" smtClean="0"/>
              <a:t>subnetted</a:t>
            </a:r>
            <a:r>
              <a:rPr lang="en-US" dirty="0" smtClean="0"/>
              <a:t>.</a:t>
            </a:r>
          </a:p>
          <a:p>
            <a:pPr lvl="1"/>
            <a:r>
              <a:rPr lang="en-US" dirty="0" smtClean="0"/>
              <a:t>172.16/12 – 16 contiguous class B blocks?</a:t>
            </a:r>
          </a:p>
          <a:p>
            <a:pPr lvl="2"/>
            <a:r>
              <a:rPr lang="en-US" dirty="0" smtClean="0"/>
              <a:t>172.16, 172.17, 172.18, </a:t>
            </a:r>
            <a:r>
              <a:rPr lang="is-IS" dirty="0" smtClean="0"/>
              <a:t>… 172.31.</a:t>
            </a:r>
          </a:p>
          <a:p>
            <a:r>
              <a:rPr lang="is-IS" dirty="0" smtClean="0"/>
              <a:t>NAT has a “private” (or “LAN”) side and a “public” (or ”WAN”) side.</a:t>
            </a:r>
          </a:p>
          <a:p>
            <a:r>
              <a:rPr lang="is-IS" dirty="0" smtClean="0"/>
              <a:t>Breaks the rule about the src and dest IP addresses in a packet never being changed as the packet is forwarded.</a:t>
            </a:r>
            <a:endParaRPr lang="en-US" dirty="0"/>
          </a:p>
        </p:txBody>
      </p:sp>
    </p:spTree>
    <p:extLst>
      <p:ext uri="{BB962C8B-B14F-4D97-AF65-F5344CB8AC3E}">
        <p14:creationId xmlns:p14="http://schemas.microsoft.com/office/powerpoint/2010/main" val="198641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
                                        <p:tgtEl>
                                          <p:spTgt spid="3">
                                            <p:txEl>
                                              <p:pRg st="4" end="4"/>
                                            </p:txEl>
                                          </p:spTgt>
                                        </p:tgtEl>
                                      </p:cBhvr>
                                    </p:animEffect>
                                    <p:anim calcmode="lin" valueType="num">
                                      <p:cBhvr>
                                        <p:cTn id="44"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
                                        <p:tgtEl>
                                          <p:spTgt spid="3">
                                            <p:txEl>
                                              <p:pRg st="5" end="5"/>
                                            </p:txEl>
                                          </p:spTgt>
                                        </p:tgtEl>
                                      </p:cBhvr>
                                    </p:animEffect>
                                    <p:anim calcmode="lin" valueType="num">
                                      <p:cBhvr>
                                        <p:cTn id="53"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3"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
                                        <p:tgtEl>
                                          <p:spTgt spid="3">
                                            <p:txEl>
                                              <p:pRg st="6" end="6"/>
                                            </p:txEl>
                                          </p:spTgt>
                                        </p:tgtEl>
                                      </p:cBhvr>
                                    </p:animEffect>
                                    <p:anim calcmode="lin" valueType="num">
                                      <p:cBhvr>
                                        <p:cTn id="62"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3" presetClass="entr" presetSubtype="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Effect transition="in" filter="fade">
                                      <p:cBhvr>
                                        <p:cTn id="70" dur="100"/>
                                        <p:tgtEl>
                                          <p:spTgt spid="3">
                                            <p:txEl>
                                              <p:pRg st="7" end="7"/>
                                            </p:txEl>
                                          </p:spTgt>
                                        </p:tgtEl>
                                      </p:cBhvr>
                                    </p:animEffect>
                                    <p:anim calcmode="lin" valueType="num">
                                      <p:cBhvr>
                                        <p:cTn id="71" dur="4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2" dur="400" fill="hold"/>
                                        <p:tgtEl>
                                          <p:spTgt spid="3">
                                            <p:txEl>
                                              <p:pRg st="7" end="7"/>
                                            </p:txEl>
                                          </p:spTgt>
                                        </p:tgtEl>
                                        <p:attrNameLst>
                                          <p:attrName>ppt_y</p:attrName>
                                        </p:attrNameLst>
                                      </p:cBhvr>
                                      <p:tavLst>
                                        <p:tav tm="0">
                                          <p:val>
                                            <p:strVal val="#ppt_y+0.31"/>
                                          </p:val>
                                        </p:tav>
                                        <p:tav tm="100000">
                                          <p:val>
                                            <p:strVal val="#ppt_y+0.31"/>
                                          </p:val>
                                        </p:tav>
                                      </p:tavLst>
                                    </p:anim>
                                    <p:anim calcmode="lin" valueType="num">
                                      <p:cBhvr>
                                        <p:cTn id="73" dur="600" decel="50000" fill="hold">
                                          <p:stCondLst>
                                            <p:cond delay="400"/>
                                          </p:stCondLst>
                                        </p:cTn>
                                        <p:tgtEl>
                                          <p:spTgt spid="3">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4" dur="600" decel="50000" fill="hold">
                                          <p:stCondLst>
                                            <p:cond delay="400"/>
                                          </p:stCondLst>
                                        </p:cTn>
                                        <p:tgtEl>
                                          <p:spTgt spid="3">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full duplex mean?</a:t>
            </a:r>
            <a:endParaRPr lang="en-US" dirty="0"/>
          </a:p>
        </p:txBody>
      </p:sp>
      <p:sp>
        <p:nvSpPr>
          <p:cNvPr id="3" name="Content Placeholder 2"/>
          <p:cNvSpPr>
            <a:spLocks noGrp="1"/>
          </p:cNvSpPr>
          <p:nvPr>
            <p:ph idx="1"/>
          </p:nvPr>
        </p:nvSpPr>
        <p:spPr/>
        <p:txBody>
          <a:bodyPr/>
          <a:lstStyle/>
          <a:p>
            <a:r>
              <a:rPr lang="en-US" dirty="0" smtClean="0"/>
              <a:t>Both applications on the endpoints can transmit at the same time.</a:t>
            </a:r>
          </a:p>
          <a:p>
            <a:r>
              <a:rPr lang="en-US" dirty="0" smtClean="0"/>
              <a:t>When a TCP connection is setup, it is full duplex – i.e., each endpoint can stream data.</a:t>
            </a:r>
          </a:p>
          <a:p>
            <a:pPr lvl="1"/>
            <a:r>
              <a:rPr lang="en-US" dirty="0" smtClean="0"/>
              <a:t>If you only want to stream one direction, you have to close the other half – although ACKs, etc., will still be sent.</a:t>
            </a:r>
          </a:p>
          <a:p>
            <a:pPr lvl="1"/>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20</a:t>
            </a:fld>
            <a:endParaRPr lang="en-US"/>
          </a:p>
        </p:txBody>
      </p:sp>
    </p:spTree>
    <p:extLst>
      <p:ext uri="{BB962C8B-B14F-4D97-AF65-F5344CB8AC3E}">
        <p14:creationId xmlns:p14="http://schemas.microsoft.com/office/powerpoint/2010/main" val="1996716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reliable delivery mean?</a:t>
            </a:r>
            <a:endParaRPr lang="en-US" dirty="0"/>
          </a:p>
        </p:txBody>
      </p:sp>
      <p:sp>
        <p:nvSpPr>
          <p:cNvPr id="3" name="Content Placeholder 2"/>
          <p:cNvSpPr>
            <a:spLocks noGrp="1"/>
          </p:cNvSpPr>
          <p:nvPr>
            <p:ph idx="1"/>
          </p:nvPr>
        </p:nvSpPr>
        <p:spPr/>
        <p:txBody>
          <a:bodyPr/>
          <a:lstStyle/>
          <a:p>
            <a:r>
              <a:rPr lang="en-US" dirty="0" smtClean="0"/>
              <a:t>Gets the data there </a:t>
            </a:r>
          </a:p>
          <a:p>
            <a:pPr lvl="1"/>
            <a:r>
              <a:rPr lang="en-US" dirty="0" smtClean="0"/>
              <a:t>quickly</a:t>
            </a:r>
          </a:p>
          <a:p>
            <a:pPr lvl="1"/>
            <a:r>
              <a:rPr lang="en-US" dirty="0" smtClean="0"/>
              <a:t>correctly (without errors)</a:t>
            </a:r>
          </a:p>
          <a:p>
            <a:pPr lvl="1"/>
            <a:r>
              <a:rPr lang="en-US" dirty="0" smtClean="0"/>
              <a:t>in order</a:t>
            </a:r>
          </a:p>
          <a:p>
            <a:pPr lvl="1"/>
            <a:r>
              <a:rPr lang="en-US" dirty="0" smtClean="0"/>
              <a:t>completely</a:t>
            </a:r>
          </a:p>
        </p:txBody>
      </p:sp>
      <p:sp>
        <p:nvSpPr>
          <p:cNvPr id="4" name="Slide Number Placeholder 3"/>
          <p:cNvSpPr>
            <a:spLocks noGrp="1"/>
          </p:cNvSpPr>
          <p:nvPr>
            <p:ph type="sldNum" sz="quarter" idx="12"/>
          </p:nvPr>
        </p:nvSpPr>
        <p:spPr/>
        <p:txBody>
          <a:bodyPr/>
          <a:lstStyle/>
          <a:p>
            <a:fld id="{7A1DA17C-C5E8-994B-A4D8-F5A16E141517}" type="slidenum">
              <a:rPr lang="en-US" smtClean="0"/>
              <a:t>21</a:t>
            </a:fld>
            <a:endParaRPr lang="en-US" dirty="0"/>
          </a:p>
        </p:txBody>
      </p:sp>
    </p:spTree>
    <p:extLst>
      <p:ext uri="{BB962C8B-B14F-4D97-AF65-F5344CB8AC3E}">
        <p14:creationId xmlns:p14="http://schemas.microsoft.com/office/powerpoint/2010/main" val="9351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kinds of problems does TCP have to be able to handle?</a:t>
            </a:r>
            <a:endParaRPr lang="en-US" dirty="0"/>
          </a:p>
        </p:txBody>
      </p:sp>
      <p:sp>
        <p:nvSpPr>
          <p:cNvPr id="3" name="Content Placeholder 2"/>
          <p:cNvSpPr>
            <a:spLocks noGrp="1"/>
          </p:cNvSpPr>
          <p:nvPr>
            <p:ph idx="1"/>
          </p:nvPr>
        </p:nvSpPr>
        <p:spPr/>
        <p:txBody>
          <a:bodyPr/>
          <a:lstStyle/>
          <a:p>
            <a:r>
              <a:rPr lang="en-US" dirty="0" smtClean="0"/>
              <a:t>Very unreliable delivery from IP.</a:t>
            </a:r>
          </a:p>
          <a:p>
            <a:pPr lvl="1"/>
            <a:r>
              <a:rPr lang="en-US" dirty="0" smtClean="0"/>
              <a:t>Duplicate packets.</a:t>
            </a:r>
          </a:p>
          <a:p>
            <a:pPr lvl="1"/>
            <a:r>
              <a:rPr lang="en-US" dirty="0" smtClean="0"/>
              <a:t>Packets out of order.</a:t>
            </a:r>
          </a:p>
          <a:p>
            <a:pPr lvl="1"/>
            <a:r>
              <a:rPr lang="en-US" dirty="0" smtClean="0"/>
              <a:t>Errors in packets.</a:t>
            </a:r>
          </a:p>
          <a:p>
            <a:r>
              <a:rPr lang="en-US" dirty="0" smtClean="0"/>
              <a:t>Differing speeds of end points.</a:t>
            </a:r>
          </a:p>
          <a:p>
            <a:r>
              <a:rPr lang="en-US" dirty="0" smtClean="0"/>
              <a:t>End point reboot.</a:t>
            </a:r>
          </a:p>
          <a:p>
            <a:r>
              <a:rPr lang="en-US" dirty="0" smtClean="0"/>
              <a:t>Delay from when network changes radically.</a:t>
            </a:r>
          </a:p>
        </p:txBody>
      </p:sp>
      <p:sp>
        <p:nvSpPr>
          <p:cNvPr id="4" name="Slide Number Placeholder 3"/>
          <p:cNvSpPr>
            <a:spLocks noGrp="1"/>
          </p:cNvSpPr>
          <p:nvPr>
            <p:ph type="sldNum" sz="quarter" idx="12"/>
          </p:nvPr>
        </p:nvSpPr>
        <p:spPr/>
        <p:txBody>
          <a:bodyPr/>
          <a:lstStyle/>
          <a:p>
            <a:fld id="{7A1DA17C-C5E8-994B-A4D8-F5A16E141517}" type="slidenum">
              <a:rPr lang="en-US" smtClean="0"/>
              <a:t>22</a:t>
            </a:fld>
            <a:endParaRPr lang="en-US"/>
          </a:p>
        </p:txBody>
      </p:sp>
    </p:spTree>
    <p:extLst>
      <p:ext uri="{BB962C8B-B14F-4D97-AF65-F5344CB8AC3E}">
        <p14:creationId xmlns:p14="http://schemas.microsoft.com/office/powerpoint/2010/main" val="191345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TCP handle all this?</a:t>
            </a:r>
            <a:endParaRPr lang="en-US" dirty="0"/>
          </a:p>
        </p:txBody>
      </p:sp>
      <p:sp>
        <p:nvSpPr>
          <p:cNvPr id="3" name="Content Placeholder 2"/>
          <p:cNvSpPr>
            <a:spLocks noGrp="1"/>
          </p:cNvSpPr>
          <p:nvPr>
            <p:ph idx="1"/>
          </p:nvPr>
        </p:nvSpPr>
        <p:spPr/>
        <p:txBody>
          <a:bodyPr/>
          <a:lstStyle/>
          <a:p>
            <a:r>
              <a:rPr lang="en-US" dirty="0" smtClean="0"/>
              <a:t>Unreliable delivery from IP?: </a:t>
            </a:r>
          </a:p>
          <a:p>
            <a:pPr lvl="1"/>
            <a:r>
              <a:rPr lang="en-US" dirty="0" smtClean="0"/>
              <a:t>checksum the data (eliminate bad data)</a:t>
            </a:r>
          </a:p>
          <a:p>
            <a:pPr lvl="1"/>
            <a:r>
              <a:rPr lang="en-US" dirty="0" smtClean="0"/>
              <a:t>keep track of which bytes have been sent and which have been received, and resend missing bytes</a:t>
            </a:r>
          </a:p>
          <a:p>
            <a:pPr lvl="1"/>
            <a:r>
              <a:rPr lang="en-US" dirty="0" smtClean="0"/>
              <a:t>“positive acknowledgement and retransmission”</a:t>
            </a:r>
          </a:p>
          <a:p>
            <a:pPr lvl="1"/>
            <a:r>
              <a:rPr lang="en-US" dirty="0" smtClean="0"/>
              <a:t>A timer is started for each packet that is sent.</a:t>
            </a:r>
          </a:p>
          <a:p>
            <a:pPr lvl="2"/>
            <a:r>
              <a:rPr lang="en-US" dirty="0" smtClean="0"/>
              <a:t>if the timer expires for an ACK is received for the packet, the packet is resent.</a:t>
            </a:r>
          </a:p>
          <a:p>
            <a:pPr lvl="1"/>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23</a:t>
            </a:fld>
            <a:endParaRPr lang="en-US"/>
          </a:p>
        </p:txBody>
      </p:sp>
    </p:spTree>
    <p:extLst>
      <p:ext uri="{BB962C8B-B14F-4D97-AF65-F5344CB8AC3E}">
        <p14:creationId xmlns:p14="http://schemas.microsoft.com/office/powerpoint/2010/main" val="85860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4" end="4"/>
                                            </p:txEl>
                                          </p:spTgt>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TCP handle all this? (part 2)</a:t>
            </a:r>
            <a:endParaRPr lang="en-US" dirty="0"/>
          </a:p>
        </p:txBody>
      </p:sp>
      <p:sp>
        <p:nvSpPr>
          <p:cNvPr id="3" name="Content Placeholder 2"/>
          <p:cNvSpPr>
            <a:spLocks noGrp="1"/>
          </p:cNvSpPr>
          <p:nvPr>
            <p:ph idx="1"/>
          </p:nvPr>
        </p:nvSpPr>
        <p:spPr/>
        <p:txBody>
          <a:bodyPr>
            <a:normAutofit/>
          </a:bodyPr>
          <a:lstStyle/>
          <a:p>
            <a:r>
              <a:rPr lang="en-US" dirty="0" smtClean="0"/>
              <a:t>Different speeds of end points?:</a:t>
            </a:r>
          </a:p>
          <a:p>
            <a:pPr lvl="1"/>
            <a:r>
              <a:rPr lang="en-US" dirty="0" smtClean="0"/>
              <a:t>(Two problems: how much data an end point can handle at once, and how long it takes to handle it.)</a:t>
            </a:r>
          </a:p>
          <a:p>
            <a:pPr lvl="1"/>
            <a:r>
              <a:rPr lang="en-US" dirty="0" smtClean="0"/>
              <a:t>End points constantly communicate how much more data they can still handle at that time (called “window advertisement”).</a:t>
            </a:r>
          </a:p>
          <a:p>
            <a:pPr lvl="1"/>
            <a:r>
              <a:rPr lang="en-US" dirty="0" smtClean="0"/>
              <a:t>This is “flow control”.</a:t>
            </a:r>
          </a:p>
          <a:p>
            <a:pPr lvl="1"/>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24</a:t>
            </a:fld>
            <a:endParaRPr lang="en-US"/>
          </a:p>
        </p:txBody>
      </p:sp>
    </p:spTree>
    <p:extLst>
      <p:ext uri="{BB962C8B-B14F-4D97-AF65-F5344CB8AC3E}">
        <p14:creationId xmlns:p14="http://schemas.microsoft.com/office/powerpoint/2010/main" val="162473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TCP handle all this? (part 3)</a:t>
            </a:r>
            <a:endParaRPr lang="en-US" dirty="0"/>
          </a:p>
        </p:txBody>
      </p:sp>
      <p:sp>
        <p:nvSpPr>
          <p:cNvPr id="3" name="Content Placeholder 2"/>
          <p:cNvSpPr>
            <a:spLocks noGrp="1"/>
          </p:cNvSpPr>
          <p:nvPr>
            <p:ph idx="1"/>
          </p:nvPr>
        </p:nvSpPr>
        <p:spPr/>
        <p:txBody>
          <a:bodyPr/>
          <a:lstStyle/>
          <a:p>
            <a:r>
              <a:rPr lang="en-US" dirty="0" smtClean="0"/>
              <a:t>End point reboot?  (Or application on an endpoint restarts.)</a:t>
            </a:r>
          </a:p>
          <a:p>
            <a:pPr lvl="1"/>
            <a:r>
              <a:rPr lang="en-US" dirty="0" smtClean="0"/>
              <a:t>Every connection is given a unique identifier and packets with that id are only accepted.</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25</a:t>
            </a:fld>
            <a:endParaRPr lang="en-US"/>
          </a:p>
        </p:txBody>
      </p:sp>
    </p:spTree>
    <p:extLst>
      <p:ext uri="{BB962C8B-B14F-4D97-AF65-F5344CB8AC3E}">
        <p14:creationId xmlns:p14="http://schemas.microsoft.com/office/powerpoint/2010/main" val="169588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
                                        <p:tgtEl>
                                          <p:spTgt spid="3">
                                            <p:txEl>
                                              <p:pRg st="1" end="1"/>
                                            </p:txEl>
                                          </p:spTgt>
                                        </p:tgtEl>
                                      </p:cBhvr>
                                    </p:animEffect>
                                    <p:anim calcmode="lin" valueType="num">
                                      <p:cBhvr>
                                        <p:cTn id="15"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TCP handle all this? (part 4)</a:t>
            </a:r>
            <a:endParaRPr lang="en-US" dirty="0"/>
          </a:p>
        </p:txBody>
      </p:sp>
      <p:sp>
        <p:nvSpPr>
          <p:cNvPr id="3" name="Content Placeholder 2"/>
          <p:cNvSpPr>
            <a:spLocks noGrp="1"/>
          </p:cNvSpPr>
          <p:nvPr>
            <p:ph idx="1"/>
          </p:nvPr>
        </p:nvSpPr>
        <p:spPr/>
        <p:txBody>
          <a:bodyPr>
            <a:normAutofit fontScale="92500"/>
          </a:bodyPr>
          <a:lstStyle/>
          <a:p>
            <a:r>
              <a:rPr lang="en-US" dirty="0" smtClean="0"/>
              <a:t>Delay from network changes radically: consider this:</a:t>
            </a:r>
          </a:p>
          <a:p>
            <a:pPr lvl="1"/>
            <a:r>
              <a:rPr lang="en-US" dirty="0" smtClean="0"/>
              <a:t>end points want to get data through as fast as possible (in general).</a:t>
            </a:r>
          </a:p>
          <a:p>
            <a:pPr lvl="1"/>
            <a:r>
              <a:rPr lang="en-US" dirty="0" smtClean="0"/>
              <a:t>Usually end points want data to flow consistently, not </a:t>
            </a:r>
            <a:r>
              <a:rPr lang="en-US" dirty="0" err="1" smtClean="0"/>
              <a:t>bursty</a:t>
            </a:r>
            <a:r>
              <a:rPr lang="en-US" dirty="0" smtClean="0"/>
              <a:t>.</a:t>
            </a:r>
          </a:p>
          <a:p>
            <a:pPr lvl="1"/>
            <a:r>
              <a:rPr lang="en-US" dirty="0" smtClean="0"/>
              <a:t>When network “goes down” for a bit, the more data that is “in transit”, the more has to be retransmitted.</a:t>
            </a:r>
          </a:p>
          <a:p>
            <a:pPr lvl="1"/>
            <a:r>
              <a:rPr lang="en-US" dirty="0" smtClean="0"/>
              <a:t>This problem is very complex.  Called “congestion control”.</a:t>
            </a:r>
          </a:p>
        </p:txBody>
      </p:sp>
      <p:sp>
        <p:nvSpPr>
          <p:cNvPr id="4" name="Slide Number Placeholder 3"/>
          <p:cNvSpPr>
            <a:spLocks noGrp="1"/>
          </p:cNvSpPr>
          <p:nvPr>
            <p:ph type="sldNum" sz="quarter" idx="12"/>
          </p:nvPr>
        </p:nvSpPr>
        <p:spPr/>
        <p:txBody>
          <a:bodyPr/>
          <a:lstStyle/>
          <a:p>
            <a:fld id="{7A1DA17C-C5E8-994B-A4D8-F5A16E141517}" type="slidenum">
              <a:rPr lang="en-US" smtClean="0"/>
              <a:t>26</a:t>
            </a:fld>
            <a:endParaRPr lang="en-US"/>
          </a:p>
        </p:txBody>
      </p:sp>
    </p:spTree>
    <p:extLst>
      <p:ext uri="{BB962C8B-B14F-4D97-AF65-F5344CB8AC3E}">
        <p14:creationId xmlns:p14="http://schemas.microsoft.com/office/powerpoint/2010/main" val="133292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
                                        <p:tgtEl>
                                          <p:spTgt spid="3">
                                            <p:txEl>
                                              <p:pRg st="4" end="4"/>
                                            </p:txEl>
                                          </p:spTgt>
                                        </p:tgtEl>
                                      </p:cBhvr>
                                    </p:animEffect>
                                    <p:anim calcmode="lin" valueType="num">
                                      <p:cBhvr>
                                        <p:cTn id="44"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Congestion Detection</a:t>
            </a:r>
            <a:endParaRPr lang="en-US" dirty="0"/>
          </a:p>
        </p:txBody>
      </p:sp>
      <p:sp>
        <p:nvSpPr>
          <p:cNvPr id="3" name="Content Placeholder 2"/>
          <p:cNvSpPr>
            <a:spLocks noGrp="1"/>
          </p:cNvSpPr>
          <p:nvPr>
            <p:ph idx="1"/>
          </p:nvPr>
        </p:nvSpPr>
        <p:spPr/>
        <p:txBody>
          <a:bodyPr/>
          <a:lstStyle/>
          <a:p>
            <a:r>
              <a:rPr lang="en-US" dirty="0" smtClean="0"/>
              <a:t>Congestion is detected by…</a:t>
            </a:r>
          </a:p>
          <a:p>
            <a:pPr lvl="1"/>
            <a:r>
              <a:rPr lang="en-US" dirty="0" smtClean="0"/>
              <a:t>increased round-trip time (data </a:t>
            </a:r>
            <a:r>
              <a:rPr lang="en-US" dirty="0" smtClean="0">
                <a:sym typeface="Wingdings"/>
              </a:rPr>
              <a:t> ACK)  (due to reduced throughput)</a:t>
            </a:r>
          </a:p>
          <a:p>
            <a:pPr lvl="1"/>
            <a:r>
              <a:rPr lang="en-US" dirty="0" smtClean="0">
                <a:sym typeface="Wingdings"/>
              </a:rPr>
              <a:t>timeouts (due to lost packets, perhaps)</a:t>
            </a:r>
          </a:p>
          <a:p>
            <a:r>
              <a:rPr lang="en-US" dirty="0" smtClean="0">
                <a:sym typeface="Wingdings"/>
              </a:rPr>
              <a:t>The reaction is to reduce the window size and increase the per-packet timeout value.</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27</a:t>
            </a:fld>
            <a:endParaRPr lang="en-US"/>
          </a:p>
        </p:txBody>
      </p:sp>
    </p:spTree>
    <p:extLst>
      <p:ext uri="{BB962C8B-B14F-4D97-AF65-F5344CB8AC3E}">
        <p14:creationId xmlns:p14="http://schemas.microsoft.com/office/powerpoint/2010/main" val="200194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Congestion Collapse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What is congestion collapse?</a:t>
            </a:r>
          </a:p>
          <a:p>
            <a:pPr marL="0" indent="0">
              <a:buNone/>
            </a:pPr>
            <a:endParaRPr lang="en-US" dirty="0"/>
          </a:p>
          <a:p>
            <a:pPr marL="0" indent="0">
              <a:buNone/>
            </a:pPr>
            <a:r>
              <a:rPr lang="en-US" dirty="0" smtClean="0"/>
              <a:t>A: Congestion collapse is when congestion happens in a bottleneck in the network (usually a router), and the router discards packets.  When the endpoints detect it, they retransmit, which only makes more traffic at the bottleneck, which causes more dropped packets and more retransmits. …  </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28</a:t>
            </a:fld>
            <a:endParaRPr lang="en-US"/>
          </a:p>
        </p:txBody>
      </p:sp>
    </p:spTree>
    <p:extLst>
      <p:ext uri="{BB962C8B-B14F-4D97-AF65-F5344CB8AC3E}">
        <p14:creationId xmlns:p14="http://schemas.microsoft.com/office/powerpoint/2010/main" val="209696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Flow control vs. Congestion Control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Flow control via a sliding window allows multiple packets (“segments”) to be sent before any ACK is received.  This increases bandwidth utilization (i.e., “speed”).</a:t>
            </a:r>
          </a:p>
          <a:p>
            <a:r>
              <a:rPr lang="en-US" dirty="0" smtClean="0"/>
              <a:t>Congestion control reduces the amount of traffic being sent to avoid congestion collapse.</a:t>
            </a:r>
          </a:p>
          <a:p>
            <a:r>
              <a:rPr lang="en-US" dirty="0" smtClean="0"/>
              <a:t>Both are done by manipulating the </a:t>
            </a:r>
            <a:r>
              <a:rPr lang="en-US" i="1" dirty="0" smtClean="0"/>
              <a:t>window size</a:t>
            </a:r>
            <a:r>
              <a:rPr lang="en-US" dirty="0" smtClean="0"/>
              <a:t> on a TCP connection.</a:t>
            </a:r>
          </a:p>
          <a:p>
            <a:r>
              <a:rPr lang="en-US" dirty="0" smtClean="0"/>
              <a:t>Also, the ACK timer timeout value can be changed.</a:t>
            </a:r>
          </a:p>
          <a:p>
            <a:pPr lvl="1"/>
            <a:r>
              <a:rPr lang="en-US" dirty="0" smtClean="0"/>
              <a:t>”Adaptive retransmission”.</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29</a:t>
            </a:fld>
            <a:endParaRPr lang="en-US"/>
          </a:p>
        </p:txBody>
      </p:sp>
    </p:spTree>
    <p:extLst>
      <p:ext uri="{BB962C8B-B14F-4D97-AF65-F5344CB8AC3E}">
        <p14:creationId xmlns:p14="http://schemas.microsoft.com/office/powerpoint/2010/main" val="133771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fields change for NAT?</a:t>
            </a:r>
            <a:endParaRPr lang="en-US" dirty="0"/>
          </a:p>
        </p:txBody>
      </p:sp>
      <p:sp>
        <p:nvSpPr>
          <p:cNvPr id="3" name="Content Placeholder 2"/>
          <p:cNvSpPr>
            <a:spLocks noGrp="1"/>
          </p:cNvSpPr>
          <p:nvPr>
            <p:ph idx="1"/>
          </p:nvPr>
        </p:nvSpPr>
        <p:spPr/>
        <p:txBody>
          <a:bodyPr/>
          <a:lstStyle/>
          <a:p>
            <a:pPr marL="0" indent="0">
              <a:buNone/>
            </a:pPr>
            <a:r>
              <a:rPr lang="en-US" dirty="0" smtClean="0"/>
              <a:t>Q: Can you show us on the board what fields NAPT changes as it forwards packets?</a:t>
            </a:r>
          </a:p>
          <a:p>
            <a:pPr marL="0" indent="0">
              <a:buNone/>
            </a:pPr>
            <a:r>
              <a:rPr lang="en-US" dirty="0" smtClean="0"/>
              <a:t>A: Sure!</a:t>
            </a:r>
          </a:p>
        </p:txBody>
      </p:sp>
    </p:spTree>
    <p:extLst>
      <p:ext uri="{BB962C8B-B14F-4D97-AF65-F5344CB8AC3E}">
        <p14:creationId xmlns:p14="http://schemas.microsoft.com/office/powerpoint/2010/main" val="292868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TCP fight between performance and reliability</a:t>
            </a:r>
            <a:endParaRPr lang="en-US" dirty="0"/>
          </a:p>
        </p:txBody>
      </p:sp>
      <p:sp>
        <p:nvSpPr>
          <p:cNvPr id="3" name="Content Placeholder 2"/>
          <p:cNvSpPr>
            <a:spLocks noGrp="1"/>
          </p:cNvSpPr>
          <p:nvPr>
            <p:ph idx="1"/>
          </p:nvPr>
        </p:nvSpPr>
        <p:spPr/>
        <p:txBody>
          <a:bodyPr/>
          <a:lstStyle/>
          <a:p>
            <a:r>
              <a:rPr lang="en-US" dirty="0" smtClean="0"/>
              <a:t>(Section 26.6, 26.7)</a:t>
            </a:r>
          </a:p>
          <a:p>
            <a:r>
              <a:rPr lang="en-US" dirty="0" smtClean="0"/>
              <a:t>We want our data to flow quickly AND reliably.</a:t>
            </a:r>
          </a:p>
          <a:p>
            <a:r>
              <a:rPr lang="en-US" dirty="0" smtClean="0"/>
              <a:t>Increase window size </a:t>
            </a:r>
            <a:r>
              <a:rPr lang="en-US" dirty="0" smtClean="0">
                <a:sym typeface="Wingdings"/>
              </a:rPr>
              <a:t> data rate increases.</a:t>
            </a:r>
          </a:p>
          <a:p>
            <a:r>
              <a:rPr lang="en-US" dirty="0" smtClean="0">
                <a:sym typeface="Wingdings"/>
              </a:rPr>
              <a:t>Increase window size  chance of congestion increases.</a:t>
            </a:r>
          </a:p>
          <a:p>
            <a:r>
              <a:rPr lang="en-US" dirty="0" smtClean="0">
                <a:sym typeface="Wingdings"/>
              </a:rPr>
              <a:t>Congestion  retransmitted packets  more congestion.</a:t>
            </a:r>
          </a:p>
          <a:p>
            <a:pPr lvl="1"/>
            <a:r>
              <a:rPr lang="en-US" dirty="0" smtClean="0">
                <a:sym typeface="Wingdings"/>
              </a:rPr>
              <a:t>“Congestion collapse.”</a:t>
            </a:r>
          </a:p>
          <a:p>
            <a:endParaRPr lang="en-US" dirty="0" smtClean="0"/>
          </a:p>
        </p:txBody>
      </p:sp>
    </p:spTree>
    <p:extLst>
      <p:ext uri="{BB962C8B-B14F-4D97-AF65-F5344CB8AC3E}">
        <p14:creationId xmlns:p14="http://schemas.microsoft.com/office/powerpoint/2010/main" val="99555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
                                        <p:tgtEl>
                                          <p:spTgt spid="3">
                                            <p:txEl>
                                              <p:pRg st="4" end="4"/>
                                            </p:txEl>
                                          </p:spTgt>
                                        </p:tgtEl>
                                      </p:cBhvr>
                                    </p:animEffect>
                                    <p:anim calcmode="lin" valueType="num">
                                      <p:cBhvr>
                                        <p:cTn id="44"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
                                        <p:tgtEl>
                                          <p:spTgt spid="3">
                                            <p:txEl>
                                              <p:pRg st="5" end="5"/>
                                            </p:txEl>
                                          </p:spTgt>
                                        </p:tgtEl>
                                      </p:cBhvr>
                                    </p:animEffect>
                                    <p:anim calcmode="lin" valueType="num">
                                      <p:cBhvr>
                                        <p:cTn id="53"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 and IP</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What is the relationship between TCP and IP?</a:t>
            </a:r>
          </a:p>
          <a:p>
            <a:pPr marL="0" indent="0">
              <a:buNone/>
            </a:pPr>
            <a:r>
              <a:rPr lang="en-US" dirty="0" smtClean="0"/>
              <a:t>A: A TCP header and payload </a:t>
            </a:r>
            <a:r>
              <a:rPr lang="en-US" i="1" dirty="0" smtClean="0"/>
              <a:t>is</a:t>
            </a:r>
            <a:r>
              <a:rPr lang="en-US" dirty="0" smtClean="0"/>
              <a:t> the payload of an IP packet.  The IP packet’s </a:t>
            </a:r>
            <a:r>
              <a:rPr lang="en-US" i="1" dirty="0" smtClean="0"/>
              <a:t>type</a:t>
            </a:r>
            <a:r>
              <a:rPr lang="en-US" dirty="0" smtClean="0"/>
              <a:t> field says it is carrying TCP.  In other words, TCP is encapsulated in IP.</a:t>
            </a:r>
          </a:p>
          <a:p>
            <a:pPr marL="0" indent="0">
              <a:buNone/>
            </a:pPr>
            <a:r>
              <a:rPr lang="en-US" dirty="0" smtClean="0"/>
              <a:t>TCP builds a virtual connection between the endpoints, using the unreliable IP.  IP is responsible for moving the packets to the destination machine.</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31</a:t>
            </a:fld>
            <a:endParaRPr lang="en-US"/>
          </a:p>
        </p:txBody>
      </p:sp>
    </p:spTree>
    <p:extLst>
      <p:ext uri="{BB962C8B-B14F-4D97-AF65-F5344CB8AC3E}">
        <p14:creationId xmlns:p14="http://schemas.microsoft.com/office/powerpoint/2010/main" val="12263286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Fragmenting IP and TCP</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Q: If a packet carrying TCP is fragmented during delivery, and one fragment is lost, how does TCP handle this?</a:t>
            </a:r>
          </a:p>
          <a:p>
            <a:pPr marL="0" indent="0">
              <a:buNone/>
            </a:pPr>
            <a:r>
              <a:rPr lang="en-US" dirty="0" smtClean="0"/>
              <a:t>A: 1) IP does fragmentation, when a packet is too large for one hop across the network. </a:t>
            </a:r>
            <a:endParaRPr lang="en-US" dirty="0"/>
          </a:p>
          <a:p>
            <a:pPr marL="0" indent="0">
              <a:buNone/>
            </a:pPr>
            <a:r>
              <a:rPr lang="en-US" dirty="0" smtClean="0"/>
              <a:t>2) If the fragment is lost, IP gives up on the packet and drops it. </a:t>
            </a:r>
            <a:endParaRPr lang="en-US" dirty="0"/>
          </a:p>
          <a:p>
            <a:pPr marL="0" indent="0">
              <a:buNone/>
            </a:pPr>
            <a:r>
              <a:rPr lang="en-US" dirty="0" smtClean="0"/>
              <a:t>3). If the TCP </a:t>
            </a:r>
            <a:r>
              <a:rPr lang="en-US" i="1" dirty="0" smtClean="0"/>
              <a:t>sender</a:t>
            </a:r>
            <a:r>
              <a:rPr lang="en-US" dirty="0" smtClean="0"/>
              <a:t> does not get an </a:t>
            </a:r>
            <a:r>
              <a:rPr lang="en-US" dirty="0" err="1" smtClean="0"/>
              <a:t>Ack</a:t>
            </a:r>
            <a:r>
              <a:rPr lang="en-US" dirty="0" smtClean="0"/>
              <a:t> before it times out, it resends the packet (which will get fragmented again).</a:t>
            </a:r>
          </a:p>
          <a:p>
            <a:pPr marL="0" indent="0">
              <a:buNone/>
            </a:pPr>
            <a:r>
              <a:rPr lang="en-US" dirty="0" smtClean="0"/>
              <a:t>4) When all fragments are received, the data is sent up to the TCP layer.  It will then send an Ack.</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32</a:t>
            </a:fld>
            <a:endParaRPr lang="en-US"/>
          </a:p>
        </p:txBody>
      </p:sp>
    </p:spTree>
    <p:extLst>
      <p:ext uri="{BB962C8B-B14F-4D97-AF65-F5344CB8AC3E}">
        <p14:creationId xmlns:p14="http://schemas.microsoft.com/office/powerpoint/2010/main" val="1505631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 protocol</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Q: What does it mean that TCP is a stream protocol?</a:t>
            </a:r>
          </a:p>
          <a:p>
            <a:pPr marL="0" indent="0">
              <a:buNone/>
            </a:pPr>
            <a:r>
              <a:rPr lang="en-US" dirty="0" smtClean="0"/>
              <a:t>A: When an application (layer 5) sends a UDP packet, the packet going across the wire contains all the data from the application, in one chunk.  </a:t>
            </a:r>
          </a:p>
          <a:p>
            <a:pPr marL="0" indent="0">
              <a:buNone/>
            </a:pPr>
            <a:r>
              <a:rPr lang="en-US" dirty="0" smtClean="0"/>
              <a:t>When it sends data using TCP, TCP is free to send as many or few bytes in a packet as it feels it can.  The receiver also gets as many bytes at a time as TCP can give it.  </a:t>
            </a:r>
          </a:p>
          <a:p>
            <a:pPr marL="0" indent="0">
              <a:buNone/>
            </a:pPr>
            <a:r>
              <a:rPr lang="en-US" dirty="0" smtClean="0"/>
              <a:t>The data “flows” from sender to receiver, but the endpoints don’t know how the data is “chunked” when sent across the network.</a:t>
            </a:r>
          </a:p>
        </p:txBody>
      </p:sp>
      <p:sp>
        <p:nvSpPr>
          <p:cNvPr id="4" name="Slide Number Placeholder 3"/>
          <p:cNvSpPr>
            <a:spLocks noGrp="1"/>
          </p:cNvSpPr>
          <p:nvPr>
            <p:ph type="sldNum" sz="quarter" idx="12"/>
          </p:nvPr>
        </p:nvSpPr>
        <p:spPr/>
        <p:txBody>
          <a:bodyPr/>
          <a:lstStyle/>
          <a:p>
            <a:fld id="{7A1DA17C-C5E8-994B-A4D8-F5A16E141517}" type="slidenum">
              <a:rPr lang="en-US" smtClean="0"/>
              <a:t>33</a:t>
            </a:fld>
            <a:endParaRPr lang="en-US"/>
          </a:p>
        </p:txBody>
      </p:sp>
    </p:spTree>
    <p:extLst>
      <p:ext uri="{BB962C8B-B14F-4D97-AF65-F5344CB8AC3E}">
        <p14:creationId xmlns:p14="http://schemas.microsoft.com/office/powerpoint/2010/main" val="135265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Congestion control</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Q: Could you explain how TCP controls congestion better?  How does reducing the buffer size or window size reduce the data rate? Wouldn't it still send packets of the same size?  Can the window size get bigger if there is little traffic or is it initialized to a maximum size</a:t>
            </a:r>
            <a:r>
              <a:rPr lang="en-US" dirty="0" smtClean="0"/>
              <a:t>?</a:t>
            </a:r>
          </a:p>
          <a:p>
            <a:pPr marL="0" indent="0">
              <a:buNone/>
            </a:pPr>
            <a:r>
              <a:rPr lang="en-US" dirty="0" smtClean="0"/>
              <a:t>A: The window size will be decreased </a:t>
            </a:r>
            <a:r>
              <a:rPr lang="en-US" dirty="0" smtClean="0">
                <a:sym typeface="Wingdings"/>
              </a:rPr>
              <a:t> one packet can carry all the data </a:t>
            </a:r>
            <a:r>
              <a:rPr lang="en-US" dirty="0" smtClean="0">
                <a:sym typeface="Wingdings"/>
              </a:rPr>
              <a:t>for that window  </a:t>
            </a:r>
            <a:r>
              <a:rPr lang="en-US" dirty="0" smtClean="0">
                <a:sym typeface="Wingdings"/>
              </a:rPr>
              <a:t>fewer packets generated  less contribution to congestion.  TCP also increases the timeout values.</a:t>
            </a:r>
          </a:p>
          <a:p>
            <a:pPr marL="0" indent="0">
              <a:buNone/>
            </a:pPr>
            <a:r>
              <a:rPr lang="en-US" dirty="0" smtClean="0">
                <a:sym typeface="Wingdings"/>
              </a:rPr>
              <a:t>TCP slowly increases the window size when it doesn’t encounter congestion.</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34</a:t>
            </a:fld>
            <a:endParaRPr lang="en-US"/>
          </a:p>
        </p:txBody>
      </p:sp>
    </p:spTree>
    <p:extLst>
      <p:ext uri="{BB962C8B-B14F-4D97-AF65-F5344CB8AC3E}">
        <p14:creationId xmlns:p14="http://schemas.microsoft.com/office/powerpoint/2010/main" val="83930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Control</a:t>
            </a:r>
            <a:endParaRPr lang="en-US" dirty="0"/>
          </a:p>
        </p:txBody>
      </p:sp>
      <p:sp>
        <p:nvSpPr>
          <p:cNvPr id="3" name="Content Placeholder 2"/>
          <p:cNvSpPr>
            <a:spLocks noGrp="1"/>
          </p:cNvSpPr>
          <p:nvPr>
            <p:ph idx="1"/>
          </p:nvPr>
        </p:nvSpPr>
        <p:spPr/>
        <p:txBody>
          <a:bodyPr/>
          <a:lstStyle/>
          <a:p>
            <a:pPr marL="0" indent="0">
              <a:buNone/>
            </a:pPr>
            <a:r>
              <a:rPr lang="en-US" dirty="0" smtClean="0"/>
              <a:t>Q: Is flow control used quite often?</a:t>
            </a:r>
          </a:p>
          <a:p>
            <a:pPr marL="0" indent="0">
              <a:buNone/>
            </a:pPr>
            <a:endParaRPr lang="en-US" dirty="0"/>
          </a:p>
          <a:p>
            <a:pPr marL="0" indent="0">
              <a:buNone/>
            </a:pPr>
            <a:r>
              <a:rPr lang="en-US" dirty="0" smtClean="0"/>
              <a:t>A: Yes: flow control is built into TCP.  It, as well as, congestion control, are implemented with the sliding window feature. </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35</a:t>
            </a:fld>
            <a:endParaRPr lang="en-US"/>
          </a:p>
        </p:txBody>
      </p:sp>
    </p:spTree>
    <p:extLst>
      <p:ext uri="{BB962C8B-B14F-4D97-AF65-F5344CB8AC3E}">
        <p14:creationId xmlns:p14="http://schemas.microsoft.com/office/powerpoint/2010/main" val="149917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Calvin and Congestion Control</a:t>
            </a:r>
            <a:endParaRPr lang="en-US" dirty="0"/>
          </a:p>
        </p:txBody>
      </p:sp>
      <p:sp>
        <p:nvSpPr>
          <p:cNvPr id="3" name="Content Placeholder 2"/>
          <p:cNvSpPr>
            <a:spLocks noGrp="1"/>
          </p:cNvSpPr>
          <p:nvPr>
            <p:ph idx="1"/>
          </p:nvPr>
        </p:nvSpPr>
        <p:spPr/>
        <p:txBody>
          <a:bodyPr/>
          <a:lstStyle/>
          <a:p>
            <a:pPr marL="0" indent="0">
              <a:buNone/>
            </a:pPr>
            <a:r>
              <a:rPr lang="en-US" dirty="0"/>
              <a:t>Q: Does Calvin use any of these dynamic congestion control methods? </a:t>
            </a:r>
            <a:endParaRPr lang="en-US" dirty="0" smtClean="0"/>
          </a:p>
          <a:p>
            <a:pPr marL="0" indent="0">
              <a:buNone/>
            </a:pPr>
            <a:endParaRPr lang="en-US" dirty="0"/>
          </a:p>
          <a:p>
            <a:pPr marL="0" indent="0">
              <a:buNone/>
            </a:pPr>
            <a:r>
              <a:rPr lang="en-US" dirty="0" smtClean="0"/>
              <a:t>A: Yes!  You use it too – in the TCP/IP software in the OS on your machines.</a:t>
            </a:r>
          </a:p>
          <a:p>
            <a:pPr marL="0" indent="0">
              <a:buNone/>
            </a:pPr>
            <a:r>
              <a:rPr lang="en-US" dirty="0" smtClean="0"/>
              <a:t>And Calvin’s firewalls/etc. change some values to slow down </a:t>
            </a:r>
            <a:r>
              <a:rPr lang="en-US" dirty="0" err="1" smtClean="0"/>
              <a:t>youtube</a:t>
            </a:r>
            <a:r>
              <a:rPr lang="en-US" dirty="0" smtClean="0"/>
              <a:t> bandwidth, etc… </a:t>
            </a:r>
            <a:r>
              <a:rPr lang="en-US" dirty="0" smtClean="0">
                <a:sym typeface="Wingdings"/>
              </a:rPr>
              <a:t></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36</a:t>
            </a:fld>
            <a:endParaRPr lang="en-US"/>
          </a:p>
        </p:txBody>
      </p:sp>
    </p:spTree>
    <p:extLst>
      <p:ext uri="{BB962C8B-B14F-4D97-AF65-F5344CB8AC3E}">
        <p14:creationId xmlns:p14="http://schemas.microsoft.com/office/powerpoint/2010/main" val="28772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Lost window/segment</a:t>
            </a:r>
            <a:endParaRPr lang="en-US" dirty="0"/>
          </a:p>
        </p:txBody>
      </p:sp>
      <p:sp>
        <p:nvSpPr>
          <p:cNvPr id="3" name="Content Placeholder 2"/>
          <p:cNvSpPr>
            <a:spLocks noGrp="1"/>
          </p:cNvSpPr>
          <p:nvPr>
            <p:ph idx="1"/>
          </p:nvPr>
        </p:nvSpPr>
        <p:spPr/>
        <p:txBody>
          <a:bodyPr/>
          <a:lstStyle/>
          <a:p>
            <a:pPr marL="0" indent="0">
              <a:buNone/>
            </a:pPr>
            <a:r>
              <a:rPr lang="en-US" dirty="0"/>
              <a:t>Q: If data lost in TCP, does the specific segment, or the whole window have to be retransmitted? </a:t>
            </a:r>
            <a:endParaRPr lang="en-US" dirty="0" smtClean="0"/>
          </a:p>
          <a:p>
            <a:pPr marL="0" indent="0">
              <a:buNone/>
            </a:pPr>
            <a:endParaRPr lang="en-US" dirty="0"/>
          </a:p>
          <a:p>
            <a:pPr marL="0" indent="0">
              <a:buNone/>
            </a:pPr>
            <a:r>
              <a:rPr lang="en-US" dirty="0" smtClean="0"/>
              <a:t>A: A window in TCP is a number of bytes, not packets (Comer used packets as an illustration).  So, if a segment (a packet) is lost, that segment must be retransmitted.</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37</a:t>
            </a:fld>
            <a:endParaRPr lang="en-US"/>
          </a:p>
        </p:txBody>
      </p:sp>
    </p:spTree>
    <p:extLst>
      <p:ext uri="{BB962C8B-B14F-4D97-AF65-F5344CB8AC3E}">
        <p14:creationId xmlns:p14="http://schemas.microsoft.com/office/powerpoint/2010/main" val="175972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reboots/outages</a:t>
            </a:r>
            <a:endParaRPr lang="en-US" dirty="0"/>
          </a:p>
        </p:txBody>
      </p:sp>
      <p:sp>
        <p:nvSpPr>
          <p:cNvPr id="3" name="Content Placeholder 2"/>
          <p:cNvSpPr>
            <a:spLocks noGrp="1"/>
          </p:cNvSpPr>
          <p:nvPr>
            <p:ph idx="1"/>
          </p:nvPr>
        </p:nvSpPr>
        <p:spPr/>
        <p:txBody>
          <a:bodyPr/>
          <a:lstStyle/>
          <a:p>
            <a:pPr marL="0" indent="0">
              <a:buNone/>
            </a:pPr>
            <a:r>
              <a:rPr lang="en-US" dirty="0"/>
              <a:t>Q: What would happen if a connection was interrupted by an outside glitch on one of the computers (e.g</a:t>
            </a:r>
            <a:r>
              <a:rPr lang="en-US" dirty="0" smtClean="0"/>
              <a:t>., </a:t>
            </a:r>
            <a:r>
              <a:rPr lang="en-US" dirty="0"/>
              <a:t>power outage)</a:t>
            </a:r>
            <a:r>
              <a:rPr lang="en-US" dirty="0" smtClean="0"/>
              <a:t>?</a:t>
            </a:r>
          </a:p>
          <a:p>
            <a:pPr marL="0" indent="0">
              <a:buNone/>
            </a:pPr>
            <a:endParaRPr lang="en-US" dirty="0"/>
          </a:p>
          <a:p>
            <a:pPr marL="0" indent="0">
              <a:buNone/>
            </a:pPr>
            <a:r>
              <a:rPr lang="en-US" dirty="0" smtClean="0"/>
              <a:t>A: The TCP sender will stop receiving ACKs, will retransmit a few times, and then give up and return an error to the application.</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38</a:t>
            </a:fld>
            <a:endParaRPr lang="en-US"/>
          </a:p>
        </p:txBody>
      </p:sp>
    </p:spTree>
    <p:extLst>
      <p:ext uri="{BB962C8B-B14F-4D97-AF65-F5344CB8AC3E}">
        <p14:creationId xmlns:p14="http://schemas.microsoft.com/office/powerpoint/2010/main" val="62619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3-way Handshake</a:t>
            </a:r>
            <a:endParaRPr lang="en-US" dirty="0"/>
          </a:p>
        </p:txBody>
      </p:sp>
      <p:sp>
        <p:nvSpPr>
          <p:cNvPr id="3" name="Content Placeholder 2"/>
          <p:cNvSpPr>
            <a:spLocks noGrp="1"/>
          </p:cNvSpPr>
          <p:nvPr>
            <p:ph idx="1"/>
          </p:nvPr>
        </p:nvSpPr>
        <p:spPr/>
        <p:txBody>
          <a:bodyPr/>
          <a:lstStyle/>
          <a:p>
            <a:pPr marL="0" indent="0">
              <a:buNone/>
            </a:pPr>
            <a:r>
              <a:rPr lang="en-US" dirty="0" smtClean="0"/>
              <a:t>Q: Can you explain the 3-way handshake more?</a:t>
            </a:r>
          </a:p>
          <a:p>
            <a:pPr marL="0" indent="0">
              <a:buNone/>
            </a:pPr>
            <a:endParaRPr lang="en-US" dirty="0"/>
          </a:p>
          <a:p>
            <a:pPr marL="0" indent="0">
              <a:buNone/>
            </a:pPr>
            <a:r>
              <a:rPr lang="en-US" dirty="0" smtClean="0"/>
              <a:t>A: Yes!  The initiator sends a SYN packet (a packet with the SYN flag set), and includes its ID and window size.  The responder sends a SYN-ACK response including its ID and window size.  The initiator sends an ACK back.  (And, I think it </a:t>
            </a:r>
            <a:r>
              <a:rPr lang="en-US" i="1" dirty="0" smtClean="0"/>
              <a:t>piggybacks</a:t>
            </a:r>
            <a:r>
              <a:rPr lang="en-US" dirty="0" smtClean="0"/>
              <a:t> data in that packet.)</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39</a:t>
            </a:fld>
            <a:endParaRPr lang="en-US"/>
          </a:p>
        </p:txBody>
      </p:sp>
    </p:spTree>
    <p:extLst>
      <p:ext uri="{BB962C8B-B14F-4D97-AF65-F5344CB8AC3E}">
        <p14:creationId xmlns:p14="http://schemas.microsoft.com/office/powerpoint/2010/main" val="1827848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 Set up</a:t>
            </a:r>
            <a:endParaRPr lang="en-US" dirty="0"/>
          </a:p>
        </p:txBody>
      </p:sp>
      <p:sp>
        <p:nvSpPr>
          <p:cNvPr id="3" name="Content Placeholder 2"/>
          <p:cNvSpPr>
            <a:spLocks noGrp="1"/>
          </p:cNvSpPr>
          <p:nvPr>
            <p:ph idx="1"/>
          </p:nvPr>
        </p:nvSpPr>
        <p:spPr/>
        <p:txBody>
          <a:bodyPr/>
          <a:lstStyle/>
          <a:p>
            <a:r>
              <a:rPr lang="en-US" dirty="0" smtClean="0"/>
              <a:t>Suppose we have a router doing NAT: half is the “public side”, IP address 77.78.79.80; other half is the “private side”, 192.168.0.1.</a:t>
            </a:r>
          </a:p>
          <a:p>
            <a:r>
              <a:rPr lang="en-US" dirty="0" smtClean="0"/>
              <a:t>Host 192.168.0.111 sends packet to </a:t>
            </a:r>
            <a:r>
              <a:rPr lang="en-US" dirty="0" err="1" smtClean="0"/>
              <a:t>cnn.com</a:t>
            </a:r>
            <a:r>
              <a:rPr lang="en-US" dirty="0" smtClean="0"/>
              <a:t> @ 157.166.226.25, port 80.</a:t>
            </a:r>
          </a:p>
          <a:p>
            <a:pPr lvl="1"/>
            <a:r>
              <a:rPr lang="en-US" dirty="0" smtClean="0"/>
              <a:t>Host chooses source port 30000.</a:t>
            </a:r>
          </a:p>
          <a:p>
            <a:r>
              <a:rPr lang="en-US" dirty="0" smtClean="0"/>
              <a:t>NAT makes entry in its table when first packet is sent.</a:t>
            </a:r>
          </a:p>
        </p:txBody>
      </p:sp>
    </p:spTree>
    <p:extLst>
      <p:ext uri="{BB962C8B-B14F-4D97-AF65-F5344CB8AC3E}">
        <p14:creationId xmlns:p14="http://schemas.microsoft.com/office/powerpoint/2010/main" val="15724525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Slides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7788137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machines with same IP</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Does NAPT mean that many hosts could actually have the exact same IP address, say 10.0.0.1, but they are connected to different NATs, which have different IP addresses?</a:t>
            </a:r>
          </a:p>
          <a:p>
            <a:pPr marL="0" indent="0">
              <a:buNone/>
            </a:pPr>
            <a:r>
              <a:rPr lang="en-US" dirty="0" smtClean="0"/>
              <a:t>A: Yes.  Most (all?) home routers do NAT, and your local home network is 192.168.0/24 or 192.168.1/24 or 10.0.0/8…  So many many machines on the Internet have the same IP address but are hidden behind NATs.</a:t>
            </a:r>
            <a:endParaRPr lang="en-US" dirty="0"/>
          </a:p>
        </p:txBody>
      </p:sp>
    </p:spTree>
    <p:extLst>
      <p:ext uri="{BB962C8B-B14F-4D97-AF65-F5344CB8AC3E}">
        <p14:creationId xmlns:p14="http://schemas.microsoft.com/office/powerpoint/2010/main" val="250588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 in lab?</a:t>
            </a:r>
            <a:endParaRPr lang="en-US" dirty="0"/>
          </a:p>
        </p:txBody>
      </p:sp>
      <p:sp>
        <p:nvSpPr>
          <p:cNvPr id="3" name="Content Placeholder 2"/>
          <p:cNvSpPr>
            <a:spLocks noGrp="1"/>
          </p:cNvSpPr>
          <p:nvPr>
            <p:ph idx="1"/>
          </p:nvPr>
        </p:nvSpPr>
        <p:spPr/>
        <p:txBody>
          <a:bodyPr/>
          <a:lstStyle/>
          <a:p>
            <a:pPr marL="0" indent="0">
              <a:buNone/>
            </a:pPr>
            <a:r>
              <a:rPr lang="en-US" dirty="0" smtClean="0"/>
              <a:t>Q:  In lab on Friday, were we dealing with NAT/NAPT and global &amp; private addresses switching from 10.x.x.x and 153.106.117.x?</a:t>
            </a:r>
          </a:p>
          <a:p>
            <a:pPr marL="0" indent="0">
              <a:buNone/>
            </a:pPr>
            <a:r>
              <a:rPr lang="en-US" dirty="0" smtClean="0"/>
              <a:t>A: Nope.  No NAT was being done.  Just multiple networks connected to a multi-homed host, on which we configured IP forwarding.</a:t>
            </a:r>
            <a:endParaRPr lang="en-US" dirty="0"/>
          </a:p>
        </p:txBody>
      </p:sp>
    </p:spTree>
    <p:extLst>
      <p:ext uri="{BB962C8B-B14F-4D97-AF65-F5344CB8AC3E}">
        <p14:creationId xmlns:p14="http://schemas.microsoft.com/office/powerpoint/2010/main" val="365943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 Pseudo-header</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Q: Can you explain pseudo headers a little more? How are they different than regular headers?</a:t>
            </a:r>
          </a:p>
          <a:p>
            <a:pPr marL="0" indent="0">
              <a:buNone/>
            </a:pPr>
            <a:r>
              <a:rPr lang="en-US" dirty="0" smtClean="0"/>
              <a:t>A: A pseudo-header is not actually sent over the network.  It is built in the software when a UDP packet is sent/received.  The software just reads the fields it needs from the IP header and uses those fields when calculating its checksum.</a:t>
            </a:r>
          </a:p>
          <a:p>
            <a:pPr marL="0" indent="0">
              <a:buNone/>
            </a:pPr>
            <a:endParaRPr lang="en-US" dirty="0"/>
          </a:p>
        </p:txBody>
      </p:sp>
    </p:spTree>
    <p:extLst>
      <p:ext uri="{BB962C8B-B14F-4D97-AF65-F5344CB8AC3E}">
        <p14:creationId xmlns:p14="http://schemas.microsoft.com/office/powerpoint/2010/main" val="370384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 Checksum</a:t>
            </a:r>
            <a:endParaRPr lang="en-US" dirty="0"/>
          </a:p>
        </p:txBody>
      </p:sp>
      <p:sp>
        <p:nvSpPr>
          <p:cNvPr id="3" name="Content Placeholder 2"/>
          <p:cNvSpPr>
            <a:spLocks noGrp="1"/>
          </p:cNvSpPr>
          <p:nvPr>
            <p:ph idx="1"/>
          </p:nvPr>
        </p:nvSpPr>
        <p:spPr/>
        <p:txBody>
          <a:bodyPr/>
          <a:lstStyle/>
          <a:p>
            <a:pPr marL="0" indent="0">
              <a:buNone/>
            </a:pPr>
            <a:r>
              <a:rPr lang="en-US" dirty="0" smtClean="0"/>
              <a:t>Q: How does the UDP checksum work exactly?</a:t>
            </a:r>
          </a:p>
          <a:p>
            <a:pPr marL="0" indent="0">
              <a:buNone/>
            </a:pPr>
            <a:r>
              <a:rPr lang="en-US" dirty="0" smtClean="0"/>
              <a:t>A: It uses 16-bit, 1s-complement checksum: you take all 16-bit values and add them up.  When you get an overflow, you add 1.  Then, at the end you invert all bits.</a:t>
            </a:r>
          </a:p>
          <a:p>
            <a:pPr marL="0" indent="0">
              <a:buNone/>
            </a:pPr>
            <a:r>
              <a:rPr lang="en-US" dirty="0" smtClean="0"/>
              <a:t>Q: Does it make the header longer?</a:t>
            </a:r>
            <a:endParaRPr lang="en-US" dirty="0"/>
          </a:p>
          <a:p>
            <a:pPr marL="0" indent="0">
              <a:buNone/>
            </a:pPr>
            <a:r>
              <a:rPr lang="en-US" dirty="0" smtClean="0"/>
              <a:t>A: Yes: 16 bits longer.  It is a field in the header.</a:t>
            </a:r>
            <a:endParaRPr lang="en-US" dirty="0"/>
          </a:p>
        </p:txBody>
      </p:sp>
    </p:spTree>
    <p:extLst>
      <p:ext uri="{BB962C8B-B14F-4D97-AF65-F5344CB8AC3E}">
        <p14:creationId xmlns:p14="http://schemas.microsoft.com/office/powerpoint/2010/main" val="201576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 Messages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Q: I was surprised that when UDP sends a block of data it is placed into a single message and not broken up and fragment like what we have learned in the past.  Is this really the best idea? What about spacing and if a message is too large?</a:t>
            </a:r>
          </a:p>
          <a:p>
            <a:pPr marL="0" indent="0">
              <a:buNone/>
            </a:pPr>
            <a:r>
              <a:rPr lang="en-US" dirty="0" smtClean="0"/>
              <a:t>A: This is how it works.  When your code does a write() on a UDP socket, the bytes you provide are sent, without delay.</a:t>
            </a:r>
          </a:p>
          <a:p>
            <a:pPr marL="0" indent="0">
              <a:buNone/>
            </a:pPr>
            <a:r>
              <a:rPr lang="en-US" dirty="0" smtClean="0"/>
              <a:t>A message can be up to 64K in size, and will be fragmented if needed (by IP).</a:t>
            </a:r>
            <a:endParaRPr lang="en-US" dirty="0"/>
          </a:p>
        </p:txBody>
      </p:sp>
    </p:spTree>
    <p:extLst>
      <p:ext uri="{BB962C8B-B14F-4D97-AF65-F5344CB8AC3E}">
        <p14:creationId xmlns:p14="http://schemas.microsoft.com/office/powerpoint/2010/main" val="263156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Unreliability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In modern systems and networks, how often is it that a packet, like a UDP packet, doesn't reach its destination or is corrupted, or something like that?  Is it common, uncommon, or what?  And what sort of things contribute to this problem?</a:t>
            </a:r>
          </a:p>
          <a:p>
            <a:pPr marL="0" indent="0">
              <a:buNone/>
            </a:pPr>
            <a:r>
              <a:rPr lang="en-US" dirty="0" smtClean="0"/>
              <a:t>A: Packets definitely do get dropped.  Routers get overloaded and packets get dropped.  Also, radiation, etc., does corrupt packets.</a:t>
            </a:r>
            <a:endParaRPr lang="en-US" dirty="0"/>
          </a:p>
        </p:txBody>
      </p:sp>
    </p:spTree>
    <p:extLst>
      <p:ext uri="{BB962C8B-B14F-4D97-AF65-F5344CB8AC3E}">
        <p14:creationId xmlns:p14="http://schemas.microsoft.com/office/powerpoint/2010/main" val="447026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UDP end-to-end or connectionless?</a:t>
            </a:r>
            <a:br>
              <a:rPr lang="en-US" dirty="0" smtClean="0"/>
            </a:b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Q: I thought parts of the stack were either 'end to end' or connectionless.  The text seems to indicate that UDP is both. Please explain.</a:t>
            </a:r>
          </a:p>
          <a:p>
            <a:pPr marL="0" indent="0">
              <a:buNone/>
            </a:pPr>
            <a:r>
              <a:rPr lang="en-US" dirty="0" smtClean="0"/>
              <a:t>A: A protocol is either connectionless or connection-oriented.  UDP is connectionless, and end-to-end.  End-to-end means that the endpoints (hosts) communicate and the middle machines (routers) don’t do anything (routers operate at layer 3 and don’t route based on layer 4).</a:t>
            </a:r>
            <a:endParaRPr lang="en-US" dirty="0"/>
          </a:p>
        </p:txBody>
      </p:sp>
    </p:spTree>
    <p:extLst>
      <p:ext uri="{BB962C8B-B14F-4D97-AF65-F5344CB8AC3E}">
        <p14:creationId xmlns:p14="http://schemas.microsoft.com/office/powerpoint/2010/main" val="2591038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 control messages?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Do applications need to exchange UDP control messages before exchanging data?</a:t>
            </a:r>
          </a:p>
          <a:p>
            <a:pPr marL="0" indent="0">
              <a:buNone/>
            </a:pPr>
            <a:r>
              <a:rPr lang="en-US" dirty="0" smtClean="0"/>
              <a:t>A: No!  That’s what makes UDP connectionless.  An client that is going to send a UDP message to a server just sends it.  The server does not know it is coming until it arrives.  When a server receives a UDP message it gets the source address/port and the data.  The next message could be from a different machine.</a:t>
            </a:r>
            <a:endParaRPr lang="en-US" dirty="0"/>
          </a:p>
        </p:txBody>
      </p:sp>
    </p:spTree>
    <p:extLst>
      <p:ext uri="{BB962C8B-B14F-4D97-AF65-F5344CB8AC3E}">
        <p14:creationId xmlns:p14="http://schemas.microsoft.com/office/powerpoint/2010/main" val="306773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 vs. TCP</a:t>
            </a:r>
            <a:endParaRPr lang="en-US" dirty="0"/>
          </a:p>
        </p:txBody>
      </p:sp>
      <p:sp>
        <p:nvSpPr>
          <p:cNvPr id="3" name="Content Placeholder 2"/>
          <p:cNvSpPr>
            <a:spLocks noGrp="1"/>
          </p:cNvSpPr>
          <p:nvPr>
            <p:ph idx="1"/>
          </p:nvPr>
        </p:nvSpPr>
        <p:spPr/>
        <p:txBody>
          <a:bodyPr/>
          <a:lstStyle/>
          <a:p>
            <a:pPr marL="0" indent="0">
              <a:buNone/>
            </a:pPr>
            <a:r>
              <a:rPr lang="en-US" dirty="0" smtClean="0"/>
              <a:t>Q: Are there any advantages to using UDP over TCP or another layer 4 protocol?</a:t>
            </a:r>
          </a:p>
          <a:p>
            <a:pPr marL="0" indent="0">
              <a:buNone/>
            </a:pPr>
            <a:r>
              <a:rPr lang="en-US" dirty="0" smtClean="0"/>
              <a:t>A: UDP is low overhead and efficient.  But, unreliable.</a:t>
            </a:r>
            <a:endParaRPr lang="en-US" dirty="0"/>
          </a:p>
        </p:txBody>
      </p:sp>
    </p:spTree>
    <p:extLst>
      <p:ext uri="{BB962C8B-B14F-4D97-AF65-F5344CB8AC3E}">
        <p14:creationId xmlns:p14="http://schemas.microsoft.com/office/powerpoint/2010/main" val="252276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you need to change the port in NAT?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Q: Why is the </a:t>
            </a:r>
            <a:r>
              <a:rPr lang="en-US" dirty="0" err="1" smtClean="0"/>
              <a:t>src</a:t>
            </a:r>
            <a:r>
              <a:rPr lang="en-US" dirty="0" smtClean="0"/>
              <a:t> IP address changed in NAT?</a:t>
            </a:r>
          </a:p>
          <a:p>
            <a:pPr marL="0" indent="0">
              <a:buNone/>
            </a:pPr>
            <a:r>
              <a:rPr lang="en-US" dirty="0" smtClean="0"/>
              <a:t>A: Because the </a:t>
            </a:r>
            <a:r>
              <a:rPr lang="en-US" dirty="0" err="1" smtClean="0"/>
              <a:t>src</a:t>
            </a:r>
            <a:r>
              <a:rPr lang="en-US" dirty="0" smtClean="0"/>
              <a:t> IP is a private, non-routable IP address, and used by many machines in private networks all over the known universe.</a:t>
            </a:r>
          </a:p>
          <a:p>
            <a:pPr marL="0" indent="0">
              <a:buNone/>
            </a:pPr>
            <a:endParaRPr lang="en-US" dirty="0" smtClean="0"/>
          </a:p>
          <a:p>
            <a:pPr marL="0" indent="0">
              <a:buNone/>
            </a:pPr>
            <a:r>
              <a:rPr lang="en-US" dirty="0" smtClean="0"/>
              <a:t>Q: Why do you need to change the port in NAT?</a:t>
            </a:r>
          </a:p>
          <a:p>
            <a:pPr marL="0" indent="0">
              <a:buNone/>
            </a:pPr>
            <a:r>
              <a:rPr lang="en-US" dirty="0" smtClean="0"/>
              <a:t>A: It is used as the key to distinguish return packets – to figure out which machine to forward to (because multiple machines behind the NAT can send to the same destination IP address).</a:t>
            </a:r>
            <a:endParaRPr lang="en-US" dirty="0"/>
          </a:p>
        </p:txBody>
      </p:sp>
    </p:spTree>
    <p:extLst>
      <p:ext uri="{BB962C8B-B14F-4D97-AF65-F5344CB8AC3E}">
        <p14:creationId xmlns:p14="http://schemas.microsoft.com/office/powerpoint/2010/main" val="57418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UDP port 80?</a:t>
            </a:r>
            <a:endParaRPr lang="en-US"/>
          </a:p>
        </p:txBody>
      </p:sp>
      <p:sp>
        <p:nvSpPr>
          <p:cNvPr id="3" name="Content Placeholder 2"/>
          <p:cNvSpPr>
            <a:spLocks noGrp="1"/>
          </p:cNvSpPr>
          <p:nvPr>
            <p:ph idx="1"/>
          </p:nvPr>
        </p:nvSpPr>
        <p:spPr/>
        <p:txBody>
          <a:bodyPr/>
          <a:lstStyle/>
          <a:p>
            <a:pPr marL="0" indent="0">
              <a:buNone/>
            </a:pPr>
            <a:r>
              <a:rPr lang="en-US" dirty="0" smtClean="0"/>
              <a:t>Q:  The book gave examples that UDP uses port 7 and 37.  Is port 80 one of those too or is that something completely different?</a:t>
            </a:r>
          </a:p>
          <a:p>
            <a:pPr marL="0" indent="0">
              <a:buNone/>
            </a:pPr>
            <a:r>
              <a:rPr lang="en-US" dirty="0" smtClean="0"/>
              <a:t>A: Port 80 would work.  Anything from 0 to 65535.  Theoretically, UDP port 80 identifies the layer 5 data as being http protocol.  I’m not sure any one uses http over </a:t>
            </a:r>
            <a:r>
              <a:rPr lang="en-US" dirty="0" err="1" smtClean="0"/>
              <a:t>udp</a:t>
            </a:r>
            <a:r>
              <a:rPr lang="en-US" dirty="0" smtClean="0"/>
              <a:t>, though.</a:t>
            </a:r>
            <a:endParaRPr lang="en-US" dirty="0"/>
          </a:p>
        </p:txBody>
      </p:sp>
    </p:spTree>
    <p:extLst>
      <p:ext uri="{BB962C8B-B14F-4D97-AF65-F5344CB8AC3E}">
        <p14:creationId xmlns:p14="http://schemas.microsoft.com/office/powerpoint/2010/main" val="2283116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was NAT created?</a:t>
            </a:r>
            <a:endParaRPr lang="en-US" dirty="0"/>
          </a:p>
        </p:txBody>
      </p:sp>
      <p:sp>
        <p:nvSpPr>
          <p:cNvPr id="3" name="Content Placeholder 2"/>
          <p:cNvSpPr>
            <a:spLocks noGrp="1"/>
          </p:cNvSpPr>
          <p:nvPr>
            <p:ph idx="1"/>
          </p:nvPr>
        </p:nvSpPr>
        <p:spPr/>
        <p:txBody>
          <a:bodyPr/>
          <a:lstStyle/>
          <a:p>
            <a:pPr marL="0" indent="0">
              <a:buNone/>
            </a:pPr>
            <a:r>
              <a:rPr lang="en-US" dirty="0" smtClean="0"/>
              <a:t>Q: Why was NAT created?</a:t>
            </a:r>
          </a:p>
          <a:p>
            <a:pPr marL="0" indent="0">
              <a:buNone/>
            </a:pPr>
            <a:endParaRPr lang="en-US" dirty="0"/>
          </a:p>
          <a:p>
            <a:pPr marL="0" indent="0">
              <a:buNone/>
            </a:pPr>
            <a:r>
              <a:rPr lang="en-US" dirty="0" smtClean="0"/>
              <a:t>A: So that one IP address can be given to a company/entity and yet, many machines can access the Internet.  I.e., to preserve IP addresses.</a:t>
            </a:r>
            <a:endParaRPr lang="en-US" dirty="0"/>
          </a:p>
        </p:txBody>
      </p:sp>
    </p:spTree>
    <p:extLst>
      <p:ext uri="{BB962C8B-B14F-4D97-AF65-F5344CB8AC3E}">
        <p14:creationId xmlns:p14="http://schemas.microsoft.com/office/powerpoint/2010/main" val="107680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to private connection?</a:t>
            </a:r>
            <a:endParaRPr lang="en-US" dirty="0"/>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Can a machine, with IP address m behind a NAT send messages to a machine with IP address d behind a NAT?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No (in general). What IP address would m use as the destination of the packets?  If it used d, then that address is </a:t>
            </a:r>
            <a:r>
              <a:rPr lang="en-US" dirty="0" err="1" smtClean="0"/>
              <a:t>unroutable</a:t>
            </a:r>
            <a:r>
              <a:rPr lang="en-US" dirty="0" smtClean="0"/>
              <a:t>.  If it used the WAN-side IP address of the d’s NAT, then how would the NAT know who to send the packet on to?</a:t>
            </a:r>
            <a:endParaRPr lang="en-US" dirty="0"/>
          </a:p>
        </p:txBody>
      </p:sp>
    </p:spTree>
    <p:extLst>
      <p:ext uri="{BB962C8B-B14F-4D97-AF65-F5344CB8AC3E}">
        <p14:creationId xmlns:p14="http://schemas.microsoft.com/office/powerpoint/2010/main" val="53327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
                                        <p:tgtEl>
                                          <p:spTgt spid="3">
                                            <p:txEl>
                                              <p:pRg st="2" end="2"/>
                                            </p:txEl>
                                          </p:spTgt>
                                        </p:tgtEl>
                                      </p:cBhvr>
                                    </p:animEffect>
                                    <p:anim calcmode="lin" valueType="num">
                                      <p:cBhvr>
                                        <p:cTn id="17"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Is UDP layer 4? </a:t>
            </a:r>
          </a:p>
          <a:p>
            <a:pPr marL="0" indent="0">
              <a:buNone/>
            </a:pPr>
            <a:r>
              <a:rPr lang="en-US" dirty="0" smtClean="0"/>
              <a:t>A: Yes.</a:t>
            </a:r>
          </a:p>
          <a:p>
            <a:pPr marL="0" indent="0">
              <a:buNone/>
            </a:pPr>
            <a:r>
              <a:rPr lang="en-US" dirty="0" smtClean="0"/>
              <a:t>Q: Since UDP deals with applications, does that mean it is layer 5?</a:t>
            </a:r>
          </a:p>
          <a:p>
            <a:pPr marL="0" indent="0">
              <a:buNone/>
            </a:pPr>
            <a:r>
              <a:rPr lang="en-US" dirty="0" smtClean="0"/>
              <a:t>A: No.  It is layer 4.  It provides connection-less, unreliable delivery – same as IP.  But, it is the layer that </a:t>
            </a:r>
            <a:r>
              <a:rPr lang="en-US" dirty="0" err="1" smtClean="0"/>
              <a:t>demultiplexes</a:t>
            </a:r>
            <a:r>
              <a:rPr lang="en-US" dirty="0" smtClean="0"/>
              <a:t> the received data to the multiple layer 5 protocols that use IP.  This is done with the ports.</a:t>
            </a:r>
          </a:p>
        </p:txBody>
      </p:sp>
    </p:spTree>
    <p:extLst>
      <p:ext uri="{BB962C8B-B14F-4D97-AF65-F5344CB8AC3E}">
        <p14:creationId xmlns:p14="http://schemas.microsoft.com/office/powerpoint/2010/main" val="89339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Message-oriented interface</a:t>
            </a:r>
            <a:endParaRPr lang="en-US" dirty="0"/>
          </a:p>
        </p:txBody>
      </p:sp>
      <p:sp>
        <p:nvSpPr>
          <p:cNvPr id="3" name="Content Placeholder 2"/>
          <p:cNvSpPr>
            <a:spLocks noGrp="1"/>
          </p:cNvSpPr>
          <p:nvPr>
            <p:ph idx="1"/>
          </p:nvPr>
        </p:nvSpPr>
        <p:spPr/>
        <p:txBody>
          <a:bodyPr/>
          <a:lstStyle/>
          <a:p>
            <a:pPr marL="0" indent="0">
              <a:buNone/>
            </a:pPr>
            <a:r>
              <a:rPr lang="en-US" dirty="0" smtClean="0"/>
              <a:t>Q: What does it mean that UDP has a message-oriented interface?</a:t>
            </a:r>
          </a:p>
          <a:p>
            <a:pPr marL="0" indent="0">
              <a:buNone/>
            </a:pPr>
            <a:endParaRPr lang="en-US" dirty="0"/>
          </a:p>
          <a:p>
            <a:pPr marL="0" indent="0">
              <a:buNone/>
            </a:pPr>
            <a:r>
              <a:rPr lang="en-US" dirty="0" smtClean="0"/>
              <a:t>A: It means when a program (at layer 5) tells UDP (at layer 4) to send data, the data is sent in one message to the destination.  (We’ll see that TCP uses a different paradigm.)</a:t>
            </a:r>
            <a:endParaRPr lang="en-US" dirty="0"/>
          </a:p>
        </p:txBody>
      </p:sp>
    </p:spTree>
    <p:extLst>
      <p:ext uri="{BB962C8B-B14F-4D97-AF65-F5344CB8AC3E}">
        <p14:creationId xmlns:p14="http://schemas.microsoft.com/office/powerpoint/2010/main" val="104664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TotalTime>
  <Words>2968</Words>
  <Application>Microsoft Macintosh PowerPoint</Application>
  <PresentationFormat>On-screen Show (4:3)</PresentationFormat>
  <Paragraphs>255</Paragraphs>
  <Slides>50</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Calibri</vt:lpstr>
      <vt:lpstr>Wingdings</vt:lpstr>
      <vt:lpstr>Arial</vt:lpstr>
      <vt:lpstr>Office Theme</vt:lpstr>
      <vt:lpstr>Ch. 23, 25, 26 Q and A NAT, UDP, TCP</vt:lpstr>
      <vt:lpstr>NAT </vt:lpstr>
      <vt:lpstr>What fields change for NAT?</vt:lpstr>
      <vt:lpstr>NAT Set up</vt:lpstr>
      <vt:lpstr>Why do you need to change the port in NAT?</vt:lpstr>
      <vt:lpstr>Why was NAT created?</vt:lpstr>
      <vt:lpstr>Private to private connection?</vt:lpstr>
      <vt:lpstr>UDP</vt:lpstr>
      <vt:lpstr>Message-oriented interface</vt:lpstr>
      <vt:lpstr>Fragmenting UDP?</vt:lpstr>
      <vt:lpstr>UDP</vt:lpstr>
      <vt:lpstr>UDP used?</vt:lpstr>
      <vt:lpstr>Bad checksums</vt:lpstr>
      <vt:lpstr>Pseudo-headers</vt:lpstr>
      <vt:lpstr>What are the important characteristics of TCP?</vt:lpstr>
      <vt:lpstr>What does TCP assume it gets from the layer below?</vt:lpstr>
      <vt:lpstr>What does connection-oriented mean?</vt:lpstr>
      <vt:lpstr>What does a Virtual Connection mean?</vt:lpstr>
      <vt:lpstr>What does point-to-point mean?</vt:lpstr>
      <vt:lpstr>What does full duplex mean?</vt:lpstr>
      <vt:lpstr>What does reliable delivery mean?</vt:lpstr>
      <vt:lpstr>What kinds of problems does TCP have to be able to handle?</vt:lpstr>
      <vt:lpstr>How does TCP handle all this?</vt:lpstr>
      <vt:lpstr>How does TCP handle all this? (part 2)</vt:lpstr>
      <vt:lpstr>How does TCP handle all this? (part 3)</vt:lpstr>
      <vt:lpstr>How does TCP handle all this? (part 4)</vt:lpstr>
      <vt:lpstr>Congestion Detection</vt:lpstr>
      <vt:lpstr>Congestion Collapse</vt:lpstr>
      <vt:lpstr>Flow control vs. Congestion Control</vt:lpstr>
      <vt:lpstr>TCP fight between performance and reliability</vt:lpstr>
      <vt:lpstr>TCP and IP</vt:lpstr>
      <vt:lpstr>Fragmenting IP and TCP</vt:lpstr>
      <vt:lpstr>Stream protocol</vt:lpstr>
      <vt:lpstr>Congestion control</vt:lpstr>
      <vt:lpstr>Flow Control</vt:lpstr>
      <vt:lpstr>Calvin and Congestion Control</vt:lpstr>
      <vt:lpstr>Lost window/segment</vt:lpstr>
      <vt:lpstr>Handling reboots/outages</vt:lpstr>
      <vt:lpstr>3-way Handshake</vt:lpstr>
      <vt:lpstr>Old Slides</vt:lpstr>
      <vt:lpstr>Multiple machines with same IP</vt:lpstr>
      <vt:lpstr>NAT in lab?</vt:lpstr>
      <vt:lpstr>UDP Pseudo-header</vt:lpstr>
      <vt:lpstr>UDP Checksum</vt:lpstr>
      <vt:lpstr>UDP Messages</vt:lpstr>
      <vt:lpstr>Unreliability</vt:lpstr>
      <vt:lpstr>UDP end-to-end or connectionless? </vt:lpstr>
      <vt:lpstr>UDP control messages?</vt:lpstr>
      <vt:lpstr>UDP vs. TCP</vt:lpstr>
      <vt:lpstr>UDP port 80?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23, 25 Q and A</dc:title>
  <dc:creator>Victor Norman</dc:creator>
  <cp:lastModifiedBy>Microsoft Office User</cp:lastModifiedBy>
  <cp:revision>47</cp:revision>
  <dcterms:created xsi:type="dcterms:W3CDTF">2014-04-07T00:28:11Z</dcterms:created>
  <dcterms:modified xsi:type="dcterms:W3CDTF">2016-04-18T16:21:33Z</dcterms:modified>
</cp:coreProperties>
</file>