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1" r:id="rId3"/>
    <p:sldId id="269" r:id="rId4"/>
    <p:sldId id="262" r:id="rId5"/>
    <p:sldId id="259" r:id="rId6"/>
    <p:sldId id="258" r:id="rId7"/>
    <p:sldId id="268" r:id="rId8"/>
    <p:sldId id="275" r:id="rId9"/>
    <p:sldId id="270" r:id="rId10"/>
    <p:sldId id="273" r:id="rId11"/>
    <p:sldId id="274" r:id="rId12"/>
    <p:sldId id="257" r:id="rId13"/>
    <p:sldId id="271" r:id="rId14"/>
    <p:sldId id="272" r:id="rId15"/>
    <p:sldId id="267" r:id="rId16"/>
    <p:sldId id="263" r:id="rId17"/>
    <p:sldId id="264" r:id="rId18"/>
    <p:sldId id="265" r:id="rId19"/>
    <p:sldId id="26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66"/>
    <p:restoredTop sz="94695"/>
  </p:normalViewPr>
  <p:slideViewPr>
    <p:cSldViewPr snapToGrid="0" snapToObjects="1">
      <p:cViewPr varScale="1">
        <p:scale>
          <a:sx n="80" d="100"/>
          <a:sy n="80" d="100"/>
        </p:scale>
        <p:origin x="208" y="640"/>
      </p:cViewPr>
      <p:guideLst>
        <p:guide orient="horz" pos="2160"/>
        <p:guide pos="2880"/>
      </p:guideLst>
    </p:cSldViewPr>
  </p:slideViewPr>
  <p:notesTextViewPr>
    <p:cViewPr>
      <p:scale>
        <a:sx n="100" d="100"/>
        <a:sy n="100" d="100"/>
      </p:scale>
      <p:origin x="0" y="0"/>
    </p:cViewPr>
  </p:notesTextViewPr>
  <p:sorterViewPr>
    <p:cViewPr>
      <p:scale>
        <a:sx n="111" d="100"/>
        <a:sy n="111"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58157-60A6-5F45-9103-C8E80015C15F}" type="datetimeFigureOut">
              <a:rPr lang="en-US" smtClean="0"/>
              <a:t>5/9/16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B7D9E-054A-8B4E-AE6A-4FE526A47FA5}" type="slidenum">
              <a:rPr lang="en-US" smtClean="0"/>
              <a:t>‹#›</a:t>
            </a:fld>
            <a:endParaRPr lang="en-US"/>
          </a:p>
        </p:txBody>
      </p:sp>
    </p:spTree>
    <p:extLst>
      <p:ext uri="{BB962C8B-B14F-4D97-AF65-F5344CB8AC3E}">
        <p14:creationId xmlns:p14="http://schemas.microsoft.com/office/powerpoint/2010/main" val="45302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a:t>
            </a:r>
            <a:r>
              <a:rPr lang="en-US" baseline="0" dirty="0" smtClean="0"/>
              <a:t>k at RFC-1213.</a:t>
            </a:r>
            <a:endParaRPr lang="en-US" dirty="0"/>
          </a:p>
        </p:txBody>
      </p:sp>
      <p:sp>
        <p:nvSpPr>
          <p:cNvPr id="4" name="Slide Number Placeholder 3"/>
          <p:cNvSpPr>
            <a:spLocks noGrp="1"/>
          </p:cNvSpPr>
          <p:nvPr>
            <p:ph type="sldNum" sz="quarter" idx="10"/>
          </p:nvPr>
        </p:nvSpPr>
        <p:spPr/>
        <p:txBody>
          <a:bodyPr/>
          <a:lstStyle/>
          <a:p>
            <a:fld id="{41BB7D9E-054A-8B4E-AE6A-4FE526A47FA5}" type="slidenum">
              <a:rPr lang="en-US" smtClean="0"/>
              <a:t>2</a:t>
            </a:fld>
            <a:endParaRPr lang="en-US"/>
          </a:p>
        </p:txBody>
      </p:sp>
    </p:spTree>
    <p:extLst>
      <p:ext uri="{BB962C8B-B14F-4D97-AF65-F5344CB8AC3E}">
        <p14:creationId xmlns:p14="http://schemas.microsoft.com/office/powerpoint/2010/main" val="119425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1122F1-D339-8D4D-8A7C-56F08CE4EE88}"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383182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122F1-D339-8D4D-8A7C-56F08CE4EE88}"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346925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122F1-D339-8D4D-8A7C-56F08CE4EE88}"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337510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122F1-D339-8D4D-8A7C-56F08CE4EE88}"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2430593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122F1-D339-8D4D-8A7C-56F08CE4EE88}" type="datetimeFigureOut">
              <a:rPr lang="en-US" smtClean="0"/>
              <a:t>5/9/16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27803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1122F1-D339-8D4D-8A7C-56F08CE4EE88}"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3869312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1122F1-D339-8D4D-8A7C-56F08CE4EE88}" type="datetimeFigureOut">
              <a:rPr lang="en-US" smtClean="0"/>
              <a:t>5/9/16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210344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1122F1-D339-8D4D-8A7C-56F08CE4EE88}" type="datetimeFigureOut">
              <a:rPr lang="en-US" smtClean="0"/>
              <a:t>5/9/16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87391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122F1-D339-8D4D-8A7C-56F08CE4EE88}" type="datetimeFigureOut">
              <a:rPr lang="en-US" smtClean="0"/>
              <a:t>5/9/16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226176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122F1-D339-8D4D-8A7C-56F08CE4EE88}"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231092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122F1-D339-8D4D-8A7C-56F08CE4EE88}" type="datetimeFigureOut">
              <a:rPr lang="en-US" smtClean="0"/>
              <a:t>5/9/16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EADFC-9FC1-D74B-B526-959C5335CCCE}" type="slidenum">
              <a:rPr lang="en-US" smtClean="0"/>
              <a:t>‹#›</a:t>
            </a:fld>
            <a:endParaRPr lang="en-US"/>
          </a:p>
        </p:txBody>
      </p:sp>
    </p:spTree>
    <p:extLst>
      <p:ext uri="{BB962C8B-B14F-4D97-AF65-F5344CB8AC3E}">
        <p14:creationId xmlns:p14="http://schemas.microsoft.com/office/powerpoint/2010/main" val="340989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122F1-D339-8D4D-8A7C-56F08CE4EE88}" type="datetimeFigureOut">
              <a:rPr lang="en-US" smtClean="0"/>
              <a:t>5/9/16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ADFC-9FC1-D74B-B526-959C5335CCCE}" type="slidenum">
              <a:rPr lang="en-US" smtClean="0"/>
              <a:t>‹#›</a:t>
            </a:fld>
            <a:endParaRPr lang="en-US"/>
          </a:p>
        </p:txBody>
      </p:sp>
    </p:spTree>
    <p:extLst>
      <p:ext uri="{BB962C8B-B14F-4D97-AF65-F5344CB8AC3E}">
        <p14:creationId xmlns:p14="http://schemas.microsoft.com/office/powerpoint/2010/main" val="404237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31 Q and A</a:t>
            </a:r>
            <a:endParaRPr lang="en-US" dirty="0"/>
          </a:p>
        </p:txBody>
      </p:sp>
      <p:sp>
        <p:nvSpPr>
          <p:cNvPr id="3" name="Subtitle 2"/>
          <p:cNvSpPr>
            <a:spLocks noGrp="1"/>
          </p:cNvSpPr>
          <p:nvPr>
            <p:ph type="subTitle" idx="1"/>
          </p:nvPr>
        </p:nvSpPr>
        <p:spPr/>
        <p:txBody>
          <a:bodyPr/>
          <a:lstStyle/>
          <a:p>
            <a:r>
              <a:rPr lang="en-US" smtClean="0"/>
              <a:t>IS 333</a:t>
            </a:r>
            <a:endParaRPr lang="en-US" dirty="0" smtClean="0"/>
          </a:p>
          <a:p>
            <a:r>
              <a:rPr lang="en-US" dirty="0" smtClean="0"/>
              <a:t>Spring 2016</a:t>
            </a:r>
          </a:p>
          <a:p>
            <a:r>
              <a:rPr lang="en-US" dirty="0" smtClean="0"/>
              <a:t>Victor Norman</a:t>
            </a:r>
            <a:endParaRPr lang="en-US" dirty="0"/>
          </a:p>
        </p:txBody>
      </p:sp>
    </p:spTree>
    <p:extLst>
      <p:ext uri="{BB962C8B-B14F-4D97-AF65-F5344CB8AC3E}">
        <p14:creationId xmlns:p14="http://schemas.microsoft.com/office/powerpoint/2010/main" val="893526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‘set’s handled?</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Does the system constantly check to see if a value is set (e.g., to set a value to cause the system to reboot)?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No.  SNMP is typically implemented as a separate layer that makes function calls into the system to perform operations: get or set values.  Just like the CLI does.</a:t>
            </a:r>
            <a:endParaRPr lang="en-US" dirty="0"/>
          </a:p>
        </p:txBody>
      </p:sp>
    </p:spTree>
    <p:extLst>
      <p:ext uri="{BB962C8B-B14F-4D97-AF65-F5344CB8AC3E}">
        <p14:creationId xmlns:p14="http://schemas.microsoft.com/office/powerpoint/2010/main" val="124648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Traps/Notifications</a:t>
            </a:r>
            <a:endParaRPr lang="en-US" dirty="0"/>
          </a:p>
        </p:txBody>
      </p:sp>
      <p:sp>
        <p:nvSpPr>
          <p:cNvPr id="3" name="Content Placeholder 2"/>
          <p:cNvSpPr>
            <a:spLocks noGrp="1"/>
          </p:cNvSpPr>
          <p:nvPr>
            <p:ph idx="1"/>
          </p:nvPr>
        </p:nvSpPr>
        <p:spPr/>
        <p:txBody>
          <a:bodyPr/>
          <a:lstStyle/>
          <a:p>
            <a:r>
              <a:rPr lang="en-US" dirty="0" smtClean="0"/>
              <a:t>SNMP agents can be configured to send updates to managers when some event happens.</a:t>
            </a:r>
          </a:p>
          <a:p>
            <a:pPr lvl="1"/>
            <a:r>
              <a:rPr lang="en-US" dirty="0" smtClean="0"/>
              <a:t>Link goes down/up.</a:t>
            </a:r>
          </a:p>
          <a:p>
            <a:pPr lvl="1"/>
            <a:r>
              <a:rPr lang="en-US" dirty="0" smtClean="0"/>
              <a:t>Link use gets near to capacity.</a:t>
            </a:r>
          </a:p>
          <a:p>
            <a:pPr lvl="1"/>
            <a:r>
              <a:rPr lang="en-US" dirty="0" smtClean="0"/>
              <a:t>User logs in to system.</a:t>
            </a:r>
          </a:p>
          <a:p>
            <a:pPr lvl="1"/>
            <a:r>
              <a:rPr lang="en-US" dirty="0" smtClean="0"/>
              <a:t>Service starts up or goes down</a:t>
            </a:r>
          </a:p>
          <a:p>
            <a:pPr lvl="1"/>
            <a:r>
              <a:rPr lang="en-US" dirty="0" smtClean="0"/>
              <a:t>etc.</a:t>
            </a:r>
          </a:p>
        </p:txBody>
      </p:sp>
    </p:spTree>
    <p:extLst>
      <p:ext uri="{BB962C8B-B14F-4D97-AF65-F5344CB8AC3E}">
        <p14:creationId xmlns:p14="http://schemas.microsoft.com/office/powerpoint/2010/main" val="173407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FCAPS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In the working world how is the responsibility of the FCAPS shared? Is one person's job or does this depend on the size of the organization?</a:t>
            </a:r>
          </a:p>
          <a:p>
            <a:pPr marL="0" indent="0">
              <a:buNone/>
            </a:pPr>
            <a:r>
              <a:rPr lang="en-US" dirty="0" smtClean="0"/>
              <a:t>A: AFAIK, the jobs are distributed.  A team in the NOC (Network operations center) handles errors (“faults”).  Another team is responsible for provisioning/configuration – because they are dealing with customer requests, etc.  Accounting and billing are a totally different department.</a:t>
            </a:r>
            <a:endParaRPr lang="en-US" dirty="0"/>
          </a:p>
        </p:txBody>
      </p:sp>
    </p:spTree>
    <p:extLst>
      <p:ext uri="{BB962C8B-B14F-4D97-AF65-F5344CB8AC3E}">
        <p14:creationId xmlns:p14="http://schemas.microsoft.com/office/powerpoint/2010/main" val="197852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Root-cause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Figuring what what is really wrong in a network when you get various reports.</a:t>
            </a:r>
          </a:p>
          <a:p>
            <a:r>
              <a:rPr lang="en-US" dirty="0" smtClean="0"/>
              <a:t>SNMP agents can be configured to generate “traps” – sent to the manager when something goes wrong.</a:t>
            </a:r>
          </a:p>
          <a:p>
            <a:pPr lvl="1"/>
            <a:r>
              <a:rPr lang="en-US" dirty="0" smtClean="0"/>
              <a:t>link goes down, utilization hits 60%, etc.</a:t>
            </a:r>
          </a:p>
          <a:p>
            <a:r>
              <a:rPr lang="en-US" dirty="0" smtClean="0"/>
              <a:t>Usually when something goes wrong, you’ll get multiple traps, which can be automatically analyzed to determine the root cause.</a:t>
            </a:r>
          </a:p>
          <a:p>
            <a:pPr lvl="1"/>
            <a:r>
              <a:rPr lang="en-US" dirty="0" smtClean="0"/>
              <a:t>power failure, </a:t>
            </a:r>
            <a:r>
              <a:rPr lang="en-US" dirty="0" err="1" smtClean="0"/>
              <a:t>mis</a:t>
            </a:r>
            <a:r>
              <a:rPr lang="en-US" dirty="0" smtClean="0"/>
              <a:t>-configuration, </a:t>
            </a:r>
            <a:r>
              <a:rPr lang="en-US" dirty="0" err="1" smtClean="0"/>
              <a:t>ethernet</a:t>
            </a:r>
            <a:r>
              <a:rPr lang="en-US" dirty="0" smtClean="0"/>
              <a:t> cut, etc.</a:t>
            </a:r>
            <a:endParaRPr lang="en-US" dirty="0"/>
          </a:p>
        </p:txBody>
      </p:sp>
    </p:spTree>
    <p:extLst>
      <p:ext uri="{BB962C8B-B14F-4D97-AF65-F5344CB8AC3E}">
        <p14:creationId xmlns:p14="http://schemas.microsoft.com/office/powerpoint/2010/main" val="147570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Management Tools</a:t>
            </a:r>
            <a:endParaRPr lang="en-US" dirty="0"/>
          </a:p>
        </p:txBody>
      </p:sp>
      <p:sp>
        <p:nvSpPr>
          <p:cNvPr id="3" name="Content Placeholder 2"/>
          <p:cNvSpPr>
            <a:spLocks noGrp="1"/>
          </p:cNvSpPr>
          <p:nvPr>
            <p:ph idx="1"/>
          </p:nvPr>
        </p:nvSpPr>
        <p:spPr/>
        <p:txBody>
          <a:bodyPr/>
          <a:lstStyle/>
          <a:p>
            <a:pPr marL="0" indent="0">
              <a:buNone/>
            </a:pPr>
            <a:r>
              <a:rPr lang="en-US" dirty="0" smtClean="0"/>
              <a:t>Q: Are many of the networking management tools (in 31.5) automatic or do they have to be actively used?</a:t>
            </a:r>
          </a:p>
          <a:p>
            <a:pPr marL="0" indent="0">
              <a:buNone/>
            </a:pPr>
            <a:endParaRPr lang="en-US" dirty="0"/>
          </a:p>
          <a:p>
            <a:pPr marL="0" indent="0">
              <a:buNone/>
            </a:pPr>
            <a:r>
              <a:rPr lang="en-US" dirty="0" smtClean="0"/>
              <a:t>A: A lot of these tasks can be automated.  Configuration is not often automated (AFAIK).  Neither is planning.  Discovery is automated, with help.  </a:t>
            </a:r>
            <a:endParaRPr lang="en-US" dirty="0"/>
          </a:p>
        </p:txBody>
      </p:sp>
    </p:spTree>
    <p:extLst>
      <p:ext uri="{BB962C8B-B14F-4D97-AF65-F5344CB8AC3E}">
        <p14:creationId xmlns:p14="http://schemas.microsoft.com/office/powerpoint/2010/main" val="826183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3998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ASN.1?</a:t>
            </a:r>
            <a:endParaRPr lang="en-US" dirty="0"/>
          </a:p>
        </p:txBody>
      </p:sp>
      <p:sp>
        <p:nvSpPr>
          <p:cNvPr id="3" name="Content Placeholder 2"/>
          <p:cNvSpPr>
            <a:spLocks noGrp="1"/>
          </p:cNvSpPr>
          <p:nvPr>
            <p:ph idx="1"/>
          </p:nvPr>
        </p:nvSpPr>
        <p:spPr/>
        <p:txBody>
          <a:bodyPr/>
          <a:lstStyle/>
          <a:p>
            <a:pPr marL="0" indent="0">
              <a:buNone/>
            </a:pPr>
            <a:r>
              <a:rPr lang="en-US" dirty="0" smtClean="0"/>
              <a:t>Q: Why exactly does SNMP use ASN.1 encoding?</a:t>
            </a:r>
          </a:p>
          <a:p>
            <a:pPr marL="0" indent="0">
              <a:buNone/>
            </a:pPr>
            <a:r>
              <a:rPr lang="en-US" dirty="0" smtClean="0"/>
              <a:t>A: Because it is general and was there…  Or because some group was feeling nasty and decided that misery loves company…  Or maybe it was an April Fool’s joke that “went viral”… </a:t>
            </a:r>
            <a:endParaRPr lang="en-US" dirty="0"/>
          </a:p>
        </p:txBody>
      </p:sp>
    </p:spTree>
    <p:extLst>
      <p:ext uri="{BB962C8B-B14F-4D97-AF65-F5344CB8AC3E}">
        <p14:creationId xmlns:p14="http://schemas.microsoft.com/office/powerpoint/2010/main" val="282538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How/where are values stored?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In the fetch-store paradigms used for SNMP, how and where are the values stored in a device?</a:t>
            </a:r>
          </a:p>
          <a:p>
            <a:pPr marL="0" indent="0">
              <a:buNone/>
            </a:pPr>
            <a:endParaRPr lang="en-US" dirty="0"/>
          </a:p>
          <a:p>
            <a:pPr marL="0" indent="0">
              <a:buNone/>
            </a:pPr>
            <a:r>
              <a:rPr lang="en-US" dirty="0" smtClean="0"/>
              <a:t>A: They are stored somewhere on the device in memory – in the device drivers or OS somewhere.  We stored our data in the OS and then queries to values retrieved them out of the OS, and formatted them to be returned.</a:t>
            </a:r>
            <a:endParaRPr lang="en-US" dirty="0"/>
          </a:p>
        </p:txBody>
      </p:sp>
    </p:spTree>
    <p:extLst>
      <p:ext uri="{BB962C8B-B14F-4D97-AF65-F5344CB8AC3E}">
        <p14:creationId xmlns:p14="http://schemas.microsoft.com/office/powerpoint/2010/main" val="254116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MIB discovery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How can you discover all of the valid fields in the MIB for a given device?</a:t>
            </a:r>
          </a:p>
          <a:p>
            <a:pPr marL="0" indent="0">
              <a:buNone/>
            </a:pPr>
            <a:r>
              <a:rPr lang="en-US" dirty="0" smtClean="0"/>
              <a:t>A: 1. You read the MIB – or use a management app that has them built in.  </a:t>
            </a:r>
          </a:p>
          <a:p>
            <a:pPr marL="0" indent="0">
              <a:buNone/>
            </a:pPr>
            <a:r>
              <a:rPr lang="en-US" dirty="0" smtClean="0"/>
              <a:t>2. You use the app to “walk” the MIB tree on the device, using repeated get-next requests.  This is how you discover all the interfaces on a machine, e.g., or if the machine will report its ARP table.</a:t>
            </a:r>
          </a:p>
        </p:txBody>
      </p:sp>
    </p:spTree>
    <p:extLst>
      <p:ext uri="{BB962C8B-B14F-4D97-AF65-F5344CB8AC3E}">
        <p14:creationId xmlns:p14="http://schemas.microsoft.com/office/powerpoint/2010/main" val="362981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Traps</a:t>
            </a:r>
            <a:endParaRPr lang="en-US" dirty="0"/>
          </a:p>
        </p:txBody>
      </p:sp>
      <p:sp>
        <p:nvSpPr>
          <p:cNvPr id="3" name="Content Placeholder 2"/>
          <p:cNvSpPr>
            <a:spLocks noGrp="1"/>
          </p:cNvSpPr>
          <p:nvPr>
            <p:ph idx="1"/>
          </p:nvPr>
        </p:nvSpPr>
        <p:spPr/>
        <p:txBody>
          <a:bodyPr>
            <a:normAutofit lnSpcReduction="10000"/>
          </a:bodyPr>
          <a:lstStyle/>
          <a:p>
            <a:r>
              <a:rPr lang="en-US" dirty="0" smtClean="0"/>
              <a:t>SNMP also has something called “Traps” or “Alerts”</a:t>
            </a:r>
          </a:p>
          <a:p>
            <a:r>
              <a:rPr lang="en-US" dirty="0" smtClean="0"/>
              <a:t>A machine for network management configures managed devices to send errors to it when they happen.  The net </a:t>
            </a:r>
            <a:r>
              <a:rPr lang="en-US" dirty="0" err="1" smtClean="0"/>
              <a:t>mgmt</a:t>
            </a:r>
            <a:r>
              <a:rPr lang="en-US" dirty="0" smtClean="0"/>
              <a:t> application displays/summarizes them so that a network manager can see when something really bad happens.  The manager then has to find the </a:t>
            </a:r>
            <a:r>
              <a:rPr lang="en-US" i="1" dirty="0" smtClean="0"/>
              <a:t>root cause</a:t>
            </a:r>
            <a:r>
              <a:rPr lang="en-US" dirty="0" smtClean="0"/>
              <a:t>.</a:t>
            </a:r>
          </a:p>
        </p:txBody>
      </p:sp>
    </p:spTree>
    <p:extLst>
      <p:ext uri="{BB962C8B-B14F-4D97-AF65-F5344CB8AC3E}">
        <p14:creationId xmlns:p14="http://schemas.microsoft.com/office/powerpoint/2010/main" val="168632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MIBs, and ASN.1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SNMP defines the protocol used to send requests and get responses.</a:t>
            </a:r>
          </a:p>
          <a:p>
            <a:r>
              <a:rPr lang="en-US" dirty="0" smtClean="0"/>
              <a:t>MIBs are like database schema, defined for common stuff on machines: interfaces, IP statistics, routing tables, ARP tables; and for device-specific values and tables.</a:t>
            </a:r>
          </a:p>
          <a:p>
            <a:r>
              <a:rPr lang="en-US" dirty="0" smtClean="0"/>
              <a:t>ASN.1 is how the values and table entries are defined and encoded in requests and responses.</a:t>
            </a:r>
          </a:p>
          <a:p>
            <a:pPr lvl="1"/>
            <a:r>
              <a:rPr lang="en-US" dirty="0" smtClean="0"/>
              <a:t>It is a very nasty encoding – bit oriented in some places.</a:t>
            </a:r>
            <a:endParaRPr lang="en-US" dirty="0"/>
          </a:p>
        </p:txBody>
      </p:sp>
    </p:spTree>
    <p:extLst>
      <p:ext uri="{BB962C8B-B14F-4D97-AF65-F5344CB8AC3E}">
        <p14:creationId xmlns:p14="http://schemas.microsoft.com/office/powerpoint/2010/main" val="148500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SNMP, MIBs, and ASN.</a:t>
            </a:r>
            <a:r>
              <a:rPr lang="en-US" dirty="0" smtClean="0"/>
              <a:t>1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“SNMP defines the format of packets (or protocol) used to get and set MIB variables on an agent.  The packets are formatted using ASN.1 encoding.”</a:t>
            </a:r>
          </a:p>
          <a:p>
            <a:pPr marL="0" indent="0">
              <a:buNone/>
            </a:pPr>
            <a:endParaRPr lang="en-US" dirty="0"/>
          </a:p>
          <a:p>
            <a:pPr marL="0" indent="0">
              <a:buNone/>
            </a:pPr>
            <a:r>
              <a:rPr lang="en-US" dirty="0" smtClean="0"/>
              <a:t>Variables are identified with a quadruple: (object</a:t>
            </a:r>
            <a:r>
              <a:rPr lang="en-US" dirty="0"/>
              <a:t>-id, type, </a:t>
            </a:r>
            <a:r>
              <a:rPr lang="en-US" dirty="0" err="1"/>
              <a:t>len</a:t>
            </a:r>
            <a:r>
              <a:rPr lang="en-US" dirty="0"/>
              <a:t>, </a:t>
            </a:r>
            <a:r>
              <a:rPr lang="en-US" dirty="0" smtClean="0"/>
              <a:t>value)</a:t>
            </a:r>
            <a:endParaRPr lang="en-US" dirty="0"/>
          </a:p>
        </p:txBody>
      </p:sp>
    </p:spTree>
    <p:extLst>
      <p:ext uri="{BB962C8B-B14F-4D97-AF65-F5344CB8AC3E}">
        <p14:creationId xmlns:p14="http://schemas.microsoft.com/office/powerpoint/2010/main" val="187417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ASN.1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How does ASN.1 work? </a:t>
            </a:r>
          </a:p>
          <a:p>
            <a:pPr marL="0" indent="0">
              <a:buNone/>
            </a:pPr>
            <a:endParaRPr lang="en-US" dirty="0"/>
          </a:p>
          <a:p>
            <a:pPr marL="0" indent="0">
              <a:buNone/>
            </a:pPr>
            <a:r>
              <a:rPr lang="en-US" dirty="0" smtClean="0"/>
              <a:t>A: ASN.1 is an encoding standard.  It defines how you encode data for different types: how to send an integer, a string, a bit string, an object-id, a real number, a null, etc.  It also tries to minimize the space it takes to encode things.  As a result, it is barf-making.  A truly evil thing. (As a result, when you build the SNMP data part, you build it backwards in memory, and then reverse-copy it into the packet memory to be sent.)</a:t>
            </a:r>
          </a:p>
        </p:txBody>
      </p:sp>
    </p:spTree>
    <p:extLst>
      <p:ext uri="{BB962C8B-B14F-4D97-AF65-F5344CB8AC3E}">
        <p14:creationId xmlns:p14="http://schemas.microsoft.com/office/powerpoint/2010/main" val="241911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SNMP: what layer?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What layer does SNMP live at?</a:t>
            </a:r>
          </a:p>
          <a:p>
            <a:pPr marL="0" indent="0">
              <a:buNone/>
            </a:pPr>
            <a:endParaRPr lang="en-US" dirty="0"/>
          </a:p>
          <a:p>
            <a:pPr marL="0" indent="0">
              <a:buNone/>
            </a:pPr>
            <a:r>
              <a:rPr lang="en-US" dirty="0" smtClean="0"/>
              <a:t>A: Layer 5.  It is carried over UDP typically, ports 161 and 162.</a:t>
            </a:r>
          </a:p>
          <a:p>
            <a:pPr marL="0" indent="0">
              <a:buNone/>
            </a:pPr>
            <a:endParaRPr lang="en-US" dirty="0"/>
          </a:p>
          <a:p>
            <a:pPr marL="0" indent="0">
              <a:buNone/>
            </a:pPr>
            <a:r>
              <a:rPr lang="en-US" dirty="0" smtClean="0"/>
              <a:t>Q: Will SNMP work with IPv6?</a:t>
            </a:r>
          </a:p>
          <a:p>
            <a:pPr marL="0" indent="0">
              <a:buNone/>
            </a:pPr>
            <a:endParaRPr lang="en-US" dirty="0"/>
          </a:p>
          <a:p>
            <a:pPr marL="0" indent="0">
              <a:buNone/>
            </a:pPr>
            <a:r>
              <a:rPr lang="en-US" dirty="0" smtClean="0"/>
              <a:t>A: Yes, no problems.</a:t>
            </a:r>
            <a:endParaRPr lang="en-US" dirty="0"/>
          </a:p>
        </p:txBody>
      </p:sp>
    </p:spTree>
    <p:extLst>
      <p:ext uri="{BB962C8B-B14F-4D97-AF65-F5344CB8AC3E}">
        <p14:creationId xmlns:p14="http://schemas.microsoft.com/office/powerpoint/2010/main" val="211886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devices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How is SNMP used to control a device exactly?  It uses the fetch and store paradigm and it talks about resetting a counter, but what about other operations?</a:t>
            </a:r>
          </a:p>
          <a:p>
            <a:pPr marL="0" indent="0">
              <a:buNone/>
            </a:pPr>
            <a:r>
              <a:rPr lang="en-US" dirty="0" smtClean="0"/>
              <a:t>A: Most of the time SNMP is used for monitoring – getting the status of devices (routers, switches, network file servers, etc.).  When stuff is configured, SNMP </a:t>
            </a:r>
            <a:r>
              <a:rPr lang="en-US" i="1" dirty="0" smtClean="0"/>
              <a:t>sets</a:t>
            </a:r>
            <a:r>
              <a:rPr lang="en-US" dirty="0" smtClean="0"/>
              <a:t> are done to write the correct values to the MIBs on the devices.  E.g., you could change the default route on all routers with a set of SNMP </a:t>
            </a:r>
            <a:r>
              <a:rPr lang="en-US" i="1" dirty="0" smtClean="0"/>
              <a:t>set</a:t>
            </a:r>
            <a:r>
              <a:rPr lang="en-US" dirty="0" smtClean="0"/>
              <a:t> requests.  Or clear all ARP caches.</a:t>
            </a:r>
            <a:endParaRPr lang="en-US" dirty="0"/>
          </a:p>
        </p:txBody>
      </p:sp>
    </p:spTree>
    <p:extLst>
      <p:ext uri="{BB962C8B-B14F-4D97-AF65-F5344CB8AC3E}">
        <p14:creationId xmlns:p14="http://schemas.microsoft.com/office/powerpoint/2010/main" val="312087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Management</a:t>
            </a:r>
            <a:endParaRPr lang="en-US" dirty="0"/>
          </a:p>
        </p:txBody>
      </p:sp>
      <p:sp>
        <p:nvSpPr>
          <p:cNvPr id="3" name="Content Placeholder 2"/>
          <p:cNvSpPr>
            <a:spLocks noGrp="1"/>
          </p:cNvSpPr>
          <p:nvPr>
            <p:ph idx="1"/>
          </p:nvPr>
        </p:nvSpPr>
        <p:spPr/>
        <p:txBody>
          <a:bodyPr/>
          <a:lstStyle/>
          <a:p>
            <a:pPr marL="0" indent="0">
              <a:buNone/>
            </a:pPr>
            <a:r>
              <a:rPr lang="en-US" dirty="0" smtClean="0"/>
              <a:t>Q: Are element management systems still used today?  They seem really time-consuming.</a:t>
            </a:r>
          </a:p>
          <a:p>
            <a:pPr marL="0" indent="0">
              <a:buNone/>
            </a:pPr>
            <a:endParaRPr lang="en-US" dirty="0"/>
          </a:p>
          <a:p>
            <a:pPr marL="0" indent="0">
              <a:buNone/>
            </a:pPr>
            <a:r>
              <a:rPr lang="en-US" dirty="0" smtClean="0"/>
              <a:t>A: They are very much used today.  When we configured the Cisco Catalyst router in lab, we were doing element management.  Everything we did could have been done via SNMP and/or a GUI tool provided by Cisco or a third party.</a:t>
            </a:r>
            <a:endParaRPr lang="en-US" dirty="0"/>
          </a:p>
        </p:txBody>
      </p:sp>
    </p:spTree>
    <p:extLst>
      <p:ext uri="{BB962C8B-B14F-4D97-AF65-F5344CB8AC3E}">
        <p14:creationId xmlns:p14="http://schemas.microsoft.com/office/powerpoint/2010/main" val="123222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Element Management?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If element management is so labor intensive and prone to errors, then why is it done?  What is a better way?</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It is labor intensive if you have 10s or 100s of devices in your network. A better way to go is to have a tool in which you can select your devices and an operation to do on them all, and click a button.</a:t>
            </a:r>
            <a:endParaRPr lang="en-US" dirty="0"/>
          </a:p>
        </p:txBody>
      </p:sp>
    </p:spTree>
    <p:extLst>
      <p:ext uri="{BB962C8B-B14F-4D97-AF65-F5344CB8AC3E}">
        <p14:creationId xmlns:p14="http://schemas.microsoft.com/office/powerpoint/2010/main" val="121116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Managers, agents, etc.</a:t>
            </a:r>
            <a:endParaRPr lang="en-US" dirty="0"/>
          </a:p>
        </p:txBody>
      </p:sp>
      <p:sp>
        <p:nvSpPr>
          <p:cNvPr id="3" name="Content Placeholder 2"/>
          <p:cNvSpPr>
            <a:spLocks noGrp="1"/>
          </p:cNvSpPr>
          <p:nvPr>
            <p:ph idx="1"/>
          </p:nvPr>
        </p:nvSpPr>
        <p:spPr/>
        <p:txBody>
          <a:bodyPr/>
          <a:lstStyle/>
          <a:p>
            <a:r>
              <a:rPr lang="en-US" dirty="0" smtClean="0"/>
              <a:t>A manager is a client, of one or more agents.</a:t>
            </a:r>
          </a:p>
          <a:p>
            <a:pPr lvl="1"/>
            <a:r>
              <a:rPr lang="en-US" dirty="0" smtClean="0"/>
              <a:t>Application that gets/sets data on the agents.</a:t>
            </a:r>
          </a:p>
          <a:p>
            <a:pPr lvl="1"/>
            <a:r>
              <a:rPr lang="en-US" dirty="0" smtClean="0"/>
              <a:t>sends SNMP queries.</a:t>
            </a:r>
          </a:p>
          <a:p>
            <a:r>
              <a:rPr lang="en-US" dirty="0" smtClean="0"/>
              <a:t>An agent runs on a managed device </a:t>
            </a:r>
          </a:p>
          <a:p>
            <a:pPr lvl="1"/>
            <a:r>
              <a:rPr lang="en-US" dirty="0" smtClean="0"/>
              <a:t>router, switch, NAT, etc.</a:t>
            </a:r>
          </a:p>
          <a:p>
            <a:pPr lvl="1"/>
            <a:r>
              <a:rPr lang="en-US" dirty="0" smtClean="0"/>
              <a:t>responds to SNMP queries.</a:t>
            </a:r>
          </a:p>
          <a:p>
            <a:r>
              <a:rPr lang="en-US" dirty="0" smtClean="0"/>
              <a:t>Summary: manager = client, agent = server.</a:t>
            </a:r>
          </a:p>
        </p:txBody>
      </p:sp>
    </p:spTree>
    <p:extLst>
      <p:ext uri="{BB962C8B-B14F-4D97-AF65-F5344CB8AC3E}">
        <p14:creationId xmlns:p14="http://schemas.microsoft.com/office/powerpoint/2010/main" val="319327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Left)">
                                      <p:cBhvr>
                                        <p:cTn id="18" dur="500"/>
                                        <p:tgtEl>
                                          <p:spTgt spid="3">
                                            <p:txEl>
                                              <p:pRg st="3" end="3"/>
                                            </p:txEl>
                                          </p:spTgt>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Left)">
                                      <p:cBhvr>
                                        <p:cTn id="21" dur="500"/>
                                        <p:tgtEl>
                                          <p:spTgt spid="3">
                                            <p:txEl>
                                              <p:pRg st="4" end="4"/>
                                            </p:txEl>
                                          </p:spTgt>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trips(down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strips(down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1213</Words>
  <Application>Microsoft Macintosh PowerPoint</Application>
  <PresentationFormat>On-screen Show (4:3)</PresentationFormat>
  <Paragraphs>85</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Calibri</vt:lpstr>
      <vt:lpstr>Arial</vt:lpstr>
      <vt:lpstr>Office Theme</vt:lpstr>
      <vt:lpstr>Ch. 31 Q and A</vt:lpstr>
      <vt:lpstr>SNMP, MIBs, and ASN.1</vt:lpstr>
      <vt:lpstr>SNMP, MIBs, and ASN.1 (cont)</vt:lpstr>
      <vt:lpstr>ASN.1</vt:lpstr>
      <vt:lpstr>SNMP: what layer?</vt:lpstr>
      <vt:lpstr>Controlling devices</vt:lpstr>
      <vt:lpstr>Element Management</vt:lpstr>
      <vt:lpstr>Why Element Management?</vt:lpstr>
      <vt:lpstr>Managers, agents, etc.</vt:lpstr>
      <vt:lpstr>How are ‘set’s handled?</vt:lpstr>
      <vt:lpstr>Traps/Notifications</vt:lpstr>
      <vt:lpstr>FCAPS</vt:lpstr>
      <vt:lpstr>Root-cause Analysis</vt:lpstr>
      <vt:lpstr>Network Management Tools</vt:lpstr>
      <vt:lpstr>Old Slides</vt:lpstr>
      <vt:lpstr>Why ASN.1?</vt:lpstr>
      <vt:lpstr>How/where are values stored?</vt:lpstr>
      <vt:lpstr>MIB discovery</vt:lpstr>
      <vt:lpstr>SNMP Traps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31 Q and A</dc:title>
  <dc:creator>Victor Norman</dc:creator>
  <cp:lastModifiedBy>Microsoft Office User</cp:lastModifiedBy>
  <cp:revision>23</cp:revision>
  <dcterms:created xsi:type="dcterms:W3CDTF">2014-05-11T23:29:59Z</dcterms:created>
  <dcterms:modified xsi:type="dcterms:W3CDTF">2016-05-09T16:39:06Z</dcterms:modified>
</cp:coreProperties>
</file>