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72" r:id="rId4"/>
    <p:sldId id="277" r:id="rId5"/>
    <p:sldId id="269" r:id="rId6"/>
    <p:sldId id="266" r:id="rId7"/>
    <p:sldId id="278" r:id="rId8"/>
    <p:sldId id="265" r:id="rId9"/>
    <p:sldId id="264" r:id="rId10"/>
    <p:sldId id="279" r:id="rId11"/>
    <p:sldId id="273" r:id="rId12"/>
    <p:sldId id="275" r:id="rId13"/>
    <p:sldId id="274" r:id="rId14"/>
    <p:sldId id="276" r:id="rId15"/>
    <p:sldId id="280" r:id="rId16"/>
    <p:sldId id="281" r:id="rId17"/>
    <p:sldId id="270" r:id="rId18"/>
    <p:sldId id="257" r:id="rId19"/>
    <p:sldId id="258" r:id="rId20"/>
    <p:sldId id="259" r:id="rId21"/>
    <p:sldId id="263" r:id="rId22"/>
    <p:sldId id="260" r:id="rId23"/>
    <p:sldId id="261" r:id="rId24"/>
    <p:sldId id="262" r:id="rId25"/>
    <p:sldId id="26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95"/>
  </p:normalViewPr>
  <p:slideViewPr>
    <p:cSldViewPr snapToGrid="0" snapToObjects="1">
      <p:cViewPr varScale="1">
        <p:scale>
          <a:sx n="96" d="100"/>
          <a:sy n="96" d="100"/>
        </p:scale>
        <p:origin x="168"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AAB473-EA10-B34D-BEF2-9DF93A4EF139}"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65035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AB473-EA10-B34D-BEF2-9DF93A4EF139}"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2194170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AB473-EA10-B34D-BEF2-9DF93A4EF139}"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236959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AB473-EA10-B34D-BEF2-9DF93A4EF139}"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333172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AB473-EA10-B34D-BEF2-9DF93A4EF139}"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263053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AB473-EA10-B34D-BEF2-9DF93A4EF139}"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317467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AAB473-EA10-B34D-BEF2-9DF93A4EF139}" type="datetimeFigureOut">
              <a:rPr lang="en-US" smtClean="0"/>
              <a:t>3/30/16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1123830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AB473-EA10-B34D-BEF2-9DF93A4EF139}" type="datetimeFigureOut">
              <a:rPr lang="en-US" smtClean="0"/>
              <a:t>3/30/16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197078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AB473-EA10-B34D-BEF2-9DF93A4EF139}" type="datetimeFigureOut">
              <a:rPr lang="en-US" smtClean="0"/>
              <a:t>3/30/16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2629574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AB473-EA10-B34D-BEF2-9DF93A4EF139}"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78730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AB473-EA10-B34D-BEF2-9DF93A4EF139}"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B0AD4-38F3-7649-9017-BBBFEC192B6E}" type="slidenum">
              <a:rPr lang="en-US" smtClean="0"/>
              <a:t>‹#›</a:t>
            </a:fld>
            <a:endParaRPr lang="en-US"/>
          </a:p>
        </p:txBody>
      </p:sp>
    </p:spTree>
    <p:extLst>
      <p:ext uri="{BB962C8B-B14F-4D97-AF65-F5344CB8AC3E}">
        <p14:creationId xmlns:p14="http://schemas.microsoft.com/office/powerpoint/2010/main" val="39061596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AB473-EA10-B34D-BEF2-9DF93A4EF139}" type="datetimeFigureOut">
              <a:rPr lang="en-US" smtClean="0"/>
              <a:t>3/30/16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B0AD4-38F3-7649-9017-BBBFEC192B6E}" type="slidenum">
              <a:rPr lang="en-US" smtClean="0"/>
              <a:t>‹#›</a:t>
            </a:fld>
            <a:endParaRPr lang="en-US"/>
          </a:p>
        </p:txBody>
      </p:sp>
    </p:spTree>
    <p:extLst>
      <p:ext uri="{BB962C8B-B14F-4D97-AF65-F5344CB8AC3E}">
        <p14:creationId xmlns:p14="http://schemas.microsoft.com/office/powerpoint/2010/main" val="69057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22 Q and A</a:t>
            </a:r>
            <a:endParaRPr lang="en-US" dirty="0"/>
          </a:p>
        </p:txBody>
      </p:sp>
      <p:sp>
        <p:nvSpPr>
          <p:cNvPr id="3" name="Subtitle 2"/>
          <p:cNvSpPr>
            <a:spLocks noGrp="1"/>
          </p:cNvSpPr>
          <p:nvPr>
            <p:ph type="subTitle" idx="1"/>
          </p:nvPr>
        </p:nvSpPr>
        <p:spPr/>
        <p:txBody>
          <a:bodyPr/>
          <a:lstStyle/>
          <a:p>
            <a:r>
              <a:rPr lang="en-US" dirty="0" smtClean="0"/>
              <a:t>Victor Norman</a:t>
            </a:r>
          </a:p>
          <a:p>
            <a:r>
              <a:rPr lang="en-US" dirty="0" smtClean="0"/>
              <a:t>IS333</a:t>
            </a:r>
          </a:p>
          <a:p>
            <a:r>
              <a:rPr lang="en-US" dirty="0" smtClean="0"/>
              <a:t>Spring 2016</a:t>
            </a:r>
            <a:endParaRPr lang="en-US" dirty="0"/>
          </a:p>
        </p:txBody>
      </p:sp>
    </p:spTree>
    <p:extLst>
      <p:ext uri="{BB962C8B-B14F-4D97-AF65-F5344CB8AC3E}">
        <p14:creationId xmlns:p14="http://schemas.microsoft.com/office/powerpoint/2010/main" val="749239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table entries</a:t>
            </a:r>
            <a:endParaRPr lang="en-US" dirty="0"/>
          </a:p>
        </p:txBody>
      </p:sp>
      <p:sp>
        <p:nvSpPr>
          <p:cNvPr id="3" name="Content Placeholder 2"/>
          <p:cNvSpPr>
            <a:spLocks noGrp="1"/>
          </p:cNvSpPr>
          <p:nvPr>
            <p:ph idx="1"/>
          </p:nvPr>
        </p:nvSpPr>
        <p:spPr/>
        <p:txBody>
          <a:bodyPr>
            <a:normAutofit fontScale="92500"/>
          </a:bodyPr>
          <a:lstStyle/>
          <a:p>
            <a:r>
              <a:rPr lang="en-US" dirty="0" smtClean="0"/>
              <a:t>Q: How are routing table entries added?</a:t>
            </a:r>
          </a:p>
          <a:p>
            <a:r>
              <a:rPr lang="en-US" dirty="0" smtClean="0"/>
              <a:t>3 </a:t>
            </a:r>
            <a:r>
              <a:rPr lang="en-US" dirty="0" smtClean="0"/>
              <a:t>ways:</a:t>
            </a:r>
          </a:p>
          <a:p>
            <a:pPr lvl="1"/>
            <a:r>
              <a:rPr lang="en-US" dirty="0" smtClean="0"/>
              <a:t>get default route from DHCP when machine boots up.</a:t>
            </a:r>
          </a:p>
          <a:p>
            <a:pPr lvl="1"/>
            <a:r>
              <a:rPr lang="en-US" dirty="0" smtClean="0"/>
              <a:t>When an interface is added (manually or via DHCP), a route is added for all “directly connected” machines.</a:t>
            </a:r>
          </a:p>
          <a:p>
            <a:pPr lvl="2"/>
            <a:r>
              <a:rPr lang="en-US" dirty="0" smtClean="0"/>
              <a:t>When done manually, you specify the IP address and mask for the interface</a:t>
            </a:r>
            <a:r>
              <a:rPr lang="en-US" dirty="0" smtClean="0"/>
              <a:t>.</a:t>
            </a:r>
          </a:p>
          <a:p>
            <a:pPr lvl="1"/>
            <a:r>
              <a:rPr lang="en-US" dirty="0" smtClean="0"/>
              <a:t>Routers run route-distribution protocols to share routes with each other.</a:t>
            </a:r>
            <a:endParaRPr lang="en-US" dirty="0"/>
          </a:p>
        </p:txBody>
      </p:sp>
    </p:spTree>
    <p:extLst>
      <p:ext uri="{BB962C8B-B14F-4D97-AF65-F5344CB8AC3E}">
        <p14:creationId xmlns:p14="http://schemas.microsoft.com/office/powerpoint/2010/main" val="55014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MTU sizes</a:t>
            </a:r>
            <a:endParaRPr lang="en-US" dirty="0"/>
          </a:p>
        </p:txBody>
      </p:sp>
      <p:sp>
        <p:nvSpPr>
          <p:cNvPr id="3" name="Content Placeholder 2"/>
          <p:cNvSpPr>
            <a:spLocks noGrp="1"/>
          </p:cNvSpPr>
          <p:nvPr>
            <p:ph idx="1"/>
          </p:nvPr>
        </p:nvSpPr>
        <p:spPr/>
        <p:txBody>
          <a:bodyPr/>
          <a:lstStyle/>
          <a:p>
            <a:pPr marL="0" indent="0">
              <a:buNone/>
            </a:pPr>
            <a:r>
              <a:rPr lang="en-US" dirty="0" smtClean="0"/>
              <a:t>Q: How big are MTUs, normally?</a:t>
            </a:r>
            <a:endParaRPr lang="en-US" dirty="0"/>
          </a:p>
          <a:p>
            <a:pPr marL="0" indent="0">
              <a:buNone/>
            </a:pPr>
            <a:r>
              <a:rPr lang="en-US" dirty="0" smtClean="0"/>
              <a:t>A: From a </a:t>
            </a:r>
            <a:r>
              <a:rPr lang="en-US" dirty="0" err="1" smtClean="0"/>
              <a:t>Microsloth</a:t>
            </a:r>
            <a:r>
              <a:rPr lang="en-US" dirty="0" smtClean="0"/>
              <a:t> website: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52579296"/>
              </p:ext>
            </p:extLst>
          </p:nvPr>
        </p:nvGraphicFramePr>
        <p:xfrm>
          <a:off x="1524000" y="3057843"/>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Network</a:t>
                      </a:r>
                      <a:endParaRPr lang="en-US" dirty="0"/>
                    </a:p>
                  </a:txBody>
                  <a:tcPr/>
                </a:tc>
                <a:tc>
                  <a:txBody>
                    <a:bodyPr/>
                    <a:lstStyle/>
                    <a:p>
                      <a:r>
                        <a:rPr lang="en-US" dirty="0" smtClean="0"/>
                        <a:t>MTU (bytes)</a:t>
                      </a:r>
                      <a:endParaRPr lang="en-US" dirty="0"/>
                    </a:p>
                  </a:txBody>
                  <a:tcPr/>
                </a:tc>
              </a:tr>
              <a:tr h="370840">
                <a:tc>
                  <a:txBody>
                    <a:bodyPr/>
                    <a:lstStyle/>
                    <a:p>
                      <a:r>
                        <a:rPr lang="en-US" dirty="0" smtClean="0"/>
                        <a:t>16 Mbps Token Ring</a:t>
                      </a:r>
                      <a:endParaRPr lang="en-US" dirty="0"/>
                    </a:p>
                  </a:txBody>
                  <a:tcPr/>
                </a:tc>
                <a:tc>
                  <a:txBody>
                    <a:bodyPr/>
                    <a:lstStyle/>
                    <a:p>
                      <a:r>
                        <a:rPr lang="en-US" dirty="0" smtClean="0"/>
                        <a:t>17914</a:t>
                      </a:r>
                      <a:endParaRPr lang="en-US" dirty="0"/>
                    </a:p>
                  </a:txBody>
                  <a:tcPr/>
                </a:tc>
              </a:tr>
              <a:tr h="370840">
                <a:tc>
                  <a:txBody>
                    <a:bodyPr/>
                    <a:lstStyle/>
                    <a:p>
                      <a:r>
                        <a:rPr lang="en-US" dirty="0" smtClean="0"/>
                        <a:t>4</a:t>
                      </a:r>
                      <a:r>
                        <a:rPr lang="en-US" baseline="0" dirty="0" smtClean="0"/>
                        <a:t> Mbps Token Ring</a:t>
                      </a:r>
                      <a:endParaRPr lang="en-US" dirty="0"/>
                    </a:p>
                  </a:txBody>
                  <a:tcPr/>
                </a:tc>
                <a:tc>
                  <a:txBody>
                    <a:bodyPr/>
                    <a:lstStyle/>
                    <a:p>
                      <a:r>
                        <a:rPr lang="en-US" dirty="0" smtClean="0"/>
                        <a:t>4464</a:t>
                      </a:r>
                      <a:endParaRPr lang="en-US" dirty="0"/>
                    </a:p>
                  </a:txBody>
                  <a:tcPr/>
                </a:tc>
              </a:tr>
              <a:tr h="370840">
                <a:tc>
                  <a:txBody>
                    <a:bodyPr/>
                    <a:lstStyle/>
                    <a:p>
                      <a:r>
                        <a:rPr lang="en-US" dirty="0" smtClean="0"/>
                        <a:t>FDDI</a:t>
                      </a:r>
                      <a:endParaRPr lang="en-US" dirty="0"/>
                    </a:p>
                  </a:txBody>
                  <a:tcPr/>
                </a:tc>
                <a:tc>
                  <a:txBody>
                    <a:bodyPr/>
                    <a:lstStyle/>
                    <a:p>
                      <a:r>
                        <a:rPr lang="en-US" dirty="0" smtClean="0"/>
                        <a:t>4352</a:t>
                      </a:r>
                    </a:p>
                  </a:txBody>
                  <a:tcPr/>
                </a:tc>
              </a:tr>
              <a:tr h="370840">
                <a:tc>
                  <a:txBody>
                    <a:bodyPr/>
                    <a:lstStyle/>
                    <a:p>
                      <a:r>
                        <a:rPr lang="en-US" dirty="0" smtClean="0"/>
                        <a:t>Ethernet</a:t>
                      </a:r>
                      <a:endParaRPr lang="en-US" dirty="0"/>
                    </a:p>
                  </a:txBody>
                  <a:tcPr/>
                </a:tc>
                <a:tc>
                  <a:txBody>
                    <a:bodyPr/>
                    <a:lstStyle/>
                    <a:p>
                      <a:r>
                        <a:rPr lang="en-US" dirty="0" smtClean="0"/>
                        <a:t>1500</a:t>
                      </a:r>
                      <a:endParaRPr lang="en-US" dirty="0"/>
                    </a:p>
                  </a:txBody>
                  <a:tcPr/>
                </a:tc>
              </a:tr>
              <a:tr h="370840">
                <a:tc>
                  <a:txBody>
                    <a:bodyPr/>
                    <a:lstStyle/>
                    <a:p>
                      <a:r>
                        <a:rPr lang="en-US" dirty="0" smtClean="0"/>
                        <a:t>IEEE</a:t>
                      </a:r>
                      <a:r>
                        <a:rPr lang="en-US" baseline="0" dirty="0" smtClean="0"/>
                        <a:t> 802.3/802.2</a:t>
                      </a:r>
                      <a:endParaRPr lang="en-US" dirty="0"/>
                    </a:p>
                  </a:txBody>
                  <a:tcPr/>
                </a:tc>
                <a:tc>
                  <a:txBody>
                    <a:bodyPr/>
                    <a:lstStyle/>
                    <a:p>
                      <a:r>
                        <a:rPr lang="en-US" dirty="0" smtClean="0"/>
                        <a:t>1492</a:t>
                      </a:r>
                      <a:endParaRPr lang="en-US" dirty="0"/>
                    </a:p>
                  </a:txBody>
                  <a:tcPr/>
                </a:tc>
              </a:tr>
              <a:tr h="370840">
                <a:tc>
                  <a:txBody>
                    <a:bodyPr/>
                    <a:lstStyle/>
                    <a:p>
                      <a:r>
                        <a:rPr lang="en-US" dirty="0" err="1" smtClean="0"/>
                        <a:t>PPPoE</a:t>
                      </a:r>
                      <a:r>
                        <a:rPr lang="en-US" dirty="0" smtClean="0"/>
                        <a:t> (WAN Miniport)</a:t>
                      </a:r>
                      <a:endParaRPr lang="en-US" dirty="0"/>
                    </a:p>
                  </a:txBody>
                  <a:tcPr/>
                </a:tc>
                <a:tc>
                  <a:txBody>
                    <a:bodyPr/>
                    <a:lstStyle/>
                    <a:p>
                      <a:r>
                        <a:rPr lang="en-US" dirty="0" smtClean="0"/>
                        <a:t>1480</a:t>
                      </a:r>
                      <a:endParaRPr lang="en-US" dirty="0"/>
                    </a:p>
                  </a:txBody>
                  <a:tcPr/>
                </a:tc>
              </a:tr>
              <a:tr h="370840">
                <a:tc>
                  <a:txBody>
                    <a:bodyPr/>
                    <a:lstStyle/>
                    <a:p>
                      <a:r>
                        <a:rPr lang="en-US" dirty="0" smtClean="0"/>
                        <a:t>X.25</a:t>
                      </a:r>
                      <a:endParaRPr lang="en-US" dirty="0"/>
                    </a:p>
                  </a:txBody>
                  <a:tcPr/>
                </a:tc>
                <a:tc>
                  <a:txBody>
                    <a:bodyPr/>
                    <a:lstStyle/>
                    <a:p>
                      <a:r>
                        <a:rPr lang="en-US" dirty="0" smtClean="0"/>
                        <a:t>576</a:t>
                      </a:r>
                      <a:endParaRPr lang="en-US" dirty="0"/>
                    </a:p>
                  </a:txBody>
                  <a:tcPr/>
                </a:tc>
              </a:tr>
            </a:tbl>
          </a:graphicData>
        </a:graphic>
      </p:graphicFrame>
    </p:spTree>
    <p:extLst>
      <p:ext uri="{BB962C8B-B14F-4D97-AF65-F5344CB8AC3E}">
        <p14:creationId xmlns:p14="http://schemas.microsoft.com/office/powerpoint/2010/main" val="413638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Algorithm</a:t>
            </a:r>
            <a:endParaRPr lang="en-US" dirty="0"/>
          </a:p>
        </p:txBody>
      </p:sp>
      <p:sp>
        <p:nvSpPr>
          <p:cNvPr id="3" name="Content Placeholder 2"/>
          <p:cNvSpPr>
            <a:spLocks noGrp="1"/>
          </p:cNvSpPr>
          <p:nvPr>
            <p:ph idx="1"/>
          </p:nvPr>
        </p:nvSpPr>
        <p:spPr/>
        <p:txBody>
          <a:bodyPr/>
          <a:lstStyle/>
          <a:p>
            <a:pPr marL="0" indent="0">
              <a:buNone/>
            </a:pPr>
            <a:r>
              <a:rPr lang="en-US" dirty="0" smtClean="0"/>
              <a:t>Q: How does a host/router fragment packets?</a:t>
            </a:r>
            <a:br>
              <a:rPr lang="en-US" dirty="0" smtClean="0"/>
            </a:br>
            <a:endParaRPr lang="en-US" dirty="0" smtClean="0"/>
          </a:p>
          <a:p>
            <a:pPr marL="0" indent="0">
              <a:buNone/>
            </a:pPr>
            <a:r>
              <a:rPr lang="en-US" dirty="0" smtClean="0"/>
              <a:t>A: It puts the most data it can in each fragment, leaving the rest for the last fragment (even if it is only 1 byte).</a:t>
            </a:r>
            <a:endParaRPr lang="en-US" dirty="0"/>
          </a:p>
        </p:txBody>
      </p:sp>
    </p:spTree>
    <p:extLst>
      <p:ext uri="{BB962C8B-B14F-4D97-AF65-F5344CB8AC3E}">
        <p14:creationId xmlns:p14="http://schemas.microsoft.com/office/powerpoint/2010/main" val="26864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Reassembly Timer</a:t>
            </a:r>
            <a:endParaRPr lang="en-US" dirty="0"/>
          </a:p>
        </p:txBody>
      </p:sp>
      <p:sp>
        <p:nvSpPr>
          <p:cNvPr id="3" name="Content Placeholder 2"/>
          <p:cNvSpPr>
            <a:spLocks noGrp="1"/>
          </p:cNvSpPr>
          <p:nvPr>
            <p:ph idx="1"/>
          </p:nvPr>
        </p:nvSpPr>
        <p:spPr/>
        <p:txBody>
          <a:bodyPr/>
          <a:lstStyle/>
          <a:p>
            <a:pPr marL="0" indent="0">
              <a:buNone/>
            </a:pPr>
            <a:r>
              <a:rPr lang="en-US" dirty="0" smtClean="0"/>
              <a:t>Q: What is the typical duration of a reassembly timer?</a:t>
            </a:r>
            <a:endParaRPr lang="en-US" dirty="0"/>
          </a:p>
          <a:p>
            <a:pPr marL="0" indent="0">
              <a:buNone/>
            </a:pPr>
            <a:r>
              <a:rPr lang="en-US" dirty="0" smtClean="0"/>
              <a:t>A: On Ubuntu, it is 30 seconds.  On Windows, it is 60 seconds.</a:t>
            </a:r>
          </a:p>
          <a:p>
            <a:pPr marL="0" indent="0">
              <a:buNone/>
            </a:pPr>
            <a:endParaRPr lang="en-US" dirty="0" smtClean="0"/>
          </a:p>
          <a:p>
            <a:pPr marL="0" indent="0">
              <a:buNone/>
            </a:pPr>
            <a:r>
              <a:rPr lang="en-US" dirty="0" smtClean="0"/>
              <a:t>Q: What is it?</a:t>
            </a:r>
          </a:p>
          <a:p>
            <a:pPr marL="0" indent="0">
              <a:buNone/>
            </a:pPr>
            <a:r>
              <a:rPr lang="en-US" dirty="0" smtClean="0"/>
              <a:t>A: It is how long a host holds packet fragments before giving up on receiving them all.</a:t>
            </a:r>
            <a:endParaRPr lang="en-US" dirty="0"/>
          </a:p>
        </p:txBody>
      </p:sp>
    </p:spTree>
    <p:extLst>
      <p:ext uri="{BB962C8B-B14F-4D97-AF65-F5344CB8AC3E}">
        <p14:creationId xmlns:p14="http://schemas.microsoft.com/office/powerpoint/2010/main" val="293057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Reassembly Handling</a:t>
            </a:r>
            <a:endParaRPr lang="en-US" dirty="0"/>
          </a:p>
        </p:txBody>
      </p:sp>
      <p:sp>
        <p:nvSpPr>
          <p:cNvPr id="3" name="Content Placeholder 2"/>
          <p:cNvSpPr>
            <a:spLocks noGrp="1"/>
          </p:cNvSpPr>
          <p:nvPr>
            <p:ph idx="1"/>
          </p:nvPr>
        </p:nvSpPr>
        <p:spPr/>
        <p:txBody>
          <a:bodyPr/>
          <a:lstStyle/>
          <a:p>
            <a:pPr marL="0" indent="0">
              <a:buNone/>
            </a:pPr>
            <a:r>
              <a:rPr lang="en-US" dirty="0" smtClean="0"/>
              <a:t>Q: What happens if a packet cannot be reassembled in time?  Does the sender/receiver receive a notification?</a:t>
            </a:r>
          </a:p>
          <a:p>
            <a:pPr marL="0" indent="0">
              <a:buNone/>
            </a:pPr>
            <a:endParaRPr lang="en-US" dirty="0"/>
          </a:p>
          <a:p>
            <a:pPr marL="0" indent="0">
              <a:buNone/>
            </a:pPr>
            <a:r>
              <a:rPr lang="en-US" dirty="0" smtClean="0"/>
              <a:t>A: No.  There are no notifications because IP delivery is  best-effort.</a:t>
            </a:r>
          </a:p>
        </p:txBody>
      </p:sp>
    </p:spTree>
    <p:extLst>
      <p:ext uri="{BB962C8B-B14F-4D97-AF65-F5344CB8AC3E}">
        <p14:creationId xmlns:p14="http://schemas.microsoft.com/office/powerpoint/2010/main" val="259029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and Virtual Packet</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I’m somewhat fuzzy on what this “universal” and “virtual” packet is that Comer talks about.  Can you explain?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Comer just means that each machine must format packets the same way – totally hardware independent – and these packets are then sent over hardware-dependent layer 2s.</a:t>
            </a:r>
            <a:endParaRPr lang="en-US" dirty="0"/>
          </a:p>
        </p:txBody>
      </p:sp>
    </p:spTree>
    <p:extLst>
      <p:ext uri="{BB962C8B-B14F-4D97-AF65-F5344CB8AC3E}">
        <p14:creationId xmlns:p14="http://schemas.microsoft.com/office/powerpoint/2010/main" val="74001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in IP header</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What happens to fields in the IP header that are not needed?  Are they just skipped, or are they filled with something?</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They are filled with something – usually 0s. You cannot skip fields or the reader of the packet won’t be able to figure out how to read it.</a:t>
            </a:r>
            <a:endParaRPr lang="en-US" dirty="0"/>
          </a:p>
        </p:txBody>
      </p:sp>
    </p:spTree>
    <p:extLst>
      <p:ext uri="{BB962C8B-B14F-4D97-AF65-F5344CB8AC3E}">
        <p14:creationId xmlns:p14="http://schemas.microsoft.com/office/powerpoint/2010/main" val="36498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2345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Connectionless?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Could you explain what connectionless service is more clearly?  Every host must 'connect' to a network somehow. Is the term 'connectionless' therefore not a bit of a misnomer?</a:t>
            </a:r>
          </a:p>
          <a:p>
            <a:pPr marL="0" indent="0">
              <a:buNone/>
            </a:pPr>
            <a:r>
              <a:rPr lang="en-US" dirty="0" smtClean="0"/>
              <a:t>A: Connectionless means that no end-to-end setup or tear-down of the connection is done – i.e., it is not a “circuit”.  Packets are just sent and forwarded hop-by-hop to the destination.</a:t>
            </a:r>
          </a:p>
          <a:p>
            <a:pPr marL="0" indent="0">
              <a:buNone/>
            </a:pPr>
            <a:endParaRPr lang="en-US" dirty="0"/>
          </a:p>
        </p:txBody>
      </p:sp>
    </p:spTree>
    <p:extLst>
      <p:ext uri="{BB962C8B-B14F-4D97-AF65-F5344CB8AC3E}">
        <p14:creationId xmlns:p14="http://schemas.microsoft.com/office/powerpoint/2010/main" val="54566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Forwarding/routing?</a:t>
            </a:r>
            <a:endParaRPr lang="en-US" dirty="0"/>
          </a:p>
        </p:txBody>
      </p:sp>
      <p:sp>
        <p:nvSpPr>
          <p:cNvPr id="3" name="Content Placeholder 2"/>
          <p:cNvSpPr>
            <a:spLocks noGrp="1"/>
          </p:cNvSpPr>
          <p:nvPr>
            <p:ph idx="1"/>
          </p:nvPr>
        </p:nvSpPr>
        <p:spPr/>
        <p:txBody>
          <a:bodyPr/>
          <a:lstStyle/>
          <a:p>
            <a:pPr marL="0" indent="0">
              <a:buNone/>
            </a:pPr>
            <a:r>
              <a:rPr lang="en-US" dirty="0" smtClean="0"/>
              <a:t>Q: Is the forwarding table the same as the routing table? </a:t>
            </a:r>
          </a:p>
          <a:p>
            <a:pPr marL="0" indent="0">
              <a:buNone/>
            </a:pPr>
            <a:r>
              <a:rPr lang="en-US" dirty="0" smtClean="0"/>
              <a:t>A: Yes.  Same thing.</a:t>
            </a:r>
          </a:p>
          <a:p>
            <a:pPr marL="0" indent="0">
              <a:buNone/>
            </a:pPr>
            <a:r>
              <a:rPr lang="en-US" dirty="0" smtClean="0"/>
              <a:t>Q: How is each hop determined by the destination IP?</a:t>
            </a:r>
          </a:p>
          <a:p>
            <a:pPr marL="0" indent="0">
              <a:buNone/>
            </a:pPr>
            <a:r>
              <a:rPr lang="en-US" dirty="0" smtClean="0"/>
              <a:t>A: Each router looks at the packet’s </a:t>
            </a:r>
            <a:r>
              <a:rPr lang="en-US" dirty="0" err="1" smtClean="0"/>
              <a:t>dest</a:t>
            </a:r>
            <a:r>
              <a:rPr lang="en-US" dirty="0" smtClean="0"/>
              <a:t> IP address and consults its routing table to figure out where to send the packet next.</a:t>
            </a:r>
            <a:endParaRPr lang="en-US" dirty="0"/>
          </a:p>
        </p:txBody>
      </p:sp>
    </p:spTree>
    <p:extLst>
      <p:ext uri="{BB962C8B-B14F-4D97-AF65-F5344CB8AC3E}">
        <p14:creationId xmlns:p14="http://schemas.microsoft.com/office/powerpoint/2010/main" val="130997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pPr marL="0" indent="0">
              <a:buNone/>
            </a:pPr>
            <a:r>
              <a:rPr lang="en-US" dirty="0" smtClean="0"/>
              <a:t>Q1: Explain what connectionless delivery means.</a:t>
            </a:r>
          </a:p>
          <a:p>
            <a:pPr marL="0" indent="0">
              <a:buNone/>
            </a:pPr>
            <a:endParaRPr lang="en-US" dirty="0"/>
          </a:p>
          <a:p>
            <a:pPr marL="0" indent="0">
              <a:buNone/>
            </a:pPr>
            <a:r>
              <a:rPr lang="en-US" dirty="0" smtClean="0"/>
              <a:t>Q2: Explain how the source IP address in a packet is used during packet forwarding.</a:t>
            </a:r>
          </a:p>
          <a:p>
            <a:pPr marL="0" indent="0">
              <a:buNone/>
            </a:pPr>
            <a:endParaRPr lang="en-US" dirty="0"/>
          </a:p>
          <a:p>
            <a:pPr marL="0" indent="0">
              <a:buNone/>
            </a:pPr>
            <a:r>
              <a:rPr lang="en-US" dirty="0" smtClean="0"/>
              <a:t>Q3: Where is the next-hop IP address found in an IP packet?</a:t>
            </a:r>
            <a:endParaRPr lang="en-US" dirty="0"/>
          </a:p>
        </p:txBody>
      </p:sp>
    </p:spTree>
    <p:extLst>
      <p:ext uri="{BB962C8B-B14F-4D97-AF65-F5344CB8AC3E}">
        <p14:creationId xmlns:p14="http://schemas.microsoft.com/office/powerpoint/2010/main" val="174169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datagram </a:t>
            </a:r>
            <a:r>
              <a:rPr lang="en-US" dirty="0" err="1" smtClean="0"/>
              <a:t>vs</a:t>
            </a:r>
            <a:r>
              <a:rPr lang="en-US" dirty="0" smtClean="0"/>
              <a:t> Hardware frame</a:t>
            </a:r>
            <a:endParaRPr lang="en-US" dirty="0"/>
          </a:p>
        </p:txBody>
      </p:sp>
      <p:sp>
        <p:nvSpPr>
          <p:cNvPr id="3" name="Content Placeholder 2"/>
          <p:cNvSpPr>
            <a:spLocks noGrp="1"/>
          </p:cNvSpPr>
          <p:nvPr>
            <p:ph idx="1"/>
          </p:nvPr>
        </p:nvSpPr>
        <p:spPr/>
        <p:txBody>
          <a:bodyPr>
            <a:normAutofit/>
          </a:bodyPr>
          <a:lstStyle/>
          <a:p>
            <a:pPr marL="0" indent="0">
              <a:buNone/>
            </a:pPr>
            <a:r>
              <a:rPr lang="en-US" dirty="0"/>
              <a:t>Q</a:t>
            </a:r>
            <a:r>
              <a:rPr lang="en-US" dirty="0" smtClean="0"/>
              <a:t>: What is the difference between an IP datagram and a hardware frame?  Is it just that one uses as IP address and one uses a MAC address?</a:t>
            </a:r>
          </a:p>
          <a:p>
            <a:pPr marL="0" indent="0">
              <a:buNone/>
            </a:pPr>
            <a:r>
              <a:rPr lang="en-US" dirty="0" smtClean="0"/>
              <a:t>A: Both are “PDUs” – protocol data units.  IP calls its stuff a “datagram”.  The datagram is sent down to layer 2 to be encapsulated in a layer 2 “frame” to be sent over the local network.</a:t>
            </a:r>
            <a:endParaRPr lang="en-US" dirty="0"/>
          </a:p>
        </p:txBody>
      </p:sp>
    </p:spTree>
    <p:extLst>
      <p:ext uri="{BB962C8B-B14F-4D97-AF65-F5344CB8AC3E}">
        <p14:creationId xmlns:p14="http://schemas.microsoft.com/office/powerpoint/2010/main" val="175854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Best-effort Delivery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In the Best-Effort Delivery, what does it mean that “IP is designed to run over any type of network”?  And, how is IP “best-effort”?</a:t>
            </a:r>
          </a:p>
          <a:p>
            <a:pPr marL="0" indent="0">
              <a:buNone/>
            </a:pPr>
            <a:r>
              <a:rPr lang="en-US" dirty="0" smtClean="0"/>
              <a:t>A: It means that IP was designed to operate over networks that provide few guarantees.  It does not require absolutely perfect, fast, robust layer 2 hardware/protocols.  It just requires that the lower layer do its best to deliver the frames correctly.  And, it will do the same.</a:t>
            </a:r>
          </a:p>
          <a:p>
            <a:pPr marL="0" indent="0">
              <a:buNone/>
            </a:pPr>
            <a:endParaRPr lang="en-US" dirty="0"/>
          </a:p>
        </p:txBody>
      </p:sp>
    </p:spTree>
    <p:extLst>
      <p:ext uri="{BB962C8B-B14F-4D97-AF65-F5344CB8AC3E}">
        <p14:creationId xmlns:p14="http://schemas.microsoft.com/office/powerpoint/2010/main" val="172281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TTL field</a:t>
            </a:r>
            <a:endParaRPr lang="en-US" dirty="0"/>
          </a:p>
        </p:txBody>
      </p:sp>
      <p:sp>
        <p:nvSpPr>
          <p:cNvPr id="3" name="Content Placeholder 2"/>
          <p:cNvSpPr>
            <a:spLocks noGrp="1"/>
          </p:cNvSpPr>
          <p:nvPr>
            <p:ph idx="1"/>
          </p:nvPr>
        </p:nvSpPr>
        <p:spPr/>
        <p:txBody>
          <a:bodyPr/>
          <a:lstStyle/>
          <a:p>
            <a:pPr marL="0" indent="0">
              <a:buNone/>
            </a:pPr>
            <a:r>
              <a:rPr lang="en-US" dirty="0" smtClean="0"/>
              <a:t>Q: Can you explain the TTL field?</a:t>
            </a:r>
          </a:p>
          <a:p>
            <a:pPr marL="0" indent="0">
              <a:buNone/>
            </a:pPr>
            <a:endParaRPr lang="en-US" dirty="0"/>
          </a:p>
          <a:p>
            <a:pPr marL="0" indent="0">
              <a:buNone/>
            </a:pPr>
            <a:r>
              <a:rPr lang="en-US" dirty="0" smtClean="0"/>
              <a:t>A: Each packet’s TTL (time-to-live) field is initialized to 64 (recommended).  Each time a router forwards a packet, it decrements the TTL value.  If the TTL reaches 0, the packet is dropped (and an ICMP packet may be sent to original sender).</a:t>
            </a:r>
            <a:endParaRPr lang="en-US" dirty="0"/>
          </a:p>
        </p:txBody>
      </p:sp>
    </p:spTree>
    <p:extLst>
      <p:ext uri="{BB962C8B-B14F-4D97-AF65-F5344CB8AC3E}">
        <p14:creationId xmlns:p14="http://schemas.microsoft.com/office/powerpoint/2010/main" val="254429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TTL reason</a:t>
            </a:r>
            <a:endParaRPr lang="en-US" dirty="0"/>
          </a:p>
        </p:txBody>
      </p:sp>
      <p:sp>
        <p:nvSpPr>
          <p:cNvPr id="3" name="Content Placeholder 2"/>
          <p:cNvSpPr>
            <a:spLocks noGrp="1"/>
          </p:cNvSpPr>
          <p:nvPr>
            <p:ph idx="1"/>
          </p:nvPr>
        </p:nvSpPr>
        <p:spPr/>
        <p:txBody>
          <a:bodyPr/>
          <a:lstStyle/>
          <a:p>
            <a:pPr marL="0" indent="0">
              <a:buNone/>
            </a:pPr>
            <a:r>
              <a:rPr lang="en-US" dirty="0" smtClean="0"/>
              <a:t>Q: What is the role of the TTL field?</a:t>
            </a:r>
          </a:p>
          <a:p>
            <a:pPr marL="0" indent="0">
              <a:buNone/>
            </a:pPr>
            <a:endParaRPr lang="en-US" dirty="0"/>
          </a:p>
          <a:p>
            <a:pPr marL="0" indent="0">
              <a:buNone/>
            </a:pPr>
            <a:r>
              <a:rPr lang="en-US" dirty="0" smtClean="0"/>
              <a:t>A: To prevent packets from looping forever if there is a “routing loop” – forwarding tables on neighboring routers (mistakenly) send the packet back and forth to each other forever.</a:t>
            </a:r>
            <a:endParaRPr lang="en-US" dirty="0"/>
          </a:p>
        </p:txBody>
      </p:sp>
    </p:spTree>
    <p:extLst>
      <p:ext uri="{BB962C8B-B14F-4D97-AF65-F5344CB8AC3E}">
        <p14:creationId xmlns:p14="http://schemas.microsoft.com/office/powerpoint/2010/main" val="207226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a:t>
            </a:r>
            <a:r>
              <a:rPr lang="en-US" dirty="0" err="1" smtClean="0"/>
              <a:t>ing</a:t>
            </a:r>
            <a:r>
              <a:rPr lang="en-US" dirty="0" smtClean="0"/>
              <a:t> process</a:t>
            </a:r>
            <a:endParaRPr lang="en-US" dirty="0"/>
          </a:p>
        </p:txBody>
      </p:sp>
      <p:sp>
        <p:nvSpPr>
          <p:cNvPr id="3" name="Content Placeholder 2"/>
          <p:cNvSpPr>
            <a:spLocks noGrp="1"/>
          </p:cNvSpPr>
          <p:nvPr>
            <p:ph idx="1"/>
          </p:nvPr>
        </p:nvSpPr>
        <p:spPr/>
        <p:txBody>
          <a:bodyPr/>
          <a:lstStyle/>
          <a:p>
            <a:pPr marL="0" indent="0">
              <a:buNone/>
            </a:pPr>
            <a:r>
              <a:rPr lang="en-US" dirty="0" smtClean="0"/>
              <a:t>Q: Could you go over a few examples of the &amp;-</a:t>
            </a:r>
            <a:r>
              <a:rPr lang="en-US" dirty="0" err="1" smtClean="0"/>
              <a:t>ing</a:t>
            </a:r>
            <a:r>
              <a:rPr lang="en-US" dirty="0" smtClean="0"/>
              <a:t> process used in forwarding tables?</a:t>
            </a:r>
          </a:p>
          <a:p>
            <a:pPr marL="0" indent="0">
              <a:buNone/>
            </a:pPr>
            <a:r>
              <a:rPr lang="en-US" dirty="0" smtClean="0"/>
              <a:t>A: Sure…  let’s look at section 22.6 and 22.7.</a:t>
            </a:r>
            <a:endParaRPr lang="en-US" dirty="0"/>
          </a:p>
        </p:txBody>
      </p:sp>
    </p:spTree>
    <p:extLst>
      <p:ext uri="{BB962C8B-B14F-4D97-AF65-F5344CB8AC3E}">
        <p14:creationId xmlns:p14="http://schemas.microsoft.com/office/powerpoint/2010/main" val="292752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lost packets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Q: What does an internet users actually experience when datagrams are lost? Is it errors, slow internet, or something else</a:t>
            </a:r>
            <a:r>
              <a:rPr lang="en-US" dirty="0" smtClean="0"/>
              <a:t>?</a:t>
            </a:r>
          </a:p>
          <a:p>
            <a:pPr marL="0" indent="0">
              <a:buNone/>
            </a:pPr>
            <a:r>
              <a:rPr lang="en-US" dirty="0" smtClean="0"/>
              <a:t>A: Depends on the application.  If the application does not care about lost datagrams, then maybe nothing out of the ordinary is experienced.  If the application requires all data be there, then you’ll get slower response times from the network, etc.  This is determined by the Layer 4 protocol in use.</a:t>
            </a:r>
            <a:endParaRPr lang="en-US" dirty="0"/>
          </a:p>
        </p:txBody>
      </p:sp>
    </p:spTree>
    <p:extLst>
      <p:ext uri="{BB962C8B-B14F-4D97-AF65-F5344CB8AC3E}">
        <p14:creationId xmlns:p14="http://schemas.microsoft.com/office/powerpoint/2010/main" val="163355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packet lengths</a:t>
            </a:r>
            <a:endParaRPr lang="en-US" dirty="0"/>
          </a:p>
        </p:txBody>
      </p:sp>
      <p:sp>
        <p:nvSpPr>
          <p:cNvPr id="3" name="Content Placeholder 2"/>
          <p:cNvSpPr>
            <a:spLocks noGrp="1"/>
          </p:cNvSpPr>
          <p:nvPr>
            <p:ph idx="1"/>
          </p:nvPr>
        </p:nvSpPr>
        <p:spPr/>
        <p:txBody>
          <a:bodyPr/>
          <a:lstStyle/>
          <a:p>
            <a:pPr marL="0" indent="0">
              <a:buNone/>
            </a:pPr>
            <a:r>
              <a:rPr lang="en-US" dirty="0" smtClean="0"/>
              <a:t>Q: Is there a minimum length for an IP datagram?</a:t>
            </a:r>
          </a:p>
          <a:p>
            <a:pPr marL="0" indent="0">
              <a:buNone/>
            </a:pPr>
            <a:endParaRPr lang="en-US" dirty="0"/>
          </a:p>
          <a:p>
            <a:pPr marL="0" indent="0">
              <a:buNone/>
            </a:pPr>
            <a:r>
              <a:rPr lang="en-US" dirty="0" smtClean="0"/>
              <a:t>A: Yes.  The minimum length is 20 bytes (20 byte IP header, 0 bytes of data).  The maximum length is 65,536 bytes (max value that can be represented in a 16-bit field).</a:t>
            </a:r>
            <a:endParaRPr lang="en-US" dirty="0"/>
          </a:p>
        </p:txBody>
      </p:sp>
    </p:spTree>
    <p:extLst>
      <p:ext uri="{BB962C8B-B14F-4D97-AF65-F5344CB8AC3E}">
        <p14:creationId xmlns:p14="http://schemas.microsoft.com/office/powerpoint/2010/main" val="257386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TTL Field</a:t>
            </a:r>
            <a:endParaRPr lang="en-US" dirty="0"/>
          </a:p>
        </p:txBody>
      </p:sp>
      <p:sp>
        <p:nvSpPr>
          <p:cNvPr id="3" name="Content Placeholder 2"/>
          <p:cNvSpPr>
            <a:spLocks noGrp="1"/>
          </p:cNvSpPr>
          <p:nvPr>
            <p:ph idx="1"/>
          </p:nvPr>
        </p:nvSpPr>
        <p:spPr/>
        <p:txBody>
          <a:bodyPr/>
          <a:lstStyle/>
          <a:p>
            <a:pPr marL="0" indent="0">
              <a:buNone/>
            </a:pPr>
            <a:r>
              <a:rPr lang="en-US" dirty="0" smtClean="0"/>
              <a:t>Q: What exactly is the TTL field, and is it similar to the reassembly timer?</a:t>
            </a:r>
          </a:p>
          <a:p>
            <a:pPr marL="0" indent="0">
              <a:buNone/>
            </a:pPr>
            <a:endParaRPr lang="en-US" dirty="0"/>
          </a:p>
          <a:p>
            <a:pPr marL="0" indent="0">
              <a:buNone/>
            </a:pPr>
            <a:r>
              <a:rPr lang="en-US" dirty="0" smtClean="0"/>
              <a:t>A: The TTL field is the number of times the packet can be forwarded before it should be discarded.  Aka the number of “hops” it can traverse.  Each router decrements its value.</a:t>
            </a:r>
          </a:p>
          <a:p>
            <a:pPr marL="0" indent="0">
              <a:buNone/>
            </a:pPr>
            <a:r>
              <a:rPr lang="en-US" dirty="0" smtClean="0"/>
              <a:t>It is unrelated to the reassembly timer.</a:t>
            </a:r>
            <a:endParaRPr lang="en-US" dirty="0"/>
          </a:p>
        </p:txBody>
      </p:sp>
    </p:spTree>
    <p:extLst>
      <p:ext uri="{BB962C8B-B14F-4D97-AF65-F5344CB8AC3E}">
        <p14:creationId xmlns:p14="http://schemas.microsoft.com/office/powerpoint/2010/main" val="401620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matches in the </a:t>
            </a:r>
            <a:br>
              <a:rPr lang="en-US" dirty="0" smtClean="0"/>
            </a:br>
            <a:r>
              <a:rPr lang="en-US" dirty="0" smtClean="0"/>
              <a:t>forwarding/routing table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Q: Can you explain the algorithm in section 22.7 better?</a:t>
            </a:r>
          </a:p>
          <a:p>
            <a:pPr marL="0" indent="0">
              <a:buNone/>
            </a:pPr>
            <a:r>
              <a:rPr lang="en-US" dirty="0" smtClean="0"/>
              <a:t>A: The equation is (for entry </a:t>
            </a:r>
            <a:r>
              <a:rPr lang="en-US" dirty="0" err="1" smtClean="0"/>
              <a:t>i</a:t>
            </a:r>
            <a:r>
              <a:rPr lang="en-US" dirty="0" smtClean="0"/>
              <a:t> in the table):</a:t>
            </a:r>
            <a:br>
              <a:rPr lang="en-US" dirty="0" smtClean="0"/>
            </a:br>
            <a:r>
              <a:rPr lang="en-US" sz="3000" dirty="0" smtClean="0">
                <a:latin typeface="Courier"/>
                <a:cs typeface="Courier"/>
              </a:rPr>
              <a:t> if mask[</a:t>
            </a:r>
            <a:r>
              <a:rPr lang="en-US" sz="3000" dirty="0" err="1" smtClean="0">
                <a:latin typeface="Courier"/>
                <a:cs typeface="Courier"/>
              </a:rPr>
              <a:t>i</a:t>
            </a:r>
            <a:r>
              <a:rPr lang="en-US" sz="3000" dirty="0" smtClean="0">
                <a:latin typeface="Courier"/>
                <a:cs typeface="Courier"/>
              </a:rPr>
              <a:t>] &amp; </a:t>
            </a:r>
            <a:r>
              <a:rPr lang="en-US" sz="3000" dirty="0" err="1" smtClean="0">
                <a:latin typeface="Courier"/>
                <a:cs typeface="Courier"/>
              </a:rPr>
              <a:t>destAddr</a:t>
            </a:r>
            <a:r>
              <a:rPr lang="en-US" sz="3000" dirty="0" smtClean="0">
                <a:latin typeface="Courier"/>
                <a:cs typeface="Courier"/>
              </a:rPr>
              <a:t> == </a:t>
            </a:r>
            <a:r>
              <a:rPr lang="en-US" sz="3000" dirty="0" err="1" smtClean="0">
                <a:latin typeface="Courier"/>
                <a:cs typeface="Courier"/>
              </a:rPr>
              <a:t>dest</a:t>
            </a:r>
            <a:r>
              <a:rPr lang="en-US" sz="3000" dirty="0" smtClean="0">
                <a:latin typeface="Courier"/>
                <a:cs typeface="Courier"/>
              </a:rPr>
              <a:t>[</a:t>
            </a:r>
            <a:r>
              <a:rPr lang="en-US" sz="3000" dirty="0" err="1" smtClean="0">
                <a:latin typeface="Courier"/>
                <a:cs typeface="Courier"/>
              </a:rPr>
              <a:t>i</a:t>
            </a:r>
            <a:r>
              <a:rPr lang="en-US" sz="3000" dirty="0" smtClean="0">
                <a:latin typeface="Courier"/>
                <a:cs typeface="Courier"/>
              </a:rPr>
              <a:t>]: </a:t>
            </a:r>
            <a:br>
              <a:rPr lang="en-US" sz="3000" dirty="0" smtClean="0">
                <a:latin typeface="Courier"/>
                <a:cs typeface="Courier"/>
              </a:rPr>
            </a:br>
            <a:r>
              <a:rPr lang="en-US" sz="3000" dirty="0" smtClean="0">
                <a:latin typeface="Courier"/>
                <a:cs typeface="Courier"/>
              </a:rPr>
              <a:t>      forward packet to </a:t>
            </a:r>
            <a:r>
              <a:rPr lang="en-US" sz="3000" dirty="0" err="1" smtClean="0">
                <a:latin typeface="Courier"/>
                <a:cs typeface="Courier"/>
              </a:rPr>
              <a:t>nexthop</a:t>
            </a:r>
            <a:r>
              <a:rPr lang="en-US" sz="3000" dirty="0" smtClean="0">
                <a:latin typeface="Courier"/>
                <a:cs typeface="Courier"/>
              </a:rPr>
              <a:t>[</a:t>
            </a:r>
            <a:r>
              <a:rPr lang="en-US" sz="3000" dirty="0" err="1" smtClean="0">
                <a:latin typeface="Courier"/>
                <a:cs typeface="Courier"/>
              </a:rPr>
              <a:t>i</a:t>
            </a:r>
            <a:r>
              <a:rPr lang="en-US" sz="3000" dirty="0" smtClean="0">
                <a:latin typeface="Courier"/>
                <a:cs typeface="Courier"/>
              </a:rPr>
              <a:t>].</a:t>
            </a:r>
          </a:p>
          <a:p>
            <a:r>
              <a:rPr lang="en-US" sz="3000" dirty="0" smtClean="0">
                <a:latin typeface="Courier"/>
                <a:cs typeface="Courier"/>
              </a:rPr>
              <a:t>mask[</a:t>
            </a:r>
            <a:r>
              <a:rPr lang="en-US" sz="3000" dirty="0" err="1" smtClean="0">
                <a:latin typeface="Courier"/>
                <a:cs typeface="Courier"/>
              </a:rPr>
              <a:t>i</a:t>
            </a:r>
            <a:r>
              <a:rPr lang="en-US" sz="3000" dirty="0" smtClean="0">
                <a:latin typeface="Courier"/>
                <a:cs typeface="Courier"/>
              </a:rPr>
              <a:t>] &amp; </a:t>
            </a:r>
            <a:r>
              <a:rPr lang="en-US" sz="3000" dirty="0" err="1" smtClean="0">
                <a:latin typeface="Courier"/>
                <a:cs typeface="Courier"/>
              </a:rPr>
              <a:t>destAddr</a:t>
            </a:r>
            <a:r>
              <a:rPr lang="en-US" sz="3000" dirty="0" smtClean="0">
                <a:latin typeface="Courier"/>
                <a:cs typeface="Courier"/>
              </a:rPr>
              <a:t> </a:t>
            </a:r>
            <a:r>
              <a:rPr lang="en-US" dirty="0" smtClean="0"/>
              <a:t>gives the network portion of the packet’s </a:t>
            </a:r>
            <a:r>
              <a:rPr lang="en-US" dirty="0" err="1" smtClean="0"/>
              <a:t>dest</a:t>
            </a:r>
            <a:r>
              <a:rPr lang="en-US" dirty="0"/>
              <a:t> </a:t>
            </a:r>
            <a:r>
              <a:rPr lang="en-US" dirty="0" err="1" smtClean="0"/>
              <a:t>addr</a:t>
            </a:r>
            <a:r>
              <a:rPr lang="en-US" dirty="0" smtClean="0"/>
              <a:t> – which is what routing is based on.</a:t>
            </a:r>
          </a:p>
          <a:p>
            <a:r>
              <a:rPr lang="en-US" sz="3000" dirty="0" err="1">
                <a:latin typeface="Courier"/>
                <a:cs typeface="Courier"/>
              </a:rPr>
              <a:t>nexthop</a:t>
            </a:r>
            <a:r>
              <a:rPr lang="en-US" sz="3000" dirty="0">
                <a:latin typeface="Courier"/>
                <a:cs typeface="Courier"/>
              </a:rPr>
              <a:t>[</a:t>
            </a:r>
            <a:r>
              <a:rPr lang="en-US" sz="3000" dirty="0" err="1">
                <a:latin typeface="Courier"/>
                <a:cs typeface="Courier"/>
              </a:rPr>
              <a:t>i</a:t>
            </a:r>
            <a:r>
              <a:rPr lang="en-US" sz="3000" dirty="0">
                <a:latin typeface="Courier"/>
                <a:cs typeface="Courier"/>
              </a:rPr>
              <a:t>]</a:t>
            </a:r>
            <a:r>
              <a:rPr lang="en-US" dirty="0" smtClean="0"/>
              <a:t> is the next router (or the ultimate destination) to see the packet to.</a:t>
            </a:r>
            <a:endParaRPr lang="en-US" dirty="0"/>
          </a:p>
        </p:txBody>
      </p:sp>
    </p:spTree>
    <p:extLst>
      <p:ext uri="{BB962C8B-B14F-4D97-AF65-F5344CB8AC3E}">
        <p14:creationId xmlns:p14="http://schemas.microsoft.com/office/powerpoint/2010/main" val="100950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LPM?</a:t>
            </a:r>
            <a:endParaRPr lang="en-US" dirty="0"/>
          </a:p>
        </p:txBody>
      </p:sp>
      <p:sp>
        <p:nvSpPr>
          <p:cNvPr id="3" name="Content Placeholder 2"/>
          <p:cNvSpPr>
            <a:spLocks noGrp="1"/>
          </p:cNvSpPr>
          <p:nvPr>
            <p:ph idx="1"/>
          </p:nvPr>
        </p:nvSpPr>
        <p:spPr/>
        <p:txBody>
          <a:bodyPr/>
          <a:lstStyle/>
          <a:p>
            <a:pPr marL="0" indent="0">
              <a:buNone/>
            </a:pPr>
            <a:r>
              <a:rPr lang="en-US" dirty="0"/>
              <a:t>Q: Why </a:t>
            </a:r>
            <a:r>
              <a:rPr lang="en-US" dirty="0" smtClean="0"/>
              <a:t>does </a:t>
            </a:r>
            <a:r>
              <a:rPr lang="en-US" dirty="0"/>
              <a:t>forwarding software choose to forward entries with the longest prefixes (and therefore more specific), first? </a:t>
            </a:r>
            <a:endParaRPr lang="en-US" dirty="0" smtClean="0"/>
          </a:p>
          <a:p>
            <a:pPr marL="0" indent="0">
              <a:buNone/>
            </a:pPr>
            <a:r>
              <a:rPr lang="en-US" dirty="0" smtClean="0"/>
              <a:t>A: It makes sense.  If you had to forward a package to somewhere in South Grand Rapids, and you were told you had two choices – send it to Grand Rapids, or South Grand Rapids, you’d choose the more specific one.</a:t>
            </a:r>
            <a:endParaRPr lang="en-US" dirty="0"/>
          </a:p>
        </p:txBody>
      </p:sp>
    </p:spTree>
    <p:extLst>
      <p:ext uri="{BB962C8B-B14F-4D97-AF65-F5344CB8AC3E}">
        <p14:creationId xmlns:p14="http://schemas.microsoft.com/office/powerpoint/2010/main" val="229414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Longest Prefix Match</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Example: suppose you have a router with a LAN on interface eth1: 192.168.3/24.  But, you have the CEOs machine, 192.168.3.99, on interface eth7.  Your routing table should look like this:</a:t>
            </a:r>
            <a:br>
              <a:rPr lang="en-US" dirty="0" smtClean="0"/>
            </a:br>
            <a:endParaRPr lang="en-US" dirty="0" smtClean="0"/>
          </a:p>
          <a:p>
            <a:pPr marL="0" indent="0">
              <a:buNone/>
            </a:pPr>
            <a:r>
              <a:rPr lang="en-US" sz="2300" u="sng" dirty="0" err="1" smtClean="0">
                <a:latin typeface="Courier"/>
                <a:cs typeface="Courier"/>
              </a:rPr>
              <a:t>Dest</a:t>
            </a:r>
            <a:r>
              <a:rPr lang="en-US" sz="2300" u="sng" dirty="0">
                <a:latin typeface="Courier"/>
                <a:cs typeface="Courier"/>
              </a:rPr>
              <a:t>	</a:t>
            </a:r>
            <a:r>
              <a:rPr lang="en-US" sz="2300" u="sng" dirty="0" smtClean="0">
                <a:latin typeface="Courier"/>
                <a:cs typeface="Courier"/>
              </a:rPr>
              <a:t>			Mask	</a:t>
            </a:r>
            <a:r>
              <a:rPr lang="en-US" sz="2300" u="sng" dirty="0">
                <a:latin typeface="Courier"/>
                <a:cs typeface="Courier"/>
              </a:rPr>
              <a:t>	</a:t>
            </a:r>
            <a:r>
              <a:rPr lang="en-US" sz="2300" u="sng" dirty="0" smtClean="0">
                <a:latin typeface="Courier"/>
                <a:cs typeface="Courier"/>
              </a:rPr>
              <a:t>Gateway/</a:t>
            </a:r>
            <a:r>
              <a:rPr lang="en-US" sz="2300" u="sng" dirty="0" err="1" smtClean="0">
                <a:latin typeface="Courier"/>
                <a:cs typeface="Courier"/>
              </a:rPr>
              <a:t>NextHop</a:t>
            </a:r>
            <a:r>
              <a:rPr lang="en-US" sz="2300" u="sng" dirty="0" smtClean="0">
                <a:latin typeface="Courier"/>
                <a:cs typeface="Courier"/>
              </a:rPr>
              <a:t>		</a:t>
            </a:r>
          </a:p>
          <a:p>
            <a:pPr marL="0" indent="0">
              <a:buNone/>
            </a:pPr>
            <a:r>
              <a:rPr lang="en-US" sz="2300" dirty="0" smtClean="0">
                <a:latin typeface="Courier"/>
                <a:cs typeface="Courier"/>
              </a:rPr>
              <a:t>192.168.3.0	24			direct, eth1</a:t>
            </a:r>
          </a:p>
          <a:p>
            <a:pPr marL="0" indent="0">
              <a:buNone/>
            </a:pPr>
            <a:r>
              <a:rPr lang="en-US" sz="2300" dirty="0" smtClean="0">
                <a:latin typeface="Courier"/>
                <a:cs typeface="Courier"/>
              </a:rPr>
              <a:t>192.168.3.99	32			direct, eth7</a:t>
            </a:r>
          </a:p>
          <a:p>
            <a:pPr marL="0" indent="0">
              <a:buNone/>
            </a:pPr>
            <a:r>
              <a:rPr lang="en-US" sz="2300" dirty="0" smtClean="0">
                <a:latin typeface="Courier"/>
                <a:cs typeface="Courier"/>
              </a:rPr>
              <a:t>default			0			eth2   (rest of network)</a:t>
            </a:r>
            <a:endParaRPr lang="en-US" sz="2300" dirty="0">
              <a:latin typeface="Courier"/>
              <a:cs typeface="Courier"/>
            </a:endParaRPr>
          </a:p>
        </p:txBody>
      </p:sp>
    </p:spTree>
    <p:extLst>
      <p:ext uri="{BB962C8B-B14F-4D97-AF65-F5344CB8AC3E}">
        <p14:creationId xmlns:p14="http://schemas.microsoft.com/office/powerpoint/2010/main" val="2554656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Host-specific routes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Q: How is host-specific routing different from </a:t>
            </a:r>
            <a:r>
              <a:rPr lang="en-US" dirty="0" smtClean="0"/>
              <a:t>“normal” </a:t>
            </a:r>
            <a:r>
              <a:rPr lang="en-US" dirty="0"/>
              <a:t>routing (how does it make it more efficient)? </a:t>
            </a:r>
            <a:endParaRPr lang="en-US" dirty="0" smtClean="0"/>
          </a:p>
          <a:p>
            <a:pPr marL="0" indent="0">
              <a:buNone/>
            </a:pPr>
            <a:r>
              <a:rPr lang="en-US" dirty="0" smtClean="0"/>
              <a:t>A: The forwarding algorithm is not different.  A host-specific route is chosen because it has the longest prefix (/32).</a:t>
            </a:r>
          </a:p>
          <a:p>
            <a:pPr marL="0" indent="0">
              <a:buNone/>
            </a:pPr>
            <a:r>
              <a:rPr lang="en-US" dirty="0" smtClean="0"/>
              <a:t>(Just like the default route is chosen only if nothing else matches, because it has the shortest prefix (/0).)</a:t>
            </a:r>
            <a:endParaRPr lang="en-US" dirty="0"/>
          </a:p>
        </p:txBody>
      </p:sp>
    </p:spTree>
    <p:extLst>
      <p:ext uri="{BB962C8B-B14F-4D97-AF65-F5344CB8AC3E}">
        <p14:creationId xmlns:p14="http://schemas.microsoft.com/office/powerpoint/2010/main" val="49599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Forwarding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Q: Do forwarding algorithms (for Internet forwarding tables) ever change, or do they simply get longer</a:t>
            </a:r>
            <a:r>
              <a:rPr lang="en-US" dirty="0" smtClean="0"/>
              <a:t>?</a:t>
            </a:r>
          </a:p>
          <a:p>
            <a:pPr marL="0" indent="0">
              <a:buNone/>
            </a:pPr>
            <a:r>
              <a:rPr lang="en-US" dirty="0" smtClean="0"/>
              <a:t>A: Forwarding </a:t>
            </a:r>
            <a:r>
              <a:rPr lang="en-US" i="1" dirty="0" smtClean="0"/>
              <a:t>tables</a:t>
            </a:r>
            <a:r>
              <a:rPr lang="en-US" dirty="0" smtClean="0"/>
              <a:t> do change size, theoretically.  On hosts and most routers they probably don’t change very often, if ever.  They are based on the IP addresses assigned to interfaces, and a default route, which usually comes via DHCP or a routing protocol (which we haven’t talked about).</a:t>
            </a:r>
            <a:endParaRPr lang="en-US" dirty="0"/>
          </a:p>
        </p:txBody>
      </p:sp>
    </p:spTree>
    <p:extLst>
      <p:ext uri="{BB962C8B-B14F-4D97-AF65-F5344CB8AC3E}">
        <p14:creationId xmlns:p14="http://schemas.microsoft.com/office/powerpoint/2010/main" val="420864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914</TotalTime>
  <Words>1225</Words>
  <Application>Microsoft Macintosh PowerPoint</Application>
  <PresentationFormat>On-screen Show (4:3)</PresentationFormat>
  <Paragraphs>116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Courier</vt:lpstr>
      <vt:lpstr>Arial</vt:lpstr>
      <vt:lpstr>Office Theme</vt:lpstr>
      <vt:lpstr>Chapter 22 Q and A</vt:lpstr>
      <vt:lpstr>Quiz</vt:lpstr>
      <vt:lpstr>IP packet lengths</vt:lpstr>
      <vt:lpstr>TTL Field</vt:lpstr>
      <vt:lpstr>Finding matches in the  forwarding/routing table</vt:lpstr>
      <vt:lpstr>Why LPM?</vt:lpstr>
      <vt:lpstr>Longest Prefix Match</vt:lpstr>
      <vt:lpstr>Host-specific routes</vt:lpstr>
      <vt:lpstr>Forwarding </vt:lpstr>
      <vt:lpstr>Routing table entries</vt:lpstr>
      <vt:lpstr>Typical MTU sizes</vt:lpstr>
      <vt:lpstr>Fragmentation Algorithm</vt:lpstr>
      <vt:lpstr>Reassembly Timer</vt:lpstr>
      <vt:lpstr>Reassembly Handling</vt:lpstr>
      <vt:lpstr>Universal and Virtual Packet</vt:lpstr>
      <vt:lpstr>Fields in IP header</vt:lpstr>
      <vt:lpstr>Old Slides</vt:lpstr>
      <vt:lpstr>Connectionless?</vt:lpstr>
      <vt:lpstr>Forwarding/routing?</vt:lpstr>
      <vt:lpstr>IP datagram vs Hardware frame</vt:lpstr>
      <vt:lpstr>Best-effort Delivery</vt:lpstr>
      <vt:lpstr>TTL field</vt:lpstr>
      <vt:lpstr>TTL reason</vt:lpstr>
      <vt:lpstr>&amp;-ing process</vt:lpstr>
      <vt:lpstr>Implications of lost packets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 Q and A</dc:title>
  <dc:creator>Victor Norman</dc:creator>
  <cp:lastModifiedBy>Microsoft Office User</cp:lastModifiedBy>
  <cp:revision>39</cp:revision>
  <dcterms:created xsi:type="dcterms:W3CDTF">2014-03-17T00:27:30Z</dcterms:created>
  <dcterms:modified xsi:type="dcterms:W3CDTF">2016-03-30T16:53:49Z</dcterms:modified>
</cp:coreProperties>
</file>