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4" r:id="rId4"/>
    <p:sldId id="276" r:id="rId5"/>
    <p:sldId id="273" r:id="rId6"/>
    <p:sldId id="277" r:id="rId7"/>
    <p:sldId id="268" r:id="rId8"/>
    <p:sldId id="278" r:id="rId9"/>
    <p:sldId id="280" r:id="rId10"/>
    <p:sldId id="272" r:id="rId11"/>
    <p:sldId id="281" r:id="rId12"/>
    <p:sldId id="266" r:id="rId13"/>
    <p:sldId id="275" r:id="rId14"/>
    <p:sldId id="257" r:id="rId15"/>
    <p:sldId id="259" r:id="rId16"/>
    <p:sldId id="260" r:id="rId17"/>
    <p:sldId id="261" r:id="rId18"/>
    <p:sldId id="262" r:id="rId19"/>
    <p:sldId id="263" r:id="rId20"/>
    <p:sldId id="267" r:id="rId21"/>
    <p:sldId id="264" r:id="rId22"/>
    <p:sldId id="265" r:id="rId23"/>
    <p:sldId id="271" r:id="rId24"/>
    <p:sldId id="26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p:restoredTop sz="90696" autoAdjust="0"/>
  </p:normalViewPr>
  <p:slideViewPr>
    <p:cSldViewPr snapToGrid="0" snapToObjects="1">
      <p:cViewPr varScale="1">
        <p:scale>
          <a:sx n="92" d="100"/>
          <a:sy n="92" d="100"/>
        </p:scale>
        <p:origin x="184"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8EA0A1-B008-3143-A821-D4AB8227CF56}"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2555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A0A1-B008-3143-A821-D4AB8227CF56}"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73954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A0A1-B008-3143-A821-D4AB8227CF56}"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8574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A0A1-B008-3143-A821-D4AB8227CF56}"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93232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8EA0A1-B008-3143-A821-D4AB8227CF56}"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63805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8EA0A1-B008-3143-A821-D4AB8227CF56}"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99055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8EA0A1-B008-3143-A821-D4AB8227CF56}" type="datetimeFigureOut">
              <a:rPr lang="en-US" smtClean="0"/>
              <a:t>2/15/16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79519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8EA0A1-B008-3143-A821-D4AB8227CF56}" type="datetimeFigureOut">
              <a:rPr lang="en-US" smtClean="0"/>
              <a:t>2/15/16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04013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EA0A1-B008-3143-A821-D4AB8227CF56}" type="datetimeFigureOut">
              <a:rPr lang="en-US" smtClean="0"/>
              <a:t>2/15/16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23291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EA0A1-B008-3143-A821-D4AB8227CF56}"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46789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EA0A1-B008-3143-A821-D4AB8227CF56}"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4704-2999-EF4F-831D-BDC40D15B593}" type="slidenum">
              <a:rPr lang="en-US" smtClean="0"/>
              <a:t>‹#›</a:t>
            </a:fld>
            <a:endParaRPr lang="en-US"/>
          </a:p>
        </p:txBody>
      </p:sp>
    </p:spTree>
    <p:extLst>
      <p:ext uri="{BB962C8B-B14F-4D97-AF65-F5344CB8AC3E}">
        <p14:creationId xmlns:p14="http://schemas.microsoft.com/office/powerpoint/2010/main" val="11615770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EA0A1-B008-3143-A821-D4AB8227CF56}" type="datetimeFigureOut">
              <a:rPr lang="en-US" smtClean="0"/>
              <a:t>2/15/16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44704-2999-EF4F-831D-BDC40D15B593}" type="slidenum">
              <a:rPr lang="en-US" smtClean="0"/>
              <a:t>‹#›</a:t>
            </a:fld>
            <a:endParaRPr lang="en-US"/>
          </a:p>
        </p:txBody>
      </p:sp>
    </p:spTree>
    <p:extLst>
      <p:ext uri="{BB962C8B-B14F-4D97-AF65-F5344CB8AC3E}">
        <p14:creationId xmlns:p14="http://schemas.microsoft.com/office/powerpoint/2010/main" val="1968766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EtherTyp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IEEE_802.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 and A, </a:t>
            </a:r>
            <a:r>
              <a:rPr lang="en-US" dirty="0" err="1" smtClean="0"/>
              <a:t>Ch</a:t>
            </a:r>
            <a:r>
              <a:rPr lang="en-US" dirty="0" smtClean="0"/>
              <a:t> 14.6.2, </a:t>
            </a:r>
            <a:r>
              <a:rPr lang="en-US" dirty="0" err="1" smtClean="0"/>
              <a:t>Ch</a:t>
            </a:r>
            <a:r>
              <a:rPr lang="en-US" dirty="0" smtClean="0"/>
              <a:t> 15</a:t>
            </a:r>
            <a:endParaRPr lang="en-US" dirty="0"/>
          </a:p>
        </p:txBody>
      </p:sp>
      <p:sp>
        <p:nvSpPr>
          <p:cNvPr id="3" name="Subtitle 2"/>
          <p:cNvSpPr>
            <a:spLocks noGrp="1"/>
          </p:cNvSpPr>
          <p:nvPr>
            <p:ph type="subTitle" idx="1"/>
          </p:nvPr>
        </p:nvSpPr>
        <p:spPr/>
        <p:txBody>
          <a:bodyPr/>
          <a:lstStyle/>
          <a:p>
            <a:r>
              <a:rPr lang="en-US" dirty="0" smtClean="0"/>
              <a:t>IS 333</a:t>
            </a:r>
          </a:p>
          <a:p>
            <a:r>
              <a:rPr lang="en-US" dirty="0" smtClean="0"/>
              <a:t>Victor Norman</a:t>
            </a:r>
            <a:endParaRPr lang="en-US" dirty="0"/>
          </a:p>
        </p:txBody>
      </p:sp>
    </p:spTree>
    <p:extLst>
      <p:ext uri="{BB962C8B-B14F-4D97-AF65-F5344CB8AC3E}">
        <p14:creationId xmlns:p14="http://schemas.microsoft.com/office/powerpoint/2010/main" val="975931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CRC</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What </a:t>
            </a:r>
            <a:r>
              <a:rPr lang="en-US" dirty="0"/>
              <a:t>is the purpose of the CRC? I read the footnote but am still a little confused. </a:t>
            </a:r>
            <a:endParaRPr lang="en-US" dirty="0" smtClean="0"/>
          </a:p>
          <a:p>
            <a:pPr marL="0" indent="0">
              <a:buNone/>
            </a:pPr>
            <a:endParaRPr lang="en-US" dirty="0"/>
          </a:p>
          <a:p>
            <a:pPr marL="0" indent="0">
              <a:buNone/>
            </a:pPr>
            <a:r>
              <a:rPr lang="en-US" dirty="0" smtClean="0"/>
              <a:t>A: CRC is a “hash” of the bits of the message.  The sender computes it and appends it to the message.  The receiver computes it based on the contents and then compares to the one from the sender.  If they disagree, the packet is garbage.</a:t>
            </a:r>
            <a:endParaRPr lang="en-US" dirty="0"/>
          </a:p>
          <a:p>
            <a:endParaRPr lang="en-US" dirty="0"/>
          </a:p>
        </p:txBody>
      </p:sp>
    </p:spTree>
    <p:extLst>
      <p:ext uri="{BB962C8B-B14F-4D97-AF65-F5344CB8AC3E}">
        <p14:creationId xmlns:p14="http://schemas.microsoft.com/office/powerpoint/2010/main" val="308801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What is the point of the Ethernet preamble?  (64 bits of alternating 0s and 1s).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I don’t know for sure, but it must be to allow the 2 machines to sync their clocks.</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(We didn’t look at how the bits are sent, but it has to do with voltages going up and down, which means both endpoints must be in sync.)</a:t>
            </a:r>
            <a:endParaRPr lang="en-US" dirty="0"/>
          </a:p>
        </p:txBody>
      </p:sp>
    </p:spTree>
    <p:extLst>
      <p:ext uri="{BB962C8B-B14F-4D97-AF65-F5344CB8AC3E}">
        <p14:creationId xmlns:p14="http://schemas.microsoft.com/office/powerpoint/2010/main" val="26484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Straight vs. Crossover Cables.</a:t>
            </a:r>
            <a:endParaRPr lang="en-US" dirty="0"/>
          </a:p>
        </p:txBody>
      </p:sp>
      <p:sp>
        <p:nvSpPr>
          <p:cNvPr id="3" name="Content Placeholder 2"/>
          <p:cNvSpPr>
            <a:spLocks noGrp="1"/>
          </p:cNvSpPr>
          <p:nvPr>
            <p:ph idx="1"/>
          </p:nvPr>
        </p:nvSpPr>
        <p:spPr/>
        <p:txBody>
          <a:bodyPr/>
          <a:lstStyle/>
          <a:p>
            <a:pPr marL="0" indent="0">
              <a:buNone/>
            </a:pPr>
            <a:r>
              <a:rPr lang="en-US" dirty="0" smtClean="0"/>
              <a:t>Q: Why </a:t>
            </a:r>
            <a:r>
              <a:rPr lang="en-US" dirty="0"/>
              <a:t>do Ethernet cables have to be crossed when going between switches, and straight when going from a switch to a computer</a:t>
            </a:r>
            <a:r>
              <a:rPr lang="en-US" dirty="0" smtClean="0"/>
              <a:t>?</a:t>
            </a:r>
          </a:p>
          <a:p>
            <a:pPr marL="0" indent="0">
              <a:buNone/>
            </a:pPr>
            <a:r>
              <a:rPr lang="en-US" dirty="0" smtClean="0"/>
              <a:t>A: An excellent question… and I wish I understood the answer…  There are DTEs (Data Transmission Equipment) and DCEs (Data Communication Equipment).  For DTE </a:t>
            </a:r>
            <a:r>
              <a:rPr lang="en-US" dirty="0" smtClean="0">
                <a:sym typeface="Wingdings"/>
              </a:rPr>
              <a:t>– DTE and DCE – DCE you have to use crossover.  </a:t>
            </a:r>
            <a:endParaRPr lang="en-US" dirty="0"/>
          </a:p>
        </p:txBody>
      </p:sp>
    </p:spTree>
    <p:extLst>
      <p:ext uri="{BB962C8B-B14F-4D97-AF65-F5344CB8AC3E}">
        <p14:creationId xmlns:p14="http://schemas.microsoft.com/office/powerpoint/2010/main" val="92545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4142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CSMA/CD</a:t>
            </a:r>
            <a:endParaRPr lang="en-US" dirty="0"/>
          </a:p>
        </p:txBody>
      </p:sp>
      <p:sp>
        <p:nvSpPr>
          <p:cNvPr id="3" name="Content Placeholder 2"/>
          <p:cNvSpPr>
            <a:spLocks noGrp="1"/>
          </p:cNvSpPr>
          <p:nvPr>
            <p:ph idx="1"/>
          </p:nvPr>
        </p:nvSpPr>
        <p:spPr/>
        <p:txBody>
          <a:bodyPr/>
          <a:lstStyle/>
          <a:p>
            <a:pPr marL="0" indent="0">
              <a:buNone/>
            </a:pPr>
            <a:r>
              <a:rPr lang="en-US" dirty="0" smtClean="0"/>
              <a:t>Q: In CSMA/CD, when a new computer joins the network, how does it know that CSMA/CD is being used and does it have to wait until the wire is idle to ask for an IP address?</a:t>
            </a:r>
          </a:p>
          <a:p>
            <a:pPr marL="0" indent="0">
              <a:buNone/>
            </a:pPr>
            <a:r>
              <a:rPr lang="en-US" dirty="0" smtClean="0"/>
              <a:t>A: An ethernet NIC only speaks ethernet on the wire, and ethernet uses CSMA/CD techniques.  So, it waits until the “wire” is idle before sending anything.</a:t>
            </a:r>
          </a:p>
          <a:p>
            <a:pPr marL="0" indent="0">
              <a:buNone/>
            </a:pPr>
            <a:endParaRPr lang="en-US" dirty="0"/>
          </a:p>
        </p:txBody>
      </p:sp>
    </p:spTree>
    <p:extLst>
      <p:ext uri="{BB962C8B-B14F-4D97-AF65-F5344CB8AC3E}">
        <p14:creationId xmlns:p14="http://schemas.microsoft.com/office/powerpoint/2010/main" val="227083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Q: In the process of using CSMA/CD to send a packet while waiting for the packet to be read can other packets be sent on that medium or is the relationship one to one where it will wait how ever long until that specific packet is ready?</a:t>
            </a:r>
          </a:p>
          <a:p>
            <a:pPr marL="0" indent="0">
              <a:buNone/>
            </a:pPr>
            <a:r>
              <a:rPr lang="en-US" dirty="0" smtClean="0"/>
              <a:t>A: If two NICs send packets that collide, they both back off.  But, while both are idle, another machine could jump in and communicate.</a:t>
            </a:r>
            <a:endParaRPr lang="en-US" dirty="0"/>
          </a:p>
        </p:txBody>
      </p:sp>
    </p:spTree>
    <p:extLst>
      <p:ext uri="{BB962C8B-B14F-4D97-AF65-F5344CB8AC3E}">
        <p14:creationId xmlns:p14="http://schemas.microsoft.com/office/powerpoint/2010/main" val="25156269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Q: Do NICs only work on computer’s bus? What about other topologies?</a:t>
            </a:r>
          </a:p>
          <a:p>
            <a:pPr marL="0" indent="0">
              <a:buNone/>
            </a:pPr>
            <a:endParaRPr lang="en-US" dirty="0"/>
          </a:p>
          <a:p>
            <a:pPr marL="0" indent="0">
              <a:buNone/>
            </a:pPr>
            <a:r>
              <a:rPr lang="en-US" dirty="0" smtClean="0"/>
              <a:t>A: (There is a bus within a computer for communication between the motherboard, hard drives, NIC, etc.  But that is something different.)</a:t>
            </a:r>
          </a:p>
          <a:p>
            <a:pPr marL="0" indent="0">
              <a:buNone/>
            </a:pPr>
            <a:r>
              <a:rPr lang="en-US" dirty="0" smtClean="0"/>
              <a:t>An Ethernet NIC assumes it is connected to a bus.</a:t>
            </a:r>
          </a:p>
          <a:p>
            <a:pPr marL="0" indent="0">
              <a:buNone/>
            </a:pPr>
            <a:endParaRPr lang="en-US" dirty="0"/>
          </a:p>
        </p:txBody>
      </p:sp>
    </p:spTree>
    <p:extLst>
      <p:ext uri="{BB962C8B-B14F-4D97-AF65-F5344CB8AC3E}">
        <p14:creationId xmlns:p14="http://schemas.microsoft.com/office/powerpoint/2010/main" val="3454552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Collisions</a:t>
            </a:r>
            <a:endParaRPr lang="en-US" dirty="0"/>
          </a:p>
        </p:txBody>
      </p:sp>
      <p:sp>
        <p:nvSpPr>
          <p:cNvPr id="3" name="Content Placeholder 2"/>
          <p:cNvSpPr>
            <a:spLocks noGrp="1"/>
          </p:cNvSpPr>
          <p:nvPr>
            <p:ph idx="1"/>
          </p:nvPr>
        </p:nvSpPr>
        <p:spPr/>
        <p:txBody>
          <a:bodyPr/>
          <a:lstStyle/>
          <a:p>
            <a:pPr marL="0" indent="0">
              <a:buNone/>
            </a:pPr>
            <a:r>
              <a:rPr lang="en-US" dirty="0" smtClean="0"/>
              <a:t>Q: When a collision occurs in ethernet is part of the transmission lost? </a:t>
            </a:r>
          </a:p>
          <a:p>
            <a:pPr marL="0" indent="0">
              <a:buNone/>
            </a:pPr>
            <a:endParaRPr lang="en-US" dirty="0"/>
          </a:p>
          <a:p>
            <a:pPr marL="0" indent="0">
              <a:buNone/>
            </a:pPr>
            <a:r>
              <a:rPr lang="en-US" dirty="0" smtClean="0"/>
              <a:t>A: The whole transmission is essentially garbage, so, yes, the whole transmission is lost.</a:t>
            </a:r>
            <a:endParaRPr lang="en-US" dirty="0"/>
          </a:p>
        </p:txBody>
      </p:sp>
    </p:spTree>
    <p:extLst>
      <p:ext uri="{BB962C8B-B14F-4D97-AF65-F5344CB8AC3E}">
        <p14:creationId xmlns:p14="http://schemas.microsoft.com/office/powerpoint/2010/main" val="30288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Twisted pair vs. </a:t>
            </a:r>
            <a:r>
              <a:rPr lang="en-US" dirty="0" err="1" smtClean="0"/>
              <a:t>Thicknet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It looks like using twisted pair Ethernet uses much more wire, so what is the advantage to it if it is essentially (logically) the same as </a:t>
            </a:r>
            <a:r>
              <a:rPr lang="en-US" dirty="0" err="1" smtClean="0"/>
              <a:t>Thicknet</a:t>
            </a:r>
            <a:r>
              <a:rPr lang="en-US" dirty="0" smtClean="0"/>
              <a:t>?</a:t>
            </a:r>
          </a:p>
          <a:p>
            <a:pPr marL="0" indent="0">
              <a:buNone/>
            </a:pPr>
            <a:r>
              <a:rPr lang="en-US" dirty="0" smtClean="0"/>
              <a:t>A: Twisted pair is cheap.  It has been used for phone systems for many years.  It is very flexible, too, so it can be routed through walls, around corners, etc.  </a:t>
            </a:r>
            <a:r>
              <a:rPr lang="en-US" dirty="0" err="1" smtClean="0"/>
              <a:t>Thicknet</a:t>
            </a:r>
            <a:r>
              <a:rPr lang="en-US" dirty="0" smtClean="0"/>
              <a:t> can’t do any of these things.</a:t>
            </a:r>
            <a:endParaRPr lang="en-US" dirty="0"/>
          </a:p>
        </p:txBody>
      </p:sp>
    </p:spTree>
    <p:extLst>
      <p:ext uri="{BB962C8B-B14F-4D97-AF65-F5344CB8AC3E}">
        <p14:creationId xmlns:p14="http://schemas.microsoft.com/office/powerpoint/2010/main" val="29409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Demultiplexing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Q: Does the 'type' field in the frame's header indicate whether to multiplex or </a:t>
            </a:r>
            <a:r>
              <a:rPr lang="en-US" dirty="0" err="1" smtClean="0"/>
              <a:t>demultiplex</a:t>
            </a:r>
            <a:r>
              <a:rPr lang="en-US" dirty="0" smtClean="0"/>
              <a:t>, or is the packet already </a:t>
            </a:r>
            <a:r>
              <a:rPr lang="en-US" dirty="0" err="1" smtClean="0"/>
              <a:t>demultiplexed</a:t>
            </a:r>
            <a:r>
              <a:rPr lang="en-US" dirty="0" smtClean="0"/>
              <a:t> and the header 'type' indicate which module to use (IP or ARP)? </a:t>
            </a:r>
          </a:p>
          <a:p>
            <a:pPr marL="0" indent="0">
              <a:buNone/>
            </a:pPr>
            <a:r>
              <a:rPr lang="en-US" dirty="0" smtClean="0"/>
              <a:t>A: The type field is how layer 2 </a:t>
            </a:r>
            <a:r>
              <a:rPr lang="en-US" dirty="0" err="1" smtClean="0"/>
              <a:t>demultiplexes</a:t>
            </a:r>
            <a:r>
              <a:rPr lang="en-US" dirty="0"/>
              <a:t> </a:t>
            </a:r>
            <a:r>
              <a:rPr lang="en-US" dirty="0" smtClean="0"/>
              <a:t>its packets.  By checking the type field, it figures out which protocol handler it should call to handle the layer 2 payload (which is the layer 3 header and payload).</a:t>
            </a:r>
            <a:endParaRPr lang="en-US" dirty="0"/>
          </a:p>
        </p:txBody>
      </p:sp>
    </p:spTree>
    <p:extLst>
      <p:ext uri="{BB962C8B-B14F-4D97-AF65-F5344CB8AC3E}">
        <p14:creationId xmlns:p14="http://schemas.microsoft.com/office/powerpoint/2010/main" val="243596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 Backoff</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 Why does it choose to use randomness and doubling delay time to recover from collisions?</a:t>
            </a:r>
          </a:p>
          <a:p>
            <a:pPr marL="0" indent="0">
              <a:buNone/>
            </a:pPr>
            <a:r>
              <a:rPr lang="en-US" dirty="0" smtClean="0"/>
              <a:t>A</a:t>
            </a:r>
            <a:r>
              <a:rPr lang="en-US" dirty="0" smtClean="0"/>
              <a:t>: By doubling the </a:t>
            </a:r>
            <a:r>
              <a:rPr lang="en-US" i="1" dirty="0" smtClean="0"/>
              <a:t>max</a:t>
            </a:r>
            <a:r>
              <a:rPr lang="en-US" dirty="0" smtClean="0"/>
              <a:t> </a:t>
            </a:r>
            <a:r>
              <a:rPr lang="en-US" dirty="0" err="1" smtClean="0"/>
              <a:t>backoff</a:t>
            </a:r>
            <a:r>
              <a:rPr lang="en-US" dirty="0" smtClean="0"/>
              <a:t> time, the chances of the 2 machines sending again at the same time are lesser and lesser after each collision</a:t>
            </a:r>
            <a:r>
              <a:rPr lang="en-US" dirty="0" smtClean="0"/>
              <a:t>.</a:t>
            </a:r>
          </a:p>
          <a:p>
            <a:pPr marL="0" indent="0">
              <a:buNone/>
            </a:pPr>
            <a:r>
              <a:rPr lang="en-US" dirty="0" smtClean="0"/>
              <a:t>Q: </a:t>
            </a:r>
            <a:r>
              <a:rPr lang="en-US" dirty="0"/>
              <a:t>Is there a chance that the delay will be very long? (Since the range will be doubled if collision appears.) If there is, is there a solution</a:t>
            </a:r>
            <a:r>
              <a:rPr lang="en-US" dirty="0" smtClean="0"/>
              <a:t>?</a:t>
            </a:r>
          </a:p>
          <a:p>
            <a:pPr marL="0" indent="0">
              <a:buNone/>
            </a:pPr>
            <a:r>
              <a:rPr lang="en-US" dirty="0" smtClean="0"/>
              <a:t>A: There is a chance, but it becomes a very very smal</a:t>
            </a:r>
            <a:r>
              <a:rPr lang="en-US" dirty="0" smtClean="0"/>
              <a:t>l chance. I don’t know if there is a general solution, or if a solution is required.</a:t>
            </a:r>
            <a:endParaRPr lang="en-US" dirty="0"/>
          </a:p>
        </p:txBody>
      </p:sp>
    </p:spTree>
    <p:extLst>
      <p:ext uri="{BB962C8B-B14F-4D97-AF65-F5344CB8AC3E}">
        <p14:creationId xmlns:p14="http://schemas.microsoft.com/office/powerpoint/2010/main" val="43768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Demultiplexing (2)</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Q: Could you possibly give more detail on how the type field works</a:t>
            </a:r>
            <a:r>
              <a:rPr lang="en-US" dirty="0" smtClean="0"/>
              <a:t>?  I </a:t>
            </a:r>
            <a:r>
              <a:rPr lang="en-US" dirty="0"/>
              <a:t>don't understand how it allows multiple simultaneous protocols via multiplexing</a:t>
            </a:r>
            <a:r>
              <a:rPr lang="en-US" dirty="0" smtClean="0"/>
              <a:t>.</a:t>
            </a:r>
          </a:p>
          <a:p>
            <a:pPr marL="0" indent="0">
              <a:buNone/>
            </a:pPr>
            <a:r>
              <a:rPr lang="en-US" dirty="0" smtClean="0"/>
              <a:t>A: When a NIC receives a packet for itself, it passes the packet up to software that handles layer 2.  That software looks at the type field, so that it knows how the data in the payload (i.e., layer 3) is formatted.  According to the value, it knows how to handle the packet</a:t>
            </a:r>
            <a:r>
              <a:rPr lang="en-US" dirty="0"/>
              <a:t>. </a:t>
            </a:r>
            <a:endParaRPr lang="en-US" dirty="0" smtClean="0"/>
          </a:p>
          <a:p>
            <a:pPr marL="0" indent="0">
              <a:buNone/>
            </a:pPr>
            <a:r>
              <a:rPr lang="en-US" dirty="0" smtClean="0"/>
              <a:t>(</a:t>
            </a:r>
            <a:r>
              <a:rPr lang="en-US" dirty="0" smtClean="0">
                <a:hlinkClick r:id="rId2"/>
              </a:rPr>
              <a:t>http</a:t>
            </a:r>
            <a:r>
              <a:rPr lang="en-US" dirty="0">
                <a:hlinkClick r:id="rId2"/>
              </a:rPr>
              <a:t>://en.wikipedia.org/wiki/</a:t>
            </a:r>
            <a:r>
              <a:rPr lang="en-US" dirty="0" smtClean="0">
                <a:hlinkClick r:id="rId2"/>
              </a:rPr>
              <a:t>EtherType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32079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Cables for different Ethernets</a:t>
            </a:r>
            <a:endParaRPr lang="en-US" dirty="0"/>
          </a:p>
        </p:txBody>
      </p:sp>
      <p:sp>
        <p:nvSpPr>
          <p:cNvPr id="3" name="Content Placeholder 2"/>
          <p:cNvSpPr>
            <a:spLocks noGrp="1"/>
          </p:cNvSpPr>
          <p:nvPr>
            <p:ph idx="1"/>
          </p:nvPr>
        </p:nvSpPr>
        <p:spPr/>
        <p:txBody>
          <a:bodyPr/>
          <a:lstStyle/>
          <a:p>
            <a:pPr marL="0" indent="0">
              <a:buNone/>
            </a:pPr>
            <a:r>
              <a:rPr lang="en-US" dirty="0" smtClean="0"/>
              <a:t>Q: What are the differences in the cables used for 10BaseT, 100BaseT, and 1000BaseT? </a:t>
            </a:r>
          </a:p>
          <a:p>
            <a:pPr marL="0" indent="0">
              <a:buNone/>
            </a:pPr>
            <a:endParaRPr lang="en-US" dirty="0"/>
          </a:p>
          <a:p>
            <a:pPr marL="0" indent="0">
              <a:buNone/>
            </a:pPr>
            <a:r>
              <a:rPr lang="en-US" dirty="0" smtClean="0"/>
              <a:t>A: See p. 118 for more info on various cabling types.  Some are cheapo wires.  Some are shielded better.  Some have more wires per connection, etc.</a:t>
            </a:r>
            <a:endParaRPr lang="en-US" dirty="0"/>
          </a:p>
        </p:txBody>
      </p:sp>
    </p:spTree>
    <p:extLst>
      <p:ext uri="{BB962C8B-B14F-4D97-AF65-F5344CB8AC3E}">
        <p14:creationId xmlns:p14="http://schemas.microsoft.com/office/powerpoint/2010/main" val="224777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Compatibility</a:t>
            </a:r>
            <a:endParaRPr lang="en-US" dirty="0"/>
          </a:p>
        </p:txBody>
      </p:sp>
      <p:sp>
        <p:nvSpPr>
          <p:cNvPr id="3" name="Content Placeholder 2"/>
          <p:cNvSpPr>
            <a:spLocks noGrp="1"/>
          </p:cNvSpPr>
          <p:nvPr>
            <p:ph idx="1"/>
          </p:nvPr>
        </p:nvSpPr>
        <p:spPr/>
        <p:txBody>
          <a:bodyPr/>
          <a:lstStyle/>
          <a:p>
            <a:pPr marL="0" indent="0">
              <a:buNone/>
            </a:pPr>
            <a:r>
              <a:rPr lang="en-US" dirty="0" smtClean="0"/>
              <a:t>Q: How does backward compatible work?</a:t>
            </a:r>
          </a:p>
          <a:p>
            <a:pPr marL="0" indent="0">
              <a:buNone/>
            </a:pPr>
            <a:endParaRPr lang="en-US" dirty="0"/>
          </a:p>
          <a:p>
            <a:pPr marL="0" indent="0">
              <a:buNone/>
            </a:pPr>
            <a:r>
              <a:rPr lang="en-US" dirty="0" smtClean="0"/>
              <a:t>A: NICs that support faster ethernet have to be backward compatible with other slower ethernet (AFAIK).  They do “auto-sensing”, and downgrade to the slower speed if they detect NICs on the network that only do the slower speeds.  (I don’t know how this actually works.)</a:t>
            </a:r>
            <a:endParaRPr lang="en-US" dirty="0"/>
          </a:p>
        </p:txBody>
      </p:sp>
    </p:spTree>
    <p:extLst>
      <p:ext uri="{BB962C8B-B14F-4D97-AF65-F5344CB8AC3E}">
        <p14:creationId xmlns:p14="http://schemas.microsoft.com/office/powerpoint/2010/main" val="2632111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CSMA/CD </a:t>
            </a:r>
            <a:r>
              <a:rPr lang="en-US" dirty="0" err="1" smtClean="0"/>
              <a:t>vs</a:t>
            </a:r>
            <a:r>
              <a:rPr lang="en-US" dirty="0" smtClean="0"/>
              <a:t> /CA</a:t>
            </a:r>
            <a:endParaRPr lang="en-US" dirty="0"/>
          </a:p>
        </p:txBody>
      </p:sp>
      <p:sp>
        <p:nvSpPr>
          <p:cNvPr id="3" name="Content Placeholder 2"/>
          <p:cNvSpPr>
            <a:spLocks noGrp="1"/>
          </p:cNvSpPr>
          <p:nvPr>
            <p:ph idx="1"/>
          </p:nvPr>
        </p:nvSpPr>
        <p:spPr/>
        <p:txBody>
          <a:bodyPr/>
          <a:lstStyle/>
          <a:p>
            <a:pPr marL="0" indent="0">
              <a:buNone/>
            </a:pPr>
            <a:r>
              <a:rPr lang="en-US" dirty="0"/>
              <a:t>Q: Since CSMA/CD and CSMA/CA operate differently, how do networks reconcile these networks</a:t>
            </a:r>
            <a:r>
              <a:rPr lang="en-US" dirty="0" smtClean="0"/>
              <a:t>?</a:t>
            </a:r>
          </a:p>
          <a:p>
            <a:pPr marL="0" indent="0">
              <a:buNone/>
            </a:pPr>
            <a:r>
              <a:rPr lang="en-US" dirty="0" smtClean="0"/>
              <a:t>A: They operate only on how they physically (or physics-ally </a:t>
            </a:r>
            <a:r>
              <a:rPr lang="en-US" dirty="0" smtClean="0">
                <a:sym typeface="Wingdings"/>
              </a:rPr>
              <a:t>:-) get the packets between machines.  But, they both use MAC addresses and both get carry Ethernet packets that carry IP packets.</a:t>
            </a:r>
            <a:endParaRPr lang="en-US" dirty="0"/>
          </a:p>
        </p:txBody>
      </p:sp>
    </p:spTree>
    <p:extLst>
      <p:ext uri="{BB962C8B-B14F-4D97-AF65-F5344CB8AC3E}">
        <p14:creationId xmlns:p14="http://schemas.microsoft.com/office/powerpoint/2010/main" val="1008301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FDM and TDM Qs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Q: FDM Qs: 1</a:t>
            </a:r>
            <a:r>
              <a:rPr lang="en-US" dirty="0"/>
              <a:t>. How is a sender and receiver pair assigned a particular carrier frequency? How are these tracked? </a:t>
            </a:r>
            <a:r>
              <a:rPr lang="en-US" dirty="0" smtClean="0"/>
              <a:t> 2</a:t>
            </a:r>
            <a:r>
              <a:rPr lang="en-US" dirty="0"/>
              <a:t>. What happens when the light frequencies or sound wavelengths are very close? How does it get filtered? </a:t>
            </a:r>
            <a:r>
              <a:rPr lang="en-US" dirty="0" smtClean="0"/>
              <a:t>TDM </a:t>
            </a:r>
            <a:r>
              <a:rPr lang="en-US" dirty="0"/>
              <a:t>&amp; Statistical TDM </a:t>
            </a:r>
            <a:r>
              <a:rPr lang="en-US" dirty="0" smtClean="0"/>
              <a:t> 3</a:t>
            </a:r>
            <a:r>
              <a:rPr lang="en-US" dirty="0"/>
              <a:t>. What is the round robin order</a:t>
            </a:r>
            <a:r>
              <a:rPr lang="en-US" dirty="0" smtClean="0"/>
              <a:t>?</a:t>
            </a:r>
          </a:p>
          <a:p>
            <a:pPr marL="0" indent="0">
              <a:buNone/>
            </a:pPr>
            <a:r>
              <a:rPr lang="en-US" dirty="0" smtClean="0"/>
              <a:t>A: Pairs of nodes communicate on a reserved channel and have a protocol for assigning “slots”.</a:t>
            </a:r>
          </a:p>
          <a:p>
            <a:pPr marL="0" indent="0">
              <a:buNone/>
            </a:pPr>
            <a:r>
              <a:rPr lang="en-US" dirty="0" smtClean="0"/>
              <a:t>The protocols make sure that frequencies cannot be so close that endpoints can’t distinguish between them.</a:t>
            </a:r>
          </a:p>
          <a:p>
            <a:pPr marL="0" indent="0">
              <a:buNone/>
            </a:pPr>
            <a:r>
              <a:rPr lang="en-US" dirty="0" smtClean="0"/>
              <a:t>I don’t know anything about TDM/Stat TDM…  Sorry.</a:t>
            </a:r>
            <a:endParaRPr lang="en-US" dirty="0"/>
          </a:p>
        </p:txBody>
      </p:sp>
    </p:spTree>
    <p:extLst>
      <p:ext uri="{BB962C8B-B14F-4D97-AF65-F5344CB8AC3E}">
        <p14:creationId xmlns:p14="http://schemas.microsoft.com/office/powerpoint/2010/main" val="88893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15.2</a:t>
            </a:r>
            <a:endParaRPr lang="en-US" dirty="0"/>
          </a:p>
        </p:txBody>
      </p:sp>
      <p:sp>
        <p:nvSpPr>
          <p:cNvPr id="3" name="Content Placeholder 2"/>
          <p:cNvSpPr>
            <a:spLocks noGrp="1"/>
          </p:cNvSpPr>
          <p:nvPr>
            <p:ph idx="1"/>
          </p:nvPr>
        </p:nvSpPr>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Can you explain Figure 15.2?</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This illustrates </a:t>
            </a:r>
            <a:r>
              <a:rPr lang="en-US" dirty="0" err="1" smtClean="0"/>
              <a:t>demultiplexing</a:t>
            </a:r>
            <a:r>
              <a:rPr lang="en-US" dirty="0" smtClean="0"/>
              <a:t>.  </a:t>
            </a:r>
          </a:p>
          <a:p>
            <a:pPr defTabSz="914400">
              <a:spcBef>
                <a:spcPts val="0"/>
              </a:spcBef>
            </a:pPr>
            <a:r>
              <a:rPr lang="en-US" dirty="0" smtClean="0"/>
              <a:t>An Ethernet packet is received at a NIC.</a:t>
            </a:r>
          </a:p>
          <a:p>
            <a:pPr defTabSz="914400">
              <a:spcBef>
                <a:spcPts val="0"/>
              </a:spcBef>
            </a:pPr>
            <a:r>
              <a:rPr lang="en-US" dirty="0" smtClean="0"/>
              <a:t>The NIC accepts the packet because it has the proper destination MAC address in it.</a:t>
            </a:r>
          </a:p>
          <a:p>
            <a:pPr defTabSz="914400">
              <a:spcBef>
                <a:spcPts val="0"/>
              </a:spcBef>
            </a:pPr>
            <a:r>
              <a:rPr lang="en-US" dirty="0" smtClean="0"/>
              <a:t>The NIC passes it up to the operating system.</a:t>
            </a:r>
          </a:p>
          <a:p>
            <a:pPr defTabSz="914400">
              <a:spcBef>
                <a:spcPts val="0"/>
              </a:spcBef>
            </a:pPr>
            <a:r>
              <a:rPr lang="en-US" dirty="0" smtClean="0"/>
              <a:t>The OS needs to handle it – it could be an IP packet or ARP packet or </a:t>
            </a:r>
            <a:r>
              <a:rPr lang="is-IS" dirty="0" smtClean="0"/>
              <a:t>…  </a:t>
            </a:r>
          </a:p>
          <a:p>
            <a:pPr defTabSz="914400">
              <a:spcBef>
                <a:spcPts val="0"/>
              </a:spcBef>
            </a:pPr>
            <a:r>
              <a:rPr lang="is-IS" dirty="0" smtClean="0"/>
              <a:t>The OS looks at the type field in the Ethernet header and then hands the packet to the proper module to handle the IP or ARP or ... packet.</a:t>
            </a:r>
            <a:endParaRPr lang="en-US" dirty="0"/>
          </a:p>
        </p:txBody>
      </p:sp>
    </p:spTree>
    <p:extLst>
      <p:ext uri="{BB962C8B-B14F-4D97-AF65-F5344CB8AC3E}">
        <p14:creationId xmlns:p14="http://schemas.microsoft.com/office/powerpoint/2010/main" val="104977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vs. Physical Topology</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Can you explain Physical vs. Logical Topology more?</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Sure! As I’ve said, Ethernet assumes all machines are on a bus (coax cable was used first). But, most Ethernet is on twisted pair or fiber now – which does not support the bus paradigm. So, we need devices to make these point-to-point subnetworks act like a single bus network.  Hubs and switches do that.</a:t>
            </a:r>
            <a:endParaRPr lang="en-US" dirty="0"/>
          </a:p>
        </p:txBody>
      </p:sp>
    </p:spTree>
    <p:extLst>
      <p:ext uri="{BB962C8B-B14F-4D97-AF65-F5344CB8AC3E}">
        <p14:creationId xmlns:p14="http://schemas.microsoft.com/office/powerpoint/2010/main" val="132565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Max/min </a:t>
            </a:r>
            <a:r>
              <a:rPr lang="en-US" dirty="0" smtClean="0"/>
              <a:t>payload size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a:t>
            </a:r>
            <a:r>
              <a:rPr lang="en-US" dirty="0" smtClean="0"/>
              <a:t>Can a payload be less than or greater than 46 and 1000 bytes?</a:t>
            </a:r>
            <a:endParaRPr lang="en-US" dirty="0" smtClean="0"/>
          </a:p>
          <a:p>
            <a:pPr marL="0" indent="0">
              <a:buNone/>
            </a:pPr>
            <a:r>
              <a:rPr lang="en-US" dirty="0" smtClean="0"/>
              <a:t>A: No.  The Ethernet packet must be at least 46 bytes and only up to 1500 bytes.</a:t>
            </a:r>
            <a:endParaRPr lang="en-US" dirty="0"/>
          </a:p>
          <a:p>
            <a:pPr marL="0" indent="0">
              <a:buNone/>
            </a:pPr>
            <a:r>
              <a:rPr lang="en-US" dirty="0" smtClean="0"/>
              <a:t>Q (from Prof. Norman): How is this enforced?</a:t>
            </a:r>
          </a:p>
          <a:p>
            <a:pPr marL="0" indent="0">
              <a:buNone/>
            </a:pPr>
            <a:r>
              <a:rPr lang="en-US" dirty="0" smtClean="0"/>
              <a:t>A: The device driver code pads out the payload to 46 bytes, and, (I think), returns an error to the caller if the payload is &gt; 1500 bytes.</a:t>
            </a:r>
            <a:endParaRPr lang="en-US" dirty="0" smtClean="0"/>
          </a:p>
        </p:txBody>
      </p:sp>
    </p:spTree>
    <p:extLst>
      <p:ext uri="{BB962C8B-B14F-4D97-AF65-F5344CB8AC3E}">
        <p14:creationId xmlns:p14="http://schemas.microsoft.com/office/powerpoint/2010/main" val="82127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Hub / switch</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Is a “hub” the same as a “switch”?</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No. A hub is a layer 1 device.</a:t>
            </a:r>
          </a:p>
          <a:p>
            <a:pPr defTabSz="914400">
              <a:spcBef>
                <a:spcPts val="0"/>
              </a:spcBef>
            </a:pPr>
            <a:r>
              <a:rPr lang="en-US" dirty="0" smtClean="0"/>
              <a:t>Repeats voltages from one port on all the others.</a:t>
            </a:r>
          </a:p>
          <a:p>
            <a:pPr marL="0" indent="0" defTabSz="914400">
              <a:spcBef>
                <a:spcPts val="0"/>
              </a:spcBef>
              <a:buNone/>
            </a:pPr>
            <a:r>
              <a:rPr lang="en-US" dirty="0" smtClean="0"/>
              <a:t>A switch is a layer 2 device:</a:t>
            </a:r>
          </a:p>
          <a:p>
            <a:pPr defTabSz="914400">
              <a:spcBef>
                <a:spcPts val="0"/>
              </a:spcBef>
            </a:pPr>
            <a:r>
              <a:rPr lang="en-US" dirty="0" smtClean="0"/>
              <a:t>Knows about packets, queues them, retransmits them when there is a collision, learns where hosts are, etc.</a:t>
            </a:r>
            <a:endParaRPr lang="en-US" dirty="0"/>
          </a:p>
        </p:txBody>
      </p:sp>
    </p:spTree>
    <p:extLst>
      <p:ext uri="{BB962C8B-B14F-4D97-AF65-F5344CB8AC3E}">
        <p14:creationId xmlns:p14="http://schemas.microsoft.com/office/powerpoint/2010/main" val="11604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collision</a:t>
            </a:r>
            <a:endParaRPr lang="en-US" dirty="0"/>
          </a:p>
        </p:txBody>
      </p:sp>
      <p:sp>
        <p:nvSpPr>
          <p:cNvPr id="3" name="Content Placeholder 2"/>
          <p:cNvSpPr>
            <a:spLocks noGrp="1"/>
          </p:cNvSpPr>
          <p:nvPr>
            <p:ph idx="1"/>
          </p:nvPr>
        </p:nvSpPr>
        <p:spPr/>
        <p:txBody>
          <a:bodyPr/>
          <a:lstStyle/>
          <a:p>
            <a:pPr marL="0" indent="0">
              <a:buNone/>
            </a:pPr>
            <a:r>
              <a:rPr lang="en-US" dirty="0"/>
              <a:t>Q: The only thing I'm confused about right now is with CSMA/CD. I'm confused how it can </a:t>
            </a:r>
            <a:r>
              <a:rPr lang="en-US" dirty="0" smtClean="0"/>
              <a:t>actually </a:t>
            </a:r>
            <a:r>
              <a:rPr lang="en-US" dirty="0"/>
              <a:t>detect that the signal was interrupted when there is a collision</a:t>
            </a:r>
            <a:r>
              <a:rPr lang="en-US" dirty="0" smtClean="0"/>
              <a:t>.</a:t>
            </a:r>
          </a:p>
          <a:p>
            <a:pPr marL="0" indent="0">
              <a:buNone/>
            </a:pPr>
            <a:r>
              <a:rPr lang="en-US" dirty="0" smtClean="0"/>
              <a:t>A: How do you detect when you are interrupted?  You hear someone else talking while you are talking.  The NIC does the same.</a:t>
            </a:r>
            <a:endParaRPr lang="en-US" dirty="0"/>
          </a:p>
        </p:txBody>
      </p:sp>
    </p:spTree>
    <p:extLst>
      <p:ext uri="{BB962C8B-B14F-4D97-AF65-F5344CB8AC3E}">
        <p14:creationId xmlns:p14="http://schemas.microsoft.com/office/powerpoint/2010/main" val="267500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 today?</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What networks would use 802.3 Ethernet today?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The split between IEEE 802.3 and DIX formatting was resolved with 802.3x.  From then on, we call all Ethernet 802.3.</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lvl="0" indent="0" defTabSz="914400">
              <a:spcBef>
                <a:spcPts val="0"/>
              </a:spcBef>
              <a:buNone/>
            </a:pPr>
            <a:r>
              <a:rPr lang="en-US" dirty="0"/>
              <a:t>See </a:t>
            </a:r>
            <a:r>
              <a:rPr lang="en-US" dirty="0">
                <a:hlinkClick r:id="rId2"/>
              </a:rPr>
              <a:t>https://</a:t>
            </a:r>
            <a:r>
              <a:rPr lang="en-US" dirty="0" smtClean="0">
                <a:hlinkClick r:id="rId2"/>
              </a:rPr>
              <a:t>en.wikipedia.org/wiki/IEEE_802.3</a:t>
            </a:r>
            <a:r>
              <a:rPr lang="en-US" dirty="0" smtClean="0"/>
              <a:t>.</a:t>
            </a:r>
          </a:p>
        </p:txBody>
      </p:sp>
    </p:spTree>
    <p:extLst>
      <p:ext uri="{BB962C8B-B14F-4D97-AF65-F5344CB8AC3E}">
        <p14:creationId xmlns:p14="http://schemas.microsoft.com/office/powerpoint/2010/main" val="118675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Payload contents</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I’m still confused about what is contained in the “payload” of an Ethernet frame?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It is the data to be carried by the Ethernet frame to the destination machine.  For us, almost always IPv4 packets.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59242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TotalTime>
  <Words>1639</Words>
  <Application>Microsoft Macintosh PowerPoint</Application>
  <PresentationFormat>On-screen Show (4:3)</PresentationFormat>
  <Paragraphs>96</Paragraphs>
  <Slides>24</Slides>
  <Notes>0</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Wingdings</vt:lpstr>
      <vt:lpstr>Arial</vt:lpstr>
      <vt:lpstr>Office Theme</vt:lpstr>
      <vt:lpstr>Q and A, Ch 14.6.2, Ch 15</vt:lpstr>
      <vt:lpstr>Exponential Backoff</vt:lpstr>
      <vt:lpstr>Figure 15.2</vt:lpstr>
      <vt:lpstr>Logical vs. Physical Topology</vt:lpstr>
      <vt:lpstr>Max/min payload size</vt:lpstr>
      <vt:lpstr>Hub / switch</vt:lpstr>
      <vt:lpstr>Detecting collision</vt:lpstr>
      <vt:lpstr>802.3 today?</vt:lpstr>
      <vt:lpstr>Payload contents</vt:lpstr>
      <vt:lpstr>Purpose of CRC</vt:lpstr>
      <vt:lpstr>Preamble</vt:lpstr>
      <vt:lpstr>Straight vs. Crossover Cables.</vt:lpstr>
      <vt:lpstr>Old Slides</vt:lpstr>
      <vt:lpstr>CSMA/CD</vt:lpstr>
      <vt:lpstr>PowerPoint Presentation</vt:lpstr>
      <vt:lpstr>PowerPoint Presentation</vt:lpstr>
      <vt:lpstr>Collisions</vt:lpstr>
      <vt:lpstr>Twisted pair vs. Thicknet</vt:lpstr>
      <vt:lpstr>Demultiplexing</vt:lpstr>
      <vt:lpstr>Demultiplexing (2)</vt:lpstr>
      <vt:lpstr>Cables for different Ethernets</vt:lpstr>
      <vt:lpstr>Backward Compatibility</vt:lpstr>
      <vt:lpstr>CSMA/CD vs /CA</vt:lpstr>
      <vt:lpstr>FDM and TDM Qs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 and A, Ch 14.6.2, Ch 15</dc:title>
  <dc:creator>Victor Norman</dc:creator>
  <cp:lastModifiedBy>Microsoft Office User</cp:lastModifiedBy>
  <cp:revision>43</cp:revision>
  <dcterms:created xsi:type="dcterms:W3CDTF">2014-02-17T16:28:35Z</dcterms:created>
  <dcterms:modified xsi:type="dcterms:W3CDTF">2016-02-15T17:53:30Z</dcterms:modified>
</cp:coreProperties>
</file>