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2" r:id="rId3"/>
    <p:sldId id="273" r:id="rId4"/>
    <p:sldId id="288" r:id="rId5"/>
    <p:sldId id="275" r:id="rId6"/>
    <p:sldId id="276" r:id="rId7"/>
    <p:sldId id="277" r:id="rId8"/>
    <p:sldId id="279" r:id="rId9"/>
    <p:sldId id="289" r:id="rId10"/>
    <p:sldId id="290" r:id="rId11"/>
    <p:sldId id="291" r:id="rId12"/>
    <p:sldId id="292" r:id="rId13"/>
    <p:sldId id="293" r:id="rId14"/>
    <p:sldId id="270" r:id="rId15"/>
    <p:sldId id="283" r:id="rId16"/>
    <p:sldId id="282" r:id="rId17"/>
    <p:sldId id="284" r:id="rId18"/>
    <p:sldId id="285" r:id="rId19"/>
    <p:sldId id="286" r:id="rId20"/>
    <p:sldId id="287" r:id="rId21"/>
    <p:sldId id="257" r:id="rId22"/>
    <p:sldId id="258" r:id="rId23"/>
    <p:sldId id="259" r:id="rId24"/>
    <p:sldId id="260" r:id="rId25"/>
    <p:sldId id="262" r:id="rId26"/>
    <p:sldId id="269" r:id="rId27"/>
    <p:sldId id="261" r:id="rId28"/>
    <p:sldId id="263" r:id="rId29"/>
    <p:sldId id="264" r:id="rId30"/>
    <p:sldId id="265" r:id="rId31"/>
    <p:sldId id="266" r:id="rId32"/>
    <p:sldId id="267" r:id="rId33"/>
    <p:sldId id="268"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8"/>
    <p:restoredTop sz="94690"/>
  </p:normalViewPr>
  <p:slideViewPr>
    <p:cSldViewPr snapToGrid="0" snapToObjects="1">
      <p:cViewPr varScale="1">
        <p:scale>
          <a:sx n="110" d="100"/>
          <a:sy n="110" d="100"/>
        </p:scale>
        <p:origin x="192"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15C3F7-248E-B242-963B-C85F8EB14810}" type="datetimeFigureOut">
              <a:rPr lang="en-US" smtClean="0"/>
              <a:t>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A13E6-16B1-C04D-8BED-8409A293444D}" type="slidenum">
              <a:rPr lang="en-US" smtClean="0"/>
              <a:t>‹#›</a:t>
            </a:fld>
            <a:endParaRPr lang="en-US"/>
          </a:p>
        </p:txBody>
      </p:sp>
    </p:spTree>
    <p:extLst>
      <p:ext uri="{BB962C8B-B14F-4D97-AF65-F5344CB8AC3E}">
        <p14:creationId xmlns:p14="http://schemas.microsoft.com/office/powerpoint/2010/main" val="1899666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15C3F7-248E-B242-963B-C85F8EB14810}" type="datetimeFigureOut">
              <a:rPr lang="en-US" smtClean="0"/>
              <a:t>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A13E6-16B1-C04D-8BED-8409A293444D}" type="slidenum">
              <a:rPr lang="en-US" smtClean="0"/>
              <a:t>‹#›</a:t>
            </a:fld>
            <a:endParaRPr lang="en-US"/>
          </a:p>
        </p:txBody>
      </p:sp>
    </p:spTree>
    <p:extLst>
      <p:ext uri="{BB962C8B-B14F-4D97-AF65-F5344CB8AC3E}">
        <p14:creationId xmlns:p14="http://schemas.microsoft.com/office/powerpoint/2010/main" val="4121307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15C3F7-248E-B242-963B-C85F8EB14810}" type="datetimeFigureOut">
              <a:rPr lang="en-US" smtClean="0"/>
              <a:t>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A13E6-16B1-C04D-8BED-8409A293444D}" type="slidenum">
              <a:rPr lang="en-US" smtClean="0"/>
              <a:t>‹#›</a:t>
            </a:fld>
            <a:endParaRPr lang="en-US"/>
          </a:p>
        </p:txBody>
      </p:sp>
    </p:spTree>
    <p:extLst>
      <p:ext uri="{BB962C8B-B14F-4D97-AF65-F5344CB8AC3E}">
        <p14:creationId xmlns:p14="http://schemas.microsoft.com/office/powerpoint/2010/main" val="1410498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15C3F7-248E-B242-963B-C85F8EB14810}" type="datetimeFigureOut">
              <a:rPr lang="en-US" smtClean="0"/>
              <a:t>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A13E6-16B1-C04D-8BED-8409A293444D}" type="slidenum">
              <a:rPr lang="en-US" smtClean="0"/>
              <a:t>‹#›</a:t>
            </a:fld>
            <a:endParaRPr lang="en-US"/>
          </a:p>
        </p:txBody>
      </p:sp>
    </p:spTree>
    <p:extLst>
      <p:ext uri="{BB962C8B-B14F-4D97-AF65-F5344CB8AC3E}">
        <p14:creationId xmlns:p14="http://schemas.microsoft.com/office/powerpoint/2010/main" val="1094923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15C3F7-248E-B242-963B-C85F8EB14810}" type="datetimeFigureOut">
              <a:rPr lang="en-US" smtClean="0"/>
              <a:t>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A13E6-16B1-C04D-8BED-8409A293444D}" type="slidenum">
              <a:rPr lang="en-US" smtClean="0"/>
              <a:t>‹#›</a:t>
            </a:fld>
            <a:endParaRPr lang="en-US"/>
          </a:p>
        </p:txBody>
      </p:sp>
    </p:spTree>
    <p:extLst>
      <p:ext uri="{BB962C8B-B14F-4D97-AF65-F5344CB8AC3E}">
        <p14:creationId xmlns:p14="http://schemas.microsoft.com/office/powerpoint/2010/main" val="4249089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15C3F7-248E-B242-963B-C85F8EB14810}" type="datetimeFigureOut">
              <a:rPr lang="en-US" smtClean="0"/>
              <a:t>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A13E6-16B1-C04D-8BED-8409A293444D}" type="slidenum">
              <a:rPr lang="en-US" smtClean="0"/>
              <a:t>‹#›</a:t>
            </a:fld>
            <a:endParaRPr lang="en-US"/>
          </a:p>
        </p:txBody>
      </p:sp>
    </p:spTree>
    <p:extLst>
      <p:ext uri="{BB962C8B-B14F-4D97-AF65-F5344CB8AC3E}">
        <p14:creationId xmlns:p14="http://schemas.microsoft.com/office/powerpoint/2010/main" val="1868446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15C3F7-248E-B242-963B-C85F8EB14810}" type="datetimeFigureOut">
              <a:rPr lang="en-US" smtClean="0"/>
              <a:t>2/8/16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2A13E6-16B1-C04D-8BED-8409A293444D}" type="slidenum">
              <a:rPr lang="en-US" smtClean="0"/>
              <a:t>‹#›</a:t>
            </a:fld>
            <a:endParaRPr lang="en-US"/>
          </a:p>
        </p:txBody>
      </p:sp>
    </p:spTree>
    <p:extLst>
      <p:ext uri="{BB962C8B-B14F-4D97-AF65-F5344CB8AC3E}">
        <p14:creationId xmlns:p14="http://schemas.microsoft.com/office/powerpoint/2010/main" val="2535274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15C3F7-248E-B242-963B-C85F8EB14810}" type="datetimeFigureOut">
              <a:rPr lang="en-US" smtClean="0"/>
              <a:t>2/8/16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2A13E6-16B1-C04D-8BED-8409A293444D}" type="slidenum">
              <a:rPr lang="en-US" smtClean="0"/>
              <a:t>‹#›</a:t>
            </a:fld>
            <a:endParaRPr lang="en-US"/>
          </a:p>
        </p:txBody>
      </p:sp>
    </p:spTree>
    <p:extLst>
      <p:ext uri="{BB962C8B-B14F-4D97-AF65-F5344CB8AC3E}">
        <p14:creationId xmlns:p14="http://schemas.microsoft.com/office/powerpoint/2010/main" val="2232029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15C3F7-248E-B242-963B-C85F8EB14810}" type="datetimeFigureOut">
              <a:rPr lang="en-US" smtClean="0"/>
              <a:t>2/8/16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2A13E6-16B1-C04D-8BED-8409A293444D}" type="slidenum">
              <a:rPr lang="en-US" smtClean="0"/>
              <a:t>‹#›</a:t>
            </a:fld>
            <a:endParaRPr lang="en-US"/>
          </a:p>
        </p:txBody>
      </p:sp>
    </p:spTree>
    <p:extLst>
      <p:ext uri="{BB962C8B-B14F-4D97-AF65-F5344CB8AC3E}">
        <p14:creationId xmlns:p14="http://schemas.microsoft.com/office/powerpoint/2010/main" val="3164726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15C3F7-248E-B242-963B-C85F8EB14810}" type="datetimeFigureOut">
              <a:rPr lang="en-US" smtClean="0"/>
              <a:t>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A13E6-16B1-C04D-8BED-8409A293444D}" type="slidenum">
              <a:rPr lang="en-US" smtClean="0"/>
              <a:t>‹#›</a:t>
            </a:fld>
            <a:endParaRPr lang="en-US"/>
          </a:p>
        </p:txBody>
      </p:sp>
    </p:spTree>
    <p:extLst>
      <p:ext uri="{BB962C8B-B14F-4D97-AF65-F5344CB8AC3E}">
        <p14:creationId xmlns:p14="http://schemas.microsoft.com/office/powerpoint/2010/main" val="55397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15C3F7-248E-B242-963B-C85F8EB14810}" type="datetimeFigureOut">
              <a:rPr lang="en-US" smtClean="0"/>
              <a:t>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A13E6-16B1-C04D-8BED-8409A293444D}" type="slidenum">
              <a:rPr lang="en-US" smtClean="0"/>
              <a:t>‹#›</a:t>
            </a:fld>
            <a:endParaRPr lang="en-US"/>
          </a:p>
        </p:txBody>
      </p:sp>
    </p:spTree>
    <p:extLst>
      <p:ext uri="{BB962C8B-B14F-4D97-AF65-F5344CB8AC3E}">
        <p14:creationId xmlns:p14="http://schemas.microsoft.com/office/powerpoint/2010/main" val="31305630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15C3F7-248E-B242-963B-C85F8EB14810}" type="datetimeFigureOut">
              <a:rPr lang="en-US" smtClean="0"/>
              <a:t>2/8/16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2A13E6-16B1-C04D-8BED-8409A293444D}" type="slidenum">
              <a:rPr lang="en-US" smtClean="0"/>
              <a:t>‹#›</a:t>
            </a:fld>
            <a:endParaRPr lang="en-US"/>
          </a:p>
        </p:txBody>
      </p:sp>
    </p:spTree>
    <p:extLst>
      <p:ext uri="{BB962C8B-B14F-4D97-AF65-F5344CB8AC3E}">
        <p14:creationId xmlns:p14="http://schemas.microsoft.com/office/powerpoint/2010/main" val="3731484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iana.org/assignments/service-names-port-numbers/service-names-port-numbers.x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TKNQ1lgguM8"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 1, 2, 3 Q and A</a:t>
            </a:r>
            <a:endParaRPr lang="en-US" dirty="0"/>
          </a:p>
        </p:txBody>
      </p:sp>
      <p:sp>
        <p:nvSpPr>
          <p:cNvPr id="3" name="Subtitle 2"/>
          <p:cNvSpPr>
            <a:spLocks noGrp="1"/>
          </p:cNvSpPr>
          <p:nvPr>
            <p:ph type="subTitle" idx="1"/>
          </p:nvPr>
        </p:nvSpPr>
        <p:spPr/>
        <p:txBody>
          <a:bodyPr>
            <a:normAutofit/>
          </a:bodyPr>
          <a:lstStyle/>
          <a:p>
            <a:r>
              <a:rPr lang="en-US" dirty="0" smtClean="0"/>
              <a:t>CS 332 </a:t>
            </a:r>
          </a:p>
          <a:p>
            <a:r>
              <a:rPr lang="en-US" dirty="0" smtClean="0"/>
              <a:t>Spring 2016</a:t>
            </a:r>
          </a:p>
          <a:p>
            <a:r>
              <a:rPr lang="en-US" dirty="0" smtClean="0"/>
              <a:t>Victor Norman</a:t>
            </a:r>
          </a:p>
          <a:p>
            <a:endParaRPr lang="en-US" dirty="0"/>
          </a:p>
        </p:txBody>
      </p:sp>
    </p:spTree>
    <p:extLst>
      <p:ext uri="{BB962C8B-B14F-4D97-AF65-F5344CB8AC3E}">
        <p14:creationId xmlns:p14="http://schemas.microsoft.com/office/powerpoint/2010/main" val="1597608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TCP vs UDP?</a:t>
            </a:r>
            <a:endParaRPr lang="en-US" dirty="0"/>
          </a:p>
        </p:txBody>
      </p:sp>
      <p:sp>
        <p:nvSpPr>
          <p:cNvPr id="3" name="Content Placeholder 2"/>
          <p:cNvSpPr>
            <a:spLocks noGrp="1"/>
          </p:cNvSpPr>
          <p:nvPr>
            <p:ph idx="1"/>
          </p:nvPr>
        </p:nvSpPr>
        <p:spPr/>
        <p:txBody>
          <a:bodyPr>
            <a:normAutofit lnSpcReduction="10000"/>
          </a:bodyPr>
          <a:lstStyle/>
          <a:p>
            <a:pPr marL="0" lvl="0" indent="0" defTabSz="914400">
              <a:spcBef>
                <a:spcPts val="0"/>
              </a:spcBef>
              <a:buNone/>
            </a:pPr>
            <a:r>
              <a:rPr lang="en-US" dirty="0" smtClean="0"/>
              <a:t>A: Someone at some point decided that there should be two paradigms: message and stream. </a:t>
            </a:r>
          </a:p>
          <a:p>
            <a:pPr marL="0" lvl="0" indent="0" defTabSz="914400">
              <a:spcBef>
                <a:spcPts val="0"/>
              </a:spcBef>
              <a:buNone/>
            </a:pPr>
            <a:r>
              <a:rPr lang="en-US" dirty="0" smtClean="0"/>
              <a:t>Message </a:t>
            </a:r>
            <a:r>
              <a:rPr lang="en-US" dirty="0" smtClean="0">
                <a:sym typeface="Wingdings"/>
              </a:rPr>
              <a:t> one time, fixed size.</a:t>
            </a:r>
          </a:p>
          <a:p>
            <a:pPr marL="0" lvl="0" indent="0" defTabSz="914400">
              <a:spcBef>
                <a:spcPts val="0"/>
              </a:spcBef>
              <a:buNone/>
            </a:pPr>
            <a:r>
              <a:rPr lang="en-US" dirty="0" smtClean="0">
                <a:sym typeface="Wingdings"/>
              </a:rPr>
              <a:t>Stream  information flows from sender to receiver. API is different.</a:t>
            </a:r>
          </a:p>
          <a:p>
            <a:pPr marL="0" lvl="0" indent="0" defTabSz="914400">
              <a:spcBef>
                <a:spcPts val="0"/>
              </a:spcBef>
              <a:buNone/>
            </a:pPr>
            <a:r>
              <a:rPr lang="en-US" dirty="0" smtClean="0">
                <a:sym typeface="Wingdings"/>
              </a:rPr>
              <a:t>UDP implements message; TCP implements stream.</a:t>
            </a:r>
          </a:p>
          <a:p>
            <a:pPr marL="0" lvl="0" indent="0" defTabSz="914400">
              <a:spcBef>
                <a:spcPts val="0"/>
              </a:spcBef>
              <a:buNone/>
            </a:pPr>
            <a:r>
              <a:rPr lang="en-US" dirty="0" smtClean="0">
                <a:sym typeface="Wingdings"/>
              </a:rPr>
              <a:t>UDP also is unreliable and TCP reliable, but they wouldn’t have to be this way.  </a:t>
            </a:r>
          </a:p>
          <a:p>
            <a:pPr marL="0" lvl="0" indent="0" defTabSz="914400">
              <a:spcBef>
                <a:spcPts val="0"/>
              </a:spcBef>
              <a:buNone/>
            </a:pPr>
            <a:r>
              <a:rPr lang="en-US" dirty="0" smtClean="0">
                <a:sym typeface="Wingdings"/>
              </a:rPr>
              <a:t>RTP is message and reliable.</a:t>
            </a:r>
          </a:p>
          <a:p>
            <a:pPr marL="0" lvl="0" indent="0" defTabSz="914400">
              <a:spcBef>
                <a:spcPts val="0"/>
              </a:spcBef>
              <a:buNone/>
            </a:pPr>
            <a:endParaRPr lang="en-US" dirty="0" smtClean="0"/>
          </a:p>
        </p:txBody>
      </p:sp>
    </p:spTree>
    <p:extLst>
      <p:ext uri="{BB962C8B-B14F-4D97-AF65-F5344CB8AC3E}">
        <p14:creationId xmlns:p14="http://schemas.microsoft.com/office/powerpoint/2010/main" val="240827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 numbers</a:t>
            </a:r>
            <a:endParaRPr lang="en-US" dirty="0"/>
          </a:p>
        </p:txBody>
      </p:sp>
      <p:sp>
        <p:nvSpPr>
          <p:cNvPr id="3" name="Content Placeholder 2"/>
          <p:cNvSpPr>
            <a:spLocks noGrp="1"/>
          </p:cNvSpPr>
          <p:nvPr>
            <p:ph idx="1"/>
          </p:nvPr>
        </p:nvSpPr>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Q: Why is email assigned to port 25?  Why is the web assigned to port 80?</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When you create a protocol that becomes popular/standardized you can request a “well-known” port number from the IANA.</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lvl="0" indent="0" defTabSz="914400">
              <a:spcBef>
                <a:spcPts val="0"/>
              </a:spcBef>
              <a:buNone/>
            </a:pPr>
            <a:r>
              <a:rPr lang="en-US" dirty="0">
                <a:hlinkClick r:id="rId2"/>
              </a:rPr>
              <a:t>https://</a:t>
            </a:r>
            <a:r>
              <a:rPr lang="en-US" dirty="0" err="1">
                <a:hlinkClick r:id="rId2"/>
              </a:rPr>
              <a:t>www.iana.org</a:t>
            </a:r>
            <a:r>
              <a:rPr lang="en-US" dirty="0">
                <a:hlinkClick r:id="rId2"/>
              </a:rPr>
              <a:t>/assignments/service-names-port-numbers/service-names-port-</a:t>
            </a:r>
            <a:r>
              <a:rPr lang="en-US" dirty="0" err="1">
                <a:hlinkClick r:id="rId2"/>
              </a:rPr>
              <a:t>numbers.xhtml</a:t>
            </a:r>
            <a:endParaRPr lang="en-US" dirty="0"/>
          </a:p>
        </p:txBody>
      </p:sp>
    </p:spTree>
    <p:extLst>
      <p:ext uri="{BB962C8B-B14F-4D97-AF65-F5344CB8AC3E}">
        <p14:creationId xmlns:p14="http://schemas.microsoft.com/office/powerpoint/2010/main" val="1118145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
                                        <p:tgtEl>
                                          <p:spTgt spid="3">
                                            <p:txEl>
                                              <p:pRg st="2" end="2"/>
                                            </p:txEl>
                                          </p:spTgt>
                                        </p:tgtEl>
                                      </p:cBhvr>
                                    </p:animEffect>
                                    <p:anim calcmode="lin" valueType="num">
                                      <p:cBhvr>
                                        <p:cTn id="17"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
                                        <p:tgtEl>
                                          <p:spTgt spid="3">
                                            <p:txEl>
                                              <p:pRg st="4" end="4"/>
                                            </p:txEl>
                                          </p:spTgt>
                                        </p:tgtEl>
                                      </p:cBhvr>
                                    </p:animEffect>
                                    <p:anim calcmode="lin" valueType="num">
                                      <p:cBhvr>
                                        <p:cTn id="26"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Passing packets through layers</a:t>
            </a:r>
            <a:endParaRPr lang="en-US" dirty="0"/>
          </a:p>
        </p:txBody>
      </p:sp>
      <p:sp>
        <p:nvSpPr>
          <p:cNvPr id="3" name="Content Placeholder 2"/>
          <p:cNvSpPr>
            <a:spLocks noGrp="1"/>
          </p:cNvSpPr>
          <p:nvPr>
            <p:ph idx="1"/>
          </p:nvPr>
        </p:nvSpPr>
        <p:spPr/>
        <p:txBody>
          <a:bodyPr>
            <a:normAutofit fontScale="925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Q: The book says, “a pair of protocols in adjacent layers pass a pointer to the packet.”  What does this mean?</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The networking stack is implemented by functions in the OS.  E.g., </a:t>
            </a:r>
            <a:r>
              <a:rPr lang="en-US" dirty="0" err="1" smtClean="0"/>
              <a:t>ip_in</a:t>
            </a:r>
            <a:r>
              <a:rPr lang="en-US" dirty="0" smtClean="0"/>
              <a:t>(</a:t>
            </a:r>
            <a:r>
              <a:rPr lang="en-US" dirty="0" err="1" smtClean="0"/>
              <a:t>pkt</a:t>
            </a:r>
            <a:r>
              <a:rPr lang="en-US" dirty="0" smtClean="0"/>
              <a:t>) handles an IP packet, and is called from </a:t>
            </a:r>
            <a:r>
              <a:rPr lang="en-US" dirty="0" err="1" smtClean="0"/>
              <a:t>eth_in</a:t>
            </a:r>
            <a:r>
              <a:rPr lang="en-US" dirty="0" smtClean="0"/>
              <a:t>(</a:t>
            </a:r>
            <a:r>
              <a:rPr lang="en-US" dirty="0" err="1" smtClean="0"/>
              <a:t>pkt</a:t>
            </a:r>
            <a:r>
              <a:rPr lang="en-US" dirty="0" smtClean="0"/>
              <a:t>) which got the </a:t>
            </a:r>
            <a:r>
              <a:rPr lang="en-US" dirty="0" err="1" smtClean="0"/>
              <a:t>ethernet</a:t>
            </a:r>
            <a:r>
              <a:rPr lang="en-US" dirty="0" smtClean="0"/>
              <a:t> packet from the hardware.  The memory holding the packet is not copied between functions: a pointer to the packet is passed. (This is much easier said than done.)</a:t>
            </a:r>
            <a:endParaRPr lang="en-US" dirty="0"/>
          </a:p>
        </p:txBody>
      </p:sp>
    </p:spTree>
    <p:extLst>
      <p:ext uri="{BB962C8B-B14F-4D97-AF65-F5344CB8AC3E}">
        <p14:creationId xmlns:p14="http://schemas.microsoft.com/office/powerpoint/2010/main" val="18210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the Internet work?</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Q: I’m still confused about how the Internet works?  How is it physically connected to pass packets?</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Let’s watch a video, shall we?</a:t>
            </a:r>
          </a:p>
          <a:p>
            <a:pPr marL="0" lvl="0" indent="0" defTabSz="914400">
              <a:spcBef>
                <a:spcPts val="0"/>
              </a:spcBef>
              <a:buNone/>
            </a:pPr>
            <a:r>
              <a:rPr lang="en-US" dirty="0">
                <a:hlinkClick r:id="rId2"/>
              </a:rPr>
              <a:t>https://</a:t>
            </a:r>
            <a:r>
              <a:rPr lang="en-US" dirty="0" smtClean="0">
                <a:hlinkClick r:id="rId2"/>
              </a:rPr>
              <a:t>www.youtube.com/watch?v=TKNQ1lgguM8</a:t>
            </a:r>
            <a:endParaRPr lang="en-US" dirty="0" smtClean="0"/>
          </a:p>
          <a:p>
            <a:pPr marL="0" lvl="0" indent="0" defTabSz="914400">
              <a:spcBef>
                <a:spcPts val="0"/>
              </a:spcBef>
              <a:buNone/>
            </a:pPr>
            <a:endParaRPr lang="en-US" dirty="0"/>
          </a:p>
        </p:txBody>
      </p:sp>
    </p:spTree>
    <p:extLst>
      <p:ext uri="{BB962C8B-B14F-4D97-AF65-F5344CB8AC3E}">
        <p14:creationId xmlns:p14="http://schemas.microsoft.com/office/powerpoint/2010/main" val="981408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slides, from 2015, 2014, etc.</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323208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Precision required</a:t>
            </a:r>
            <a:endParaRPr lang="en-US" dirty="0"/>
          </a:p>
        </p:txBody>
      </p:sp>
      <p:sp>
        <p:nvSpPr>
          <p:cNvPr id="3" name="Content Placeholder 2"/>
          <p:cNvSpPr>
            <a:spLocks noGrp="1"/>
          </p:cNvSpPr>
          <p:nvPr>
            <p:ph idx="1"/>
          </p:nvPr>
        </p:nvSpPr>
        <p:spPr/>
        <p:txBody>
          <a:bodyPr/>
          <a:lstStyle/>
          <a:p>
            <a:pPr marL="0" indent="0">
              <a:buNone/>
            </a:pPr>
            <a:r>
              <a:rPr lang="en-US" dirty="0"/>
              <a:t>Q: I am consistently amazed at how precise everything needs to be and how well it all works together despite the hundreds of things that could be even the slightest bit off</a:t>
            </a:r>
            <a:r>
              <a:rPr lang="en-US" dirty="0" smtClean="0"/>
              <a:t>.</a:t>
            </a:r>
          </a:p>
          <a:p>
            <a:pPr marL="0" indent="0">
              <a:buNone/>
            </a:pPr>
            <a:r>
              <a:rPr lang="en-US" dirty="0" smtClean="0"/>
              <a:t>A: Yes!  And, much of the work to get this all working well was done back in the late 70s, and it is still working!</a:t>
            </a:r>
            <a:endParaRPr lang="en-US" dirty="0"/>
          </a:p>
        </p:txBody>
      </p:sp>
    </p:spTree>
    <p:extLst>
      <p:ext uri="{BB962C8B-B14F-4D97-AF65-F5344CB8AC3E}">
        <p14:creationId xmlns:p14="http://schemas.microsoft.com/office/powerpoint/2010/main" val="1972586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vs. Public Networks</a:t>
            </a:r>
            <a:endParaRPr lang="en-US" dirty="0"/>
          </a:p>
        </p:txBody>
      </p:sp>
      <p:sp>
        <p:nvSpPr>
          <p:cNvPr id="3" name="Content Placeholder 2"/>
          <p:cNvSpPr>
            <a:spLocks noGrp="1"/>
          </p:cNvSpPr>
          <p:nvPr>
            <p:ph idx="1"/>
          </p:nvPr>
        </p:nvSpPr>
        <p:spPr/>
        <p:txBody>
          <a:bodyPr/>
          <a:lstStyle/>
          <a:p>
            <a:pPr marL="0" indent="0">
              <a:buNone/>
            </a:pPr>
            <a:r>
              <a:rPr lang="en-US" dirty="0"/>
              <a:t>Q: Are private networks simply where an individual/organization controls a specific part of the public network</a:t>
            </a:r>
            <a:r>
              <a:rPr lang="en-US" dirty="0" smtClean="0"/>
              <a:t>?</a:t>
            </a:r>
          </a:p>
          <a:p>
            <a:pPr marL="0" indent="0">
              <a:buNone/>
            </a:pPr>
            <a:r>
              <a:rPr lang="en-US" dirty="0" smtClean="0"/>
              <a:t>A: No.  A private network is owned and managed by an individual/organization.  No outside traffic traverses it.  To send to other networks, you go through a public network.</a:t>
            </a:r>
            <a:endParaRPr lang="en-US" dirty="0"/>
          </a:p>
        </p:txBody>
      </p:sp>
    </p:spTree>
    <p:extLst>
      <p:ext uri="{BB962C8B-B14F-4D97-AF65-F5344CB8AC3E}">
        <p14:creationId xmlns:p14="http://schemas.microsoft.com/office/powerpoint/2010/main" val="1026794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 address depletion?</a:t>
            </a:r>
            <a:endParaRPr lang="en-US" dirty="0"/>
          </a:p>
        </p:txBody>
      </p:sp>
      <p:sp>
        <p:nvSpPr>
          <p:cNvPr id="3" name="Content Placeholder 2"/>
          <p:cNvSpPr>
            <a:spLocks noGrp="1"/>
          </p:cNvSpPr>
          <p:nvPr>
            <p:ph idx="1"/>
          </p:nvPr>
        </p:nvSpPr>
        <p:spPr/>
        <p:txBody>
          <a:bodyPr/>
          <a:lstStyle/>
          <a:p>
            <a:pPr marL="0" indent="0">
              <a:buNone/>
            </a:pPr>
            <a:r>
              <a:rPr lang="en-US" dirty="0"/>
              <a:t>Q: If there is a situation where more IP addresses are needed to host more </a:t>
            </a:r>
            <a:r>
              <a:rPr lang="en-US" dirty="0" smtClean="0"/>
              <a:t>machines, can </a:t>
            </a:r>
            <a:r>
              <a:rPr lang="en-US" dirty="0"/>
              <a:t>the configuration table be expanded to accommodate more IP addresses</a:t>
            </a:r>
            <a:r>
              <a:rPr lang="en-US" dirty="0" smtClean="0"/>
              <a:t>?</a:t>
            </a:r>
          </a:p>
          <a:p>
            <a:pPr marL="0" indent="0">
              <a:buNone/>
            </a:pPr>
            <a:r>
              <a:rPr lang="en-US" dirty="0" smtClean="0"/>
              <a:t>A: The IP addresses are already allocated – at least to the (sub)organizations that give them out to businesses.  So, now it is IPv6, with a *much* bigger address space.</a:t>
            </a:r>
            <a:endParaRPr lang="en-US" dirty="0"/>
          </a:p>
        </p:txBody>
      </p:sp>
    </p:spTree>
    <p:extLst>
      <p:ext uri="{BB962C8B-B14F-4D97-AF65-F5344CB8AC3E}">
        <p14:creationId xmlns:p14="http://schemas.microsoft.com/office/powerpoint/2010/main" val="416740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the headers?</a:t>
            </a:r>
            <a:endParaRPr lang="en-US" dirty="0"/>
          </a:p>
        </p:txBody>
      </p:sp>
      <p:sp>
        <p:nvSpPr>
          <p:cNvPr id="3" name="Content Placeholder 2"/>
          <p:cNvSpPr>
            <a:spLocks noGrp="1"/>
          </p:cNvSpPr>
          <p:nvPr>
            <p:ph idx="1"/>
          </p:nvPr>
        </p:nvSpPr>
        <p:spPr/>
        <p:txBody>
          <a:bodyPr/>
          <a:lstStyle/>
          <a:p>
            <a:pPr marL="0" indent="0">
              <a:buNone/>
            </a:pPr>
            <a:r>
              <a:rPr lang="en-US" dirty="0"/>
              <a:t>Q: Have they ever tried adapting network headers to simplify the code? </a:t>
            </a:r>
            <a:endParaRPr lang="en-US" dirty="0" smtClean="0"/>
          </a:p>
          <a:p>
            <a:pPr marL="0" indent="0">
              <a:buNone/>
            </a:pPr>
            <a:r>
              <a:rPr lang="en-US" dirty="0" smtClean="0"/>
              <a:t>A: Various things have been tried, but it is very difficult to change headers, when so many devices have implemented TCP/IP, as defined, already.</a:t>
            </a:r>
          </a:p>
          <a:p>
            <a:pPr marL="0" indent="0">
              <a:buNone/>
            </a:pPr>
            <a:r>
              <a:rPr lang="en-US" dirty="0" smtClean="0"/>
              <a:t>Serious change is coming with IPv6.</a:t>
            </a:r>
            <a:endParaRPr lang="en-US" dirty="0"/>
          </a:p>
        </p:txBody>
      </p:sp>
    </p:spTree>
    <p:extLst>
      <p:ext uri="{BB962C8B-B14F-4D97-AF65-F5344CB8AC3E}">
        <p14:creationId xmlns:p14="http://schemas.microsoft.com/office/powerpoint/2010/main" val="842417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Personal/cloud computing</a:t>
            </a:r>
            <a:endParaRPr lang="en-US" dirty="0"/>
          </a:p>
        </p:txBody>
      </p:sp>
      <p:sp>
        <p:nvSpPr>
          <p:cNvPr id="3" name="Content Placeholder 2"/>
          <p:cNvSpPr>
            <a:spLocks noGrp="1"/>
          </p:cNvSpPr>
          <p:nvPr>
            <p:ph idx="1"/>
          </p:nvPr>
        </p:nvSpPr>
        <p:spPr/>
        <p:txBody>
          <a:bodyPr/>
          <a:lstStyle/>
          <a:p>
            <a:pPr marL="0" indent="0">
              <a:buNone/>
            </a:pPr>
            <a:r>
              <a:rPr lang="en-US" dirty="0"/>
              <a:t>Q: Is there a way to integrate a personal device with cloud computing</a:t>
            </a:r>
            <a:r>
              <a:rPr lang="en-US" dirty="0" smtClean="0"/>
              <a:t>?</a:t>
            </a:r>
          </a:p>
          <a:p>
            <a:pPr marL="0" indent="0">
              <a:buNone/>
            </a:pPr>
            <a:r>
              <a:rPr lang="en-US" dirty="0" smtClean="0"/>
              <a:t>A: I have no idea.</a:t>
            </a:r>
            <a:endParaRPr lang="en-US" dirty="0"/>
          </a:p>
        </p:txBody>
      </p:sp>
    </p:spTree>
    <p:extLst>
      <p:ext uri="{BB962C8B-B14F-4D97-AF65-F5344CB8AC3E}">
        <p14:creationId xmlns:p14="http://schemas.microsoft.com/office/powerpoint/2010/main" val="2015691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Layering </a:t>
            </a:r>
            <a:endParaRPr lang="en-US" dirty="0"/>
          </a:p>
        </p:txBody>
      </p:sp>
      <p:sp>
        <p:nvSpPr>
          <p:cNvPr id="3" name="Content Placeholder 2"/>
          <p:cNvSpPr>
            <a:spLocks noGrp="1"/>
          </p:cNvSpPr>
          <p:nvPr>
            <p:ph idx="1"/>
          </p:nvPr>
        </p:nvSpPr>
        <p:spPr/>
        <p:txBody>
          <a:bodyPr/>
          <a:lstStyle/>
          <a:p>
            <a:pPr marL="0" indent="0">
              <a:buNone/>
            </a:pPr>
            <a:r>
              <a:rPr lang="en-US" dirty="0" smtClean="0"/>
              <a:t>Q: Can you give a brief overview of the layers of the model?</a:t>
            </a:r>
          </a:p>
          <a:p>
            <a:pPr marL="0" indent="0">
              <a:buNone/>
            </a:pPr>
            <a:r>
              <a:rPr lang="en-US" dirty="0" smtClean="0"/>
              <a:t>A: Sure!  Page 10 has good summary of what each layer does.</a:t>
            </a:r>
          </a:p>
          <a:p>
            <a:pPr marL="0" indent="0">
              <a:buNone/>
            </a:pPr>
            <a:endParaRPr lang="en-US" dirty="0"/>
          </a:p>
        </p:txBody>
      </p:sp>
    </p:spTree>
    <p:extLst>
      <p:ext uri="{BB962C8B-B14F-4D97-AF65-F5344CB8AC3E}">
        <p14:creationId xmlns:p14="http://schemas.microsoft.com/office/powerpoint/2010/main" val="3073307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over public networks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Q: How do messages that get transported so publicly stay relatively secure</a:t>
            </a:r>
            <a:r>
              <a:rPr lang="en-US" dirty="0" smtClean="0"/>
              <a:t>?</a:t>
            </a:r>
          </a:p>
          <a:p>
            <a:pPr marL="0" indent="0">
              <a:buNone/>
            </a:pPr>
            <a:endParaRPr lang="en-US" dirty="0"/>
          </a:p>
          <a:p>
            <a:pPr marL="0" indent="0">
              <a:buNone/>
            </a:pPr>
            <a:r>
              <a:rPr lang="en-US" dirty="0" smtClean="0"/>
              <a:t>A: Multiple ways: 1) Only official authorized individuals should have access to the public network hardware, 2) Data is broken up into multiple packets, 3) Anything “important” should be sent in an encrypted format (e.g., via http</a:t>
            </a:r>
            <a:r>
              <a:rPr lang="en-US" b="1" dirty="0" smtClean="0"/>
              <a:t>s </a:t>
            </a:r>
            <a:r>
              <a:rPr lang="en-US" smtClean="0"/>
              <a:t>or VPNs)</a:t>
            </a:r>
            <a:r>
              <a:rPr lang="en-US" dirty="0" smtClean="0"/>
              <a:t>.</a:t>
            </a:r>
            <a:endParaRPr lang="en-US" dirty="0"/>
          </a:p>
        </p:txBody>
      </p:sp>
    </p:spTree>
    <p:extLst>
      <p:ext uri="{BB962C8B-B14F-4D97-AF65-F5344CB8AC3E}">
        <p14:creationId xmlns:p14="http://schemas.microsoft.com/office/powerpoint/2010/main" val="2082143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Sockets</a:t>
            </a:r>
            <a:endParaRPr lang="en-US" dirty="0"/>
          </a:p>
        </p:txBody>
      </p:sp>
      <p:sp>
        <p:nvSpPr>
          <p:cNvPr id="3" name="Content Placeholder 2"/>
          <p:cNvSpPr>
            <a:spLocks noGrp="1"/>
          </p:cNvSpPr>
          <p:nvPr>
            <p:ph idx="1"/>
          </p:nvPr>
        </p:nvSpPr>
        <p:spPr/>
        <p:txBody>
          <a:bodyPr/>
          <a:lstStyle/>
          <a:p>
            <a:pPr marL="0" indent="0">
              <a:buNone/>
            </a:pPr>
            <a:r>
              <a:rPr lang="en-US" dirty="0" smtClean="0"/>
              <a:t>Q: </a:t>
            </a:r>
            <a:r>
              <a:rPr lang="en-US" dirty="0"/>
              <a:t>What is a socket</a:t>
            </a:r>
            <a:r>
              <a:rPr lang="en-US" dirty="0" smtClean="0"/>
              <a:t>?  I </a:t>
            </a:r>
            <a:r>
              <a:rPr lang="en-US" dirty="0"/>
              <a:t>know that it is an API, and how the steps work on clients and servers, but I get the impression, from the reading, that it works in conjunction with ports and threads.</a:t>
            </a:r>
            <a:br>
              <a:rPr lang="en-US" dirty="0"/>
            </a:br>
            <a:endParaRPr lang="en-US" dirty="0" smtClean="0"/>
          </a:p>
          <a:p>
            <a:pPr marL="0" indent="0">
              <a:buNone/>
            </a:pPr>
            <a:r>
              <a:rPr lang="en-US" dirty="0" smtClean="0"/>
              <a:t>A: It is just the programming API for building networking protocols.  You guys don’t have to know anything about it.</a:t>
            </a:r>
            <a:endParaRPr lang="en-US" dirty="0"/>
          </a:p>
        </p:txBody>
      </p:sp>
    </p:spTree>
    <p:extLst>
      <p:ext uri="{BB962C8B-B14F-4D97-AF65-F5344CB8AC3E}">
        <p14:creationId xmlns:p14="http://schemas.microsoft.com/office/powerpoint/2010/main" val="36231002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(De)multiplexing</a:t>
            </a:r>
            <a:endParaRPr lang="en-US" dirty="0"/>
          </a:p>
        </p:txBody>
      </p:sp>
      <p:sp>
        <p:nvSpPr>
          <p:cNvPr id="3" name="Content Placeholder 2"/>
          <p:cNvSpPr>
            <a:spLocks noGrp="1"/>
          </p:cNvSpPr>
          <p:nvPr>
            <p:ph idx="1"/>
          </p:nvPr>
        </p:nvSpPr>
        <p:spPr/>
        <p:txBody>
          <a:bodyPr/>
          <a:lstStyle/>
          <a:p>
            <a:pPr marL="0" indent="0">
              <a:buNone/>
            </a:pPr>
            <a:r>
              <a:rPr lang="en-US" dirty="0" smtClean="0"/>
              <a:t>Q: What do multiplexing and demultiplexing mean?</a:t>
            </a:r>
          </a:p>
          <a:p>
            <a:pPr marL="0" indent="0">
              <a:buNone/>
            </a:pPr>
            <a:r>
              <a:rPr lang="en-US" dirty="0" smtClean="0"/>
              <a:t>A: Multiplexing is the gathering of multiple “things” to share one resource; demultiplexing is the opposite: taking “things” that share a resource and splitting them out, according to some criteria.</a:t>
            </a:r>
            <a:endParaRPr lang="en-US" dirty="0"/>
          </a:p>
        </p:txBody>
      </p:sp>
    </p:spTree>
    <p:extLst>
      <p:ext uri="{BB962C8B-B14F-4D97-AF65-F5344CB8AC3E}">
        <p14:creationId xmlns:p14="http://schemas.microsoft.com/office/powerpoint/2010/main" val="4288498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Networking speeds</a:t>
            </a:r>
            <a:endParaRPr lang="en-US" dirty="0"/>
          </a:p>
        </p:txBody>
      </p:sp>
      <p:sp>
        <p:nvSpPr>
          <p:cNvPr id="3" name="Content Placeholder 2"/>
          <p:cNvSpPr>
            <a:spLocks noGrp="1"/>
          </p:cNvSpPr>
          <p:nvPr>
            <p:ph idx="1"/>
          </p:nvPr>
        </p:nvSpPr>
        <p:spPr/>
        <p:txBody>
          <a:bodyPr/>
          <a:lstStyle/>
          <a:p>
            <a:pPr marL="0" indent="0">
              <a:buNone/>
            </a:pPr>
            <a:r>
              <a:rPr lang="en-US" dirty="0" smtClean="0"/>
              <a:t>Q: </a:t>
            </a:r>
            <a:r>
              <a:rPr lang="en-US" b="0" i="0" dirty="0" smtClean="0">
                <a:solidFill>
                  <a:srgbClr val="000000"/>
                </a:solidFill>
                <a:ea typeface="Arial"/>
                <a:cs typeface="Arial"/>
              </a:rPr>
              <a:t>It talks about how the packet processing speed has increased?  Is there a certain packets per second/speed that it is now?</a:t>
            </a:r>
          </a:p>
          <a:p>
            <a:pPr marL="0" indent="0">
              <a:buNone/>
            </a:pPr>
            <a:endParaRPr lang="en-US" dirty="0">
              <a:solidFill>
                <a:srgbClr val="000000"/>
              </a:solidFill>
              <a:ea typeface="Arial"/>
              <a:cs typeface="Arial"/>
            </a:endParaRPr>
          </a:p>
          <a:p>
            <a:pPr marL="0" indent="0">
              <a:buNone/>
            </a:pPr>
            <a:r>
              <a:rPr lang="en-US" dirty="0" smtClean="0">
                <a:solidFill>
                  <a:srgbClr val="000000"/>
                </a:solidFill>
                <a:ea typeface="Arial"/>
                <a:cs typeface="Arial"/>
              </a:rPr>
              <a:t>A: Networking speeds continue to go up, up, up!  New wireless protocols are being defined now with 100s of Mbps bandwidth… (I may have those numbers wrong.)</a:t>
            </a:r>
            <a:endParaRPr lang="en-US" dirty="0"/>
          </a:p>
        </p:txBody>
      </p:sp>
    </p:spTree>
    <p:extLst>
      <p:ext uri="{BB962C8B-B14F-4D97-AF65-F5344CB8AC3E}">
        <p14:creationId xmlns:p14="http://schemas.microsoft.com/office/powerpoint/2010/main" val="19309002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Service Providers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Q: </a:t>
            </a:r>
            <a:r>
              <a:rPr lang="en-US" b="0" i="0" dirty="0" smtClean="0">
                <a:solidFill>
                  <a:srgbClr val="000000"/>
                </a:solidFill>
                <a:ea typeface="Arial"/>
                <a:cs typeface="Arial"/>
              </a:rPr>
              <a:t>When it talked about the public server it mentioned how it is used for the general public and not the outsiders?  In my mind they seem like the same thing?  What is the difference in this context - when talking about the public server?</a:t>
            </a:r>
          </a:p>
          <a:p>
            <a:pPr marL="0" indent="0">
              <a:buNone/>
            </a:pPr>
            <a:r>
              <a:rPr lang="en-US" dirty="0" smtClean="0">
                <a:solidFill>
                  <a:srgbClr val="000000"/>
                </a:solidFill>
                <a:ea typeface="Arial"/>
                <a:cs typeface="Arial"/>
              </a:rPr>
              <a:t>A: It is a public *service*, not a public server.  The service is the wires that connect homes and companies.  You can’t use it unless you pay money to the ISP (Internet service provider).  But, anyone can pay money and subscribe.</a:t>
            </a:r>
            <a:endParaRPr lang="en-US" dirty="0"/>
          </a:p>
        </p:txBody>
      </p:sp>
    </p:spTree>
    <p:extLst>
      <p:ext uri="{BB962C8B-B14F-4D97-AF65-F5344CB8AC3E}">
        <p14:creationId xmlns:p14="http://schemas.microsoft.com/office/powerpoint/2010/main" val="5979947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TCP/IP stack vs. OSI stack</a:t>
            </a:r>
            <a:endParaRPr lang="en-US" dirty="0"/>
          </a:p>
        </p:txBody>
      </p:sp>
      <p:sp>
        <p:nvSpPr>
          <p:cNvPr id="3" name="Content Placeholder 2"/>
          <p:cNvSpPr>
            <a:spLocks noGrp="1"/>
          </p:cNvSpPr>
          <p:nvPr>
            <p:ph idx="1"/>
          </p:nvPr>
        </p:nvSpPr>
        <p:spPr/>
        <p:txBody>
          <a:bodyPr/>
          <a:lstStyle/>
          <a:p>
            <a:pPr marL="0" indent="0">
              <a:buNone/>
            </a:pPr>
            <a:r>
              <a:rPr lang="en-US" dirty="0" smtClean="0"/>
              <a:t>Q: How do the stacks differ?  Why use the TCP/IP stack?</a:t>
            </a:r>
          </a:p>
          <a:p>
            <a:pPr marL="0" indent="0">
              <a:buNone/>
            </a:pPr>
            <a:endParaRPr lang="en-US" dirty="0"/>
          </a:p>
          <a:p>
            <a:pPr marL="0" indent="0">
              <a:buNone/>
            </a:pPr>
            <a:r>
              <a:rPr lang="en-US" dirty="0" smtClean="0"/>
              <a:t>A: The Presentation and Session layers are theoretically good, but are not actually implemented in any TCP/IP protocol, AFAIK.</a:t>
            </a:r>
          </a:p>
          <a:p>
            <a:pPr marL="0" indent="0">
              <a:buNone/>
            </a:pPr>
            <a:r>
              <a:rPr lang="en-US" dirty="0" smtClean="0"/>
              <a:t>Other layers basically correspond to each other, across </a:t>
            </a:r>
            <a:r>
              <a:rPr lang="en-US" smtClean="0"/>
              <a:t>the models.</a:t>
            </a:r>
            <a:endParaRPr lang="en-US" dirty="0" smtClean="0"/>
          </a:p>
          <a:p>
            <a:endParaRPr lang="en-US" dirty="0"/>
          </a:p>
        </p:txBody>
      </p:sp>
    </p:spTree>
    <p:extLst>
      <p:ext uri="{BB962C8B-B14F-4D97-AF65-F5344CB8AC3E}">
        <p14:creationId xmlns:p14="http://schemas.microsoft.com/office/powerpoint/2010/main" val="2865691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Layering, and security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Q: </a:t>
            </a:r>
            <a:r>
              <a:rPr lang="en-US" b="0" i="0" dirty="0" smtClean="0">
                <a:solidFill>
                  <a:srgbClr val="000000"/>
                </a:solidFill>
                <a:ea typeface="Arial"/>
                <a:cs typeface="Arial"/>
              </a:rPr>
              <a:t>Are there ways/instances where we need to skip layers in the TCP/IP model?  </a:t>
            </a:r>
          </a:p>
          <a:p>
            <a:pPr marL="0" indent="0">
              <a:buNone/>
            </a:pPr>
            <a:r>
              <a:rPr lang="en-US" dirty="0" smtClean="0">
                <a:solidFill>
                  <a:srgbClr val="000000"/>
                </a:solidFill>
                <a:ea typeface="Arial"/>
                <a:cs typeface="Arial"/>
              </a:rPr>
              <a:t>A: No. (not usually)</a:t>
            </a:r>
          </a:p>
          <a:p>
            <a:pPr marL="0" indent="0">
              <a:buNone/>
            </a:pPr>
            <a:r>
              <a:rPr lang="en-US" b="0" i="0" dirty="0" smtClean="0">
                <a:solidFill>
                  <a:srgbClr val="000000"/>
                </a:solidFill>
                <a:ea typeface="Arial"/>
                <a:cs typeface="Arial"/>
              </a:rPr>
              <a:t>Q: And what is the security protocol between each layer (interception or interference)?</a:t>
            </a:r>
          </a:p>
          <a:p>
            <a:pPr marL="0" indent="0">
              <a:buNone/>
            </a:pPr>
            <a:r>
              <a:rPr lang="en-US" dirty="0" smtClean="0">
                <a:solidFill>
                  <a:srgbClr val="000000"/>
                </a:solidFill>
                <a:ea typeface="Arial"/>
                <a:cs typeface="Arial"/>
              </a:rPr>
              <a:t>A: Layer 4 provides security features – to make sure messages are not changed or sent to the wrong place.  Layer 5 applications can do more by encrypting the data. </a:t>
            </a:r>
            <a:endParaRPr lang="en-US" dirty="0"/>
          </a:p>
        </p:txBody>
      </p:sp>
    </p:spTree>
    <p:extLst>
      <p:ext uri="{BB962C8B-B14F-4D97-AF65-F5344CB8AC3E}">
        <p14:creationId xmlns:p14="http://schemas.microsoft.com/office/powerpoint/2010/main" val="13171450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Firewalls / security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Q: </a:t>
            </a:r>
            <a:r>
              <a:rPr lang="en-US" dirty="0"/>
              <a:t>Where do firewalls and other security issues fit into the layers and transport of data</a:t>
            </a:r>
            <a:r>
              <a:rPr lang="en-US" dirty="0" smtClean="0"/>
              <a:t>?</a:t>
            </a:r>
          </a:p>
          <a:p>
            <a:pPr marL="0" indent="0">
              <a:buNone/>
            </a:pPr>
            <a:endParaRPr lang="en-US" dirty="0"/>
          </a:p>
          <a:p>
            <a:pPr marL="0" indent="0">
              <a:buNone/>
            </a:pPr>
            <a:r>
              <a:rPr lang="en-US" dirty="0" smtClean="0"/>
              <a:t>A: Firewalls operate at multiple layers – looking at layer 2 headers, layer 3 headers, layer 4 stuff, and layer 5 headers and payloads.  (But mostly at layer 3 and 4).</a:t>
            </a:r>
          </a:p>
          <a:p>
            <a:pPr marL="0" indent="0">
              <a:buNone/>
            </a:pPr>
            <a:endParaRPr lang="en-US" dirty="0"/>
          </a:p>
        </p:txBody>
      </p:sp>
    </p:spTree>
    <p:extLst>
      <p:ext uri="{BB962C8B-B14F-4D97-AF65-F5344CB8AC3E}">
        <p14:creationId xmlns:p14="http://schemas.microsoft.com/office/powerpoint/2010/main" val="41955527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planning</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Q: Where do you begin in planning a network? It seems so complex that at this point I wouldn't know where to begin in planning the network setup.</a:t>
            </a:r>
          </a:p>
          <a:p>
            <a:pPr marL="0" indent="0">
              <a:buNone/>
            </a:pPr>
            <a:endParaRPr lang="en-US" dirty="0"/>
          </a:p>
          <a:p>
            <a:pPr marL="0" indent="0">
              <a:buNone/>
            </a:pPr>
            <a:r>
              <a:rPr lang="en-US" dirty="0" smtClean="0"/>
              <a:t>A: All networks have many of the same basic services.  They differ in their size, security requirements, bandwidth needs, etc.  That’s where it gets hard…</a:t>
            </a:r>
          </a:p>
          <a:p>
            <a:pPr marL="0" indent="0">
              <a:buNone/>
            </a:pPr>
            <a:endParaRPr lang="en-US" dirty="0"/>
          </a:p>
        </p:txBody>
      </p:sp>
    </p:spTree>
    <p:extLst>
      <p:ext uri="{BB962C8B-B14F-4D97-AF65-F5344CB8AC3E}">
        <p14:creationId xmlns:p14="http://schemas.microsoft.com/office/powerpoint/2010/main" val="26874781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 to clients per server</a:t>
            </a:r>
            <a:endParaRPr lang="en-US" dirty="0"/>
          </a:p>
        </p:txBody>
      </p:sp>
      <p:sp>
        <p:nvSpPr>
          <p:cNvPr id="3" name="Content Placeholder 2"/>
          <p:cNvSpPr>
            <a:spLocks noGrp="1"/>
          </p:cNvSpPr>
          <p:nvPr>
            <p:ph idx="1"/>
          </p:nvPr>
        </p:nvSpPr>
        <p:spPr/>
        <p:txBody>
          <a:bodyPr/>
          <a:lstStyle/>
          <a:p>
            <a:pPr marL="0" indent="0">
              <a:buNone/>
            </a:pPr>
            <a:r>
              <a:rPr lang="en-US" dirty="0" smtClean="0"/>
              <a:t>Q: </a:t>
            </a:r>
            <a:r>
              <a:rPr lang="en-US" dirty="0">
                <a:solidFill>
                  <a:srgbClr val="000000"/>
                </a:solidFill>
                <a:ea typeface="Arial"/>
                <a:cs typeface="Arial"/>
              </a:rPr>
              <a:t>I</a:t>
            </a:r>
            <a:r>
              <a:rPr lang="en-US" b="0" i="0" dirty="0" smtClean="0">
                <a:solidFill>
                  <a:srgbClr val="000000"/>
                </a:solidFill>
                <a:ea typeface="Arial"/>
                <a:cs typeface="Arial"/>
              </a:rPr>
              <a:t>s there a limit of clients a server can handle?</a:t>
            </a:r>
          </a:p>
          <a:p>
            <a:pPr marL="0" indent="0">
              <a:buNone/>
            </a:pPr>
            <a:endParaRPr lang="en-US" dirty="0">
              <a:solidFill>
                <a:srgbClr val="000000"/>
              </a:solidFill>
              <a:ea typeface="Arial"/>
              <a:cs typeface="Arial"/>
            </a:endParaRPr>
          </a:p>
          <a:p>
            <a:pPr marL="0" indent="0">
              <a:buNone/>
            </a:pPr>
            <a:r>
              <a:rPr lang="en-US" dirty="0" smtClean="0">
                <a:solidFill>
                  <a:srgbClr val="000000"/>
                </a:solidFill>
                <a:ea typeface="Arial"/>
                <a:cs typeface="Arial"/>
              </a:rPr>
              <a:t>A: There is probably a theoretical limit, but practically speaking, it is a limit based on memory size and CPU speed on the server machine.</a:t>
            </a:r>
            <a:endParaRPr lang="en-US" dirty="0"/>
          </a:p>
        </p:txBody>
      </p:sp>
    </p:spTree>
    <p:extLst>
      <p:ext uri="{BB962C8B-B14F-4D97-AF65-F5344CB8AC3E}">
        <p14:creationId xmlns:p14="http://schemas.microsoft.com/office/powerpoint/2010/main" val="3728583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layering models?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Q: What is the difference between the layering model in the text - which has the layers: Physical, Network Interface, Internet, Transport, and Application - and the </a:t>
            </a:r>
            <a:r>
              <a:rPr lang="en-US" dirty="0" smtClean="0"/>
              <a:t>7-layer OSI model?</a:t>
            </a:r>
          </a:p>
          <a:p>
            <a:pPr marL="0" indent="0">
              <a:buNone/>
            </a:pPr>
            <a:r>
              <a:rPr lang="en-US" dirty="0" smtClean="0"/>
              <a:t>A: TCP/IP model is what is implemented (in general). OSI model is a theoretical model.</a:t>
            </a:r>
          </a:p>
          <a:p>
            <a:r>
              <a:rPr lang="en-US" dirty="0" smtClean="0"/>
              <a:t>TCP/IP protocols are in use.  OSI protocols were proposed, but never caught on globally. </a:t>
            </a:r>
          </a:p>
          <a:p>
            <a:r>
              <a:rPr lang="en-US" dirty="0" smtClean="0"/>
              <a:t>TCP/IP protocols were implemented by individuals or small groups, then became standards.  OSI protocols were designed by committees and were “yucky” (my term).</a:t>
            </a:r>
            <a:endParaRPr lang="en-US" dirty="0"/>
          </a:p>
        </p:txBody>
      </p:sp>
    </p:spTree>
    <p:extLst>
      <p:ext uri="{BB962C8B-B14F-4D97-AF65-F5344CB8AC3E}">
        <p14:creationId xmlns:p14="http://schemas.microsoft.com/office/powerpoint/2010/main" val="17440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Stream vs. Message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Q: </a:t>
            </a:r>
            <a:r>
              <a:rPr lang="en-US" b="0" i="0" dirty="0" smtClean="0">
                <a:solidFill>
                  <a:srgbClr val="000000"/>
                </a:solidFill>
                <a:ea typeface="Arial"/>
                <a:cs typeface="Arial"/>
              </a:rPr>
              <a:t>Could you go into a little more detail about stream and message transports? What are some advantages and disadvantages of each, and why can the message paradigm not guarantee delivery?</a:t>
            </a:r>
          </a:p>
          <a:p>
            <a:pPr marL="0" indent="0">
              <a:buNone/>
            </a:pPr>
            <a:r>
              <a:rPr lang="en-US" dirty="0" smtClean="0">
                <a:solidFill>
                  <a:srgbClr val="000000"/>
                </a:solidFill>
                <a:ea typeface="Arial"/>
                <a:cs typeface="Arial"/>
              </a:rPr>
              <a:t>A: A stream protocol’s biggest advantage is that it provides reliability: data sent </a:t>
            </a:r>
            <a:r>
              <a:rPr lang="en-US" b="1" dirty="0" smtClean="0">
                <a:solidFill>
                  <a:srgbClr val="000000"/>
                </a:solidFill>
                <a:ea typeface="Arial"/>
                <a:cs typeface="Arial"/>
              </a:rPr>
              <a:t>will</a:t>
            </a:r>
            <a:r>
              <a:rPr lang="en-US" dirty="0" smtClean="0">
                <a:solidFill>
                  <a:srgbClr val="000000"/>
                </a:solidFill>
                <a:ea typeface="Arial"/>
                <a:cs typeface="Arial"/>
              </a:rPr>
              <a:t> be received.  This guarantee is met by having the endpoints agree that they are talking, and keeping track of what each endpoint is doing.   None of this happens for message protocols – data is just sent and the sender hopes it gets there…</a:t>
            </a:r>
            <a:endParaRPr lang="en-US" dirty="0"/>
          </a:p>
        </p:txBody>
      </p:sp>
    </p:spTree>
    <p:extLst>
      <p:ext uri="{BB962C8B-B14F-4D97-AF65-F5344CB8AC3E}">
        <p14:creationId xmlns:p14="http://schemas.microsoft.com/office/powerpoint/2010/main" val="4138654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Encapsulation and de-encapsulation</a:t>
            </a:r>
            <a:endParaRPr lang="en-US" dirty="0"/>
          </a:p>
        </p:txBody>
      </p:sp>
      <p:sp>
        <p:nvSpPr>
          <p:cNvPr id="3" name="Content Placeholder 2"/>
          <p:cNvSpPr>
            <a:spLocks noGrp="1"/>
          </p:cNvSpPr>
          <p:nvPr>
            <p:ph idx="1"/>
          </p:nvPr>
        </p:nvSpPr>
        <p:spPr/>
        <p:txBody>
          <a:bodyPr/>
          <a:lstStyle/>
          <a:p>
            <a:pPr marL="0" indent="0">
              <a:buNone/>
            </a:pPr>
            <a:r>
              <a:rPr lang="en-US" dirty="0" smtClean="0"/>
              <a:t>Q: </a:t>
            </a:r>
            <a:r>
              <a:rPr lang="en-US" b="0" i="0" dirty="0" smtClean="0">
                <a:solidFill>
                  <a:srgbClr val="000000"/>
                </a:solidFill>
                <a:ea typeface="Arial"/>
                <a:cs typeface="Arial"/>
              </a:rPr>
              <a:t>I also am confused as to what encapsulation and de-encapsulation are, I don't think that was in the reading.</a:t>
            </a:r>
          </a:p>
          <a:p>
            <a:pPr marL="0" indent="0">
              <a:buNone/>
            </a:pPr>
            <a:r>
              <a:rPr lang="en-US" dirty="0" smtClean="0">
                <a:solidFill>
                  <a:srgbClr val="000000"/>
                </a:solidFill>
                <a:ea typeface="Arial"/>
                <a:cs typeface="Arial"/>
              </a:rPr>
              <a:t>A: Encapsulation is wrapping one layer within another.  De-encapsulation is unwrapping it.  Imagine a box containing another box, containing another box (or two), …</a:t>
            </a:r>
            <a:endParaRPr lang="en-US" dirty="0"/>
          </a:p>
        </p:txBody>
      </p:sp>
    </p:spTree>
    <p:extLst>
      <p:ext uri="{BB962C8B-B14F-4D97-AF65-F5344CB8AC3E}">
        <p14:creationId xmlns:p14="http://schemas.microsoft.com/office/powerpoint/2010/main" val="39078886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 server data exchange</a:t>
            </a:r>
            <a:endParaRPr lang="en-US" dirty="0"/>
          </a:p>
        </p:txBody>
      </p:sp>
      <p:sp>
        <p:nvSpPr>
          <p:cNvPr id="3" name="Content Placeholder 2"/>
          <p:cNvSpPr>
            <a:spLocks noGrp="1"/>
          </p:cNvSpPr>
          <p:nvPr>
            <p:ph idx="1"/>
          </p:nvPr>
        </p:nvSpPr>
        <p:spPr/>
        <p:txBody>
          <a:bodyPr/>
          <a:lstStyle/>
          <a:p>
            <a:pPr marL="0" indent="0">
              <a:buNone/>
            </a:pPr>
            <a:r>
              <a:rPr lang="en-US" dirty="0" smtClean="0"/>
              <a:t>Q: </a:t>
            </a:r>
            <a:r>
              <a:rPr lang="en-US" b="0" i="0" dirty="0" smtClean="0">
                <a:solidFill>
                  <a:srgbClr val="000000"/>
                </a:solidFill>
                <a:ea typeface="Arial"/>
                <a:cs typeface="Arial"/>
              </a:rPr>
              <a:t>Can the client-server data exchange be pipelined to improve communication speed?</a:t>
            </a:r>
          </a:p>
          <a:p>
            <a:pPr marL="0" indent="0">
              <a:buNone/>
            </a:pPr>
            <a:endParaRPr lang="en-US" dirty="0">
              <a:solidFill>
                <a:srgbClr val="000000"/>
              </a:solidFill>
              <a:ea typeface="Arial"/>
              <a:cs typeface="Arial"/>
            </a:endParaRPr>
          </a:p>
          <a:p>
            <a:pPr marL="0" indent="0">
              <a:buNone/>
            </a:pPr>
            <a:r>
              <a:rPr lang="en-US" dirty="0" smtClean="0">
                <a:solidFill>
                  <a:srgbClr val="000000"/>
                </a:solidFill>
                <a:ea typeface="Arial"/>
                <a:cs typeface="Arial"/>
              </a:rPr>
              <a:t>A: Yes!  Sometimes an “acknowledgement” response from the client to server is “piggybacked” on a message from the server to client.  Also, some protocols allow a client/server to send data “ahead”.</a:t>
            </a:r>
            <a:endParaRPr lang="en-US" dirty="0"/>
          </a:p>
        </p:txBody>
      </p:sp>
    </p:spTree>
    <p:extLst>
      <p:ext uri="{BB962C8B-B14F-4D97-AF65-F5344CB8AC3E}">
        <p14:creationId xmlns:p14="http://schemas.microsoft.com/office/powerpoint/2010/main" val="42897034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I use? Stream or message?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Q: </a:t>
            </a:r>
            <a:r>
              <a:rPr lang="en-US" b="0" i="0" dirty="0" smtClean="0">
                <a:solidFill>
                  <a:srgbClr val="000000"/>
                </a:solidFill>
                <a:ea typeface="Arial"/>
                <a:cs typeface="Arial"/>
              </a:rPr>
              <a:t> I am a little confused about the stream and message paradigms only in the kinds of examples I would see today (how are they used in my context?)</a:t>
            </a:r>
          </a:p>
          <a:p>
            <a:pPr marL="0" indent="0">
              <a:buNone/>
            </a:pPr>
            <a:r>
              <a:rPr lang="en-US" dirty="0" smtClean="0">
                <a:solidFill>
                  <a:srgbClr val="000000"/>
                </a:solidFill>
                <a:ea typeface="Arial"/>
                <a:cs typeface="Arial"/>
              </a:rPr>
              <a:t>A: Almost everything you use on a daily basis uses TCP (stream-based) because it needs reliable data delivery.  Some gaming on LANs use UDP (message-based) because they can broadcast a message to multiple recipients.</a:t>
            </a:r>
            <a:endParaRPr lang="en-US" dirty="0"/>
          </a:p>
        </p:txBody>
      </p:sp>
    </p:spTree>
    <p:extLst>
      <p:ext uri="{BB962C8B-B14F-4D97-AF65-F5344CB8AC3E}">
        <p14:creationId xmlns:p14="http://schemas.microsoft.com/office/powerpoint/2010/main" val="3238782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ISO in use?</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Q: What happened to ISO?  Did ISO adopt the 5 layer model?  If not, why not?</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OSI (Open Systems Interconnection) is a European org that defined the model and protocols (X.500, X.400, ASN.1, TP0 – TP4, etc.) Most of the protocols were so complex (and untested) that they were abandoned. TCP/IP ruled!  The model is still referred to in literature.</a:t>
            </a:r>
            <a:endParaRPr lang="en-US" dirty="0"/>
          </a:p>
        </p:txBody>
      </p:sp>
    </p:spTree>
    <p:extLst>
      <p:ext uri="{BB962C8B-B14F-4D97-AF65-F5344CB8AC3E}">
        <p14:creationId xmlns:p14="http://schemas.microsoft.com/office/powerpoint/2010/main" val="102840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Protocols</a:t>
            </a:r>
            <a:endParaRPr lang="en-US" dirty="0"/>
          </a:p>
        </p:txBody>
      </p:sp>
      <p:sp>
        <p:nvSpPr>
          <p:cNvPr id="3" name="Content Placeholder 2"/>
          <p:cNvSpPr>
            <a:spLocks noGrp="1"/>
          </p:cNvSpPr>
          <p:nvPr>
            <p:ph idx="1"/>
          </p:nvPr>
        </p:nvSpPr>
        <p:spPr/>
        <p:txBody>
          <a:bodyPr/>
          <a:lstStyle/>
          <a:p>
            <a:pPr marL="0" indent="0">
              <a:buNone/>
            </a:pPr>
            <a:r>
              <a:rPr lang="en-US" dirty="0" smtClean="0"/>
              <a:t>Q: Where is protocol information defined?</a:t>
            </a:r>
          </a:p>
          <a:p>
            <a:pPr marL="0" indent="0">
              <a:buNone/>
            </a:pPr>
            <a:endParaRPr lang="en-US" dirty="0"/>
          </a:p>
          <a:p>
            <a:pPr marL="0" indent="0">
              <a:buNone/>
            </a:pPr>
            <a:r>
              <a:rPr lang="en-US" dirty="0" smtClean="0"/>
              <a:t>A: Protocols are specified by standards bodies – the ISO or the IETF.  You can get the definitions of the protocols by searching for RFCs.</a:t>
            </a:r>
          </a:p>
          <a:p>
            <a:pPr marL="0" indent="0">
              <a:buNone/>
            </a:pPr>
            <a:endParaRPr lang="en-US" dirty="0"/>
          </a:p>
        </p:txBody>
      </p:sp>
    </p:spTree>
    <p:extLst>
      <p:ext uri="{BB962C8B-B14F-4D97-AF65-F5344CB8AC3E}">
        <p14:creationId xmlns:p14="http://schemas.microsoft.com/office/powerpoint/2010/main" val="1562894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Multiplexing/</a:t>
            </a:r>
            <a:r>
              <a:rPr lang="en-US" dirty="0" err="1" smtClean="0"/>
              <a:t>Demux</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Q: What </a:t>
            </a:r>
            <a:r>
              <a:rPr lang="en-US" dirty="0"/>
              <a:t>exactly is </a:t>
            </a:r>
            <a:r>
              <a:rPr lang="en-US" dirty="0" err="1" smtClean="0"/>
              <a:t>demultiplexing</a:t>
            </a:r>
            <a:r>
              <a:rPr lang="en-US" dirty="0" smtClean="0"/>
              <a:t>?</a:t>
            </a:r>
          </a:p>
          <a:p>
            <a:pPr marL="0" indent="0">
              <a:buNone/>
            </a:pPr>
            <a:r>
              <a:rPr lang="en-US" dirty="0" smtClean="0"/>
              <a:t>A: p.4. Multiplexing “allows information from multiple sources to be combined  for transmission across a shared medium”; </a:t>
            </a:r>
            <a:r>
              <a:rPr lang="en-US" dirty="0"/>
              <a:t>demultiplexing is the opposite: taking “things” that share a resource and splitting them out, according to some criteria</a:t>
            </a:r>
            <a:r>
              <a:rPr lang="en-US" dirty="0" smtClean="0"/>
              <a:t>.</a:t>
            </a:r>
          </a:p>
        </p:txBody>
      </p:sp>
    </p:spTree>
    <p:extLst>
      <p:ext uri="{BB962C8B-B14F-4D97-AF65-F5344CB8AC3E}">
        <p14:creationId xmlns:p14="http://schemas.microsoft.com/office/powerpoint/2010/main" val="201189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Encapsulation</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Q: I am unclear about encapsulation.  Can you explain?</a:t>
            </a:r>
          </a:p>
          <a:p>
            <a:pPr marL="0" indent="0">
              <a:buNone/>
            </a:pPr>
            <a:endParaRPr lang="en-US" dirty="0"/>
          </a:p>
          <a:p>
            <a:pPr marL="0" indent="0">
              <a:buNone/>
            </a:pPr>
            <a:r>
              <a:rPr lang="en-US" dirty="0" smtClean="0"/>
              <a:t>A: Sure.  Encapsulation is wrapping something inside something else, before sending it.</a:t>
            </a:r>
          </a:p>
          <a:p>
            <a:pPr marL="0" indent="0">
              <a:buNone/>
            </a:pPr>
            <a:r>
              <a:rPr lang="en-US" dirty="0" smtClean="0"/>
              <a:t>Example: </a:t>
            </a:r>
          </a:p>
          <a:p>
            <a:pPr marL="0" indent="0">
              <a:buNone/>
            </a:pPr>
            <a:r>
              <a:rPr lang="en-US" dirty="0" smtClean="0"/>
              <a:t>English: ‘My name is Inigo Montoya.  You killed my father.  Prepare to die.’</a:t>
            </a:r>
          </a:p>
          <a:p>
            <a:pPr marL="0" indent="0">
              <a:buNone/>
            </a:pPr>
            <a:r>
              <a:rPr lang="en-US" dirty="0" smtClean="0"/>
              <a:t>Spanish: ‘</a:t>
            </a:r>
            <a:r>
              <a:rPr lang="es-ES" dirty="0"/>
              <a:t>Mi nombre es Íñigo Montoya . Usted mató a mi </a:t>
            </a:r>
            <a:r>
              <a:rPr lang="es-ES" dirty="0" smtClean="0"/>
              <a:t>padre. </a:t>
            </a:r>
            <a:r>
              <a:rPr lang="es-ES" dirty="0" err="1"/>
              <a:t>Preparate</a:t>
            </a:r>
            <a:r>
              <a:rPr lang="es-ES" dirty="0"/>
              <a:t> a morir</a:t>
            </a:r>
            <a:r>
              <a:rPr lang="es-ES" dirty="0" smtClean="0"/>
              <a:t>.’</a:t>
            </a:r>
          </a:p>
          <a:p>
            <a:pPr marL="0" indent="0">
              <a:buNone/>
            </a:pPr>
            <a:r>
              <a:rPr lang="es-ES" dirty="0" err="1" smtClean="0"/>
              <a:t>Or</a:t>
            </a:r>
            <a:r>
              <a:rPr lang="es-ES" dirty="0" smtClean="0"/>
              <a:t>: HTML.</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35800" y="274638"/>
            <a:ext cx="1651000" cy="1993900"/>
          </a:xfrm>
          <a:prstGeom prst="rect">
            <a:avLst/>
          </a:prstGeom>
        </p:spPr>
      </p:pic>
    </p:spTree>
    <p:extLst>
      <p:ext uri="{BB962C8B-B14F-4D97-AF65-F5344CB8AC3E}">
        <p14:creationId xmlns:p14="http://schemas.microsoft.com/office/powerpoint/2010/main" val="4134912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 Paradigm Use</a:t>
            </a:r>
            <a:endParaRPr lang="en-US" dirty="0"/>
          </a:p>
        </p:txBody>
      </p:sp>
      <p:sp>
        <p:nvSpPr>
          <p:cNvPr id="3" name="Content Placeholder 2"/>
          <p:cNvSpPr>
            <a:spLocks noGrp="1"/>
          </p:cNvSpPr>
          <p:nvPr>
            <p:ph idx="1"/>
          </p:nvPr>
        </p:nvSpPr>
        <p:spPr/>
        <p:txBody>
          <a:bodyPr/>
          <a:lstStyle/>
          <a:p>
            <a:pPr marL="0" indent="0">
              <a:buNone/>
            </a:pPr>
            <a:r>
              <a:rPr lang="en-US" dirty="0"/>
              <a:t>Q: </a:t>
            </a:r>
            <a:r>
              <a:rPr lang="en-US" dirty="0" smtClean="0"/>
              <a:t>What </a:t>
            </a:r>
            <a:r>
              <a:rPr lang="en-US" dirty="0"/>
              <a:t>is the purpose of message paradigm if it has no guarantees that the message will ever be </a:t>
            </a:r>
            <a:r>
              <a:rPr lang="en-US" dirty="0" smtClean="0"/>
              <a:t>delivered, etc.?</a:t>
            </a:r>
          </a:p>
          <a:p>
            <a:pPr marL="0" indent="0">
              <a:buNone/>
            </a:pPr>
            <a:endParaRPr lang="en-US" dirty="0"/>
          </a:p>
          <a:p>
            <a:pPr marL="0" indent="0">
              <a:buNone/>
            </a:pPr>
            <a:r>
              <a:rPr lang="en-US" dirty="0" smtClean="0"/>
              <a:t>A: Sending single (unreliable) messages is very fast and easy.  And, because most networks are pretty reliable, most messages get through.</a:t>
            </a:r>
            <a:endParaRPr lang="en-US" dirty="0"/>
          </a:p>
        </p:txBody>
      </p:sp>
    </p:spTree>
    <p:extLst>
      <p:ext uri="{BB962C8B-B14F-4D97-AF65-F5344CB8AC3E}">
        <p14:creationId xmlns:p14="http://schemas.microsoft.com/office/powerpoint/2010/main" val="3871671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TCP vs UDP?</a:t>
            </a:r>
            <a:endParaRPr lang="en-US" dirty="0"/>
          </a:p>
        </p:txBody>
      </p:sp>
      <p:sp>
        <p:nvSpPr>
          <p:cNvPr id="3" name="Content Placeholder 2"/>
          <p:cNvSpPr>
            <a:spLocks noGrp="1"/>
          </p:cNvSpPr>
          <p:nvPr>
            <p:ph idx="1"/>
          </p:nvPr>
        </p:nvSpPr>
        <p:spPr/>
        <p:txBody>
          <a:bodyPr>
            <a:normAutofit/>
          </a:bodyPr>
          <a:lstStyle/>
          <a:p>
            <a:pPr marL="0" lvl="0" indent="0" defTabSz="914400">
              <a:spcBef>
                <a:spcPts val="0"/>
              </a:spcBef>
              <a:buNone/>
            </a:pPr>
            <a:r>
              <a:rPr lang="en-US" dirty="0"/>
              <a:t>Q</a:t>
            </a:r>
            <a:r>
              <a:rPr lang="en-US" dirty="0" smtClean="0"/>
              <a:t>: The book </a:t>
            </a:r>
            <a:r>
              <a:rPr lang="en-US" dirty="0"/>
              <a:t>says that the Stream Paradigm uses the TCP protocol and the Message Paradigm uses the UDP protocol - why do the different paradigms use different protocols?  How does that relate with the way they communicate (1-to-1 connected vs. many-to-many connections with no guarantee of </a:t>
            </a:r>
            <a:r>
              <a:rPr lang="en-US" dirty="0" smtClean="0"/>
              <a:t>delivery)?</a:t>
            </a:r>
          </a:p>
        </p:txBody>
      </p:sp>
    </p:spTree>
    <p:extLst>
      <p:ext uri="{BB962C8B-B14F-4D97-AF65-F5344CB8AC3E}">
        <p14:creationId xmlns:p14="http://schemas.microsoft.com/office/powerpoint/2010/main" val="10896087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358</TotalTime>
  <Words>1782</Words>
  <Application>Microsoft Macintosh PowerPoint</Application>
  <PresentationFormat>On-screen Show (4:3)</PresentationFormat>
  <Paragraphs>128</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Calibri</vt:lpstr>
      <vt:lpstr>Wingdings</vt:lpstr>
      <vt:lpstr>Arial</vt:lpstr>
      <vt:lpstr>Office Theme</vt:lpstr>
      <vt:lpstr>Ch. 1, 2, 3 Q and A</vt:lpstr>
      <vt:lpstr>Layering </vt:lpstr>
      <vt:lpstr>Different layering models?</vt:lpstr>
      <vt:lpstr>Is ISO in use?</vt:lpstr>
      <vt:lpstr>Protocols</vt:lpstr>
      <vt:lpstr>Multiplexing/Demux</vt:lpstr>
      <vt:lpstr>Encapsulation</vt:lpstr>
      <vt:lpstr>Message Paradigm Use</vt:lpstr>
      <vt:lpstr>Why TCP vs UDP?</vt:lpstr>
      <vt:lpstr>Why TCP vs UDP?</vt:lpstr>
      <vt:lpstr>Port numbers</vt:lpstr>
      <vt:lpstr>Passing packets through layers</vt:lpstr>
      <vt:lpstr>How does the Internet work?</vt:lpstr>
      <vt:lpstr>Old slides, from 2015, 2014, etc.</vt:lpstr>
      <vt:lpstr>Precision required</vt:lpstr>
      <vt:lpstr>Private vs. Public Networks</vt:lpstr>
      <vt:lpstr>IP address depletion?</vt:lpstr>
      <vt:lpstr>Changing the headers?</vt:lpstr>
      <vt:lpstr>Personal/cloud computing</vt:lpstr>
      <vt:lpstr>Security over public networks</vt:lpstr>
      <vt:lpstr>Sockets</vt:lpstr>
      <vt:lpstr>(De)multiplexing</vt:lpstr>
      <vt:lpstr>Networking speeds</vt:lpstr>
      <vt:lpstr>Public Service Providers</vt:lpstr>
      <vt:lpstr>TCP/IP stack vs. OSI stack</vt:lpstr>
      <vt:lpstr>Layering, and security</vt:lpstr>
      <vt:lpstr>Firewalls / security</vt:lpstr>
      <vt:lpstr>Network planning</vt:lpstr>
      <vt:lpstr>Limit to clients per server</vt:lpstr>
      <vt:lpstr>Stream vs. Message</vt:lpstr>
      <vt:lpstr>Encapsulation and de-encapsulation</vt:lpstr>
      <vt:lpstr>Client server data exchange</vt:lpstr>
      <vt:lpstr>What do I use? Stream or message?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1, 2, 3 Q and A</dc:title>
  <dc:creator>Victor Norman</dc:creator>
  <cp:lastModifiedBy>Microsoft Office User</cp:lastModifiedBy>
  <cp:revision>106</cp:revision>
  <dcterms:created xsi:type="dcterms:W3CDTF">2014-02-05T00:32:59Z</dcterms:created>
  <dcterms:modified xsi:type="dcterms:W3CDTF">2016-02-08T16:31:24Z</dcterms:modified>
</cp:coreProperties>
</file>