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Layouts/slideLayout13.xml" ContentType="application/vnd.openxmlformats-officedocument.presentationml.slideLayout+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9" r:id="rId1"/>
  </p:sldMasterIdLst>
  <p:notesMasterIdLst>
    <p:notesMasterId r:id="rId33"/>
  </p:notesMasterIdLst>
  <p:sldIdLst>
    <p:sldId id="283" r:id="rId2"/>
    <p:sldId id="257" r:id="rId3"/>
    <p:sldId id="258" r:id="rId4"/>
    <p:sldId id="259" r:id="rId5"/>
    <p:sldId id="260" r:id="rId6"/>
    <p:sldId id="261" r:id="rId7"/>
    <p:sldId id="288" r:id="rId8"/>
    <p:sldId id="291" r:id="rId9"/>
    <p:sldId id="292" r:id="rId10"/>
    <p:sldId id="293" r:id="rId11"/>
    <p:sldId id="294" r:id="rId12"/>
    <p:sldId id="295" r:id="rId13"/>
    <p:sldId id="296"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289" r:id="rId28"/>
    <p:sldId id="290" r:id="rId29"/>
    <p:sldId id="275" r:id="rId30"/>
    <p:sldId id="276" r:id="rId31"/>
    <p:sldId id="285" r:id="rId32"/>
  </p:sldIdLst>
  <p:sldSz cx="9144000" cy="6858000" type="screen4x3"/>
  <p:notesSz cx="6997700" cy="92837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hidden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3822" autoAdjust="0"/>
    <p:restoredTop sz="67356" autoAdjust="0"/>
  </p:normalViewPr>
  <p:slideViewPr>
    <p:cSldViewPr>
      <p:cViewPr varScale="1">
        <p:scale>
          <a:sx n="105" d="100"/>
          <a:sy n="105" d="100"/>
        </p:scale>
        <p:origin x="-212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atin typeface="Times New Roman" charset="0"/>
              </a:defRPr>
            </a:lvl1pPr>
          </a:lstStyle>
          <a:p>
            <a:endParaRPr lang="en-US"/>
          </a:p>
        </p:txBody>
      </p:sp>
      <p:sp>
        <p:nvSpPr>
          <p:cNvPr id="5123"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atin typeface="Times New Roman" charset="0"/>
              </a:defRPr>
            </a:lvl1pPr>
          </a:lstStyle>
          <a:p>
            <a:endParaRPr lang="en-US"/>
          </a:p>
        </p:txBody>
      </p:sp>
      <p:sp>
        <p:nvSpPr>
          <p:cNvPr id="512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atin typeface="Times New Roman" charset="0"/>
              </a:defRPr>
            </a:lvl1pPr>
          </a:lstStyle>
          <a:p>
            <a:endParaRPr lang="en-US"/>
          </a:p>
        </p:txBody>
      </p:sp>
      <p:sp>
        <p:nvSpPr>
          <p:cNvPr id="5127"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atin typeface="Times New Roman" charset="0"/>
              </a:defRPr>
            </a:lvl1pPr>
          </a:lstStyle>
          <a:p>
            <a:fld id="{CC78B769-7B6F-4285-ACFA-461D4F2851A5}"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3A1E46-F8CD-45C9-8BD6-56826C9A3B94}" type="slidenum">
              <a:rPr lang="en-US"/>
              <a:pPr/>
              <a:t>1</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933450" y="4410075"/>
            <a:ext cx="5130800" cy="4176713"/>
          </a:xfrm>
        </p:spPr>
        <p:txBody>
          <a:bodyPr/>
          <a:lstStyle/>
          <a:p>
            <a:pPr marL="228600" indent="-228600"/>
            <a:r>
              <a:rPr lang="en-US"/>
              <a:t>Spreadsheets were a killer app for personal computers (perhaps </a:t>
            </a:r>
            <a:r>
              <a:rPr lang="en-US" i="1"/>
              <a:t>the</a:t>
            </a:r>
            <a:r>
              <a:rPr lang="en-US"/>
              <a:t> killer business app).</a:t>
            </a:r>
          </a:p>
          <a:p>
            <a:pPr marL="228600" indent="-228600"/>
            <a:r>
              <a:rPr lang="en-US" b="1"/>
              <a:t>It’s a mind-set, not a skill-set.  Brilliance helps, but is not required.</a:t>
            </a:r>
            <a:r>
              <a:rPr lang="en-US"/>
              <a:t>  Instead, adopt these mantras: be stubborn,</a:t>
            </a:r>
            <a:r>
              <a:rPr lang="en-US" b="1"/>
              <a:t> </a:t>
            </a:r>
            <a:r>
              <a:rPr lang="en-US"/>
              <a:t>bossy, </a:t>
            </a:r>
            <a:r>
              <a:rPr lang="en-US" b="1"/>
              <a:t>lazy</a:t>
            </a:r>
            <a:r>
              <a:rPr lang="en-US"/>
              <a:t>, obssesive, cynical, plodding, and importunate. Why?  So you can use IT as a tool to do cool stuff…</a:t>
            </a:r>
          </a:p>
          <a:p>
            <a:pPr marL="228600" indent="-228600"/>
            <a:r>
              <a:rPr lang="en-US"/>
              <a:t>This week, resist the urge to build a technological solution before you understand what its for.  There’s no sense attending to details until you know what you’re talking about (cf. the old von Neumann quote).</a:t>
            </a:r>
          </a:p>
          <a:p>
            <a:pPr marL="228600" indent="-22860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BE09BF-34AC-4AE8-8390-EA4426141844}" type="slidenum">
              <a:rPr lang="en-US"/>
              <a:pPr/>
              <a:t>2</a:t>
            </a:fld>
            <a:endParaRPr lang="en-US"/>
          </a:p>
        </p:txBody>
      </p:sp>
      <p:sp>
        <p:nvSpPr>
          <p:cNvPr id="8194" name="Rectangle 2"/>
          <p:cNvSpPr>
            <a:spLocks noGrp="1" noRot="1" noChangeAspect="1" noChangeArrowheads="1" noTextEdit="1"/>
          </p:cNvSpPr>
          <p:nvPr>
            <p:ph type="sldImg"/>
          </p:nvPr>
        </p:nvSpPr>
        <p:spPr>
          <a:xfrm>
            <a:off x="1179513" y="698500"/>
            <a:ext cx="4638675" cy="3479800"/>
          </a:xfrm>
          <a:ln/>
        </p:spPr>
      </p:sp>
      <p:sp>
        <p:nvSpPr>
          <p:cNvPr id="8195" name="Rectangle 3"/>
          <p:cNvSpPr>
            <a:spLocks noGrp="1" noChangeArrowheads="1"/>
          </p:cNvSpPr>
          <p:nvPr>
            <p:ph type="body" idx="1"/>
          </p:nvPr>
        </p:nvSpPr>
        <p:spPr>
          <a:xfrm>
            <a:off x="935038" y="4410075"/>
            <a:ext cx="5127625" cy="4175125"/>
          </a:xfrm>
        </p:spPr>
        <p:txBody>
          <a:bodyPr/>
          <a:lstStyle/>
          <a:p>
            <a:r>
              <a:rPr lang="en-US"/>
              <a:t>The accountant’s ledger is pure paper and hard work!  If you found a mistake anywhere in the ledger, you’d have to painstakingly go back through changing all the sums, etc.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60FF07-1E63-4146-B666-4E2B4B6D21E6}" type="slidenum">
              <a:rPr lang="en-US"/>
              <a:pPr/>
              <a:t>29</a:t>
            </a:fld>
            <a:endParaRPr lang="en-US"/>
          </a:p>
        </p:txBody>
      </p:sp>
      <p:sp>
        <p:nvSpPr>
          <p:cNvPr id="51202" name="Rectangle 2"/>
          <p:cNvSpPr>
            <a:spLocks noGrp="1" noRot="1" noChangeAspect="1" noChangeArrowheads="1" noTextEdit="1"/>
          </p:cNvSpPr>
          <p:nvPr>
            <p:ph type="sldImg"/>
          </p:nvPr>
        </p:nvSpPr>
        <p:spPr>
          <a:xfrm>
            <a:off x="1179513" y="698500"/>
            <a:ext cx="4638675" cy="3479800"/>
          </a:xfrm>
          <a:ln/>
        </p:spPr>
      </p:sp>
      <p:sp>
        <p:nvSpPr>
          <p:cNvPr id="51203" name="Rectangle 3"/>
          <p:cNvSpPr>
            <a:spLocks noGrp="1" noChangeArrowheads="1"/>
          </p:cNvSpPr>
          <p:nvPr>
            <p:ph type="body" idx="1"/>
          </p:nvPr>
        </p:nvSpPr>
        <p:spPr>
          <a:xfrm>
            <a:off x="935038" y="4410075"/>
            <a:ext cx="5127625" cy="4175125"/>
          </a:xfrm>
        </p:spPr>
        <p:txBody>
          <a:bodyPr/>
          <a:lstStyle/>
          <a:p>
            <a:pPr>
              <a:buFontTx/>
              <a:buNone/>
            </a:pPr>
            <a:endParaRPr lang="en-US" dirty="0" smtClean="0"/>
          </a:p>
          <a:p>
            <a:endParaRPr lang="en-US" dirty="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E39ABC-F6E8-4771-A1C3-F3DB6BE2CCE4}" type="slidenum">
              <a:rPr lang="en-US"/>
              <a:pPr/>
              <a:t>3</a:t>
            </a:fld>
            <a:endParaRPr lang="en-US"/>
          </a:p>
        </p:txBody>
      </p:sp>
      <p:sp>
        <p:nvSpPr>
          <p:cNvPr id="10242" name="Rectangle 2"/>
          <p:cNvSpPr>
            <a:spLocks noGrp="1" noRot="1" noChangeAspect="1" noChangeArrowheads="1" noTextEdit="1"/>
          </p:cNvSpPr>
          <p:nvPr>
            <p:ph type="sldImg"/>
          </p:nvPr>
        </p:nvSpPr>
        <p:spPr>
          <a:xfrm>
            <a:off x="1179513" y="698500"/>
            <a:ext cx="4638675" cy="3479800"/>
          </a:xfrm>
          <a:ln/>
        </p:spPr>
      </p:sp>
      <p:sp>
        <p:nvSpPr>
          <p:cNvPr id="10243" name="Rectangle 3"/>
          <p:cNvSpPr>
            <a:spLocks noGrp="1" noChangeArrowheads="1"/>
          </p:cNvSpPr>
          <p:nvPr>
            <p:ph type="body" idx="1"/>
          </p:nvPr>
        </p:nvSpPr>
        <p:spPr>
          <a:xfrm>
            <a:off x="935038" y="4410075"/>
            <a:ext cx="5127625" cy="4175125"/>
          </a:xfrm>
        </p:spPr>
        <p:txBody>
          <a:bodyPr/>
          <a:lstStyle/>
          <a:p>
            <a:r>
              <a:rPr lang="en-US" dirty="0"/>
              <a:t>In 1978 Daniel </a:t>
            </a:r>
            <a:r>
              <a:rPr lang="en-US" dirty="0" err="1"/>
              <a:t>Bricklin</a:t>
            </a:r>
            <a:r>
              <a:rPr lang="en-US" dirty="0"/>
              <a:t>, while a student at the Harvard Business School, came up with the idea.  Actually went to market in May 1979.</a:t>
            </a:r>
          </a:p>
          <a:p>
            <a:r>
              <a:rPr lang="en-US" dirty="0"/>
              <a:t>Bob Frankston whom </a:t>
            </a:r>
            <a:r>
              <a:rPr lang="en-US" dirty="0" err="1"/>
              <a:t>Bricklin</a:t>
            </a:r>
            <a:r>
              <a:rPr lang="en-US" dirty="0"/>
              <a:t> recruited to improve on his idea came up with the term “visible calculator”.  </a:t>
            </a:r>
          </a:p>
          <a:p>
            <a:r>
              <a:rPr lang="en-US" dirty="0"/>
              <a:t>A spreadsheet is a computerized, </a:t>
            </a:r>
            <a:r>
              <a:rPr lang="en-US" b="1" i="1" dirty="0"/>
              <a:t>interactive</a:t>
            </a:r>
            <a:r>
              <a:rPr lang="en-US" dirty="0"/>
              <a:t> ledger, which turned out to be a profoundly durable conceptual model.  Why?</a:t>
            </a:r>
          </a:p>
          <a:p>
            <a:r>
              <a:rPr lang="en-US" dirty="0"/>
              <a:t>	it was </a:t>
            </a:r>
            <a:r>
              <a:rPr lang="en-US" b="1" i="1" dirty="0"/>
              <a:t>interactive</a:t>
            </a:r>
          </a:p>
          <a:p>
            <a:r>
              <a:rPr lang="en-US" dirty="0"/>
              <a:t>	it supported </a:t>
            </a:r>
            <a:r>
              <a:rPr lang="en-US" b="1" i="1" dirty="0"/>
              <a:t>forecasting</a:t>
            </a:r>
            <a:r>
              <a:rPr lang="en-US" dirty="0"/>
              <a:t> (“what if” analysis)</a:t>
            </a:r>
          </a:p>
          <a:p>
            <a:r>
              <a:rPr lang="en-US" dirty="0"/>
              <a:t>	it </a:t>
            </a:r>
            <a:r>
              <a:rPr lang="en-US" b="1" dirty="0"/>
              <a:t>saved time</a:t>
            </a:r>
            <a:r>
              <a:rPr lang="en-US" dirty="0"/>
              <a:t> because it automatically performed arithmetic updates.</a:t>
            </a:r>
          </a:p>
          <a:p>
            <a:r>
              <a:rPr lang="en-US" dirty="0"/>
              <a:t>They programmed it to fit into 20K of machine memory allowing it to run on the Apple II and it was very successful.  </a:t>
            </a:r>
          </a:p>
          <a:p>
            <a:r>
              <a:rPr lang="en-US" dirty="0"/>
              <a:t>In fact, it can be argued that VisiCalc on the Apple led to the surge of personal computer purchases.</a:t>
            </a:r>
          </a:p>
          <a:p>
            <a:r>
              <a:rPr lang="en-US" dirty="0"/>
              <a:t>During its lifetime, about 1 million copies of VisiCalc were sold</a:t>
            </a:r>
            <a:r>
              <a:rPr lang="en-US" dirty="0" smtClean="0"/>
              <a:t>.</a:t>
            </a:r>
            <a:endParaRPr lang="en-US" dirty="0"/>
          </a:p>
          <a:p>
            <a:r>
              <a:rPr lang="en-US" dirty="0"/>
              <a:t>VisiCalc was slow in responding to the introduction of the IBM PC (Intel).  Then came Lotus</a:t>
            </a:r>
            <a:r>
              <a:rPr lang="en-US" dirty="0" smtClean="0"/>
              <a:t>...</a:t>
            </a:r>
            <a:endParaRPr lang="en-US" dirty="0"/>
          </a:p>
          <a:p>
            <a:r>
              <a:rPr lang="en-US" dirty="0"/>
              <a:t>Can still get VisiCalc executable (for DOS) at http://</a:t>
            </a:r>
            <a:r>
              <a:rPr lang="en-US" dirty="0" smtClean="0"/>
              <a:t>www.bricklin.com/history/vcexecutable.htm</a:t>
            </a:r>
          </a:p>
          <a:p>
            <a:r>
              <a:rPr lang="en-US" dirty="0" smtClean="0"/>
              <a:t>Jeremy’s ideas:</a:t>
            </a:r>
          </a:p>
          <a:p>
            <a:pPr>
              <a:buFont typeface="Arial" pitchFamily="34" charset="0"/>
              <a:buChar char="•"/>
            </a:pPr>
            <a:r>
              <a:rPr lang="en-US" dirty="0" smtClean="0"/>
              <a:t>The biggest advantage a spreadsheet has is the ability to ask the “what if?” questions (and get a </a:t>
            </a:r>
            <a:r>
              <a:rPr lang="en-US" i="1" dirty="0" smtClean="0"/>
              <a:t>quick </a:t>
            </a:r>
            <a:r>
              <a:rPr lang="en-US" dirty="0" smtClean="0"/>
              <a:t>answer).</a:t>
            </a:r>
          </a:p>
          <a:p>
            <a:pPr>
              <a:buFont typeface="Arial" pitchFamily="34" charset="0"/>
              <a:buChar char="•"/>
            </a:pPr>
            <a:r>
              <a:rPr lang="en-US" dirty="0" smtClean="0"/>
              <a:t>Be very, very lazy (in the long run):</a:t>
            </a:r>
          </a:p>
          <a:p>
            <a:pPr lvl="1"/>
            <a:r>
              <a:rPr lang="en-US" dirty="0" smtClean="0"/>
              <a:t>Use equations to compute answers as much as possible.</a:t>
            </a:r>
          </a:p>
          <a:p>
            <a:pPr lvl="1"/>
            <a:r>
              <a:rPr lang="en-US" dirty="0" smtClean="0"/>
              <a:t>“What if” questions answered by tweaking the data.</a:t>
            </a:r>
          </a:p>
          <a:p>
            <a:endParaRPr lang="en-US" dirty="0"/>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470358-A429-4E5E-AE9A-A65295ABEC6C}" type="slidenum">
              <a:rPr lang="en-US"/>
              <a:pPr/>
              <a:t>30</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dirty="0"/>
              <a:t>Tell a failure story:  </a:t>
            </a:r>
          </a:p>
          <a:p>
            <a:r>
              <a:rPr lang="en-US" dirty="0"/>
              <a:t>James A. Cummings Inc of Florida developed a bid on a multi-million dollar project using a spreadsheet.  The spreadsheet programming had an error - they added $254,000 overhead at the last minute, but the number was not added to total bid value.  They underbid, got the contract, and lost a lot of money.   To recover it, they sued the spreadsheet company and lost - the spreadsheet was not the cause of the “operator error”.  </a:t>
            </a:r>
          </a:p>
          <a:p>
            <a:r>
              <a:rPr lang="en-US" b="1" dirty="0"/>
              <a:t>Moral</a:t>
            </a:r>
            <a:r>
              <a:rPr lang="en-US" dirty="0"/>
              <a:t> - Know your tools; be careful; double-check your work; the organization should have checks and balances</a:t>
            </a:r>
          </a:p>
          <a:p>
            <a:endParaRPr lang="en-US" dirty="0"/>
          </a:p>
          <a:p>
            <a:r>
              <a:rPr lang="en-US" dirty="0"/>
              <a:t>Grab the 03Erroneous Financial </a:t>
            </a:r>
            <a:r>
              <a:rPr lang="en-US" dirty="0" err="1"/>
              <a:t>Forecast.xls</a:t>
            </a:r>
            <a:r>
              <a:rPr lang="en-US" dirty="0"/>
              <a:t> to illustrate this.  Talk through it with them:</a:t>
            </a:r>
          </a:p>
          <a:p>
            <a:pPr>
              <a:buFontTx/>
              <a:buChar char="•"/>
            </a:pPr>
            <a:r>
              <a:rPr lang="en-US" dirty="0"/>
              <a:t>The administration expenses are not subtracted out of the estimated earnings (because they didn’t use SUM() to add the expenses and then added a new expense line)</a:t>
            </a:r>
          </a:p>
          <a:p>
            <a:pPr>
              <a:buFontTx/>
              <a:buChar char="•"/>
            </a:pPr>
            <a:r>
              <a:rPr lang="en-US" dirty="0"/>
              <a:t>The production facility costs are not increasing because they didn’t use an absolute reference for the facility cost increases)</a:t>
            </a:r>
          </a:p>
          <a:p>
            <a:r>
              <a:rPr lang="en-US" dirty="0"/>
              <a:t>    </a:t>
            </a:r>
          </a:p>
          <a:p>
            <a:r>
              <a:rPr lang="en-US" dirty="0"/>
              <a:t>Garbage-in-garbage out!!!   Treasure in - garbage processing - garbage out!!!</a:t>
            </a:r>
          </a:p>
          <a:p>
            <a:r>
              <a:rPr lang="en-US" dirty="0"/>
              <a:t>How do you solve this sort of problem?</a:t>
            </a:r>
            <a:endParaRPr lang="en-US" dirty="0" smtClean="0"/>
          </a:p>
          <a:p>
            <a:endParaRPr lang="en-US" dirty="0" smtClean="0"/>
          </a:p>
          <a:p>
            <a:pPr lvl="1"/>
            <a:r>
              <a:rPr lang="en-US" dirty="0" smtClean="0"/>
              <a:t>estimate results and see if they match</a:t>
            </a:r>
          </a:p>
          <a:p>
            <a:pPr lvl="1"/>
            <a:r>
              <a:rPr lang="en-US" dirty="0" smtClean="0"/>
              <a:t>change some constants and see if results change</a:t>
            </a:r>
          </a:p>
          <a:p>
            <a:pPr lvl="1"/>
            <a:r>
              <a:rPr lang="en-US" dirty="0" smtClean="0"/>
              <a:t>have others look over your work.</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7D9C02-7A82-4023-A6F4-7937E30E7659}" type="slidenum">
              <a:rPr lang="en-US"/>
              <a:pPr/>
              <a:t>31</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933450" y="4410075"/>
            <a:ext cx="5130800" cy="4176713"/>
          </a:xfrm>
        </p:spPr>
        <p:txBody>
          <a:bodyPr/>
          <a:lstStyle/>
          <a:p>
            <a:r>
              <a:rPr lang="en-US"/>
              <a:t>Technology is a second-order part of creation.  We can mold it, nurture it, be amazed by it, but it shouldn’t control or dehumanize us.  In fact, it should help us be more human!</a:t>
            </a:r>
          </a:p>
          <a:p>
            <a:r>
              <a:rPr lang="en-US"/>
              <a:t>This is pretty easy to forget when we’re battling with Excel.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05449-39E2-409B-A43F-274F911087FF}" type="slidenum">
              <a:rPr lang="en-US"/>
              <a:pPr/>
              <a:t>4</a:t>
            </a:fld>
            <a:endParaRPr lang="en-US"/>
          </a:p>
        </p:txBody>
      </p:sp>
      <p:sp>
        <p:nvSpPr>
          <p:cNvPr id="12290" name="Rectangle 2"/>
          <p:cNvSpPr>
            <a:spLocks noGrp="1" noRot="1" noChangeAspect="1" noChangeArrowheads="1" noTextEdit="1"/>
          </p:cNvSpPr>
          <p:nvPr>
            <p:ph type="sldImg"/>
          </p:nvPr>
        </p:nvSpPr>
        <p:spPr>
          <a:xfrm>
            <a:off x="1179513" y="698500"/>
            <a:ext cx="4638675" cy="3479800"/>
          </a:xfrm>
          <a:ln/>
        </p:spPr>
      </p:sp>
      <p:sp>
        <p:nvSpPr>
          <p:cNvPr id="12291" name="Rectangle 3"/>
          <p:cNvSpPr>
            <a:spLocks noGrp="1" noChangeArrowheads="1"/>
          </p:cNvSpPr>
          <p:nvPr>
            <p:ph type="body" idx="1"/>
          </p:nvPr>
        </p:nvSpPr>
        <p:spPr>
          <a:xfrm>
            <a:off x="935038" y="4410075"/>
            <a:ext cx="5127625" cy="4175125"/>
          </a:xfrm>
        </p:spPr>
        <p:txBody>
          <a:bodyPr/>
          <a:lstStyle/>
          <a:p>
            <a:r>
              <a:rPr lang="en-US"/>
              <a:t>Kapor was product manager for VisiCalc for about 6 months in 1980.</a:t>
            </a:r>
          </a:p>
          <a:p>
            <a:endParaRPr lang="en-US"/>
          </a:p>
          <a:p>
            <a:r>
              <a:rPr lang="en-US"/>
              <a:t>In 1982 he started Lotus Development corporation with Jonathan Sachs.  Before he did this, he offered Personal Software Corporation (VisiCalc’s owner company) his Lotus program.  He was declined on the grounds that its functionality was “too limited”</a:t>
            </a:r>
          </a:p>
          <a:p>
            <a:endParaRPr lang="en-US"/>
          </a:p>
          <a:p>
            <a:r>
              <a:rPr lang="en-US"/>
              <a:t>Lotus 1-2-3 made it easier to use spreadsheets and it included charting, plotting and database capabilities.   It introduced the idea of naming cells, cell ranges, and allowing macros.</a:t>
            </a:r>
          </a:p>
          <a:p>
            <a:endParaRPr lang="en-US"/>
          </a:p>
          <a:p>
            <a:r>
              <a:rPr lang="en-US"/>
              <a:t>With the addition of VisiPlot, </a:t>
            </a:r>
          </a:p>
          <a:p>
            <a:endParaRPr lang="en-US"/>
          </a:p>
          <a:p>
            <a:r>
              <a:rPr lang="en-US"/>
              <a:t>Lotus went on to be one of the all-time best selling application software packages in the world.</a:t>
            </a:r>
          </a:p>
          <a:p>
            <a:endParaRPr lang="en-US"/>
          </a:p>
          <a:p>
            <a:r>
              <a:rPr lang="en-US"/>
              <a:t>In 1985 Lotus bought out VisiCalc and discontinued it.</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06BCF5-DAFA-4595-8441-F408C2133D73}" type="slidenum">
              <a:rPr lang="en-US"/>
              <a:pPr/>
              <a:t>5</a:t>
            </a:fld>
            <a:endParaRPr lang="en-US"/>
          </a:p>
        </p:txBody>
      </p:sp>
      <p:sp>
        <p:nvSpPr>
          <p:cNvPr id="14338" name="Rectangle 2"/>
          <p:cNvSpPr>
            <a:spLocks noGrp="1" noRot="1" noChangeAspect="1" noChangeArrowheads="1" noTextEdit="1"/>
          </p:cNvSpPr>
          <p:nvPr>
            <p:ph type="sldImg"/>
          </p:nvPr>
        </p:nvSpPr>
        <p:spPr>
          <a:xfrm>
            <a:off x="1179513" y="698500"/>
            <a:ext cx="4638675" cy="3479800"/>
          </a:xfrm>
          <a:ln/>
        </p:spPr>
      </p:sp>
      <p:sp>
        <p:nvSpPr>
          <p:cNvPr id="14339" name="Rectangle 3"/>
          <p:cNvSpPr>
            <a:spLocks noGrp="1" noChangeArrowheads="1"/>
          </p:cNvSpPr>
          <p:nvPr>
            <p:ph type="body" idx="1"/>
          </p:nvPr>
        </p:nvSpPr>
        <p:spPr>
          <a:xfrm>
            <a:off x="935038" y="4410075"/>
            <a:ext cx="5127625" cy="4175125"/>
          </a:xfrm>
        </p:spPr>
        <p:txBody>
          <a:bodyPr/>
          <a:lstStyle/>
          <a:p>
            <a:pPr>
              <a:spcBef>
                <a:spcPts val="500"/>
              </a:spcBef>
              <a:spcAft>
                <a:spcPts val="500"/>
              </a:spcAft>
            </a:pPr>
            <a:r>
              <a:rPr lang="en-US" b="1">
                <a:latin typeface="Verdana" pitchFamily="34" charset="0"/>
              </a:rPr>
              <a:t>September 30, 1985</a:t>
            </a:r>
            <a:r>
              <a:rPr lang="en-US">
                <a:latin typeface="Verdana" pitchFamily="34" charset="0"/>
              </a:rPr>
              <a:t>--Microsoft announces the shipment to retail stores of Microsoft Excel for the Apple Macintosh, a powerful, full-featured microcomputer spreadsheet that combines business graphics with an on-sheet database.</a:t>
            </a:r>
          </a:p>
          <a:p>
            <a:endParaRPr lang="en-US"/>
          </a:p>
          <a:p>
            <a:r>
              <a:rPr lang="en-US"/>
              <a:t>The Apple version was graphical (even before windows).</a:t>
            </a:r>
          </a:p>
          <a:p>
            <a:endParaRPr lang="en-US"/>
          </a:p>
          <a:p>
            <a:r>
              <a:rPr lang="en-US"/>
              <a:t>It had no Windows competitors until 1992</a:t>
            </a:r>
          </a:p>
          <a:p>
            <a:endParaRPr lang="en-US"/>
          </a:p>
          <a:p>
            <a:r>
              <a:rPr lang="en-US"/>
              <a:t>In 1995 IBM acquired Lotus Development.  Excel is the spreadsheet market leader at present.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80F0AC-1680-4067-9A6A-773B697DF510}" type="slidenum">
              <a:rPr lang="en-US"/>
              <a:pPr/>
              <a:t>6</a:t>
            </a:fld>
            <a:endParaRPr lang="en-US"/>
          </a:p>
        </p:txBody>
      </p:sp>
      <p:sp>
        <p:nvSpPr>
          <p:cNvPr id="16386" name="Rectangle 2"/>
          <p:cNvSpPr>
            <a:spLocks noGrp="1" noRot="1" noChangeAspect="1" noChangeArrowheads="1" noTextEdit="1"/>
          </p:cNvSpPr>
          <p:nvPr>
            <p:ph type="sldImg"/>
          </p:nvPr>
        </p:nvSpPr>
        <p:spPr>
          <a:xfrm>
            <a:off x="1179513" y="698500"/>
            <a:ext cx="4638675" cy="3479800"/>
          </a:xfrm>
          <a:ln/>
        </p:spPr>
      </p:sp>
      <p:sp>
        <p:nvSpPr>
          <p:cNvPr id="16387" name="Rectangle 3"/>
          <p:cNvSpPr>
            <a:spLocks noGrp="1" noChangeArrowheads="1"/>
          </p:cNvSpPr>
          <p:nvPr>
            <p:ph type="body" idx="1"/>
          </p:nvPr>
        </p:nvSpPr>
        <p:spPr>
          <a:xfrm>
            <a:off x="935038" y="4410075"/>
            <a:ext cx="5127625" cy="4175125"/>
          </a:xfrm>
        </p:spPr>
        <p:txBody>
          <a:bodyPr/>
          <a:lstStyle/>
          <a:p>
            <a:pPr>
              <a:buFontTx/>
              <a:buNone/>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80F0AC-1680-4067-9A6A-773B697DF510}" type="slidenum">
              <a:rPr lang="en-US"/>
              <a:pPr/>
              <a:t>7</a:t>
            </a:fld>
            <a:endParaRPr lang="en-US"/>
          </a:p>
        </p:txBody>
      </p:sp>
      <p:sp>
        <p:nvSpPr>
          <p:cNvPr id="16386" name="Rectangle 2"/>
          <p:cNvSpPr>
            <a:spLocks noGrp="1" noRot="1" noChangeAspect="1" noChangeArrowheads="1" noTextEdit="1"/>
          </p:cNvSpPr>
          <p:nvPr>
            <p:ph type="sldImg"/>
          </p:nvPr>
        </p:nvSpPr>
        <p:spPr>
          <a:xfrm>
            <a:off x="1179513" y="698500"/>
            <a:ext cx="4638675" cy="3479800"/>
          </a:xfrm>
          <a:ln/>
        </p:spPr>
      </p:sp>
      <p:sp>
        <p:nvSpPr>
          <p:cNvPr id="16387" name="Rectangle 3"/>
          <p:cNvSpPr>
            <a:spLocks noGrp="1" noChangeArrowheads="1"/>
          </p:cNvSpPr>
          <p:nvPr>
            <p:ph type="body" idx="1"/>
          </p:nvPr>
        </p:nvSpPr>
        <p:spPr>
          <a:xfrm>
            <a:off x="935038" y="4410075"/>
            <a:ext cx="5127625" cy="4175125"/>
          </a:xfrm>
        </p:spPr>
        <p:txBody>
          <a:bodyPr/>
          <a:lstStyle/>
          <a:p>
            <a:pPr>
              <a:buFontTx/>
              <a:buChar char="•"/>
            </a:pPr>
            <a:r>
              <a:rPr lang="en-US" dirty="0"/>
              <a:t>Constants (aka “literals”, text of numeric) – e.g., “cell text label”, “3.14159”</a:t>
            </a:r>
          </a:p>
          <a:p>
            <a:pPr>
              <a:buFontTx/>
              <a:buChar char="•"/>
            </a:pPr>
            <a:r>
              <a:rPr lang="en-US" dirty="0"/>
              <a:t>Formulas – e.g., =A5+A6</a:t>
            </a:r>
          </a:p>
          <a:p>
            <a:pPr>
              <a:buFontTx/>
              <a:buChar char="•"/>
            </a:pPr>
            <a:r>
              <a:rPr lang="en-US" dirty="0"/>
              <a:t>Functions – e.g., =SUM(A5,A20)</a:t>
            </a:r>
          </a:p>
          <a:p>
            <a:r>
              <a:rPr lang="en-US" dirty="0"/>
              <a:t>Build the</a:t>
            </a:r>
            <a:r>
              <a:rPr lang="en-US" dirty="0" smtClean="0"/>
              <a:t> budget </a:t>
            </a:r>
            <a:r>
              <a:rPr lang="en-US" dirty="0"/>
              <a:t>table as a class example (with them following along), and review the following spreadsheet features:</a:t>
            </a:r>
          </a:p>
          <a:p>
            <a:pPr>
              <a:buFontTx/>
              <a:buChar char="•"/>
            </a:pPr>
            <a:r>
              <a:rPr lang="en-US" dirty="0"/>
              <a:t>Constants/formulas/functions</a:t>
            </a:r>
          </a:p>
          <a:p>
            <a:pPr>
              <a:buFontTx/>
              <a:buChar char="•"/>
            </a:pPr>
            <a:r>
              <a:rPr lang="en-US" dirty="0"/>
              <a:t>Columns/rows and cell addresses</a:t>
            </a:r>
          </a:p>
          <a:p>
            <a:pPr>
              <a:buFontTx/>
              <a:buChar char="•"/>
            </a:pPr>
            <a:r>
              <a:rPr lang="en-US" dirty="0"/>
              <a:t>relative/absolute addresses</a:t>
            </a:r>
          </a:p>
          <a:p>
            <a:pPr>
              <a:buFontTx/>
              <a:buChar char="•"/>
            </a:pPr>
            <a:r>
              <a:rPr lang="en-US" dirty="0"/>
              <a:t>cell ranges</a:t>
            </a:r>
          </a:p>
          <a:p>
            <a:pPr>
              <a:buFontTx/>
              <a:buChar char="•"/>
            </a:pPr>
            <a:r>
              <a:rPr lang="en-US" dirty="0"/>
              <a:t>copying cells using the “fill handle” with auto-updates of relative addresses</a:t>
            </a:r>
          </a:p>
          <a:p>
            <a:pPr>
              <a:buFontTx/>
              <a:buChar char="•"/>
            </a:pPr>
            <a:r>
              <a:rPr lang="en-US" dirty="0"/>
              <a:t>sorting columns</a:t>
            </a:r>
          </a:p>
          <a:p>
            <a:pPr>
              <a:buFontTx/>
              <a:buChar char="•"/>
            </a:pPr>
            <a:r>
              <a:rPr lang="en-US" dirty="0"/>
              <a:t>charting</a:t>
            </a:r>
          </a:p>
          <a:p>
            <a:endParaRPr lang="en-US" dirty="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C78B769-7B6F-4285-ACFA-461D4F2851A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1506" name="Rectangle 2"/>
          <p:cNvSpPr>
            <a:spLocks noChangeArrowheads="1"/>
          </p:cNvSpPr>
          <p:nvPr/>
        </p:nvSpPr>
        <p:spPr bwMode="hidden">
          <a:xfrm>
            <a:off x="0" y="0"/>
            <a:ext cx="3505200" cy="6858000"/>
          </a:xfrm>
          <a:prstGeom prst="rect">
            <a:avLst/>
          </a:prstGeom>
          <a:gradFill rotWithShape="1">
            <a:gsLst>
              <a:gs pos="0">
                <a:srgbClr val="C8C864">
                  <a:alpha val="50999"/>
                </a:srgbClr>
              </a:gs>
              <a:gs pos="100000">
                <a:srgbClr val="C8C864">
                  <a:gamma/>
                  <a:shade val="46275"/>
                  <a:invGamma/>
                  <a:alpha val="0"/>
                </a:srgbClr>
              </a:gs>
            </a:gsLst>
            <a:lin ang="0" scaled="1"/>
          </a:gradFill>
          <a:ln w="9525">
            <a:noFill/>
            <a:miter lim="800000"/>
            <a:headEnd/>
            <a:tailEnd/>
          </a:ln>
          <a:effectLst/>
        </p:spPr>
        <p:txBody>
          <a:bodyPr wrap="none" anchor="ctr"/>
          <a:lstStyle/>
          <a:p>
            <a:pPr algn="ctr" eaLnBrk="1" hangingPunct="1"/>
            <a:endParaRPr lang="en-US" sz="2400">
              <a:latin typeface="Times New Roman" charset="0"/>
            </a:endParaRPr>
          </a:p>
        </p:txBody>
      </p:sp>
      <p:sp>
        <p:nvSpPr>
          <p:cNvPr id="21507" name="Rectangle 3"/>
          <p:cNvSpPr>
            <a:spLocks noChangeArrowheads="1"/>
          </p:cNvSpPr>
          <p:nvPr/>
        </p:nvSpPr>
        <p:spPr bwMode="hidden">
          <a:xfrm>
            <a:off x="0" y="1690688"/>
            <a:ext cx="9144000" cy="2533650"/>
          </a:xfrm>
          <a:prstGeom prst="rect">
            <a:avLst/>
          </a:prstGeom>
          <a:gradFill rotWithShape="1">
            <a:gsLst>
              <a:gs pos="0">
                <a:srgbClr val="C8C864"/>
              </a:gs>
              <a:gs pos="100000">
                <a:srgbClr val="C8C864">
                  <a:gamma/>
                  <a:shade val="46275"/>
                  <a:invGamma/>
                  <a:alpha val="0"/>
                </a:srgbClr>
              </a:gs>
            </a:gsLst>
            <a:lin ang="0" scaled="1"/>
          </a:gradFill>
          <a:ln w="9525">
            <a:noFill/>
            <a:miter lim="800000"/>
            <a:headEnd/>
            <a:tailEnd/>
          </a:ln>
        </p:spPr>
        <p:txBody>
          <a:bodyPr/>
          <a:lstStyle/>
          <a:p>
            <a:pPr eaLnBrk="1" hangingPunct="1"/>
            <a:endParaRPr lang="en-US" sz="2400">
              <a:latin typeface="Times New Roman" charset="0"/>
            </a:endParaRPr>
          </a:p>
        </p:txBody>
      </p:sp>
      <p:sp>
        <p:nvSpPr>
          <p:cNvPr id="21508" name="Rectangle 4"/>
          <p:cNvSpPr>
            <a:spLocks noGrp="1" noChangeArrowheads="1"/>
          </p:cNvSpPr>
          <p:nvPr>
            <p:ph type="ctrTitle"/>
          </p:nvPr>
        </p:nvSpPr>
        <p:spPr>
          <a:xfrm>
            <a:off x="2209800" y="1828800"/>
            <a:ext cx="6781800" cy="2209800"/>
          </a:xfrm>
        </p:spPr>
        <p:txBody>
          <a:bodyPr/>
          <a:lstStyle>
            <a:lvl1pPr>
              <a:defRPr sz="5000">
                <a:solidFill>
                  <a:srgbClr val="FFFFFF"/>
                </a:solidFill>
              </a:defRPr>
            </a:lvl1pPr>
          </a:lstStyle>
          <a:p>
            <a:r>
              <a:rPr lang="en-US"/>
              <a:t>Click to edit Master title style</a:t>
            </a:r>
          </a:p>
        </p:txBody>
      </p:sp>
      <p:sp>
        <p:nvSpPr>
          <p:cNvPr id="21509" name="Rectangle 5"/>
          <p:cNvSpPr>
            <a:spLocks noGrp="1" noChangeArrowheads="1"/>
          </p:cNvSpPr>
          <p:nvPr>
            <p:ph type="subTitle" idx="1"/>
          </p:nvPr>
        </p:nvSpPr>
        <p:spPr>
          <a:xfrm>
            <a:off x="2209800" y="4267200"/>
            <a:ext cx="6781800" cy="1752600"/>
          </a:xfrm>
        </p:spPr>
        <p:txBody>
          <a:bodyPr/>
          <a:lstStyle>
            <a:lvl1pPr marL="0" indent="0">
              <a:buFont typeface="Arial" charset="0"/>
              <a:buNone/>
              <a:defRPr sz="3400"/>
            </a:lvl1pPr>
          </a:lstStyle>
          <a:p>
            <a:r>
              <a:rPr lang="en-US"/>
              <a:t>Click to edit Master subtitle style</a:t>
            </a:r>
          </a:p>
        </p:txBody>
      </p:sp>
      <p:sp>
        <p:nvSpPr>
          <p:cNvPr id="21510" name="Rectangle 6"/>
          <p:cNvSpPr>
            <a:spLocks noChangeArrowheads="1"/>
          </p:cNvSpPr>
          <p:nvPr/>
        </p:nvSpPr>
        <p:spPr bwMode="auto">
          <a:xfrm>
            <a:off x="7239000" y="6629400"/>
            <a:ext cx="1905000" cy="228600"/>
          </a:xfrm>
          <a:prstGeom prst="rect">
            <a:avLst/>
          </a:prstGeom>
          <a:noFill/>
          <a:ln w="9525">
            <a:noFill/>
            <a:miter lim="800000"/>
            <a:headEnd/>
            <a:tailEnd/>
          </a:ln>
          <a:effectLst/>
        </p:spPr>
        <p:txBody>
          <a:bodyPr/>
          <a:lstStyle/>
          <a:p>
            <a:pPr algn="r"/>
            <a:r>
              <a:rPr lang="en-US" sz="900">
                <a:latin typeface="Times New Roman" charset="0"/>
              </a:rPr>
              <a:t>© Keith Vander Linden, 2005</a:t>
            </a:r>
          </a:p>
        </p:txBody>
      </p:sp>
      <p:pic>
        <p:nvPicPr>
          <p:cNvPr id="21511" name="Picture 7" descr="calvin-seal"/>
          <p:cNvPicPr>
            <a:picLocks noChangeAspect="1" noChangeArrowheads="1"/>
          </p:cNvPicPr>
          <p:nvPr/>
        </p:nvPicPr>
        <p:blipFill>
          <a:blip r:embed="rId2" cstate="print"/>
          <a:srcRect/>
          <a:stretch>
            <a:fillRect/>
          </a:stretch>
        </p:blipFill>
        <p:spPr bwMode="auto">
          <a:xfrm>
            <a:off x="381000" y="2209800"/>
            <a:ext cx="1447800" cy="14478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5E727BB-CFB0-4772-A11F-C647EA9C739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F8D8478-C0DB-48C8-8DA2-4E61CD25AAC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572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8763000" y="0"/>
            <a:ext cx="381000" cy="457200"/>
          </a:xfrm>
        </p:spPr>
        <p:txBody>
          <a:bodyPr/>
          <a:lstStyle>
            <a:lvl1pPr>
              <a:defRPr/>
            </a:lvl1pPr>
          </a:lstStyle>
          <a:p>
            <a:fld id="{C075846D-0243-464D-988E-A86AA25FFC9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8763000" y="0"/>
            <a:ext cx="381000" cy="457200"/>
          </a:xfrm>
        </p:spPr>
        <p:txBody>
          <a:bodyPr/>
          <a:lstStyle>
            <a:lvl1pPr>
              <a:defRPr/>
            </a:lvl1pPr>
          </a:lstStyle>
          <a:p>
            <a:fld id="{6D487CD4-83E1-4AE5-9FE4-131FFBDF16A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21C9E90-F2B8-4B65-895E-8DE651128D0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75052742-F870-4C22-91BD-0221E69A3B1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84C36AF-758B-4415-94ED-DE6089CB0D5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54487A3-1B04-4DDC-8DED-706B5395637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A192EFD-97F1-4791-9675-7FF6F6868A8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5510DAC-834C-417F-93E2-E0B6B7885C4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C37502E3-08D0-488E-9101-8C4FCE11847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9A7F647-A50D-4943-A0FB-89E61783CA2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0" y="0"/>
            <a:ext cx="9144000" cy="457200"/>
          </a:xfrm>
          <a:prstGeom prst="rect">
            <a:avLst/>
          </a:prstGeom>
          <a:gradFill rotWithShape="1">
            <a:gsLst>
              <a:gs pos="0">
                <a:srgbClr val="C8C864"/>
              </a:gs>
              <a:gs pos="100000">
                <a:srgbClr val="C8C864">
                  <a:gamma/>
                  <a:shade val="46275"/>
                  <a:invGamma/>
                  <a:alpha val="0"/>
                </a:srgbClr>
              </a:gs>
            </a:gsLst>
            <a:lin ang="0" scaled="1"/>
          </a:gradFill>
          <a:ln w="9525">
            <a:noFill/>
            <a:miter lim="800000"/>
            <a:headEnd/>
            <a:tailEnd/>
          </a:ln>
        </p:spPr>
        <p:txBody>
          <a:bodyPr/>
          <a:lstStyle/>
          <a:p>
            <a:pPr eaLnBrk="1" hangingPunct="1"/>
            <a:endParaRPr lang="en-US" sz="2400">
              <a:latin typeface="Times New Roman" charset="0"/>
            </a:endParaRPr>
          </a:p>
        </p:txBody>
      </p:sp>
      <p:sp>
        <p:nvSpPr>
          <p:cNvPr id="20482" name="Rectangle 2"/>
          <p:cNvSpPr>
            <a:spLocks noGrp="1" noChangeArrowheads="1"/>
          </p:cNvSpPr>
          <p:nvPr>
            <p:ph type="sldNum" sz="quarter" idx="4"/>
          </p:nvPr>
        </p:nvSpPr>
        <p:spPr bwMode="auto">
          <a:xfrm>
            <a:off x="8763000" y="0"/>
            <a:ext cx="381000" cy="45720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900">
                <a:latin typeface="Arial Unicode MS" pitchFamily="34" charset="-128"/>
              </a:defRPr>
            </a:lvl1pPr>
          </a:lstStyle>
          <a:p>
            <a:fld id="{EE6319C7-BBDD-47CC-AFF4-78AAFE801C10}" type="slidenum">
              <a:rPr lang="en-US"/>
              <a:pPr/>
              <a:t>‹#›</a:t>
            </a:fld>
            <a:endParaRPr lang="en-US"/>
          </a:p>
        </p:txBody>
      </p:sp>
      <p:sp>
        <p:nvSpPr>
          <p:cNvPr id="20484" name="Rectangle 4"/>
          <p:cNvSpPr>
            <a:spLocks noGrp="1" noChangeArrowheads="1"/>
          </p:cNvSpPr>
          <p:nvPr>
            <p:ph type="title"/>
          </p:nvPr>
        </p:nvSpPr>
        <p:spPr bwMode="auto">
          <a:xfrm>
            <a:off x="457200" y="457200"/>
            <a:ext cx="8229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5" name="Rectangle 5"/>
          <p:cNvSpPr>
            <a:spLocks noGrp="1" noChangeArrowheads="1"/>
          </p:cNvSpPr>
          <p:nvPr>
            <p:ph type="body" idx="1"/>
          </p:nvPr>
        </p:nvSpPr>
        <p:spPr bwMode="auto">
          <a:xfrm>
            <a:off x="457200" y="1600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486" name="Picture 6" descr="calvin-seal"/>
          <p:cNvPicPr>
            <a:picLocks noChangeAspect="1" noChangeArrowheads="1"/>
          </p:cNvPicPr>
          <p:nvPr/>
        </p:nvPicPr>
        <p:blipFill>
          <a:blip r:embed="rId15" cstate="print"/>
          <a:srcRect/>
          <a:stretch>
            <a:fillRect/>
          </a:stretch>
        </p:blipFill>
        <p:spPr bwMode="auto">
          <a:xfrm>
            <a:off x="0" y="0"/>
            <a:ext cx="457200" cy="457200"/>
          </a:xfrm>
          <a:prstGeom prst="rect">
            <a:avLst/>
          </a:prstGeom>
          <a:noFill/>
        </p:spPr>
      </p:pic>
      <p:sp>
        <p:nvSpPr>
          <p:cNvPr id="20487" name="Rectangle 7"/>
          <p:cNvSpPr>
            <a:spLocks noChangeArrowheads="1"/>
          </p:cNvSpPr>
          <p:nvPr/>
        </p:nvSpPr>
        <p:spPr bwMode="auto">
          <a:xfrm>
            <a:off x="7239000" y="6629400"/>
            <a:ext cx="1905000" cy="228600"/>
          </a:xfrm>
          <a:prstGeom prst="rect">
            <a:avLst/>
          </a:prstGeom>
          <a:noFill/>
          <a:ln w="9525">
            <a:noFill/>
            <a:miter lim="800000"/>
            <a:headEnd/>
            <a:tailEnd/>
          </a:ln>
          <a:effectLst/>
        </p:spPr>
        <p:txBody>
          <a:bodyPr/>
          <a:lstStyle/>
          <a:p>
            <a:pPr algn="r"/>
            <a:r>
              <a:rPr lang="en-US" sz="900">
                <a:latin typeface="Arial Unicode MS" pitchFamily="34" charset="-128"/>
              </a:rPr>
              <a:t>© Keith Vander Linden, 2005</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charset="0"/>
        </a:defRPr>
      </a:lvl2pPr>
      <a:lvl3pPr algn="l" rtl="0" fontAlgn="base">
        <a:spcBef>
          <a:spcPct val="0"/>
        </a:spcBef>
        <a:spcAft>
          <a:spcPct val="0"/>
        </a:spcAft>
        <a:defRPr sz="4400">
          <a:solidFill>
            <a:schemeClr val="tx1"/>
          </a:solidFill>
          <a:latin typeface="Arial" charset="0"/>
        </a:defRPr>
      </a:lvl3pPr>
      <a:lvl4pPr algn="l" rtl="0" fontAlgn="base">
        <a:spcBef>
          <a:spcPct val="0"/>
        </a:spcBef>
        <a:spcAft>
          <a:spcPct val="0"/>
        </a:spcAft>
        <a:defRPr sz="4400">
          <a:solidFill>
            <a:schemeClr val="tx1"/>
          </a:solidFill>
          <a:latin typeface="Arial" charset="0"/>
        </a:defRPr>
      </a:lvl4pPr>
      <a:lvl5pPr algn="l" rtl="0" fontAlgn="base">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lr>
          <a:schemeClr val="tx1"/>
        </a:buClr>
        <a:buSzPct val="75000"/>
        <a:buFont typeface="Arial" charset="0"/>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80000"/>
        <a:buFont typeface="Arial" charset="0"/>
        <a:buChar char="–"/>
        <a:defRPr sz="2800">
          <a:solidFill>
            <a:schemeClr val="tx1"/>
          </a:solidFill>
          <a:latin typeface="+mn-lt"/>
        </a:defRPr>
      </a:lvl2pPr>
      <a:lvl3pPr marL="1143000" indent="-228600" algn="l" rtl="0" fontAlgn="base">
        <a:spcBef>
          <a:spcPct val="20000"/>
        </a:spcBef>
        <a:spcAft>
          <a:spcPct val="0"/>
        </a:spcAft>
        <a:buClr>
          <a:schemeClr val="tx1"/>
        </a:buClr>
        <a:buSzPct val="65000"/>
        <a:buChar char="•"/>
        <a:defRPr sz="2400">
          <a:solidFill>
            <a:schemeClr val="tx1"/>
          </a:solidFill>
          <a:latin typeface="+mn-lt"/>
        </a:defRPr>
      </a:lvl3pPr>
      <a:lvl4pPr marL="1600200" indent="-228600" algn="l" rtl="0" fontAlgn="base">
        <a:spcBef>
          <a:spcPct val="20000"/>
        </a:spcBef>
        <a:spcAft>
          <a:spcPct val="0"/>
        </a:spcAft>
        <a:buClr>
          <a:schemeClr val="tx1"/>
        </a:buClr>
        <a:buSzPct val="70000"/>
        <a:buFont typeface="Times New Roman" charset="0"/>
        <a:buChar char="-"/>
        <a:defRPr sz="2000">
          <a:solidFill>
            <a:schemeClr val="tx1"/>
          </a:solidFill>
          <a:latin typeface="+mn-lt"/>
        </a:defRPr>
      </a:lvl4pPr>
      <a:lvl5pPr marL="20574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5pPr>
      <a:lvl6pPr marL="25146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6pPr>
      <a:lvl7pPr marL="29718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7pPr>
      <a:lvl8pPr marL="34290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8pPr>
      <a:lvl9pPr marL="38862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hyperlink" Target="http://www.bricklin.com/"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hyperlink" Target="http://www.kapor.com/" TargetMode="External"/><Relationship Id="rId6" Type="http://schemas.openxmlformats.org/officeDocument/2006/relationships/hyperlink" Target="http://www.nb-info.co.uk/"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5" Type="http://schemas.openxmlformats.org/officeDocument/2006/relationships/hyperlink" Target="http://www.microsoft.com/"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fld id="{BD58EE46-B6CD-418C-B946-9D14D5048D8F}" type="slidenum">
              <a:rPr lang="en-US"/>
              <a:pPr/>
              <a:t>1</a:t>
            </a:fld>
            <a:endParaRPr lang="en-US"/>
          </a:p>
        </p:txBody>
      </p:sp>
      <p:sp>
        <p:nvSpPr>
          <p:cNvPr id="73730" name="Text Box 2"/>
          <p:cNvSpPr txBox="1">
            <a:spLocks noChangeArrowheads="1"/>
          </p:cNvSpPr>
          <p:nvPr/>
        </p:nvSpPr>
        <p:spPr bwMode="auto">
          <a:xfrm>
            <a:off x="1905000" y="1828800"/>
            <a:ext cx="5867400" cy="944563"/>
          </a:xfrm>
          <a:prstGeom prst="rect">
            <a:avLst/>
          </a:prstGeom>
          <a:noFill/>
          <a:ln w="9525">
            <a:noFill/>
            <a:miter lim="800000"/>
            <a:headEnd/>
            <a:tailEnd/>
          </a:ln>
          <a:effectLst/>
        </p:spPr>
        <p:txBody>
          <a:bodyPr>
            <a:spAutoFit/>
          </a:bodyPr>
          <a:lstStyle/>
          <a:p>
            <a:r>
              <a:rPr lang="en-US" sz="3200" i="1"/>
              <a:t>How did you ever do without it?</a:t>
            </a:r>
            <a:endParaRPr lang="en-US" sz="2400"/>
          </a:p>
          <a:p>
            <a:r>
              <a:rPr lang="en-US" sz="2400">
                <a:latin typeface="Times New Roman" charset="0"/>
              </a:rPr>
              <a:t>		</a:t>
            </a:r>
            <a:r>
              <a:rPr lang="en-US" sz="2000"/>
              <a:t>- from the first VisiCalc ad, 1979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t>Add a header</a:t>
            </a:r>
          </a:p>
        </p:txBody>
      </p:sp>
      <p:sp>
        <p:nvSpPr>
          <p:cNvPr id="14339" name="Content Placeholder 2"/>
          <p:cNvSpPr>
            <a:spLocks noGrp="1"/>
          </p:cNvSpPr>
          <p:nvPr>
            <p:ph sz="quarter" idx="1"/>
          </p:nvPr>
        </p:nvSpPr>
        <p:spPr>
          <a:xfrm>
            <a:off x="457200" y="1371600"/>
            <a:ext cx="8305800" cy="1447800"/>
          </a:xfrm>
        </p:spPr>
        <p:txBody>
          <a:bodyPr/>
          <a:lstStyle/>
          <a:p>
            <a:r>
              <a:rPr lang="en-US" dirty="0"/>
              <a:t>Go to cell A1, hold down your left mouse button and “drag” it four cells across.  Then, click on the merge and center tool.</a:t>
            </a:r>
          </a:p>
        </p:txBody>
      </p:sp>
      <p:pic>
        <p:nvPicPr>
          <p:cNvPr id="14340" name="Picture 2"/>
          <p:cNvPicPr>
            <a:picLocks noChangeAspect="1" noChangeArrowheads="1"/>
          </p:cNvPicPr>
          <p:nvPr/>
        </p:nvPicPr>
        <p:blipFill>
          <a:blip r:embed="rId3"/>
          <a:srcRect t="5540" r="51750" b="59567"/>
          <a:stretch>
            <a:fillRect/>
          </a:stretch>
        </p:blipFill>
        <p:spPr bwMode="auto">
          <a:xfrm>
            <a:off x="609600" y="3124200"/>
            <a:ext cx="7848600" cy="3073400"/>
          </a:xfrm>
          <a:prstGeom prst="rect">
            <a:avLst/>
          </a:prstGeom>
          <a:noFill/>
          <a:ln w="9525">
            <a:noFill/>
            <a:miter lim="800000"/>
            <a:headEnd/>
            <a:tailEnd/>
          </a:ln>
        </p:spPr>
      </p:pic>
      <p:sp>
        <p:nvSpPr>
          <p:cNvPr id="5" name="Oval 4"/>
          <p:cNvSpPr/>
          <p:nvPr/>
        </p:nvSpPr>
        <p:spPr>
          <a:xfrm>
            <a:off x="6324600" y="3733800"/>
            <a:ext cx="1752600" cy="762000"/>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838200"/>
            <a:ext cx="8077200" cy="457200"/>
          </a:xfrm>
        </p:spPr>
        <p:txBody>
          <a:bodyPr/>
          <a:lstStyle/>
          <a:p>
            <a:r>
              <a:rPr lang="en-US" dirty="0"/>
              <a:t>Some more formatting….</a:t>
            </a:r>
          </a:p>
        </p:txBody>
      </p:sp>
      <p:sp>
        <p:nvSpPr>
          <p:cNvPr id="15363" name="Content Placeholder 2"/>
          <p:cNvSpPr>
            <a:spLocks noGrp="1"/>
          </p:cNvSpPr>
          <p:nvPr>
            <p:ph sz="quarter" idx="1"/>
          </p:nvPr>
        </p:nvSpPr>
        <p:spPr>
          <a:xfrm>
            <a:off x="304800" y="1295400"/>
            <a:ext cx="8839200" cy="1676400"/>
          </a:xfrm>
        </p:spPr>
        <p:txBody>
          <a:bodyPr/>
          <a:lstStyle/>
          <a:p>
            <a:r>
              <a:rPr lang="en-US" dirty="0"/>
              <a:t>With the new “single” cell, key in the header.  Type in “Budget for Pat” (use your name instead of Pat)  Use the standard MS Office tools for background colors.</a:t>
            </a:r>
          </a:p>
        </p:txBody>
      </p:sp>
      <p:pic>
        <p:nvPicPr>
          <p:cNvPr id="15364" name="Picture 3"/>
          <p:cNvPicPr>
            <a:picLocks noChangeAspect="1" noChangeArrowheads="1"/>
          </p:cNvPicPr>
          <p:nvPr/>
        </p:nvPicPr>
        <p:blipFill>
          <a:blip r:embed="rId3"/>
          <a:srcRect/>
          <a:stretch>
            <a:fillRect/>
          </a:stretch>
        </p:blipFill>
        <p:spPr bwMode="auto">
          <a:xfrm>
            <a:off x="723900" y="3581400"/>
            <a:ext cx="7696200" cy="2324100"/>
          </a:xfrm>
          <a:prstGeom prst="rect">
            <a:avLst/>
          </a:prstGeom>
          <a:noFill/>
          <a:ln w="9525">
            <a:noFill/>
            <a:miter lim="800000"/>
            <a:headEnd/>
            <a:tailEnd/>
          </a:ln>
        </p:spPr>
      </p:pic>
      <p:sp>
        <p:nvSpPr>
          <p:cNvPr id="15365" name="TextBox 5"/>
          <p:cNvSpPr txBox="1">
            <a:spLocks noChangeArrowheads="1"/>
          </p:cNvSpPr>
          <p:nvPr/>
        </p:nvSpPr>
        <p:spPr bwMode="auto">
          <a:xfrm>
            <a:off x="685800" y="6107112"/>
            <a:ext cx="7032625" cy="369888"/>
          </a:xfrm>
          <a:prstGeom prst="rect">
            <a:avLst/>
          </a:prstGeom>
          <a:noFill/>
          <a:ln w="9525">
            <a:noFill/>
            <a:miter lim="800000"/>
            <a:headEnd/>
            <a:tailEnd/>
          </a:ln>
        </p:spPr>
        <p:txBody>
          <a:bodyPr wrap="none">
            <a:prstTxWarp prst="textNoShape">
              <a:avLst/>
            </a:prstTxWarp>
            <a:spAutoFit/>
          </a:bodyPr>
          <a:lstStyle/>
          <a:p>
            <a:r>
              <a:rPr lang="en-US"/>
              <a:t>*Note: as you type, the “value” for the cell shows in the edit bar, too.</a:t>
            </a:r>
          </a:p>
        </p:txBody>
      </p:sp>
      <p:cxnSp>
        <p:nvCxnSpPr>
          <p:cNvPr id="8" name="Straight Arrow Connector 7"/>
          <p:cNvCxnSpPr/>
          <p:nvPr/>
        </p:nvCxnSpPr>
        <p:spPr>
          <a:xfrm rot="16200000" flipV="1">
            <a:off x="6248400" y="4648200"/>
            <a:ext cx="1981200"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304800"/>
            <a:ext cx="7772400" cy="838200"/>
          </a:xfrm>
        </p:spPr>
        <p:txBody>
          <a:bodyPr/>
          <a:lstStyle/>
          <a:p>
            <a:r>
              <a:rPr lang="en-US"/>
              <a:t>Stretch out the width</a:t>
            </a:r>
          </a:p>
        </p:txBody>
      </p:sp>
      <p:sp>
        <p:nvSpPr>
          <p:cNvPr id="16387" name="Content Placeholder 2"/>
          <p:cNvSpPr>
            <a:spLocks noGrp="1"/>
          </p:cNvSpPr>
          <p:nvPr>
            <p:ph sz="quarter" idx="1"/>
          </p:nvPr>
        </p:nvSpPr>
        <p:spPr>
          <a:xfrm>
            <a:off x="0" y="1066800"/>
            <a:ext cx="9144000" cy="2209800"/>
          </a:xfrm>
        </p:spPr>
        <p:txBody>
          <a:bodyPr/>
          <a:lstStyle/>
          <a:p>
            <a:r>
              <a:rPr lang="en-US" dirty="0"/>
              <a:t>Move your mouse to the position between column A and B until it turns into a double arrow.  Press your left mouse button and drag it to the right to widen column A.  Do this for the remaining three </a:t>
            </a:r>
            <a:r>
              <a:rPr lang="en-US" dirty="0" smtClean="0"/>
              <a:t>columns.</a:t>
            </a:r>
            <a:endParaRPr lang="en-US" dirty="0"/>
          </a:p>
        </p:txBody>
      </p:sp>
      <p:pic>
        <p:nvPicPr>
          <p:cNvPr id="16388" name="Picture 2"/>
          <p:cNvPicPr>
            <a:picLocks noChangeAspect="1" noChangeArrowheads="1"/>
          </p:cNvPicPr>
          <p:nvPr/>
        </p:nvPicPr>
        <p:blipFill>
          <a:blip r:embed="rId3"/>
          <a:srcRect/>
          <a:stretch>
            <a:fillRect/>
          </a:stretch>
        </p:blipFill>
        <p:spPr bwMode="auto">
          <a:xfrm>
            <a:off x="533400" y="3657600"/>
            <a:ext cx="8001000" cy="2743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762000"/>
            <a:ext cx="8305800" cy="838200"/>
          </a:xfrm>
        </p:spPr>
        <p:txBody>
          <a:bodyPr/>
          <a:lstStyle/>
          <a:p>
            <a:r>
              <a:rPr lang="en-US" dirty="0"/>
              <a:t>More setup</a:t>
            </a:r>
          </a:p>
        </p:txBody>
      </p:sp>
      <p:sp>
        <p:nvSpPr>
          <p:cNvPr id="17411" name="Content Placeholder 2"/>
          <p:cNvSpPr>
            <a:spLocks noGrp="1"/>
          </p:cNvSpPr>
          <p:nvPr>
            <p:ph sz="quarter" idx="1"/>
          </p:nvPr>
        </p:nvSpPr>
        <p:spPr>
          <a:xfrm>
            <a:off x="304800" y="1524000"/>
            <a:ext cx="8610600" cy="1676400"/>
          </a:xfrm>
        </p:spPr>
        <p:txBody>
          <a:bodyPr/>
          <a:lstStyle/>
          <a:p>
            <a:pPr>
              <a:buFont typeface="Wingdings 2" charset="2"/>
              <a:buNone/>
            </a:pPr>
            <a:r>
              <a:rPr lang="en-US" sz="2400" dirty="0"/>
              <a:t>You know enough to add more.  Modify the spreadsheet to look similar to the following (don’t forget to use the merge and center tool when needed)</a:t>
            </a:r>
          </a:p>
        </p:txBody>
      </p:sp>
      <p:pic>
        <p:nvPicPr>
          <p:cNvPr id="17412" name="Picture 3"/>
          <p:cNvPicPr>
            <a:picLocks noChangeAspect="1" noChangeArrowheads="1"/>
          </p:cNvPicPr>
          <p:nvPr/>
        </p:nvPicPr>
        <p:blipFill>
          <a:blip r:embed="rId3"/>
          <a:srcRect/>
          <a:stretch>
            <a:fillRect/>
          </a:stretch>
        </p:blipFill>
        <p:spPr bwMode="auto">
          <a:xfrm>
            <a:off x="0" y="2743200"/>
            <a:ext cx="91440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Formatting </a:t>
            </a:r>
          </a:p>
        </p:txBody>
      </p:sp>
      <p:sp>
        <p:nvSpPr>
          <p:cNvPr id="18435" name="Content Placeholder 2"/>
          <p:cNvSpPr>
            <a:spLocks noGrp="1"/>
          </p:cNvSpPr>
          <p:nvPr>
            <p:ph sz="quarter" idx="1"/>
          </p:nvPr>
        </p:nvSpPr>
        <p:spPr/>
        <p:txBody>
          <a:bodyPr/>
          <a:lstStyle/>
          <a:p>
            <a:r>
              <a:rPr lang="en-US"/>
              <a:t>We want to make sure that the numbers look appropriate.  We want dollar signs and percent signs.  So, click on column B.  After it highlights, right click and choose </a:t>
            </a:r>
            <a:r>
              <a:rPr lang="en-US" b="1"/>
              <a:t>Format Cells</a:t>
            </a:r>
          </a:p>
          <a:p>
            <a:r>
              <a:rPr lang="en-US"/>
              <a:t>You will see a dialog box show up.  Click on the </a:t>
            </a:r>
            <a:r>
              <a:rPr lang="en-US" b="1"/>
              <a:t>Number </a:t>
            </a:r>
            <a:r>
              <a:rPr lang="en-US"/>
              <a:t>tab.  Then click on the option to format the numbers as currency.  Then click on Okay.</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a:srcRect t="8000" r="39751" b="28000"/>
          <a:stretch>
            <a:fillRect/>
          </a:stretch>
        </p:blipFill>
        <p:spPr bwMode="auto">
          <a:xfrm>
            <a:off x="0" y="0"/>
            <a:ext cx="9144000" cy="4052888"/>
          </a:xfrm>
          <a:prstGeom prst="rect">
            <a:avLst/>
          </a:prstGeom>
          <a:noFill/>
          <a:ln w="9525">
            <a:noFill/>
            <a:miter lim="800000"/>
            <a:headEnd/>
            <a:tailEnd/>
          </a:ln>
        </p:spPr>
      </p:pic>
      <p:pic>
        <p:nvPicPr>
          <p:cNvPr id="19459" name="Picture 5"/>
          <p:cNvPicPr>
            <a:picLocks noChangeAspect="1" noChangeArrowheads="1"/>
          </p:cNvPicPr>
          <p:nvPr/>
        </p:nvPicPr>
        <p:blipFill>
          <a:blip r:embed="rId4"/>
          <a:srcRect/>
          <a:stretch>
            <a:fillRect/>
          </a:stretch>
        </p:blipFill>
        <p:spPr bwMode="auto">
          <a:xfrm>
            <a:off x="2838450" y="4343400"/>
            <a:ext cx="6305550" cy="2352675"/>
          </a:xfrm>
          <a:prstGeom prst="rect">
            <a:avLst/>
          </a:prstGeom>
          <a:noFill/>
          <a:ln w="9525">
            <a:noFill/>
            <a:miter lim="800000"/>
            <a:headEnd/>
            <a:tailEnd/>
          </a:ln>
        </p:spPr>
      </p:pic>
      <p:sp>
        <p:nvSpPr>
          <p:cNvPr id="19460" name="TextBox 7"/>
          <p:cNvSpPr txBox="1">
            <a:spLocks noChangeArrowheads="1"/>
          </p:cNvSpPr>
          <p:nvPr/>
        </p:nvSpPr>
        <p:spPr bwMode="auto">
          <a:xfrm>
            <a:off x="304800" y="5029200"/>
            <a:ext cx="2390775" cy="646113"/>
          </a:xfrm>
          <a:prstGeom prst="rect">
            <a:avLst/>
          </a:prstGeom>
          <a:noFill/>
          <a:ln w="9525">
            <a:noFill/>
            <a:miter lim="800000"/>
            <a:headEnd/>
            <a:tailEnd/>
          </a:ln>
        </p:spPr>
        <p:txBody>
          <a:bodyPr wrap="none">
            <a:prstTxWarp prst="textNoShape">
              <a:avLst/>
            </a:prstTxWarp>
            <a:spAutoFit/>
          </a:bodyPr>
          <a:lstStyle/>
          <a:p>
            <a:r>
              <a:rPr lang="en-US"/>
              <a:t>Formatting, gives you</a:t>
            </a:r>
          </a:p>
          <a:p>
            <a:r>
              <a:rPr lang="en-US"/>
              <a:t>this result.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609600"/>
            <a:ext cx="8382000" cy="1066800"/>
          </a:xfrm>
        </p:spPr>
        <p:txBody>
          <a:bodyPr/>
          <a:lstStyle/>
          <a:p>
            <a:r>
              <a:rPr lang="en-US"/>
              <a:t>More formatting</a:t>
            </a:r>
          </a:p>
        </p:txBody>
      </p:sp>
      <p:sp>
        <p:nvSpPr>
          <p:cNvPr id="20483" name="Content Placeholder 2"/>
          <p:cNvSpPr>
            <a:spLocks noGrp="1"/>
          </p:cNvSpPr>
          <p:nvPr>
            <p:ph sz="quarter" idx="1"/>
          </p:nvPr>
        </p:nvSpPr>
        <p:spPr>
          <a:xfrm>
            <a:off x="228600" y="1447800"/>
            <a:ext cx="8915400" cy="1981200"/>
          </a:xfrm>
        </p:spPr>
        <p:txBody>
          <a:bodyPr/>
          <a:lstStyle/>
          <a:p>
            <a:r>
              <a:rPr lang="en-US" dirty="0"/>
              <a:t>Do the same thing for column D.</a:t>
            </a:r>
          </a:p>
          <a:p>
            <a:r>
              <a:rPr lang="en-US" dirty="0"/>
              <a:t>Then right click on cell with the Bonus rate (it has .05 in it), and choose Format cells.  This time, select Percent in the number tab.</a:t>
            </a:r>
          </a:p>
        </p:txBody>
      </p:sp>
      <p:pic>
        <p:nvPicPr>
          <p:cNvPr id="20484" name="Picture 2"/>
          <p:cNvPicPr>
            <a:picLocks noChangeAspect="1" noChangeArrowheads="1"/>
          </p:cNvPicPr>
          <p:nvPr/>
        </p:nvPicPr>
        <p:blipFill>
          <a:blip r:embed="rId3"/>
          <a:srcRect/>
          <a:stretch>
            <a:fillRect/>
          </a:stretch>
        </p:blipFill>
        <p:spPr bwMode="auto">
          <a:xfrm>
            <a:off x="304800" y="3632200"/>
            <a:ext cx="8534400" cy="322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a:srcRect l="3751" t="8000" r="11250" b="42667"/>
          <a:stretch>
            <a:fillRect/>
          </a:stretch>
        </p:blipFill>
        <p:spPr bwMode="auto">
          <a:xfrm>
            <a:off x="0" y="2819400"/>
            <a:ext cx="9144000" cy="4038600"/>
          </a:xfrm>
          <a:prstGeom prst="rect">
            <a:avLst/>
          </a:prstGeom>
          <a:noFill/>
          <a:ln w="9525">
            <a:noFill/>
            <a:miter lim="800000"/>
            <a:headEnd/>
            <a:tailEnd/>
          </a:ln>
        </p:spPr>
      </p:pic>
      <p:sp>
        <p:nvSpPr>
          <p:cNvPr id="21507" name="Title 1"/>
          <p:cNvSpPr>
            <a:spLocks noGrp="1"/>
          </p:cNvSpPr>
          <p:nvPr>
            <p:ph type="title"/>
          </p:nvPr>
        </p:nvSpPr>
        <p:spPr>
          <a:xfrm>
            <a:off x="381000" y="685800"/>
            <a:ext cx="8305800" cy="838200"/>
          </a:xfrm>
        </p:spPr>
        <p:txBody>
          <a:bodyPr/>
          <a:lstStyle/>
          <a:p>
            <a:r>
              <a:rPr lang="en-US" dirty="0"/>
              <a:t>Create totals</a:t>
            </a:r>
          </a:p>
        </p:txBody>
      </p:sp>
      <p:sp>
        <p:nvSpPr>
          <p:cNvPr id="21508" name="Content Placeholder 2"/>
          <p:cNvSpPr>
            <a:spLocks noGrp="1"/>
          </p:cNvSpPr>
          <p:nvPr>
            <p:ph sz="quarter" idx="1"/>
          </p:nvPr>
        </p:nvSpPr>
        <p:spPr>
          <a:xfrm>
            <a:off x="228600" y="1447800"/>
            <a:ext cx="8915400" cy="1981200"/>
          </a:xfrm>
        </p:spPr>
        <p:txBody>
          <a:bodyPr/>
          <a:lstStyle/>
          <a:p>
            <a:r>
              <a:rPr lang="en-US" sz="2400"/>
              <a:t>Click on the cell next to “Totals”. In the far right hand corner, you will see an Sigma sign.  Click on that, and you will see that cell filled in with a formula.</a:t>
            </a:r>
          </a:p>
        </p:txBody>
      </p:sp>
      <p:sp>
        <p:nvSpPr>
          <p:cNvPr id="5" name="Oval 4"/>
          <p:cNvSpPr/>
          <p:nvPr/>
        </p:nvSpPr>
        <p:spPr>
          <a:xfrm>
            <a:off x="8229600" y="2514600"/>
            <a:ext cx="914400" cy="762000"/>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7" name="Straight Arrow Connector 6"/>
          <p:cNvCxnSpPr>
            <a:stCxn id="5" idx="3"/>
          </p:cNvCxnSpPr>
          <p:nvPr/>
        </p:nvCxnSpPr>
        <p:spPr>
          <a:xfrm rot="5400000">
            <a:off x="3478212" y="1516063"/>
            <a:ext cx="3235325" cy="6534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533400"/>
            <a:ext cx="8153400" cy="990600"/>
          </a:xfrm>
        </p:spPr>
        <p:txBody>
          <a:bodyPr/>
          <a:lstStyle/>
          <a:p>
            <a:r>
              <a:rPr lang="en-US" dirty="0"/>
              <a:t>Try it yourself</a:t>
            </a:r>
          </a:p>
        </p:txBody>
      </p:sp>
      <p:sp>
        <p:nvSpPr>
          <p:cNvPr id="22531" name="Content Placeholder 2"/>
          <p:cNvSpPr>
            <a:spLocks noGrp="1"/>
          </p:cNvSpPr>
          <p:nvPr>
            <p:ph sz="quarter" idx="1"/>
          </p:nvPr>
        </p:nvSpPr>
        <p:spPr>
          <a:xfrm>
            <a:off x="457200" y="1295400"/>
            <a:ext cx="8839200" cy="1524000"/>
          </a:xfrm>
        </p:spPr>
        <p:txBody>
          <a:bodyPr/>
          <a:lstStyle/>
          <a:p>
            <a:r>
              <a:rPr lang="en-US" dirty="0"/>
              <a:t>Hit the enter </a:t>
            </a:r>
            <a:r>
              <a:rPr lang="en-US" dirty="0" smtClean="0"/>
              <a:t>key -- a </a:t>
            </a:r>
            <a:r>
              <a:rPr lang="en-US" dirty="0"/>
              <a:t>total</a:t>
            </a:r>
            <a:r>
              <a:rPr lang="en-US" dirty="0" smtClean="0"/>
              <a:t> should appear</a:t>
            </a:r>
            <a:r>
              <a:rPr lang="en-US" dirty="0"/>
              <a:t>.</a:t>
            </a:r>
          </a:p>
          <a:p>
            <a:r>
              <a:rPr lang="en-US" dirty="0"/>
              <a:t>Now do the same thing for the Expenses column.</a:t>
            </a:r>
          </a:p>
        </p:txBody>
      </p:sp>
      <p:pic>
        <p:nvPicPr>
          <p:cNvPr id="22532" name="Picture 3"/>
          <p:cNvPicPr>
            <a:picLocks noChangeAspect="1" noChangeArrowheads="1"/>
          </p:cNvPicPr>
          <p:nvPr/>
        </p:nvPicPr>
        <p:blipFill>
          <a:blip r:embed="rId3"/>
          <a:srcRect/>
          <a:stretch>
            <a:fillRect/>
          </a:stretch>
        </p:blipFill>
        <p:spPr bwMode="auto">
          <a:xfrm>
            <a:off x="381000" y="2971800"/>
            <a:ext cx="8382000" cy="362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t>Set the bonus</a:t>
            </a:r>
          </a:p>
        </p:txBody>
      </p:sp>
      <p:sp>
        <p:nvSpPr>
          <p:cNvPr id="23555" name="Content Placeholder 2"/>
          <p:cNvSpPr>
            <a:spLocks noGrp="1"/>
          </p:cNvSpPr>
          <p:nvPr>
            <p:ph sz="quarter" idx="1"/>
          </p:nvPr>
        </p:nvSpPr>
        <p:spPr/>
        <p:txBody>
          <a:bodyPr/>
          <a:lstStyle/>
          <a:p>
            <a:r>
              <a:rPr lang="en-US"/>
              <a:t>Enter the following in the cell next to Bonus:</a:t>
            </a:r>
          </a:p>
          <a:p>
            <a:pPr>
              <a:buFont typeface="Wingdings 2" charset="2"/>
              <a:buNone/>
            </a:pPr>
            <a:r>
              <a:rPr lang="en-US"/>
              <a:t>    =B3 * $E$4</a:t>
            </a:r>
          </a:p>
          <a:p>
            <a:r>
              <a:rPr lang="en-US"/>
              <a:t>You will see this is the Paycheck times the percentage bonus.</a:t>
            </a:r>
          </a:p>
          <a:p>
            <a:r>
              <a:rPr lang="en-US"/>
              <a:t>The dollar signs ensure that we always refer to just cell E4. </a:t>
            </a:r>
          </a:p>
          <a:p>
            <a:r>
              <a:rPr lang="en-US"/>
              <a:t>See the next slide for the example.</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5176A03D-23EF-4CCA-B304-419AD40B01BE}" type="slidenum">
              <a:rPr lang="en-US"/>
              <a:pPr/>
              <a:t>2</a:t>
            </a:fld>
            <a:endParaRPr lang="en-US"/>
          </a:p>
        </p:txBody>
      </p:sp>
      <p:sp>
        <p:nvSpPr>
          <p:cNvPr id="7170" name="Rectangle 2"/>
          <p:cNvSpPr>
            <a:spLocks noGrp="1" noChangeArrowheads="1"/>
          </p:cNvSpPr>
          <p:nvPr>
            <p:ph type="title"/>
          </p:nvPr>
        </p:nvSpPr>
        <p:spPr/>
        <p:txBody>
          <a:bodyPr/>
          <a:lstStyle/>
          <a:p>
            <a:r>
              <a:rPr lang="en-US"/>
              <a:t>Accountant’s Paper Ledger</a:t>
            </a:r>
          </a:p>
        </p:txBody>
      </p:sp>
      <p:pic>
        <p:nvPicPr>
          <p:cNvPr id="7171" name="Picture 3" descr="Ledger"/>
          <p:cNvPicPr>
            <a:picLocks noChangeAspect="1" noChangeArrowheads="1"/>
          </p:cNvPicPr>
          <p:nvPr/>
        </p:nvPicPr>
        <p:blipFill>
          <a:blip r:embed="rId3" cstate="print"/>
          <a:srcRect/>
          <a:stretch>
            <a:fillRect/>
          </a:stretch>
        </p:blipFill>
        <p:spPr bwMode="auto">
          <a:xfrm>
            <a:off x="1219200" y="2971800"/>
            <a:ext cx="5715000" cy="3157538"/>
          </a:xfrm>
          <a:prstGeom prst="rect">
            <a:avLst/>
          </a:prstGeom>
          <a:noFill/>
        </p:spPr>
      </p:pic>
      <p:sp>
        <p:nvSpPr>
          <p:cNvPr id="7172" name="Text Box 4"/>
          <p:cNvSpPr txBox="1">
            <a:spLocks noChangeArrowheads="1"/>
          </p:cNvSpPr>
          <p:nvPr/>
        </p:nvSpPr>
        <p:spPr bwMode="auto">
          <a:xfrm>
            <a:off x="5791200" y="6477000"/>
            <a:ext cx="3352800" cy="228600"/>
          </a:xfrm>
          <a:prstGeom prst="rect">
            <a:avLst/>
          </a:prstGeom>
          <a:noFill/>
          <a:ln w="9525">
            <a:noFill/>
            <a:miter lim="800000"/>
            <a:headEnd/>
            <a:tailEnd/>
          </a:ln>
          <a:effectLst/>
        </p:spPr>
        <p:txBody>
          <a:bodyPr>
            <a:spAutoFit/>
          </a:bodyPr>
          <a:lstStyle/>
          <a:p>
            <a:pPr algn="r"/>
            <a:r>
              <a:rPr lang="en-US" sz="900">
                <a:latin typeface="Times New Roman" charset="0"/>
              </a:rPr>
              <a:t>image from Grauer&amp;Barber, </a:t>
            </a:r>
            <a:r>
              <a:rPr lang="en-US" sz="900" i="1">
                <a:latin typeface="Times New Roman" charset="0"/>
              </a:rPr>
              <a:t>Excel 2003</a:t>
            </a:r>
            <a:r>
              <a:rPr lang="en-US" sz="900">
                <a:latin typeface="Times New Roman" charset="0"/>
              </a:rPr>
              <a:t>, Prentice Hall, Oct., 2004</a:t>
            </a:r>
          </a:p>
        </p:txBody>
      </p:sp>
      <p:sp>
        <p:nvSpPr>
          <p:cNvPr id="7173" name="Rectangle 5"/>
          <p:cNvSpPr>
            <a:spLocks noChangeArrowheads="1"/>
          </p:cNvSpPr>
          <p:nvPr/>
        </p:nvSpPr>
        <p:spPr bwMode="auto">
          <a:xfrm>
            <a:off x="685800" y="1752600"/>
            <a:ext cx="7772400" cy="4114800"/>
          </a:xfrm>
          <a:prstGeom prst="rect">
            <a:avLst/>
          </a:prstGeom>
          <a:noFill/>
          <a:ln w="9525">
            <a:noFill/>
            <a:miter lim="800000"/>
            <a:headEnd/>
            <a:tailEnd/>
          </a:ln>
          <a:effectLst/>
        </p:spPr>
        <p:txBody>
          <a:bodyPr/>
          <a:lstStyle/>
          <a:p>
            <a:pPr marL="342900" indent="-342900" eaLnBrk="1" hangingPunct="1">
              <a:spcBef>
                <a:spcPct val="20000"/>
              </a:spcBef>
              <a:buClr>
                <a:schemeClr val="tx1"/>
              </a:buClr>
              <a:buSzPct val="150000"/>
              <a:buFont typeface="Arial" charset="0"/>
              <a:buChar char=" "/>
            </a:pPr>
            <a:r>
              <a:rPr lang="en-US" sz="3600"/>
              <a:t>2-Dimensional representation of accounting data</a:t>
            </a:r>
          </a:p>
          <a:p>
            <a:pPr marL="342900" indent="-342900" eaLnBrk="1" hangingPunct="1">
              <a:spcBef>
                <a:spcPct val="20000"/>
              </a:spcBef>
              <a:buClr>
                <a:schemeClr val="tx1"/>
              </a:buClr>
              <a:buSzPct val="150000"/>
              <a:buFont typeface="Arial" charset="0"/>
              <a:buChar char="●"/>
            </a:pPr>
            <a:endParaRPr lang="en-US" sz="32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8" name="Picture 7"/>
          <p:cNvPicPr>
            <a:picLocks noChangeAspect="1" noChangeArrowheads="1"/>
          </p:cNvPicPr>
          <p:nvPr/>
        </p:nvPicPr>
        <p:blipFill>
          <a:blip r:embed="rId3"/>
          <a:srcRect l="751" t="26666" r="13499" b="30667"/>
          <a:stretch>
            <a:fillRect/>
          </a:stretch>
        </p:blipFill>
        <p:spPr bwMode="auto">
          <a:xfrm>
            <a:off x="0" y="0"/>
            <a:ext cx="9144000" cy="3440113"/>
          </a:xfrm>
          <a:prstGeom prst="rect">
            <a:avLst/>
          </a:prstGeom>
          <a:noFill/>
          <a:ln w="9525">
            <a:noFill/>
            <a:miter lim="800000"/>
            <a:headEnd/>
            <a:tailEnd/>
          </a:ln>
        </p:spPr>
      </p:pic>
      <p:sp>
        <p:nvSpPr>
          <p:cNvPr id="24579" name="TextBox 4"/>
          <p:cNvSpPr txBox="1">
            <a:spLocks noChangeArrowheads="1"/>
          </p:cNvSpPr>
          <p:nvPr/>
        </p:nvSpPr>
        <p:spPr bwMode="auto">
          <a:xfrm>
            <a:off x="4038600" y="3429000"/>
            <a:ext cx="3903663" cy="646113"/>
          </a:xfrm>
          <a:prstGeom prst="rect">
            <a:avLst/>
          </a:prstGeom>
          <a:noFill/>
          <a:ln w="9525">
            <a:noFill/>
            <a:miter lim="800000"/>
            <a:headEnd/>
            <a:tailEnd/>
          </a:ln>
        </p:spPr>
        <p:txBody>
          <a:bodyPr wrap="none">
            <a:prstTxWarp prst="textNoShape">
              <a:avLst/>
            </a:prstTxWarp>
            <a:spAutoFit/>
          </a:bodyPr>
          <a:lstStyle/>
          <a:p>
            <a:r>
              <a:rPr lang="en-US"/>
              <a:t>After hitting enter, you should see….</a:t>
            </a:r>
          </a:p>
          <a:p>
            <a:r>
              <a:rPr lang="en-US"/>
              <a:t>and notice the Totals for Income!</a:t>
            </a:r>
          </a:p>
        </p:txBody>
      </p:sp>
      <p:pic>
        <p:nvPicPr>
          <p:cNvPr id="24580" name="Picture 3"/>
          <p:cNvPicPr>
            <a:picLocks noChangeAspect="1" noChangeArrowheads="1"/>
          </p:cNvPicPr>
          <p:nvPr/>
        </p:nvPicPr>
        <p:blipFill>
          <a:blip r:embed="rId4"/>
          <a:srcRect/>
          <a:stretch>
            <a:fillRect/>
          </a:stretch>
        </p:blipFill>
        <p:spPr bwMode="auto">
          <a:xfrm>
            <a:off x="0" y="4114800"/>
            <a:ext cx="9144000" cy="2743200"/>
          </a:xfrm>
          <a:prstGeom prst="rect">
            <a:avLst/>
          </a:prstGeom>
          <a:noFill/>
          <a:ln w="9525">
            <a:noFill/>
            <a:miter lim="800000"/>
            <a:headEnd/>
            <a:tailEnd/>
          </a:ln>
        </p:spPr>
      </p:pic>
      <p:cxnSp>
        <p:nvCxnSpPr>
          <p:cNvPr id="8" name="Straight Arrow Connector 7"/>
          <p:cNvCxnSpPr/>
          <p:nvPr/>
        </p:nvCxnSpPr>
        <p:spPr>
          <a:xfrm rot="5400000">
            <a:off x="837406" y="4344194"/>
            <a:ext cx="3963988"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xfrm>
            <a:off x="914400" y="685800"/>
            <a:ext cx="7772400" cy="838200"/>
          </a:xfrm>
        </p:spPr>
        <p:txBody>
          <a:bodyPr/>
          <a:lstStyle/>
          <a:p>
            <a:r>
              <a:rPr lang="en-US"/>
              <a:t>Now set up the bottom line</a:t>
            </a:r>
          </a:p>
        </p:txBody>
      </p:sp>
      <p:sp>
        <p:nvSpPr>
          <p:cNvPr id="25603" name="Content Placeholder 2"/>
          <p:cNvSpPr>
            <a:spLocks noGrp="1"/>
          </p:cNvSpPr>
          <p:nvPr>
            <p:ph sz="quarter" idx="1"/>
          </p:nvPr>
        </p:nvSpPr>
        <p:spPr>
          <a:xfrm>
            <a:off x="0" y="1524000"/>
            <a:ext cx="9144000" cy="1219200"/>
          </a:xfrm>
        </p:spPr>
        <p:txBody>
          <a:bodyPr/>
          <a:lstStyle/>
          <a:p>
            <a:r>
              <a:rPr lang="en-US" sz="2400"/>
              <a:t>Click on the cell next to Monthly Surplus and enter the following:  =B9-D9 (or whatever is appropriate for the totals for income and expenses)</a:t>
            </a:r>
          </a:p>
        </p:txBody>
      </p:sp>
      <p:pic>
        <p:nvPicPr>
          <p:cNvPr id="25604" name="Picture 2"/>
          <p:cNvPicPr>
            <a:picLocks noChangeAspect="1" noChangeArrowheads="1"/>
          </p:cNvPicPr>
          <p:nvPr/>
        </p:nvPicPr>
        <p:blipFill>
          <a:blip r:embed="rId3"/>
          <a:srcRect t="26666" r="47250" b="38667"/>
          <a:stretch>
            <a:fillRect/>
          </a:stretch>
        </p:blipFill>
        <p:spPr bwMode="auto">
          <a:xfrm>
            <a:off x="0" y="2743200"/>
            <a:ext cx="91440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a:xfrm>
            <a:off x="914400" y="762000"/>
            <a:ext cx="7772400" cy="838200"/>
          </a:xfrm>
        </p:spPr>
        <p:txBody>
          <a:bodyPr/>
          <a:lstStyle/>
          <a:p>
            <a:r>
              <a:rPr lang="en-US"/>
              <a:t>After you hit enter….</a:t>
            </a:r>
          </a:p>
        </p:txBody>
      </p:sp>
      <p:pic>
        <p:nvPicPr>
          <p:cNvPr id="26627" name="Picture 2"/>
          <p:cNvPicPr>
            <a:picLocks noChangeAspect="1" noChangeArrowheads="1"/>
          </p:cNvPicPr>
          <p:nvPr/>
        </p:nvPicPr>
        <p:blipFill>
          <a:blip r:embed="rId3"/>
          <a:srcRect/>
          <a:stretch>
            <a:fillRect/>
          </a:stretch>
        </p:blipFill>
        <p:spPr bwMode="auto">
          <a:xfrm>
            <a:off x="0" y="1828800"/>
            <a:ext cx="9169400" cy="4724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srcRect l="1500" t="22667" r="21750" b="10667"/>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t>Copying a formula…</a:t>
            </a:r>
          </a:p>
        </p:txBody>
      </p:sp>
      <p:sp>
        <p:nvSpPr>
          <p:cNvPr id="28675" name="Content Placeholder 2"/>
          <p:cNvSpPr>
            <a:spLocks noGrp="1"/>
          </p:cNvSpPr>
          <p:nvPr>
            <p:ph sz="quarter" idx="1"/>
          </p:nvPr>
        </p:nvSpPr>
        <p:spPr/>
        <p:txBody>
          <a:bodyPr/>
          <a:lstStyle/>
          <a:p>
            <a:r>
              <a:rPr lang="en-US"/>
              <a:t>Add three more lines under “Sample” for 2000, 3000 and 4000</a:t>
            </a:r>
          </a:p>
          <a:p>
            <a:r>
              <a:rPr lang="en-US"/>
              <a:t>Copy the formula in the cells next those new entries under the “Return with Bonus”</a:t>
            </a:r>
          </a:p>
          <a:p>
            <a:r>
              <a:rPr lang="en-US"/>
              <a:t>You will notice something doesn’t look right.</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srcRect t="48000" r="63000" b="22667"/>
          <a:stretch>
            <a:fillRect/>
          </a:stretch>
        </p:blipFill>
        <p:spPr bwMode="auto">
          <a:xfrm>
            <a:off x="0" y="1676400"/>
            <a:ext cx="8885238" cy="3962400"/>
          </a:xfrm>
          <a:prstGeom prst="rect">
            <a:avLst/>
          </a:prstGeom>
          <a:noFill/>
          <a:ln w="9525">
            <a:noFill/>
            <a:miter lim="800000"/>
            <a:headEnd/>
            <a:tailEnd/>
          </a:ln>
        </p:spPr>
      </p:pic>
      <p:sp>
        <p:nvSpPr>
          <p:cNvPr id="29699" name="TextBox 4"/>
          <p:cNvSpPr txBox="1">
            <a:spLocks noChangeArrowheads="1"/>
          </p:cNvSpPr>
          <p:nvPr/>
        </p:nvSpPr>
        <p:spPr bwMode="auto">
          <a:xfrm>
            <a:off x="2590800" y="5943600"/>
            <a:ext cx="6200775" cy="523875"/>
          </a:xfrm>
          <a:prstGeom prst="rect">
            <a:avLst/>
          </a:prstGeom>
          <a:noFill/>
          <a:ln w="9525">
            <a:noFill/>
            <a:miter lim="800000"/>
            <a:headEnd/>
            <a:tailEnd/>
          </a:ln>
        </p:spPr>
        <p:txBody>
          <a:bodyPr wrap="none">
            <a:prstTxWarp prst="textNoShape">
              <a:avLst/>
            </a:prstTxWarp>
            <a:spAutoFit/>
          </a:bodyPr>
          <a:lstStyle/>
          <a:p>
            <a:r>
              <a:rPr lang="en-US" sz="2800"/>
              <a:t>The formula here is :  =A17+(A17*E7)</a:t>
            </a:r>
          </a:p>
        </p:txBody>
      </p:sp>
      <p:sp>
        <p:nvSpPr>
          <p:cNvPr id="29700" name="TextBox 5"/>
          <p:cNvSpPr txBox="1">
            <a:spLocks noChangeArrowheads="1"/>
          </p:cNvSpPr>
          <p:nvPr/>
        </p:nvSpPr>
        <p:spPr bwMode="auto">
          <a:xfrm>
            <a:off x="2819400" y="685800"/>
            <a:ext cx="5902325" cy="523875"/>
          </a:xfrm>
          <a:prstGeom prst="rect">
            <a:avLst/>
          </a:prstGeom>
          <a:noFill/>
          <a:ln w="9525">
            <a:noFill/>
            <a:miter lim="800000"/>
            <a:headEnd/>
            <a:tailEnd/>
          </a:ln>
        </p:spPr>
        <p:txBody>
          <a:bodyPr wrap="none">
            <a:prstTxWarp prst="textNoShape">
              <a:avLst/>
            </a:prstTxWarp>
            <a:spAutoFit/>
          </a:bodyPr>
          <a:lstStyle/>
          <a:p>
            <a:r>
              <a:rPr lang="en-US" sz="2800"/>
              <a:t>The formula here is =A14+(A14*E4)</a:t>
            </a:r>
          </a:p>
        </p:txBody>
      </p:sp>
      <p:cxnSp>
        <p:nvCxnSpPr>
          <p:cNvPr id="8" name="Straight Arrow Connector 7"/>
          <p:cNvCxnSpPr/>
          <p:nvPr/>
        </p:nvCxnSpPr>
        <p:spPr>
          <a:xfrm rot="5400000" flipH="1" flipV="1">
            <a:off x="6324601" y="5410200"/>
            <a:ext cx="1066800" cy="3175"/>
          </a:xfrm>
          <a:prstGeom prst="straightConnector1">
            <a:avLst/>
          </a:prstGeom>
          <a:ln w="698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7011194" y="1980406"/>
            <a:ext cx="1524000" cy="1588"/>
          </a:xfrm>
          <a:prstGeom prst="straightConnector1">
            <a:avLst/>
          </a:prstGeom>
          <a:ln w="698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t>Go back and …</a:t>
            </a:r>
          </a:p>
        </p:txBody>
      </p:sp>
      <p:sp>
        <p:nvSpPr>
          <p:cNvPr id="30723" name="Content Placeholder 2"/>
          <p:cNvSpPr>
            <a:spLocks noGrp="1"/>
          </p:cNvSpPr>
          <p:nvPr>
            <p:ph sz="quarter" idx="1"/>
          </p:nvPr>
        </p:nvSpPr>
        <p:spPr/>
        <p:txBody>
          <a:bodyPr/>
          <a:lstStyle/>
          <a:p>
            <a:r>
              <a:rPr lang="en-US"/>
              <a:t>Change the original formula to</a:t>
            </a:r>
          </a:p>
          <a:p>
            <a:pPr>
              <a:buFont typeface="Wingdings 2" charset="2"/>
              <a:buNone/>
            </a:pPr>
            <a:r>
              <a:rPr lang="en-US"/>
              <a:t>    =A14+(A14 * $E$4)</a:t>
            </a:r>
          </a:p>
          <a:p>
            <a:r>
              <a:rPr lang="en-US"/>
              <a:t>Then copy and watch the difference.</a:t>
            </a:r>
          </a:p>
          <a:p>
            <a:endParaRPr lang="en-US"/>
          </a:p>
          <a:p>
            <a:r>
              <a:rPr lang="en-US"/>
              <a:t>Note: The $ sign on the reference to the BONUS figure forces each copy not to change the cell address reference (this is an absolute reference)</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 </a:t>
            </a:r>
            <a:r>
              <a:rPr lang="en-US" dirty="0" err="1" smtClean="0"/>
              <a:t>Gotchas</a:t>
            </a:r>
            <a:endParaRPr lang="en-US" dirty="0"/>
          </a:p>
        </p:txBody>
      </p:sp>
      <p:sp>
        <p:nvSpPr>
          <p:cNvPr id="3" name="Content Placeholder 2"/>
          <p:cNvSpPr>
            <a:spLocks noGrp="1"/>
          </p:cNvSpPr>
          <p:nvPr>
            <p:ph idx="1"/>
          </p:nvPr>
        </p:nvSpPr>
        <p:spPr/>
        <p:txBody>
          <a:bodyPr/>
          <a:lstStyle/>
          <a:p>
            <a:r>
              <a:rPr lang="en-US" dirty="0" smtClean="0"/>
              <a:t>The location of a formula is </a:t>
            </a:r>
            <a:r>
              <a:rPr lang="en-US" i="1" dirty="0" smtClean="0"/>
              <a:t>not</a:t>
            </a:r>
            <a:r>
              <a:rPr lang="en-US" dirty="0" smtClean="0"/>
              <a:t> in the formula.</a:t>
            </a:r>
          </a:p>
          <a:p>
            <a:pPr lvl="1"/>
            <a:r>
              <a:rPr lang="en-US" dirty="0" smtClean="0"/>
              <a:t>select cell H17 and put a formula in it: you will not (and must not) have H17 in the formula.</a:t>
            </a:r>
          </a:p>
          <a:p>
            <a:r>
              <a:rPr lang="en-US" dirty="0" smtClean="0"/>
              <a:t>A formula starts with = </a:t>
            </a:r>
          </a:p>
          <a:p>
            <a:pPr lvl="1"/>
            <a:r>
              <a:rPr lang="en-US" dirty="0" smtClean="0"/>
              <a:t>a space before it means it isn’t a formula, just the characters “ =“.</a:t>
            </a:r>
          </a:p>
          <a:p>
            <a:pPr lvl="1"/>
            <a:r>
              <a:rPr lang="en-US" dirty="0" smtClean="0"/>
              <a:t>no other =</a:t>
            </a:r>
            <a:r>
              <a:rPr lang="en-US" dirty="0" err="1" smtClean="0"/>
              <a:t>s</a:t>
            </a:r>
            <a:r>
              <a:rPr lang="en-US" dirty="0" smtClean="0"/>
              <a:t> in the formula</a:t>
            </a:r>
          </a:p>
          <a:p>
            <a:pPr lvl="1"/>
            <a:r>
              <a:rPr lang="en-US" dirty="0" smtClean="0"/>
              <a:t>after the =, you can have spaces, functions, cell references, parentheses, etc.</a:t>
            </a:r>
          </a:p>
        </p:txBody>
      </p:sp>
      <p:sp>
        <p:nvSpPr>
          <p:cNvPr id="4" name="Slide Number Placeholder 3"/>
          <p:cNvSpPr>
            <a:spLocks noGrp="1"/>
          </p:cNvSpPr>
          <p:nvPr>
            <p:ph type="sldNum" sz="quarter" idx="10"/>
          </p:nvPr>
        </p:nvSpPr>
        <p:spPr/>
        <p:txBody>
          <a:bodyPr/>
          <a:lstStyle/>
          <a:p>
            <a:fld id="{921C9E90-F2B8-4B65-895E-8DE651128D02}"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 </a:t>
            </a:r>
            <a:r>
              <a:rPr lang="en-US" dirty="0" err="1" smtClean="0"/>
              <a:t>Gotchas</a:t>
            </a:r>
            <a:r>
              <a:rPr lang="en-US" dirty="0" smtClean="0"/>
              <a:t> (continued)</a:t>
            </a:r>
            <a:endParaRPr lang="en-US" dirty="0"/>
          </a:p>
        </p:txBody>
      </p:sp>
      <p:sp>
        <p:nvSpPr>
          <p:cNvPr id="3" name="Content Placeholder 2"/>
          <p:cNvSpPr>
            <a:spLocks noGrp="1"/>
          </p:cNvSpPr>
          <p:nvPr>
            <p:ph idx="1"/>
          </p:nvPr>
        </p:nvSpPr>
        <p:spPr/>
        <p:txBody>
          <a:bodyPr/>
          <a:lstStyle/>
          <a:p>
            <a:r>
              <a:rPr lang="en-US" dirty="0" smtClean="0"/>
              <a:t>You should rarely have numbers in a formula</a:t>
            </a:r>
          </a:p>
          <a:p>
            <a:pPr lvl="1"/>
            <a:r>
              <a:rPr lang="en-US" dirty="0" smtClean="0"/>
              <a:t>if you need to multiply by a number, put the value in a cell and reference it.</a:t>
            </a:r>
          </a:p>
          <a:p>
            <a:r>
              <a:rPr lang="en-US" dirty="0" smtClean="0"/>
              <a:t>A cell reference in a formula is relative and will change if you move/copy the formula.</a:t>
            </a:r>
          </a:p>
          <a:p>
            <a:pPr lvl="1"/>
            <a:r>
              <a:rPr lang="en-US" dirty="0" smtClean="0"/>
              <a:t>Suppose you have a formula in C7 that references D4: D4 really means one column to the right and 3 rows up.</a:t>
            </a:r>
          </a:p>
          <a:p>
            <a:pPr lvl="1"/>
            <a:r>
              <a:rPr lang="en-US" dirty="0" smtClean="0"/>
              <a:t>If you always want D4, write $D$4.</a:t>
            </a:r>
          </a:p>
        </p:txBody>
      </p:sp>
      <p:sp>
        <p:nvSpPr>
          <p:cNvPr id="4" name="Slide Number Placeholder 3"/>
          <p:cNvSpPr>
            <a:spLocks noGrp="1"/>
          </p:cNvSpPr>
          <p:nvPr>
            <p:ph type="sldNum" sz="quarter" idx="10"/>
          </p:nvPr>
        </p:nvSpPr>
        <p:spPr/>
        <p:txBody>
          <a:bodyPr/>
          <a:lstStyle/>
          <a:p>
            <a:fld id="{921C9E90-F2B8-4B65-895E-8DE651128D02}"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1A34DD3B-DF2D-4655-BD7A-96F06527A80C}" type="slidenum">
              <a:rPr lang="en-US"/>
              <a:pPr/>
              <a:t>29</a:t>
            </a:fld>
            <a:endParaRPr lang="en-US"/>
          </a:p>
        </p:txBody>
      </p:sp>
      <p:sp>
        <p:nvSpPr>
          <p:cNvPr id="50178" name="Rectangle 2"/>
          <p:cNvSpPr>
            <a:spLocks noGrp="1" noChangeArrowheads="1"/>
          </p:cNvSpPr>
          <p:nvPr>
            <p:ph type="title"/>
          </p:nvPr>
        </p:nvSpPr>
        <p:spPr>
          <a:xfrm>
            <a:off x="457200" y="381000"/>
            <a:ext cx="8229600" cy="1066800"/>
          </a:xfrm>
        </p:spPr>
        <p:txBody>
          <a:bodyPr/>
          <a:lstStyle/>
          <a:p>
            <a:r>
              <a:rPr lang="en-US"/>
              <a:t>Relative/Absolute Addressing</a:t>
            </a:r>
          </a:p>
        </p:txBody>
      </p:sp>
      <p:sp>
        <p:nvSpPr>
          <p:cNvPr id="50179" name="Rectangle 3"/>
          <p:cNvSpPr>
            <a:spLocks noGrp="1" noChangeArrowheads="1"/>
          </p:cNvSpPr>
          <p:nvPr>
            <p:ph type="body" idx="1"/>
          </p:nvPr>
        </p:nvSpPr>
        <p:spPr>
          <a:xfrm>
            <a:off x="228600" y="1524000"/>
            <a:ext cx="8763000" cy="4114800"/>
          </a:xfrm>
        </p:spPr>
        <p:txBody>
          <a:bodyPr/>
          <a:lstStyle/>
          <a:p>
            <a:endParaRPr lang="en-US"/>
          </a:p>
          <a:p>
            <a:endParaRPr lang="en-US"/>
          </a:p>
        </p:txBody>
      </p:sp>
      <p:sp>
        <p:nvSpPr>
          <p:cNvPr id="50180" name="Rectangle 4"/>
          <p:cNvSpPr>
            <a:spLocks noChangeArrowheads="1"/>
          </p:cNvSpPr>
          <p:nvPr/>
        </p:nvSpPr>
        <p:spPr bwMode="auto">
          <a:xfrm>
            <a:off x="381000" y="1676400"/>
            <a:ext cx="8153400" cy="4724400"/>
          </a:xfrm>
          <a:prstGeom prst="rect">
            <a:avLst/>
          </a:prstGeom>
          <a:noFill/>
          <a:ln w="9525">
            <a:noFill/>
            <a:miter lim="800000"/>
            <a:headEnd/>
            <a:tailEnd/>
          </a:ln>
          <a:effectLst/>
        </p:spPr>
        <p:txBody>
          <a:bodyPr/>
          <a:lstStyle/>
          <a:p>
            <a:pPr marL="342900" indent="-342900" eaLnBrk="1" hangingPunct="1">
              <a:lnSpc>
                <a:spcPct val="90000"/>
              </a:lnSpc>
              <a:spcBef>
                <a:spcPct val="20000"/>
              </a:spcBef>
              <a:buClr>
                <a:schemeClr val="tx1"/>
              </a:buClr>
              <a:buSzPct val="75000"/>
              <a:buFont typeface="Arial" charset="0"/>
              <a:buChar char="●"/>
            </a:pPr>
            <a:r>
              <a:rPr lang="en-US" sz="3200" dirty="0" smtClean="0"/>
              <a:t>Syntax:</a:t>
            </a:r>
          </a:p>
          <a:p>
            <a:pPr marL="742950" lvl="1" indent="-285750" eaLnBrk="1" hangingPunct="1">
              <a:lnSpc>
                <a:spcPct val="90000"/>
              </a:lnSpc>
              <a:spcBef>
                <a:spcPct val="20000"/>
              </a:spcBef>
              <a:buClr>
                <a:schemeClr val="tx1"/>
              </a:buClr>
              <a:buSzPct val="80000"/>
              <a:buFont typeface="Arial" charset="0"/>
              <a:buChar char="–"/>
            </a:pPr>
            <a:r>
              <a:rPr lang="en-US" sz="2800" dirty="0" smtClean="0"/>
              <a:t>Relative address:	</a:t>
            </a:r>
            <a:r>
              <a:rPr lang="en-US" sz="2800" b="1" dirty="0" smtClean="0">
                <a:latin typeface="Courier New" pitchFamily="49" charset="0"/>
              </a:rPr>
              <a:t>A1</a:t>
            </a:r>
          </a:p>
          <a:p>
            <a:pPr marL="742950" lvl="1" indent="-285750" eaLnBrk="1" hangingPunct="1">
              <a:lnSpc>
                <a:spcPct val="90000"/>
              </a:lnSpc>
              <a:spcBef>
                <a:spcPct val="20000"/>
              </a:spcBef>
              <a:buClr>
                <a:schemeClr val="tx1"/>
              </a:buClr>
              <a:buSzPct val="80000"/>
              <a:buFont typeface="Arial" charset="0"/>
              <a:buChar char="–"/>
            </a:pPr>
            <a:r>
              <a:rPr lang="en-US" sz="2800" dirty="0" smtClean="0"/>
              <a:t>Absolute address:	</a:t>
            </a:r>
            <a:r>
              <a:rPr lang="en-US" sz="2800" b="1" dirty="0" smtClean="0">
                <a:latin typeface="Courier New" pitchFamily="49" charset="0"/>
              </a:rPr>
              <a:t>$A$1</a:t>
            </a:r>
          </a:p>
          <a:p>
            <a:pPr marL="342900" indent="-342900" eaLnBrk="1" hangingPunct="1">
              <a:lnSpc>
                <a:spcPct val="90000"/>
              </a:lnSpc>
              <a:spcBef>
                <a:spcPct val="20000"/>
              </a:spcBef>
              <a:buClr>
                <a:schemeClr val="tx1"/>
              </a:buClr>
              <a:buSzPct val="75000"/>
              <a:buFont typeface="Arial" charset="0"/>
              <a:buChar char="●"/>
            </a:pPr>
            <a:r>
              <a:rPr lang="en-US" sz="3200" dirty="0" smtClean="0"/>
              <a:t>When a formula is </a:t>
            </a:r>
            <a:r>
              <a:rPr lang="en-US" sz="3200" dirty="0"/>
              <a:t>copied:</a:t>
            </a:r>
          </a:p>
          <a:p>
            <a:pPr marL="742950" lvl="1" indent="-285750" eaLnBrk="1" hangingPunct="1">
              <a:lnSpc>
                <a:spcPct val="90000"/>
              </a:lnSpc>
              <a:spcBef>
                <a:spcPct val="20000"/>
              </a:spcBef>
              <a:buClr>
                <a:schemeClr val="tx1"/>
              </a:buClr>
              <a:buSzPct val="80000"/>
              <a:buFont typeface="Arial" charset="0"/>
              <a:buChar char="–"/>
            </a:pPr>
            <a:r>
              <a:rPr lang="en-US" sz="2800" b="1" dirty="0"/>
              <a:t>relative addresses </a:t>
            </a:r>
            <a:r>
              <a:rPr lang="en-US" sz="2800" dirty="0"/>
              <a:t>are modified automatically</a:t>
            </a:r>
            <a:endParaRPr lang="en-US" sz="2800" dirty="0" smtClean="0"/>
          </a:p>
          <a:p>
            <a:pPr marL="742950" lvl="1" indent="-285750" eaLnBrk="1" hangingPunct="1">
              <a:lnSpc>
                <a:spcPct val="90000"/>
              </a:lnSpc>
              <a:spcBef>
                <a:spcPct val="20000"/>
              </a:spcBef>
              <a:buClr>
                <a:schemeClr val="tx1"/>
              </a:buClr>
              <a:buSzPct val="80000"/>
              <a:buFont typeface="Arial" charset="0"/>
              <a:buChar char="–"/>
            </a:pPr>
            <a:r>
              <a:rPr lang="en-US" sz="2800" b="1" dirty="0" smtClean="0"/>
              <a:t>absolute addresses </a:t>
            </a:r>
            <a:r>
              <a:rPr lang="en-US" sz="2800" dirty="0" smtClean="0"/>
              <a:t>are </a:t>
            </a:r>
            <a:r>
              <a:rPr lang="en-US" sz="2800" b="1" dirty="0" smtClean="0"/>
              <a:t>not </a:t>
            </a:r>
            <a:r>
              <a:rPr lang="en-US" sz="2800" dirty="0" smtClean="0"/>
              <a:t>modified: they </a:t>
            </a:r>
            <a:r>
              <a:rPr lang="en-US" sz="2800" b="1" i="1" dirty="0" smtClean="0"/>
              <a:t>always</a:t>
            </a:r>
            <a:r>
              <a:rPr lang="en-US" sz="2800" i="1" dirty="0" smtClean="0"/>
              <a:t> </a:t>
            </a:r>
            <a:r>
              <a:rPr lang="en-US" sz="2800" dirty="0" smtClean="0"/>
              <a:t>refer to the same cell</a:t>
            </a:r>
          </a:p>
          <a:p>
            <a:pPr marL="342900" indent="-342900" eaLnBrk="1" hangingPunct="1">
              <a:lnSpc>
                <a:spcPct val="90000"/>
              </a:lnSpc>
              <a:spcBef>
                <a:spcPct val="20000"/>
              </a:spcBef>
              <a:buClr>
                <a:schemeClr val="tx1"/>
              </a:buClr>
              <a:buSzPct val="75000"/>
              <a:buFont typeface="Arial" charset="0"/>
              <a:buChar char="●"/>
            </a:pPr>
            <a:r>
              <a:rPr lang="en-US" sz="3200" dirty="0" smtClean="0"/>
              <a:t>Use the F4 key to convert an address</a:t>
            </a:r>
          </a:p>
          <a:p>
            <a:pPr marL="285750" indent="-285750" eaLnBrk="1" hangingPunct="1">
              <a:lnSpc>
                <a:spcPct val="90000"/>
              </a:lnSpc>
              <a:spcBef>
                <a:spcPct val="20000"/>
              </a:spcBef>
              <a:buClr>
                <a:schemeClr val="tx1"/>
              </a:buClr>
              <a:buSzPct val="80000"/>
            </a:pPr>
            <a:endParaRPr lang="en-US" sz="2800" b="1" dirty="0" smtClean="0">
              <a:latin typeface="Courier New" pitchFamily="49" charset="0"/>
            </a:endParaRPr>
          </a:p>
          <a:p>
            <a:pPr marL="342900" indent="-342900" eaLnBrk="1" hangingPunct="1">
              <a:lnSpc>
                <a:spcPct val="90000"/>
              </a:lnSpc>
              <a:spcBef>
                <a:spcPct val="20000"/>
              </a:spcBef>
              <a:buClr>
                <a:schemeClr val="tx1"/>
              </a:buClr>
              <a:buSzPct val="75000"/>
              <a:buFont typeface="Arial" charset="0"/>
              <a:buChar char="●"/>
            </a:pP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65E6D350-86A8-457B-B203-27FDA2BC8BF4}" type="slidenum">
              <a:rPr lang="en-US"/>
              <a:pPr/>
              <a:t>3</a:t>
            </a:fld>
            <a:endParaRPr lang="en-US"/>
          </a:p>
        </p:txBody>
      </p:sp>
      <p:pic>
        <p:nvPicPr>
          <p:cNvPr id="9218" name="Picture 2" descr="bricklin"/>
          <p:cNvPicPr>
            <a:picLocks noChangeAspect="1" noChangeArrowheads="1"/>
          </p:cNvPicPr>
          <p:nvPr/>
        </p:nvPicPr>
        <p:blipFill>
          <a:blip r:embed="rId3" cstate="print"/>
          <a:srcRect l="6267" t="4349" r="6006" b="17484"/>
          <a:stretch>
            <a:fillRect/>
          </a:stretch>
        </p:blipFill>
        <p:spPr bwMode="auto">
          <a:xfrm>
            <a:off x="609600" y="457200"/>
            <a:ext cx="1423988" cy="1828800"/>
          </a:xfrm>
          <a:prstGeom prst="rect">
            <a:avLst/>
          </a:prstGeom>
          <a:noFill/>
          <a:ln w="12700">
            <a:solidFill>
              <a:schemeClr val="tx1"/>
            </a:solidFill>
            <a:miter lim="800000"/>
            <a:headEnd/>
            <a:tailEnd/>
          </a:ln>
        </p:spPr>
      </p:pic>
      <p:sp>
        <p:nvSpPr>
          <p:cNvPr id="9219" name="Rectangle 3"/>
          <p:cNvSpPr>
            <a:spLocks noGrp="1" noChangeArrowheads="1"/>
          </p:cNvSpPr>
          <p:nvPr>
            <p:ph type="body" idx="1"/>
          </p:nvPr>
        </p:nvSpPr>
        <p:spPr>
          <a:xfrm>
            <a:off x="533400" y="1905000"/>
            <a:ext cx="4114800" cy="4495800"/>
          </a:xfrm>
        </p:spPr>
        <p:txBody>
          <a:bodyPr/>
          <a:lstStyle/>
          <a:p>
            <a:pPr>
              <a:lnSpc>
                <a:spcPct val="90000"/>
              </a:lnSpc>
            </a:pPr>
            <a:endParaRPr lang="en-US" dirty="0"/>
          </a:p>
          <a:p>
            <a:pPr>
              <a:lnSpc>
                <a:spcPct val="90000"/>
              </a:lnSpc>
            </a:pPr>
            <a:r>
              <a:rPr lang="en-US" dirty="0"/>
              <a:t>1979</a:t>
            </a:r>
          </a:p>
          <a:p>
            <a:pPr>
              <a:lnSpc>
                <a:spcPct val="90000"/>
              </a:lnSpc>
            </a:pPr>
            <a:r>
              <a:rPr lang="en-US" dirty="0"/>
              <a:t>Visible, interactive accountants ledger </a:t>
            </a:r>
          </a:p>
          <a:p>
            <a:pPr>
              <a:lnSpc>
                <a:spcPct val="90000"/>
              </a:lnSpc>
            </a:pPr>
            <a:r>
              <a:rPr lang="en-US" dirty="0"/>
              <a:t>Developed for the Apple II</a:t>
            </a:r>
          </a:p>
          <a:p>
            <a:pPr>
              <a:lnSpc>
                <a:spcPct val="90000"/>
              </a:lnSpc>
            </a:pPr>
            <a:r>
              <a:rPr lang="en-US" dirty="0"/>
              <a:t>A “killer” business application for the personal computer</a:t>
            </a:r>
          </a:p>
        </p:txBody>
      </p:sp>
      <p:sp>
        <p:nvSpPr>
          <p:cNvPr id="9220" name="Rectangle 4"/>
          <p:cNvSpPr>
            <a:spLocks noGrp="1" noChangeArrowheads="1"/>
          </p:cNvSpPr>
          <p:nvPr>
            <p:ph type="title"/>
          </p:nvPr>
        </p:nvSpPr>
        <p:spPr>
          <a:xfrm>
            <a:off x="2209800" y="685800"/>
            <a:ext cx="6400800" cy="1143000"/>
          </a:xfrm>
          <a:noFill/>
          <a:ln/>
        </p:spPr>
        <p:txBody>
          <a:bodyPr/>
          <a:lstStyle/>
          <a:p>
            <a:r>
              <a:rPr lang="en-US"/>
              <a:t>Dan Bricklin </a:t>
            </a:r>
            <a:r>
              <a:rPr lang="en-US" sz="3300"/>
              <a:t>(1951-)    </a:t>
            </a:r>
            <a:br>
              <a:rPr lang="en-US" sz="3300"/>
            </a:br>
            <a:r>
              <a:rPr lang="en-US" sz="3300"/>
              <a:t>VisiCalc</a:t>
            </a:r>
            <a:br>
              <a:rPr lang="en-US" sz="3300"/>
            </a:br>
            <a:endParaRPr lang="en-US" sz="3300"/>
          </a:p>
        </p:txBody>
      </p:sp>
      <p:pic>
        <p:nvPicPr>
          <p:cNvPr id="9221" name="Picture 5" descr="VisiCalc Screenshto"/>
          <p:cNvPicPr>
            <a:picLocks noChangeAspect="1" noChangeArrowheads="1"/>
          </p:cNvPicPr>
          <p:nvPr/>
        </p:nvPicPr>
        <p:blipFill>
          <a:blip r:embed="rId4" cstate="print"/>
          <a:srcRect/>
          <a:stretch>
            <a:fillRect/>
          </a:stretch>
        </p:blipFill>
        <p:spPr bwMode="auto">
          <a:xfrm>
            <a:off x="4419600" y="2057400"/>
            <a:ext cx="4495800" cy="3476625"/>
          </a:xfrm>
          <a:prstGeom prst="rect">
            <a:avLst/>
          </a:prstGeom>
          <a:noFill/>
        </p:spPr>
      </p:pic>
      <p:sp>
        <p:nvSpPr>
          <p:cNvPr id="9222" name="Text Box 6"/>
          <p:cNvSpPr txBox="1">
            <a:spLocks noChangeArrowheads="1"/>
          </p:cNvSpPr>
          <p:nvPr/>
        </p:nvSpPr>
        <p:spPr bwMode="auto">
          <a:xfrm>
            <a:off x="5791200" y="6477000"/>
            <a:ext cx="3352800" cy="228600"/>
          </a:xfrm>
          <a:prstGeom prst="rect">
            <a:avLst/>
          </a:prstGeom>
          <a:noFill/>
          <a:ln w="9525">
            <a:noFill/>
            <a:miter lim="800000"/>
            <a:headEnd/>
            <a:tailEnd/>
          </a:ln>
          <a:effectLst/>
        </p:spPr>
        <p:txBody>
          <a:bodyPr>
            <a:spAutoFit/>
          </a:bodyPr>
          <a:lstStyle/>
          <a:p>
            <a:pPr algn="r"/>
            <a:r>
              <a:rPr lang="en-US" sz="900">
                <a:latin typeface="Times New Roman" charset="0"/>
              </a:rPr>
              <a:t>images from </a:t>
            </a:r>
            <a:r>
              <a:rPr lang="en-US" sz="900">
                <a:latin typeface="Times New Roman" charset="0"/>
                <a:hlinkClick r:id="rId5"/>
              </a:rPr>
              <a:t>www.bricklin.com</a:t>
            </a:r>
            <a:r>
              <a:rPr lang="en-US" sz="900">
                <a:latin typeface="Times New Roman" charset="0"/>
              </a:rPr>
              <a:t>, Oct., 2004</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DB221A-783C-413D-88AF-F63DBEFD9523}" type="slidenum">
              <a:rPr lang="en-US"/>
              <a:pPr/>
              <a:t>30</a:t>
            </a:fld>
            <a:endParaRPr lang="en-US"/>
          </a:p>
        </p:txBody>
      </p:sp>
      <p:sp>
        <p:nvSpPr>
          <p:cNvPr id="52226" name="Rectangle 2"/>
          <p:cNvSpPr>
            <a:spLocks noGrp="1" noChangeArrowheads="1"/>
          </p:cNvSpPr>
          <p:nvPr>
            <p:ph type="title"/>
          </p:nvPr>
        </p:nvSpPr>
        <p:spPr/>
        <p:txBody>
          <a:bodyPr/>
          <a:lstStyle/>
          <a:p>
            <a:r>
              <a:rPr lang="en-US"/>
              <a:t>Spreadsheet Issues</a:t>
            </a:r>
          </a:p>
        </p:txBody>
      </p:sp>
      <p:sp>
        <p:nvSpPr>
          <p:cNvPr id="52227" name="Rectangle 3"/>
          <p:cNvSpPr>
            <a:spLocks noGrp="1" noChangeArrowheads="1"/>
          </p:cNvSpPr>
          <p:nvPr>
            <p:ph type="body" idx="1"/>
          </p:nvPr>
        </p:nvSpPr>
        <p:spPr/>
        <p:txBody>
          <a:bodyPr/>
          <a:lstStyle/>
          <a:p>
            <a:r>
              <a:rPr lang="en-US" dirty="0"/>
              <a:t>Powerful tools can create powerful problems</a:t>
            </a:r>
            <a:r>
              <a:rPr lang="en-US" dirty="0" smtClean="0"/>
              <a:t>.</a:t>
            </a:r>
          </a:p>
          <a:p>
            <a:r>
              <a:rPr lang="en-US" dirty="0" smtClean="0"/>
              <a:t>How to find bugs?</a:t>
            </a:r>
          </a:p>
          <a:p>
            <a:r>
              <a:rPr lang="en-US" dirty="0" smtClean="0"/>
              <a:t>“Garbage in, garbage out.”</a:t>
            </a:r>
          </a:p>
          <a:p>
            <a:r>
              <a:rPr lang="en-US" dirty="0" smtClean="0"/>
              <a:t>And, “Good stuff in, garbage processing, garbage out.”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7F4B6A2B-07E5-4272-B606-EE1416EBA35E}" type="slidenum">
              <a:rPr lang="en-US"/>
              <a:pPr/>
              <a:t>31</a:t>
            </a:fld>
            <a:endParaRPr lang="en-US"/>
          </a:p>
        </p:txBody>
      </p:sp>
      <p:sp>
        <p:nvSpPr>
          <p:cNvPr id="77826" name="Rectangle 2"/>
          <p:cNvSpPr>
            <a:spLocks noGrp="1" noChangeArrowheads="1"/>
          </p:cNvSpPr>
          <p:nvPr>
            <p:ph type="title"/>
          </p:nvPr>
        </p:nvSpPr>
        <p:spPr/>
        <p:txBody>
          <a:bodyPr/>
          <a:lstStyle/>
          <a:p>
            <a:r>
              <a:rPr lang="en-US"/>
              <a:t>Technology and Humanity</a:t>
            </a:r>
          </a:p>
        </p:txBody>
      </p:sp>
      <p:sp>
        <p:nvSpPr>
          <p:cNvPr id="77827" name="Rectangle 3"/>
          <p:cNvSpPr>
            <a:spLocks noGrp="1" noChangeArrowheads="1"/>
          </p:cNvSpPr>
          <p:nvPr>
            <p:ph type="body" idx="1"/>
          </p:nvPr>
        </p:nvSpPr>
        <p:spPr/>
        <p:txBody>
          <a:bodyPr/>
          <a:lstStyle/>
          <a:p>
            <a:pPr>
              <a:lnSpc>
                <a:spcPct val="90000"/>
              </a:lnSpc>
            </a:pPr>
            <a:r>
              <a:rPr lang="en-US" dirty="0"/>
              <a:t>Working with technology can be dehumanizing</a:t>
            </a:r>
            <a:r>
              <a:rPr lang="en-US" dirty="0" smtClean="0"/>
              <a:t>.</a:t>
            </a:r>
          </a:p>
          <a:p>
            <a:pPr lvl="1">
              <a:lnSpc>
                <a:spcPct val="90000"/>
              </a:lnSpc>
            </a:pPr>
            <a:r>
              <a:rPr lang="en-US" dirty="0" smtClean="0"/>
              <a:t>Use it, but don’t be used by it.</a:t>
            </a:r>
          </a:p>
          <a:p>
            <a:pPr lvl="1">
              <a:lnSpc>
                <a:spcPct val="90000"/>
              </a:lnSpc>
            </a:pPr>
            <a:r>
              <a:rPr lang="en-US" dirty="0" smtClean="0"/>
              <a:t>“Have dominion over it.”</a:t>
            </a:r>
          </a:p>
          <a:p>
            <a:pPr lvl="1">
              <a:lnSpc>
                <a:spcPct val="90000"/>
              </a:lnSpc>
            </a:pPr>
            <a:endParaRPr lang="en-US" dirty="0" smtClean="0"/>
          </a:p>
        </p:txBody>
      </p:sp>
      <p:grpSp>
        <p:nvGrpSpPr>
          <p:cNvPr id="77828" name="Group 4"/>
          <p:cNvGrpSpPr>
            <a:grpSpLocks/>
          </p:cNvGrpSpPr>
          <p:nvPr/>
        </p:nvGrpSpPr>
        <p:grpSpPr bwMode="auto">
          <a:xfrm>
            <a:off x="8302625" y="363538"/>
            <a:ext cx="841375" cy="1084262"/>
            <a:chOff x="5182" y="47"/>
            <a:chExt cx="530" cy="683"/>
          </a:xfrm>
        </p:grpSpPr>
        <p:sp>
          <p:nvSpPr>
            <p:cNvPr id="77829" name="Text Box 5"/>
            <p:cNvSpPr txBox="1">
              <a:spLocks noChangeArrowheads="1"/>
            </p:cNvSpPr>
            <p:nvPr/>
          </p:nvSpPr>
          <p:spPr bwMode="auto">
            <a:xfrm>
              <a:off x="5184" y="480"/>
              <a:ext cx="520" cy="250"/>
            </a:xfrm>
            <a:prstGeom prst="rect">
              <a:avLst/>
            </a:prstGeom>
            <a:solidFill>
              <a:schemeClr val="bg1"/>
            </a:solidFill>
            <a:ln w="9525">
              <a:noFill/>
              <a:miter lim="800000"/>
              <a:headEnd/>
              <a:tailEnd/>
            </a:ln>
            <a:effectLst/>
          </p:spPr>
          <p:txBody>
            <a:bodyPr wrap="none">
              <a:spAutoFit/>
            </a:bodyPr>
            <a:lstStyle/>
            <a:p>
              <a:pPr algn="ctr"/>
              <a:r>
                <a:rPr lang="en-US" sz="1000" b="1"/>
                <a:t>What’s the</a:t>
              </a:r>
            </a:p>
            <a:p>
              <a:pPr algn="ctr"/>
              <a:r>
                <a:rPr lang="en-US" sz="1000" b="1"/>
                <a:t>Big Idea</a:t>
              </a:r>
              <a:endParaRPr lang="en-US" sz="2400">
                <a:latin typeface="Times New Roman" charset="0"/>
              </a:endParaRPr>
            </a:p>
          </p:txBody>
        </p:sp>
        <p:pic>
          <p:nvPicPr>
            <p:cNvPr id="77830" name="Picture 6" descr="wtbi"/>
            <p:cNvPicPr>
              <a:picLocks noChangeAspect="1" noChangeArrowheads="1"/>
            </p:cNvPicPr>
            <p:nvPr/>
          </p:nvPicPr>
          <p:blipFill>
            <a:blip r:embed="rId3" cstate="print"/>
            <a:srcRect/>
            <a:stretch>
              <a:fillRect/>
            </a:stretch>
          </p:blipFill>
          <p:spPr bwMode="auto">
            <a:xfrm>
              <a:off x="5182" y="47"/>
              <a:ext cx="530" cy="481"/>
            </a:xfrm>
            <a:prstGeom prst="rect">
              <a:avLst/>
            </a:prstGeom>
            <a:noFill/>
            <a:ln>
              <a:noFill/>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15A53B9A-2300-4231-BAEF-B1BF485AE49D}" type="slidenum">
              <a:rPr lang="en-US"/>
              <a:pPr/>
              <a:t>4</a:t>
            </a:fld>
            <a:endParaRPr lang="en-US"/>
          </a:p>
        </p:txBody>
      </p:sp>
      <p:pic>
        <p:nvPicPr>
          <p:cNvPr id="11266" name="Picture 2" descr="Kapor"/>
          <p:cNvPicPr>
            <a:picLocks noChangeAspect="1" noChangeArrowheads="1"/>
          </p:cNvPicPr>
          <p:nvPr/>
        </p:nvPicPr>
        <p:blipFill>
          <a:blip r:embed="rId3" cstate="print"/>
          <a:srcRect b="11111"/>
          <a:stretch>
            <a:fillRect/>
          </a:stretch>
        </p:blipFill>
        <p:spPr bwMode="auto">
          <a:xfrm>
            <a:off x="609600" y="457200"/>
            <a:ext cx="1431925" cy="1828800"/>
          </a:xfrm>
          <a:prstGeom prst="rect">
            <a:avLst/>
          </a:prstGeom>
          <a:noFill/>
        </p:spPr>
      </p:pic>
      <p:sp>
        <p:nvSpPr>
          <p:cNvPr id="11267" name="Rectangle 3"/>
          <p:cNvSpPr>
            <a:spLocks noGrp="1" noChangeArrowheads="1"/>
          </p:cNvSpPr>
          <p:nvPr>
            <p:ph type="body" idx="1"/>
          </p:nvPr>
        </p:nvSpPr>
        <p:spPr>
          <a:xfrm>
            <a:off x="519113" y="1828800"/>
            <a:ext cx="3748087" cy="4724400"/>
          </a:xfrm>
        </p:spPr>
        <p:txBody>
          <a:bodyPr/>
          <a:lstStyle/>
          <a:p>
            <a:endParaRPr lang="en-US"/>
          </a:p>
          <a:p>
            <a:r>
              <a:rPr lang="en-US"/>
              <a:t>1982</a:t>
            </a:r>
          </a:p>
          <a:p>
            <a:r>
              <a:rPr lang="en-US"/>
              <a:t>Included charting and plotting</a:t>
            </a:r>
          </a:p>
          <a:p>
            <a:r>
              <a:rPr lang="en-US"/>
              <a:t>Wildly successful</a:t>
            </a:r>
          </a:p>
          <a:p>
            <a:endParaRPr lang="en-US"/>
          </a:p>
        </p:txBody>
      </p:sp>
      <p:sp>
        <p:nvSpPr>
          <p:cNvPr id="11268" name="Rectangle 4"/>
          <p:cNvSpPr>
            <a:spLocks noGrp="1" noChangeArrowheads="1"/>
          </p:cNvSpPr>
          <p:nvPr>
            <p:ph type="title"/>
          </p:nvPr>
        </p:nvSpPr>
        <p:spPr>
          <a:xfrm>
            <a:off x="2209800" y="685800"/>
            <a:ext cx="6400800" cy="1143000"/>
          </a:xfrm>
          <a:noFill/>
          <a:ln/>
        </p:spPr>
        <p:txBody>
          <a:bodyPr/>
          <a:lstStyle/>
          <a:p>
            <a:r>
              <a:rPr lang="en-US"/>
              <a:t>Mitch Kapor </a:t>
            </a:r>
            <a:r>
              <a:rPr lang="en-US" sz="3300"/>
              <a:t>(1950- )</a:t>
            </a:r>
            <a:br>
              <a:rPr lang="en-US" sz="3300"/>
            </a:br>
            <a:r>
              <a:rPr lang="en-US" sz="3300"/>
              <a:t>Lotus 1-2-3</a:t>
            </a:r>
            <a:br>
              <a:rPr lang="en-US" sz="3300"/>
            </a:br>
            <a:endParaRPr lang="en-US" sz="3300"/>
          </a:p>
        </p:txBody>
      </p:sp>
      <p:pic>
        <p:nvPicPr>
          <p:cNvPr id="11269" name="Picture 5" descr="g1lotus"/>
          <p:cNvPicPr>
            <a:picLocks noChangeAspect="1" noChangeArrowheads="1"/>
          </p:cNvPicPr>
          <p:nvPr/>
        </p:nvPicPr>
        <p:blipFill>
          <a:blip r:embed="rId4" cstate="print"/>
          <a:srcRect/>
          <a:stretch>
            <a:fillRect/>
          </a:stretch>
        </p:blipFill>
        <p:spPr bwMode="auto">
          <a:xfrm>
            <a:off x="4171950" y="2819400"/>
            <a:ext cx="4819650" cy="2424113"/>
          </a:xfrm>
          <a:prstGeom prst="rect">
            <a:avLst/>
          </a:prstGeom>
          <a:noFill/>
        </p:spPr>
      </p:pic>
      <p:sp>
        <p:nvSpPr>
          <p:cNvPr id="11270" name="Text Box 6"/>
          <p:cNvSpPr txBox="1">
            <a:spLocks noChangeArrowheads="1"/>
          </p:cNvSpPr>
          <p:nvPr/>
        </p:nvSpPr>
        <p:spPr bwMode="auto">
          <a:xfrm>
            <a:off x="5791200" y="6477000"/>
            <a:ext cx="3352800" cy="228600"/>
          </a:xfrm>
          <a:prstGeom prst="rect">
            <a:avLst/>
          </a:prstGeom>
          <a:noFill/>
          <a:ln w="9525">
            <a:noFill/>
            <a:miter lim="800000"/>
            <a:headEnd/>
            <a:tailEnd/>
          </a:ln>
          <a:effectLst/>
        </p:spPr>
        <p:txBody>
          <a:bodyPr>
            <a:spAutoFit/>
          </a:bodyPr>
          <a:lstStyle/>
          <a:p>
            <a:pPr algn="r"/>
            <a:r>
              <a:rPr lang="en-US" sz="900">
                <a:latin typeface="Times New Roman" charset="0"/>
              </a:rPr>
              <a:t>images from </a:t>
            </a:r>
            <a:r>
              <a:rPr lang="en-US" sz="900">
                <a:latin typeface="Times New Roman" charset="0"/>
                <a:hlinkClick r:id="rId5"/>
              </a:rPr>
              <a:t>www.kapor.com</a:t>
            </a:r>
            <a:r>
              <a:rPr lang="en-US" sz="900">
                <a:latin typeface="Times New Roman" charset="0"/>
              </a:rPr>
              <a:t> and </a:t>
            </a:r>
            <a:r>
              <a:rPr lang="en-US" sz="900">
                <a:latin typeface="Times New Roman" charset="0"/>
                <a:hlinkClick r:id="rId6"/>
              </a:rPr>
              <a:t>www.nb-info.co.uk</a:t>
            </a:r>
            <a:r>
              <a:rPr lang="en-US" sz="900">
                <a:latin typeface="Times New Roman" charset="0"/>
              </a:rPr>
              <a:t>, Oct., 2004</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9F7446BA-334F-4FF4-B470-4212E0A8E151}" type="slidenum">
              <a:rPr lang="en-US"/>
              <a:pPr/>
              <a:t>5</a:t>
            </a:fld>
            <a:endParaRPr lang="en-US"/>
          </a:p>
        </p:txBody>
      </p:sp>
      <p:sp>
        <p:nvSpPr>
          <p:cNvPr id="13314" name="Rectangle 2"/>
          <p:cNvSpPr>
            <a:spLocks noGrp="1" noChangeArrowheads="1"/>
          </p:cNvSpPr>
          <p:nvPr>
            <p:ph type="body" idx="1"/>
          </p:nvPr>
        </p:nvSpPr>
        <p:spPr>
          <a:xfrm>
            <a:off x="457200" y="1905000"/>
            <a:ext cx="3952875" cy="4724400"/>
          </a:xfrm>
        </p:spPr>
        <p:txBody>
          <a:bodyPr/>
          <a:lstStyle/>
          <a:p>
            <a:endParaRPr lang="en-US"/>
          </a:p>
          <a:p>
            <a:r>
              <a:rPr lang="en-US"/>
              <a:t>1985: Originally written for the Mac</a:t>
            </a:r>
          </a:p>
          <a:p>
            <a:r>
              <a:rPr lang="en-US"/>
              <a:t>1987: Shipped with introduction of Windows</a:t>
            </a:r>
          </a:p>
          <a:p>
            <a:r>
              <a:rPr lang="en-US"/>
              <a:t>Graphical interface </a:t>
            </a:r>
          </a:p>
        </p:txBody>
      </p:sp>
      <p:sp>
        <p:nvSpPr>
          <p:cNvPr id="13315" name="Rectangle 3"/>
          <p:cNvSpPr>
            <a:spLocks noGrp="1" noChangeArrowheads="1"/>
          </p:cNvSpPr>
          <p:nvPr>
            <p:ph type="title"/>
          </p:nvPr>
        </p:nvSpPr>
        <p:spPr>
          <a:xfrm>
            <a:off x="2209800" y="762000"/>
            <a:ext cx="6400800" cy="1143000"/>
          </a:xfrm>
          <a:noFill/>
          <a:ln/>
        </p:spPr>
        <p:txBody>
          <a:bodyPr/>
          <a:lstStyle/>
          <a:p>
            <a:r>
              <a:rPr lang="en-US"/>
              <a:t>Bill Gates &amp; Microsoft </a:t>
            </a:r>
            <a:r>
              <a:rPr lang="en-US" sz="3300"/>
              <a:t/>
            </a:r>
            <a:br>
              <a:rPr lang="en-US" sz="3300"/>
            </a:br>
            <a:r>
              <a:rPr lang="en-US" sz="3300"/>
              <a:t>Excel</a:t>
            </a:r>
            <a:br>
              <a:rPr lang="en-US" sz="3300"/>
            </a:br>
            <a:endParaRPr lang="en-US" sz="3300"/>
          </a:p>
        </p:txBody>
      </p:sp>
      <p:pic>
        <p:nvPicPr>
          <p:cNvPr id="13316" name="Picture 4"/>
          <p:cNvPicPr>
            <a:picLocks noChangeAspect="1" noChangeArrowheads="1"/>
          </p:cNvPicPr>
          <p:nvPr/>
        </p:nvPicPr>
        <p:blipFill>
          <a:blip r:embed="rId3" cstate="print"/>
          <a:srcRect/>
          <a:stretch>
            <a:fillRect/>
          </a:stretch>
        </p:blipFill>
        <p:spPr bwMode="auto">
          <a:xfrm>
            <a:off x="4495800" y="2308225"/>
            <a:ext cx="4419600" cy="3482975"/>
          </a:xfrm>
          <a:prstGeom prst="rect">
            <a:avLst/>
          </a:prstGeom>
          <a:noFill/>
          <a:ln w="9525">
            <a:noFill/>
            <a:miter lim="800000"/>
            <a:headEnd/>
            <a:tailEnd/>
          </a:ln>
          <a:effectLst/>
        </p:spPr>
      </p:pic>
      <p:pic>
        <p:nvPicPr>
          <p:cNvPr id="13317" name="Picture 5" descr="bill-home"/>
          <p:cNvPicPr>
            <a:picLocks noChangeAspect="1" noChangeArrowheads="1"/>
          </p:cNvPicPr>
          <p:nvPr/>
        </p:nvPicPr>
        <p:blipFill>
          <a:blip r:embed="rId4" cstate="print"/>
          <a:srcRect/>
          <a:stretch>
            <a:fillRect/>
          </a:stretch>
        </p:blipFill>
        <p:spPr bwMode="auto">
          <a:xfrm>
            <a:off x="609600" y="457200"/>
            <a:ext cx="1416050" cy="1981200"/>
          </a:xfrm>
          <a:prstGeom prst="rect">
            <a:avLst/>
          </a:prstGeom>
          <a:noFill/>
        </p:spPr>
      </p:pic>
      <p:sp>
        <p:nvSpPr>
          <p:cNvPr id="13318" name="Text Box 6"/>
          <p:cNvSpPr txBox="1">
            <a:spLocks noChangeArrowheads="1"/>
          </p:cNvSpPr>
          <p:nvPr/>
        </p:nvSpPr>
        <p:spPr bwMode="auto">
          <a:xfrm>
            <a:off x="5791200" y="6477000"/>
            <a:ext cx="3352800" cy="228600"/>
          </a:xfrm>
          <a:prstGeom prst="rect">
            <a:avLst/>
          </a:prstGeom>
          <a:noFill/>
          <a:ln w="9525">
            <a:noFill/>
            <a:miter lim="800000"/>
            <a:headEnd/>
            <a:tailEnd/>
          </a:ln>
          <a:effectLst/>
        </p:spPr>
        <p:txBody>
          <a:bodyPr>
            <a:spAutoFit/>
          </a:bodyPr>
          <a:lstStyle/>
          <a:p>
            <a:pPr algn="r"/>
            <a:r>
              <a:rPr lang="en-US" sz="900">
                <a:latin typeface="Times New Roman" charset="0"/>
              </a:rPr>
              <a:t>images from </a:t>
            </a:r>
            <a:r>
              <a:rPr lang="en-US" sz="900">
                <a:latin typeface="Times New Roman" charset="0"/>
                <a:hlinkClick r:id="rId5"/>
              </a:rPr>
              <a:t>www.microsoft.com</a:t>
            </a:r>
            <a:r>
              <a:rPr lang="en-US" sz="900">
                <a:latin typeface="Times New Roman" charset="0"/>
              </a:rPr>
              <a:t>, Oct., 2004</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7D8CDB0-5860-42E4-8E29-2ECCDE2D7D82}" type="slidenum">
              <a:rPr lang="en-US"/>
              <a:pPr/>
              <a:t>6</a:t>
            </a:fld>
            <a:endParaRPr lang="en-US"/>
          </a:p>
        </p:txBody>
      </p:sp>
      <p:sp>
        <p:nvSpPr>
          <p:cNvPr id="15362" name="Rectangle 2"/>
          <p:cNvSpPr>
            <a:spLocks noGrp="1" noChangeArrowheads="1"/>
          </p:cNvSpPr>
          <p:nvPr>
            <p:ph type="title"/>
          </p:nvPr>
        </p:nvSpPr>
        <p:spPr>
          <a:xfrm>
            <a:off x="457200" y="381000"/>
            <a:ext cx="8229600" cy="1066800"/>
          </a:xfrm>
        </p:spPr>
        <p:txBody>
          <a:bodyPr/>
          <a:lstStyle/>
          <a:p>
            <a:r>
              <a:rPr lang="en-US" dirty="0" smtClean="0"/>
              <a:t>Spreadsheet Cells</a:t>
            </a:r>
            <a:endParaRPr lang="en-US" dirty="0"/>
          </a:p>
        </p:txBody>
      </p:sp>
      <p:sp>
        <p:nvSpPr>
          <p:cNvPr id="15363" name="Rectangle 3"/>
          <p:cNvSpPr>
            <a:spLocks noGrp="1" noChangeArrowheads="1"/>
          </p:cNvSpPr>
          <p:nvPr>
            <p:ph type="body" idx="1"/>
          </p:nvPr>
        </p:nvSpPr>
        <p:spPr>
          <a:xfrm>
            <a:off x="228600" y="1524000"/>
            <a:ext cx="8763000" cy="4876800"/>
          </a:xfrm>
        </p:spPr>
        <p:txBody>
          <a:bodyPr/>
          <a:lstStyle/>
          <a:p>
            <a:pPr>
              <a:lnSpc>
                <a:spcPct val="90000"/>
              </a:lnSpc>
            </a:pPr>
            <a:r>
              <a:rPr lang="en-US" dirty="0"/>
              <a:t>Worksheets are 2-dimensional arrays of cells.</a:t>
            </a:r>
          </a:p>
          <a:p>
            <a:pPr>
              <a:lnSpc>
                <a:spcPct val="90000"/>
              </a:lnSpc>
            </a:pPr>
            <a:r>
              <a:rPr lang="en-US" dirty="0"/>
              <a:t>Each cell is referred to by its </a:t>
            </a:r>
            <a:r>
              <a:rPr lang="en-US" b="1" dirty="0"/>
              <a:t>cell reference</a:t>
            </a:r>
            <a:r>
              <a:rPr lang="en-US" dirty="0" smtClean="0"/>
              <a:t>.</a:t>
            </a:r>
          </a:p>
          <a:p>
            <a:pPr lvl="1">
              <a:lnSpc>
                <a:spcPct val="90000"/>
              </a:lnSpc>
            </a:pPr>
            <a:r>
              <a:rPr lang="en-US" dirty="0" smtClean="0"/>
              <a:t>Examples: </a:t>
            </a:r>
            <a:r>
              <a:rPr lang="en-US" dirty="0" smtClean="0">
                <a:latin typeface="Courier New"/>
                <a:cs typeface="Courier New"/>
              </a:rPr>
              <a:t>A1</a:t>
            </a:r>
            <a:r>
              <a:rPr lang="en-US" dirty="0" smtClean="0"/>
              <a:t>, </a:t>
            </a:r>
            <a:r>
              <a:rPr lang="en-US" dirty="0" smtClean="0">
                <a:latin typeface="Courier New"/>
                <a:cs typeface="Courier New"/>
              </a:rPr>
              <a:t>E10</a:t>
            </a:r>
            <a:r>
              <a:rPr lang="en-US" dirty="0" smtClean="0"/>
              <a:t>, </a:t>
            </a:r>
            <a:r>
              <a:rPr lang="en-US" dirty="0" smtClean="0">
                <a:latin typeface="Courier New"/>
                <a:cs typeface="Courier New"/>
              </a:rPr>
              <a:t>AZ1024</a:t>
            </a:r>
          </a:p>
          <a:p>
            <a:pPr>
              <a:lnSpc>
                <a:spcPct val="90000"/>
              </a:lnSpc>
            </a:pPr>
            <a:r>
              <a:rPr lang="en-US" dirty="0" smtClean="0">
                <a:cs typeface="Courier New"/>
              </a:rPr>
              <a:t>Cells can be grouped as a </a:t>
            </a:r>
            <a:r>
              <a:rPr lang="en-US" b="1" dirty="0" smtClean="0">
                <a:cs typeface="Courier New"/>
              </a:rPr>
              <a:t>range</a:t>
            </a:r>
            <a:r>
              <a:rPr lang="en-US" dirty="0" smtClean="0">
                <a:cs typeface="Courier New"/>
              </a:rPr>
              <a:t>.</a:t>
            </a:r>
          </a:p>
          <a:p>
            <a:pPr lvl="1">
              <a:lnSpc>
                <a:spcPct val="90000"/>
              </a:lnSpc>
            </a:pPr>
            <a:r>
              <a:rPr lang="en-US" dirty="0" smtClean="0">
                <a:cs typeface="Courier New"/>
              </a:rPr>
              <a:t>Examples: </a:t>
            </a:r>
            <a:r>
              <a:rPr lang="en-US" dirty="0" smtClean="0">
                <a:latin typeface="Courier New"/>
                <a:cs typeface="Courier New"/>
              </a:rPr>
              <a:t>A1:E10</a:t>
            </a:r>
            <a:r>
              <a:rPr lang="en-US" dirty="0" smtClean="0">
                <a:cs typeface="Courier New"/>
              </a:rPr>
              <a:t>, </a:t>
            </a:r>
            <a:r>
              <a:rPr lang="en-US" dirty="0" smtClean="0">
                <a:latin typeface="Courier New"/>
                <a:cs typeface="Courier New"/>
              </a:rPr>
              <a:t>C5:Q8</a:t>
            </a:r>
            <a:endParaRPr lang="en-US" sz="900" dirty="0" smtClean="0"/>
          </a:p>
          <a:p>
            <a:pPr>
              <a:lnSpc>
                <a:spcPct val="90000"/>
              </a:lnSpc>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7D8CDB0-5860-42E4-8E29-2ECCDE2D7D82}" type="slidenum">
              <a:rPr lang="en-US"/>
              <a:pPr/>
              <a:t>7</a:t>
            </a:fld>
            <a:endParaRPr lang="en-US"/>
          </a:p>
        </p:txBody>
      </p:sp>
      <p:sp>
        <p:nvSpPr>
          <p:cNvPr id="15362" name="Rectangle 2"/>
          <p:cNvSpPr>
            <a:spLocks noGrp="1" noChangeArrowheads="1"/>
          </p:cNvSpPr>
          <p:nvPr>
            <p:ph type="title"/>
          </p:nvPr>
        </p:nvSpPr>
        <p:spPr>
          <a:xfrm>
            <a:off x="457200" y="381000"/>
            <a:ext cx="8229600" cy="1066800"/>
          </a:xfrm>
        </p:spPr>
        <p:txBody>
          <a:bodyPr/>
          <a:lstStyle/>
          <a:p>
            <a:r>
              <a:rPr lang="en-US" dirty="0" smtClean="0"/>
              <a:t>Spreadsheet Values</a:t>
            </a:r>
            <a:endParaRPr lang="en-US" dirty="0"/>
          </a:p>
        </p:txBody>
      </p:sp>
      <p:sp>
        <p:nvSpPr>
          <p:cNvPr id="15363" name="Rectangle 3"/>
          <p:cNvSpPr>
            <a:spLocks noGrp="1" noChangeArrowheads="1"/>
          </p:cNvSpPr>
          <p:nvPr>
            <p:ph type="body" idx="1"/>
          </p:nvPr>
        </p:nvSpPr>
        <p:spPr>
          <a:xfrm>
            <a:off x="228600" y="1524000"/>
            <a:ext cx="8763000" cy="4876800"/>
          </a:xfrm>
        </p:spPr>
        <p:txBody>
          <a:bodyPr/>
          <a:lstStyle/>
          <a:p>
            <a:pPr>
              <a:lnSpc>
                <a:spcPct val="90000"/>
              </a:lnSpc>
            </a:pPr>
            <a:r>
              <a:rPr lang="en-US" dirty="0" smtClean="0"/>
              <a:t>Constants/literals</a:t>
            </a:r>
          </a:p>
          <a:p>
            <a:pPr lvl="1">
              <a:lnSpc>
                <a:spcPct val="90000"/>
              </a:lnSpc>
            </a:pPr>
            <a:r>
              <a:rPr lang="en-US" dirty="0" smtClean="0"/>
              <a:t>numbers, text labels, etc.</a:t>
            </a:r>
          </a:p>
          <a:p>
            <a:pPr>
              <a:lnSpc>
                <a:spcPct val="90000"/>
              </a:lnSpc>
            </a:pPr>
            <a:r>
              <a:rPr lang="en-US" dirty="0" smtClean="0"/>
              <a:t>Formulas (always</a:t>
            </a:r>
            <a:r>
              <a:rPr lang="en-US" i="1" dirty="0" smtClean="0"/>
              <a:t> </a:t>
            </a:r>
            <a:r>
              <a:rPr lang="en-US" dirty="0" smtClean="0"/>
              <a:t>begins with an </a:t>
            </a:r>
            <a:r>
              <a:rPr lang="en-US" dirty="0" smtClean="0">
                <a:latin typeface="Courier New"/>
                <a:cs typeface="Courier New"/>
              </a:rPr>
              <a:t>=</a:t>
            </a:r>
            <a:r>
              <a:rPr lang="en-US" dirty="0" smtClean="0"/>
              <a:t>) and can contain: cells, numbers, arithmetic, functions.</a:t>
            </a:r>
          </a:p>
          <a:p>
            <a:pPr lvl="1">
              <a:lnSpc>
                <a:spcPct val="90000"/>
              </a:lnSpc>
              <a:buNone/>
            </a:pPr>
            <a:r>
              <a:rPr lang="en-US" dirty="0" smtClean="0"/>
              <a:t>			=A7 + AVERAGE(E4:E10)</a:t>
            </a:r>
            <a:endParaRPr lang="en-US" sz="900" dirty="0" smtClean="0"/>
          </a:p>
          <a:p>
            <a:pPr>
              <a:lnSpc>
                <a:spcPct val="90000"/>
              </a:lnSpc>
            </a:pPr>
            <a:r>
              <a:rPr lang="en-US" dirty="0" smtClean="0"/>
              <a:t>Worksheet contents are updated in real time.</a:t>
            </a:r>
          </a:p>
          <a:p>
            <a:pPr lvl="1">
              <a:lnSpc>
                <a:spcPct val="90000"/>
              </a:lnSpc>
            </a:pPr>
            <a:r>
              <a:rPr lang="en-US" dirty="0" smtClean="0"/>
              <a:t>i.e., when you change a cell, all other cells that </a:t>
            </a:r>
            <a:r>
              <a:rPr lang="en-US" i="1" dirty="0" smtClean="0"/>
              <a:t>depend</a:t>
            </a:r>
            <a:r>
              <a:rPr lang="en-US" dirty="0" smtClean="0"/>
              <a:t> on it are updated.</a:t>
            </a:r>
          </a:p>
          <a:p>
            <a:pPr>
              <a:lnSpc>
                <a:spcPct val="90000"/>
              </a:lnSpc>
            </a:pPr>
            <a:r>
              <a:rPr lang="en-US" dirty="0" smtClean="0"/>
              <a:t>Select the cell where you want the results to be.</a:t>
            </a:r>
          </a:p>
          <a:p>
            <a:pPr lvl="1">
              <a:lnSpc>
                <a:spcPct val="90000"/>
              </a:lnSpc>
            </a:pPr>
            <a:endParaRPr lang="en-US" sz="900" dirty="0" smtClean="0"/>
          </a:p>
          <a:p>
            <a:pPr>
              <a:lnSpc>
                <a:spcPct val="90000"/>
              </a:lnSpc>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762000"/>
            <a:ext cx="7772400" cy="838200"/>
          </a:xfrm>
        </p:spPr>
        <p:txBody>
          <a:bodyPr/>
          <a:lstStyle/>
          <a:p>
            <a:r>
              <a:rPr lang="en-US"/>
              <a:t>Let’s Make a Simple Budget</a:t>
            </a:r>
          </a:p>
        </p:txBody>
      </p:sp>
      <p:sp>
        <p:nvSpPr>
          <p:cNvPr id="12291" name="Content Placeholder 2"/>
          <p:cNvSpPr>
            <a:spLocks noGrp="1"/>
          </p:cNvSpPr>
          <p:nvPr>
            <p:ph sz="quarter" idx="1"/>
          </p:nvPr>
        </p:nvSpPr>
        <p:spPr>
          <a:xfrm>
            <a:off x="914400" y="1524000"/>
            <a:ext cx="7772400" cy="4038600"/>
          </a:xfrm>
        </p:spPr>
        <p:txBody>
          <a:bodyPr/>
          <a:lstStyle/>
          <a:p>
            <a:r>
              <a:rPr lang="en-US" dirty="0" smtClean="0"/>
              <a:t>Worksheets are saved </a:t>
            </a:r>
            <a:r>
              <a:rPr lang="en-US" dirty="0"/>
              <a:t>together in a single file called a workbook.</a:t>
            </a:r>
          </a:p>
          <a:p>
            <a:endParaRPr lang="en-US" dirty="0"/>
          </a:p>
        </p:txBody>
      </p:sp>
      <p:pic>
        <p:nvPicPr>
          <p:cNvPr id="12292" name="Picture 2"/>
          <p:cNvPicPr>
            <a:picLocks noChangeAspect="1" noChangeArrowheads="1"/>
          </p:cNvPicPr>
          <p:nvPr/>
        </p:nvPicPr>
        <p:blipFill>
          <a:blip r:embed="rId3"/>
          <a:srcRect/>
          <a:stretch>
            <a:fillRect/>
          </a:stretch>
        </p:blipFill>
        <p:spPr bwMode="auto">
          <a:xfrm>
            <a:off x="995362" y="3048000"/>
            <a:ext cx="7153275"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a:xfrm>
            <a:off x="914400" y="685800"/>
            <a:ext cx="7772400" cy="838200"/>
          </a:xfrm>
        </p:spPr>
        <p:txBody>
          <a:bodyPr/>
          <a:lstStyle/>
          <a:p>
            <a:r>
              <a:rPr lang="en-US" dirty="0"/>
              <a:t>Rename your </a:t>
            </a:r>
            <a:r>
              <a:rPr lang="en-US" dirty="0" smtClean="0"/>
              <a:t>worksheet</a:t>
            </a:r>
            <a:endParaRPr lang="en-US" dirty="0"/>
          </a:p>
        </p:txBody>
      </p:sp>
      <p:sp>
        <p:nvSpPr>
          <p:cNvPr id="13315" name="Content Placeholder 2"/>
          <p:cNvSpPr>
            <a:spLocks noGrp="1"/>
          </p:cNvSpPr>
          <p:nvPr>
            <p:ph sz="quarter" idx="1"/>
          </p:nvPr>
        </p:nvSpPr>
        <p:spPr>
          <a:xfrm>
            <a:off x="914400" y="1371600"/>
            <a:ext cx="8534400" cy="1295400"/>
          </a:xfrm>
        </p:spPr>
        <p:txBody>
          <a:bodyPr/>
          <a:lstStyle/>
          <a:p>
            <a:r>
              <a:rPr lang="en-US" dirty="0"/>
              <a:t>Right click on the worksheet tab and select Rename.  Then key in the new name “Budget”</a:t>
            </a:r>
          </a:p>
        </p:txBody>
      </p:sp>
      <p:pic>
        <p:nvPicPr>
          <p:cNvPr id="13316" name="Picture 3"/>
          <p:cNvPicPr>
            <a:picLocks noChangeAspect="1" noChangeArrowheads="1"/>
          </p:cNvPicPr>
          <p:nvPr/>
        </p:nvPicPr>
        <p:blipFill>
          <a:blip r:embed="rId3"/>
          <a:srcRect t="25333" r="48000" b="46667"/>
          <a:stretch>
            <a:fillRect/>
          </a:stretch>
        </p:blipFill>
        <p:spPr bwMode="auto">
          <a:xfrm>
            <a:off x="420687" y="3124200"/>
            <a:ext cx="8302625" cy="3352800"/>
          </a:xfrm>
          <a:prstGeom prst="rect">
            <a:avLst/>
          </a:prstGeom>
          <a:noFill/>
          <a:ln w="9525">
            <a:noFill/>
            <a:miter lim="800000"/>
            <a:headEnd/>
            <a:tailEnd/>
          </a:ln>
        </p:spPr>
      </p:pic>
      <p:sp>
        <p:nvSpPr>
          <p:cNvPr id="6" name="Oval 5"/>
          <p:cNvSpPr/>
          <p:nvPr/>
        </p:nvSpPr>
        <p:spPr>
          <a:xfrm>
            <a:off x="1905000" y="5105400"/>
            <a:ext cx="1752600" cy="762000"/>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
      <a:dk1>
        <a:srgbClr val="000000"/>
      </a:dk1>
      <a:lt1>
        <a:srgbClr val="FFFFFF"/>
      </a:lt1>
      <a:dk2>
        <a:srgbClr val="000000"/>
      </a:dk2>
      <a:lt2>
        <a:srgbClr val="663300"/>
      </a:lt2>
      <a:accent1>
        <a:srgbClr val="B8B400"/>
      </a:accent1>
      <a:accent2>
        <a:srgbClr val="B8B400"/>
      </a:accent2>
      <a:accent3>
        <a:srgbClr val="FFFFFF"/>
      </a:accent3>
      <a:accent4>
        <a:srgbClr val="000000"/>
      </a:accent4>
      <a:accent5>
        <a:srgbClr val="D8D6AA"/>
      </a:accent5>
      <a:accent6>
        <a:srgbClr val="A6A300"/>
      </a:accent6>
      <a:hlink>
        <a:srgbClr val="624120"/>
      </a:hlink>
      <a:folHlink>
        <a:srgbClr val="B8B4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blank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blank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blank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blank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blank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blank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blank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blank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996600"/>
        </a:hlink>
        <a:folHlink>
          <a:srgbClr val="CC9900"/>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754E27"/>
        </a:hlink>
        <a:folHlink>
          <a:srgbClr val="CC9900"/>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754E27"/>
        </a:hlink>
        <a:folHlink>
          <a:srgbClr val="CC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4912</TotalTime>
  <Words>2240</Words>
  <Application>Microsoft Macintosh PowerPoint</Application>
  <PresentationFormat>On-screen Show (4:3)</PresentationFormat>
  <Paragraphs>228</Paragraphs>
  <Slides>31</Slides>
  <Notes>31</Notes>
  <HiddenSlides>3</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blank</vt:lpstr>
      <vt:lpstr>Slide 1</vt:lpstr>
      <vt:lpstr>Accountant’s Paper Ledger</vt:lpstr>
      <vt:lpstr>Dan Bricklin (1951-)     VisiCalc </vt:lpstr>
      <vt:lpstr>Mitch Kapor (1950- ) Lotus 1-2-3 </vt:lpstr>
      <vt:lpstr>Bill Gates &amp; Microsoft  Excel </vt:lpstr>
      <vt:lpstr>Spreadsheet Cells</vt:lpstr>
      <vt:lpstr>Spreadsheet Values</vt:lpstr>
      <vt:lpstr>Let’s Make a Simple Budget</vt:lpstr>
      <vt:lpstr>Rename your worksheet</vt:lpstr>
      <vt:lpstr>Add a header</vt:lpstr>
      <vt:lpstr>Some more formatting….</vt:lpstr>
      <vt:lpstr>Stretch out the width</vt:lpstr>
      <vt:lpstr>More setup</vt:lpstr>
      <vt:lpstr>Formatting </vt:lpstr>
      <vt:lpstr>Slide 15</vt:lpstr>
      <vt:lpstr>More formatting</vt:lpstr>
      <vt:lpstr>Create totals</vt:lpstr>
      <vt:lpstr>Try it yourself</vt:lpstr>
      <vt:lpstr>Set the bonus</vt:lpstr>
      <vt:lpstr>Slide 20</vt:lpstr>
      <vt:lpstr>Now set up the bottom line</vt:lpstr>
      <vt:lpstr>After you hit enter….</vt:lpstr>
      <vt:lpstr>Slide 23</vt:lpstr>
      <vt:lpstr>Copying a formula…</vt:lpstr>
      <vt:lpstr>Slide 25</vt:lpstr>
      <vt:lpstr>Go back and …</vt:lpstr>
      <vt:lpstr>Formula Gotchas</vt:lpstr>
      <vt:lpstr>Formula Gotchas (continued)</vt:lpstr>
      <vt:lpstr>Relative/Absolute Addressing</vt:lpstr>
      <vt:lpstr>Spreadsheet Issues</vt:lpstr>
      <vt:lpstr>Technology and Humanity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Serita Nelesen</cp:lastModifiedBy>
  <cp:revision>100</cp:revision>
  <cp:lastPrinted>2010-09-20T16:23:27Z</cp:lastPrinted>
  <dcterms:created xsi:type="dcterms:W3CDTF">2010-09-17T20:26:07Z</dcterms:created>
  <dcterms:modified xsi:type="dcterms:W3CDTF">2010-09-20T18:34:06Z</dcterms:modified>
</cp:coreProperties>
</file>