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notesSlides/notesSlide20.xml" ContentType="application/vnd.openxmlformats-officedocument.presentationml.notesSlide+xml"/>
  <Override PartName="/docProps/custom.xml" ContentType="application/vnd.openxmlformats-officedocument.custom-properti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Default Extension="pdf" ContentType="application/pdf"/>
  <Override PartName="/ppt/notesSlides/notesSlide6.xml" ContentType="application/vnd.openxmlformats-officedocument.presentationml.notesSlide+xml"/>
  <Override PartName="/ppt/notesSlides/notesSlide21.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notesSlides/notesSlide22.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notesSlides/notesSlide2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52" r:id="rId1"/>
  </p:sldMasterIdLst>
  <p:notesMasterIdLst>
    <p:notesMasterId r:id="rId26"/>
  </p:notesMasterIdLst>
  <p:handoutMasterIdLst>
    <p:handoutMasterId r:id="rId27"/>
  </p:handoutMasterIdLst>
  <p:sldIdLst>
    <p:sldId id="288" r:id="rId2"/>
    <p:sldId id="289" r:id="rId3"/>
    <p:sldId id="292" r:id="rId4"/>
    <p:sldId id="293" r:id="rId5"/>
    <p:sldId id="305" r:id="rId6"/>
    <p:sldId id="310" r:id="rId7"/>
    <p:sldId id="309" r:id="rId8"/>
    <p:sldId id="312" r:id="rId9"/>
    <p:sldId id="315" r:id="rId10"/>
    <p:sldId id="328" r:id="rId11"/>
    <p:sldId id="316" r:id="rId12"/>
    <p:sldId id="318" r:id="rId13"/>
    <p:sldId id="327" r:id="rId14"/>
    <p:sldId id="329" r:id="rId15"/>
    <p:sldId id="291" r:id="rId16"/>
    <p:sldId id="317" r:id="rId17"/>
    <p:sldId id="320" r:id="rId18"/>
    <p:sldId id="325" r:id="rId19"/>
    <p:sldId id="326" r:id="rId20"/>
    <p:sldId id="321" r:id="rId21"/>
    <p:sldId id="323" r:id="rId22"/>
    <p:sldId id="322" r:id="rId23"/>
    <p:sldId id="304" r:id="rId24"/>
    <p:sldId id="324" r:id="rId25"/>
  </p:sldIdLst>
  <p:sldSz cx="9144000" cy="6858000" type="screen4x3"/>
  <p:notesSz cx="6858000" cy="9144000"/>
  <p:custShowLst>
    <p:custShow name="history" id="0">
      <p:sldLst>
        <p:sld r:id="rId3"/>
        <p:sld r:id="rId4"/>
        <p:sld r:id="rId5"/>
      </p:sldLst>
    </p:custShow>
    <p:custShow name="technology" id="1">
      <p:sldLst/>
    </p:custShow>
    <p:custShow name="theory" id="2">
      <p:sldLst/>
    </p:custShow>
    <p:custShow name="perspective" id="3">
      <p:sldLst>
        <p:sld r:id="rId24"/>
        <p:sld r:id="rId16"/>
        <p:sld r:id="rId25"/>
      </p:sldLst>
    </p:custShow>
    <p:custShow name="architecture" id="4">
      <p:sldLst>
        <p:sld r:id="rId7"/>
        <p:sld r:id="rId8"/>
        <p:sld r:id="rId9"/>
        <p:sld r:id="rId10"/>
        <p:sld r:id="rId12"/>
        <p:sld r:id="rId14"/>
        <p:sld r:id="rId13"/>
        <p:sld r:id="rId17"/>
      </p:sldLst>
    </p:custShow>
    <p:custShow name="cpu" id="5">
      <p:sldLst>
        <p:sld r:id="rId9"/>
      </p:sldLst>
    </p:custShow>
    <p:custShow name="ram" id="6">
      <p:sldLst>
        <p:sld r:id="rId10"/>
      </p:sldLst>
    </p:custShow>
    <p:custShow name="disk" id="7">
      <p:sldLst>
        <p:sld r:id="rId12"/>
        <p:sld r:id="rId13"/>
      </p:sldLst>
    </p:custShow>
    <p:custShow name="io" id="8">
      <p:sldLst>
        <p:sld r:id="rId17"/>
      </p:sldLst>
    </p:custShow>
    <p:custShow name="networks" id="9">
      <p:sldLst/>
    </p:custShow>
    <p:custShow name="software" id="10">
      <p:sldLst>
        <p:sld r:id="rId18"/>
      </p:sldLst>
    </p:custShow>
    <p:custShow name="os" id="11">
      <p:sldLst>
        <p:sld r:id="rId21"/>
        <p:sld r:id="rId22"/>
      </p:sldLst>
    </p:custShow>
    <p:custShow name="applications" id="12">
      <p:sldLst>
        <p:sld r:id="rId23"/>
      </p:sldLst>
    </p:custShow>
    <p:custShow name="algorithms" id="13">
      <p:sldLst>
        <p:sld r:id="rId19"/>
      </p:sldLst>
    </p:custShow>
    <p:custShow name="pls" id="14">
      <p:sldLst>
        <p:sld r:id="rId20"/>
      </p:sldLst>
    </p:custShow>
    <p:custShow name="universal" id="15">
      <p:sldLst>
        <p:sld r:id="rId6"/>
      </p:sldLst>
    </p:custShow>
  </p:custShowLst>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0095F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vertBarState="maximized">
    <p:restoredLeft sz="19152" autoAdjust="0"/>
    <p:restoredTop sz="77219" autoAdjust="0"/>
  </p:normalViewPr>
  <p:slideViewPr>
    <p:cSldViewPr>
      <p:cViewPr>
        <p:scale>
          <a:sx n="100" d="100"/>
          <a:sy n="100" d="100"/>
        </p:scale>
        <p:origin x="-408" y="4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190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1229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1229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122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491247FA-D3DA-4E3E-8518-FB7EF8AB07B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6F61FB89-89D1-40C3-A902-E48CD1DF791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BC32130-712A-491D-BF59-EE7980047112}" type="slidenum">
              <a:rPr lang="en-US"/>
              <a:pPr/>
              <a:t>1</a:t>
            </a:fld>
            <a:endParaRPr lang="en-US"/>
          </a:p>
        </p:txBody>
      </p:sp>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pPr marL="228600" indent="-228600"/>
            <a:r>
              <a:rPr lang="en-US"/>
              <a:t>The computer is a universal machine.</a:t>
            </a:r>
          </a:p>
          <a:p>
            <a:pPr marL="228600" indent="-228600"/>
            <a:r>
              <a:rPr lang="en-US" b="1"/>
              <a:t>It’s a mind-set, not a skill-set.  Brilliance helps, but is not required.</a:t>
            </a:r>
            <a:r>
              <a:rPr lang="en-US"/>
              <a:t>  Instead, adopt these mantras: be stubborn,</a:t>
            </a:r>
            <a:r>
              <a:rPr lang="en-US" b="1"/>
              <a:t> bossy</a:t>
            </a:r>
            <a:r>
              <a:rPr lang="en-US"/>
              <a:t>, lazy, obsessive, cynical, plodding, and importunate. Why?  So you can use IT as a tool to do cool stuff…</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a:t>
            </a:r>
            <a:r>
              <a:rPr lang="en-US" baseline="0" dirty="0" smtClean="0"/>
              <a:t> I can’t die yet, I have unsaved changes”</a:t>
            </a:r>
            <a:endParaRPr lang="en-US" dirty="0"/>
          </a:p>
        </p:txBody>
      </p:sp>
      <p:sp>
        <p:nvSpPr>
          <p:cNvPr id="4" name="Slide Number Placeholder 3"/>
          <p:cNvSpPr>
            <a:spLocks noGrp="1"/>
          </p:cNvSpPr>
          <p:nvPr>
            <p:ph type="sldNum" sz="quarter" idx="10"/>
          </p:nvPr>
        </p:nvSpPr>
        <p:spPr/>
        <p:txBody>
          <a:bodyPr/>
          <a:lstStyle/>
          <a:p>
            <a:fld id="{6F61FB89-89D1-40C3-A902-E48CD1DF791B}"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74BAD9-25BF-4B3B-B5C6-9BDC3F6A5BB7}" type="slidenum">
              <a:rPr lang="en-US"/>
              <a:pPr/>
              <a:t>11</a:t>
            </a:fld>
            <a:endParaRPr lang="en-US"/>
          </a:p>
        </p:txBody>
      </p:sp>
      <p:sp>
        <p:nvSpPr>
          <p:cNvPr id="143362" name="Rectangle 2"/>
          <p:cNvSpPr>
            <a:spLocks noGrp="1" noRot="1" noChangeAspect="1" noChangeArrowheads="1" noTextEdit="1"/>
          </p:cNvSpPr>
          <p:nvPr>
            <p:ph type="sldImg"/>
          </p:nvPr>
        </p:nvSpPr>
        <p:spPr>
          <a:ln/>
        </p:spPr>
      </p:sp>
      <p:sp>
        <p:nvSpPr>
          <p:cNvPr id="143363"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A8E88A-F7DC-4B9B-B7D0-2AD6CAD0EE32}" type="slidenum">
              <a:rPr lang="en-US"/>
              <a:pPr/>
              <a:t>12</a:t>
            </a:fld>
            <a:endParaRPr lang="en-US"/>
          </a:p>
        </p:txBody>
      </p:sp>
      <p:sp>
        <p:nvSpPr>
          <p:cNvPr id="151554" name="Rectangle 2"/>
          <p:cNvSpPr>
            <a:spLocks noGrp="1" noRot="1" noChangeAspect="1" noChangeArrowheads="1" noTextEdit="1"/>
          </p:cNvSpPr>
          <p:nvPr>
            <p:ph type="sldImg"/>
          </p:nvPr>
        </p:nvSpPr>
        <p:spPr>
          <a:ln/>
        </p:spPr>
      </p:sp>
      <p:sp>
        <p:nvSpPr>
          <p:cNvPr id="151555" name="Rectangle 3"/>
          <p:cNvSpPr>
            <a:spLocks noGrp="1" noChangeArrowheads="1"/>
          </p:cNvSpPr>
          <p:nvPr>
            <p:ph type="body" idx="1"/>
          </p:nvPr>
        </p:nvSpPr>
        <p:spPr/>
        <p:txBody>
          <a:bodyPr/>
          <a:lstStyle/>
          <a:p>
            <a:r>
              <a:rPr lang="en-US" dirty="0"/>
              <a:t>Impress upon them the importance of (psychotically) backing things up.</a:t>
            </a:r>
          </a:p>
          <a:p>
            <a:endParaRPr lang="en-US" dirty="0"/>
          </a:p>
          <a:p>
            <a:r>
              <a:rPr lang="en-US" dirty="0"/>
              <a:t>Your</a:t>
            </a:r>
            <a:r>
              <a:rPr lang="en-US" dirty="0" smtClean="0"/>
              <a:t> H: </a:t>
            </a:r>
            <a:r>
              <a:rPr lang="en-US" dirty="0"/>
              <a:t>drive in the windows lab is a network drive that is backed up by CIT.  So is the </a:t>
            </a:r>
            <a:r>
              <a:rPr lang="en-US" dirty="0" err="1" smtClean="0"/>
              <a:t>Knightvision/Moodle</a:t>
            </a:r>
            <a:r>
              <a:rPr lang="en-US" dirty="0" smtClean="0"/>
              <a:t> </a:t>
            </a:r>
            <a:r>
              <a:rPr lang="en-US" dirty="0"/>
              <a:t>server.</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D821080-C2B7-41AD-A5C4-BE59E89E9565}" type="slidenum">
              <a:rPr lang="en-US"/>
              <a:pPr/>
              <a:t>13</a:t>
            </a:fld>
            <a:endParaRPr lang="en-US"/>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a:xfrm>
            <a:off x="914400" y="4343400"/>
            <a:ext cx="5029200" cy="4114800"/>
          </a:xfrm>
        </p:spPr>
        <p:txBody>
          <a:bodyPr/>
          <a:lstStyle/>
          <a:p>
            <a:r>
              <a:rPr lang="en-US"/>
              <a:t>Bit - A single 0 or 1</a:t>
            </a:r>
          </a:p>
          <a:p>
            <a:r>
              <a:rPr lang="en-US"/>
              <a:t>Byte - 8 bits: enough to store one character</a:t>
            </a:r>
          </a:p>
          <a:p>
            <a:r>
              <a:rPr lang="en-US"/>
              <a:t>Kilobyte (KB) – 1024 (2^10) characters: a paragraph of text</a:t>
            </a:r>
          </a:p>
          <a:p>
            <a:r>
              <a:rPr lang="en-US"/>
              <a:t>Megabyte (MB) - ~1 million (2^20) bytes: a book or a minute of mp3 audio</a:t>
            </a:r>
            <a:endParaRPr lang="en-US" sz="700"/>
          </a:p>
          <a:p>
            <a:r>
              <a:rPr lang="en-US"/>
              <a:t>Gigabyte (GB) - ~1 billion (2^30) bytes: 16 hours mp3 audio, 20 minutes of DVD video</a:t>
            </a:r>
            <a:endParaRPr lang="en-US" sz="700"/>
          </a:p>
          <a:p>
            <a:r>
              <a:rPr lang="en-US"/>
              <a:t>Terabyte (TB) - ~1 trillion (2^40) bytes: all the text in Calvin’s library, or 150 DVD movies</a:t>
            </a:r>
          </a:p>
          <a:p>
            <a:endParaRPr lang="en-US"/>
          </a:p>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EC37EA-1FA5-4883-942E-60B2454B24A8}" type="slidenum">
              <a:rPr lang="en-US"/>
              <a:pPr/>
              <a:t>15</a:t>
            </a:fld>
            <a:endParaRPr lang="en-US"/>
          </a:p>
        </p:txBody>
      </p:sp>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p:txBody>
          <a:bodyPr/>
          <a:lstStyle/>
          <a:p>
            <a:r>
              <a:rPr lang="en-US" dirty="0"/>
              <a:t>There is some question as to whether this trend will continue and if it will ever hit a “wall”.  See </a:t>
            </a:r>
            <a:r>
              <a:rPr lang="en-US" dirty="0" err="1"/>
              <a:t>Kurzweil</a:t>
            </a:r>
            <a:r>
              <a:rPr lang="en-US" dirty="0" smtClean="0"/>
              <a:t>.</a:t>
            </a:r>
          </a:p>
          <a:p>
            <a:r>
              <a:rPr lang="en-US" dirty="0" smtClean="0"/>
              <a:t>Moving to multi-core</a:t>
            </a:r>
            <a:r>
              <a:rPr lang="en-US" baseline="0" dirty="0" smtClean="0"/>
              <a:t> changes speed-up claim.</a:t>
            </a:r>
          </a:p>
          <a:p>
            <a:r>
              <a:rPr lang="en-US" baseline="0" dirty="0" smtClean="0"/>
              <a:t>Note the log scale on the left!!!!!  Exponential growth!</a:t>
            </a:r>
            <a:r>
              <a:rPr lang="en-US" baseline="0" dirty="0" smtClean="0"/>
              <a:t>!</a:t>
            </a:r>
          </a:p>
          <a:p>
            <a:endParaRPr lang="en-US" baseline="0" dirty="0" smtClean="0"/>
          </a:p>
          <a:p>
            <a:r>
              <a:rPr lang="en-US" baseline="0" dirty="0" smtClean="0"/>
              <a:t>Nova segment on making things smaller: </a:t>
            </a:r>
            <a:r>
              <a:rPr lang="en-US" baseline="0" dirty="0" err="1" smtClean="0"/>
              <a:t>http://www.pbs.org/wgbh/nova/tech/making-stuff-smaller.html</a:t>
            </a:r>
            <a:r>
              <a:rPr lang="en-US" baseline="0" dirty="0" smtClean="0"/>
              <a:t> 9:10-18:26</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71AE55-460B-4452-A4A5-902FCBEF505D}" type="slidenum">
              <a:rPr lang="en-US"/>
              <a:pPr/>
              <a:t>16</a:t>
            </a:fld>
            <a:endParaRPr lang="en-US"/>
          </a:p>
        </p:txBody>
      </p:sp>
      <p:sp>
        <p:nvSpPr>
          <p:cNvPr id="145410" name="Rectangle 2"/>
          <p:cNvSpPr>
            <a:spLocks noGrp="1" noRot="1" noChangeAspect="1" noChangeArrowheads="1" noTextEdit="1"/>
          </p:cNvSpPr>
          <p:nvPr>
            <p:ph type="sldImg"/>
          </p:nvPr>
        </p:nvSpPr>
        <p:spPr>
          <a:ln/>
        </p:spPr>
      </p:sp>
      <p:sp>
        <p:nvSpPr>
          <p:cNvPr id="145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BCD3AC-F53D-4B08-A975-12D576665439}" type="slidenum">
              <a:rPr lang="en-US"/>
              <a:pPr/>
              <a:t>17</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r>
              <a:rPr lang="en-US" dirty="0" smtClean="0"/>
              <a:t>Just </a:t>
            </a:r>
            <a:r>
              <a:rPr lang="en-US" dirty="0"/>
              <a:t>summarize the basic types of software, without visiting the slides:</a:t>
            </a:r>
          </a:p>
          <a:p>
            <a:r>
              <a:rPr lang="en-US" dirty="0"/>
              <a:t>OS - manages the hardware/software of the computer, e.g., </a:t>
            </a:r>
            <a:r>
              <a:rPr lang="en-US" dirty="0" err="1"/>
              <a:t>MacOS</a:t>
            </a:r>
            <a:r>
              <a:rPr lang="en-US" dirty="0"/>
              <a:t>, Windows, Linux</a:t>
            </a:r>
          </a:p>
          <a:p>
            <a:r>
              <a:rPr lang="en-US" dirty="0"/>
              <a:t>Applications - support basic user tasks, e.g., Word, Excel, Dreamweaver, </a:t>
            </a:r>
            <a:r>
              <a:rPr lang="en-US" dirty="0" err="1"/>
              <a:t>Powerpoint</a:t>
            </a:r>
            <a:endParaRPr lang="en-US" dirty="0"/>
          </a:p>
          <a:p>
            <a:endParaRPr lang="en-US" dirty="0"/>
          </a:p>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DF3CE3-0CF6-47D0-9BC6-7602E3E41821}" type="slidenum">
              <a:rPr lang="en-US"/>
              <a:pPr/>
              <a:t>18</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r>
              <a:rPr lang="en-US" dirty="0" smtClean="0"/>
              <a:t>Algorithms </a:t>
            </a:r>
            <a:r>
              <a:rPr lang="en-US" dirty="0"/>
              <a:t>are like recipes.  </a:t>
            </a:r>
          </a:p>
          <a:p>
            <a:r>
              <a:rPr lang="en-US" dirty="0"/>
              <a:t>We’ll see them used in a programming language in this week’s lab</a:t>
            </a:r>
            <a:r>
              <a:rPr lang="en-US" dirty="0" smtClean="0"/>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A2ACD6-5989-4A98-9F59-3B326FBF8240}" type="slidenum">
              <a:rPr lang="en-US"/>
              <a:pPr/>
              <a:t>19</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r>
              <a:rPr lang="en-US" sz="700" dirty="0"/>
              <a:t>e.g., C++, Java, </a:t>
            </a:r>
            <a:r>
              <a:rPr lang="en-US" sz="700" dirty="0" err="1" smtClean="0"/>
              <a:t>VB.net</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61FB89-89D1-40C3-A902-E48CD1DF791B}"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052983-D0A3-4473-AA2A-14974D4BBB3F}" type="slidenum">
              <a:rPr lang="en-US"/>
              <a:pPr/>
              <a:t>2</a:t>
            </a:fld>
            <a:endParaRPr lang="en-US"/>
          </a:p>
        </p:txBody>
      </p:sp>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p:txBody>
          <a:bodyPr/>
          <a:lstStyle/>
          <a:p>
            <a:r>
              <a:rPr lang="en-US" dirty="0"/>
              <a:t>Manual computing was very important in the 1800’s (industrial revolution) and into the 1900’s (the world wars) because of the use of mathematical tables in navigation, engineering, etc.  The tables were also very hard to produce and filled with errors.</a:t>
            </a:r>
          </a:p>
          <a:p>
            <a:r>
              <a:rPr lang="en-US" dirty="0"/>
              <a:t>A British mathematician named William Shanks spent 28 years of his life calculating Pi to 707 places, finishing in 1873. Soon after his calculations, another mathematician called De Morgan found that Shanks had made an error in the 528th place, after which all his digits were wrong!</a:t>
            </a:r>
          </a:p>
          <a:p>
            <a:r>
              <a:rPr lang="en-US" dirty="0"/>
              <a:t>The 2 definitions show how the view of computing changed around 1940.</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7B2CF9-A858-4815-B447-1415C15C02D1}" type="slidenum">
              <a:rPr lang="en-US"/>
              <a:pPr/>
              <a:t>21</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r>
              <a:rPr lang="en-US" dirty="0"/>
              <a:t>Programs </a:t>
            </a:r>
          </a:p>
          <a:p>
            <a:r>
              <a:rPr lang="en-US" sz="400" dirty="0"/>
              <a:t>	multi-tasking  (show the processes and the applications in the task manager)</a:t>
            </a:r>
          </a:p>
          <a:p>
            <a:r>
              <a:rPr lang="en-US" dirty="0"/>
              <a:t>Memory</a:t>
            </a:r>
          </a:p>
          <a:p>
            <a:r>
              <a:rPr lang="en-US" sz="400" dirty="0"/>
              <a:t>	Loads files from disk when needed (show memory use in task manager)</a:t>
            </a:r>
          </a:p>
          <a:p>
            <a:r>
              <a:rPr lang="en-US" dirty="0"/>
              <a:t>Files on secondary store</a:t>
            </a:r>
          </a:p>
          <a:p>
            <a:r>
              <a:rPr lang="en-US" sz="400" dirty="0"/>
              <a:t>	keeps track of files on disk (discuss the A:, C: and</a:t>
            </a:r>
            <a:r>
              <a:rPr lang="en-US" sz="400" dirty="0" smtClean="0"/>
              <a:t> H: </a:t>
            </a:r>
            <a:r>
              <a:rPr lang="en-US" sz="400" dirty="0"/>
              <a:t>drives in windows explorer)</a:t>
            </a:r>
          </a:p>
          <a:p>
            <a:r>
              <a:rPr lang="en-US" dirty="0"/>
              <a:t>Peripherals I/O devices</a:t>
            </a:r>
          </a:p>
          <a:p>
            <a:r>
              <a:rPr lang="en-US" sz="400" dirty="0"/>
              <a:t>	“talks” to all the external devices</a:t>
            </a:r>
          </a:p>
          <a:p>
            <a:r>
              <a:rPr lang="en-US" dirty="0"/>
              <a:t>Network connections</a:t>
            </a:r>
          </a:p>
          <a:p>
            <a:r>
              <a:rPr lang="en-US" dirty="0"/>
              <a:t>	maintains the network connection (if any) (show network connection in task manager)</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61FB89-89D1-40C3-A902-E48CD1DF791B}"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F1A373-D9F0-40DA-80A7-A59754607247}" type="slidenum">
              <a:rPr lang="en-US"/>
              <a:pPr/>
              <a:t>23</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r>
              <a:rPr lang="en-US" dirty="0"/>
              <a:t>Palm </a:t>
            </a:r>
            <a:r>
              <a:rPr lang="en-US" dirty="0" err="1"/>
              <a:t>VIIx</a:t>
            </a:r>
            <a:r>
              <a:rPr lang="en-US" dirty="0"/>
              <a:t> has a 20MHz Motorola MC68EZ328 </a:t>
            </a:r>
            <a:r>
              <a:rPr lang="en-US" dirty="0" err="1"/>
              <a:t>Dragonball</a:t>
            </a:r>
            <a:r>
              <a:rPr lang="en-US" dirty="0"/>
              <a:t> processor, 8MB</a:t>
            </a:r>
          </a:p>
          <a:p>
            <a:r>
              <a:rPr lang="en-US" dirty="0"/>
              <a:t>of RAM, 2MB of Flash memory, and can display 16 gray scales</a:t>
            </a:r>
          </a:p>
          <a:p>
            <a:endParaRPr lang="en-US" dirty="0"/>
          </a:p>
          <a:p>
            <a:r>
              <a:rPr lang="en-US" dirty="0"/>
              <a:t>The </a:t>
            </a:r>
            <a:r>
              <a:rPr lang="en-US" dirty="0" err="1"/>
              <a:t>Clie</a:t>
            </a:r>
            <a:r>
              <a:rPr lang="en-US" dirty="0"/>
              <a:t> T665C has a new </a:t>
            </a:r>
            <a:r>
              <a:rPr lang="en-US" dirty="0" err="1"/>
              <a:t>DragonBall</a:t>
            </a:r>
            <a:r>
              <a:rPr lang="en-US" dirty="0"/>
              <a:t> Super VZ Processor (66 MHz CPU)/16 MB (DRAM) Memory </a:t>
            </a:r>
          </a:p>
          <a:p>
            <a:endParaRPr lang="en-US" dirty="0"/>
          </a:p>
          <a:p>
            <a:r>
              <a:rPr lang="en-US" dirty="0"/>
              <a:t>The original DOS OS was limited to 640K - way too small!</a:t>
            </a:r>
          </a:p>
          <a:p>
            <a:endParaRPr lang="en-US" dirty="0" smtClean="0"/>
          </a:p>
          <a:p>
            <a:r>
              <a:rPr lang="en-US" dirty="0" err="1" smtClean="0"/>
              <a:t>Ipod</a:t>
            </a:r>
            <a:r>
              <a:rPr lang="en-US" dirty="0" smtClean="0"/>
              <a:t> touch: 64GB flash drive, </a:t>
            </a:r>
            <a:r>
              <a:rPr lang="en-US" dirty="0" smtClean="0"/>
              <a:t>Built-in rechargeable lithium-ion battery, 3.56 ounces</a:t>
            </a:r>
          </a:p>
          <a:p>
            <a:r>
              <a:rPr lang="en-US" dirty="0" smtClean="0"/>
              <a:t>includes display, built-in speakers,  light sensor, accelerometer,</a:t>
            </a:r>
            <a:r>
              <a:rPr lang="en-US" baseline="0" dirty="0" smtClean="0"/>
              <a:t> three-axis gyro</a:t>
            </a:r>
            <a:endParaRPr lang="en-US" dirty="0" smtClean="0"/>
          </a:p>
          <a:p>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8E3A7C-1AA1-41ED-B0EE-4433D3F59F55}" type="slidenum">
              <a:rPr lang="en-US"/>
              <a:pPr/>
              <a:t>24</a:t>
            </a:fld>
            <a:endParaRPr lang="en-US"/>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r>
              <a:rPr lang="en-US"/>
              <a:t>Key problems:</a:t>
            </a:r>
          </a:p>
          <a:p>
            <a:r>
              <a:rPr lang="en-US"/>
              <a:t>	Computer technology costs money that people don’t have.</a:t>
            </a:r>
          </a:p>
          <a:p>
            <a:r>
              <a:rPr lang="en-US"/>
              <a:t>	Computer literacy costs money.</a:t>
            </a:r>
          </a:p>
          <a:p>
            <a:r>
              <a:rPr lang="en-US"/>
              <a:t>	IT is decidedly western in structure and support (e.g., the world-wide-web is not really world-wide).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90295E-B6A3-4D28-BA85-83481ECE610B}" type="slidenum">
              <a:rPr lang="en-US"/>
              <a:pPr/>
              <a:t>3</a:t>
            </a:fld>
            <a:endParaRPr lang="en-US"/>
          </a:p>
        </p:txBody>
      </p:sp>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p:txBody>
          <a:bodyPr/>
          <a:lstStyle/>
          <a:p>
            <a:r>
              <a:rPr lang="en-US" dirty="0"/>
              <a:t>Babbage died an embittered man, having never convinced anyone of the value of his ideas (apart from </a:t>
            </a:r>
            <a:r>
              <a:rPr lang="en-US" dirty="0" err="1"/>
              <a:t>Ada</a:t>
            </a:r>
            <a:r>
              <a:rPr lang="en-US" dirty="0"/>
              <a:t> and a few others - see the next slide</a:t>
            </a:r>
            <a:r>
              <a:rPr lang="en-US" dirty="0" smtClean="0"/>
              <a:t>)</a:t>
            </a:r>
          </a:p>
          <a:p>
            <a:r>
              <a:rPr lang="en-US" dirty="0" smtClean="0"/>
              <a:t>“recently” links to excellent 4 minute video of Difference Engine No. 2 built after</a:t>
            </a:r>
            <a:r>
              <a:rPr lang="en-US" baseline="0" dirty="0" smtClean="0"/>
              <a:t> 2000</a:t>
            </a:r>
            <a:endParaRPr lang="en-US" baseline="0" dirty="0" smtClean="0"/>
          </a:p>
          <a:p>
            <a:r>
              <a:rPr lang="en-US" baseline="0" dirty="0" smtClean="0"/>
              <a:t>http://</a:t>
            </a:r>
            <a:r>
              <a:rPr lang="en-US" baseline="0" dirty="0" err="1" smtClean="0"/>
              <a:t>www.youtube.com/watch?v</a:t>
            </a:r>
            <a:r>
              <a:rPr lang="en-US" baseline="0" dirty="0" smtClean="0"/>
              <a:t>=0anIyVGeWOI</a:t>
            </a:r>
            <a:endParaRPr lang="en-US" baseline="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4D669C-DA9D-45CD-86C3-3F5D28D87B49}" type="slidenum">
              <a:rPr lang="en-US"/>
              <a:pPr/>
              <a:t>4</a:t>
            </a:fld>
            <a:endParaRPr lang="en-US"/>
          </a:p>
        </p:txBody>
      </p:sp>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p:txBody>
          <a:bodyPr/>
          <a:lstStyle/>
          <a:p>
            <a:r>
              <a:rPr lang="en-US"/>
              <a:t>She was Countess of Lovelace and Lord Byron’s daughter.  She was a supporter and mentor of Babbage.</a:t>
            </a:r>
          </a:p>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2C8843-A75C-4F74-8A69-4FD0C7BEEBD6}" type="slidenum">
              <a:rPr lang="en-US"/>
              <a:pPr/>
              <a:t>5</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r>
              <a:rPr lang="en-US" dirty="0"/>
              <a:t>Computers are universal devices, unlike hammers and other artifacts that are designed to do one thing.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2C0B843-1255-4AFE-A262-6F9E01D64C37}" type="slidenum">
              <a:rPr lang="en-US"/>
              <a:pPr/>
              <a:t>6</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pPr>
              <a:buFontTx/>
              <a:buChar char="•"/>
            </a:pPr>
            <a:r>
              <a:rPr lang="en-US" b="1" dirty="0" smtClean="0"/>
              <a:t>CPU</a:t>
            </a:r>
            <a:r>
              <a:rPr lang="en-US" b="1" dirty="0"/>
              <a:t>/Main </a:t>
            </a:r>
            <a:r>
              <a:rPr lang="en-US" b="1" dirty="0" smtClean="0"/>
              <a:t>Memory</a:t>
            </a:r>
            <a:endParaRPr lang="en-US" dirty="0" smtClean="0"/>
          </a:p>
          <a:p>
            <a:pPr>
              <a:buFontTx/>
              <a:buChar char="•"/>
            </a:pPr>
            <a:r>
              <a:rPr lang="en-US" b="1" dirty="0"/>
              <a:t>System State</a:t>
            </a:r>
            <a:r>
              <a:rPr lang="en-US" dirty="0" smtClean="0"/>
              <a:t> </a:t>
            </a:r>
          </a:p>
          <a:p>
            <a:pPr>
              <a:buFontTx/>
              <a:buChar char="•"/>
            </a:pPr>
            <a:r>
              <a:rPr lang="en-US" b="1" dirty="0"/>
              <a:t>Secondary </a:t>
            </a:r>
            <a:r>
              <a:rPr lang="en-US" b="1" dirty="0" smtClean="0"/>
              <a:t>Storage</a:t>
            </a:r>
            <a:endParaRPr lang="en-US" dirty="0" smtClean="0"/>
          </a:p>
          <a:p>
            <a:pPr>
              <a:buFontTx/>
              <a:buChar char="•"/>
            </a:pPr>
            <a:r>
              <a:rPr lang="en-US" b="1" dirty="0"/>
              <a:t>Peripheral </a:t>
            </a:r>
            <a:r>
              <a:rPr lang="en-US" b="1" dirty="0" smtClean="0"/>
              <a:t>devices</a:t>
            </a:r>
            <a:endParaRPr lang="en-US" dirty="0" smtClean="0"/>
          </a:p>
          <a:p>
            <a:pPr>
              <a:buFontTx/>
              <a:buChar char="•"/>
            </a:pPr>
            <a:r>
              <a:rPr lang="en-US" b="1" dirty="0" smtClean="0"/>
              <a:t>Network</a:t>
            </a:r>
            <a:endParaRPr lang="en-US" dirty="0" smtClean="0"/>
          </a:p>
          <a:p>
            <a:pPr>
              <a:buFontTx/>
              <a:buChar char="•"/>
            </a:pPr>
            <a:r>
              <a:rPr lang="en-US" b="1" dirty="0" smtClean="0"/>
              <a:t>Software</a:t>
            </a:r>
            <a:endParaRPr lang="en-US" dirty="0" smtClean="0"/>
          </a:p>
          <a:p>
            <a:pPr>
              <a:buFontTx/>
              <a:buChar char="•"/>
            </a:pPr>
            <a:endParaRPr lang="en-US" dirty="0" smtClean="0"/>
          </a:p>
          <a:p>
            <a:pPr>
              <a:buFontTx/>
              <a:buNone/>
            </a:pPr>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4F0EC2-79D7-4258-91F2-C2F13EE298B0}" type="slidenum">
              <a:rPr lang="en-US"/>
              <a:pPr/>
              <a:t>7</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r>
              <a:rPr lang="en-US" dirty="0"/>
              <a:t>Tear a computer open and show them all the parts, then talk about each part using the schematic diagram on the next slide as an outline</a:t>
            </a:r>
            <a:r>
              <a:rPr lang="en-US" dirty="0" smtClean="0"/>
              <a:t>.</a:t>
            </a:r>
          </a:p>
          <a:p>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946FA5-5028-4057-8431-BB49FADC43AB}" type="slidenum">
              <a:rPr lang="en-US"/>
              <a:pPr/>
              <a:t>8</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r>
              <a:rPr lang="en-US" dirty="0"/>
              <a:t>The computer’s speed/efficiency is based on these characteristics.  To speed things up, increase the</a:t>
            </a:r>
            <a:r>
              <a:rPr lang="en-US" dirty="0" smtClean="0"/>
              <a:t> number of cores or </a:t>
            </a:r>
            <a:r>
              <a:rPr lang="en-US" dirty="0"/>
              <a:t>the clock speed</a:t>
            </a:r>
            <a:r>
              <a:rPr lang="en-US" dirty="0" smtClean="0"/>
              <a:t>.</a:t>
            </a:r>
          </a:p>
          <a:p>
            <a:r>
              <a:rPr lang="en-US" dirty="0" smtClean="0"/>
              <a:t>Least</a:t>
            </a:r>
            <a:r>
              <a:rPr lang="en-US" baseline="0" dirty="0" smtClean="0"/>
              <a:t> control over word size.</a:t>
            </a:r>
            <a:endParaRPr lang="en-US" dirty="0" smtClean="0"/>
          </a:p>
          <a:p>
            <a:r>
              <a:rPr lang="en-US" dirty="0"/>
              <a:t>The Central Processing Unit (CPU</a:t>
            </a:r>
            <a:r>
              <a:rPr lang="en-US" dirty="0" smtClean="0"/>
              <a:t>) </a:t>
            </a:r>
            <a:r>
              <a:rPr lang="en-US" dirty="0"/>
              <a:t>- You can find information on your MS Windows system processor in the system properties </a:t>
            </a:r>
            <a:r>
              <a:rPr lang="en-US" dirty="0" smtClean="0"/>
              <a:t>browser</a:t>
            </a:r>
          </a:p>
          <a:p>
            <a:r>
              <a:rPr lang="en-US" dirty="0" smtClean="0"/>
              <a:t>AMD commercial</a:t>
            </a:r>
            <a:r>
              <a:rPr lang="en-US" baseline="0" dirty="0" smtClean="0"/>
              <a:t> </a:t>
            </a:r>
            <a:r>
              <a:rPr lang="en-US" dirty="0" smtClean="0"/>
              <a:t>http://www.youtube.com/embed/ocxDVl9lccE</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F49131-70AD-42AB-A54E-48BF09FAF022}" type="slidenum">
              <a:rPr lang="en-US"/>
              <a:pPr/>
              <a:t>9</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172034" name="Rectangle 2"/>
          <p:cNvSpPr>
            <a:spLocks noChangeArrowheads="1"/>
          </p:cNvSpPr>
          <p:nvPr/>
        </p:nvSpPr>
        <p:spPr bwMode="hidden">
          <a:xfrm>
            <a:off x="0" y="0"/>
            <a:ext cx="3505200" cy="6858000"/>
          </a:xfrm>
          <a:prstGeom prst="rect">
            <a:avLst/>
          </a:prstGeom>
          <a:gradFill rotWithShape="1">
            <a:gsLst>
              <a:gs pos="0">
                <a:srgbClr val="C8C864">
                  <a:alpha val="50999"/>
                </a:srgbClr>
              </a:gs>
              <a:gs pos="100000">
                <a:srgbClr val="C8C864">
                  <a:gamma/>
                  <a:shade val="46275"/>
                  <a:invGamma/>
                  <a:alpha val="0"/>
                </a:srgbClr>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172035" name="Rectangle 3"/>
          <p:cNvSpPr>
            <a:spLocks noChangeArrowheads="1"/>
          </p:cNvSpPr>
          <p:nvPr/>
        </p:nvSpPr>
        <p:spPr bwMode="hidden">
          <a:xfrm>
            <a:off x="0" y="1690688"/>
            <a:ext cx="9144000" cy="2533650"/>
          </a:xfrm>
          <a:prstGeom prst="rect">
            <a:avLst/>
          </a:prstGeom>
          <a:gradFill rotWithShape="1">
            <a:gsLst>
              <a:gs pos="0">
                <a:srgbClr val="C8C864"/>
              </a:gs>
              <a:gs pos="100000">
                <a:srgbClr val="C8C864">
                  <a:gamma/>
                  <a:shade val="46275"/>
                  <a:invGamma/>
                  <a:alpha val="0"/>
                </a:srgbClr>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72036" name="Rectangle 4"/>
          <p:cNvSpPr>
            <a:spLocks noGrp="1" noChangeArrowheads="1"/>
          </p:cNvSpPr>
          <p:nvPr>
            <p:ph type="ctrTitle"/>
          </p:nvPr>
        </p:nvSpPr>
        <p:spPr>
          <a:xfrm>
            <a:off x="2209800" y="1828800"/>
            <a:ext cx="6781800" cy="2209800"/>
          </a:xfrm>
        </p:spPr>
        <p:txBody>
          <a:bodyPr/>
          <a:lstStyle>
            <a:lvl1pPr>
              <a:defRPr sz="5000">
                <a:solidFill>
                  <a:srgbClr val="FFFFFF"/>
                </a:solidFill>
              </a:defRPr>
            </a:lvl1pPr>
          </a:lstStyle>
          <a:p>
            <a:r>
              <a:rPr lang="en-US"/>
              <a:t>Click to edit Master title style</a:t>
            </a:r>
          </a:p>
        </p:txBody>
      </p:sp>
      <p:sp>
        <p:nvSpPr>
          <p:cNvPr id="172037" name="Rectangle 5"/>
          <p:cNvSpPr>
            <a:spLocks noGrp="1" noChangeArrowheads="1"/>
          </p:cNvSpPr>
          <p:nvPr>
            <p:ph type="subTitle" idx="1"/>
          </p:nvPr>
        </p:nvSpPr>
        <p:spPr>
          <a:xfrm>
            <a:off x="2209800" y="4267200"/>
            <a:ext cx="6781800" cy="1752600"/>
          </a:xfrm>
        </p:spPr>
        <p:txBody>
          <a:bodyPr/>
          <a:lstStyle>
            <a:lvl1pPr marL="0" indent="0">
              <a:buFont typeface="Arial" charset="0"/>
              <a:buNone/>
              <a:defRPr sz="3400"/>
            </a:lvl1pPr>
          </a:lstStyle>
          <a:p>
            <a:r>
              <a:rPr lang="en-US"/>
              <a:t>Click to edit Master subtitle style</a:t>
            </a:r>
          </a:p>
        </p:txBody>
      </p:sp>
      <p:pic>
        <p:nvPicPr>
          <p:cNvPr id="172038" name="Picture 6" descr="calvin-seal"/>
          <p:cNvPicPr>
            <a:picLocks noChangeAspect="1" noChangeArrowheads="1"/>
          </p:cNvPicPr>
          <p:nvPr/>
        </p:nvPicPr>
        <p:blipFill>
          <a:blip r:embed="rId2"/>
          <a:srcRect/>
          <a:stretch>
            <a:fillRect/>
          </a:stretch>
        </p:blipFill>
        <p:spPr bwMode="auto">
          <a:xfrm>
            <a:off x="381000" y="2209800"/>
            <a:ext cx="1447800" cy="144780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EE1165C-C41F-4A00-BDB2-AF3D2D134DE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FBAC0A3-2348-4912-AA32-33AAA11AEB8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121E1FCA-3C76-4693-8EF2-A6EA643B8D9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D87C2C8B-58EF-43AB-8463-1108C079457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2F0AE29E-3186-4069-9E73-216BBB6BA23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19002B6-5800-4478-BF00-1CE80523DE9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1B0B09E-9155-44B3-9CA6-EA8DD77443F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7E74BCD1-355D-4A63-BFC4-71A0CE5780B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09E3CC29-D73B-4CC0-BCBE-1D25DED68FD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1DEA2BEF-DBC6-4AFA-B19A-02D3E072630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71011" name="Rectangle 3"/>
          <p:cNvSpPr>
            <a:spLocks noChangeArrowheads="1"/>
          </p:cNvSpPr>
          <p:nvPr/>
        </p:nvSpPr>
        <p:spPr bwMode="auto">
          <a:xfrm>
            <a:off x="0" y="0"/>
            <a:ext cx="9144000" cy="457200"/>
          </a:xfrm>
          <a:prstGeom prst="rect">
            <a:avLst/>
          </a:prstGeom>
          <a:gradFill rotWithShape="1">
            <a:gsLst>
              <a:gs pos="0">
                <a:srgbClr val="C8C864"/>
              </a:gs>
              <a:gs pos="100000">
                <a:srgbClr val="C8C864">
                  <a:gamma/>
                  <a:shade val="46275"/>
                  <a:invGamma/>
                  <a:alpha val="0"/>
                </a:srgbClr>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71010" name="Rectangle 2"/>
          <p:cNvSpPr>
            <a:spLocks noGrp="1" noChangeArrowheads="1"/>
          </p:cNvSpPr>
          <p:nvPr>
            <p:ph type="sldNum" sz="quarter" idx="4"/>
          </p:nvPr>
        </p:nvSpPr>
        <p:spPr bwMode="auto">
          <a:xfrm>
            <a:off x="8763000" y="0"/>
            <a:ext cx="381000" cy="457200"/>
          </a:xfrm>
          <a:prstGeom prst="rect">
            <a:avLst/>
          </a:prstGeom>
          <a:solidFill>
            <a:schemeClr val="bg1"/>
          </a:solidFill>
          <a:ln w="9525">
            <a:noFill/>
            <a:miter lim="800000"/>
            <a:headEnd/>
            <a:tailEnd/>
          </a:ln>
          <a:effectLst/>
        </p:spPr>
        <p:txBody>
          <a:bodyPr vert="horz" wrap="square" lIns="91440" tIns="45720" rIns="91440" bIns="45720" numCol="1" anchor="ctr" anchorCtr="0" compatLnSpc="1">
            <a:prstTxWarp prst="textNoShape">
              <a:avLst/>
            </a:prstTxWarp>
          </a:bodyPr>
          <a:lstStyle>
            <a:lvl1pPr algn="r" eaLnBrk="1" hangingPunct="1">
              <a:defRPr sz="900">
                <a:latin typeface="Arial Unicode MS" pitchFamily="34" charset="-128"/>
              </a:defRPr>
            </a:lvl1pPr>
          </a:lstStyle>
          <a:p>
            <a:fld id="{EA7DDC76-C025-4B88-A374-45AA1B99CABC}" type="slidenum">
              <a:rPr lang="en-US"/>
              <a:pPr/>
              <a:t>‹#›</a:t>
            </a:fld>
            <a:endParaRPr lang="en-US"/>
          </a:p>
        </p:txBody>
      </p:sp>
      <p:sp>
        <p:nvSpPr>
          <p:cNvPr id="171012" name="Rectangle 4"/>
          <p:cNvSpPr>
            <a:spLocks noGrp="1" noChangeArrowheads="1"/>
          </p:cNvSpPr>
          <p:nvPr>
            <p:ph type="title"/>
          </p:nvPr>
        </p:nvSpPr>
        <p:spPr bwMode="auto">
          <a:xfrm>
            <a:off x="457200" y="457200"/>
            <a:ext cx="82296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71013" name="Rectangle 5"/>
          <p:cNvSpPr>
            <a:spLocks noGrp="1" noChangeArrowheads="1"/>
          </p:cNvSpPr>
          <p:nvPr>
            <p:ph type="body" idx="1"/>
          </p:nvPr>
        </p:nvSpPr>
        <p:spPr bwMode="auto">
          <a:xfrm>
            <a:off x="457200" y="1600200"/>
            <a:ext cx="82296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71014" name="Picture 6" descr="calvin-seal"/>
          <p:cNvPicPr>
            <a:picLocks noChangeAspect="1" noChangeArrowheads="1"/>
          </p:cNvPicPr>
          <p:nvPr/>
        </p:nvPicPr>
        <p:blipFill>
          <a:blip r:embed="rId13"/>
          <a:srcRect/>
          <a:stretch>
            <a:fillRect/>
          </a:stretch>
        </p:blipFill>
        <p:spPr bwMode="auto">
          <a:xfrm>
            <a:off x="0" y="0"/>
            <a:ext cx="457200" cy="457200"/>
          </a:xfrm>
          <a:prstGeom prst="rect">
            <a:avLst/>
          </a:prstGeom>
          <a:noFill/>
        </p:spPr>
      </p:pic>
      <p:sp>
        <p:nvSpPr>
          <p:cNvPr id="171015" name="Rectangle 7"/>
          <p:cNvSpPr>
            <a:spLocks noChangeArrowheads="1"/>
          </p:cNvSpPr>
          <p:nvPr/>
        </p:nvSpPr>
        <p:spPr bwMode="auto">
          <a:xfrm>
            <a:off x="7239000" y="6477000"/>
            <a:ext cx="1905000" cy="228600"/>
          </a:xfrm>
          <a:prstGeom prst="rect">
            <a:avLst/>
          </a:prstGeom>
          <a:noFill/>
          <a:ln w="9525">
            <a:noFill/>
            <a:miter lim="800000"/>
            <a:headEnd/>
            <a:tailEnd/>
          </a:ln>
          <a:effectLst/>
        </p:spPr>
        <p:txBody>
          <a:bodyPr/>
          <a:lstStyle/>
          <a:p>
            <a:pPr algn="r"/>
            <a:r>
              <a:rPr lang="en-US" sz="900" dirty="0">
                <a:latin typeface="Arial Unicode MS" pitchFamily="34" charset="-128"/>
              </a:rPr>
              <a:t>© Keith Vander Linden, </a:t>
            </a:r>
            <a:r>
              <a:rPr lang="en-US" sz="900" dirty="0" smtClean="0">
                <a:latin typeface="Arial Unicode MS" pitchFamily="34" charset="-128"/>
              </a:rPr>
              <a:t>2005</a:t>
            </a:r>
          </a:p>
          <a:p>
            <a:pPr algn="r"/>
            <a:r>
              <a:rPr lang="en-US" sz="900" dirty="0" smtClean="0">
                <a:latin typeface="Arial Unicode MS" pitchFamily="34" charset="-128"/>
              </a:rPr>
              <a:t>Jeremy D. Frens, 2008</a:t>
            </a:r>
            <a:endParaRPr lang="en-US" sz="900" dirty="0">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ftr="0" dt="0"/>
  <p:txStyles>
    <p:titleStyle>
      <a:lvl1pPr algn="l" rtl="0" fontAlgn="base">
        <a:spcBef>
          <a:spcPct val="0"/>
        </a:spcBef>
        <a:spcAft>
          <a:spcPct val="0"/>
        </a:spcAft>
        <a:defRPr sz="44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charset="0"/>
        </a:defRPr>
      </a:lvl2pPr>
      <a:lvl3pPr algn="l" rtl="0" fontAlgn="base">
        <a:spcBef>
          <a:spcPct val="0"/>
        </a:spcBef>
        <a:spcAft>
          <a:spcPct val="0"/>
        </a:spcAft>
        <a:defRPr sz="4400">
          <a:solidFill>
            <a:schemeClr val="tx1"/>
          </a:solidFill>
          <a:latin typeface="Arial" charset="0"/>
        </a:defRPr>
      </a:lvl3pPr>
      <a:lvl4pPr algn="l" rtl="0" fontAlgn="base">
        <a:spcBef>
          <a:spcPct val="0"/>
        </a:spcBef>
        <a:spcAft>
          <a:spcPct val="0"/>
        </a:spcAft>
        <a:defRPr sz="4400">
          <a:solidFill>
            <a:schemeClr val="tx1"/>
          </a:solidFill>
          <a:latin typeface="Arial" charset="0"/>
        </a:defRPr>
      </a:lvl4pPr>
      <a:lvl5pPr algn="l" rtl="0" fontAlgn="base">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tx1"/>
        </a:buClr>
        <a:buSzPct val="75000"/>
        <a:buFont typeface="Arial" charset="0"/>
        <a:buChar char="●"/>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80000"/>
        <a:buFont typeface="Arial" charset="0"/>
        <a:buChar char="–"/>
        <a:defRPr sz="2800">
          <a:solidFill>
            <a:schemeClr val="tx1"/>
          </a:solidFill>
          <a:latin typeface="+mn-lt"/>
        </a:defRPr>
      </a:lvl2pPr>
      <a:lvl3pPr marL="1143000" indent="-228600" algn="l" rtl="0" fontAlgn="base">
        <a:spcBef>
          <a:spcPct val="20000"/>
        </a:spcBef>
        <a:spcAft>
          <a:spcPct val="0"/>
        </a:spcAft>
        <a:buClr>
          <a:schemeClr val="tx1"/>
        </a:buClr>
        <a:buSzPct val="65000"/>
        <a:buChar char="•"/>
        <a:defRPr sz="2400">
          <a:solidFill>
            <a:schemeClr val="tx1"/>
          </a:solidFill>
          <a:latin typeface="+mn-lt"/>
        </a:defRPr>
      </a:lvl3pPr>
      <a:lvl4pPr marL="1600200" indent="-228600" algn="l" rtl="0" fontAlgn="base">
        <a:spcBef>
          <a:spcPct val="20000"/>
        </a:spcBef>
        <a:spcAft>
          <a:spcPct val="0"/>
        </a:spcAft>
        <a:buClr>
          <a:schemeClr val="tx1"/>
        </a:buClr>
        <a:buSzPct val="70000"/>
        <a:buFont typeface="Times New Roman" pitchFamily="18" charset="0"/>
        <a:buChar char="-"/>
        <a:defRPr sz="2000">
          <a:solidFill>
            <a:schemeClr val="tx1"/>
          </a:solidFill>
          <a:latin typeface="+mn-lt"/>
        </a:defRPr>
      </a:lvl4pPr>
      <a:lvl5pPr marL="20574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5pPr>
      <a:lvl6pPr marL="25146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6pPr>
      <a:lvl7pPr marL="29718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7pPr>
      <a:lvl8pPr marL="34290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8pPr>
      <a:lvl9pPr marL="3886200" indent="-228600" algn="l" rtl="0" fontAlgn="base">
        <a:spcBef>
          <a:spcPct val="20000"/>
        </a:spcBef>
        <a:spcAft>
          <a:spcPct val="0"/>
        </a:spcAft>
        <a:buClr>
          <a:schemeClr val="tx1"/>
        </a:buClr>
        <a:buFont typeface="Wingdings" pitchFamily="2" charset="2"/>
        <a:buChar char=" "/>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1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5" Type="http://schemas.openxmlformats.org/officeDocument/2006/relationships/image" Target="../media/image15.png"/><Relationship Id="rId1" Type="http://schemas.openxmlformats.org/officeDocument/2006/relationships/slideLayout" Target="../slideLayouts/slideLayout2.xml"/><Relationship Id="rId2" Type="http://schemas.openxmlformats.org/officeDocument/2006/relationships/image" Target="../media/image12.pdf"/></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File:Transistor_Count_and_Moore's_Law_-_2008.svg" TargetMode="External"/><Relationship Id="rId4" Type="http://schemas.openxmlformats.org/officeDocument/2006/relationships/image" Target="../media/image16.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image" Target="../media/image17.jpeg"/><Relationship Id="rId4" Type="http://schemas.openxmlformats.org/officeDocument/2006/relationships/image" Target="../media/image18.png"/><Relationship Id="rId5" Type="http://schemas.openxmlformats.org/officeDocument/2006/relationships/image" Target="../media/image19.png"/><Relationship Id="rId6" Type="http://schemas.openxmlformats.org/officeDocument/2006/relationships/image" Target="../media/image20.jpeg"/><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3" Type="http://schemas.openxmlformats.org/officeDocument/2006/relationships/image" Target="../media/image21.jpeg"/><Relationship Id="rId4" Type="http://schemas.openxmlformats.org/officeDocument/2006/relationships/hyperlink" Target="http://www.computer.org/history/" TargetMode="External"/><Relationship Id="rId5" Type="http://schemas.openxmlformats.org/officeDocument/2006/relationships/hyperlink" Target="http://www.sony.com/" TargetMode="External"/><Relationship Id="rId6" Type="http://schemas.openxmlformats.org/officeDocument/2006/relationships/image" Target="../media/image22.jpe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3.png"/></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0anIyVGeWOI" TargetMode="External"/><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hyperlink" Target="http://www.computer.org/history/"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hyperlink" Target="http://www.computer.org/history/" TargetMode="Externa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lide Number Placeholder 3"/>
          <p:cNvSpPr>
            <a:spLocks noGrp="1"/>
          </p:cNvSpPr>
          <p:nvPr>
            <p:ph type="sldNum" sz="quarter" idx="10"/>
          </p:nvPr>
        </p:nvSpPr>
        <p:spPr/>
        <p:txBody>
          <a:bodyPr/>
          <a:lstStyle/>
          <a:p>
            <a:fld id="{B031D2EF-D654-4CDA-9057-0B2318E523E9}" type="slidenum">
              <a:rPr lang="en-US"/>
              <a:pPr/>
              <a:t>1</a:t>
            </a:fld>
            <a:endParaRPr lang="en-US"/>
          </a:p>
        </p:txBody>
      </p:sp>
      <p:sp>
        <p:nvSpPr>
          <p:cNvPr id="84994" name="Text Box 2"/>
          <p:cNvSpPr txBox="1">
            <a:spLocks noChangeArrowheads="1"/>
          </p:cNvSpPr>
          <p:nvPr/>
        </p:nvSpPr>
        <p:spPr bwMode="auto">
          <a:xfrm>
            <a:off x="1905000" y="1828800"/>
            <a:ext cx="5791200" cy="1431925"/>
          </a:xfrm>
          <a:prstGeom prst="rect">
            <a:avLst/>
          </a:prstGeom>
          <a:noFill/>
          <a:ln w="9525">
            <a:noFill/>
            <a:miter lim="800000"/>
            <a:headEnd/>
            <a:tailEnd/>
          </a:ln>
          <a:effectLst/>
        </p:spPr>
        <p:txBody>
          <a:bodyPr>
            <a:spAutoFit/>
          </a:bodyPr>
          <a:lstStyle/>
          <a:p>
            <a:r>
              <a:rPr lang="en-US" sz="3200" i="1">
                <a:latin typeface="Arial Unicode MS" pitchFamily="34" charset="-128"/>
              </a:rPr>
              <a:t>I wish that we could calculate by steam</a:t>
            </a:r>
            <a:r>
              <a:rPr lang="en-US" sz="3200">
                <a:latin typeface="Arial Unicode MS" pitchFamily="34" charset="-128"/>
              </a:rPr>
              <a:t>.</a:t>
            </a:r>
            <a:r>
              <a:rPr lang="en-US" sz="2400">
                <a:latin typeface="Arial Unicode MS" pitchFamily="34" charset="-128"/>
              </a:rPr>
              <a:t> </a:t>
            </a:r>
          </a:p>
          <a:p>
            <a:r>
              <a:rPr lang="en-US" sz="2400">
                <a:latin typeface="Arial Unicode MS" pitchFamily="34" charset="-128"/>
              </a:rPr>
              <a:t>		</a:t>
            </a:r>
            <a:r>
              <a:rPr lang="en-US" sz="2000">
                <a:latin typeface="Arial Unicode MS" pitchFamily="34" charset="-128"/>
              </a:rPr>
              <a:t>- attributed to Charles Babbage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Save early, </a:t>
            </a:r>
            <a:r>
              <a:rPr lang="en-US" smtClean="0"/>
              <a:t>save often!</a:t>
            </a:r>
            <a:endParaRPr lang="en-US"/>
          </a:p>
        </p:txBody>
      </p:sp>
      <p:sp>
        <p:nvSpPr>
          <p:cNvPr id="3" name="Content Placeholder 2"/>
          <p:cNvSpPr>
            <a:spLocks noGrp="1"/>
          </p:cNvSpPr>
          <p:nvPr>
            <p:ph idx="1"/>
          </p:nvPr>
        </p:nvSpPr>
        <p:spPr/>
        <p:txBody>
          <a:bodyPr/>
          <a:lstStyle/>
          <a:p>
            <a:pPr>
              <a:buNone/>
            </a:pPr>
            <a:endParaRPr lang="en-US" dirty="0"/>
          </a:p>
        </p:txBody>
      </p:sp>
      <p:sp>
        <p:nvSpPr>
          <p:cNvPr id="4" name="Slide Number Placeholder 3"/>
          <p:cNvSpPr>
            <a:spLocks noGrp="1"/>
          </p:cNvSpPr>
          <p:nvPr>
            <p:ph type="sldNum" sz="quarter" idx="10"/>
          </p:nvPr>
        </p:nvSpPr>
        <p:spPr/>
        <p:txBody>
          <a:bodyPr/>
          <a:lstStyle/>
          <a:p>
            <a:fld id="{121E1FCA-3C76-4693-8EF2-A6EA643B8D96}" type="slidenum">
              <a:rPr lang="en-US" smtClean="0"/>
              <a:pPr/>
              <a:t>10</a:t>
            </a:fld>
            <a:endParaRPr lang="en-US"/>
          </a:p>
        </p:txBody>
      </p:sp>
      <p:pic>
        <p:nvPicPr>
          <p:cNvPr id="5" name="Picture 4"/>
          <p:cNvPicPr>
            <a:picLocks noChangeAspect="1"/>
          </p:cNvPicPr>
          <p:nvPr/>
        </p:nvPicPr>
        <p:blipFill>
          <a:blip r:embed="rId3"/>
          <a:stretch>
            <a:fillRect/>
          </a:stretch>
        </p:blipFill>
        <p:spPr>
          <a:xfrm>
            <a:off x="2209800" y="1524000"/>
            <a:ext cx="4457700" cy="4933188"/>
          </a:xfrm>
          <a:prstGeom prst="rect">
            <a:avLst/>
          </a:prstGeom>
        </p:spPr>
      </p:pic>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71AEA9EB-159D-4842-9E1B-D6AF1D0CF31F}" type="slidenum">
              <a:rPr lang="en-US"/>
              <a:pPr/>
              <a:t>11</a:t>
            </a:fld>
            <a:endParaRPr lang="en-US"/>
          </a:p>
        </p:txBody>
      </p:sp>
      <p:sp>
        <p:nvSpPr>
          <p:cNvPr id="142338" name="Rectangle 2"/>
          <p:cNvSpPr>
            <a:spLocks noGrp="1" noChangeArrowheads="1"/>
          </p:cNvSpPr>
          <p:nvPr>
            <p:ph type="title"/>
          </p:nvPr>
        </p:nvSpPr>
        <p:spPr>
          <a:xfrm>
            <a:off x="457200" y="381000"/>
            <a:ext cx="8229600" cy="1066800"/>
          </a:xfrm>
        </p:spPr>
        <p:txBody>
          <a:bodyPr/>
          <a:lstStyle/>
          <a:p>
            <a:r>
              <a:rPr lang="en-US"/>
              <a:t>Secondary Storage</a:t>
            </a:r>
          </a:p>
        </p:txBody>
      </p:sp>
      <p:sp>
        <p:nvSpPr>
          <p:cNvPr id="142339" name="Rectangle 3"/>
          <p:cNvSpPr>
            <a:spLocks noGrp="1" noChangeArrowheads="1"/>
          </p:cNvSpPr>
          <p:nvPr>
            <p:ph type="body" idx="1"/>
          </p:nvPr>
        </p:nvSpPr>
        <p:spPr>
          <a:xfrm>
            <a:off x="533400" y="1371600"/>
            <a:ext cx="8229600" cy="4876800"/>
          </a:xfrm>
        </p:spPr>
        <p:txBody>
          <a:bodyPr/>
          <a:lstStyle/>
          <a:p>
            <a:r>
              <a:rPr lang="en-US" dirty="0" smtClean="0"/>
              <a:t>Mass, long-term storage</a:t>
            </a:r>
          </a:p>
          <a:p>
            <a:r>
              <a:rPr lang="en-US" dirty="0"/>
              <a:t>Properties of secondary storage:</a:t>
            </a:r>
          </a:p>
          <a:p>
            <a:pPr lvl="1"/>
            <a:r>
              <a:rPr lang="en-US" dirty="0" smtClean="0"/>
              <a:t>Slow</a:t>
            </a:r>
          </a:p>
          <a:p>
            <a:pPr lvl="1"/>
            <a:r>
              <a:rPr lang="en-US" dirty="0"/>
              <a:t>Non-</a:t>
            </a:r>
            <a:r>
              <a:rPr lang="en-US" dirty="0" smtClean="0"/>
              <a:t>volatile: no power required</a:t>
            </a:r>
          </a:p>
          <a:p>
            <a:pPr lvl="1"/>
            <a:r>
              <a:rPr lang="en-US" dirty="0"/>
              <a:t>Less expensive</a:t>
            </a:r>
          </a:p>
          <a:p>
            <a:r>
              <a:rPr lang="en-US" dirty="0"/>
              <a:t>Technologies:</a:t>
            </a:r>
          </a:p>
          <a:p>
            <a:pPr lvl="1"/>
            <a:r>
              <a:rPr lang="en-US" i="1" dirty="0"/>
              <a:t>Magnetic</a:t>
            </a:r>
            <a:r>
              <a:rPr lang="en-US" dirty="0"/>
              <a:t>: hard disk,</a:t>
            </a:r>
            <a:r>
              <a:rPr lang="en-US" dirty="0" smtClean="0"/>
              <a:t> tape</a:t>
            </a:r>
            <a:endParaRPr lang="en-US" dirty="0"/>
          </a:p>
          <a:p>
            <a:pPr lvl="1"/>
            <a:r>
              <a:rPr lang="en-US" i="1" dirty="0"/>
              <a:t>Optical</a:t>
            </a:r>
            <a:r>
              <a:rPr lang="en-US" dirty="0"/>
              <a:t>: CD, </a:t>
            </a:r>
            <a:r>
              <a:rPr lang="en-US" dirty="0" smtClean="0"/>
              <a:t>DVD</a:t>
            </a:r>
          </a:p>
          <a:p>
            <a:pPr lvl="1"/>
            <a:r>
              <a:rPr lang="en-US" i="1" dirty="0" smtClean="0"/>
              <a:t>Solid state</a:t>
            </a:r>
            <a:r>
              <a:rPr lang="en-US" dirty="0" smtClean="0"/>
              <a:t>: USB stick</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DDD8086-D3A6-4E05-8158-8847D3A2A8C3}" type="slidenum">
              <a:rPr lang="en-US"/>
              <a:pPr/>
              <a:t>12</a:t>
            </a:fld>
            <a:endParaRPr lang="en-US"/>
          </a:p>
        </p:txBody>
      </p:sp>
      <p:sp>
        <p:nvSpPr>
          <p:cNvPr id="150530" name="Rectangle 2"/>
          <p:cNvSpPr>
            <a:spLocks noGrp="1" noChangeArrowheads="1"/>
          </p:cNvSpPr>
          <p:nvPr>
            <p:ph type="title"/>
          </p:nvPr>
        </p:nvSpPr>
        <p:spPr/>
        <p:txBody>
          <a:bodyPr/>
          <a:lstStyle/>
          <a:p>
            <a:r>
              <a:rPr lang="en-US"/>
              <a:t>Back ups!</a:t>
            </a:r>
          </a:p>
        </p:txBody>
      </p:sp>
      <p:sp>
        <p:nvSpPr>
          <p:cNvPr id="150531" name="Rectangle 3"/>
          <p:cNvSpPr>
            <a:spLocks noGrp="1" noChangeArrowheads="1"/>
          </p:cNvSpPr>
          <p:nvPr>
            <p:ph type="body" idx="1"/>
          </p:nvPr>
        </p:nvSpPr>
        <p:spPr/>
        <p:txBody>
          <a:bodyPr/>
          <a:lstStyle/>
          <a:p>
            <a:r>
              <a:rPr lang="en-US" dirty="0"/>
              <a:t>Both primary and secondary memory technologies are susceptible to faults</a:t>
            </a:r>
            <a:r>
              <a:rPr lang="en-US" dirty="0" smtClean="0"/>
              <a:t>.</a:t>
            </a:r>
          </a:p>
          <a:p>
            <a:r>
              <a:rPr lang="en-US" dirty="0" smtClean="0"/>
              <a:t>Back up RAM to hard disk with Ctrl-S (on Microsoft products)</a:t>
            </a:r>
          </a:p>
          <a:p>
            <a:r>
              <a:rPr lang="en-US" dirty="0" smtClean="0"/>
              <a:t>Back up hard disk periodically:</a:t>
            </a:r>
          </a:p>
          <a:p>
            <a:pPr lvl="1"/>
            <a:r>
              <a:rPr lang="en-US" dirty="0" smtClean="0"/>
              <a:t>Use external drives.</a:t>
            </a:r>
          </a:p>
          <a:p>
            <a:pPr lvl="1"/>
            <a:r>
              <a:rPr lang="en-US" dirty="0" smtClean="0"/>
              <a:t>Use on-line backup.</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Slide Number Placeholder 3"/>
          <p:cNvSpPr>
            <a:spLocks noGrp="1"/>
          </p:cNvSpPr>
          <p:nvPr>
            <p:ph type="sldNum" sz="quarter" idx="10"/>
          </p:nvPr>
        </p:nvSpPr>
        <p:spPr/>
        <p:txBody>
          <a:bodyPr/>
          <a:lstStyle/>
          <a:p>
            <a:fld id="{AC14B944-0FE8-43FF-BE2C-54AC6A6A2CEA}" type="slidenum">
              <a:rPr lang="en-US"/>
              <a:pPr/>
              <a:t>13</a:t>
            </a:fld>
            <a:endParaRPr lang="en-US"/>
          </a:p>
        </p:txBody>
      </p:sp>
      <p:sp>
        <p:nvSpPr>
          <p:cNvPr id="13314" name="Rectangle 2"/>
          <p:cNvSpPr>
            <a:spLocks noGrp="1" noChangeArrowheads="1"/>
          </p:cNvSpPr>
          <p:nvPr>
            <p:ph type="title"/>
          </p:nvPr>
        </p:nvSpPr>
        <p:spPr/>
        <p:txBody>
          <a:bodyPr/>
          <a:lstStyle/>
          <a:p>
            <a:r>
              <a:rPr lang="en-US" dirty="0" smtClean="0"/>
              <a:t>Memory Sizes</a:t>
            </a:r>
            <a:endParaRPr lang="en-US" dirty="0"/>
          </a:p>
        </p:txBody>
      </p:sp>
      <p:sp>
        <p:nvSpPr>
          <p:cNvPr id="13315" name="Rectangle 3"/>
          <p:cNvSpPr>
            <a:spLocks noGrp="1" noChangeArrowheads="1"/>
          </p:cNvSpPr>
          <p:nvPr>
            <p:ph type="body" idx="1"/>
          </p:nvPr>
        </p:nvSpPr>
        <p:spPr>
          <a:xfrm>
            <a:off x="533400" y="1600200"/>
            <a:ext cx="8153400" cy="4114800"/>
          </a:xfrm>
        </p:spPr>
        <p:txBody>
          <a:bodyPr/>
          <a:lstStyle/>
          <a:p>
            <a:r>
              <a:rPr lang="en-US" dirty="0"/>
              <a:t>Bit</a:t>
            </a:r>
          </a:p>
          <a:p>
            <a:r>
              <a:rPr lang="en-US" dirty="0"/>
              <a:t>Byte</a:t>
            </a:r>
          </a:p>
          <a:p>
            <a:r>
              <a:rPr lang="en-US" dirty="0"/>
              <a:t>Kilobyte (</a:t>
            </a:r>
            <a:r>
              <a:rPr lang="en-US" dirty="0" smtClean="0"/>
              <a:t>KB)</a:t>
            </a:r>
          </a:p>
          <a:p>
            <a:r>
              <a:rPr lang="en-US" dirty="0"/>
              <a:t>Megabyte (</a:t>
            </a:r>
            <a:r>
              <a:rPr lang="en-US" dirty="0" smtClean="0"/>
              <a:t>MB)</a:t>
            </a:r>
            <a:endParaRPr lang="en-US" sz="1800" dirty="0" smtClean="0"/>
          </a:p>
          <a:p>
            <a:r>
              <a:rPr lang="en-US" dirty="0"/>
              <a:t>Gigabyte (</a:t>
            </a:r>
            <a:r>
              <a:rPr lang="en-US" dirty="0" smtClean="0"/>
              <a:t>GB)</a:t>
            </a:r>
            <a:endParaRPr lang="en-US" sz="1800" dirty="0" smtClean="0"/>
          </a:p>
          <a:p>
            <a:r>
              <a:rPr lang="en-US" dirty="0"/>
              <a:t>Terabyte (TB</a:t>
            </a:r>
            <a:r>
              <a:rPr lang="en-US" dirty="0" smtClean="0"/>
              <a:t>)</a:t>
            </a:r>
          </a:p>
          <a:p>
            <a:r>
              <a:rPr lang="en-US" dirty="0" err="1" smtClean="0"/>
              <a:t>Petabyte</a:t>
            </a:r>
            <a:r>
              <a:rPr lang="en-US" dirty="0" smtClean="0"/>
              <a:t> (PB)</a:t>
            </a:r>
          </a:p>
          <a:p>
            <a:pPr>
              <a:buNone/>
            </a:pPr>
            <a:endParaRPr lang="en-US" sz="2000" dirty="0" smtClean="0"/>
          </a:p>
          <a:p>
            <a:endParaRPr lang="en-US" sz="1600" dirty="0"/>
          </a:p>
        </p:txBody>
      </p:sp>
      <p:sp>
        <p:nvSpPr>
          <p:cNvPr id="13316" name="Text Box 4"/>
          <p:cNvSpPr txBox="1">
            <a:spLocks noChangeArrowheads="1"/>
          </p:cNvSpPr>
          <p:nvPr/>
        </p:nvSpPr>
        <p:spPr bwMode="auto">
          <a:xfrm>
            <a:off x="4267200" y="2651125"/>
            <a:ext cx="184150" cy="396875"/>
          </a:xfrm>
          <a:prstGeom prst="rect">
            <a:avLst/>
          </a:prstGeom>
          <a:noFill/>
          <a:ln w="9525">
            <a:noFill/>
            <a:miter lim="800000"/>
            <a:headEnd/>
            <a:tailEnd/>
          </a:ln>
          <a:effectLst/>
        </p:spPr>
        <p:txBody>
          <a:bodyPr wrap="none">
            <a:spAutoFit/>
          </a:bodyPr>
          <a:lstStyle/>
          <a:p>
            <a:pPr eaLnBrk="1" hangingPunct="1"/>
            <a:endParaRPr lang="en-US" sz="2000">
              <a:latin typeface="Times New Roman" pitchFamily="18" charset="0"/>
            </a:endParaRPr>
          </a:p>
        </p:txBody>
      </p:sp>
      <p:sp>
        <p:nvSpPr>
          <p:cNvPr id="13317" name="Text Box 5"/>
          <p:cNvSpPr txBox="1">
            <a:spLocks noChangeArrowheads="1"/>
          </p:cNvSpPr>
          <p:nvPr/>
        </p:nvSpPr>
        <p:spPr bwMode="auto">
          <a:xfrm>
            <a:off x="4267200" y="3260725"/>
            <a:ext cx="184150" cy="396875"/>
          </a:xfrm>
          <a:prstGeom prst="rect">
            <a:avLst/>
          </a:prstGeom>
          <a:noFill/>
          <a:ln w="9525">
            <a:noFill/>
            <a:miter lim="800000"/>
            <a:headEnd/>
            <a:tailEnd/>
          </a:ln>
          <a:effectLst/>
        </p:spPr>
        <p:txBody>
          <a:bodyPr wrap="none">
            <a:spAutoFit/>
          </a:bodyPr>
          <a:lstStyle/>
          <a:p>
            <a:pPr eaLnBrk="1" hangingPunct="1"/>
            <a:endParaRPr lang="en-US" sz="2000">
              <a:latin typeface="Times New Roman" pitchFamily="18" charset="0"/>
            </a:endParaRPr>
          </a:p>
        </p:txBody>
      </p:sp>
      <p:sp>
        <p:nvSpPr>
          <p:cNvPr id="13318" name="Text Box 6"/>
          <p:cNvSpPr txBox="1">
            <a:spLocks noChangeArrowheads="1"/>
          </p:cNvSpPr>
          <p:nvPr/>
        </p:nvSpPr>
        <p:spPr bwMode="auto">
          <a:xfrm>
            <a:off x="4267200" y="3794125"/>
            <a:ext cx="4495800" cy="396875"/>
          </a:xfrm>
          <a:prstGeom prst="rect">
            <a:avLst/>
          </a:prstGeom>
          <a:noFill/>
          <a:ln w="9525">
            <a:noFill/>
            <a:miter lim="800000"/>
            <a:headEnd/>
            <a:tailEnd/>
          </a:ln>
          <a:effectLst/>
        </p:spPr>
        <p:txBody>
          <a:bodyPr>
            <a:spAutoFit/>
          </a:bodyPr>
          <a:lstStyle/>
          <a:p>
            <a:pPr eaLnBrk="1" hangingPunct="1"/>
            <a:endParaRPr lang="en-US" sz="2000">
              <a:latin typeface="Times New Roman" pitchFamily="18" charset="0"/>
            </a:endParaRPr>
          </a:p>
        </p:txBody>
      </p:sp>
      <p:sp>
        <p:nvSpPr>
          <p:cNvPr id="13319" name="Text Box 7"/>
          <p:cNvSpPr txBox="1">
            <a:spLocks noChangeArrowheads="1"/>
          </p:cNvSpPr>
          <p:nvPr/>
        </p:nvSpPr>
        <p:spPr bwMode="auto">
          <a:xfrm>
            <a:off x="4267200" y="4479925"/>
            <a:ext cx="184150" cy="396875"/>
          </a:xfrm>
          <a:prstGeom prst="rect">
            <a:avLst/>
          </a:prstGeom>
          <a:noFill/>
          <a:ln w="9525">
            <a:noFill/>
            <a:miter lim="800000"/>
            <a:headEnd/>
            <a:tailEnd/>
          </a:ln>
          <a:effectLst/>
        </p:spPr>
        <p:txBody>
          <a:bodyPr wrap="none">
            <a:spAutoFit/>
          </a:bodyPr>
          <a:lstStyle/>
          <a:p>
            <a:pPr eaLnBrk="1" hangingPunct="1"/>
            <a:endParaRPr lang="en-US" sz="2000">
              <a:latin typeface="Times New Roman" pitchFamily="18" charset="0"/>
            </a:endParaRPr>
          </a:p>
        </p:txBody>
      </p:sp>
      <p:sp>
        <p:nvSpPr>
          <p:cNvPr id="13320" name="Text Box 8"/>
          <p:cNvSpPr txBox="1">
            <a:spLocks noChangeArrowheads="1"/>
          </p:cNvSpPr>
          <p:nvPr/>
        </p:nvSpPr>
        <p:spPr bwMode="auto">
          <a:xfrm>
            <a:off x="4267200" y="5105400"/>
            <a:ext cx="184150" cy="396875"/>
          </a:xfrm>
          <a:prstGeom prst="rect">
            <a:avLst/>
          </a:prstGeom>
          <a:noFill/>
          <a:ln w="9525">
            <a:noFill/>
            <a:miter lim="800000"/>
            <a:headEnd/>
            <a:tailEnd/>
          </a:ln>
          <a:effectLst/>
        </p:spPr>
        <p:txBody>
          <a:bodyPr wrap="none">
            <a:spAutoFit/>
          </a:bodyPr>
          <a:lstStyle/>
          <a:p>
            <a:pPr eaLnBrk="1" hangingPunct="1"/>
            <a:endParaRPr lang="en-US" sz="2000">
              <a:latin typeface="Times New Roman" pitchFamily="18" charset="0"/>
            </a:endParaRPr>
          </a:p>
        </p:txBody>
      </p:sp>
      <p:sp>
        <p:nvSpPr>
          <p:cNvPr id="13321" name="Text Box 9"/>
          <p:cNvSpPr txBox="1">
            <a:spLocks noChangeArrowheads="1"/>
          </p:cNvSpPr>
          <p:nvPr/>
        </p:nvSpPr>
        <p:spPr bwMode="auto">
          <a:xfrm>
            <a:off x="4267200" y="1989138"/>
            <a:ext cx="184150" cy="396875"/>
          </a:xfrm>
          <a:prstGeom prst="rect">
            <a:avLst/>
          </a:prstGeom>
          <a:noFill/>
          <a:ln w="9525">
            <a:noFill/>
            <a:miter lim="800000"/>
            <a:headEnd/>
            <a:tailEnd/>
          </a:ln>
          <a:effectLst/>
        </p:spPr>
        <p:txBody>
          <a:bodyPr wrap="none">
            <a:spAutoFit/>
          </a:bodyPr>
          <a:lstStyle/>
          <a:p>
            <a:pPr eaLnBrk="1" hangingPunct="1"/>
            <a:endParaRPr lang="en-US" sz="200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133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nodePh="1">
                                  <p:stCondLst>
                                    <p:cond delay="0"/>
                                  </p:stCondLst>
                                  <p:endCondLst>
                                    <p:cond evt="begin" delay="0">
                                      <p:tn val="9"/>
                                    </p:cond>
                                  </p:endCondLst>
                                  <p:childTnLst>
                                    <p:set>
                                      <p:cBhvr>
                                        <p:cTn id="10" dur="1" fill="hold">
                                          <p:stCondLst>
                                            <p:cond delay="0"/>
                                          </p:stCondLst>
                                        </p:cTn>
                                        <p:tgtEl>
                                          <p:spTgt spid="133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nodePh="1">
                                  <p:stCondLst>
                                    <p:cond delay="0"/>
                                  </p:stCondLst>
                                  <p:endCondLst>
                                    <p:cond evt="begin" delay="0">
                                      <p:tn val="13"/>
                                    </p:cond>
                                  </p:endCondLst>
                                  <p:childTnLst>
                                    <p:set>
                                      <p:cBhvr>
                                        <p:cTn id="14" dur="1" fill="hold">
                                          <p:stCondLst>
                                            <p:cond delay="0"/>
                                          </p:stCondLst>
                                        </p:cTn>
                                        <p:tgtEl>
                                          <p:spTgt spid="133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nodePh="1">
                                  <p:stCondLst>
                                    <p:cond delay="0"/>
                                  </p:stCondLst>
                                  <p:endCondLst>
                                    <p:cond evt="begin" delay="0">
                                      <p:tn val="17"/>
                                    </p:cond>
                                  </p:endCondLst>
                                  <p:childTnLst>
                                    <p:set>
                                      <p:cBhvr>
                                        <p:cTn id="18" dur="1" fill="hold">
                                          <p:stCondLst>
                                            <p:cond delay="0"/>
                                          </p:stCondLst>
                                        </p:cTn>
                                        <p:tgtEl>
                                          <p:spTgt spid="133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nodePh="1">
                                  <p:stCondLst>
                                    <p:cond delay="0"/>
                                  </p:stCondLst>
                                  <p:endCondLst>
                                    <p:cond evt="begin" delay="0">
                                      <p:tn val="21"/>
                                    </p:cond>
                                  </p:endCondLst>
                                  <p:childTnLst>
                                    <p:set>
                                      <p:cBhvr>
                                        <p:cTn id="22" dur="1" fill="hold">
                                          <p:stCondLst>
                                            <p:cond delay="0"/>
                                          </p:stCondLst>
                                        </p:cTn>
                                        <p:tgtEl>
                                          <p:spTgt spid="133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nodePh="1">
                                  <p:stCondLst>
                                    <p:cond delay="0"/>
                                  </p:stCondLst>
                                  <p:endCondLst>
                                    <p:cond evt="begin" delay="0">
                                      <p:tn val="25"/>
                                    </p:cond>
                                  </p:endCondLst>
                                  <p:childTnLst>
                                    <p:set>
                                      <p:cBhvr>
                                        <p:cTn id="26" dur="1" fill="hold">
                                          <p:stCondLst>
                                            <p:cond delay="0"/>
                                          </p:stCondLst>
                                        </p:cTn>
                                        <p:tgtEl>
                                          <p:spTgt spid="133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p:bldP spid="13317" grpId="0"/>
      <p:bldP spid="13318" grpId="0"/>
      <p:bldP spid="13319" grpId="0"/>
      <p:bldP spid="13320" grpId="0"/>
      <p:bldP spid="13321"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 Sizes, CPU Speeds </a:t>
            </a:r>
            <a:endParaRPr lang="en-US" dirty="0"/>
          </a:p>
        </p:txBody>
      </p:sp>
      <p:pic>
        <p:nvPicPr>
          <p:cNvPr id="5" name="Content Placeholder 4"/>
          <p:cNvPicPr>
            <a:picLocks noGrp="1" noChangeAspect="1"/>
          </p:cNvPicPr>
          <p:nvPr>
            <p:ph idx="1"/>
          </p:nvPr>
        </p:nvPicPr>
        <mc:AlternateContent>
          <mc:Choice xmlns:ma="http://schemas.microsoft.com/office/mac/drawingml/2008/main" Requires="ma">
            <p:blipFill>
              <a:blip r:embed="rId2"/>
              <a:srcRect l="-33282" r="-33282"/>
              <a:stretch>
                <a:fillRect/>
              </a:stretch>
            </p:blipFill>
          </mc:Choice>
          <mc:Fallback>
            <p:blipFill>
              <a:blip r:embed="rId3"/>
              <a:srcRect l="-33282" r="-33282"/>
              <a:stretch>
                <a:fillRect/>
              </a:stretch>
            </p:blipFill>
          </mc:Fallback>
        </mc:AlternateContent>
        <p:spPr>
          <a:xfrm>
            <a:off x="3352800" y="2438400"/>
            <a:ext cx="2654710" cy="1524000"/>
          </a:xfrm>
        </p:spPr>
      </p:pic>
      <p:sp>
        <p:nvSpPr>
          <p:cNvPr id="4" name="Slide Number Placeholder 3"/>
          <p:cNvSpPr>
            <a:spLocks noGrp="1"/>
          </p:cNvSpPr>
          <p:nvPr>
            <p:ph type="sldNum" sz="quarter" idx="10"/>
          </p:nvPr>
        </p:nvSpPr>
        <p:spPr/>
        <p:txBody>
          <a:bodyPr/>
          <a:lstStyle/>
          <a:p>
            <a:fld id="{121E1FCA-3C76-4693-8EF2-A6EA643B8D96}" type="slidenum">
              <a:rPr lang="en-US" smtClean="0"/>
              <a:pPr/>
              <a:t>14</a:t>
            </a:fld>
            <a:endParaRPr lang="en-US"/>
          </a:p>
        </p:txBody>
      </p:sp>
      <p:pic>
        <p:nvPicPr>
          <p:cNvPr id="6" name="Picture 5"/>
          <p:cNvPicPr>
            <a:picLocks noChangeAspect="1"/>
          </p:cNvPicPr>
          <p:nvPr/>
        </p:nvPicPr>
        <p:blipFill>
          <a:blip r:embed="rId4"/>
          <a:stretch>
            <a:fillRect/>
          </a:stretch>
        </p:blipFill>
        <p:spPr>
          <a:xfrm>
            <a:off x="6172200" y="1295400"/>
            <a:ext cx="2159000" cy="1625600"/>
          </a:xfrm>
          <a:prstGeom prst="rect">
            <a:avLst/>
          </a:prstGeom>
        </p:spPr>
      </p:pic>
      <p:pic>
        <p:nvPicPr>
          <p:cNvPr id="7" name="Picture 6"/>
          <p:cNvPicPr>
            <a:picLocks noChangeAspect="1"/>
          </p:cNvPicPr>
          <p:nvPr/>
        </p:nvPicPr>
        <p:blipFill>
          <a:blip r:embed="rId4"/>
          <a:stretch>
            <a:fillRect/>
          </a:stretch>
        </p:blipFill>
        <p:spPr>
          <a:xfrm>
            <a:off x="6172200" y="2743200"/>
            <a:ext cx="2159000" cy="1625600"/>
          </a:xfrm>
          <a:prstGeom prst="rect">
            <a:avLst/>
          </a:prstGeom>
        </p:spPr>
      </p:pic>
      <p:pic>
        <p:nvPicPr>
          <p:cNvPr id="10" name="Picture 9"/>
          <p:cNvPicPr>
            <a:picLocks noChangeAspect="1"/>
          </p:cNvPicPr>
          <p:nvPr/>
        </p:nvPicPr>
        <p:blipFill>
          <a:blip r:embed="rId5"/>
          <a:stretch>
            <a:fillRect/>
          </a:stretch>
        </p:blipFill>
        <p:spPr>
          <a:xfrm>
            <a:off x="914400" y="2362200"/>
            <a:ext cx="2159000" cy="1549400"/>
          </a:xfrm>
          <a:prstGeom prst="rect">
            <a:avLst/>
          </a:prstGeom>
        </p:spPr>
      </p:pic>
      <p:sp>
        <p:nvSpPr>
          <p:cNvPr id="11" name="TextBox 10"/>
          <p:cNvSpPr txBox="1"/>
          <p:nvPr/>
        </p:nvSpPr>
        <p:spPr>
          <a:xfrm>
            <a:off x="914400" y="4343400"/>
            <a:ext cx="2133600" cy="1200329"/>
          </a:xfrm>
          <a:prstGeom prst="rect">
            <a:avLst/>
          </a:prstGeom>
          <a:noFill/>
        </p:spPr>
        <p:txBody>
          <a:bodyPr wrap="square" rtlCol="0">
            <a:spAutoFit/>
          </a:bodyPr>
          <a:lstStyle/>
          <a:p>
            <a:r>
              <a:rPr lang="en-US" dirty="0" smtClean="0"/>
              <a:t>RAM: You can use information quickly on books open on your table.</a:t>
            </a:r>
            <a:endParaRPr lang="en-US" dirty="0"/>
          </a:p>
        </p:txBody>
      </p:sp>
      <p:sp>
        <p:nvSpPr>
          <p:cNvPr id="12" name="TextBox 11"/>
          <p:cNvSpPr txBox="1"/>
          <p:nvPr/>
        </p:nvSpPr>
        <p:spPr>
          <a:xfrm>
            <a:off x="3581400" y="4343400"/>
            <a:ext cx="2209800" cy="1200329"/>
          </a:xfrm>
          <a:prstGeom prst="rect">
            <a:avLst/>
          </a:prstGeom>
          <a:noFill/>
        </p:spPr>
        <p:txBody>
          <a:bodyPr wrap="square" rtlCol="0">
            <a:spAutoFit/>
          </a:bodyPr>
          <a:lstStyle/>
          <a:p>
            <a:r>
              <a:rPr lang="en-US" dirty="0" smtClean="0"/>
              <a:t>CPU: gets books (applications) and files from the bookshelves</a:t>
            </a:r>
            <a:endParaRPr lang="en-US" dirty="0"/>
          </a:p>
        </p:txBody>
      </p:sp>
      <p:sp>
        <p:nvSpPr>
          <p:cNvPr id="13" name="TextBox 12"/>
          <p:cNvSpPr txBox="1"/>
          <p:nvPr/>
        </p:nvSpPr>
        <p:spPr>
          <a:xfrm>
            <a:off x="6248400" y="4343400"/>
            <a:ext cx="2057400" cy="923330"/>
          </a:xfrm>
          <a:prstGeom prst="rect">
            <a:avLst/>
          </a:prstGeom>
          <a:noFill/>
        </p:spPr>
        <p:txBody>
          <a:bodyPr wrap="square" rtlCol="0">
            <a:spAutoFit/>
          </a:bodyPr>
          <a:lstStyle/>
          <a:p>
            <a:r>
              <a:rPr lang="en-US" dirty="0" smtClean="0"/>
              <a:t>Hard disk: holds files and applications.</a:t>
            </a:r>
            <a:endParaRPr lang="en-US" dirty="0"/>
          </a:p>
        </p:txBody>
      </p:sp>
      <p:cxnSp>
        <p:nvCxnSpPr>
          <p:cNvPr id="15" name="Straight Arrow Connector 14"/>
          <p:cNvCxnSpPr/>
          <p:nvPr/>
        </p:nvCxnSpPr>
        <p:spPr bwMode="auto">
          <a:xfrm>
            <a:off x="3200400" y="3505200"/>
            <a:ext cx="609600" cy="1588"/>
          </a:xfrm>
          <a:prstGeom prst="straightConnector1">
            <a:avLst/>
          </a:prstGeom>
          <a:solidFill>
            <a:schemeClr val="accent1"/>
          </a:solidFill>
          <a:ln w="9525" cap="flat" cmpd="sng" algn="ctr">
            <a:solidFill>
              <a:schemeClr val="tx1"/>
            </a:solidFill>
            <a:prstDash val="solid"/>
            <a:round/>
            <a:headEnd type="arrow"/>
            <a:tailEnd type="arrow"/>
          </a:ln>
          <a:effectLst/>
        </p:spPr>
      </p:cxnSp>
      <p:cxnSp>
        <p:nvCxnSpPr>
          <p:cNvPr id="17" name="Straight Arrow Connector 16"/>
          <p:cNvCxnSpPr/>
          <p:nvPr/>
        </p:nvCxnSpPr>
        <p:spPr bwMode="auto">
          <a:xfrm>
            <a:off x="5638800" y="3505200"/>
            <a:ext cx="457200" cy="1588"/>
          </a:xfrm>
          <a:prstGeom prst="straightConnector1">
            <a:avLst/>
          </a:prstGeom>
          <a:solidFill>
            <a:schemeClr val="accent1"/>
          </a:solidFill>
          <a:ln w="9525" cap="flat" cmpd="sng" algn="ctr">
            <a:solidFill>
              <a:schemeClr val="tx1"/>
            </a:solidFill>
            <a:prstDash val="solid"/>
            <a:round/>
            <a:headEnd type="arrow"/>
            <a:tailEnd type="arrow"/>
          </a:ln>
          <a:effectLst/>
        </p:spPr>
      </p:cxnSp>
      <p:sp>
        <p:nvSpPr>
          <p:cNvPr id="18" name="TextBox 17"/>
          <p:cNvSpPr txBox="1"/>
          <p:nvPr/>
        </p:nvSpPr>
        <p:spPr>
          <a:xfrm>
            <a:off x="914400" y="5791200"/>
            <a:ext cx="2525902" cy="923330"/>
          </a:xfrm>
          <a:prstGeom prst="rect">
            <a:avLst/>
          </a:prstGeom>
          <a:noFill/>
        </p:spPr>
        <p:txBody>
          <a:bodyPr wrap="none" rtlCol="0">
            <a:spAutoFit/>
          </a:bodyPr>
          <a:lstStyle/>
          <a:p>
            <a:r>
              <a:rPr lang="en-US" dirty="0" smtClean="0"/>
              <a:t>Bigger table = more</a:t>
            </a:r>
            <a:br>
              <a:rPr lang="en-US" dirty="0" smtClean="0"/>
            </a:br>
            <a:r>
              <a:rPr lang="en-US" dirty="0" smtClean="0"/>
              <a:t>RAM = more apps/files</a:t>
            </a:r>
            <a:br>
              <a:rPr lang="en-US" dirty="0" smtClean="0"/>
            </a:br>
            <a:r>
              <a:rPr lang="en-US" dirty="0" smtClean="0"/>
              <a:t>open at once</a:t>
            </a:r>
            <a:endParaRPr lang="en-US" dirty="0"/>
          </a:p>
        </p:txBody>
      </p:sp>
      <p:sp>
        <p:nvSpPr>
          <p:cNvPr id="19" name="TextBox 18"/>
          <p:cNvSpPr txBox="1"/>
          <p:nvPr/>
        </p:nvSpPr>
        <p:spPr>
          <a:xfrm>
            <a:off x="3581400" y="5791200"/>
            <a:ext cx="1981200" cy="923330"/>
          </a:xfrm>
          <a:prstGeom prst="rect">
            <a:avLst/>
          </a:prstGeom>
          <a:noFill/>
        </p:spPr>
        <p:txBody>
          <a:bodyPr wrap="square" rtlCol="0">
            <a:spAutoFit/>
          </a:bodyPr>
          <a:lstStyle/>
          <a:p>
            <a:r>
              <a:rPr lang="en-US" dirty="0" smtClean="0"/>
              <a:t>Faster CPU = getting apps/files is faster</a:t>
            </a:r>
            <a:endParaRPr lang="en-US" dirty="0"/>
          </a:p>
        </p:txBody>
      </p:sp>
      <p:sp>
        <p:nvSpPr>
          <p:cNvPr id="20" name="TextBox 19"/>
          <p:cNvSpPr txBox="1"/>
          <p:nvPr/>
        </p:nvSpPr>
        <p:spPr>
          <a:xfrm>
            <a:off x="6248400" y="5791200"/>
            <a:ext cx="2641656" cy="646331"/>
          </a:xfrm>
          <a:prstGeom prst="rect">
            <a:avLst/>
          </a:prstGeom>
          <a:noFill/>
        </p:spPr>
        <p:txBody>
          <a:bodyPr wrap="none" rtlCol="0">
            <a:spAutoFit/>
          </a:bodyPr>
          <a:lstStyle/>
          <a:p>
            <a:r>
              <a:rPr lang="en-US" dirty="0" smtClean="0"/>
              <a:t>Bigger hard disk = more</a:t>
            </a:r>
            <a:br>
              <a:rPr lang="en-US" dirty="0" smtClean="0"/>
            </a:br>
            <a:r>
              <a:rPr lang="en-US" dirty="0" smtClean="0"/>
              <a:t>apps/files can be stored</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F20C0810-2A70-42ED-A4F3-B5A2DB2D08F9}" type="slidenum">
              <a:rPr lang="en-US"/>
              <a:pPr/>
              <a:t>15</a:t>
            </a:fld>
            <a:endParaRPr lang="en-US"/>
          </a:p>
        </p:txBody>
      </p:sp>
      <p:sp>
        <p:nvSpPr>
          <p:cNvPr id="91138" name="Rectangle 2"/>
          <p:cNvSpPr>
            <a:spLocks noGrp="1" noChangeArrowheads="1"/>
          </p:cNvSpPr>
          <p:nvPr>
            <p:ph type="title"/>
          </p:nvPr>
        </p:nvSpPr>
        <p:spPr/>
        <p:txBody>
          <a:bodyPr/>
          <a:lstStyle/>
          <a:p>
            <a:r>
              <a:rPr lang="en-US"/>
              <a:t>Moore’s “Law”</a:t>
            </a:r>
          </a:p>
        </p:txBody>
      </p:sp>
      <p:sp>
        <p:nvSpPr>
          <p:cNvPr id="91139" name="Rectangle 3"/>
          <p:cNvSpPr>
            <a:spLocks noGrp="1" noChangeArrowheads="1"/>
          </p:cNvSpPr>
          <p:nvPr>
            <p:ph type="body" idx="1"/>
          </p:nvPr>
        </p:nvSpPr>
        <p:spPr>
          <a:xfrm>
            <a:off x="533400" y="5943600"/>
            <a:ext cx="6477000" cy="1828800"/>
          </a:xfrm>
        </p:spPr>
        <p:txBody>
          <a:bodyPr/>
          <a:lstStyle/>
          <a:p>
            <a:r>
              <a:rPr lang="en-US" sz="2000" dirty="0"/>
              <a:t>Processing capacity for the price doubles every 18 </a:t>
            </a:r>
            <a:r>
              <a:rPr lang="en-US" sz="2000" dirty="0" smtClean="0"/>
              <a:t>months</a:t>
            </a:r>
          </a:p>
        </p:txBody>
      </p:sp>
      <p:sp>
        <p:nvSpPr>
          <p:cNvPr id="91141" name="Text Box 5"/>
          <p:cNvSpPr txBox="1">
            <a:spLocks noChangeArrowheads="1"/>
          </p:cNvSpPr>
          <p:nvPr/>
        </p:nvSpPr>
        <p:spPr bwMode="auto">
          <a:xfrm>
            <a:off x="6248400" y="6248400"/>
            <a:ext cx="2895600" cy="228600"/>
          </a:xfrm>
          <a:prstGeom prst="rect">
            <a:avLst/>
          </a:prstGeom>
          <a:noFill/>
          <a:ln w="9525">
            <a:noFill/>
            <a:miter lim="800000"/>
            <a:headEnd/>
            <a:tailEnd/>
          </a:ln>
          <a:effectLst/>
        </p:spPr>
        <p:txBody>
          <a:bodyPr>
            <a:spAutoFit/>
          </a:bodyPr>
          <a:lstStyle/>
          <a:p>
            <a:pPr algn="r"/>
            <a:r>
              <a:rPr lang="en-US" sz="900" dirty="0">
                <a:latin typeface="Times New Roman" pitchFamily="18" charset="0"/>
              </a:rPr>
              <a:t>image from</a:t>
            </a:r>
            <a:r>
              <a:rPr lang="en-US" sz="900" dirty="0" smtClean="0">
                <a:latin typeface="Times New Roman" pitchFamily="18" charset="0"/>
              </a:rPr>
              <a:t> </a:t>
            </a:r>
            <a:r>
              <a:rPr lang="en-US" sz="900" dirty="0" smtClean="0">
                <a:latin typeface="Times New Roman" pitchFamily="18" charset="0"/>
                <a:hlinkClick r:id="rId3"/>
              </a:rPr>
              <a:t>wikipedia</a:t>
            </a:r>
            <a:r>
              <a:rPr lang="en-US" sz="900" dirty="0" smtClean="0">
                <a:latin typeface="Times New Roman" pitchFamily="18" charset="0"/>
              </a:rPr>
              <a:t>, January 2009</a:t>
            </a:r>
            <a:endParaRPr lang="en-US" sz="900" dirty="0">
              <a:latin typeface="Times New Roman" pitchFamily="18" charset="0"/>
            </a:endParaRPr>
          </a:p>
        </p:txBody>
      </p:sp>
      <p:pic>
        <p:nvPicPr>
          <p:cNvPr id="7" name="Picture 6" descr="683px-Transistor_Count_and_Moore's_Law_-_2008.svg.png"/>
          <p:cNvPicPr>
            <a:picLocks noChangeAspect="1"/>
          </p:cNvPicPr>
          <p:nvPr/>
        </p:nvPicPr>
        <p:blipFill>
          <a:blip r:embed="rId4"/>
          <a:stretch>
            <a:fillRect/>
          </a:stretch>
        </p:blipFill>
        <p:spPr>
          <a:xfrm>
            <a:off x="1447800" y="1143000"/>
            <a:ext cx="5647796" cy="4953000"/>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560AEDC-6DCB-4DAD-BE38-74FCA3B2765E}" type="slidenum">
              <a:rPr lang="en-US"/>
              <a:pPr/>
              <a:t>16</a:t>
            </a:fld>
            <a:endParaRPr lang="en-US"/>
          </a:p>
        </p:txBody>
      </p:sp>
      <p:sp>
        <p:nvSpPr>
          <p:cNvPr id="144386" name="Rectangle 2"/>
          <p:cNvSpPr>
            <a:spLocks noGrp="1" noChangeArrowheads="1"/>
          </p:cNvSpPr>
          <p:nvPr>
            <p:ph type="title"/>
          </p:nvPr>
        </p:nvSpPr>
        <p:spPr/>
        <p:txBody>
          <a:bodyPr/>
          <a:lstStyle/>
          <a:p>
            <a:r>
              <a:rPr lang="en-US"/>
              <a:t>Input/Output Devices</a:t>
            </a:r>
          </a:p>
        </p:txBody>
      </p:sp>
      <p:sp>
        <p:nvSpPr>
          <p:cNvPr id="144387" name="Rectangle 3"/>
          <p:cNvSpPr>
            <a:spLocks noGrp="1" noChangeArrowheads="1"/>
          </p:cNvSpPr>
          <p:nvPr>
            <p:ph type="body" idx="1"/>
          </p:nvPr>
        </p:nvSpPr>
        <p:spPr>
          <a:xfrm>
            <a:off x="533400" y="1524000"/>
            <a:ext cx="7772400" cy="4114800"/>
          </a:xfrm>
        </p:spPr>
        <p:txBody>
          <a:bodyPr/>
          <a:lstStyle/>
          <a:p>
            <a:r>
              <a:rPr lang="en-US" dirty="0"/>
              <a:t>To be useful, the computer must usually be expanded by additional devices:</a:t>
            </a:r>
          </a:p>
          <a:p>
            <a:pPr lvl="1"/>
            <a:r>
              <a:rPr lang="en-US" dirty="0"/>
              <a:t>e.g., monitor, keyboard, </a:t>
            </a:r>
            <a:r>
              <a:rPr lang="en-US" dirty="0" smtClean="0"/>
              <a:t>mouse, camera, printer, scanner, microphone, touchpad, etc., etc., etc.</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4DF6C4DD-01A2-49DA-81CF-BE67815E6A48}" type="slidenum">
              <a:rPr lang="en-US"/>
              <a:pPr/>
              <a:t>17</a:t>
            </a:fld>
            <a:endParaRPr lang="en-US"/>
          </a:p>
        </p:txBody>
      </p:sp>
      <p:sp>
        <p:nvSpPr>
          <p:cNvPr id="154626" name="Rectangle 2"/>
          <p:cNvSpPr>
            <a:spLocks noGrp="1" noChangeArrowheads="1"/>
          </p:cNvSpPr>
          <p:nvPr>
            <p:ph type="title"/>
          </p:nvPr>
        </p:nvSpPr>
        <p:spPr/>
        <p:txBody>
          <a:bodyPr/>
          <a:lstStyle/>
          <a:p>
            <a:r>
              <a:rPr lang="en-US"/>
              <a:t>Computer Software</a:t>
            </a:r>
          </a:p>
        </p:txBody>
      </p:sp>
      <p:sp>
        <p:nvSpPr>
          <p:cNvPr id="154627" name="Rectangle 3"/>
          <p:cNvSpPr>
            <a:spLocks noGrp="1" noChangeArrowheads="1"/>
          </p:cNvSpPr>
          <p:nvPr>
            <p:ph type="body" idx="1"/>
          </p:nvPr>
        </p:nvSpPr>
        <p:spPr/>
        <p:txBody>
          <a:bodyPr/>
          <a:lstStyle/>
          <a:p>
            <a:r>
              <a:rPr lang="en-US" sz="2800" dirty="0"/>
              <a:t>Software is composed of sets of computer instructions that:</a:t>
            </a:r>
          </a:p>
          <a:p>
            <a:pPr lvl="1"/>
            <a:r>
              <a:rPr lang="en-US" sz="2400" dirty="0"/>
              <a:t>prescribe </a:t>
            </a:r>
            <a:r>
              <a:rPr lang="en-US" sz="2400" b="1" dirty="0" smtClean="0">
                <a:hlinkClick r:id="" action="ppaction://customshow?id=13&amp;return=true"/>
              </a:rPr>
              <a:t>algorithms</a:t>
            </a:r>
            <a:r>
              <a:rPr lang="en-US" sz="2400" b="1" dirty="0" smtClean="0"/>
              <a:t> </a:t>
            </a:r>
            <a:r>
              <a:rPr lang="en-US" sz="2400" dirty="0" smtClean="0"/>
              <a:t>to </a:t>
            </a:r>
            <a:r>
              <a:rPr lang="en-US" sz="2400" dirty="0"/>
              <a:t>be performed by the hardware</a:t>
            </a:r>
          </a:p>
          <a:p>
            <a:pPr lvl="1"/>
            <a:r>
              <a:rPr lang="en-US" sz="2400" dirty="0"/>
              <a:t>are encoded and stored in computer memory using </a:t>
            </a:r>
            <a:r>
              <a:rPr lang="en-US" sz="2400" dirty="0">
                <a:hlinkClick r:id="" action="ppaction://customshow?id=14&amp;return=true"/>
              </a:rPr>
              <a:t>programming languages</a:t>
            </a:r>
            <a:endParaRPr lang="en-US" sz="2400" dirty="0"/>
          </a:p>
          <a:p>
            <a:r>
              <a:rPr lang="en-US" sz="2800" dirty="0"/>
              <a:t>Basic types of software:</a:t>
            </a:r>
          </a:p>
          <a:p>
            <a:pPr lvl="1"/>
            <a:r>
              <a:rPr lang="en-US" sz="2400" dirty="0"/>
              <a:t>Operating Systems </a:t>
            </a:r>
            <a:endParaRPr lang="en-US" sz="2400" dirty="0" smtClean="0"/>
          </a:p>
          <a:p>
            <a:pPr lvl="1"/>
            <a:r>
              <a:rPr lang="en-US" sz="2400" dirty="0" smtClean="0"/>
              <a:t>Applications </a:t>
            </a:r>
            <a:endParaRPr lang="en-US" sz="2400" dirty="0"/>
          </a:p>
          <a:p>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ED6921E1-0C13-426D-98E5-9B88C0B799AF}" type="slidenum">
              <a:rPr lang="en-US"/>
              <a:pPr/>
              <a:t>18</a:t>
            </a:fld>
            <a:endParaRPr lang="en-US"/>
          </a:p>
        </p:txBody>
      </p:sp>
      <p:sp>
        <p:nvSpPr>
          <p:cNvPr id="173058" name="Rectangle 2"/>
          <p:cNvSpPr>
            <a:spLocks noGrp="1" noChangeArrowheads="1"/>
          </p:cNvSpPr>
          <p:nvPr>
            <p:ph type="title"/>
          </p:nvPr>
        </p:nvSpPr>
        <p:spPr/>
        <p:txBody>
          <a:bodyPr/>
          <a:lstStyle/>
          <a:p>
            <a:r>
              <a:rPr lang="en-US"/>
              <a:t>Algorithms</a:t>
            </a:r>
          </a:p>
        </p:txBody>
      </p:sp>
      <p:sp>
        <p:nvSpPr>
          <p:cNvPr id="173059" name="Rectangle 3"/>
          <p:cNvSpPr>
            <a:spLocks noGrp="1" noChangeArrowheads="1"/>
          </p:cNvSpPr>
          <p:nvPr>
            <p:ph type="body" idx="1"/>
          </p:nvPr>
        </p:nvSpPr>
        <p:spPr/>
        <p:txBody>
          <a:bodyPr/>
          <a:lstStyle/>
          <a:p>
            <a:r>
              <a:rPr lang="en-US" dirty="0"/>
              <a:t>An </a:t>
            </a:r>
            <a:r>
              <a:rPr lang="en-US" i="1" dirty="0"/>
              <a:t>algorithm</a:t>
            </a:r>
            <a:r>
              <a:rPr lang="en-US" dirty="0"/>
              <a:t> is a set of abstract instructions for performing a task.</a:t>
            </a:r>
            <a:endParaRPr lang="en-US" dirty="0" smtClean="0"/>
          </a:p>
          <a:p>
            <a:r>
              <a:rPr lang="en-US" dirty="0" smtClean="0"/>
              <a:t>Use three </a:t>
            </a:r>
            <a:r>
              <a:rPr lang="en-US" dirty="0"/>
              <a:t>basic</a:t>
            </a:r>
            <a:r>
              <a:rPr lang="en-US" dirty="0" smtClean="0"/>
              <a:t> types of instructions:</a:t>
            </a:r>
            <a:endParaRPr lang="en-US" dirty="0"/>
          </a:p>
          <a:p>
            <a:pPr lvl="1"/>
            <a:r>
              <a:rPr lang="en-US" b="1" dirty="0" smtClean="0"/>
              <a:t>Sequence</a:t>
            </a:r>
            <a:r>
              <a:rPr lang="en-US" dirty="0" smtClean="0"/>
              <a:t>: execute instructions in a particular order</a:t>
            </a:r>
            <a:endParaRPr lang="en-US" sz="1000" dirty="0" smtClean="0"/>
          </a:p>
          <a:p>
            <a:pPr lvl="1"/>
            <a:r>
              <a:rPr lang="en-US" b="1" dirty="0" smtClean="0"/>
              <a:t>Selection</a:t>
            </a:r>
            <a:r>
              <a:rPr lang="en-US" dirty="0" smtClean="0"/>
              <a:t>: execute some instructions and not others, depending on conditions</a:t>
            </a:r>
            <a:endParaRPr lang="en-US" sz="1000" dirty="0" smtClean="0"/>
          </a:p>
          <a:p>
            <a:pPr lvl="1"/>
            <a:r>
              <a:rPr lang="en-US" b="1" dirty="0" smtClean="0"/>
              <a:t>Iteration</a:t>
            </a:r>
            <a:r>
              <a:rPr lang="en-US" dirty="0" smtClean="0"/>
              <a:t>: execute instructions over and over and over</a:t>
            </a:r>
          </a:p>
          <a:p>
            <a:pPr lvl="1"/>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Slide Number Placeholder 3"/>
          <p:cNvSpPr>
            <a:spLocks noGrp="1"/>
          </p:cNvSpPr>
          <p:nvPr>
            <p:ph type="sldNum" sz="quarter" idx="10"/>
          </p:nvPr>
        </p:nvSpPr>
        <p:spPr/>
        <p:txBody>
          <a:bodyPr/>
          <a:lstStyle/>
          <a:p>
            <a:fld id="{E32E61F7-D817-4D3D-B294-C6BCAA2F05F3}" type="slidenum">
              <a:rPr lang="en-US"/>
              <a:pPr/>
              <a:t>19</a:t>
            </a:fld>
            <a:endParaRPr lang="en-US"/>
          </a:p>
        </p:txBody>
      </p:sp>
      <p:sp>
        <p:nvSpPr>
          <p:cNvPr id="175106" name="Rectangle 2"/>
          <p:cNvSpPr>
            <a:spLocks noGrp="1" noChangeArrowheads="1"/>
          </p:cNvSpPr>
          <p:nvPr>
            <p:ph type="title"/>
          </p:nvPr>
        </p:nvSpPr>
        <p:spPr/>
        <p:txBody>
          <a:bodyPr/>
          <a:lstStyle/>
          <a:p>
            <a:r>
              <a:rPr lang="en-US"/>
              <a:t>Programming Languages</a:t>
            </a:r>
          </a:p>
        </p:txBody>
      </p:sp>
      <p:sp>
        <p:nvSpPr>
          <p:cNvPr id="175107" name="Rectangle 3"/>
          <p:cNvSpPr>
            <a:spLocks noGrp="1" noChangeArrowheads="1"/>
          </p:cNvSpPr>
          <p:nvPr>
            <p:ph type="body" idx="1"/>
          </p:nvPr>
        </p:nvSpPr>
        <p:spPr>
          <a:xfrm>
            <a:off x="457200" y="1524000"/>
            <a:ext cx="8229600" cy="4724400"/>
          </a:xfrm>
        </p:spPr>
        <p:txBody>
          <a:bodyPr/>
          <a:lstStyle/>
          <a:p>
            <a:r>
              <a:rPr lang="en-US" i="1" dirty="0"/>
              <a:t>Programming languages</a:t>
            </a:r>
            <a:r>
              <a:rPr lang="en-US" dirty="0"/>
              <a:t> are used to encode algorithms in a computer’s language.</a:t>
            </a:r>
          </a:p>
          <a:p>
            <a:r>
              <a:rPr lang="en-US" dirty="0"/>
              <a:t>Types of programming languages:</a:t>
            </a:r>
          </a:p>
          <a:p>
            <a:pPr lvl="1"/>
            <a:r>
              <a:rPr lang="en-US" dirty="0"/>
              <a:t>machine language</a:t>
            </a:r>
          </a:p>
          <a:p>
            <a:pPr lvl="1">
              <a:buFont typeface="Arial" charset="0"/>
              <a:buNone/>
            </a:pPr>
            <a:r>
              <a:rPr lang="en-US" sz="1600" dirty="0"/>
              <a:t>          (directly executed by the CPU)</a:t>
            </a:r>
          </a:p>
          <a:p>
            <a:pPr lvl="1">
              <a:buFont typeface="Arial" charset="0"/>
              <a:buNone/>
            </a:pPr>
            <a:endParaRPr lang="en-US" dirty="0"/>
          </a:p>
          <a:p>
            <a:pPr lvl="1"/>
            <a:r>
              <a:rPr lang="en-US" dirty="0"/>
              <a:t>high-level languages</a:t>
            </a:r>
          </a:p>
          <a:p>
            <a:pPr lvl="1">
              <a:buFont typeface="Arial" charset="0"/>
              <a:buNone/>
            </a:pPr>
            <a:r>
              <a:rPr lang="en-US" sz="1600" dirty="0"/>
              <a:t>          (translated to ML with </a:t>
            </a:r>
            <a:r>
              <a:rPr lang="en-US" sz="1600" i="1" dirty="0"/>
              <a:t>compilers</a:t>
            </a:r>
            <a:r>
              <a:rPr lang="en-US" sz="1600" dirty="0"/>
              <a:t>)</a:t>
            </a:r>
          </a:p>
          <a:p>
            <a:pPr lvl="1">
              <a:buFont typeface="Arial" charset="0"/>
              <a:buNone/>
            </a:pPr>
            <a:r>
              <a:rPr lang="en-US" sz="1600" dirty="0"/>
              <a:t>		</a:t>
            </a:r>
          </a:p>
        </p:txBody>
      </p:sp>
      <p:sp>
        <p:nvSpPr>
          <p:cNvPr id="175108" name="Text Box 4"/>
          <p:cNvSpPr txBox="1">
            <a:spLocks noChangeArrowheads="1"/>
          </p:cNvSpPr>
          <p:nvPr/>
        </p:nvSpPr>
        <p:spPr bwMode="auto">
          <a:xfrm>
            <a:off x="4884738" y="3810000"/>
            <a:ext cx="3870325" cy="366713"/>
          </a:xfrm>
          <a:prstGeom prst="rect">
            <a:avLst/>
          </a:prstGeom>
          <a:noFill/>
          <a:ln w="9525">
            <a:noFill/>
            <a:miter lim="800000"/>
            <a:headEnd/>
            <a:tailEnd/>
          </a:ln>
          <a:effectLst/>
        </p:spPr>
        <p:txBody>
          <a:bodyPr wrap="none">
            <a:spAutoFit/>
          </a:bodyPr>
          <a:lstStyle/>
          <a:p>
            <a:r>
              <a:rPr lang="en-US" b="1">
                <a:latin typeface="Courier New" pitchFamily="49" charset="0"/>
              </a:rPr>
              <a:t>001110110100011100101011...</a:t>
            </a:r>
            <a:endParaRPr lang="en-US" b="1">
              <a:latin typeface="Times New Roman" pitchFamily="18" charset="0"/>
            </a:endParaRPr>
          </a:p>
        </p:txBody>
      </p:sp>
      <p:sp>
        <p:nvSpPr>
          <p:cNvPr id="175109" name="AutoShape 5"/>
          <p:cNvSpPr>
            <a:spLocks/>
          </p:cNvSpPr>
          <p:nvPr/>
        </p:nvSpPr>
        <p:spPr bwMode="auto">
          <a:xfrm rot="5342228">
            <a:off x="5314950" y="3806825"/>
            <a:ext cx="80963" cy="646113"/>
          </a:xfrm>
          <a:prstGeom prst="rightBrace">
            <a:avLst>
              <a:gd name="adj1" fmla="val 66503"/>
              <a:gd name="adj2" fmla="val 50000"/>
            </a:avLst>
          </a:prstGeom>
          <a:noFill/>
          <a:ln w="9525">
            <a:solidFill>
              <a:schemeClr val="tx1"/>
            </a:solidFill>
            <a:round/>
            <a:headEnd/>
            <a:tailEnd/>
          </a:ln>
          <a:effectLst/>
        </p:spPr>
        <p:txBody>
          <a:bodyPr wrap="none" anchor="ctr"/>
          <a:lstStyle/>
          <a:p>
            <a:endParaRPr lang="en-US"/>
          </a:p>
        </p:txBody>
      </p:sp>
      <p:sp>
        <p:nvSpPr>
          <p:cNvPr id="175110" name="Text Box 6"/>
          <p:cNvSpPr txBox="1">
            <a:spLocks noChangeArrowheads="1"/>
          </p:cNvSpPr>
          <p:nvPr/>
        </p:nvSpPr>
        <p:spPr bwMode="auto">
          <a:xfrm>
            <a:off x="4430713" y="4319588"/>
            <a:ext cx="1741487" cy="304800"/>
          </a:xfrm>
          <a:prstGeom prst="rect">
            <a:avLst/>
          </a:prstGeom>
          <a:noFill/>
          <a:ln w="9525">
            <a:noFill/>
            <a:miter lim="800000"/>
            <a:headEnd/>
            <a:tailEnd/>
          </a:ln>
          <a:effectLst/>
        </p:spPr>
        <p:txBody>
          <a:bodyPr wrap="none">
            <a:spAutoFit/>
          </a:bodyPr>
          <a:lstStyle/>
          <a:p>
            <a:r>
              <a:rPr lang="en-US" sz="1400" i="1">
                <a:latin typeface="Times New Roman" pitchFamily="18" charset="0"/>
              </a:rPr>
              <a:t>Code for moving data</a:t>
            </a:r>
          </a:p>
        </p:txBody>
      </p:sp>
      <p:cxnSp>
        <p:nvCxnSpPr>
          <p:cNvPr id="175111" name="AutoShape 7"/>
          <p:cNvCxnSpPr>
            <a:cxnSpLocks noChangeShapeType="1"/>
            <a:stCxn id="175109" idx="1"/>
            <a:endCxn id="175110" idx="0"/>
          </p:cNvCxnSpPr>
          <p:nvPr/>
        </p:nvCxnSpPr>
        <p:spPr bwMode="auto">
          <a:xfrm flipH="1">
            <a:off x="5302250" y="4170363"/>
            <a:ext cx="55563" cy="149225"/>
          </a:xfrm>
          <a:prstGeom prst="straightConnector1">
            <a:avLst/>
          </a:prstGeom>
          <a:noFill/>
          <a:ln w="9525">
            <a:solidFill>
              <a:schemeClr val="tx1"/>
            </a:solidFill>
            <a:round/>
            <a:headEnd/>
            <a:tailEnd/>
          </a:ln>
          <a:effectLst/>
        </p:spPr>
      </p:cxnSp>
      <p:sp>
        <p:nvSpPr>
          <p:cNvPr id="175112" name="AutoShape 8"/>
          <p:cNvSpPr>
            <a:spLocks/>
          </p:cNvSpPr>
          <p:nvPr/>
        </p:nvSpPr>
        <p:spPr bwMode="auto">
          <a:xfrm rot="5342228">
            <a:off x="6036469" y="3806031"/>
            <a:ext cx="85725" cy="652463"/>
          </a:xfrm>
          <a:prstGeom prst="rightBrace">
            <a:avLst>
              <a:gd name="adj1" fmla="val 63426"/>
              <a:gd name="adj2" fmla="val 50000"/>
            </a:avLst>
          </a:prstGeom>
          <a:noFill/>
          <a:ln w="9525">
            <a:solidFill>
              <a:schemeClr val="tx1"/>
            </a:solidFill>
            <a:round/>
            <a:headEnd/>
            <a:tailEnd/>
          </a:ln>
          <a:effectLst/>
        </p:spPr>
        <p:txBody>
          <a:bodyPr wrap="none" anchor="ctr"/>
          <a:lstStyle/>
          <a:p>
            <a:endParaRPr lang="en-US"/>
          </a:p>
        </p:txBody>
      </p:sp>
      <p:sp>
        <p:nvSpPr>
          <p:cNvPr id="175113" name="Text Box 9"/>
          <p:cNvSpPr txBox="1">
            <a:spLocks noChangeArrowheads="1"/>
          </p:cNvSpPr>
          <p:nvPr/>
        </p:nvSpPr>
        <p:spPr bwMode="auto">
          <a:xfrm>
            <a:off x="6154738" y="4319588"/>
            <a:ext cx="1693862" cy="304800"/>
          </a:xfrm>
          <a:prstGeom prst="rect">
            <a:avLst/>
          </a:prstGeom>
          <a:noFill/>
          <a:ln w="9525">
            <a:noFill/>
            <a:miter lim="800000"/>
            <a:headEnd/>
            <a:tailEnd/>
          </a:ln>
          <a:effectLst/>
        </p:spPr>
        <p:txBody>
          <a:bodyPr wrap="none">
            <a:spAutoFit/>
          </a:bodyPr>
          <a:lstStyle/>
          <a:p>
            <a:r>
              <a:rPr lang="en-US" sz="1400" i="1">
                <a:latin typeface="Times New Roman" pitchFamily="18" charset="0"/>
              </a:rPr>
              <a:t>Code for data source</a:t>
            </a:r>
          </a:p>
        </p:txBody>
      </p:sp>
      <p:cxnSp>
        <p:nvCxnSpPr>
          <p:cNvPr id="175114" name="AutoShape 10"/>
          <p:cNvCxnSpPr>
            <a:cxnSpLocks noChangeShapeType="1"/>
            <a:stCxn id="175112" idx="1"/>
            <a:endCxn id="175113" idx="0"/>
          </p:cNvCxnSpPr>
          <p:nvPr/>
        </p:nvCxnSpPr>
        <p:spPr bwMode="auto">
          <a:xfrm>
            <a:off x="6080125" y="4175125"/>
            <a:ext cx="922338" cy="144463"/>
          </a:xfrm>
          <a:prstGeom prst="straightConnector1">
            <a:avLst/>
          </a:prstGeom>
          <a:noFill/>
          <a:ln w="9525">
            <a:solidFill>
              <a:schemeClr val="tx1"/>
            </a:solidFill>
            <a:round/>
            <a:headEnd/>
            <a:tailEnd/>
          </a:ln>
          <a:effectLst/>
        </p:spPr>
      </p:cxnSp>
      <p:sp>
        <p:nvSpPr>
          <p:cNvPr id="175115" name="Text Box 11"/>
          <p:cNvSpPr txBox="1">
            <a:spLocks noChangeArrowheads="1"/>
          </p:cNvSpPr>
          <p:nvPr/>
        </p:nvSpPr>
        <p:spPr bwMode="auto">
          <a:xfrm>
            <a:off x="7888288" y="4319588"/>
            <a:ext cx="1247775" cy="304800"/>
          </a:xfrm>
          <a:prstGeom prst="rect">
            <a:avLst/>
          </a:prstGeom>
          <a:noFill/>
          <a:ln w="9525">
            <a:noFill/>
            <a:miter lim="800000"/>
            <a:headEnd/>
            <a:tailEnd/>
          </a:ln>
          <a:effectLst/>
        </p:spPr>
        <p:txBody>
          <a:bodyPr wrap="none">
            <a:spAutoFit/>
          </a:bodyPr>
          <a:lstStyle/>
          <a:p>
            <a:r>
              <a:rPr lang="en-US" sz="1400" i="1">
                <a:latin typeface="Times New Roman" pitchFamily="18" charset="0"/>
              </a:rPr>
              <a:t>and so forth… </a:t>
            </a:r>
          </a:p>
        </p:txBody>
      </p:sp>
      <p:sp>
        <p:nvSpPr>
          <p:cNvPr id="175116" name="Text Box 12"/>
          <p:cNvSpPr txBox="1">
            <a:spLocks noChangeArrowheads="1"/>
          </p:cNvSpPr>
          <p:nvPr/>
        </p:nvSpPr>
        <p:spPr bwMode="auto">
          <a:xfrm>
            <a:off x="4724400" y="4953000"/>
            <a:ext cx="4419600" cy="1558925"/>
          </a:xfrm>
          <a:prstGeom prst="rect">
            <a:avLst/>
          </a:prstGeom>
          <a:noFill/>
          <a:ln w="9525">
            <a:noFill/>
            <a:miter lim="800000"/>
            <a:headEnd/>
            <a:tailEnd/>
          </a:ln>
          <a:effectLst/>
        </p:spPr>
        <p:txBody>
          <a:bodyPr>
            <a:spAutoFit/>
          </a:bodyPr>
          <a:lstStyle/>
          <a:p>
            <a:pPr lvl="1"/>
            <a:r>
              <a:rPr lang="en-US" sz="1600" b="1" dirty="0">
                <a:latin typeface="Courier New" pitchFamily="49" charset="0"/>
              </a:rPr>
              <a:t>Speech = </a:t>
            </a:r>
            <a:r>
              <a:rPr lang="en-US" sz="1600" b="1" dirty="0" err="1">
                <a:latin typeface="Courier New" pitchFamily="49" charset="0"/>
              </a:rPr>
              <a:t>txtSpeak.Text</a:t>
            </a:r>
            <a:endParaRPr lang="en-US" sz="1600" b="1" dirty="0">
              <a:latin typeface="Courier New" pitchFamily="49" charset="0"/>
            </a:endParaRPr>
          </a:p>
          <a:p>
            <a:pPr lvl="1"/>
            <a:r>
              <a:rPr lang="en-US" sz="1600" b="1" dirty="0">
                <a:latin typeface="Courier New" pitchFamily="49" charset="0"/>
              </a:rPr>
              <a:t>If Speech = “count to 10" Then</a:t>
            </a:r>
          </a:p>
          <a:p>
            <a:pPr lvl="1"/>
            <a:r>
              <a:rPr lang="en-US" sz="1600" b="1" dirty="0">
                <a:latin typeface="Courier New" pitchFamily="49" charset="0"/>
              </a:rPr>
              <a:t>   For </a:t>
            </a:r>
            <a:r>
              <a:rPr lang="en-US" sz="1600" b="1" dirty="0" err="1">
                <a:latin typeface="Courier New" pitchFamily="49" charset="0"/>
              </a:rPr>
              <a:t>i</a:t>
            </a:r>
            <a:r>
              <a:rPr lang="en-US" sz="1600" b="1" dirty="0">
                <a:latin typeface="Courier New" pitchFamily="49" charset="0"/>
              </a:rPr>
              <a:t> = 1 to 10</a:t>
            </a:r>
          </a:p>
          <a:p>
            <a:pPr lvl="1"/>
            <a:r>
              <a:rPr lang="en-US" sz="1600" b="1" dirty="0">
                <a:latin typeface="Courier New" pitchFamily="49" charset="0"/>
              </a:rPr>
              <a:t>      </a:t>
            </a:r>
            <a:r>
              <a:rPr lang="en-US" sz="1600" b="1" dirty="0" err="1">
                <a:latin typeface="Courier New" pitchFamily="49" charset="0"/>
              </a:rPr>
              <a:t>Peedy.Speak</a:t>
            </a:r>
            <a:r>
              <a:rPr lang="en-US" sz="1600" b="1" dirty="0">
                <a:latin typeface="Courier New" pitchFamily="49" charset="0"/>
              </a:rPr>
              <a:t> Speech</a:t>
            </a:r>
          </a:p>
          <a:p>
            <a:pPr lvl="1"/>
            <a:r>
              <a:rPr lang="en-US" sz="1600" b="1" dirty="0">
                <a:latin typeface="Courier New" pitchFamily="49" charset="0"/>
              </a:rPr>
              <a:t>   Next</a:t>
            </a:r>
            <a:r>
              <a:rPr lang="en-US" sz="1600" b="1" dirty="0" smtClean="0">
                <a:latin typeface="Courier New" pitchFamily="49" charset="0"/>
              </a:rPr>
              <a:t> </a:t>
            </a:r>
            <a:r>
              <a:rPr lang="en-US" sz="1600" b="1" dirty="0" err="1" smtClean="0">
                <a:latin typeface="Courier New" pitchFamily="49" charset="0"/>
              </a:rPr>
              <a:t>i</a:t>
            </a:r>
            <a:endParaRPr lang="en-US" sz="1600" b="1" dirty="0" smtClean="0">
              <a:latin typeface="Courier New" pitchFamily="49" charset="0"/>
            </a:endParaRPr>
          </a:p>
          <a:p>
            <a:pPr lvl="1"/>
            <a:r>
              <a:rPr lang="en-US" sz="1600" b="1" dirty="0">
                <a:latin typeface="Courier New" pitchFamily="49" charset="0"/>
              </a:rPr>
              <a:t>End If</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8AA64BF-6E26-4AAE-9B15-89F7E3CB007C}" type="slidenum">
              <a:rPr lang="en-US"/>
              <a:pPr/>
              <a:t>2</a:t>
            </a:fld>
            <a:endParaRPr lang="en-US"/>
          </a:p>
        </p:txBody>
      </p:sp>
      <p:sp>
        <p:nvSpPr>
          <p:cNvPr id="87042" name="Rectangle 2"/>
          <p:cNvSpPr>
            <a:spLocks noGrp="1" noChangeArrowheads="1"/>
          </p:cNvSpPr>
          <p:nvPr>
            <p:ph type="title"/>
          </p:nvPr>
        </p:nvSpPr>
        <p:spPr/>
        <p:txBody>
          <a:bodyPr/>
          <a:lstStyle/>
          <a:p>
            <a:r>
              <a:rPr lang="en-US"/>
              <a:t>Computer History</a:t>
            </a:r>
          </a:p>
        </p:txBody>
      </p:sp>
      <p:sp>
        <p:nvSpPr>
          <p:cNvPr id="87043" name="Rectangle 3"/>
          <p:cNvSpPr>
            <a:spLocks noGrp="1" noChangeArrowheads="1"/>
          </p:cNvSpPr>
          <p:nvPr>
            <p:ph type="body" idx="1"/>
          </p:nvPr>
        </p:nvSpPr>
        <p:spPr/>
        <p:txBody>
          <a:bodyPr/>
          <a:lstStyle/>
          <a:p>
            <a:r>
              <a:rPr lang="en-US" dirty="0"/>
              <a:t>Computers were developed to mechanize mathematical computations.</a:t>
            </a:r>
          </a:p>
          <a:p>
            <a:r>
              <a:rPr lang="en-US" dirty="0"/>
              <a:t>Two definitions:</a:t>
            </a:r>
            <a:endParaRPr lang="en-US" dirty="0" smtClean="0"/>
          </a:p>
          <a:p>
            <a:pPr lvl="1">
              <a:spcBef>
                <a:spcPts val="500"/>
              </a:spcBef>
              <a:spcAft>
                <a:spcPts val="500"/>
              </a:spcAft>
            </a:pPr>
            <a:r>
              <a:rPr lang="en-US" dirty="0" smtClean="0"/>
              <a:t>A </a:t>
            </a:r>
            <a:r>
              <a:rPr lang="en-US" i="1" dirty="0" smtClean="0"/>
              <a:t>computer</a:t>
            </a:r>
            <a:r>
              <a:rPr lang="en-US" dirty="0" smtClean="0"/>
              <a:t> is “one </a:t>
            </a:r>
            <a:r>
              <a:rPr lang="en-US" b="1" dirty="0" smtClean="0"/>
              <a:t>[a human] </a:t>
            </a:r>
            <a:r>
              <a:rPr lang="en-US" dirty="0" smtClean="0"/>
              <a:t>who computes; a </a:t>
            </a:r>
            <a:r>
              <a:rPr lang="en-US" dirty="0" err="1" smtClean="0"/>
              <a:t>reckoner</a:t>
            </a:r>
            <a:r>
              <a:rPr lang="en-US" dirty="0" smtClean="0"/>
              <a:t>; a calculator.” </a:t>
            </a:r>
            <a:r>
              <a:rPr lang="en-US" sz="1800" dirty="0" smtClean="0"/>
              <a:t>- Webster’s Dictionary, 1828</a:t>
            </a:r>
            <a:endParaRPr lang="en-US" sz="2000" dirty="0" smtClean="0"/>
          </a:p>
          <a:p>
            <a:pPr lvl="1"/>
            <a:r>
              <a:rPr lang="en-US" dirty="0" smtClean="0"/>
              <a:t>A </a:t>
            </a:r>
            <a:r>
              <a:rPr lang="en-US" i="1" dirty="0"/>
              <a:t>computer</a:t>
            </a:r>
            <a:r>
              <a:rPr lang="en-US" dirty="0"/>
              <a:t> is “a </a:t>
            </a:r>
            <a:r>
              <a:rPr lang="en-US" b="1" dirty="0"/>
              <a:t>programmable electronic device </a:t>
            </a:r>
            <a:r>
              <a:rPr lang="en-US" dirty="0"/>
              <a:t>that can store, retrieve, and process data.</a:t>
            </a:r>
            <a:r>
              <a:rPr lang="en-US" dirty="0" smtClean="0"/>
              <a:t>” </a:t>
            </a:r>
            <a:r>
              <a:rPr lang="en-US" sz="1800" dirty="0" smtClean="0"/>
              <a:t>- </a:t>
            </a:r>
            <a:r>
              <a:rPr lang="en-US" sz="1800" dirty="0"/>
              <a:t>Merriam-Webster Dictionary, 2000</a:t>
            </a:r>
            <a:endParaRPr lang="en-US" sz="2000" dirty="0" smtClean="0"/>
          </a:p>
          <a:p>
            <a:pPr lvl="1"/>
            <a:endParaRPr lang="en-US" dirty="0" smtClean="0"/>
          </a:p>
          <a:p>
            <a:endParaRPr lang="en-US"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lide Number Placeholder 3"/>
          <p:cNvSpPr>
            <a:spLocks noGrp="1"/>
          </p:cNvSpPr>
          <p:nvPr>
            <p:ph type="sldNum" sz="quarter" idx="10"/>
          </p:nvPr>
        </p:nvSpPr>
        <p:spPr/>
        <p:txBody>
          <a:bodyPr/>
          <a:lstStyle/>
          <a:p>
            <a:fld id="{2B40B4FE-E2A0-439D-AFC2-FEFBF0DB4B09}" type="slidenum">
              <a:rPr lang="en-US"/>
              <a:pPr/>
              <a:t>20</a:t>
            </a:fld>
            <a:endParaRPr lang="en-US"/>
          </a:p>
        </p:txBody>
      </p:sp>
      <p:sp>
        <p:nvSpPr>
          <p:cNvPr id="155650" name="Rectangle 2"/>
          <p:cNvSpPr>
            <a:spLocks noGrp="1" noChangeArrowheads="1"/>
          </p:cNvSpPr>
          <p:nvPr>
            <p:ph type="title"/>
          </p:nvPr>
        </p:nvSpPr>
        <p:spPr/>
        <p:txBody>
          <a:bodyPr/>
          <a:lstStyle/>
          <a:p>
            <a:r>
              <a:rPr lang="en-US"/>
              <a:t>Operating Systems</a:t>
            </a:r>
          </a:p>
        </p:txBody>
      </p:sp>
      <p:sp>
        <p:nvSpPr>
          <p:cNvPr id="155651" name="Rectangle 3"/>
          <p:cNvSpPr>
            <a:spLocks noGrp="1" noChangeArrowheads="1"/>
          </p:cNvSpPr>
          <p:nvPr>
            <p:ph type="body" idx="1"/>
          </p:nvPr>
        </p:nvSpPr>
        <p:spPr/>
        <p:txBody>
          <a:bodyPr/>
          <a:lstStyle/>
          <a:p>
            <a:r>
              <a:rPr lang="en-US" dirty="0"/>
              <a:t>Set of </a:t>
            </a:r>
            <a:r>
              <a:rPr lang="en-US" dirty="0" smtClean="0"/>
              <a:t>programs/utilities/libraries </a:t>
            </a:r>
            <a:r>
              <a:rPr lang="en-US" dirty="0"/>
              <a:t>that manages the hardware and basic operations of the computer</a:t>
            </a:r>
          </a:p>
          <a:p>
            <a:r>
              <a:rPr lang="en-US" dirty="0"/>
              <a:t>Common operating systems:</a:t>
            </a:r>
          </a:p>
          <a:p>
            <a:pPr lvl="1"/>
            <a:r>
              <a:rPr lang="en-US" dirty="0"/>
              <a:t>Microsoft Windows </a:t>
            </a:r>
            <a:r>
              <a:rPr lang="en-US" sz="2000" dirty="0"/>
              <a:t>(e.g., XP, </a:t>
            </a:r>
            <a:r>
              <a:rPr lang="en-US" sz="2000" dirty="0" err="1"/>
              <a:t>pocketPC</a:t>
            </a:r>
            <a:r>
              <a:rPr lang="en-US" sz="2000" dirty="0"/>
              <a:t>)</a:t>
            </a:r>
          </a:p>
          <a:p>
            <a:pPr lvl="1"/>
            <a:r>
              <a:rPr lang="en-US" dirty="0" smtClean="0"/>
              <a:t>Mac </a:t>
            </a:r>
            <a:r>
              <a:rPr lang="en-US" dirty="0"/>
              <a:t>OS</a:t>
            </a:r>
          </a:p>
          <a:p>
            <a:pPr lvl="1"/>
            <a:r>
              <a:rPr lang="en-US" dirty="0"/>
              <a:t>Unix variants </a:t>
            </a:r>
            <a:r>
              <a:rPr lang="en-US" sz="2000" dirty="0"/>
              <a:t>(e.g., Linux, Solaris)</a:t>
            </a:r>
          </a:p>
          <a:p>
            <a:pPr lvl="1"/>
            <a:r>
              <a:rPr lang="en-US" dirty="0" err="1"/>
              <a:t>PalmOS</a:t>
            </a:r>
            <a:endParaRPr lang="en-US" dirty="0"/>
          </a:p>
        </p:txBody>
      </p:sp>
      <p:pic>
        <p:nvPicPr>
          <p:cNvPr id="155652" name="Picture 4" descr="appleaqua1024"/>
          <p:cNvPicPr>
            <a:picLocks noChangeAspect="1" noChangeArrowheads="1"/>
          </p:cNvPicPr>
          <p:nvPr/>
        </p:nvPicPr>
        <p:blipFill>
          <a:blip r:embed="rId3" cstate="print"/>
          <a:srcRect l="39844" t="37500" r="42969" b="37500"/>
          <a:stretch>
            <a:fillRect/>
          </a:stretch>
        </p:blipFill>
        <p:spPr bwMode="auto">
          <a:xfrm>
            <a:off x="7391400" y="3733800"/>
            <a:ext cx="628650" cy="685800"/>
          </a:xfrm>
          <a:prstGeom prst="rect">
            <a:avLst/>
          </a:prstGeom>
          <a:noFill/>
        </p:spPr>
      </p:pic>
      <p:pic>
        <p:nvPicPr>
          <p:cNvPr id="155653" name="Picture 5" descr="windows_masthead_ltr"/>
          <p:cNvPicPr>
            <a:picLocks noChangeAspect="1" noChangeArrowheads="1"/>
          </p:cNvPicPr>
          <p:nvPr/>
        </p:nvPicPr>
        <p:blipFill>
          <a:blip r:embed="rId4"/>
          <a:srcRect r="31851"/>
          <a:stretch>
            <a:fillRect/>
          </a:stretch>
        </p:blipFill>
        <p:spPr bwMode="auto">
          <a:xfrm>
            <a:off x="7315200" y="3124200"/>
            <a:ext cx="1752600" cy="479425"/>
          </a:xfrm>
          <a:prstGeom prst="rect">
            <a:avLst/>
          </a:prstGeom>
          <a:noFill/>
        </p:spPr>
      </p:pic>
      <p:pic>
        <p:nvPicPr>
          <p:cNvPr id="155654" name="Picture 6" descr="linux"/>
          <p:cNvPicPr>
            <a:picLocks noChangeAspect="1" noChangeArrowheads="1"/>
          </p:cNvPicPr>
          <p:nvPr/>
        </p:nvPicPr>
        <p:blipFill>
          <a:blip r:embed="rId5"/>
          <a:srcRect/>
          <a:stretch>
            <a:fillRect/>
          </a:stretch>
        </p:blipFill>
        <p:spPr bwMode="auto">
          <a:xfrm>
            <a:off x="7396163" y="4572000"/>
            <a:ext cx="628650" cy="741363"/>
          </a:xfrm>
          <a:prstGeom prst="rect">
            <a:avLst/>
          </a:prstGeom>
          <a:noFill/>
        </p:spPr>
      </p:pic>
      <p:sp>
        <p:nvSpPr>
          <p:cNvPr id="155655" name="Text Box 7"/>
          <p:cNvSpPr txBox="1">
            <a:spLocks noChangeArrowheads="1"/>
          </p:cNvSpPr>
          <p:nvPr/>
        </p:nvSpPr>
        <p:spPr bwMode="auto">
          <a:xfrm>
            <a:off x="5867400" y="6477000"/>
            <a:ext cx="3276600" cy="228600"/>
          </a:xfrm>
          <a:prstGeom prst="rect">
            <a:avLst/>
          </a:prstGeom>
          <a:noFill/>
          <a:ln w="9525">
            <a:noFill/>
            <a:miter lim="800000"/>
            <a:headEnd/>
            <a:tailEnd/>
          </a:ln>
          <a:effectLst/>
        </p:spPr>
        <p:txBody>
          <a:bodyPr>
            <a:spAutoFit/>
          </a:bodyPr>
          <a:lstStyle/>
          <a:p>
            <a:pPr algn="r"/>
            <a:r>
              <a:rPr lang="en-US" sz="900">
                <a:latin typeface="Times New Roman" pitchFamily="18" charset="0"/>
              </a:rPr>
              <a:t>images from www.microsoft/apple/linux/palm.com/org Oct., 2004</a:t>
            </a:r>
          </a:p>
        </p:txBody>
      </p:sp>
      <p:pic>
        <p:nvPicPr>
          <p:cNvPr id="155656" name="Picture 8" descr="home101804_kyocera"/>
          <p:cNvPicPr>
            <a:picLocks noChangeAspect="1" noChangeArrowheads="1"/>
          </p:cNvPicPr>
          <p:nvPr/>
        </p:nvPicPr>
        <p:blipFill>
          <a:blip r:embed="rId6"/>
          <a:srcRect l="87642" t="59091"/>
          <a:stretch>
            <a:fillRect/>
          </a:stretch>
        </p:blipFill>
        <p:spPr bwMode="auto">
          <a:xfrm>
            <a:off x="7391400" y="5486400"/>
            <a:ext cx="746125" cy="730250"/>
          </a:xfrm>
          <a:prstGeom prst="rect">
            <a:avLst/>
          </a:prstGeom>
          <a:noFill/>
        </p:spPr>
      </p:pic>
    </p:spTree>
  </p:cSld>
  <p:clrMapOvr>
    <a:masterClrMapping/>
  </p:clrMapOvr>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lide Number Placeholder 3"/>
          <p:cNvSpPr>
            <a:spLocks noGrp="1"/>
          </p:cNvSpPr>
          <p:nvPr>
            <p:ph type="sldNum" sz="quarter" idx="10"/>
          </p:nvPr>
        </p:nvSpPr>
        <p:spPr/>
        <p:txBody>
          <a:bodyPr/>
          <a:lstStyle/>
          <a:p>
            <a:fld id="{C9A181DF-D35D-4B4A-B6F3-A55F933CD946}" type="slidenum">
              <a:rPr lang="en-US"/>
              <a:pPr/>
              <a:t>21</a:t>
            </a:fld>
            <a:endParaRPr lang="en-US"/>
          </a:p>
        </p:txBody>
      </p:sp>
      <p:sp>
        <p:nvSpPr>
          <p:cNvPr id="160770" name="Rectangle 2"/>
          <p:cNvSpPr>
            <a:spLocks noGrp="1" noChangeArrowheads="1"/>
          </p:cNvSpPr>
          <p:nvPr>
            <p:ph type="title"/>
          </p:nvPr>
        </p:nvSpPr>
        <p:spPr/>
        <p:txBody>
          <a:bodyPr/>
          <a:lstStyle/>
          <a:p>
            <a:r>
              <a:rPr lang="en-US"/>
              <a:t>OS Functions</a:t>
            </a:r>
          </a:p>
        </p:txBody>
      </p:sp>
      <p:sp>
        <p:nvSpPr>
          <p:cNvPr id="160771" name="Rectangle 3"/>
          <p:cNvSpPr>
            <a:spLocks noGrp="1" noChangeArrowheads="1"/>
          </p:cNvSpPr>
          <p:nvPr>
            <p:ph type="body" idx="1"/>
          </p:nvPr>
        </p:nvSpPr>
        <p:spPr/>
        <p:txBody>
          <a:bodyPr/>
          <a:lstStyle/>
          <a:p>
            <a:pPr>
              <a:lnSpc>
                <a:spcPct val="90000"/>
              </a:lnSpc>
            </a:pPr>
            <a:r>
              <a:rPr lang="en-US" dirty="0"/>
              <a:t>Loaded into memory when the computer is booted.  It manages:</a:t>
            </a:r>
          </a:p>
          <a:p>
            <a:pPr lvl="1">
              <a:lnSpc>
                <a:spcPct val="90000"/>
              </a:lnSpc>
            </a:pPr>
            <a:r>
              <a:rPr lang="en-US" dirty="0"/>
              <a:t>Programs </a:t>
            </a:r>
          </a:p>
          <a:p>
            <a:pPr lvl="1">
              <a:lnSpc>
                <a:spcPct val="90000"/>
              </a:lnSpc>
            </a:pPr>
            <a:endParaRPr lang="en-US" sz="800" dirty="0"/>
          </a:p>
          <a:p>
            <a:pPr lvl="1">
              <a:lnSpc>
                <a:spcPct val="90000"/>
              </a:lnSpc>
            </a:pPr>
            <a:r>
              <a:rPr lang="en-US" dirty="0"/>
              <a:t>Memory</a:t>
            </a:r>
          </a:p>
          <a:p>
            <a:pPr lvl="1">
              <a:lnSpc>
                <a:spcPct val="90000"/>
              </a:lnSpc>
            </a:pPr>
            <a:endParaRPr lang="en-US" sz="800" dirty="0"/>
          </a:p>
          <a:p>
            <a:pPr lvl="1">
              <a:lnSpc>
                <a:spcPct val="90000"/>
              </a:lnSpc>
            </a:pPr>
            <a:r>
              <a:rPr lang="en-US" dirty="0"/>
              <a:t>Files on secondary store</a:t>
            </a:r>
          </a:p>
          <a:p>
            <a:pPr lvl="1">
              <a:lnSpc>
                <a:spcPct val="90000"/>
              </a:lnSpc>
            </a:pPr>
            <a:endParaRPr lang="en-US" sz="800" dirty="0"/>
          </a:p>
          <a:p>
            <a:pPr lvl="1">
              <a:lnSpc>
                <a:spcPct val="90000"/>
              </a:lnSpc>
            </a:pPr>
            <a:r>
              <a:rPr lang="en-US" dirty="0"/>
              <a:t>Peripherals I/O devices</a:t>
            </a:r>
          </a:p>
          <a:p>
            <a:pPr lvl="1">
              <a:lnSpc>
                <a:spcPct val="90000"/>
              </a:lnSpc>
            </a:pPr>
            <a:endParaRPr lang="en-US" sz="800" dirty="0"/>
          </a:p>
          <a:p>
            <a:pPr lvl="1">
              <a:lnSpc>
                <a:spcPct val="90000"/>
              </a:lnSpc>
            </a:pPr>
            <a:r>
              <a:rPr lang="en-US" dirty="0"/>
              <a:t>Network connections</a:t>
            </a:r>
          </a:p>
          <a:p>
            <a:pPr lvl="1">
              <a:lnSpc>
                <a:spcPct val="90000"/>
              </a:lnSpc>
            </a:pPr>
            <a:endParaRPr lang="en-US" dirty="0"/>
          </a:p>
        </p:txBody>
      </p:sp>
      <p:sp>
        <p:nvSpPr>
          <p:cNvPr id="160775" name="Text Box 7"/>
          <p:cNvSpPr txBox="1">
            <a:spLocks noChangeArrowheads="1"/>
          </p:cNvSpPr>
          <p:nvPr/>
        </p:nvSpPr>
        <p:spPr bwMode="auto">
          <a:xfrm>
            <a:off x="5867400" y="6477000"/>
            <a:ext cx="3276600" cy="228600"/>
          </a:xfrm>
          <a:prstGeom prst="rect">
            <a:avLst/>
          </a:prstGeom>
          <a:noFill/>
          <a:ln w="9525">
            <a:noFill/>
            <a:miter lim="800000"/>
            <a:headEnd/>
            <a:tailEnd/>
          </a:ln>
          <a:effectLst/>
        </p:spPr>
        <p:txBody>
          <a:bodyPr>
            <a:spAutoFit/>
          </a:bodyPr>
          <a:lstStyle/>
          <a:p>
            <a:pPr algn="r"/>
            <a:r>
              <a:rPr lang="en-US" sz="900">
                <a:latin typeface="Times New Roman" pitchFamily="18" charset="0"/>
              </a:rPr>
              <a:t>images from www.microsoft/apple/linux/palm.com/org Oct., 2004</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6C122C3E-249B-4634-93DF-8131EEF17144}" type="slidenum">
              <a:rPr lang="en-US"/>
              <a:pPr/>
              <a:t>22</a:t>
            </a:fld>
            <a:endParaRPr lang="en-US"/>
          </a:p>
        </p:txBody>
      </p:sp>
      <p:sp>
        <p:nvSpPr>
          <p:cNvPr id="157698" name="Rectangle 2"/>
          <p:cNvSpPr>
            <a:spLocks noGrp="1" noChangeArrowheads="1"/>
          </p:cNvSpPr>
          <p:nvPr>
            <p:ph type="title"/>
          </p:nvPr>
        </p:nvSpPr>
        <p:spPr/>
        <p:txBody>
          <a:bodyPr/>
          <a:lstStyle/>
          <a:p>
            <a:r>
              <a:rPr lang="en-US"/>
              <a:t>Software Applications</a:t>
            </a:r>
          </a:p>
        </p:txBody>
      </p:sp>
      <p:sp>
        <p:nvSpPr>
          <p:cNvPr id="157699" name="Rectangle 3"/>
          <p:cNvSpPr>
            <a:spLocks noGrp="1" noChangeArrowheads="1"/>
          </p:cNvSpPr>
          <p:nvPr>
            <p:ph type="body" idx="1"/>
          </p:nvPr>
        </p:nvSpPr>
        <p:spPr>
          <a:xfrm>
            <a:off x="533400" y="1600200"/>
            <a:ext cx="7772400" cy="4343400"/>
          </a:xfrm>
        </p:spPr>
        <p:txBody>
          <a:bodyPr/>
          <a:lstStyle/>
          <a:p>
            <a:pPr>
              <a:lnSpc>
                <a:spcPct val="90000"/>
              </a:lnSpc>
            </a:pPr>
            <a:r>
              <a:rPr lang="en-US" dirty="0"/>
              <a:t>Programs built on top of the OS that support basic user tasks</a:t>
            </a:r>
          </a:p>
          <a:p>
            <a:pPr>
              <a:lnSpc>
                <a:spcPct val="90000"/>
              </a:lnSpc>
            </a:pPr>
            <a:r>
              <a:rPr lang="en-US" dirty="0"/>
              <a:t>Common Applications:</a:t>
            </a:r>
          </a:p>
          <a:p>
            <a:pPr lvl="1">
              <a:lnSpc>
                <a:spcPct val="90000"/>
              </a:lnSpc>
            </a:pPr>
            <a:r>
              <a:rPr lang="en-US" dirty="0"/>
              <a:t>Word Processing </a:t>
            </a:r>
          </a:p>
          <a:p>
            <a:pPr lvl="1">
              <a:lnSpc>
                <a:spcPct val="90000"/>
              </a:lnSpc>
            </a:pPr>
            <a:r>
              <a:rPr lang="en-US" dirty="0"/>
              <a:t>Spreadsheets</a:t>
            </a:r>
          </a:p>
          <a:p>
            <a:pPr lvl="1">
              <a:lnSpc>
                <a:spcPct val="90000"/>
              </a:lnSpc>
            </a:pPr>
            <a:r>
              <a:rPr lang="en-US" dirty="0"/>
              <a:t>Databases</a:t>
            </a:r>
          </a:p>
          <a:p>
            <a:pPr lvl="1">
              <a:lnSpc>
                <a:spcPct val="90000"/>
              </a:lnSpc>
            </a:pPr>
            <a:r>
              <a:rPr lang="en-US" dirty="0"/>
              <a:t>Electronic Mail </a:t>
            </a:r>
          </a:p>
          <a:p>
            <a:pPr lvl="1">
              <a:lnSpc>
                <a:spcPct val="90000"/>
              </a:lnSpc>
            </a:pPr>
            <a:r>
              <a:rPr lang="en-US" dirty="0"/>
              <a:t>Presentation Software </a:t>
            </a:r>
          </a:p>
          <a:p>
            <a:pPr lvl="1">
              <a:lnSpc>
                <a:spcPct val="90000"/>
              </a:lnSpc>
            </a:pPr>
            <a:r>
              <a:rPr lang="en-US" dirty="0"/>
              <a:t>Web</a:t>
            </a:r>
            <a:r>
              <a:rPr lang="en-US" dirty="0" smtClean="0"/>
              <a:t> Browsing / Development</a:t>
            </a:r>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67AC74B1-DB28-4A38-84DE-91F1DE17FDBA}" type="slidenum">
              <a:rPr lang="en-US"/>
              <a:pPr/>
              <a:t>23</a:t>
            </a:fld>
            <a:endParaRPr lang="en-US"/>
          </a:p>
        </p:txBody>
      </p:sp>
      <p:sp>
        <p:nvSpPr>
          <p:cNvPr id="116738" name="Rectangle 2"/>
          <p:cNvSpPr>
            <a:spLocks noGrp="1" noChangeArrowheads="1"/>
          </p:cNvSpPr>
          <p:nvPr>
            <p:ph type="title"/>
          </p:nvPr>
        </p:nvSpPr>
        <p:spPr/>
        <p:txBody>
          <a:bodyPr/>
          <a:lstStyle/>
          <a:p>
            <a:r>
              <a:rPr lang="en-US"/>
              <a:t>Historical Perspective</a:t>
            </a:r>
          </a:p>
        </p:txBody>
      </p:sp>
      <p:sp>
        <p:nvSpPr>
          <p:cNvPr id="116739" name="Rectangle 3"/>
          <p:cNvSpPr>
            <a:spLocks noGrp="1" noChangeArrowheads="1"/>
          </p:cNvSpPr>
          <p:nvPr>
            <p:ph type="body" idx="1"/>
          </p:nvPr>
        </p:nvSpPr>
        <p:spPr>
          <a:xfrm>
            <a:off x="381000" y="1752600"/>
            <a:ext cx="6324600" cy="2514600"/>
          </a:xfrm>
        </p:spPr>
        <p:txBody>
          <a:bodyPr/>
          <a:lstStyle/>
          <a:p>
            <a:r>
              <a:rPr lang="en-US" dirty="0"/>
              <a:t>ENIAC</a:t>
            </a:r>
          </a:p>
          <a:p>
            <a:pPr lvl="1"/>
            <a:r>
              <a:rPr lang="en-US" sz="2000" dirty="0"/>
              <a:t>200 bytes memory</a:t>
            </a:r>
          </a:p>
          <a:p>
            <a:pPr lvl="1"/>
            <a:r>
              <a:rPr lang="en-US" sz="2000" dirty="0"/>
              <a:t>5,000 additions per second</a:t>
            </a:r>
          </a:p>
          <a:p>
            <a:pPr lvl="1"/>
            <a:r>
              <a:rPr lang="en-US" sz="2000" dirty="0"/>
              <a:t>Allegedly dimmed the </a:t>
            </a:r>
            <a:r>
              <a:rPr lang="en-US" sz="2000" dirty="0" smtClean="0"/>
              <a:t>Philadelphia                </a:t>
            </a:r>
            <a:r>
              <a:rPr lang="en-US" sz="2000" dirty="0"/>
              <a:t>lights</a:t>
            </a:r>
            <a:r>
              <a:rPr lang="en-US" sz="2000" dirty="0" smtClean="0"/>
              <a:t> when </a:t>
            </a:r>
            <a:r>
              <a:rPr lang="en-US" sz="2000" dirty="0"/>
              <a:t>started</a:t>
            </a:r>
          </a:p>
          <a:p>
            <a:pPr lvl="1"/>
            <a:r>
              <a:rPr lang="en-US" sz="2000" dirty="0"/>
              <a:t>30 tons</a:t>
            </a:r>
          </a:p>
        </p:txBody>
      </p:sp>
      <p:pic>
        <p:nvPicPr>
          <p:cNvPr id="116740" name="Picture 4" descr="eniac"/>
          <p:cNvPicPr>
            <a:picLocks noChangeAspect="1" noChangeArrowheads="1"/>
          </p:cNvPicPr>
          <p:nvPr/>
        </p:nvPicPr>
        <p:blipFill>
          <a:blip r:embed="rId3"/>
          <a:srcRect/>
          <a:stretch>
            <a:fillRect/>
          </a:stretch>
        </p:blipFill>
        <p:spPr bwMode="auto">
          <a:xfrm>
            <a:off x="5715000" y="1685925"/>
            <a:ext cx="3124200" cy="2517775"/>
          </a:xfrm>
          <a:prstGeom prst="rect">
            <a:avLst/>
          </a:prstGeom>
          <a:noFill/>
        </p:spPr>
      </p:pic>
      <p:sp>
        <p:nvSpPr>
          <p:cNvPr id="116742" name="Text Box 6"/>
          <p:cNvSpPr txBox="1">
            <a:spLocks noChangeArrowheads="1"/>
          </p:cNvSpPr>
          <p:nvPr/>
        </p:nvSpPr>
        <p:spPr bwMode="auto">
          <a:xfrm>
            <a:off x="5486400" y="6324600"/>
            <a:ext cx="3657600" cy="228600"/>
          </a:xfrm>
          <a:prstGeom prst="rect">
            <a:avLst/>
          </a:prstGeom>
          <a:noFill/>
          <a:ln w="9525">
            <a:noFill/>
            <a:miter lim="800000"/>
            <a:headEnd/>
            <a:tailEnd/>
          </a:ln>
          <a:effectLst/>
        </p:spPr>
        <p:txBody>
          <a:bodyPr>
            <a:spAutoFit/>
          </a:bodyPr>
          <a:lstStyle/>
          <a:p>
            <a:pPr algn="r"/>
            <a:r>
              <a:rPr lang="en-US" sz="900" dirty="0">
                <a:latin typeface="Times New Roman" pitchFamily="18" charset="0"/>
              </a:rPr>
              <a:t>images from </a:t>
            </a:r>
            <a:r>
              <a:rPr lang="en-US" sz="900" dirty="0">
                <a:latin typeface="Times New Roman" pitchFamily="18" charset="0"/>
                <a:hlinkClick r:id="rId4"/>
              </a:rPr>
              <a:t>www.computer.org/history/</a:t>
            </a:r>
            <a:r>
              <a:rPr lang="en-US" sz="900" dirty="0">
                <a:latin typeface="Times New Roman" pitchFamily="18" charset="0"/>
              </a:rPr>
              <a:t> &amp; </a:t>
            </a:r>
            <a:r>
              <a:rPr lang="en-US" sz="900" dirty="0">
                <a:latin typeface="Times New Roman" pitchFamily="18" charset="0"/>
                <a:hlinkClick r:id="rId5"/>
              </a:rPr>
              <a:t>www.sony.com</a:t>
            </a:r>
            <a:r>
              <a:rPr lang="en-US" sz="900" dirty="0">
                <a:latin typeface="Times New Roman" pitchFamily="18" charset="0"/>
              </a:rPr>
              <a:t> Oct., 2004</a:t>
            </a:r>
          </a:p>
        </p:txBody>
      </p:sp>
      <p:pic>
        <p:nvPicPr>
          <p:cNvPr id="116743" name="Picture 7" descr="images"/>
          <p:cNvPicPr>
            <a:picLocks noChangeAspect="1" noChangeArrowheads="1"/>
          </p:cNvPicPr>
          <p:nvPr/>
        </p:nvPicPr>
        <p:blipFill>
          <a:blip r:embed="rId6"/>
          <a:srcRect/>
          <a:stretch>
            <a:fillRect/>
          </a:stretch>
        </p:blipFill>
        <p:spPr bwMode="auto">
          <a:xfrm>
            <a:off x="7086600" y="4495800"/>
            <a:ext cx="1346200" cy="1346200"/>
          </a:xfrm>
          <a:prstGeom prst="rect">
            <a:avLst/>
          </a:prstGeom>
          <a:noFill/>
        </p:spPr>
      </p:pic>
      <p:sp>
        <p:nvSpPr>
          <p:cNvPr id="116744" name="Rectangle 8"/>
          <p:cNvSpPr>
            <a:spLocks noChangeArrowheads="1"/>
          </p:cNvSpPr>
          <p:nvPr/>
        </p:nvSpPr>
        <p:spPr bwMode="auto">
          <a:xfrm>
            <a:off x="381000" y="4114800"/>
            <a:ext cx="6324600" cy="1752600"/>
          </a:xfrm>
          <a:prstGeom prst="rect">
            <a:avLst/>
          </a:prstGeom>
          <a:noFill/>
          <a:ln w="9525">
            <a:noFill/>
            <a:miter lim="800000"/>
            <a:headEnd/>
            <a:tailEnd/>
          </a:ln>
          <a:effectLst/>
        </p:spPr>
        <p:txBody>
          <a:bodyPr/>
          <a:lstStyle/>
          <a:p>
            <a:pPr marL="342900" indent="-342900" eaLnBrk="1" hangingPunct="1">
              <a:spcBef>
                <a:spcPct val="20000"/>
              </a:spcBef>
              <a:buClr>
                <a:schemeClr val="tx1"/>
              </a:buClr>
              <a:buSzPct val="75000"/>
              <a:buFont typeface="Arial" charset="0"/>
              <a:buChar char="●"/>
            </a:pPr>
            <a:r>
              <a:rPr lang="en-US" sz="3200"/>
              <a:t> Sony Clie PEG-T665C</a:t>
            </a:r>
          </a:p>
          <a:p>
            <a:pPr marL="742950" lvl="1" indent="-285750" eaLnBrk="1" hangingPunct="1">
              <a:spcBef>
                <a:spcPct val="20000"/>
              </a:spcBef>
              <a:buClr>
                <a:schemeClr val="tx1"/>
              </a:buClr>
              <a:buSzPct val="80000"/>
              <a:buFont typeface="Arial" charset="0"/>
              <a:buChar char="–"/>
            </a:pPr>
            <a:r>
              <a:rPr lang="en-US" sz="2000"/>
              <a:t>144M memory  (144 million bytes)</a:t>
            </a:r>
          </a:p>
          <a:p>
            <a:pPr marL="742950" lvl="1" indent="-285750" eaLnBrk="1" hangingPunct="1">
              <a:spcBef>
                <a:spcPct val="20000"/>
              </a:spcBef>
              <a:buClr>
                <a:schemeClr val="tx1"/>
              </a:buClr>
              <a:buSzPct val="80000"/>
              <a:buFont typeface="Arial" charset="0"/>
              <a:buChar char="–"/>
            </a:pPr>
            <a:r>
              <a:rPr lang="en-US" sz="2000"/>
              <a:t>~132,000,000 additions per second</a:t>
            </a:r>
          </a:p>
          <a:p>
            <a:pPr marL="742950" lvl="1" indent="-285750" eaLnBrk="1" hangingPunct="1">
              <a:spcBef>
                <a:spcPct val="20000"/>
              </a:spcBef>
              <a:buClr>
                <a:schemeClr val="tx1"/>
              </a:buClr>
              <a:buSzPct val="80000"/>
              <a:buFont typeface="Arial" charset="0"/>
              <a:buChar char="–"/>
            </a:pPr>
            <a:r>
              <a:rPr lang="en-US" sz="2000"/>
              <a:t>runs on a 5.2v, rechargable, lithium polymer battery</a:t>
            </a:r>
          </a:p>
          <a:p>
            <a:pPr marL="742950" lvl="1" indent="-285750" eaLnBrk="1" hangingPunct="1">
              <a:spcBef>
                <a:spcPct val="20000"/>
              </a:spcBef>
              <a:buClr>
                <a:schemeClr val="tx1"/>
              </a:buClr>
              <a:buSzPct val="80000"/>
              <a:buFont typeface="Arial" charset="0"/>
              <a:buChar char="–"/>
            </a:pPr>
            <a:r>
              <a:rPr lang="en-US" sz="2000"/>
              <a:t>4.9 ounces</a:t>
            </a:r>
            <a:endParaRPr 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674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67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44" grpId="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FB52541E-22DA-4585-99E4-97C6B8B8E4D5}" type="slidenum">
              <a:rPr lang="en-US"/>
              <a:pPr/>
              <a:t>24</a:t>
            </a:fld>
            <a:endParaRPr lang="en-US"/>
          </a:p>
        </p:txBody>
      </p:sp>
      <p:sp>
        <p:nvSpPr>
          <p:cNvPr id="165890" name="Rectangle 2"/>
          <p:cNvSpPr>
            <a:spLocks noGrp="1" noChangeArrowheads="1"/>
          </p:cNvSpPr>
          <p:nvPr>
            <p:ph type="title"/>
          </p:nvPr>
        </p:nvSpPr>
        <p:spPr/>
        <p:txBody>
          <a:bodyPr/>
          <a:lstStyle/>
          <a:p>
            <a:r>
              <a:rPr lang="en-US"/>
              <a:t>The Digital Divide</a:t>
            </a:r>
          </a:p>
        </p:txBody>
      </p:sp>
      <p:sp>
        <p:nvSpPr>
          <p:cNvPr id="165891" name="Rectangle 3"/>
          <p:cNvSpPr>
            <a:spLocks noGrp="1" noChangeArrowheads="1"/>
          </p:cNvSpPr>
          <p:nvPr>
            <p:ph type="body" idx="1"/>
          </p:nvPr>
        </p:nvSpPr>
        <p:spPr/>
        <p:txBody>
          <a:bodyPr/>
          <a:lstStyle/>
          <a:p>
            <a:pPr>
              <a:lnSpc>
                <a:spcPct val="90000"/>
              </a:lnSpc>
            </a:pPr>
            <a:r>
              <a:rPr lang="en-US"/>
              <a:t>Not everyone has equal access to information technology.</a:t>
            </a:r>
          </a:p>
          <a:p>
            <a:pPr>
              <a:lnSpc>
                <a:spcPct val="90000"/>
              </a:lnSpc>
            </a:pPr>
            <a:endParaRPr lang="en-US"/>
          </a:p>
          <a:p>
            <a:pPr>
              <a:lnSpc>
                <a:spcPct val="90000"/>
              </a:lnSpc>
            </a:pPr>
            <a:endParaRPr lang="en-US"/>
          </a:p>
          <a:p>
            <a:pPr>
              <a:lnSpc>
                <a:spcPct val="90000"/>
              </a:lnSpc>
            </a:pPr>
            <a:r>
              <a:rPr lang="en-US"/>
              <a:t>“I now realize how true it is that God does not show favoritism, but accepts men from every nation who hear him and do what is right.”</a:t>
            </a:r>
            <a:r>
              <a:rPr lang="en-US" sz="2400"/>
              <a:t>   - Acts 10:34-35</a:t>
            </a:r>
            <a:endParaRPr lang="en-US"/>
          </a:p>
        </p:txBody>
      </p:sp>
      <p:grpSp>
        <p:nvGrpSpPr>
          <p:cNvPr id="165892" name="Group 4"/>
          <p:cNvGrpSpPr>
            <a:grpSpLocks/>
          </p:cNvGrpSpPr>
          <p:nvPr/>
        </p:nvGrpSpPr>
        <p:grpSpPr bwMode="auto">
          <a:xfrm>
            <a:off x="8302625" y="363538"/>
            <a:ext cx="841375" cy="1084262"/>
            <a:chOff x="5182" y="47"/>
            <a:chExt cx="530" cy="683"/>
          </a:xfrm>
        </p:grpSpPr>
        <p:sp>
          <p:nvSpPr>
            <p:cNvPr id="165893" name="Text Box 5"/>
            <p:cNvSpPr txBox="1">
              <a:spLocks noChangeArrowheads="1"/>
            </p:cNvSpPr>
            <p:nvPr/>
          </p:nvSpPr>
          <p:spPr bwMode="auto">
            <a:xfrm>
              <a:off x="5184" y="480"/>
              <a:ext cx="520" cy="250"/>
            </a:xfrm>
            <a:prstGeom prst="rect">
              <a:avLst/>
            </a:prstGeom>
            <a:solidFill>
              <a:schemeClr val="bg1"/>
            </a:solidFill>
            <a:ln w="9525">
              <a:noFill/>
              <a:miter lim="800000"/>
              <a:headEnd/>
              <a:tailEnd/>
            </a:ln>
            <a:effectLst/>
          </p:spPr>
          <p:txBody>
            <a:bodyPr wrap="none">
              <a:spAutoFit/>
            </a:bodyPr>
            <a:lstStyle/>
            <a:p>
              <a:pPr algn="ctr"/>
              <a:r>
                <a:rPr lang="en-US" sz="1000" b="1"/>
                <a:t>What’s the</a:t>
              </a:r>
            </a:p>
            <a:p>
              <a:pPr algn="ctr"/>
              <a:r>
                <a:rPr lang="en-US" sz="1000" b="1"/>
                <a:t>Big Idea</a:t>
              </a:r>
              <a:endParaRPr lang="en-US" sz="2400">
                <a:latin typeface="Times New Roman" pitchFamily="18" charset="0"/>
              </a:endParaRPr>
            </a:p>
          </p:txBody>
        </p:sp>
        <p:pic>
          <p:nvPicPr>
            <p:cNvPr id="165894" name="Picture 6" descr="wtbi"/>
            <p:cNvPicPr>
              <a:picLocks noChangeAspect="1" noChangeArrowheads="1"/>
            </p:cNvPicPr>
            <p:nvPr/>
          </p:nvPicPr>
          <p:blipFill>
            <a:blip r:embed="rId3"/>
            <a:srcRect/>
            <a:stretch>
              <a:fillRect/>
            </a:stretch>
          </p:blipFill>
          <p:spPr bwMode="auto">
            <a:xfrm>
              <a:off x="5182" y="47"/>
              <a:ext cx="530" cy="481"/>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Slide Number Placeholder 3"/>
          <p:cNvSpPr>
            <a:spLocks noGrp="1"/>
          </p:cNvSpPr>
          <p:nvPr>
            <p:ph type="sldNum" sz="quarter" idx="10"/>
          </p:nvPr>
        </p:nvSpPr>
        <p:spPr/>
        <p:txBody>
          <a:bodyPr/>
          <a:lstStyle/>
          <a:p>
            <a:fld id="{64BE7CCC-4192-40C1-ACD5-404259AD1A67}" type="slidenum">
              <a:rPr lang="en-US"/>
              <a:pPr/>
              <a:t>3</a:t>
            </a:fld>
            <a:endParaRPr lang="en-US"/>
          </a:p>
        </p:txBody>
      </p:sp>
      <p:sp>
        <p:nvSpPr>
          <p:cNvPr id="93187" name="Rectangle 3"/>
          <p:cNvSpPr>
            <a:spLocks noGrp="1" noChangeArrowheads="1"/>
          </p:cNvSpPr>
          <p:nvPr>
            <p:ph type="body" idx="1"/>
          </p:nvPr>
        </p:nvSpPr>
        <p:spPr>
          <a:xfrm>
            <a:off x="457200" y="2209800"/>
            <a:ext cx="5245100" cy="4191000"/>
          </a:xfrm>
          <a:solidFill>
            <a:schemeClr val="bg1"/>
          </a:solidFill>
        </p:spPr>
        <p:txBody>
          <a:bodyPr/>
          <a:lstStyle/>
          <a:p>
            <a:r>
              <a:rPr lang="en-US" dirty="0"/>
              <a:t>1833</a:t>
            </a:r>
          </a:p>
          <a:p>
            <a:r>
              <a:rPr lang="en-US" dirty="0"/>
              <a:t>Primary innovation:</a:t>
            </a:r>
          </a:p>
          <a:p>
            <a:pPr lvl="1"/>
            <a:r>
              <a:rPr lang="en-US" dirty="0"/>
              <a:t>The </a:t>
            </a:r>
            <a:r>
              <a:rPr lang="en-US" b="1" dirty="0"/>
              <a:t>difference </a:t>
            </a:r>
            <a:r>
              <a:rPr lang="en-US" b="1" dirty="0" smtClean="0"/>
              <a:t>engine </a:t>
            </a:r>
            <a:r>
              <a:rPr lang="en-US" dirty="0" smtClean="0"/>
              <a:t>was </a:t>
            </a:r>
            <a:r>
              <a:rPr lang="en-US" dirty="0"/>
              <a:t>single-purpose</a:t>
            </a:r>
          </a:p>
          <a:p>
            <a:pPr lvl="1"/>
            <a:r>
              <a:rPr lang="en-US" dirty="0"/>
              <a:t>The </a:t>
            </a:r>
            <a:r>
              <a:rPr lang="en-US" b="1" dirty="0"/>
              <a:t>analytical engine</a:t>
            </a:r>
            <a:r>
              <a:rPr lang="en-US" dirty="0"/>
              <a:t> was </a:t>
            </a:r>
            <a:r>
              <a:rPr lang="en-US" i="1" dirty="0"/>
              <a:t>general-purpose</a:t>
            </a:r>
            <a:endParaRPr lang="en-US" dirty="0" smtClean="0"/>
          </a:p>
          <a:p>
            <a:r>
              <a:rPr lang="en-US" dirty="0" smtClean="0"/>
              <a:t>Only the difference engine was built, </a:t>
            </a:r>
            <a:r>
              <a:rPr lang="en-US" dirty="0" smtClean="0">
                <a:hlinkClick r:id="rId3"/>
              </a:rPr>
              <a:t>recently</a:t>
            </a:r>
            <a:r>
              <a:rPr lang="en-US" dirty="0" smtClean="0"/>
              <a:t>.</a:t>
            </a:r>
            <a:endParaRPr lang="en-US" dirty="0"/>
          </a:p>
        </p:txBody>
      </p:sp>
      <p:sp>
        <p:nvSpPr>
          <p:cNvPr id="93188" name="Rectangle 4"/>
          <p:cNvSpPr>
            <a:spLocks noGrp="1" noChangeArrowheads="1"/>
          </p:cNvSpPr>
          <p:nvPr>
            <p:ph type="title"/>
          </p:nvPr>
        </p:nvSpPr>
        <p:spPr>
          <a:xfrm>
            <a:off x="2286000" y="609600"/>
            <a:ext cx="6858000" cy="1143000"/>
          </a:xfrm>
          <a:noFill/>
          <a:ln/>
        </p:spPr>
        <p:txBody>
          <a:bodyPr/>
          <a:lstStyle/>
          <a:p>
            <a:r>
              <a:rPr lang="en-US" sz="4000"/>
              <a:t>Charles Babbage</a:t>
            </a:r>
            <a:r>
              <a:rPr lang="en-US"/>
              <a:t> </a:t>
            </a:r>
            <a:r>
              <a:rPr lang="en-US" sz="3200"/>
              <a:t>(1791-1871) </a:t>
            </a:r>
            <a:br>
              <a:rPr lang="en-US" sz="3200"/>
            </a:br>
            <a:r>
              <a:rPr lang="en-US" sz="3200"/>
              <a:t>“Analytical Engine”</a:t>
            </a:r>
          </a:p>
        </p:txBody>
      </p:sp>
      <p:pic>
        <p:nvPicPr>
          <p:cNvPr id="93189" name="Picture 5" descr="babbage_charles3"/>
          <p:cNvPicPr>
            <a:picLocks noChangeAspect="1" noChangeArrowheads="1"/>
          </p:cNvPicPr>
          <p:nvPr/>
        </p:nvPicPr>
        <p:blipFill>
          <a:blip r:embed="rId4"/>
          <a:srcRect/>
          <a:stretch>
            <a:fillRect/>
          </a:stretch>
        </p:blipFill>
        <p:spPr bwMode="auto">
          <a:xfrm>
            <a:off x="698500" y="457200"/>
            <a:ext cx="1384300" cy="1676400"/>
          </a:xfrm>
          <a:prstGeom prst="rect">
            <a:avLst/>
          </a:prstGeom>
          <a:noFill/>
        </p:spPr>
      </p:pic>
      <p:pic>
        <p:nvPicPr>
          <p:cNvPr id="93190" name="Picture 6" descr="diff_eng"/>
          <p:cNvPicPr>
            <a:picLocks noChangeAspect="1" noChangeArrowheads="1"/>
          </p:cNvPicPr>
          <p:nvPr/>
        </p:nvPicPr>
        <p:blipFill>
          <a:blip r:embed="rId5"/>
          <a:srcRect/>
          <a:stretch>
            <a:fillRect/>
          </a:stretch>
        </p:blipFill>
        <p:spPr bwMode="auto">
          <a:xfrm>
            <a:off x="5702300" y="1981200"/>
            <a:ext cx="2959100" cy="3886200"/>
          </a:xfrm>
          <a:prstGeom prst="rect">
            <a:avLst/>
          </a:prstGeom>
          <a:noFill/>
        </p:spPr>
      </p:pic>
      <p:sp>
        <p:nvSpPr>
          <p:cNvPr id="93191" name="Text Box 7"/>
          <p:cNvSpPr txBox="1">
            <a:spLocks noChangeArrowheads="1"/>
          </p:cNvSpPr>
          <p:nvPr/>
        </p:nvSpPr>
        <p:spPr bwMode="auto">
          <a:xfrm>
            <a:off x="6248400" y="6324600"/>
            <a:ext cx="2895600" cy="228600"/>
          </a:xfrm>
          <a:prstGeom prst="rect">
            <a:avLst/>
          </a:prstGeom>
          <a:noFill/>
          <a:ln w="9525">
            <a:noFill/>
            <a:miter lim="800000"/>
            <a:headEnd/>
            <a:tailEnd/>
          </a:ln>
          <a:effectLst/>
        </p:spPr>
        <p:txBody>
          <a:bodyPr>
            <a:spAutoFit/>
          </a:bodyPr>
          <a:lstStyle/>
          <a:p>
            <a:pPr algn="r"/>
            <a:r>
              <a:rPr lang="en-US" sz="900" dirty="0">
                <a:latin typeface="Times New Roman" pitchFamily="18" charset="0"/>
              </a:rPr>
              <a:t>images from </a:t>
            </a:r>
            <a:r>
              <a:rPr lang="en-US" sz="900" dirty="0">
                <a:latin typeface="Times New Roman" pitchFamily="18" charset="0"/>
                <a:hlinkClick r:id="rId6"/>
              </a:rPr>
              <a:t>http://www.computer.org/history/</a:t>
            </a:r>
            <a:r>
              <a:rPr lang="en-US" sz="900" dirty="0">
                <a:latin typeface="Times New Roman" pitchFamily="18" charset="0"/>
              </a:rPr>
              <a:t> Oct., 2004</a:t>
            </a:r>
          </a:p>
        </p:txBody>
      </p:sp>
      <p:sp>
        <p:nvSpPr>
          <p:cNvPr id="93192" name="Text Box 8"/>
          <p:cNvSpPr txBox="1">
            <a:spLocks noChangeArrowheads="1"/>
          </p:cNvSpPr>
          <p:nvPr/>
        </p:nvSpPr>
        <p:spPr bwMode="auto">
          <a:xfrm>
            <a:off x="5638800" y="5867400"/>
            <a:ext cx="3048000" cy="276999"/>
          </a:xfrm>
          <a:prstGeom prst="rect">
            <a:avLst/>
          </a:prstGeom>
          <a:noFill/>
          <a:ln w="9525">
            <a:noFill/>
            <a:miter lim="800000"/>
            <a:headEnd/>
            <a:tailEnd/>
          </a:ln>
          <a:effectLst/>
        </p:spPr>
        <p:txBody>
          <a:bodyPr>
            <a:spAutoFit/>
          </a:bodyPr>
          <a:lstStyle/>
          <a:p>
            <a:pPr algn="ctr"/>
            <a:r>
              <a:rPr lang="en-US" sz="1200" i="1" dirty="0" smtClean="0">
                <a:latin typeface="Times New Roman" pitchFamily="18" charset="0"/>
              </a:rPr>
              <a:t>a </a:t>
            </a:r>
            <a:r>
              <a:rPr lang="en-US" sz="1200" i="1" dirty="0">
                <a:latin typeface="Times New Roman" pitchFamily="18" charset="0"/>
              </a:rPr>
              <a:t>recreation of the difference </a:t>
            </a:r>
            <a:r>
              <a:rPr lang="en-US" sz="1200" i="1" dirty="0" smtClean="0">
                <a:latin typeface="Times New Roman" pitchFamily="18" charset="0"/>
              </a:rPr>
              <a:t>engine</a:t>
            </a:r>
            <a:endParaRPr lang="en-US" sz="1200" i="1" dirty="0">
              <a:latin typeface="Times New Roman" pitchFamily="18"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Slide Number Placeholder 3"/>
          <p:cNvSpPr>
            <a:spLocks noGrp="1"/>
          </p:cNvSpPr>
          <p:nvPr>
            <p:ph type="sldNum" sz="quarter" idx="10"/>
          </p:nvPr>
        </p:nvSpPr>
        <p:spPr/>
        <p:txBody>
          <a:bodyPr/>
          <a:lstStyle/>
          <a:p>
            <a:fld id="{DC75DFB0-38FB-4DAC-BDB8-CED70B7EAAC2}" type="slidenum">
              <a:rPr lang="en-US"/>
              <a:pPr/>
              <a:t>4</a:t>
            </a:fld>
            <a:endParaRPr lang="en-US"/>
          </a:p>
        </p:txBody>
      </p:sp>
      <p:pic>
        <p:nvPicPr>
          <p:cNvPr id="95239" name="Picture 7" descr="AdaLovelace"/>
          <p:cNvPicPr>
            <a:picLocks noChangeAspect="1" noChangeArrowheads="1"/>
          </p:cNvPicPr>
          <p:nvPr/>
        </p:nvPicPr>
        <p:blipFill>
          <a:blip r:embed="rId3"/>
          <a:srcRect/>
          <a:stretch>
            <a:fillRect/>
          </a:stretch>
        </p:blipFill>
        <p:spPr bwMode="auto">
          <a:xfrm>
            <a:off x="533400" y="457200"/>
            <a:ext cx="1649413" cy="2057400"/>
          </a:xfrm>
          <a:prstGeom prst="rect">
            <a:avLst/>
          </a:prstGeom>
          <a:noFill/>
        </p:spPr>
      </p:pic>
      <p:sp>
        <p:nvSpPr>
          <p:cNvPr id="95234" name="Rectangle 2"/>
          <p:cNvSpPr>
            <a:spLocks noGrp="1" noChangeArrowheads="1"/>
          </p:cNvSpPr>
          <p:nvPr>
            <p:ph type="body" idx="1"/>
          </p:nvPr>
        </p:nvSpPr>
        <p:spPr>
          <a:xfrm>
            <a:off x="457200" y="2133600"/>
            <a:ext cx="5245100" cy="4343400"/>
          </a:xfrm>
        </p:spPr>
        <p:txBody>
          <a:bodyPr/>
          <a:lstStyle/>
          <a:p>
            <a:endParaRPr lang="en-US"/>
          </a:p>
          <a:p>
            <a:r>
              <a:rPr lang="en-US"/>
              <a:t>Developed a set of “notes” on how to instruct the analytical engine </a:t>
            </a:r>
          </a:p>
          <a:p>
            <a:r>
              <a:rPr lang="en-US"/>
              <a:t>Suggested the use of punched cards </a:t>
            </a:r>
          </a:p>
          <a:p>
            <a:r>
              <a:rPr lang="en-US"/>
              <a:t>Known as the “first programmer”</a:t>
            </a:r>
          </a:p>
          <a:p>
            <a:endParaRPr lang="en-US"/>
          </a:p>
        </p:txBody>
      </p:sp>
      <p:sp>
        <p:nvSpPr>
          <p:cNvPr id="95235" name="Rectangle 3"/>
          <p:cNvSpPr>
            <a:spLocks noGrp="1" noChangeArrowheads="1"/>
          </p:cNvSpPr>
          <p:nvPr>
            <p:ph type="title"/>
          </p:nvPr>
        </p:nvSpPr>
        <p:spPr>
          <a:xfrm>
            <a:off x="2209800" y="609600"/>
            <a:ext cx="6400800" cy="1143000"/>
          </a:xfrm>
          <a:noFill/>
          <a:ln/>
        </p:spPr>
        <p:txBody>
          <a:bodyPr/>
          <a:lstStyle/>
          <a:p>
            <a:r>
              <a:rPr lang="en-US" dirty="0" err="1"/>
              <a:t>Ada</a:t>
            </a:r>
            <a:r>
              <a:rPr lang="en-US" dirty="0" smtClean="0"/>
              <a:t> Lovelace </a:t>
            </a:r>
            <a:r>
              <a:rPr lang="en-US" sz="3200" dirty="0" smtClean="0"/>
              <a:t>(</a:t>
            </a:r>
            <a:r>
              <a:rPr lang="en-US" sz="3200" dirty="0"/>
              <a:t>1816-1852) </a:t>
            </a:r>
            <a:br>
              <a:rPr lang="en-US" sz="3200" dirty="0"/>
            </a:br>
            <a:r>
              <a:rPr lang="en-US" sz="3200" dirty="0"/>
              <a:t>“the first programmer”</a:t>
            </a:r>
          </a:p>
        </p:txBody>
      </p:sp>
      <p:pic>
        <p:nvPicPr>
          <p:cNvPr id="95237" name="Picture 5" descr="ada-letters"/>
          <p:cNvPicPr>
            <a:picLocks noChangeAspect="1" noChangeArrowheads="1"/>
          </p:cNvPicPr>
          <p:nvPr/>
        </p:nvPicPr>
        <p:blipFill>
          <a:blip r:embed="rId4"/>
          <a:srcRect/>
          <a:stretch>
            <a:fillRect/>
          </a:stretch>
        </p:blipFill>
        <p:spPr bwMode="auto">
          <a:xfrm>
            <a:off x="5649913" y="1981200"/>
            <a:ext cx="3265487" cy="4267200"/>
          </a:xfrm>
          <a:prstGeom prst="rect">
            <a:avLst/>
          </a:prstGeom>
          <a:noFill/>
        </p:spPr>
      </p:pic>
      <p:sp>
        <p:nvSpPr>
          <p:cNvPr id="95238" name="Text Box 6"/>
          <p:cNvSpPr txBox="1">
            <a:spLocks noChangeArrowheads="1"/>
          </p:cNvSpPr>
          <p:nvPr/>
        </p:nvSpPr>
        <p:spPr bwMode="auto">
          <a:xfrm>
            <a:off x="6248400" y="6477000"/>
            <a:ext cx="2895600" cy="228600"/>
          </a:xfrm>
          <a:prstGeom prst="rect">
            <a:avLst/>
          </a:prstGeom>
          <a:noFill/>
          <a:ln w="9525">
            <a:noFill/>
            <a:miter lim="800000"/>
            <a:headEnd/>
            <a:tailEnd/>
          </a:ln>
          <a:effectLst/>
        </p:spPr>
        <p:txBody>
          <a:bodyPr>
            <a:spAutoFit/>
          </a:bodyPr>
          <a:lstStyle/>
          <a:p>
            <a:pPr algn="r"/>
            <a:r>
              <a:rPr lang="en-US" sz="900">
                <a:latin typeface="Times New Roman" pitchFamily="18" charset="0"/>
              </a:rPr>
              <a:t>images from </a:t>
            </a:r>
            <a:r>
              <a:rPr lang="en-US" sz="900">
                <a:latin typeface="Times New Roman" pitchFamily="18" charset="0"/>
                <a:hlinkClick r:id="rId5"/>
              </a:rPr>
              <a:t>http://www.computer.org/history/</a:t>
            </a:r>
            <a:r>
              <a:rPr lang="en-US" sz="900">
                <a:latin typeface="Times New Roman" pitchFamily="18" charset="0"/>
              </a:rPr>
              <a:t> Oct., 2004</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3243AAE-4A7B-48CD-A77E-271C06991B70}" type="slidenum">
              <a:rPr lang="en-US"/>
              <a:pPr/>
              <a:t>5</a:t>
            </a:fld>
            <a:endParaRPr lang="en-US"/>
          </a:p>
        </p:txBody>
      </p:sp>
      <p:sp>
        <p:nvSpPr>
          <p:cNvPr id="118786" name="Rectangle 2"/>
          <p:cNvSpPr>
            <a:spLocks noGrp="1" noChangeArrowheads="1"/>
          </p:cNvSpPr>
          <p:nvPr>
            <p:ph type="title"/>
          </p:nvPr>
        </p:nvSpPr>
        <p:spPr/>
        <p:txBody>
          <a:bodyPr/>
          <a:lstStyle/>
          <a:p>
            <a:r>
              <a:rPr lang="en-US" dirty="0" smtClean="0"/>
              <a:t>The Universal Machine</a:t>
            </a:r>
            <a:endParaRPr lang="en-US" dirty="0"/>
          </a:p>
        </p:txBody>
      </p:sp>
      <p:sp>
        <p:nvSpPr>
          <p:cNvPr id="118787" name="Rectangle 3"/>
          <p:cNvSpPr>
            <a:spLocks noGrp="1" noChangeArrowheads="1"/>
          </p:cNvSpPr>
          <p:nvPr>
            <p:ph type="body" idx="1"/>
          </p:nvPr>
        </p:nvSpPr>
        <p:spPr/>
        <p:txBody>
          <a:bodyPr/>
          <a:lstStyle/>
          <a:p>
            <a:r>
              <a:rPr lang="en-US" dirty="0" smtClean="0"/>
              <a:t>A computer is known as a </a:t>
            </a:r>
            <a:r>
              <a:rPr lang="en-US" b="1" dirty="0" smtClean="0"/>
              <a:t>universal machine</a:t>
            </a:r>
            <a:r>
              <a:rPr lang="en-US" dirty="0" smtClean="0"/>
              <a:t>.</a:t>
            </a:r>
          </a:p>
          <a:p>
            <a:pPr lvl="1"/>
            <a:r>
              <a:rPr lang="en-US" dirty="0" smtClean="0"/>
              <a:t>It can compute </a:t>
            </a:r>
            <a:r>
              <a:rPr lang="en-US" i="1" dirty="0" smtClean="0"/>
              <a:t>anything </a:t>
            </a:r>
            <a:r>
              <a:rPr lang="en-US" dirty="0" smtClean="0"/>
              <a:t>that can be computed.</a:t>
            </a:r>
          </a:p>
          <a:p>
            <a:r>
              <a:rPr lang="en-US" dirty="0" smtClean="0"/>
              <a:t>Key ingredients in our universal machines:</a:t>
            </a:r>
            <a:endParaRPr lang="en-US" dirty="0"/>
          </a:p>
          <a:p>
            <a:pPr lvl="1"/>
            <a:r>
              <a:rPr lang="en-US" dirty="0" smtClean="0"/>
              <a:t>Hardware: framework for “any computation”.</a:t>
            </a:r>
          </a:p>
          <a:p>
            <a:pPr lvl="1"/>
            <a:r>
              <a:rPr lang="en-US" dirty="0" smtClean="0"/>
              <a:t>Software: describes a specific computation.</a:t>
            </a:r>
          </a:p>
          <a:p>
            <a:pPr lvl="2"/>
            <a:r>
              <a:rPr lang="en-US" dirty="0" smtClean="0"/>
              <a:t>a communication with the computer.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 name="Slide Number Placeholder 3"/>
          <p:cNvSpPr>
            <a:spLocks noGrp="1"/>
          </p:cNvSpPr>
          <p:nvPr>
            <p:ph type="sldNum" sz="quarter" idx="10"/>
          </p:nvPr>
        </p:nvSpPr>
        <p:spPr/>
        <p:txBody>
          <a:bodyPr/>
          <a:lstStyle/>
          <a:p>
            <a:fld id="{E2AD1C3F-F3DD-4D67-802A-5819F3EE08E6}" type="slidenum">
              <a:rPr lang="en-US"/>
              <a:pPr/>
              <a:t>6</a:t>
            </a:fld>
            <a:endParaRPr lang="en-US"/>
          </a:p>
        </p:txBody>
      </p:sp>
      <p:sp>
        <p:nvSpPr>
          <p:cNvPr id="131074" name="Rectangle 2"/>
          <p:cNvSpPr>
            <a:spLocks noChangeArrowheads="1"/>
          </p:cNvSpPr>
          <p:nvPr/>
        </p:nvSpPr>
        <p:spPr bwMode="auto">
          <a:xfrm>
            <a:off x="2362200" y="2362200"/>
            <a:ext cx="5791200" cy="2971800"/>
          </a:xfrm>
          <a:prstGeom prst="rect">
            <a:avLst/>
          </a:prstGeom>
          <a:solidFill>
            <a:srgbClr val="C0C0C0">
              <a:alpha val="50000"/>
            </a:srgbClr>
          </a:solidFill>
          <a:ln w="9525">
            <a:solidFill>
              <a:schemeClr val="tx1"/>
            </a:solidFill>
            <a:miter lim="800000"/>
            <a:headEnd/>
            <a:tailEnd/>
          </a:ln>
          <a:effectLst/>
        </p:spPr>
        <p:txBody>
          <a:bodyPr wrap="none" anchor="ctr"/>
          <a:lstStyle/>
          <a:p>
            <a:pPr algn="ctr"/>
            <a:r>
              <a:rPr lang="en-US" sz="1600"/>
              <a:t>Mother board					    </a:t>
            </a:r>
          </a:p>
          <a:p>
            <a:pPr algn="ctr"/>
            <a:endParaRPr lang="en-US" sz="2000"/>
          </a:p>
          <a:p>
            <a:pPr algn="ctr"/>
            <a:endParaRPr lang="en-US" sz="1600"/>
          </a:p>
          <a:p>
            <a:pPr algn="ctr"/>
            <a:endParaRPr lang="en-US" sz="2400"/>
          </a:p>
          <a:p>
            <a:pPr algn="ctr"/>
            <a:endParaRPr lang="en-US" sz="2400"/>
          </a:p>
          <a:p>
            <a:pPr algn="ctr"/>
            <a:endParaRPr lang="en-US" sz="2400"/>
          </a:p>
          <a:p>
            <a:pPr algn="ctr"/>
            <a:endParaRPr lang="en-US" sz="2400"/>
          </a:p>
          <a:p>
            <a:pPr algn="ctr"/>
            <a:endParaRPr lang="en-US" sz="2400"/>
          </a:p>
          <a:p>
            <a:pPr algn="ctr"/>
            <a:endParaRPr lang="en-US" sz="2400"/>
          </a:p>
        </p:txBody>
      </p:sp>
      <p:sp>
        <p:nvSpPr>
          <p:cNvPr id="131075" name="Rectangle 3"/>
          <p:cNvSpPr>
            <a:spLocks noGrp="1" noChangeArrowheads="1"/>
          </p:cNvSpPr>
          <p:nvPr>
            <p:ph type="title"/>
          </p:nvPr>
        </p:nvSpPr>
        <p:spPr>
          <a:xfrm>
            <a:off x="685800" y="381000"/>
            <a:ext cx="7772400" cy="1143000"/>
          </a:xfrm>
        </p:spPr>
        <p:txBody>
          <a:bodyPr/>
          <a:lstStyle/>
          <a:p>
            <a:r>
              <a:rPr lang="en-US"/>
              <a:t>Computer Architecture</a:t>
            </a:r>
          </a:p>
        </p:txBody>
      </p:sp>
      <p:sp>
        <p:nvSpPr>
          <p:cNvPr id="131076" name="AutoShape 4"/>
          <p:cNvSpPr>
            <a:spLocks noChangeArrowheads="1"/>
          </p:cNvSpPr>
          <p:nvPr/>
        </p:nvSpPr>
        <p:spPr bwMode="auto">
          <a:xfrm>
            <a:off x="6096000" y="2667000"/>
            <a:ext cx="1905000" cy="1828800"/>
          </a:xfrm>
          <a:prstGeom prst="flowChartProcess">
            <a:avLst/>
          </a:prstGeom>
          <a:solidFill>
            <a:schemeClr val="accent1">
              <a:alpha val="50000"/>
            </a:schemeClr>
          </a:solidFill>
          <a:ln w="9525" algn="ctr">
            <a:solidFill>
              <a:schemeClr val="tx1"/>
            </a:solidFill>
            <a:miter lim="800000"/>
            <a:headEnd/>
            <a:tailEnd/>
          </a:ln>
          <a:effectLst/>
        </p:spPr>
        <p:txBody>
          <a:bodyPr wrap="none" anchor="ctr"/>
          <a:lstStyle/>
          <a:p>
            <a:pPr algn="ctr"/>
            <a:r>
              <a:rPr lang="en-US" sz="2400"/>
              <a:t>RAM       </a:t>
            </a:r>
          </a:p>
          <a:p>
            <a:pPr algn="ctr"/>
            <a:endParaRPr lang="en-US" sz="2400"/>
          </a:p>
          <a:p>
            <a:pPr algn="ctr"/>
            <a:endParaRPr lang="en-US" sz="2400"/>
          </a:p>
          <a:p>
            <a:pPr algn="ctr"/>
            <a:endParaRPr lang="en-US" sz="2400"/>
          </a:p>
          <a:p>
            <a:pPr algn="ctr"/>
            <a:endParaRPr lang="en-US" sz="2400"/>
          </a:p>
        </p:txBody>
      </p:sp>
      <p:cxnSp>
        <p:nvCxnSpPr>
          <p:cNvPr id="131080" name="AutoShape 8"/>
          <p:cNvCxnSpPr>
            <a:cxnSpLocks noChangeShapeType="1"/>
            <a:stCxn id="131103" idx="3"/>
            <a:endCxn id="131076" idx="1"/>
          </p:cNvCxnSpPr>
          <p:nvPr/>
        </p:nvCxnSpPr>
        <p:spPr bwMode="auto">
          <a:xfrm>
            <a:off x="5181600" y="3581400"/>
            <a:ext cx="914400" cy="0"/>
          </a:xfrm>
          <a:prstGeom prst="straightConnector1">
            <a:avLst/>
          </a:prstGeom>
          <a:noFill/>
          <a:ln w="63500">
            <a:solidFill>
              <a:schemeClr val="accent2"/>
            </a:solidFill>
            <a:round/>
            <a:headEnd/>
            <a:tailEnd/>
          </a:ln>
          <a:effectLst/>
        </p:spPr>
      </p:cxnSp>
      <p:sp>
        <p:nvSpPr>
          <p:cNvPr id="131082" name="AutoShape 10">
            <a:hlinkClick r:id="" action="ppaction://noaction"/>
          </p:cNvPr>
          <p:cNvSpPr>
            <a:spLocks noChangeArrowheads="1"/>
          </p:cNvSpPr>
          <p:nvPr/>
        </p:nvSpPr>
        <p:spPr bwMode="auto">
          <a:xfrm>
            <a:off x="4495800" y="5410200"/>
            <a:ext cx="1295400" cy="1295400"/>
          </a:xfrm>
          <a:prstGeom prst="flowChartMagneticDisk">
            <a:avLst/>
          </a:prstGeom>
          <a:solidFill>
            <a:schemeClr val="accent1"/>
          </a:solidFill>
          <a:ln w="9525">
            <a:solidFill>
              <a:schemeClr val="tx1"/>
            </a:solidFill>
            <a:round/>
            <a:headEnd/>
            <a:tailEnd/>
          </a:ln>
          <a:effectLst/>
        </p:spPr>
        <p:txBody>
          <a:bodyPr wrap="none" anchor="ctr"/>
          <a:lstStyle/>
          <a:p>
            <a:pPr algn="ctr"/>
            <a:r>
              <a:rPr lang="en-US" sz="2400">
                <a:latin typeface="Times New Roman" pitchFamily="18" charset="0"/>
              </a:rPr>
              <a:t>Hard disk</a:t>
            </a:r>
          </a:p>
        </p:txBody>
      </p:sp>
      <p:sp>
        <p:nvSpPr>
          <p:cNvPr id="131083" name="AutoShape 11">
            <a:hlinkClick r:id="" action="ppaction://noaction"/>
          </p:cNvPr>
          <p:cNvSpPr>
            <a:spLocks noChangeArrowheads="1"/>
          </p:cNvSpPr>
          <p:nvPr/>
        </p:nvSpPr>
        <p:spPr bwMode="auto">
          <a:xfrm>
            <a:off x="2667000" y="5715000"/>
            <a:ext cx="762000" cy="685800"/>
          </a:xfrm>
          <a:prstGeom prst="flowChartMagneticDisk">
            <a:avLst/>
          </a:prstGeom>
          <a:solidFill>
            <a:schemeClr val="accent1"/>
          </a:solidFill>
          <a:ln w="9525">
            <a:solidFill>
              <a:schemeClr val="tx1"/>
            </a:solidFill>
            <a:round/>
            <a:headEnd/>
            <a:tailEnd/>
          </a:ln>
          <a:effectLst/>
        </p:spPr>
        <p:txBody>
          <a:bodyPr wrap="none" anchor="ctr"/>
          <a:lstStyle/>
          <a:p>
            <a:pPr algn="ctr"/>
            <a:r>
              <a:rPr lang="en-US" sz="2400"/>
              <a:t>CD</a:t>
            </a:r>
          </a:p>
        </p:txBody>
      </p:sp>
      <p:sp>
        <p:nvSpPr>
          <p:cNvPr id="131084" name="AutoShape 12">
            <a:hlinkClick r:id="" action="ppaction://noaction"/>
          </p:cNvPr>
          <p:cNvSpPr>
            <a:spLocks noChangeArrowheads="1"/>
          </p:cNvSpPr>
          <p:nvPr/>
        </p:nvSpPr>
        <p:spPr bwMode="auto">
          <a:xfrm>
            <a:off x="5943600" y="5715000"/>
            <a:ext cx="990600" cy="685800"/>
          </a:xfrm>
          <a:prstGeom prst="flowChartMagneticDisk">
            <a:avLst/>
          </a:prstGeom>
          <a:solidFill>
            <a:schemeClr val="accent1"/>
          </a:solidFill>
          <a:ln w="9525">
            <a:solidFill>
              <a:schemeClr val="tx1"/>
            </a:solidFill>
            <a:round/>
            <a:headEnd/>
            <a:tailEnd/>
          </a:ln>
          <a:effectLst/>
        </p:spPr>
        <p:txBody>
          <a:bodyPr wrap="none" anchor="ctr"/>
          <a:lstStyle/>
          <a:p>
            <a:pPr algn="ctr"/>
            <a:r>
              <a:rPr lang="en-US" sz="1600" dirty="0" smtClean="0"/>
              <a:t>Thumb drive</a:t>
            </a:r>
            <a:endParaRPr lang="en-US" sz="1600" dirty="0"/>
          </a:p>
        </p:txBody>
      </p:sp>
      <p:sp>
        <p:nvSpPr>
          <p:cNvPr id="131085" name="AutoShape 13">
            <a:hlinkClick r:id="" action="ppaction://noaction"/>
          </p:cNvPr>
          <p:cNvSpPr>
            <a:spLocks noChangeArrowheads="1"/>
          </p:cNvSpPr>
          <p:nvPr/>
        </p:nvSpPr>
        <p:spPr bwMode="auto">
          <a:xfrm>
            <a:off x="3581400" y="5715000"/>
            <a:ext cx="838200" cy="685800"/>
          </a:xfrm>
          <a:prstGeom prst="flowChartMagneticDisk">
            <a:avLst/>
          </a:prstGeom>
          <a:solidFill>
            <a:schemeClr val="accent1"/>
          </a:solidFill>
          <a:ln w="9525">
            <a:solidFill>
              <a:schemeClr val="tx1"/>
            </a:solidFill>
            <a:round/>
            <a:headEnd/>
            <a:tailEnd/>
          </a:ln>
          <a:effectLst/>
        </p:spPr>
        <p:txBody>
          <a:bodyPr wrap="none" anchor="ctr"/>
          <a:lstStyle/>
          <a:p>
            <a:pPr algn="ctr"/>
            <a:r>
              <a:rPr lang="en-US" sz="2400" dirty="0"/>
              <a:t>DVD</a:t>
            </a:r>
          </a:p>
        </p:txBody>
      </p:sp>
      <p:cxnSp>
        <p:nvCxnSpPr>
          <p:cNvPr id="131086" name="AutoShape 14"/>
          <p:cNvCxnSpPr>
            <a:cxnSpLocks noChangeShapeType="1"/>
            <a:stCxn id="131103" idx="2"/>
            <a:endCxn id="131082" idx="1"/>
          </p:cNvCxnSpPr>
          <p:nvPr/>
        </p:nvCxnSpPr>
        <p:spPr bwMode="auto">
          <a:xfrm rot="16200000" flipH="1">
            <a:off x="4267200" y="4533900"/>
            <a:ext cx="914400" cy="838200"/>
          </a:xfrm>
          <a:prstGeom prst="straightConnector1">
            <a:avLst/>
          </a:prstGeom>
          <a:noFill/>
          <a:ln w="63500">
            <a:solidFill>
              <a:schemeClr val="accent2"/>
            </a:solidFill>
            <a:miter lim="800000"/>
            <a:headEnd/>
            <a:tailEnd/>
          </a:ln>
          <a:effectLst/>
        </p:spPr>
      </p:cxnSp>
      <p:cxnSp>
        <p:nvCxnSpPr>
          <p:cNvPr id="131087" name="AutoShape 15"/>
          <p:cNvCxnSpPr>
            <a:cxnSpLocks noChangeShapeType="1"/>
            <a:endCxn id="131085" idx="1"/>
          </p:cNvCxnSpPr>
          <p:nvPr/>
        </p:nvCxnSpPr>
        <p:spPr bwMode="auto">
          <a:xfrm rot="5400000">
            <a:off x="3409950" y="5086350"/>
            <a:ext cx="1219200" cy="38100"/>
          </a:xfrm>
          <a:prstGeom prst="straightConnector1">
            <a:avLst/>
          </a:prstGeom>
          <a:noFill/>
          <a:ln w="63500">
            <a:solidFill>
              <a:schemeClr val="accent2"/>
            </a:solidFill>
            <a:miter lim="800000"/>
            <a:headEnd/>
            <a:tailEnd/>
          </a:ln>
          <a:effectLst/>
        </p:spPr>
      </p:cxnSp>
      <p:cxnSp>
        <p:nvCxnSpPr>
          <p:cNvPr id="131088" name="AutoShape 16"/>
          <p:cNvCxnSpPr>
            <a:cxnSpLocks noChangeShapeType="1"/>
            <a:endCxn id="131083" idx="1"/>
          </p:cNvCxnSpPr>
          <p:nvPr/>
        </p:nvCxnSpPr>
        <p:spPr bwMode="auto">
          <a:xfrm rot="5400000">
            <a:off x="2705100" y="4838700"/>
            <a:ext cx="1219200" cy="533400"/>
          </a:xfrm>
          <a:prstGeom prst="straightConnector1">
            <a:avLst/>
          </a:prstGeom>
          <a:noFill/>
          <a:ln w="63500">
            <a:solidFill>
              <a:schemeClr val="accent2"/>
            </a:solidFill>
            <a:miter lim="800000"/>
            <a:headEnd/>
            <a:tailEnd/>
          </a:ln>
          <a:effectLst/>
        </p:spPr>
      </p:cxnSp>
      <p:sp>
        <p:nvSpPr>
          <p:cNvPr id="131090" name="AutoShape 18"/>
          <p:cNvSpPr>
            <a:spLocks noChangeArrowheads="1"/>
          </p:cNvSpPr>
          <p:nvPr/>
        </p:nvSpPr>
        <p:spPr bwMode="auto">
          <a:xfrm>
            <a:off x="0" y="1600200"/>
            <a:ext cx="9144000" cy="304800"/>
          </a:xfrm>
          <a:prstGeom prst="flowChartProcess">
            <a:avLst/>
          </a:prstGeom>
          <a:solidFill>
            <a:srgbClr val="0095F2">
              <a:alpha val="50000"/>
            </a:srgbClr>
          </a:solidFill>
          <a:ln w="9525" algn="ctr">
            <a:solidFill>
              <a:schemeClr val="tx1"/>
            </a:solidFill>
            <a:miter lim="800000"/>
            <a:headEnd/>
            <a:tailEnd/>
          </a:ln>
          <a:effectLst/>
        </p:spPr>
        <p:txBody>
          <a:bodyPr wrap="none" anchor="ctr"/>
          <a:lstStyle/>
          <a:p>
            <a:pPr algn="ctr"/>
            <a:r>
              <a:rPr lang="en-US" sz="2400"/>
              <a:t>Network</a:t>
            </a:r>
            <a:r>
              <a:rPr lang="en-US" sz="2400">
                <a:latin typeface="Times New Roman" pitchFamily="18" charset="0"/>
              </a:rPr>
              <a:t>              </a:t>
            </a:r>
          </a:p>
        </p:txBody>
      </p:sp>
      <p:sp>
        <p:nvSpPr>
          <p:cNvPr id="131091" name="Line 19"/>
          <p:cNvSpPr>
            <a:spLocks noChangeShapeType="1"/>
          </p:cNvSpPr>
          <p:nvPr/>
        </p:nvSpPr>
        <p:spPr bwMode="auto">
          <a:xfrm>
            <a:off x="4038600" y="1905000"/>
            <a:ext cx="0" cy="762000"/>
          </a:xfrm>
          <a:prstGeom prst="line">
            <a:avLst/>
          </a:prstGeom>
          <a:noFill/>
          <a:ln w="63500">
            <a:solidFill>
              <a:schemeClr val="accent2"/>
            </a:solidFill>
            <a:round/>
            <a:headEnd/>
            <a:tailEnd/>
          </a:ln>
          <a:effectLst/>
        </p:spPr>
        <p:txBody>
          <a:bodyPr wrap="none" anchor="ctr"/>
          <a:lstStyle/>
          <a:p>
            <a:endParaRPr lang="en-US"/>
          </a:p>
        </p:txBody>
      </p:sp>
      <p:pic>
        <p:nvPicPr>
          <p:cNvPr id="131092" name="Picture 20">
            <a:hlinkClick r:id="" action="ppaction://noaction"/>
          </p:cNvPr>
          <p:cNvPicPr>
            <a:picLocks noChangeAspect="1" noChangeArrowheads="1"/>
          </p:cNvPicPr>
          <p:nvPr/>
        </p:nvPicPr>
        <p:blipFill>
          <a:blip r:embed="rId3" cstate="print"/>
          <a:srcRect/>
          <a:stretch>
            <a:fillRect/>
          </a:stretch>
        </p:blipFill>
        <p:spPr bwMode="auto">
          <a:xfrm>
            <a:off x="838200" y="2286000"/>
            <a:ext cx="838200" cy="795338"/>
          </a:xfrm>
          <a:prstGeom prst="rect">
            <a:avLst/>
          </a:prstGeom>
          <a:noFill/>
          <a:ln w="9525">
            <a:noFill/>
            <a:miter lim="800000"/>
            <a:headEnd/>
            <a:tailEnd/>
          </a:ln>
          <a:effectLst/>
        </p:spPr>
      </p:pic>
      <p:pic>
        <p:nvPicPr>
          <p:cNvPr id="131093" name="Picture 21">
            <a:hlinkClick r:id="" action="ppaction://noaction"/>
          </p:cNvPr>
          <p:cNvPicPr>
            <a:picLocks noChangeAspect="1" noChangeArrowheads="1"/>
          </p:cNvPicPr>
          <p:nvPr/>
        </p:nvPicPr>
        <p:blipFill>
          <a:blip r:embed="rId4"/>
          <a:srcRect/>
          <a:stretch>
            <a:fillRect/>
          </a:stretch>
        </p:blipFill>
        <p:spPr bwMode="auto">
          <a:xfrm>
            <a:off x="762000" y="3276600"/>
            <a:ext cx="990600" cy="393700"/>
          </a:xfrm>
          <a:prstGeom prst="rect">
            <a:avLst/>
          </a:prstGeom>
          <a:noFill/>
          <a:ln w="9525">
            <a:noFill/>
            <a:miter lim="800000"/>
            <a:headEnd/>
            <a:tailEnd/>
          </a:ln>
          <a:effectLst/>
        </p:spPr>
      </p:pic>
      <p:pic>
        <p:nvPicPr>
          <p:cNvPr id="131094" name="Picture 22">
            <a:hlinkClick r:id="" action="ppaction://noaction"/>
          </p:cNvPr>
          <p:cNvPicPr>
            <a:picLocks noChangeAspect="1" noChangeArrowheads="1"/>
          </p:cNvPicPr>
          <p:nvPr/>
        </p:nvPicPr>
        <p:blipFill>
          <a:blip r:embed="rId5" cstate="print"/>
          <a:srcRect/>
          <a:stretch>
            <a:fillRect/>
          </a:stretch>
        </p:blipFill>
        <p:spPr bwMode="auto">
          <a:xfrm>
            <a:off x="1066800" y="3810000"/>
            <a:ext cx="257175" cy="685800"/>
          </a:xfrm>
          <a:prstGeom prst="rect">
            <a:avLst/>
          </a:prstGeom>
          <a:noFill/>
          <a:ln w="9525">
            <a:noFill/>
            <a:miter lim="800000"/>
            <a:headEnd/>
            <a:tailEnd/>
          </a:ln>
          <a:effectLst/>
        </p:spPr>
      </p:pic>
      <p:pic>
        <p:nvPicPr>
          <p:cNvPr id="131095" name="Picture 23">
            <a:hlinkClick r:id="" action="ppaction://noaction"/>
          </p:cNvPr>
          <p:cNvPicPr>
            <a:picLocks noChangeAspect="1" noChangeArrowheads="1"/>
          </p:cNvPicPr>
          <p:nvPr/>
        </p:nvPicPr>
        <p:blipFill>
          <a:blip r:embed="rId6" cstate="print"/>
          <a:srcRect/>
          <a:stretch>
            <a:fillRect/>
          </a:stretch>
        </p:blipFill>
        <p:spPr bwMode="auto">
          <a:xfrm>
            <a:off x="381000" y="4724400"/>
            <a:ext cx="1447800" cy="655638"/>
          </a:xfrm>
          <a:prstGeom prst="rect">
            <a:avLst/>
          </a:prstGeom>
          <a:noFill/>
          <a:ln w="9525">
            <a:noFill/>
            <a:miter lim="800000"/>
            <a:headEnd/>
            <a:tailEnd/>
          </a:ln>
          <a:effectLst/>
        </p:spPr>
      </p:pic>
      <p:cxnSp>
        <p:nvCxnSpPr>
          <p:cNvPr id="131097" name="AutoShape 25"/>
          <p:cNvCxnSpPr>
            <a:cxnSpLocks noChangeShapeType="1"/>
          </p:cNvCxnSpPr>
          <p:nvPr/>
        </p:nvCxnSpPr>
        <p:spPr bwMode="auto">
          <a:xfrm rot="10800000" flipV="1">
            <a:off x="1447800" y="3733800"/>
            <a:ext cx="1981200" cy="609600"/>
          </a:xfrm>
          <a:prstGeom prst="straightConnector1">
            <a:avLst/>
          </a:prstGeom>
          <a:noFill/>
          <a:ln w="63500">
            <a:solidFill>
              <a:schemeClr val="accent2"/>
            </a:solidFill>
            <a:miter lim="800000"/>
            <a:headEnd/>
            <a:tailEnd/>
          </a:ln>
          <a:effectLst/>
        </p:spPr>
      </p:cxnSp>
      <p:sp>
        <p:nvSpPr>
          <p:cNvPr id="131099" name="Line 27"/>
          <p:cNvSpPr>
            <a:spLocks noChangeShapeType="1"/>
          </p:cNvSpPr>
          <p:nvPr/>
        </p:nvSpPr>
        <p:spPr bwMode="auto">
          <a:xfrm flipH="1">
            <a:off x="1752600" y="3581400"/>
            <a:ext cx="1676400" cy="0"/>
          </a:xfrm>
          <a:prstGeom prst="line">
            <a:avLst/>
          </a:prstGeom>
          <a:noFill/>
          <a:ln w="63500">
            <a:solidFill>
              <a:schemeClr val="accent2"/>
            </a:solidFill>
            <a:round/>
            <a:headEnd/>
            <a:tailEnd/>
          </a:ln>
          <a:effectLst/>
        </p:spPr>
        <p:txBody>
          <a:bodyPr wrap="none" anchor="ctr"/>
          <a:lstStyle/>
          <a:p>
            <a:endParaRPr lang="en-US"/>
          </a:p>
        </p:txBody>
      </p:sp>
      <p:sp>
        <p:nvSpPr>
          <p:cNvPr id="131103" name="AutoShape 31"/>
          <p:cNvSpPr>
            <a:spLocks noChangeArrowheads="1"/>
          </p:cNvSpPr>
          <p:nvPr/>
        </p:nvSpPr>
        <p:spPr bwMode="auto">
          <a:xfrm>
            <a:off x="3429000" y="2667000"/>
            <a:ext cx="1752600" cy="1828800"/>
          </a:xfrm>
          <a:prstGeom prst="flowChartProcess">
            <a:avLst/>
          </a:prstGeom>
          <a:solidFill>
            <a:schemeClr val="accent1">
              <a:alpha val="50000"/>
            </a:schemeClr>
          </a:solidFill>
          <a:ln w="9525">
            <a:solidFill>
              <a:schemeClr val="tx1"/>
            </a:solidFill>
            <a:miter lim="800000"/>
            <a:headEnd/>
            <a:tailEnd/>
          </a:ln>
          <a:effectLst/>
        </p:spPr>
        <p:txBody>
          <a:bodyPr wrap="none" anchor="ctr"/>
          <a:lstStyle/>
          <a:p>
            <a:pPr algn="ctr"/>
            <a:r>
              <a:rPr lang="en-US" sz="2400" dirty="0"/>
              <a:t>CPU        </a:t>
            </a:r>
          </a:p>
          <a:p>
            <a:pPr algn="ctr"/>
            <a:endParaRPr lang="en-US" sz="2400" dirty="0"/>
          </a:p>
          <a:p>
            <a:pPr algn="ctr"/>
            <a:endParaRPr lang="en-US" sz="2400" dirty="0"/>
          </a:p>
          <a:p>
            <a:pPr algn="ctr"/>
            <a:endParaRPr lang="en-US" sz="2400" dirty="0"/>
          </a:p>
          <a:p>
            <a:pPr algn="ctr"/>
            <a:endParaRPr lang="en-US" sz="2400" dirty="0"/>
          </a:p>
        </p:txBody>
      </p:sp>
      <p:sp>
        <p:nvSpPr>
          <p:cNvPr id="131108" name="Rectangle 36"/>
          <p:cNvSpPr>
            <a:spLocks noChangeArrowheads="1"/>
          </p:cNvSpPr>
          <p:nvPr/>
        </p:nvSpPr>
        <p:spPr bwMode="auto">
          <a:xfrm>
            <a:off x="2590800" y="5410200"/>
            <a:ext cx="4648200" cy="1295400"/>
          </a:xfrm>
          <a:prstGeom prst="rect">
            <a:avLst/>
          </a:prstGeom>
          <a:noFill/>
          <a:ln w="9525">
            <a:noFill/>
            <a:miter lim="800000"/>
            <a:headEnd/>
            <a:tailEnd/>
          </a:ln>
          <a:effectLst/>
        </p:spPr>
        <p:txBody>
          <a:bodyPr wrap="none" anchor="ctr"/>
          <a:lstStyle/>
          <a:p>
            <a:endParaRPr lang="en-US"/>
          </a:p>
        </p:txBody>
      </p:sp>
      <p:sp>
        <p:nvSpPr>
          <p:cNvPr id="131109" name="Rectangle 37"/>
          <p:cNvSpPr>
            <a:spLocks noChangeArrowheads="1"/>
          </p:cNvSpPr>
          <p:nvPr/>
        </p:nvSpPr>
        <p:spPr bwMode="auto">
          <a:xfrm>
            <a:off x="381000" y="2133600"/>
            <a:ext cx="1524000" cy="4114800"/>
          </a:xfrm>
          <a:prstGeom prst="rect">
            <a:avLst/>
          </a:prstGeom>
          <a:noFill/>
          <a:ln w="9525">
            <a:noFill/>
            <a:miter lim="800000"/>
            <a:headEnd/>
            <a:tailEnd/>
          </a:ln>
          <a:effectLst/>
        </p:spPr>
        <p:txBody>
          <a:bodyPr wrap="none" anchor="ctr"/>
          <a:lstStyle/>
          <a:p>
            <a:endParaRPr lang="en-US"/>
          </a:p>
        </p:txBody>
      </p:sp>
      <p:cxnSp>
        <p:nvCxnSpPr>
          <p:cNvPr id="41" name="AutoShape 14"/>
          <p:cNvCxnSpPr>
            <a:cxnSpLocks noChangeShapeType="1"/>
            <a:endCxn id="131084" idx="1"/>
          </p:cNvCxnSpPr>
          <p:nvPr/>
        </p:nvCxnSpPr>
        <p:spPr bwMode="auto">
          <a:xfrm>
            <a:off x="5029200" y="4495800"/>
            <a:ext cx="1409700" cy="1219200"/>
          </a:xfrm>
          <a:prstGeom prst="straightConnector1">
            <a:avLst/>
          </a:prstGeom>
          <a:noFill/>
          <a:ln w="63500">
            <a:solidFill>
              <a:schemeClr val="accent2"/>
            </a:solidFill>
            <a:miter lim="800000"/>
            <a:headEnd/>
            <a:tailEnd/>
          </a:ln>
          <a:effectLst/>
        </p:spPr>
      </p:cxnSp>
      <p:cxnSp>
        <p:nvCxnSpPr>
          <p:cNvPr id="50" name="AutoShape 25"/>
          <p:cNvCxnSpPr>
            <a:cxnSpLocks noChangeShapeType="1"/>
          </p:cNvCxnSpPr>
          <p:nvPr/>
        </p:nvCxnSpPr>
        <p:spPr bwMode="auto">
          <a:xfrm rot="10800000">
            <a:off x="1676400" y="2743200"/>
            <a:ext cx="1752600" cy="304800"/>
          </a:xfrm>
          <a:prstGeom prst="straightConnector1">
            <a:avLst/>
          </a:prstGeom>
          <a:noFill/>
          <a:ln w="63500">
            <a:solidFill>
              <a:schemeClr val="accent2"/>
            </a:solidFill>
            <a:miter lim="800000"/>
            <a:headEnd/>
            <a:tailEnd/>
          </a:ln>
          <a:effectLst/>
        </p:spPr>
      </p:cxnSp>
      <p:cxnSp>
        <p:nvCxnSpPr>
          <p:cNvPr id="51" name="AutoShape 25"/>
          <p:cNvCxnSpPr>
            <a:cxnSpLocks noChangeShapeType="1"/>
          </p:cNvCxnSpPr>
          <p:nvPr/>
        </p:nvCxnSpPr>
        <p:spPr bwMode="auto">
          <a:xfrm rot="10800000" flipV="1">
            <a:off x="1905000" y="4191000"/>
            <a:ext cx="1524000" cy="685800"/>
          </a:xfrm>
          <a:prstGeom prst="straightConnector1">
            <a:avLst/>
          </a:prstGeom>
          <a:noFill/>
          <a:ln w="63500">
            <a:solidFill>
              <a:schemeClr val="accent2"/>
            </a:solidFill>
            <a:miter lim="800000"/>
            <a:headEnd/>
            <a:tailEnd/>
          </a:ln>
          <a:effectLst/>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FD317254-9736-4414-8B88-300AF6D559D7}" type="slidenum">
              <a:rPr lang="en-US"/>
              <a:pPr/>
              <a:t>7</a:t>
            </a:fld>
            <a:endParaRPr lang="en-US"/>
          </a:p>
        </p:txBody>
      </p:sp>
      <p:sp>
        <p:nvSpPr>
          <p:cNvPr id="129026" name="Rectangle 2"/>
          <p:cNvSpPr>
            <a:spLocks noGrp="1" noChangeArrowheads="1"/>
          </p:cNvSpPr>
          <p:nvPr>
            <p:ph type="title"/>
          </p:nvPr>
        </p:nvSpPr>
        <p:spPr/>
        <p:txBody>
          <a:bodyPr/>
          <a:lstStyle/>
          <a:p>
            <a:r>
              <a:rPr lang="en-US"/>
              <a:t>Computer Architecture</a:t>
            </a:r>
          </a:p>
        </p:txBody>
      </p:sp>
      <p:pic>
        <p:nvPicPr>
          <p:cNvPr id="129027" name="Picture 3" descr="completed_computer"/>
          <p:cNvPicPr>
            <a:picLocks noChangeAspect="1" noChangeArrowheads="1"/>
          </p:cNvPicPr>
          <p:nvPr/>
        </p:nvPicPr>
        <p:blipFill>
          <a:blip r:embed="rId3"/>
          <a:srcRect/>
          <a:stretch>
            <a:fillRect/>
          </a:stretch>
        </p:blipFill>
        <p:spPr bwMode="auto">
          <a:xfrm>
            <a:off x="1143000" y="1676400"/>
            <a:ext cx="6629400" cy="4972050"/>
          </a:xfrm>
          <a:prstGeom prst="rect">
            <a:avLst/>
          </a:prstGeom>
          <a:noFill/>
        </p:spPr>
      </p:pic>
    </p:spTree>
  </p:cSld>
  <p:clrMapOvr>
    <a:masterClrMapping/>
  </p:clrMapOvr>
  <p:transition>
    <p:cut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86534E74-4D64-4419-8DF0-9CF7FD88A93A}" type="slidenum">
              <a:rPr lang="en-US"/>
              <a:pPr/>
              <a:t>8</a:t>
            </a:fld>
            <a:endParaRPr lang="en-US"/>
          </a:p>
        </p:txBody>
      </p:sp>
      <p:sp>
        <p:nvSpPr>
          <p:cNvPr id="135170" name="Rectangle 2"/>
          <p:cNvSpPr>
            <a:spLocks noGrp="1" noChangeArrowheads="1"/>
          </p:cNvSpPr>
          <p:nvPr>
            <p:ph type="title"/>
          </p:nvPr>
        </p:nvSpPr>
        <p:spPr/>
        <p:txBody>
          <a:bodyPr/>
          <a:lstStyle/>
          <a:p>
            <a:r>
              <a:rPr lang="en-US" dirty="0" smtClean="0"/>
              <a:t>Processors (CPU)</a:t>
            </a:r>
            <a:endParaRPr lang="en-US" dirty="0"/>
          </a:p>
        </p:txBody>
      </p:sp>
      <p:sp>
        <p:nvSpPr>
          <p:cNvPr id="135171" name="Rectangle 3"/>
          <p:cNvSpPr>
            <a:spLocks noGrp="1" noChangeArrowheads="1"/>
          </p:cNvSpPr>
          <p:nvPr>
            <p:ph type="body" idx="1"/>
          </p:nvPr>
        </p:nvSpPr>
        <p:spPr>
          <a:xfrm>
            <a:off x="533400" y="1600200"/>
            <a:ext cx="8153400" cy="4114800"/>
          </a:xfrm>
        </p:spPr>
        <p:txBody>
          <a:bodyPr/>
          <a:lstStyle/>
          <a:p>
            <a:pPr>
              <a:lnSpc>
                <a:spcPct val="90000"/>
              </a:lnSpc>
            </a:pPr>
            <a:r>
              <a:rPr lang="en-US" dirty="0"/>
              <a:t>Manipulate data/instructions from </a:t>
            </a:r>
            <a:r>
              <a:rPr lang="en-US" dirty="0" smtClean="0"/>
              <a:t>memory</a:t>
            </a:r>
          </a:p>
          <a:p>
            <a:pPr>
              <a:lnSpc>
                <a:spcPct val="90000"/>
              </a:lnSpc>
            </a:pPr>
            <a:r>
              <a:rPr lang="en-US" dirty="0" smtClean="0"/>
              <a:t>Three primary </a:t>
            </a:r>
            <a:r>
              <a:rPr lang="en-US" dirty="0"/>
              <a:t>characteristics:</a:t>
            </a:r>
          </a:p>
          <a:p>
            <a:pPr lvl="1">
              <a:lnSpc>
                <a:spcPct val="90000"/>
              </a:lnSpc>
            </a:pPr>
            <a:r>
              <a:rPr lang="en-US" i="1" dirty="0"/>
              <a:t>word </a:t>
            </a:r>
            <a:r>
              <a:rPr lang="en-US" i="1" dirty="0" smtClean="0"/>
              <a:t>size</a:t>
            </a:r>
            <a:r>
              <a:rPr lang="en-US" dirty="0" smtClean="0"/>
              <a:t>: </a:t>
            </a:r>
            <a:r>
              <a:rPr lang="en-US" dirty="0"/>
              <a:t>the number of bits handled as a </a:t>
            </a:r>
            <a:r>
              <a:rPr lang="en-US" dirty="0" smtClean="0"/>
              <a:t>unit (32 or 64 bits)</a:t>
            </a:r>
          </a:p>
          <a:p>
            <a:pPr lvl="1">
              <a:lnSpc>
                <a:spcPct val="90000"/>
              </a:lnSpc>
            </a:pPr>
            <a:r>
              <a:rPr lang="en-US" i="1" dirty="0" smtClean="0"/>
              <a:t>speed</a:t>
            </a:r>
            <a:r>
              <a:rPr lang="en-US" dirty="0" smtClean="0"/>
              <a:t>: </a:t>
            </a:r>
            <a:r>
              <a:rPr lang="en-US" dirty="0"/>
              <a:t>the number of machine cycles per </a:t>
            </a:r>
            <a:r>
              <a:rPr lang="en-US" dirty="0" smtClean="0"/>
              <a:t>second (2 - </a:t>
            </a:r>
            <a:r>
              <a:rPr lang="en-US" smtClean="0"/>
              <a:t>4 GHz)</a:t>
            </a:r>
            <a:endParaRPr lang="en-US" dirty="0" smtClean="0"/>
          </a:p>
          <a:p>
            <a:pPr lvl="1">
              <a:lnSpc>
                <a:spcPct val="90000"/>
              </a:lnSpc>
            </a:pPr>
            <a:r>
              <a:rPr lang="en-US" i="1" dirty="0" smtClean="0"/>
              <a:t>cores</a:t>
            </a:r>
            <a:r>
              <a:rPr lang="en-US" dirty="0" smtClean="0"/>
              <a:t>: numbers of processors in computer (2, 4, or more)</a:t>
            </a:r>
          </a:p>
          <a:p>
            <a:pPr lvl="2">
              <a:lnSpc>
                <a:spcPct val="90000"/>
              </a:lnSpc>
            </a:pPr>
            <a:r>
              <a:rPr lang="en-US" dirty="0" smtClean="0"/>
              <a:t>a single core can only do 1 thing at a time</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819B2CC-DE8A-437E-BD18-2DD3655D4CC5}" type="slidenum">
              <a:rPr lang="en-US"/>
              <a:pPr/>
              <a:t>9</a:t>
            </a:fld>
            <a:endParaRPr lang="en-US"/>
          </a:p>
        </p:txBody>
      </p:sp>
      <p:sp>
        <p:nvSpPr>
          <p:cNvPr id="141314" name="Rectangle 2"/>
          <p:cNvSpPr>
            <a:spLocks noGrp="1" noChangeArrowheads="1"/>
          </p:cNvSpPr>
          <p:nvPr>
            <p:ph type="title"/>
          </p:nvPr>
        </p:nvSpPr>
        <p:spPr/>
        <p:txBody>
          <a:bodyPr/>
          <a:lstStyle/>
          <a:p>
            <a:r>
              <a:rPr lang="en-US"/>
              <a:t>Main Memory</a:t>
            </a:r>
          </a:p>
        </p:txBody>
      </p:sp>
      <p:sp>
        <p:nvSpPr>
          <p:cNvPr id="141315" name="Rectangle 3"/>
          <p:cNvSpPr>
            <a:spLocks noGrp="1" noChangeArrowheads="1"/>
          </p:cNvSpPr>
          <p:nvPr>
            <p:ph type="body" idx="1"/>
          </p:nvPr>
        </p:nvSpPr>
        <p:spPr/>
        <p:txBody>
          <a:bodyPr/>
          <a:lstStyle/>
          <a:p>
            <a:r>
              <a:rPr lang="en-US" dirty="0"/>
              <a:t>The processor manipulates data/instructions in Random Access Memory (RAM).</a:t>
            </a:r>
          </a:p>
          <a:p>
            <a:r>
              <a:rPr lang="en-US" dirty="0"/>
              <a:t>Properties of main memory:</a:t>
            </a:r>
          </a:p>
          <a:p>
            <a:pPr lvl="1"/>
            <a:r>
              <a:rPr lang="en-US" dirty="0"/>
              <a:t>Random access</a:t>
            </a:r>
          </a:p>
          <a:p>
            <a:pPr lvl="1"/>
            <a:r>
              <a:rPr lang="en-US" dirty="0"/>
              <a:t>Relatively fast</a:t>
            </a:r>
          </a:p>
          <a:p>
            <a:pPr lvl="1"/>
            <a:r>
              <a:rPr lang="en-US" dirty="0" smtClean="0"/>
              <a:t>Volatile: needs electricity to work</a:t>
            </a:r>
          </a:p>
          <a:p>
            <a:r>
              <a:rPr lang="en-US" dirty="0"/>
              <a:t>Technology:</a:t>
            </a:r>
          </a:p>
          <a:p>
            <a:pPr lvl="1"/>
            <a:r>
              <a:rPr lang="en-US" dirty="0"/>
              <a:t>current computers have </a:t>
            </a:r>
            <a:r>
              <a:rPr lang="en-US" dirty="0" smtClean="0"/>
              <a:t>1 - 4GB </a:t>
            </a:r>
            <a:r>
              <a:rPr lang="en-US" dirty="0"/>
              <a:t>of RAM</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
      <a:dk1>
        <a:srgbClr val="003300"/>
      </a:dk1>
      <a:lt1>
        <a:srgbClr val="FFFFFF"/>
      </a:lt1>
      <a:dk2>
        <a:srgbClr val="000000"/>
      </a:dk2>
      <a:lt2>
        <a:srgbClr val="336600"/>
      </a:lt2>
      <a:accent1>
        <a:srgbClr val="D5D000"/>
      </a:accent1>
      <a:accent2>
        <a:srgbClr val="669900"/>
      </a:accent2>
      <a:accent3>
        <a:srgbClr val="FFFFFF"/>
      </a:accent3>
      <a:accent4>
        <a:srgbClr val="002A00"/>
      </a:accent4>
      <a:accent5>
        <a:srgbClr val="E7E4AA"/>
      </a:accent5>
      <a:accent6>
        <a:srgbClr val="5C8A00"/>
      </a:accent6>
      <a:hlink>
        <a:srgbClr val="333300"/>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blank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blank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blank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blank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blank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blank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blank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blank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blank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blank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blank 13">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996600"/>
        </a:hlink>
        <a:folHlink>
          <a:srgbClr val="CC9900"/>
        </a:folHlink>
      </a:clrScheme>
      <a:clrMap bg1="lt1" tx1="dk1" bg2="lt2" tx2="dk2" accent1="accent1" accent2="accent2" accent3="accent3" accent4="accent4" accent5="accent5" accent6="accent6" hlink="hlink" folHlink="folHlink"/>
    </a:extraClrScheme>
    <a:extraClrScheme>
      <a:clrScheme name="blank 14">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blank 15">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9900"/>
        </a:folHlink>
      </a:clrScheme>
      <a:clrMap bg1="lt1" tx1="dk1" bg2="lt2" tx2="dk2" accent1="accent1" accent2="accent2" accent3="accent3" accent4="accent4" accent5="accent5" accent6="accent6" hlink="hlink" folHlink="folHlink"/>
    </a:extraClrScheme>
    <a:extraClrScheme>
      <a:clrScheme name="blank 16">
        <a:dk1>
          <a:srgbClr val="000000"/>
        </a:dk1>
        <a:lt1>
          <a:srgbClr val="FFFFFF"/>
        </a:lt1>
        <a:dk2>
          <a:srgbClr val="000000"/>
        </a:dk2>
        <a:lt2>
          <a:srgbClr val="663300"/>
        </a:lt2>
        <a:accent1>
          <a:srgbClr val="CCCC00"/>
        </a:accent1>
        <a:accent2>
          <a:srgbClr val="CCCC00"/>
        </a:accent2>
        <a:accent3>
          <a:srgbClr val="FFFFFF"/>
        </a:accent3>
        <a:accent4>
          <a:srgbClr val="000000"/>
        </a:accent4>
        <a:accent5>
          <a:srgbClr val="E2E2AA"/>
        </a:accent5>
        <a:accent6>
          <a:srgbClr val="B9B900"/>
        </a:accent6>
        <a:hlink>
          <a:srgbClr val="754E27"/>
        </a:hlink>
        <a:folHlink>
          <a:srgbClr val="CC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2497</TotalTime>
  <Words>2036</Words>
  <Application>Microsoft Macintosh PowerPoint</Application>
  <PresentationFormat>On-screen Show (4:3)</PresentationFormat>
  <Paragraphs>293</Paragraphs>
  <Slides>24</Slides>
  <Notes>23</Notes>
  <HiddenSlides>2</HiddenSlides>
  <MMClips>0</MMClips>
  <ScaleCrop>false</ScaleCrop>
  <HeadingPairs>
    <vt:vector size="6" baseType="variant">
      <vt:variant>
        <vt:lpstr>Design Template</vt:lpstr>
      </vt:variant>
      <vt:variant>
        <vt:i4>1</vt:i4>
      </vt:variant>
      <vt:variant>
        <vt:lpstr>Slide Titles</vt:lpstr>
      </vt:variant>
      <vt:variant>
        <vt:i4>24</vt:i4>
      </vt:variant>
      <vt:variant>
        <vt:lpstr>Custom Shows</vt:lpstr>
      </vt:variant>
      <vt:variant>
        <vt:i4>16</vt:i4>
      </vt:variant>
    </vt:vector>
  </HeadingPairs>
  <TitlesOfParts>
    <vt:vector size="41" baseType="lpstr">
      <vt:lpstr>blank</vt:lpstr>
      <vt:lpstr>Slide 1</vt:lpstr>
      <vt:lpstr>Computer History</vt:lpstr>
      <vt:lpstr>Charles Babbage (1791-1871)  “Analytical Engine”</vt:lpstr>
      <vt:lpstr>Ada Lovelace (1816-1852)  “the first programmer”</vt:lpstr>
      <vt:lpstr>The Universal Machine</vt:lpstr>
      <vt:lpstr>Computer Architecture</vt:lpstr>
      <vt:lpstr>Computer Architecture</vt:lpstr>
      <vt:lpstr>Processors (CPU)</vt:lpstr>
      <vt:lpstr>Main Memory</vt:lpstr>
      <vt:lpstr>Save early, save often!</vt:lpstr>
      <vt:lpstr>Secondary Storage</vt:lpstr>
      <vt:lpstr>Back ups!</vt:lpstr>
      <vt:lpstr>Memory Sizes</vt:lpstr>
      <vt:lpstr>Memory Sizes, CPU Speeds </vt:lpstr>
      <vt:lpstr>Moore’s “Law”</vt:lpstr>
      <vt:lpstr>Input/Output Devices</vt:lpstr>
      <vt:lpstr>Computer Software</vt:lpstr>
      <vt:lpstr>Algorithms</vt:lpstr>
      <vt:lpstr>Programming Languages</vt:lpstr>
      <vt:lpstr>Operating Systems</vt:lpstr>
      <vt:lpstr>OS Functions</vt:lpstr>
      <vt:lpstr>Software Applications</vt:lpstr>
      <vt:lpstr>Historical Perspective</vt:lpstr>
      <vt:lpstr>The Digital Divide</vt:lpstr>
      <vt:lpstr>history</vt:lpstr>
      <vt:lpstr>technology</vt:lpstr>
      <vt:lpstr>theory</vt:lpstr>
      <vt:lpstr>perspective</vt:lpstr>
      <vt:lpstr>architecture</vt:lpstr>
      <vt:lpstr>cpu</vt:lpstr>
      <vt:lpstr>ram</vt:lpstr>
      <vt:lpstr>disk</vt:lpstr>
      <vt:lpstr>io</vt:lpstr>
      <vt:lpstr>networks</vt:lpstr>
      <vt:lpstr>software</vt:lpstr>
      <vt:lpstr>os</vt:lpstr>
      <vt:lpstr>applications</vt:lpstr>
      <vt:lpstr>algorithms</vt:lpstr>
      <vt:lpstr>pls</vt:lpstr>
      <vt:lpstr>universal</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 </dc:creator>
  <cp:lastModifiedBy>Serita Nelesen</cp:lastModifiedBy>
  <cp:revision>416</cp:revision>
  <cp:lastPrinted>1998-09-04T12:28:27Z</cp:lastPrinted>
  <dcterms:created xsi:type="dcterms:W3CDTF">2011-03-31T12:48:06Z</dcterms:created>
  <dcterms:modified xsi:type="dcterms:W3CDTF">2011-03-31T15:34:09Z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kvlinden@calvin.edu</vt:lpwstr>
  </property>
  <property fmtid="{D5CDD505-2E9C-101B-9397-08002B2CF9AE}" pid="8" name="HomePage">
    <vt:lpwstr>http://www.calvin.edu/~kvlinden</vt:lpwstr>
  </property>
  <property fmtid="{D5CDD505-2E9C-101B-9397-08002B2CF9AE}" pid="9" name="Other">
    <vt:lpwstr/>
  </property>
  <property fmtid="{D5CDD505-2E9C-101B-9397-08002B2CF9AE}" pid="10" name="DownloadOriginal">
    <vt:bool>false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1</vt:i4>
  </property>
  <property fmtid="{D5CDD505-2E9C-101B-9397-08002B2CF9AE}" pid="19" name="ShowNotes">
    <vt:bool>false</vt:bool>
  </property>
  <property fmtid="{D5CDD505-2E9C-101B-9397-08002B2CF9AE}" pid="20" name="NavBtnPos">
    <vt:i4>3</vt:i4>
  </property>
  <property fmtid="{D5CDD505-2E9C-101B-9397-08002B2CF9AE}" pid="21" name="OutputDir">
    <vt:lpwstr>D:\Courses\330</vt:lpwstr>
  </property>
</Properties>
</file>