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64" r:id="rId4"/>
    <p:sldId id="265" r:id="rId5"/>
    <p:sldId id="263" r:id="rId6"/>
    <p:sldId id="261" r:id="rId7"/>
    <p:sldId id="266" r:id="rId8"/>
    <p:sldId id="267" r:id="rId9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60718" autoAdjust="0"/>
  </p:normalViewPr>
  <p:slideViewPr>
    <p:cSldViewPr>
      <p:cViewPr varScale="1">
        <p:scale>
          <a:sx n="67" d="100"/>
          <a:sy n="67" d="100"/>
        </p:scale>
        <p:origin x="-27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752BCBB4-C6B9-4EF6-94E8-E7C3B45DBC2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8F97A673-E992-4D05-B057-9434DF1E3B4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72F701-3176-492D-B544-4AAF3CAAFE09}" type="slidenum">
              <a:rPr lang="en-US"/>
              <a:pPr/>
              <a:t>1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Send </a:t>
            </a:r>
            <a:r>
              <a:rPr lang="en-US" dirty="0"/>
              <a:t>them an email before class starts and then ask them to make sure they received it.  If they didn’t, they aren’t on the class email list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REMINDERS:</a:t>
            </a:r>
          </a:p>
          <a:p>
            <a:endParaRPr lang="en-US" dirty="0" smtClean="0"/>
          </a:p>
          <a:p>
            <a:pPr>
              <a:buFontTx/>
              <a:buChar char="•"/>
            </a:pPr>
            <a:r>
              <a:rPr lang="en-US" baseline="0" dirty="0" smtClean="0"/>
              <a:t> Tell the students why you are doing what you are doing: calling on them, fostering discussion, etc.</a:t>
            </a:r>
          </a:p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7C59AC-CD4A-4FDE-A34E-EF8A6FF1BA08}" type="slidenum">
              <a:rPr lang="en-US"/>
              <a:pPr/>
              <a:t>2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6713"/>
          </a:xfrm>
        </p:spPr>
        <p:txBody>
          <a:bodyPr/>
          <a:lstStyle/>
          <a:p>
            <a:pPr marL="228600" indent="-228600"/>
            <a:r>
              <a:rPr lang="en-US" dirty="0"/>
              <a:t>The </a:t>
            </a:r>
            <a:r>
              <a:rPr lang="en-US" b="1" dirty="0"/>
              <a:t>nature of the course</a:t>
            </a:r>
            <a:r>
              <a:rPr lang="en-US" dirty="0"/>
              <a:t>:</a:t>
            </a:r>
          </a:p>
          <a:p>
            <a:pPr marL="228600" indent="-228600"/>
            <a:r>
              <a:rPr lang="en-US" dirty="0"/>
              <a:t>-</a:t>
            </a:r>
            <a:r>
              <a:rPr lang="en-US" dirty="0" smtClean="0"/>
              <a:t> FIT </a:t>
            </a:r>
            <a:r>
              <a:rPr lang="en-US" dirty="0"/>
              <a:t>covers the fluencies required for college-level work (e.g., research, communication, analysis, etc.).</a:t>
            </a:r>
          </a:p>
          <a:p>
            <a:pPr marL="228600" indent="-228600"/>
            <a:r>
              <a:rPr lang="en-US" dirty="0"/>
              <a:t>- It focuses on fluency with information technology (for research, etc.).</a:t>
            </a:r>
          </a:p>
          <a:p>
            <a:pPr marL="228600" indent="-228600"/>
            <a:r>
              <a:rPr lang="en-US" dirty="0"/>
              <a:t>Course </a:t>
            </a:r>
            <a:r>
              <a:rPr lang="en-US" b="1" dirty="0"/>
              <a:t>logistics</a:t>
            </a:r>
            <a:r>
              <a:rPr lang="en-US" dirty="0"/>
              <a:t>:</a:t>
            </a:r>
          </a:p>
          <a:p>
            <a:pPr marL="228600" indent="-228600"/>
            <a:r>
              <a:rPr lang="en-US" dirty="0"/>
              <a:t>- Go through the syllabus </a:t>
            </a:r>
            <a:r>
              <a:rPr lang="en-US"/>
              <a:t>and </a:t>
            </a:r>
            <a:r>
              <a:rPr lang="en-US" smtClean="0"/>
              <a:t>schedule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C21E1F-CF0D-4457-A235-FBEB702F0AC9}" type="slidenum">
              <a:rPr lang="en-US"/>
              <a:pPr/>
              <a:t>3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6713"/>
          </a:xfrm>
        </p:spPr>
        <p:txBody>
          <a:bodyPr/>
          <a:lstStyle/>
          <a:p>
            <a:pPr marL="228600" indent="-228600"/>
            <a:r>
              <a:rPr lang="en-US" dirty="0"/>
              <a:t>When you adopt a technology, it constrains what you can do, and, if you’re not careful, what you think as well.</a:t>
            </a:r>
          </a:p>
          <a:p>
            <a:pPr marL="228600" indent="-228600"/>
            <a:r>
              <a:rPr lang="en-US" dirty="0"/>
              <a:t>Basic theme - technology </a:t>
            </a:r>
            <a:r>
              <a:rPr lang="en-US" dirty="0" err="1"/>
              <a:t>giveth</a:t>
            </a:r>
            <a:r>
              <a:rPr lang="en-US" dirty="0"/>
              <a:t> and it </a:t>
            </a:r>
            <a:r>
              <a:rPr lang="en-US" dirty="0" err="1"/>
              <a:t>taketh</a:t>
            </a:r>
            <a:r>
              <a:rPr lang="en-US" dirty="0"/>
              <a:t> away:</a:t>
            </a:r>
          </a:p>
          <a:p>
            <a:pPr marL="228600" indent="-228600">
              <a:buFontTx/>
              <a:buChar char="•"/>
            </a:pPr>
            <a:r>
              <a:rPr lang="en-US" dirty="0"/>
              <a:t>count the cost as well as the benefit of technology</a:t>
            </a:r>
          </a:p>
          <a:p>
            <a:pPr marL="228600" indent="-228600">
              <a:buFontTx/>
              <a:buChar char="•"/>
            </a:pPr>
            <a:r>
              <a:rPr lang="en-US" dirty="0"/>
              <a:t>don’t “just use it”</a:t>
            </a:r>
          </a:p>
          <a:p>
            <a:pPr marL="228600" indent="-228600"/>
            <a:r>
              <a:rPr lang="en-US" dirty="0"/>
              <a:t>Two types of reactions to this class, both saying it will be useless:</a:t>
            </a:r>
          </a:p>
          <a:p>
            <a:pPr marL="228600" indent="-228600">
              <a:buFontTx/>
              <a:buChar char="•"/>
            </a:pPr>
            <a:r>
              <a:rPr lang="en-US" dirty="0"/>
              <a:t>I’m a computer person (already)</a:t>
            </a:r>
          </a:p>
          <a:p>
            <a:pPr marL="685800" lvl="1" indent="-228600"/>
            <a:r>
              <a:rPr lang="en-US" dirty="0"/>
              <a:t>You will learn something (I certainly did when I prepared the class)</a:t>
            </a:r>
          </a:p>
          <a:p>
            <a:pPr marL="685800" lvl="1" indent="-228600"/>
            <a:r>
              <a:rPr lang="en-US" dirty="0"/>
              <a:t>I’ve structured the class in a modular, hands-off sort of way</a:t>
            </a:r>
          </a:p>
          <a:p>
            <a:pPr marL="228600" indent="-228600">
              <a:buFontTx/>
              <a:buChar char="•"/>
            </a:pPr>
            <a:r>
              <a:rPr lang="en-US" dirty="0"/>
              <a:t>I’m not a computer person (and never will be)</a:t>
            </a:r>
          </a:p>
          <a:p>
            <a:pPr marL="685800" lvl="1" indent="-228600"/>
            <a:r>
              <a:rPr lang="en-US" dirty="0"/>
              <a:t>You can learn IT.</a:t>
            </a:r>
          </a:p>
          <a:p>
            <a:pPr marL="685800" lvl="1" indent="-228600"/>
            <a:r>
              <a:rPr lang="en-US" dirty="0"/>
              <a:t>Get help</a:t>
            </a:r>
          </a:p>
          <a:p>
            <a:pPr marL="228600" indent="-228600"/>
            <a:r>
              <a:rPr lang="en-US" dirty="0"/>
              <a:t>You’ll see evidence of these things in the syllabus/schedule.</a:t>
            </a:r>
          </a:p>
          <a:p>
            <a:pPr marL="228600" indent="-228600"/>
            <a:endParaRPr lang="en-US" dirty="0"/>
          </a:p>
          <a:p>
            <a:pPr marL="228600" indent="-228600"/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7C59AC-CD4A-4FDE-A34E-EF8A6FF1BA08}" type="slidenum">
              <a:rPr lang="en-US"/>
              <a:pPr/>
              <a:t>4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6713"/>
          </a:xfrm>
        </p:spPr>
        <p:txBody>
          <a:bodyPr/>
          <a:lstStyle/>
          <a:p>
            <a:pPr marL="228600" indent="-228600">
              <a:buFontTx/>
              <a:buNone/>
            </a:pPr>
            <a:r>
              <a:rPr lang="en-US" dirty="0" smtClean="0"/>
              <a:t>Q: how do</a:t>
            </a:r>
            <a:r>
              <a:rPr lang="en-US" baseline="0" dirty="0" smtClean="0"/>
              <a:t> you feel about IT?  Scale of 0 to 9.</a:t>
            </a:r>
          </a:p>
          <a:p>
            <a:pPr marL="228600" indent="-228600">
              <a:buFontTx/>
              <a:buNone/>
            </a:pPr>
            <a:endParaRPr lang="en-US" baseline="0" dirty="0" smtClean="0"/>
          </a:p>
          <a:p>
            <a:pPr marL="228600" indent="-228600">
              <a:buFontTx/>
              <a:buNone/>
            </a:pPr>
            <a:r>
              <a:rPr lang="en-US" baseline="0" dirty="0" smtClean="0"/>
              <a:t>What technological devices do you love, hate?</a:t>
            </a:r>
          </a:p>
          <a:p>
            <a:pPr marL="228600" indent="-228600">
              <a:buFontTx/>
              <a:buNone/>
            </a:pPr>
            <a:endParaRPr lang="en-US" dirty="0" smtClean="0"/>
          </a:p>
          <a:p>
            <a:pPr marL="228600" indent="-228600">
              <a:buFontTx/>
              <a:buNone/>
            </a:pPr>
            <a:r>
              <a:rPr lang="en-US" dirty="0" smtClean="0"/>
              <a:t>Hardware:</a:t>
            </a:r>
            <a:r>
              <a:rPr lang="en-US" baseline="0" dirty="0" smtClean="0"/>
              <a:t> </a:t>
            </a:r>
            <a:r>
              <a:rPr lang="en-US" dirty="0" smtClean="0"/>
              <a:t>Cell phones, </a:t>
            </a:r>
            <a:r>
              <a:rPr lang="en-US" dirty="0" err="1" smtClean="0"/>
              <a:t>ipods</a:t>
            </a:r>
            <a:r>
              <a:rPr lang="en-US" dirty="0" smtClean="0"/>
              <a:t>, computers, laptops, </a:t>
            </a:r>
            <a:r>
              <a:rPr lang="en-US" dirty="0" err="1" smtClean="0"/>
              <a:t>netbooks</a:t>
            </a:r>
            <a:r>
              <a:rPr lang="en-US" dirty="0" smtClean="0"/>
              <a:t>, </a:t>
            </a:r>
            <a:r>
              <a:rPr lang="en-US" baseline="0" dirty="0" smtClean="0"/>
              <a:t>smart phones (e.g., </a:t>
            </a:r>
            <a:r>
              <a:rPr lang="en-US" baseline="0" dirty="0" err="1" smtClean="0"/>
              <a:t>iphones</a:t>
            </a:r>
            <a:r>
              <a:rPr lang="en-US" baseline="0" dirty="0" smtClean="0"/>
              <a:t>, </a:t>
            </a:r>
            <a:r>
              <a:rPr lang="en-US" dirty="0" smtClean="0"/>
              <a:t>blackberries,</a:t>
            </a:r>
            <a:r>
              <a:rPr lang="en-US" baseline="0" dirty="0" smtClean="0"/>
              <a:t> etc), </a:t>
            </a:r>
          </a:p>
          <a:p>
            <a:pPr marL="228600" indent="-228600">
              <a:buFontTx/>
              <a:buNone/>
            </a:pPr>
            <a:r>
              <a:rPr lang="en-US" baseline="0" dirty="0" smtClean="0"/>
              <a:t>Software: </a:t>
            </a:r>
            <a:r>
              <a:rPr lang="en-US" baseline="0" smtClean="0"/>
              <a:t>Microsloth</a:t>
            </a:r>
            <a:r>
              <a:rPr lang="en-US" baseline="0" dirty="0" smtClean="0"/>
              <a:t> </a:t>
            </a:r>
            <a:r>
              <a:rPr lang="en-US" baseline="0" dirty="0" smtClean="0"/>
              <a:t>Word, email, </a:t>
            </a:r>
            <a:r>
              <a:rPr lang="en-US" baseline="0" dirty="0" err="1" smtClean="0"/>
              <a:t>google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facebook</a:t>
            </a:r>
            <a:r>
              <a:rPr lang="en-US" baseline="0" dirty="0" smtClean="0"/>
              <a:t>, twitter, IRC, IM, Excel, PowerPoint, Windows, Mac OS X, Linux…</a:t>
            </a:r>
          </a:p>
          <a:p>
            <a:pPr marL="228600" indent="-228600">
              <a:buFontTx/>
              <a:buNone/>
            </a:pPr>
            <a:r>
              <a:rPr lang="en-US" baseline="0" dirty="0" smtClean="0"/>
              <a:t> </a:t>
            </a:r>
            <a:endParaRPr lang="en-US" dirty="0" smtClean="0"/>
          </a:p>
          <a:p>
            <a:pPr marL="228600" indent="-228600">
              <a:buFontTx/>
              <a:buNone/>
            </a:pP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A4580F-3D44-4A02-B190-BA4F0636DCB4}" type="slidenum">
              <a:rPr lang="en-US"/>
              <a:pPr/>
              <a:t>5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0CF9D7-1474-4116-8ED9-8C3A97675E8E}" type="slidenum">
              <a:rPr lang="en-US"/>
              <a:pPr/>
              <a:t>6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Find 1 or 2 really good illustrative exercises/examples for critically assessing technology:</a:t>
            </a:r>
          </a:p>
          <a:p>
            <a:r>
              <a:rPr lang="en-US" dirty="0"/>
              <a:t>	internet and search – good or bad?  Weak for research because it accesses only 10% of on-line information, and none of the print-only information.</a:t>
            </a:r>
          </a:p>
          <a:p>
            <a:r>
              <a:rPr lang="en-US" dirty="0"/>
              <a:t>	email – good or bad?  Strong for administration, weak for personal contact.</a:t>
            </a:r>
          </a:p>
          <a:p>
            <a:r>
              <a:rPr lang="en-US" dirty="0"/>
              <a:t>Critically assess technology, don’t “just use it”</a:t>
            </a:r>
          </a:p>
          <a:p>
            <a:r>
              <a:rPr lang="en-US" dirty="0"/>
              <a:t>	IT assumes, controls, collects info, assimilates (</a:t>
            </a:r>
            <a:r>
              <a:rPr lang="en-US" dirty="0" err="1"/>
              <a:t>cyborg</a:t>
            </a:r>
            <a:r>
              <a:rPr lang="en-US" dirty="0"/>
              <a:t>)</a:t>
            </a:r>
          </a:p>
          <a:p>
            <a:r>
              <a:rPr lang="en-US" dirty="0"/>
              <a:t>	There’s still value in physical (</a:t>
            </a:r>
            <a:r>
              <a:rPr lang="en-US" dirty="0" err="1"/>
              <a:t>vs</a:t>
            </a:r>
            <a:r>
              <a:rPr lang="en-US" dirty="0"/>
              <a:t> virtual) contact</a:t>
            </a:r>
          </a:p>
          <a:p>
            <a:r>
              <a:rPr lang="en-US" dirty="0"/>
              <a:t>In the first 10 minutes of class next week, we’ll review each lab exercise and ask the big questions – What did technology give, and what did it take away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Impact on your behavior</a:t>
            </a:r>
          </a:p>
          <a:p>
            <a:r>
              <a:rPr lang="en-US" dirty="0" smtClean="0"/>
              <a:t>Impact</a:t>
            </a:r>
            <a:r>
              <a:rPr lang="en-US" baseline="0" dirty="0" smtClean="0"/>
              <a:t> on others around you:</a:t>
            </a:r>
          </a:p>
          <a:p>
            <a:r>
              <a:rPr lang="en-US" baseline="0" dirty="0" smtClean="0"/>
              <a:t>    o your community</a:t>
            </a:r>
          </a:p>
          <a:p>
            <a:r>
              <a:rPr lang="en-US" baseline="0" dirty="0" smtClean="0"/>
              <a:t>    o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7A673-E992-4D05-B057-9434DF1E3B4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hidden">
          <a:xfrm>
            <a:off x="0" y="0"/>
            <a:ext cx="3505200" cy="6858000"/>
          </a:xfrm>
          <a:prstGeom prst="rect">
            <a:avLst/>
          </a:prstGeom>
          <a:gradFill rotWithShape="1">
            <a:gsLst>
              <a:gs pos="0">
                <a:srgbClr val="C8C864">
                  <a:alpha val="50999"/>
                </a:srgbClr>
              </a:gs>
              <a:gs pos="100000">
                <a:srgbClr val="C8C864">
                  <a:gamma/>
                  <a:shade val="46275"/>
                  <a:invGamma/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hidden">
          <a:xfrm>
            <a:off x="0" y="1690688"/>
            <a:ext cx="9144000" cy="2533650"/>
          </a:xfrm>
          <a:prstGeom prst="rect">
            <a:avLst/>
          </a:prstGeom>
          <a:gradFill rotWithShape="1">
            <a:gsLst>
              <a:gs pos="0">
                <a:srgbClr val="C8C864"/>
              </a:gs>
              <a:gs pos="100000">
                <a:srgbClr val="C8C864">
                  <a:gamma/>
                  <a:shade val="46275"/>
                  <a:invGamma/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09800" y="1828800"/>
            <a:ext cx="6781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4267200"/>
            <a:ext cx="6781800" cy="1752600"/>
          </a:xfrm>
        </p:spPr>
        <p:txBody>
          <a:bodyPr/>
          <a:lstStyle>
            <a:lvl1pPr marL="0" indent="0">
              <a:buFont typeface="Arial" charset="0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8198" name="Picture 6" descr="calvin-se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09800"/>
            <a:ext cx="1447800" cy="14478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D830CA-955E-4C65-83A0-3EEA7C828A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9730F7-EE81-41A7-8C20-86DFD9C1C8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212251-4E94-4E77-A938-A756E6F37B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EB75279-9E8F-4CB6-9449-401BE2FD81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6F8D318-1EBE-49D0-B662-A3081F6EF8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D5584D7-E8BB-477E-A602-F7F0504B45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A2B9142-F5A8-4F67-B4C2-616C096EE1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44CE199-419E-473F-9EC7-0DE1A57BAF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9159710-0E5E-433C-B9E1-27DAD54F40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5467011-A790-4513-A53C-4B589A8B4E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gradFill rotWithShape="1">
            <a:gsLst>
              <a:gs pos="0">
                <a:srgbClr val="C8C864"/>
              </a:gs>
              <a:gs pos="100000">
                <a:srgbClr val="C8C864">
                  <a:gamma/>
                  <a:shade val="46275"/>
                  <a:invGamma/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63000" y="0"/>
            <a:ext cx="3810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latin typeface="Arial Unicode MS" pitchFamily="34" charset="-128"/>
              </a:defRPr>
            </a:lvl1pPr>
          </a:lstStyle>
          <a:p>
            <a:fld id="{AD9DE8B5-65A8-4FE8-AF97-32C7E19450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7174" name="Picture 6" descr="calvin-sea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457200" cy="457200"/>
          </a:xfrm>
          <a:prstGeom prst="rect">
            <a:avLst/>
          </a:prstGeom>
          <a:noFill/>
        </p:spPr>
      </p:pic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en-US" sz="900" dirty="0">
                <a:latin typeface="Arial Unicode MS" pitchFamily="34" charset="-128"/>
              </a:rPr>
              <a:t>©</a:t>
            </a:r>
            <a:r>
              <a:rPr lang="en-US" sz="900" dirty="0" smtClean="0">
                <a:latin typeface="Arial Unicode MS" pitchFamily="34" charset="-128"/>
              </a:rPr>
              <a:t> 2005 Keith </a:t>
            </a:r>
            <a:r>
              <a:rPr lang="en-US" sz="900" dirty="0">
                <a:latin typeface="Arial Unicode MS" pitchFamily="34" charset="-128"/>
              </a:rPr>
              <a:t>Vander Linden</a:t>
            </a:r>
            <a:r>
              <a:rPr lang="en-US" sz="900" dirty="0" smtClean="0">
                <a:latin typeface="Arial Unicode MS" pitchFamily="34" charset="-128"/>
              </a:rPr>
              <a:t>,</a:t>
            </a:r>
            <a:r>
              <a:rPr lang="en-US" sz="900" baseline="0" dirty="0" smtClean="0">
                <a:latin typeface="Arial Unicode MS" pitchFamily="34" charset="-128"/>
              </a:rPr>
              <a:t> 2008 Jeremy D. Frens</a:t>
            </a:r>
            <a:endParaRPr lang="en-US" sz="900" dirty="0">
              <a:latin typeface="Arial Unicode MS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Arial" charset="0"/>
        <a:buChar char="●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Times New Roman" pitchFamily="18" charset="0"/>
        <a:buChar char="-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 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 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 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 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 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knightvision.calvin.edu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isoc.org/internet/conduct/truth.s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600" dirty="0">
                <a:solidFill>
                  <a:schemeClr val="tx1"/>
                </a:solidFill>
              </a:rPr>
              <a:t>IDIS 110</a:t>
            </a:r>
            <a:br>
              <a:rPr lang="en-US" sz="4600" dirty="0">
                <a:solidFill>
                  <a:schemeClr val="tx1"/>
                </a:solidFill>
              </a:rPr>
            </a:br>
            <a:r>
              <a:rPr lang="en-US" sz="4600" dirty="0">
                <a:solidFill>
                  <a:schemeClr val="tx1"/>
                </a:solidFill>
              </a:rPr>
              <a:t>Foundations of Information Technology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1FE1E-27B9-440B-86DF-F05F93DD659F}" type="slidenum">
              <a:rPr lang="en-US"/>
              <a:pPr/>
              <a:t>2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All </a:t>
            </a:r>
            <a:r>
              <a:rPr lang="en-US" dirty="0" smtClean="0"/>
              <a:t>Course Material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114800"/>
          </a:xfrm>
        </p:spPr>
        <p:txBody>
          <a:bodyPr/>
          <a:lstStyle/>
          <a:p>
            <a:pPr>
              <a:buNone/>
            </a:pPr>
            <a:r>
              <a:rPr lang="en-US" sz="1800" dirty="0" smtClean="0"/>
              <a:t>	</a:t>
            </a:r>
          </a:p>
          <a:p>
            <a:r>
              <a:rPr lang="en-US" dirty="0" smtClean="0"/>
              <a:t>Find everything on </a:t>
            </a:r>
            <a:r>
              <a:rPr lang="en-US" dirty="0" err="1" smtClean="0"/>
              <a:t>Moodle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http://moodle.calvin.edu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075B4-DA18-4663-BE06-DA734C687BD4}" type="slidenum">
              <a:rPr lang="en-US"/>
              <a:pPr/>
              <a:t>3</a:t>
            </a:fld>
            <a:endParaRPr lang="en-US"/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295400" y="1997075"/>
            <a:ext cx="7467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i="1" dirty="0"/>
              <a:t>Nothing is more terrible than activity without insight. </a:t>
            </a:r>
          </a:p>
          <a:p>
            <a:r>
              <a:rPr lang="en-US" sz="3200" i="1" dirty="0"/>
              <a:t> 			</a:t>
            </a:r>
            <a:r>
              <a:rPr lang="en-US" sz="2000" i="1" dirty="0"/>
              <a:t>- attributed to Thomas </a:t>
            </a:r>
            <a:r>
              <a:rPr lang="en-US" sz="2000" i="1" dirty="0" err="1"/>
              <a:t>Carlysle</a:t>
            </a:r>
            <a:r>
              <a:rPr lang="en-US" dirty="0">
                <a:latin typeface="Times New Roman" pitchFamily="18" charset="0"/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1FE1E-27B9-440B-86DF-F05F93DD659F}" type="slidenum">
              <a:rPr lang="en-US"/>
              <a:pPr/>
              <a:t>4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FIT?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114800"/>
          </a:xfrm>
        </p:spPr>
        <p:txBody>
          <a:bodyPr/>
          <a:lstStyle/>
          <a:p>
            <a:r>
              <a:rPr lang="en-US" dirty="0" smtClean="0"/>
              <a:t>Critically assessing technology</a:t>
            </a:r>
          </a:p>
          <a:p>
            <a:r>
              <a:rPr lang="en-US" i="1" dirty="0" smtClean="0"/>
              <a:t>Pervasiveness </a:t>
            </a:r>
            <a:r>
              <a:rPr lang="en-US" dirty="0" smtClean="0"/>
              <a:t>of information technologies</a:t>
            </a:r>
          </a:p>
          <a:p>
            <a:r>
              <a:rPr lang="en-US" i="1" dirty="0" smtClean="0"/>
              <a:t>Fluency</a:t>
            </a:r>
            <a:r>
              <a:rPr lang="en-US" dirty="0" smtClean="0"/>
              <a:t> </a:t>
            </a:r>
            <a:r>
              <a:rPr lang="en-US" dirty="0"/>
              <a:t>in information </a:t>
            </a:r>
            <a:r>
              <a:rPr lang="en-US" dirty="0" smtClean="0"/>
              <a:t>technologies</a:t>
            </a:r>
          </a:p>
          <a:p>
            <a:r>
              <a:rPr lang="en-US" dirty="0" smtClean="0"/>
              <a:t>Learn to use tools better</a:t>
            </a:r>
          </a:p>
          <a:p>
            <a:pPr lvl="1"/>
            <a:r>
              <a:rPr lang="en-US" dirty="0" smtClean="0"/>
              <a:t>Like learning to use a paintbrush or a chainsaw better.</a:t>
            </a:r>
          </a:p>
          <a:p>
            <a:pPr lvl="1"/>
            <a:r>
              <a:rPr lang="en-US" dirty="0" smtClean="0"/>
              <a:t>You can express yourself better.</a:t>
            </a:r>
          </a:p>
          <a:p>
            <a:pPr lvl="1">
              <a:buNone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D7171-58D5-416D-A5EB-5E20233F61AB}" type="slidenum">
              <a:rPr lang="en-US"/>
              <a:pPr/>
              <a:t>5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Critically Assessing Technology</a:t>
            </a:r>
            <a:endParaRPr lang="en-US" sz="4000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Vinton Cerf: “Truth and the Internet”</a:t>
            </a:r>
          </a:p>
          <a:p>
            <a:pPr lvl="1"/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://www.isoc.org/internet/conduct/truth.shtml</a:t>
            </a:r>
            <a:r>
              <a:rPr lang="en-US" dirty="0" smtClean="0"/>
              <a:t> </a:t>
            </a:r>
          </a:p>
          <a:p>
            <a:pPr lvl="1"/>
            <a:r>
              <a:rPr lang="en-US" sz="2400" dirty="0" smtClean="0"/>
              <a:t>Read this!</a:t>
            </a:r>
          </a:p>
          <a:p>
            <a:pPr lvl="1"/>
            <a:endParaRPr lang="en-US" sz="2400" dirty="0" smtClean="0"/>
          </a:p>
          <a:p>
            <a:r>
              <a:rPr lang="en-US" dirty="0" smtClean="0"/>
              <a:t>What is </a:t>
            </a:r>
            <a:r>
              <a:rPr lang="en-US" i="1" dirty="0" smtClean="0"/>
              <a:t>the</a:t>
            </a:r>
            <a:r>
              <a:rPr lang="en-US" dirty="0" smtClean="0"/>
              <a:t> tool we have to analyze what we see, hear, and use?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E9238-F058-41AD-BA3E-F669E8BB87D9}" type="slidenum">
              <a:rPr lang="en-US"/>
              <a:pPr/>
              <a:t>6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1066800"/>
          </a:xfrm>
        </p:spPr>
        <p:txBody>
          <a:bodyPr/>
          <a:lstStyle/>
          <a:p>
            <a:r>
              <a:rPr lang="en-US"/>
              <a:t>Reformed Views of Technology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10600" cy="4724400"/>
          </a:xfrm>
        </p:spPr>
        <p:txBody>
          <a:bodyPr/>
          <a:lstStyle/>
          <a:p>
            <a:r>
              <a:rPr lang="en-US" dirty="0"/>
              <a:t>Information</a:t>
            </a:r>
            <a:r>
              <a:rPr lang="en-US" dirty="0" smtClean="0"/>
              <a:t> technology </a:t>
            </a:r>
            <a:r>
              <a:rPr lang="en-US" dirty="0"/>
              <a:t>is part of God’s creation and its use is redeemable.</a:t>
            </a:r>
          </a:p>
          <a:p>
            <a:r>
              <a:rPr lang="en-US" dirty="0"/>
              <a:t>Doing this requires that we:</a:t>
            </a:r>
          </a:p>
          <a:p>
            <a:pPr lvl="1"/>
            <a:r>
              <a:rPr lang="en-US" dirty="0"/>
              <a:t>Understand the </a:t>
            </a:r>
            <a:r>
              <a:rPr lang="en-US" dirty="0" smtClean="0"/>
              <a:t>issue.</a:t>
            </a:r>
            <a:endParaRPr lang="en-US" dirty="0"/>
          </a:p>
          <a:p>
            <a:pPr lvl="1"/>
            <a:r>
              <a:rPr lang="en-US" dirty="0"/>
              <a:t>Determine if an IT-based solution is </a:t>
            </a:r>
            <a:r>
              <a:rPr lang="en-US" dirty="0" smtClean="0"/>
              <a:t>possible.</a:t>
            </a:r>
            <a:endParaRPr lang="en-US" dirty="0"/>
          </a:p>
          <a:p>
            <a:pPr lvl="1"/>
            <a:r>
              <a:rPr lang="en-US" dirty="0"/>
              <a:t>Identify the strengths/</a:t>
            </a:r>
            <a:r>
              <a:rPr lang="en-US" dirty="0" smtClean="0"/>
              <a:t>weaknesses </a:t>
            </a:r>
            <a:r>
              <a:rPr lang="en-US" dirty="0"/>
              <a:t>of the </a:t>
            </a:r>
            <a:r>
              <a:rPr lang="en-US" dirty="0" smtClean="0"/>
              <a:t>solution</a:t>
            </a:r>
            <a:endParaRPr lang="en-US" dirty="0"/>
          </a:p>
          <a:p>
            <a:pPr lvl="1"/>
            <a:r>
              <a:rPr lang="en-US" dirty="0"/>
              <a:t>Work to achieve the strengths and address the </a:t>
            </a:r>
            <a:r>
              <a:rPr lang="en-US" dirty="0" smtClean="0"/>
              <a:t>weaknesses</a:t>
            </a:r>
          </a:p>
          <a:p>
            <a:r>
              <a:rPr lang="en-US" dirty="0" smtClean="0"/>
              <a:t>What other positions could you take?</a:t>
            </a:r>
            <a:endParaRPr lang="en-US" dirty="0"/>
          </a:p>
        </p:txBody>
      </p:sp>
      <p:grpSp>
        <p:nvGrpSpPr>
          <p:cNvPr id="19460" name="Group 4"/>
          <p:cNvGrpSpPr>
            <a:grpSpLocks/>
          </p:cNvGrpSpPr>
          <p:nvPr/>
        </p:nvGrpSpPr>
        <p:grpSpPr bwMode="auto">
          <a:xfrm>
            <a:off x="8302625" y="363538"/>
            <a:ext cx="841375" cy="1084262"/>
            <a:chOff x="5182" y="47"/>
            <a:chExt cx="530" cy="683"/>
          </a:xfrm>
        </p:grpSpPr>
        <p:sp>
          <p:nvSpPr>
            <p:cNvPr id="19461" name="Text Box 5"/>
            <p:cNvSpPr txBox="1">
              <a:spLocks noChangeArrowheads="1"/>
            </p:cNvSpPr>
            <p:nvPr/>
          </p:nvSpPr>
          <p:spPr bwMode="auto">
            <a:xfrm>
              <a:off x="5184" y="480"/>
              <a:ext cx="520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/>
                <a:t>What’s the</a:t>
              </a:r>
            </a:p>
            <a:p>
              <a:pPr algn="ctr"/>
              <a:r>
                <a:rPr lang="en-US" sz="1000" b="1"/>
                <a:t>Big Idea</a:t>
              </a:r>
              <a:endParaRPr lang="en-US" sz="2400">
                <a:latin typeface="Times New Roman" pitchFamily="18" charset="0"/>
              </a:endParaRPr>
            </a:p>
          </p:txBody>
        </p:sp>
        <p:pic>
          <p:nvPicPr>
            <p:cNvPr id="19462" name="Picture 6" descr="wtbi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82" y="47"/>
              <a:ext cx="530" cy="4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Information Technology Do You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strengths and weaknesses of each?</a:t>
            </a:r>
          </a:p>
          <a:p>
            <a:pPr lvl="1"/>
            <a:r>
              <a:rPr lang="en-US" dirty="0" smtClean="0"/>
              <a:t>How do you decide what is a strength or weakness, and how do you decide when a weakness is “too high a price to pay”?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12251-4E94-4E77-A938-A756E6F37BB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possible?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Q: how could the devices we have (or the devices we can imagine) be used to promote the kingdom of God?</a:t>
            </a:r>
          </a:p>
          <a:p>
            <a:pPr lvl="1"/>
            <a:r>
              <a:rPr lang="en-US" dirty="0" smtClean="0"/>
              <a:t>Preach the Gospel</a:t>
            </a:r>
          </a:p>
          <a:p>
            <a:pPr lvl="1"/>
            <a:r>
              <a:rPr lang="en-US" dirty="0" smtClean="0"/>
              <a:t>Provide mercy</a:t>
            </a:r>
          </a:p>
          <a:p>
            <a:pPr lvl="1"/>
            <a:r>
              <a:rPr lang="en-US" dirty="0" smtClean="0"/>
              <a:t>Promote justice</a:t>
            </a:r>
          </a:p>
          <a:p>
            <a:pPr lvl="1"/>
            <a:r>
              <a:rPr lang="en-US" dirty="0" smtClean="0"/>
              <a:t>Serve the poor</a:t>
            </a:r>
          </a:p>
          <a:p>
            <a:r>
              <a:rPr lang="en-US" dirty="0" smtClean="0"/>
              <a:t>We might all be able to have better ideas if we were more </a:t>
            </a:r>
            <a:r>
              <a:rPr lang="en-US" i="1" dirty="0" smtClean="0"/>
              <a:t>fluent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12251-4E94-4E77-A938-A756E6F37BB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">
      <a:dk1>
        <a:srgbClr val="003300"/>
      </a:dk1>
      <a:lt1>
        <a:srgbClr val="FFFFFF"/>
      </a:lt1>
      <a:dk2>
        <a:srgbClr val="000000"/>
      </a:dk2>
      <a:lt2>
        <a:srgbClr val="336600"/>
      </a:lt2>
      <a:accent1>
        <a:srgbClr val="D5D000"/>
      </a:accent1>
      <a:accent2>
        <a:srgbClr val="669900"/>
      </a:accent2>
      <a:accent3>
        <a:srgbClr val="FFFFFF"/>
      </a:accent3>
      <a:accent4>
        <a:srgbClr val="002A00"/>
      </a:accent4>
      <a:accent5>
        <a:srgbClr val="E7E4AA"/>
      </a:accent5>
      <a:accent6>
        <a:srgbClr val="5C8A00"/>
      </a:accent6>
      <a:hlink>
        <a:srgbClr val="333300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3">
        <a:dk1>
          <a:srgbClr val="000000"/>
        </a:dk1>
        <a:lt1>
          <a:srgbClr val="FFFFFF"/>
        </a:lt1>
        <a:dk2>
          <a:srgbClr val="000000"/>
        </a:dk2>
        <a:lt2>
          <a:srgbClr val="663300"/>
        </a:lt2>
        <a:accent1>
          <a:srgbClr val="CCCC00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B9B900"/>
        </a:accent6>
        <a:hlink>
          <a:srgbClr val="9966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4">
        <a:dk1>
          <a:srgbClr val="000000"/>
        </a:dk1>
        <a:lt1>
          <a:srgbClr val="FFFFFF"/>
        </a:lt1>
        <a:dk2>
          <a:srgbClr val="000000"/>
        </a:dk2>
        <a:lt2>
          <a:srgbClr val="663300"/>
        </a:lt2>
        <a:accent1>
          <a:srgbClr val="CCCC00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B9B9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5">
        <a:dk1>
          <a:srgbClr val="000000"/>
        </a:dk1>
        <a:lt1>
          <a:srgbClr val="FFFFFF"/>
        </a:lt1>
        <a:dk2>
          <a:srgbClr val="000000"/>
        </a:dk2>
        <a:lt2>
          <a:srgbClr val="663300"/>
        </a:lt2>
        <a:accent1>
          <a:srgbClr val="CCCC00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B9B900"/>
        </a:accent6>
        <a:hlink>
          <a:srgbClr val="754E27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6">
        <a:dk1>
          <a:srgbClr val="000000"/>
        </a:dk1>
        <a:lt1>
          <a:srgbClr val="FFFFFF"/>
        </a:lt1>
        <a:dk2>
          <a:srgbClr val="000000"/>
        </a:dk2>
        <a:lt2>
          <a:srgbClr val="663300"/>
        </a:lt2>
        <a:accent1>
          <a:srgbClr val="CCCC00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B9B900"/>
        </a:accent6>
        <a:hlink>
          <a:srgbClr val="754E27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6989</TotalTime>
  <Words>767</Words>
  <Application>Microsoft Macintosh PowerPoint</Application>
  <PresentationFormat>On-screen Show (4:3)</PresentationFormat>
  <Paragraphs>94</Paragraphs>
  <Slides>8</Slides>
  <Notes>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blank</vt:lpstr>
      <vt:lpstr>IDIS 110 Foundations of Information Technology</vt:lpstr>
      <vt:lpstr>All Course Material</vt:lpstr>
      <vt:lpstr>Slide 3</vt:lpstr>
      <vt:lpstr>Why FIT?</vt:lpstr>
      <vt:lpstr>Critically Assessing Technology</vt:lpstr>
      <vt:lpstr>Reformed Views of Technology</vt:lpstr>
      <vt:lpstr>What Information Technology Do You Use?</vt:lpstr>
      <vt:lpstr>What is possible?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Serita Nelesen</cp:lastModifiedBy>
  <cp:revision>86</cp:revision>
  <cp:lastPrinted>1601-01-01T00:00:00Z</cp:lastPrinted>
  <dcterms:created xsi:type="dcterms:W3CDTF">2010-09-02T14:05:42Z</dcterms:created>
  <dcterms:modified xsi:type="dcterms:W3CDTF">2010-09-07T00:19:39Z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