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16.xml" ContentType="application/vnd.openxmlformats-officedocument.presentationml.notes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Default Extension="jpeg" ContentType="image/jpeg"/>
  <Override PartName="/ppt/notesSlides/notesSlide12.xml" ContentType="application/vnd.openxmlformats-officedocument.presentationml.notesSlid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Override PartName="/ppt/notesSlides/notesSlide24.xml" ContentType="application/vnd.openxmlformats-officedocument.presentationml.notesSlide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notesSlides/notesSlide20.xml" ContentType="application/vnd.openxmlformats-officedocument.presentationml.notesSlide+xml"/>
  <Override PartName="/docProps/custom.xml" ContentType="application/vnd.openxmlformats-officedocument.custom-properti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17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slides/slide23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21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8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notesSlides/notesSlide22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19.xml" ContentType="application/vnd.openxmlformats-officedocument.presentationml.notes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notesSlides/notesSlide2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>
  <p:sldMasterIdLst>
    <p:sldMasterId id="2147483651" r:id="rId1"/>
  </p:sldMasterIdLst>
  <p:notesMasterIdLst>
    <p:notesMasterId r:id="rId27"/>
  </p:notesMasterIdLst>
  <p:handoutMasterIdLst>
    <p:handoutMasterId r:id="rId28"/>
  </p:handoutMasterIdLst>
  <p:sldIdLst>
    <p:sldId id="287" r:id="rId2"/>
    <p:sldId id="288" r:id="rId3"/>
    <p:sldId id="318" r:id="rId4"/>
    <p:sldId id="289" r:id="rId5"/>
    <p:sldId id="290" r:id="rId6"/>
    <p:sldId id="295" r:id="rId7"/>
    <p:sldId id="291" r:id="rId8"/>
    <p:sldId id="293" r:id="rId9"/>
    <p:sldId id="322" r:id="rId10"/>
    <p:sldId id="323" r:id="rId11"/>
    <p:sldId id="305" r:id="rId12"/>
    <p:sldId id="316" r:id="rId13"/>
    <p:sldId id="311" r:id="rId14"/>
    <p:sldId id="310" r:id="rId15"/>
    <p:sldId id="296" r:id="rId16"/>
    <p:sldId id="326" r:id="rId17"/>
    <p:sldId id="327" r:id="rId18"/>
    <p:sldId id="300" r:id="rId19"/>
    <p:sldId id="319" r:id="rId20"/>
    <p:sldId id="321" r:id="rId21"/>
    <p:sldId id="298" r:id="rId22"/>
    <p:sldId id="320" r:id="rId23"/>
    <p:sldId id="324" r:id="rId24"/>
    <p:sldId id="325" r:id="rId25"/>
    <p:sldId id="306" r:id="rId26"/>
  </p:sldIdLst>
  <p:sldSz cx="9144000" cy="6858000" type="screen4x3"/>
  <p:notesSz cx="6858000" cy="9144000"/>
  <p:custShowLst>
    <p:custShow name="technology" id="0">
      <p:sldLst>
        <p:sld r:id="rId10"/>
        <p:sld r:id="rId11"/>
        <p:sld r:id="rId12"/>
        <p:sld r:id="rId13"/>
        <p:sld r:id="rId14"/>
        <p:sld r:id="rId15"/>
        <p:sld r:id="rId16"/>
        <p:sld r:id="rId19"/>
      </p:sldLst>
    </p:custShow>
    <p:custShow name="history" id="1">
      <p:sldLst>
        <p:sld r:id="rId4"/>
        <p:sld r:id="rId5"/>
        <p:sld r:id="rId6"/>
        <p:sld r:id="rId7"/>
        <p:sld r:id="rId8"/>
        <p:sld r:id="rId9"/>
      </p:sldLst>
    </p:custShow>
    <p:custShow name="issues" id="2">
      <p:sldLst>
        <p:sld r:id="rId20"/>
        <p:sld r:id="rId21"/>
        <p:sld r:id="rId23"/>
        <p:sld r:id="rId22"/>
        <p:sld r:id="rId26"/>
      </p:sldLst>
    </p:custShow>
    <p:custShow name="www" id="3">
      <p:sldLst>
        <p:sld r:id="rId20"/>
        <p:sld r:id="rId21"/>
        <p:sld r:id="rId23"/>
      </p:sldLst>
    </p:custShow>
  </p:custShow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notes"/>
  <p:showPr showNarration="1">
    <p:present/>
    <p:sldAll/>
    <p:penClr>
      <a:schemeClr val="tx1"/>
    </p:penClr>
  </p:showPr>
  <p:clrMru>
    <a:srgbClr val="EAEAEA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3796" autoAdjust="0"/>
    <p:restoredTop sz="73196" autoAdjust="0"/>
  </p:normalViewPr>
  <p:slideViewPr>
    <p:cSldViewPr>
      <p:cViewPr varScale="1">
        <p:scale>
          <a:sx n="109" d="100"/>
          <a:sy n="109" d="100"/>
        </p:scale>
        <p:origin x="-76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190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handoutMaster" Target="handoutMasters/handout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4327B53-464D-4619-A004-112E62E43FF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B1F7C8B-205A-49F0-9C02-E11525588B5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65DCC8-381C-4371-B6AA-85427B4F43D3}" type="slidenum">
              <a:rPr lang="en-US"/>
              <a:pPr/>
              <a:t>1</a:t>
            </a:fld>
            <a:endParaRPr lang="en-US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/>
            <a:r>
              <a:rPr lang="en-US" b="1"/>
              <a:t>It’s a mind-set, not a skill-set.  Brilliance helps, but is not required.</a:t>
            </a:r>
            <a:r>
              <a:rPr lang="en-US"/>
              <a:t>  Instead, adopt these mantras: be stubborn,</a:t>
            </a:r>
            <a:r>
              <a:rPr lang="en-US" b="1"/>
              <a:t> </a:t>
            </a:r>
            <a:r>
              <a:rPr lang="en-US"/>
              <a:t>bossy, lazy, obsessive, cynical, </a:t>
            </a:r>
            <a:r>
              <a:rPr lang="en-US" b="1"/>
              <a:t>plodding</a:t>
            </a:r>
            <a:r>
              <a:rPr lang="en-US"/>
              <a:t>, and importunate. Why?  So you can use IT as a tool to do cool stuff…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10A67C-B0C7-4090-86E0-180FE5FD2717}" type="slidenum">
              <a:rPr lang="en-US"/>
              <a:pPr/>
              <a:t>10</a:t>
            </a:fld>
            <a:endParaRPr lang="en-US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D86D37-0B80-4F6F-B896-19A79B4220B9}" type="slidenum">
              <a:rPr lang="en-US"/>
              <a:pPr/>
              <a:t>11</a:t>
            </a:fld>
            <a:endParaRPr lang="en-US"/>
          </a:p>
        </p:txBody>
      </p:sp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/>
              <a:t>Local Area Networks (</a:t>
            </a:r>
            <a:r>
              <a:rPr lang="en-US" i="1"/>
              <a:t>LAN</a:t>
            </a:r>
            <a:r>
              <a:rPr lang="en-US"/>
              <a:t>): </a:t>
            </a:r>
          </a:p>
          <a:p>
            <a:pPr lvl="2"/>
            <a:r>
              <a:rPr lang="en-US"/>
              <a:t>reach up to 1 mile – say for a single building or a campus</a:t>
            </a:r>
          </a:p>
          <a:p>
            <a:pPr lvl="2"/>
            <a:r>
              <a:rPr lang="en-US"/>
              <a:t>are relatively fast</a:t>
            </a:r>
          </a:p>
          <a:p>
            <a:pPr lvl="1"/>
            <a:r>
              <a:rPr lang="en-US"/>
              <a:t>Wide Area Networks (</a:t>
            </a:r>
            <a:r>
              <a:rPr lang="en-US" i="1"/>
              <a:t>WAN</a:t>
            </a:r>
            <a:r>
              <a:rPr lang="en-US"/>
              <a:t>): </a:t>
            </a:r>
          </a:p>
          <a:p>
            <a:pPr lvl="2"/>
            <a:r>
              <a:rPr lang="en-US"/>
              <a:t>can be global </a:t>
            </a:r>
          </a:p>
          <a:p>
            <a:pPr lvl="3"/>
            <a:r>
              <a:rPr lang="en-US"/>
              <a:t>e.g., the internet is a WAN (but not the only one)</a:t>
            </a:r>
          </a:p>
          <a:p>
            <a:pPr lvl="2"/>
            <a:r>
              <a:rPr lang="en-US"/>
              <a:t>are relatively slower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20D73C-F5AA-498A-B2EB-0B10BD12D548}" type="slidenum">
              <a:rPr lang="en-US"/>
              <a:pPr/>
              <a:t>12</a:t>
            </a:fld>
            <a:endParaRPr lang="en-US"/>
          </a:p>
        </p:txBody>
      </p:sp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Common network architectures:</a:t>
            </a:r>
          </a:p>
          <a:p>
            <a:pPr lvl="1"/>
            <a:r>
              <a:rPr lang="en-US" b="1" dirty="0"/>
              <a:t>Client-server</a:t>
            </a:r>
            <a:r>
              <a:rPr lang="en-US" dirty="0"/>
              <a:t> – Separates front-end interfaces (clients) from centralized service providers (servers) – This is by far the most common architecture today.</a:t>
            </a:r>
          </a:p>
          <a:p>
            <a:pPr lvl="1"/>
            <a:r>
              <a:rPr lang="en-US" b="1" dirty="0"/>
              <a:t>Peer-to-peer</a:t>
            </a:r>
            <a:r>
              <a:rPr lang="en-US" dirty="0"/>
              <a:t> – used direct network connections between egalitarian client/servers (</a:t>
            </a:r>
            <a:r>
              <a:rPr lang="en-US" dirty="0" err="1"/>
              <a:t>clervers</a:t>
            </a:r>
            <a:r>
              <a:rPr lang="en-US" dirty="0"/>
              <a:t>!?)</a:t>
            </a:r>
          </a:p>
          <a:p>
            <a:r>
              <a:rPr lang="en-US" dirty="0"/>
              <a:t>Show them this commercial: </a:t>
            </a:r>
          </a:p>
          <a:p>
            <a:r>
              <a:rPr lang="en-US" dirty="0"/>
              <a:t>	http://www-03.ibm.com/systems/tv/spacedout_flat.html</a:t>
            </a:r>
          </a:p>
          <a:p>
            <a:r>
              <a:rPr lang="en-US" dirty="0"/>
              <a:t>	http://www-03.ibm.com/servers/uk/eserver/tv/campaigns/takebackcontrol/?ca=2005q4_SystemLead_UK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E6D195-CB79-4FED-9012-71F3DBE05365}" type="slidenum">
              <a:rPr lang="en-US"/>
              <a:pPr/>
              <a:t>13</a:t>
            </a:fld>
            <a:endParaRPr lang="en-US"/>
          </a:p>
        </p:txBody>
      </p:sp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Fiber</a:t>
            </a:r>
            <a:r>
              <a:rPr lang="en-US"/>
              <a:t> is cheaper to fabricate, but slower to connect.  Thus, copper is still common.</a:t>
            </a:r>
          </a:p>
          <a:p>
            <a:r>
              <a:rPr lang="en-US" b="1"/>
              <a:t>RF</a:t>
            </a:r>
            <a:r>
              <a:rPr lang="en-US"/>
              <a:t> is nice, but there are limited radio frequencies to use</a:t>
            </a:r>
          </a:p>
          <a:p>
            <a:r>
              <a:rPr lang="en-US" b="1"/>
              <a:t>infrared</a:t>
            </a:r>
            <a:r>
              <a:rPr lang="en-US"/>
              <a:t> is restricted to a single room, and is still slower than the others</a:t>
            </a:r>
          </a:p>
          <a:p>
            <a:r>
              <a:rPr lang="en-US" b="1"/>
              <a:t>microwave</a:t>
            </a:r>
            <a:r>
              <a:rPr lang="en-US"/>
              <a:t> can’t penetrate metal either, and are potentially dangerous to humans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A10C8E-E39B-42A4-9980-3873F2A236B1}" type="slidenum">
              <a:rPr lang="en-US"/>
              <a:pPr/>
              <a:t>14</a:t>
            </a:fld>
            <a:endParaRPr lang="en-US"/>
          </a:p>
        </p:txBody>
      </p:sp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Computers on a Network, connect via a Network Interface Card (</a:t>
            </a:r>
            <a:r>
              <a:rPr lang="en-US" i="1"/>
              <a:t>NIC</a:t>
            </a:r>
            <a:r>
              <a:rPr lang="en-US"/>
              <a:t>)</a:t>
            </a:r>
          </a:p>
          <a:p>
            <a:pPr lvl="1"/>
            <a:r>
              <a:rPr lang="en-US"/>
              <a:t>high-speed connection to a LAN</a:t>
            </a:r>
          </a:p>
          <a:p>
            <a:r>
              <a:rPr lang="en-US"/>
              <a:t>Connecting to a Network point of presence (POP):</a:t>
            </a:r>
          </a:p>
          <a:p>
            <a:pPr lvl="1"/>
            <a:r>
              <a:rPr lang="en-US" i="1"/>
              <a:t>Modem</a:t>
            </a:r>
            <a:r>
              <a:rPr lang="en-US"/>
              <a:t> (modulator/demodulator)</a:t>
            </a:r>
          </a:p>
          <a:p>
            <a:pPr lvl="2"/>
            <a:r>
              <a:rPr lang="en-US"/>
              <a:t>digital to analog telephone signals (up to 56 Kb/s)</a:t>
            </a:r>
          </a:p>
          <a:p>
            <a:pPr lvl="2"/>
            <a:r>
              <a:rPr lang="en-US"/>
              <a:t>connects to an </a:t>
            </a:r>
            <a:r>
              <a:rPr lang="en-US" i="1"/>
              <a:t>Internet Service Provider</a:t>
            </a:r>
            <a:r>
              <a:rPr lang="en-US"/>
              <a:t> (ISP)</a:t>
            </a:r>
          </a:p>
          <a:p>
            <a:pPr lvl="1"/>
            <a:r>
              <a:rPr lang="en-US"/>
              <a:t>Other technologies:</a:t>
            </a:r>
          </a:p>
          <a:p>
            <a:pPr lvl="2"/>
            <a:r>
              <a:rPr lang="en-US" i="1"/>
              <a:t>ISDN</a:t>
            </a:r>
            <a:r>
              <a:rPr lang="en-US"/>
              <a:t> - digital telephone service (up to 128 Kb/s)</a:t>
            </a:r>
          </a:p>
          <a:p>
            <a:pPr lvl="2"/>
            <a:r>
              <a:rPr lang="en-US" i="1"/>
              <a:t>DSL</a:t>
            </a:r>
            <a:r>
              <a:rPr lang="en-US"/>
              <a:t> - similar to ISDN (up to 1.5 Mb/s upload)</a:t>
            </a:r>
          </a:p>
          <a:p>
            <a:pPr lvl="2"/>
            <a:r>
              <a:rPr lang="en-US" i="1"/>
              <a:t>Cable modem </a:t>
            </a:r>
            <a:r>
              <a:rPr lang="en-US"/>
              <a:t>- standard cable lines (up to 1 Mb/s)</a:t>
            </a:r>
          </a:p>
          <a:p>
            <a:endParaRPr lang="en-US"/>
          </a:p>
          <a:p>
            <a:r>
              <a:rPr lang="en-US"/>
              <a:t>ISDN/DSL are used because we’re stuck presently with twisted pair technology.</a:t>
            </a:r>
          </a:p>
          <a:p>
            <a:r>
              <a:rPr lang="en-US"/>
              <a:t>“broadband” refers to high-speed (&gt; 1Mbps) internet connections</a:t>
            </a:r>
          </a:p>
          <a:p>
            <a:r>
              <a:rPr lang="en-US"/>
              <a:t>Talk about the “last mile” problem here.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D9D9C9-50C3-4576-96B1-378B2AEDBE1C}" type="slidenum">
              <a:rPr lang="en-US"/>
              <a:pPr/>
              <a:t>15</a:t>
            </a:fld>
            <a:endParaRPr lang="en-US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internet is a network of heterogeneous networks, as can be seen in this myopic, SB372-centric view of the internet.</a:t>
            </a:r>
          </a:p>
          <a:p>
            <a:r>
              <a:rPr lang="en-US" dirty="0"/>
              <a:t>Talk through all of this, including a discussion of:</a:t>
            </a:r>
          </a:p>
          <a:p>
            <a:r>
              <a:rPr lang="en-US" dirty="0"/>
              <a:t>	LANS (circles at Calvin)</a:t>
            </a:r>
          </a:p>
          <a:p>
            <a:r>
              <a:rPr lang="en-US" dirty="0"/>
              <a:t>	routers link one (potentially incompatible) network to another (little box between </a:t>
            </a:r>
            <a:r>
              <a:rPr lang="en-US" dirty="0" err="1"/>
              <a:t>calvin</a:t>
            </a:r>
            <a:r>
              <a:rPr lang="en-US" dirty="0"/>
              <a:t> and </a:t>
            </a:r>
            <a:r>
              <a:rPr lang="en-US" dirty="0" err="1"/>
              <a:t>michnet</a:t>
            </a:r>
            <a:r>
              <a:rPr lang="en-US" dirty="0"/>
              <a:t>)</a:t>
            </a:r>
          </a:p>
          <a:p>
            <a:r>
              <a:rPr lang="en-US" dirty="0"/>
              <a:t>	backbones</a:t>
            </a:r>
          </a:p>
          <a:p>
            <a:r>
              <a:rPr lang="en-US" dirty="0"/>
              <a:t>	modems (little circles) /ISPs vs. direct internet connections (</a:t>
            </a:r>
            <a:r>
              <a:rPr lang="en-US" dirty="0" err="1"/>
              <a:t>MichNet</a:t>
            </a:r>
            <a:r>
              <a:rPr lang="en-US" dirty="0"/>
              <a:t>/Merit)</a:t>
            </a:r>
          </a:p>
          <a:p>
            <a:r>
              <a:rPr lang="en-US" dirty="0"/>
              <a:t>	reiterate the “last mile” problem here</a:t>
            </a:r>
          </a:p>
          <a:p>
            <a:endParaRPr lang="en-US" dirty="0"/>
          </a:p>
          <a:p>
            <a:r>
              <a:rPr lang="en-US" dirty="0" err="1"/>
              <a:t>MichNet</a:t>
            </a:r>
            <a:r>
              <a:rPr lang="en-US" dirty="0"/>
              <a:t> architecture is at: http://</a:t>
            </a:r>
            <a:r>
              <a:rPr lang="en-US" dirty="0" err="1"/>
              <a:t>www.merit.edu/mn/resources/network/backbone.pdf</a:t>
            </a:r>
            <a:endParaRPr lang="en-US" dirty="0"/>
          </a:p>
          <a:p>
            <a:r>
              <a:rPr lang="en-US" dirty="0"/>
              <a:t>Find an architecture diagram for CIT as well.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F7C8B-205A-49F0-9C02-E11525588B5D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F7C8B-205A-49F0-9C02-E11525588B5D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5C2B56-957F-4858-AEF3-F4784E8150F4}" type="slidenum">
              <a:rPr lang="en-US"/>
              <a:pPr/>
              <a:t>18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internet now supports a vast array of programs/systems, called services.</a:t>
            </a:r>
          </a:p>
          <a:p>
            <a:r>
              <a:rPr lang="en-US" dirty="0"/>
              <a:t>	The Web is an Internet service that supports the sharing of hypermedia</a:t>
            </a:r>
            <a:r>
              <a:rPr lang="en-US" sz="2000" b="1" dirty="0"/>
              <a:t>. Internet != WWW</a:t>
            </a:r>
          </a:p>
          <a:p>
            <a:r>
              <a:rPr lang="en-US" dirty="0"/>
              <a:t>	Email is a service for exchanging mail messages.</a:t>
            </a:r>
          </a:p>
          <a:p>
            <a:r>
              <a:rPr lang="en-US" dirty="0"/>
              <a:t>	don’t push on the other two (i.e., on telnet/</a:t>
            </a:r>
            <a:r>
              <a:rPr lang="en-US" dirty="0" err="1"/>
              <a:t>ssh</a:t>
            </a:r>
            <a:r>
              <a:rPr lang="en-US" dirty="0"/>
              <a:t> and ftp/</a:t>
            </a:r>
            <a:r>
              <a:rPr lang="en-US" dirty="0" err="1"/>
              <a:t>sftp</a:t>
            </a:r>
            <a:r>
              <a:rPr lang="en-US" dirty="0"/>
              <a:t>).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2CE798-0E70-4927-99D4-D77353EF1F06}" type="slidenum">
              <a:rPr lang="en-US"/>
              <a:pPr/>
              <a:t>19</a:t>
            </a:fld>
            <a:endParaRPr lang="en-US"/>
          </a:p>
        </p:txBody>
      </p:sp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This is known as the “waterfall” model in software development, and applies here as well.  The text is too limited on this point.</a:t>
            </a:r>
          </a:p>
          <a:p>
            <a:r>
              <a:rPr lang="en-US"/>
              <a:t>Analysis – Determine what the website will do</a:t>
            </a:r>
          </a:p>
          <a:p>
            <a:r>
              <a:rPr lang="en-US"/>
              <a:t>Design – Determine how the website will do it</a:t>
            </a:r>
          </a:p>
          <a:p>
            <a:r>
              <a:rPr lang="en-US"/>
              <a:t>Implementation – build the website</a:t>
            </a:r>
          </a:p>
          <a:p>
            <a:r>
              <a:rPr lang="en-US"/>
              <a:t>Testing – try it out</a:t>
            </a:r>
          </a:p>
          <a:p>
            <a:r>
              <a:rPr lang="en-US"/>
              <a:t>Maintenance – keep it up to date and functioning properly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E54E54-D265-4EB0-9E6C-453314137093}" type="slidenum">
              <a:rPr lang="en-US"/>
              <a:pPr/>
              <a:t>2</a:t>
            </a:fld>
            <a:endParaRPr lang="en-US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Computer networks present:</a:t>
            </a:r>
          </a:p>
          <a:p>
            <a:pPr lvl="1"/>
            <a:r>
              <a:rPr lang="en-US"/>
              <a:t>Opportunities</a:t>
            </a:r>
          </a:p>
          <a:p>
            <a:pPr lvl="1"/>
            <a:r>
              <a:rPr lang="en-US"/>
              <a:t>	users can share files</a:t>
            </a:r>
          </a:p>
          <a:p>
            <a:pPr lvl="1"/>
            <a:r>
              <a:rPr lang="en-US"/>
              <a:t>	you only need 1 printer for a group of people</a:t>
            </a:r>
          </a:p>
          <a:p>
            <a:pPr lvl="1"/>
            <a:r>
              <a:rPr lang="en-US"/>
              <a:t>	you can communicate via email and ftp</a:t>
            </a:r>
          </a:p>
          <a:p>
            <a:pPr lvl="1"/>
            <a:r>
              <a:rPr lang="en-US"/>
              <a:t>	computing loads could be balanced between machines</a:t>
            </a:r>
          </a:p>
          <a:p>
            <a:pPr lvl="1"/>
            <a:r>
              <a:rPr lang="en-US"/>
              <a:t>Difficulties</a:t>
            </a:r>
          </a:p>
          <a:p>
            <a:pPr lvl="1"/>
            <a:r>
              <a:rPr lang="en-US"/>
              <a:t>	hackers can get shared files</a:t>
            </a:r>
          </a:p>
          <a:p>
            <a:pPr lvl="1"/>
            <a:r>
              <a:rPr lang="en-US"/>
              <a:t>	when the 1 printer goes down, everyone is toast</a:t>
            </a:r>
          </a:p>
          <a:p>
            <a:pPr lvl="1"/>
            <a:r>
              <a:rPr lang="en-US"/>
              <a:t>	you can send spam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0CB652-2C84-4C2C-B7A8-4E6D27F87EBF}" type="slidenum">
              <a:rPr lang="en-US"/>
              <a:pPr/>
              <a:t>20</a:t>
            </a:fld>
            <a:endParaRPr lang="en-US"/>
          </a:p>
        </p:txBody>
      </p:sp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*We’ll be doing one of these in this class.</a:t>
            </a:r>
          </a:p>
          <a:p>
            <a:r>
              <a:rPr lang="en-US"/>
              <a:t>Types of websites:</a:t>
            </a:r>
          </a:p>
          <a:p>
            <a:pPr lvl="1"/>
            <a:r>
              <a:rPr lang="en-US"/>
              <a:t>Home Pages*</a:t>
            </a:r>
          </a:p>
          <a:p>
            <a:pPr lvl="1"/>
            <a:r>
              <a:rPr lang="en-US"/>
              <a:t>Electronic portfolios</a:t>
            </a:r>
            <a:endParaRPr lang="en-US" sz="400"/>
          </a:p>
          <a:p>
            <a:pPr lvl="1"/>
            <a:r>
              <a:rPr lang="en-US"/>
              <a:t>Informational references* - your final project</a:t>
            </a:r>
            <a:r>
              <a:rPr lang="en-US" sz="1000"/>
              <a:t> </a:t>
            </a:r>
            <a:endParaRPr lang="en-US" sz="400"/>
          </a:p>
          <a:p>
            <a:pPr lvl="1"/>
            <a:r>
              <a:rPr lang="en-US"/>
              <a:t>Corporate websites – Calvin’s homesite</a:t>
            </a:r>
            <a:endParaRPr lang="en-US" sz="300"/>
          </a:p>
          <a:p>
            <a:pPr lvl="1"/>
            <a:r>
              <a:rPr lang="en-US"/>
              <a:t>On-line communities – Facebook, blog sites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57441F-EC93-4664-B35D-5315EF045073}" type="slidenum">
              <a:rPr lang="en-US"/>
              <a:pPr/>
              <a:t>21</a:t>
            </a:fld>
            <a:endParaRPr lang="en-US"/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Runner up for People Magazine’s sexiest man alive in 1999.  </a:t>
            </a:r>
          </a:p>
          <a:p>
            <a:r>
              <a:rPr lang="en-US"/>
              <a:t>Here’s the preliminary spec:</a:t>
            </a:r>
          </a:p>
          <a:p>
            <a:pPr lvl="1"/>
            <a:r>
              <a:rPr lang="en-US" sz="1100"/>
              <a:t>http://home.netscape.com/newsref/std/cookie_spec.html</a:t>
            </a:r>
          </a:p>
          <a:p>
            <a:r>
              <a:rPr lang="en-US" sz="1100"/>
              <a:t>You can turn them off in your browser, but then some websites will no longer work properly.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A78FD3-0FB8-45BC-85E4-C481991BCE04}" type="slidenum">
              <a:rPr lang="en-US"/>
              <a:pPr/>
              <a:t>22</a:t>
            </a:fld>
            <a:endParaRPr lang="en-US"/>
          </a:p>
        </p:txBody>
      </p:sp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Given the English-centric nature of the web, one might more accurately call it the </a:t>
            </a:r>
            <a:r>
              <a:rPr lang="en-US" b="1" i="1"/>
              <a:t>Western</a:t>
            </a:r>
            <a:r>
              <a:rPr lang="en-US" b="1"/>
              <a:t>-wide web.</a:t>
            </a:r>
          </a:p>
          <a:p>
            <a:r>
              <a:rPr lang="en-US"/>
              <a:t>Digital divide – the WWW is hard to access in:</a:t>
            </a:r>
          </a:p>
          <a:p>
            <a:r>
              <a:rPr lang="en-US"/>
              <a:t>	the developing world</a:t>
            </a:r>
          </a:p>
          <a:p>
            <a:r>
              <a:rPr lang="en-US"/>
              <a:t>	the non-western world</a:t>
            </a:r>
          </a:p>
          <a:p>
            <a:r>
              <a:rPr lang="en-US"/>
              <a:t>	underpriviledged social classes</a:t>
            </a:r>
          </a:p>
          <a:p>
            <a:r>
              <a:rPr lang="en-US"/>
              <a:t>	the disabled community</a:t>
            </a:r>
            <a:endParaRPr lang="en-US" b="1"/>
          </a:p>
          <a:p>
            <a:r>
              <a:rPr lang="en-US"/>
              <a:t>What could we do to help bridge this divide?</a:t>
            </a:r>
          </a:p>
          <a:p>
            <a:r>
              <a:rPr lang="en-US"/>
              <a:t>	Unicode</a:t>
            </a:r>
          </a:p>
          <a:p>
            <a:r>
              <a:rPr lang="en-US"/>
              <a:t>	internationalized domain name resolution</a:t>
            </a:r>
          </a:p>
          <a:p>
            <a:r>
              <a:rPr lang="en-US"/>
              <a:t>	better translation tools</a:t>
            </a:r>
          </a:p>
          <a:p>
            <a:r>
              <a:rPr lang="en-US"/>
              <a:t>	better international/disabled design and testing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6D7C77-06E8-4BE9-AB2A-DCB72882546A}" type="slidenum">
              <a:rPr lang="en-US"/>
              <a:pPr/>
              <a:t>23</a:t>
            </a:fld>
            <a:endParaRPr lang="en-US"/>
          </a:p>
        </p:txBody>
      </p:sp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kinds of data:</a:t>
            </a:r>
          </a:p>
          <a:p>
            <a:r>
              <a:rPr lang="en-US" dirty="0"/>
              <a:t>	internet usage patterns</a:t>
            </a:r>
          </a:p>
          <a:p>
            <a:r>
              <a:rPr lang="en-US" dirty="0"/>
              <a:t>	credit cards (even with encryption)</a:t>
            </a:r>
          </a:p>
          <a:p>
            <a:r>
              <a:rPr lang="en-US" dirty="0"/>
              <a:t>	informational databases</a:t>
            </a:r>
          </a:p>
          <a:p>
            <a:r>
              <a:rPr lang="en-US" dirty="0"/>
              <a:t>	proprietary systems or information</a:t>
            </a:r>
          </a:p>
          <a:p>
            <a:r>
              <a:rPr lang="en-US" dirty="0"/>
              <a:t>	passwords</a:t>
            </a:r>
          </a:p>
          <a:p>
            <a:r>
              <a:rPr lang="en-US" dirty="0"/>
              <a:t>how can they be compromised:</a:t>
            </a:r>
          </a:p>
          <a:p>
            <a:r>
              <a:rPr lang="en-US" dirty="0"/>
              <a:t>	copying</a:t>
            </a:r>
          </a:p>
          <a:p>
            <a:r>
              <a:rPr lang="en-US" dirty="0"/>
              <a:t>	hacking into protected sites</a:t>
            </a:r>
          </a:p>
          <a:p>
            <a:r>
              <a:rPr lang="en-US" dirty="0"/>
              <a:t>	sniffed in various ways</a:t>
            </a:r>
          </a:p>
          <a:p>
            <a:r>
              <a:rPr lang="en-US" dirty="0"/>
              <a:t>		packet-sniffers</a:t>
            </a:r>
          </a:p>
          <a:p>
            <a:r>
              <a:rPr lang="en-US" dirty="0"/>
              <a:t>		carnivore</a:t>
            </a:r>
          </a:p>
          <a:p>
            <a:r>
              <a:rPr lang="en-US" dirty="0"/>
              <a:t>		companies monitoring stuff</a:t>
            </a:r>
          </a:p>
          <a:p>
            <a:r>
              <a:rPr lang="en-US" dirty="0"/>
              <a:t>	cookies</a:t>
            </a:r>
          </a:p>
          <a:p>
            <a:r>
              <a:rPr lang="en-US" dirty="0"/>
              <a:t>	identity theft</a:t>
            </a:r>
          </a:p>
          <a:p>
            <a:r>
              <a:rPr lang="en-US" dirty="0"/>
              <a:t>Privacy is somewhat of a fallacy on the internet.</a:t>
            </a:r>
          </a:p>
          <a:p>
            <a:r>
              <a:rPr lang="en-US" dirty="0"/>
              <a:t>What to do:</a:t>
            </a:r>
          </a:p>
          <a:p>
            <a:r>
              <a:rPr lang="en-US" dirty="0"/>
              <a:t>	privacy legislation</a:t>
            </a:r>
          </a:p>
          <a:p>
            <a:r>
              <a:rPr lang="en-US" dirty="0"/>
              <a:t>	proper security</a:t>
            </a:r>
          </a:p>
          <a:p>
            <a:r>
              <a:rPr lang="en-US" dirty="0"/>
              <a:t>	ethical behavior.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F7C8B-205A-49F0-9C02-E11525588B5D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6D7C77-06E8-4BE9-AB2A-DCB72882546A}" type="slidenum">
              <a:rPr lang="en-US"/>
              <a:pPr/>
              <a:t>25</a:t>
            </a:fld>
            <a:endParaRPr lang="en-US"/>
          </a:p>
        </p:txBody>
      </p:sp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kinds of data:</a:t>
            </a:r>
          </a:p>
          <a:p>
            <a:r>
              <a:rPr lang="en-US" dirty="0"/>
              <a:t>	internet usage patterns</a:t>
            </a:r>
          </a:p>
          <a:p>
            <a:r>
              <a:rPr lang="en-US" dirty="0"/>
              <a:t>	credit cards (even with encryption)</a:t>
            </a:r>
          </a:p>
          <a:p>
            <a:r>
              <a:rPr lang="en-US" dirty="0"/>
              <a:t>	informational databases</a:t>
            </a:r>
          </a:p>
          <a:p>
            <a:r>
              <a:rPr lang="en-US" dirty="0"/>
              <a:t>	proprietary systems or information</a:t>
            </a:r>
          </a:p>
          <a:p>
            <a:r>
              <a:rPr lang="en-US" dirty="0"/>
              <a:t>	passwords</a:t>
            </a:r>
          </a:p>
          <a:p>
            <a:r>
              <a:rPr lang="en-US" dirty="0"/>
              <a:t>how can they be compromised:</a:t>
            </a:r>
          </a:p>
          <a:p>
            <a:r>
              <a:rPr lang="en-US" dirty="0"/>
              <a:t>	copying</a:t>
            </a:r>
          </a:p>
          <a:p>
            <a:r>
              <a:rPr lang="en-US" dirty="0"/>
              <a:t>	hacking into protected sites</a:t>
            </a:r>
          </a:p>
          <a:p>
            <a:r>
              <a:rPr lang="en-US" dirty="0"/>
              <a:t>	sniffed in various ways</a:t>
            </a:r>
          </a:p>
          <a:p>
            <a:r>
              <a:rPr lang="en-US" dirty="0"/>
              <a:t>		packet-sniffers</a:t>
            </a:r>
          </a:p>
          <a:p>
            <a:r>
              <a:rPr lang="en-US" dirty="0"/>
              <a:t>		carnivore</a:t>
            </a:r>
          </a:p>
          <a:p>
            <a:r>
              <a:rPr lang="en-US" dirty="0"/>
              <a:t>		companies monitoring stuff</a:t>
            </a:r>
          </a:p>
          <a:p>
            <a:r>
              <a:rPr lang="en-US" dirty="0"/>
              <a:t>	cookies</a:t>
            </a:r>
          </a:p>
          <a:p>
            <a:r>
              <a:rPr lang="en-US" dirty="0"/>
              <a:t>	identity theft</a:t>
            </a:r>
          </a:p>
          <a:p>
            <a:r>
              <a:rPr lang="en-US" dirty="0"/>
              <a:t>Privacy is somewhat of a fallacy on the internet.</a:t>
            </a:r>
          </a:p>
          <a:p>
            <a:r>
              <a:rPr lang="en-US" dirty="0"/>
              <a:t>What to do:</a:t>
            </a:r>
          </a:p>
          <a:p>
            <a:r>
              <a:rPr lang="en-US" dirty="0"/>
              <a:t>	privacy legislation</a:t>
            </a:r>
          </a:p>
          <a:p>
            <a:r>
              <a:rPr lang="en-US" dirty="0"/>
              <a:t>	proper security</a:t>
            </a:r>
          </a:p>
          <a:p>
            <a:r>
              <a:rPr lang="en-US" dirty="0"/>
              <a:t>	ethical behavior.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EA939B-563C-40B2-8501-2FC01B6A3B6B}" type="slidenum">
              <a:rPr lang="en-US"/>
              <a:pPr/>
              <a:t>3</a:t>
            </a:fld>
            <a:endParaRPr lang="en-US"/>
          </a:p>
        </p:txBody>
      </p:sp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We’ll pretty much skip directly to the internet.</a:t>
            </a:r>
          </a:p>
          <a:p>
            <a:r>
              <a:rPr lang="en-US" dirty="0"/>
              <a:t>Computer networks present:</a:t>
            </a:r>
          </a:p>
          <a:p>
            <a:pPr lvl="1"/>
            <a:r>
              <a:rPr lang="en-US" dirty="0"/>
              <a:t>Opportunities</a:t>
            </a:r>
          </a:p>
          <a:p>
            <a:pPr lvl="1"/>
            <a:r>
              <a:rPr lang="en-US" dirty="0"/>
              <a:t>	users can share files</a:t>
            </a:r>
          </a:p>
          <a:p>
            <a:pPr lvl="1"/>
            <a:r>
              <a:rPr lang="en-US" dirty="0"/>
              <a:t>	you only need 1 printer for a group of people</a:t>
            </a:r>
          </a:p>
          <a:p>
            <a:pPr lvl="1"/>
            <a:r>
              <a:rPr lang="en-US" dirty="0"/>
              <a:t>	you can communicate via email and ftp</a:t>
            </a:r>
          </a:p>
          <a:p>
            <a:pPr lvl="1"/>
            <a:r>
              <a:rPr lang="en-US" dirty="0"/>
              <a:t>	computing loads could be balanced between machines</a:t>
            </a:r>
          </a:p>
          <a:p>
            <a:pPr lvl="1"/>
            <a:r>
              <a:rPr lang="en-US" dirty="0"/>
              <a:t>Difficulties</a:t>
            </a:r>
          </a:p>
          <a:p>
            <a:pPr lvl="1"/>
            <a:r>
              <a:rPr lang="en-US" dirty="0"/>
              <a:t>	hackers can get shared files</a:t>
            </a:r>
          </a:p>
          <a:p>
            <a:pPr lvl="1"/>
            <a:r>
              <a:rPr lang="en-US" dirty="0"/>
              <a:t>	when the 1 printer goes down, everyone is toast</a:t>
            </a:r>
          </a:p>
          <a:p>
            <a:pPr lvl="1"/>
            <a:r>
              <a:rPr lang="en-US" dirty="0"/>
              <a:t>	you can send spam</a:t>
            </a:r>
          </a:p>
          <a:p>
            <a:pPr lvl="1"/>
            <a:r>
              <a:rPr lang="en-US" dirty="0"/>
              <a:t>	Security is a huge issue!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10A67C-B0C7-4090-86E0-180FE5FD2717}" type="slidenum">
              <a:rPr lang="en-US"/>
              <a:pPr/>
              <a:t>4</a:t>
            </a:fld>
            <a:endParaRPr lang="en-US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Packet </a:t>
            </a:r>
            <a:r>
              <a:rPr lang="en-US" dirty="0"/>
              <a:t>switching is different from the explicit direct circuits used by the telephone system - if you are cut off there, you are cut off and need to re-establish a connection.  In packet-switching, the packets just get re-routed.  TCP/IP is one of the many packet switching protocols out there.</a:t>
            </a:r>
          </a:p>
          <a:p>
            <a:r>
              <a:rPr lang="en-US" dirty="0"/>
              <a:t>Note that this is very different from a centralized, switched telephone network.  The DOD did not want a computer network in which communication lines could so easily be “disconnected”.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7D2E95-0D6B-4F53-90A3-BB1FF8126D5E}" type="slidenum">
              <a:rPr lang="en-US"/>
              <a:pPr/>
              <a:t>5</a:t>
            </a:fld>
            <a:endParaRPr lang="en-US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internet is a network of networks, all using TCP/IP.</a:t>
            </a:r>
          </a:p>
          <a:p>
            <a:r>
              <a:rPr lang="en-US"/>
              <a:t>The instructor’s station has the address: pcnh180-1.calvin.edu.  This is completely unique in the world.  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0501D5-3DEB-4842-8559-39D8AC6DCD90}" type="slidenum">
              <a:rPr lang="en-US"/>
              <a:pPr/>
              <a:t>6</a:t>
            </a:fld>
            <a:endParaRPr lang="en-US"/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/>
              <a:t>Transmission Control Protocol - rules for building and managing packets</a:t>
            </a:r>
          </a:p>
          <a:p>
            <a:pPr lvl="1"/>
            <a:r>
              <a:rPr lang="en-US"/>
              <a:t>Internet Protocol - rules for routing the packets</a:t>
            </a:r>
          </a:p>
          <a:p>
            <a:r>
              <a:rPr lang="en-US"/>
              <a:t>The basis of the internet for 2 reasons really:</a:t>
            </a:r>
          </a:p>
          <a:p>
            <a:r>
              <a:rPr lang="en-US"/>
              <a:t>	packet switching</a:t>
            </a:r>
          </a:p>
          <a:p>
            <a:r>
              <a:rPr lang="en-US"/>
              <a:t>	it was an </a:t>
            </a:r>
            <a:r>
              <a:rPr lang="en-US" b="1"/>
              <a:t>open-network architecture</a:t>
            </a:r>
            <a:r>
              <a:rPr lang="en-US"/>
              <a:t>, not a proprietary one.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AEDC0C-18B7-4A2E-9277-C014F7FCC097}" type="slidenum">
              <a:rPr lang="en-US"/>
              <a:pPr/>
              <a:t>7</a:t>
            </a:fld>
            <a:endParaRPr lang="en-US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No, I won’t try to get a map of the whole internet today!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F7C8B-205A-49F0-9C02-E11525588B5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10A67C-B0C7-4090-86E0-180FE5FD2717}" type="slidenum">
              <a:rPr lang="en-US"/>
              <a:pPr/>
              <a:t>9</a:t>
            </a:fld>
            <a:endParaRPr lang="en-US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ChangeArrowheads="1"/>
          </p:cNvSpPr>
          <p:nvPr/>
        </p:nvSpPr>
        <p:spPr bwMode="hidden">
          <a:xfrm>
            <a:off x="0" y="0"/>
            <a:ext cx="3505200" cy="6858000"/>
          </a:xfrm>
          <a:prstGeom prst="rect">
            <a:avLst/>
          </a:prstGeom>
          <a:gradFill rotWithShape="1">
            <a:gsLst>
              <a:gs pos="0">
                <a:srgbClr val="C8C864">
                  <a:alpha val="50999"/>
                </a:srgbClr>
              </a:gs>
              <a:gs pos="100000">
                <a:srgbClr val="C8C864">
                  <a:gamma/>
                  <a:shade val="46275"/>
                  <a:invGamma/>
                  <a:alpha val="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/>
          </a:p>
        </p:txBody>
      </p:sp>
      <p:sp>
        <p:nvSpPr>
          <p:cNvPr id="165891" name="Rectangle 3"/>
          <p:cNvSpPr>
            <a:spLocks noChangeArrowheads="1"/>
          </p:cNvSpPr>
          <p:nvPr/>
        </p:nvSpPr>
        <p:spPr bwMode="hidden">
          <a:xfrm>
            <a:off x="0" y="1690688"/>
            <a:ext cx="9144000" cy="2533650"/>
          </a:xfrm>
          <a:prstGeom prst="rect">
            <a:avLst/>
          </a:prstGeom>
          <a:gradFill rotWithShape="1">
            <a:gsLst>
              <a:gs pos="0">
                <a:srgbClr val="C8C864"/>
              </a:gs>
              <a:gs pos="100000">
                <a:srgbClr val="C8C864">
                  <a:gamma/>
                  <a:shade val="46275"/>
                  <a:invGamma/>
                  <a:alpha val="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209800" y="1828800"/>
            <a:ext cx="6781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209800" y="4267200"/>
            <a:ext cx="6781800" cy="1752600"/>
          </a:xfrm>
        </p:spPr>
        <p:txBody>
          <a:bodyPr/>
          <a:lstStyle>
            <a:lvl1pPr marL="0" indent="0">
              <a:buFont typeface="Arial" charset="0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165894" name="Picture 6" descr="calvin-se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209800"/>
            <a:ext cx="1447800" cy="14478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4AD0A22-C920-4182-AF3F-E519D5CF63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D5839C2-F846-478C-938D-A0AE61BE1E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CDBC739-36C8-4A25-8409-F995D9DDB6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4E30EFC-1D13-4694-AED9-B5779C9D1C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521DBF5-B160-4ECA-897E-D838C1BEC0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6930B24-05A6-470B-84A1-7F8115D862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136B5B8-9DFC-40F0-B2C9-9BA2E89C5E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65D3684-3C8E-4AAE-A670-C5AEAEC605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F80930B-73A2-4D3D-9D69-456D437731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D9D66B2-7F1A-4A1B-970D-77C2F8840E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gradFill rotWithShape="1">
            <a:gsLst>
              <a:gs pos="0">
                <a:srgbClr val="C8C864"/>
              </a:gs>
              <a:gs pos="100000">
                <a:srgbClr val="C8C864">
                  <a:gamma/>
                  <a:shade val="46275"/>
                  <a:invGamma/>
                  <a:alpha val="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164866" name="Rectangle 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63000" y="0"/>
            <a:ext cx="3810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latin typeface="Arial Unicode MS" pitchFamily="34" charset="-128"/>
              </a:defRPr>
            </a:lvl1pPr>
          </a:lstStyle>
          <a:p>
            <a:fld id="{4BBE462A-D6F9-473C-84E6-8D153A6011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6486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486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64870" name="Picture 6" descr="calvin-seal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457200" cy="457200"/>
          </a:xfrm>
          <a:prstGeom prst="rect">
            <a:avLst/>
          </a:prstGeom>
          <a:noFill/>
        </p:spPr>
      </p:pic>
      <p:sp>
        <p:nvSpPr>
          <p:cNvPr id="164871" name="Rectangle 7"/>
          <p:cNvSpPr>
            <a:spLocks noChangeArrowheads="1"/>
          </p:cNvSpPr>
          <p:nvPr/>
        </p:nvSpPr>
        <p:spPr bwMode="auto">
          <a:xfrm>
            <a:off x="7239000" y="647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r>
              <a:rPr lang="en-US" sz="900" dirty="0">
                <a:latin typeface="Arial Unicode MS" pitchFamily="34" charset="-128"/>
              </a:rPr>
              <a:t>© Keith Vander Linden, </a:t>
            </a:r>
            <a:r>
              <a:rPr lang="en-US" sz="900" dirty="0" smtClean="0">
                <a:latin typeface="Arial Unicode MS" pitchFamily="34" charset="-128"/>
              </a:rPr>
              <a:t>2005, Jeremy D. Frens, 2008</a:t>
            </a:r>
            <a:endParaRPr lang="en-US" sz="900" dirty="0">
              <a:latin typeface="Arial Unicode MS" pitchFamily="34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Arial" charset="0"/>
        <a:buChar char="●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0000"/>
        <a:buFont typeface="Times New Roman" pitchFamily="18" charset="0"/>
        <a:buChar char="-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 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 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 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 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 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7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lvin.edu/~kvlinden/" TargetMode="External"/><Relationship Id="rId4" Type="http://schemas.openxmlformats.org/officeDocument/2006/relationships/hyperlink" Target="http://cs.calvin.edu/curriculum/idis/110/kvlinden/private/lab6/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8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9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F152D-39C8-4E14-A48C-7ADFFE289F75}" type="slidenum">
              <a:rPr lang="en-US"/>
              <a:pPr/>
              <a:t>1</a:t>
            </a:fld>
            <a:endParaRPr lang="en-US"/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2209800" y="1997075"/>
            <a:ext cx="6781800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i="1">
                <a:latin typeface="Arial" charset="0"/>
              </a:rPr>
              <a:t>The network is the computer.</a:t>
            </a:r>
          </a:p>
          <a:p>
            <a:r>
              <a:rPr lang="en-US">
                <a:latin typeface="Arial" charset="0"/>
              </a:rPr>
              <a:t>		</a:t>
            </a:r>
            <a:r>
              <a:rPr lang="en-US" sz="2000">
                <a:latin typeface="Arial" charset="0"/>
              </a:rPr>
              <a:t>- Sun Microsystems Motto </a:t>
            </a:r>
          </a:p>
          <a:p>
            <a:endParaRPr lang="en-US" sz="20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127BF9-0334-49A4-AC12-A1C154879141}" type="slidenum">
              <a:rPr lang="en-US"/>
              <a:pPr/>
              <a:t>10</a:t>
            </a:fld>
            <a:endParaRPr lang="en-US"/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Packet Switching</a:t>
            </a:r>
            <a:endParaRPr lang="en-US" dirty="0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7724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Data </a:t>
            </a:r>
            <a:r>
              <a:rPr lang="en-US" dirty="0"/>
              <a:t>is split up into </a:t>
            </a:r>
            <a:r>
              <a:rPr lang="en-US" dirty="0" smtClean="0"/>
              <a:t>small </a:t>
            </a:r>
            <a:r>
              <a:rPr lang="en-US" dirty="0"/>
              <a:t>packets.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Each packet is </a:t>
            </a:r>
            <a:r>
              <a:rPr lang="en-US" dirty="0"/>
              <a:t>sent</a:t>
            </a:r>
            <a:r>
              <a:rPr lang="en-US" dirty="0" smtClean="0"/>
              <a:t> on its own to a nearby computer.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Not all packets take the same route!</a:t>
            </a:r>
          </a:p>
          <a:p>
            <a:pPr>
              <a:lnSpc>
                <a:spcPct val="90000"/>
              </a:lnSpc>
            </a:pPr>
            <a:r>
              <a:rPr lang="en-US" dirty="0"/>
              <a:t>The packets are</a:t>
            </a:r>
            <a:r>
              <a:rPr lang="en-US" dirty="0" smtClean="0"/>
              <a:t> reassembled </a:t>
            </a:r>
            <a:r>
              <a:rPr lang="en-US" dirty="0"/>
              <a:t>into the original</a:t>
            </a:r>
            <a:r>
              <a:rPr lang="en-US" dirty="0" smtClean="0"/>
              <a:t> data.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If a packet goes missing, it’s resent.</a:t>
            </a:r>
          </a:p>
          <a:p>
            <a:pPr lvl="1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80ADB1-8739-48A2-9D26-B644CC0E1CFC}" type="slidenum">
              <a:rPr lang="en-US"/>
              <a:pPr/>
              <a:t>11</a:t>
            </a:fld>
            <a:endParaRPr lang="en-US"/>
          </a:p>
        </p:txBody>
      </p:sp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Network Size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Networks can be characterized by how large they are:</a:t>
            </a:r>
          </a:p>
          <a:p>
            <a:pPr lvl="1"/>
            <a:r>
              <a:rPr lang="en-US"/>
              <a:t>Local-Area Network (LAN)</a:t>
            </a:r>
          </a:p>
          <a:p>
            <a:endParaRPr lang="en-US"/>
          </a:p>
          <a:p>
            <a:endParaRPr lang="en-US"/>
          </a:p>
          <a:p>
            <a:pPr lvl="1"/>
            <a:r>
              <a:rPr lang="en-US"/>
              <a:t>Wide-Area Network (WAN)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D33F4E-FD46-43B5-A2E0-7E750A652FDA}" type="slidenum">
              <a:rPr lang="en-US"/>
              <a:pPr/>
              <a:t>12</a:t>
            </a:fld>
            <a:endParaRPr lang="en-US"/>
          </a:p>
        </p:txBody>
      </p:sp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Network Architectures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Networks can be characterized by how they manage their resources.</a:t>
            </a:r>
          </a:p>
          <a:p>
            <a:r>
              <a:rPr lang="en-US" dirty="0"/>
              <a:t>Common network architectures:</a:t>
            </a:r>
          </a:p>
          <a:p>
            <a:pPr lvl="1"/>
            <a:r>
              <a:rPr lang="en-US" dirty="0"/>
              <a:t>Client-Server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 smtClean="0"/>
              <a:t>Peer-to-Peer</a:t>
            </a:r>
            <a:endParaRPr lang="en-US" dirty="0"/>
          </a:p>
        </p:txBody>
      </p:sp>
      <p:grpSp>
        <p:nvGrpSpPr>
          <p:cNvPr id="153626" name="Group 26"/>
          <p:cNvGrpSpPr>
            <a:grpSpLocks/>
          </p:cNvGrpSpPr>
          <p:nvPr/>
        </p:nvGrpSpPr>
        <p:grpSpPr bwMode="auto">
          <a:xfrm>
            <a:off x="6477000" y="3124200"/>
            <a:ext cx="2438400" cy="1600200"/>
            <a:chOff x="4080" y="1968"/>
            <a:chExt cx="1536" cy="1008"/>
          </a:xfrm>
        </p:grpSpPr>
        <p:sp>
          <p:nvSpPr>
            <p:cNvPr id="153604" name="AutoShape 4"/>
            <p:cNvSpPr>
              <a:spLocks noChangeArrowheads="1"/>
            </p:cNvSpPr>
            <p:nvPr/>
          </p:nvSpPr>
          <p:spPr bwMode="auto">
            <a:xfrm>
              <a:off x="4512" y="2286"/>
              <a:ext cx="720" cy="239"/>
            </a:xfrm>
            <a:prstGeom prst="cloudCallout">
              <a:avLst>
                <a:gd name="adj1" fmla="val 963"/>
                <a:gd name="adj2" fmla="val -5250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r>
                <a:rPr lang="en-US" sz="1000" b="1"/>
                <a:t>Network</a:t>
              </a:r>
            </a:p>
          </p:txBody>
        </p:sp>
        <p:sp>
          <p:nvSpPr>
            <p:cNvPr id="153605" name="AutoShape 5"/>
            <p:cNvSpPr>
              <a:spLocks noChangeArrowheads="1"/>
            </p:cNvSpPr>
            <p:nvPr/>
          </p:nvSpPr>
          <p:spPr bwMode="auto">
            <a:xfrm>
              <a:off x="4502" y="1968"/>
              <a:ext cx="346" cy="239"/>
            </a:xfrm>
            <a:prstGeom prst="flowChartProces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000" b="1"/>
                <a:t>Server</a:t>
              </a:r>
              <a:r>
                <a:rPr lang="en-US" sz="1000" b="1" baseline="-25000"/>
                <a:t>1</a:t>
              </a:r>
            </a:p>
          </p:txBody>
        </p:sp>
        <p:sp>
          <p:nvSpPr>
            <p:cNvPr id="153606" name="AutoShape 6"/>
            <p:cNvSpPr>
              <a:spLocks noChangeArrowheads="1"/>
            </p:cNvSpPr>
            <p:nvPr/>
          </p:nvSpPr>
          <p:spPr bwMode="auto">
            <a:xfrm>
              <a:off x="4080" y="2764"/>
              <a:ext cx="461" cy="212"/>
            </a:xfrm>
            <a:prstGeom prst="flowChartProcess">
              <a:avLst/>
            </a:prstGeom>
            <a:solidFill>
              <a:srgbClr val="C0C0C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000" b="1"/>
                <a:t>User Client</a:t>
              </a:r>
              <a:r>
                <a:rPr lang="en-US" sz="1000" b="1" baseline="-25000"/>
                <a:t>1</a:t>
              </a:r>
            </a:p>
          </p:txBody>
        </p:sp>
        <p:sp>
          <p:nvSpPr>
            <p:cNvPr id="153607" name="AutoShape 7"/>
            <p:cNvSpPr>
              <a:spLocks noChangeArrowheads="1"/>
            </p:cNvSpPr>
            <p:nvPr/>
          </p:nvSpPr>
          <p:spPr bwMode="auto">
            <a:xfrm>
              <a:off x="4618" y="2764"/>
              <a:ext cx="460" cy="212"/>
            </a:xfrm>
            <a:prstGeom prst="flowChartProcess">
              <a:avLst/>
            </a:prstGeom>
            <a:solidFill>
              <a:srgbClr val="C0C0C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000" b="1"/>
                <a:t>User Client</a:t>
              </a:r>
              <a:r>
                <a:rPr lang="en-US" sz="1000" b="1" baseline="-25000"/>
                <a:t>2</a:t>
              </a:r>
            </a:p>
          </p:txBody>
        </p:sp>
        <p:sp>
          <p:nvSpPr>
            <p:cNvPr id="153608" name="AutoShape 8"/>
            <p:cNvSpPr>
              <a:spLocks noChangeArrowheads="1"/>
            </p:cNvSpPr>
            <p:nvPr/>
          </p:nvSpPr>
          <p:spPr bwMode="auto">
            <a:xfrm>
              <a:off x="4886" y="1968"/>
              <a:ext cx="346" cy="239"/>
            </a:xfrm>
            <a:prstGeom prst="flowChartProces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000" b="1"/>
                <a:t>Server</a:t>
              </a:r>
              <a:r>
                <a:rPr lang="en-US" sz="1000" b="1" baseline="-25000"/>
                <a:t>2</a:t>
              </a:r>
            </a:p>
          </p:txBody>
        </p:sp>
        <p:cxnSp>
          <p:nvCxnSpPr>
            <p:cNvPr id="153609" name="AutoShape 9"/>
            <p:cNvCxnSpPr>
              <a:cxnSpLocks noChangeShapeType="1"/>
              <a:stCxn id="153604" idx="1"/>
              <a:endCxn id="153606" idx="0"/>
            </p:cNvCxnSpPr>
            <p:nvPr/>
          </p:nvCxnSpPr>
          <p:spPr bwMode="auto">
            <a:xfrm rot="5400000">
              <a:off x="4472" y="2364"/>
              <a:ext cx="239" cy="56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153610" name="AutoShape 10"/>
            <p:cNvCxnSpPr>
              <a:cxnSpLocks noChangeShapeType="1"/>
              <a:stCxn id="153604" idx="4"/>
              <a:endCxn id="153605" idx="2"/>
            </p:cNvCxnSpPr>
            <p:nvPr/>
          </p:nvCxnSpPr>
          <p:spPr bwMode="auto">
            <a:xfrm rot="16200000" flipV="1">
              <a:off x="4740" y="2142"/>
              <a:ext cx="73" cy="20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153611" name="AutoShape 11"/>
            <p:cNvCxnSpPr>
              <a:cxnSpLocks noChangeShapeType="1"/>
              <a:stCxn id="153604" idx="4"/>
              <a:endCxn id="153608" idx="2"/>
            </p:cNvCxnSpPr>
            <p:nvPr/>
          </p:nvCxnSpPr>
          <p:spPr bwMode="auto">
            <a:xfrm rot="5400000" flipH="1" flipV="1">
              <a:off x="4932" y="2153"/>
              <a:ext cx="73" cy="18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153612" name="AutoShape 12"/>
            <p:cNvCxnSpPr>
              <a:cxnSpLocks noChangeShapeType="1"/>
              <a:stCxn id="153604" idx="1"/>
              <a:endCxn id="153607" idx="0"/>
            </p:cNvCxnSpPr>
            <p:nvPr/>
          </p:nvCxnSpPr>
          <p:spPr bwMode="auto">
            <a:xfrm rot="5400000">
              <a:off x="4740" y="2632"/>
              <a:ext cx="239" cy="2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153613" name="AutoShape 13"/>
            <p:cNvSpPr>
              <a:spLocks noChangeArrowheads="1"/>
            </p:cNvSpPr>
            <p:nvPr/>
          </p:nvSpPr>
          <p:spPr bwMode="auto">
            <a:xfrm>
              <a:off x="5155" y="2764"/>
              <a:ext cx="461" cy="212"/>
            </a:xfrm>
            <a:prstGeom prst="flowChartProcess">
              <a:avLst/>
            </a:prstGeom>
            <a:solidFill>
              <a:srgbClr val="C0C0C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000" b="1"/>
                <a:t>User Client</a:t>
              </a:r>
              <a:r>
                <a:rPr lang="en-US" sz="1000" b="1" baseline="-25000"/>
                <a:t>3</a:t>
              </a:r>
            </a:p>
          </p:txBody>
        </p:sp>
        <p:cxnSp>
          <p:nvCxnSpPr>
            <p:cNvPr id="153614" name="AutoShape 14"/>
            <p:cNvCxnSpPr>
              <a:cxnSpLocks noChangeShapeType="1"/>
              <a:stCxn id="153604" idx="1"/>
              <a:endCxn id="153613" idx="0"/>
            </p:cNvCxnSpPr>
            <p:nvPr/>
          </p:nvCxnSpPr>
          <p:spPr bwMode="auto">
            <a:xfrm rot="16200000" flipH="1">
              <a:off x="5009" y="2388"/>
              <a:ext cx="239" cy="51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</p:cxnSp>
      </p:grpSp>
      <p:grpSp>
        <p:nvGrpSpPr>
          <p:cNvPr id="153627" name="Group 27"/>
          <p:cNvGrpSpPr>
            <a:grpSpLocks/>
          </p:cNvGrpSpPr>
          <p:nvPr/>
        </p:nvGrpSpPr>
        <p:grpSpPr bwMode="auto">
          <a:xfrm>
            <a:off x="7086600" y="5029200"/>
            <a:ext cx="1447800" cy="1219200"/>
            <a:chOff x="4464" y="3168"/>
            <a:chExt cx="912" cy="768"/>
          </a:xfrm>
        </p:grpSpPr>
        <p:sp>
          <p:nvSpPr>
            <p:cNvPr id="153616" name="AutoShape 16"/>
            <p:cNvSpPr>
              <a:spLocks noChangeArrowheads="1"/>
            </p:cNvSpPr>
            <p:nvPr/>
          </p:nvSpPr>
          <p:spPr bwMode="auto">
            <a:xfrm>
              <a:off x="4560" y="3475"/>
              <a:ext cx="672" cy="198"/>
            </a:xfrm>
            <a:prstGeom prst="cloudCallout">
              <a:avLst>
                <a:gd name="adj1" fmla="val 1921"/>
                <a:gd name="adj2" fmla="val -5252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r>
                <a:rPr lang="en-US" sz="1000" b="1"/>
                <a:t>Network</a:t>
              </a:r>
            </a:p>
          </p:txBody>
        </p:sp>
        <p:sp>
          <p:nvSpPr>
            <p:cNvPr id="153617" name="AutoShape 17"/>
            <p:cNvSpPr>
              <a:spLocks noChangeArrowheads="1"/>
            </p:cNvSpPr>
            <p:nvPr/>
          </p:nvSpPr>
          <p:spPr bwMode="auto">
            <a:xfrm>
              <a:off x="4464" y="3168"/>
              <a:ext cx="391" cy="197"/>
            </a:xfrm>
            <a:prstGeom prst="flowChartProces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000" b="1"/>
                <a:t>peer</a:t>
              </a:r>
            </a:p>
          </p:txBody>
        </p:sp>
        <p:sp>
          <p:nvSpPr>
            <p:cNvPr id="153618" name="Line 18"/>
            <p:cNvSpPr>
              <a:spLocks noChangeShapeType="1"/>
            </p:cNvSpPr>
            <p:nvPr/>
          </p:nvSpPr>
          <p:spPr bwMode="auto">
            <a:xfrm flipV="1">
              <a:off x="4681" y="3629"/>
              <a:ext cx="87" cy="11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 type="stealth" w="sm" len="sm"/>
              <a:tailEnd type="stealth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3619" name="Line 19"/>
            <p:cNvSpPr>
              <a:spLocks noChangeShapeType="1"/>
            </p:cNvSpPr>
            <p:nvPr/>
          </p:nvSpPr>
          <p:spPr bwMode="auto">
            <a:xfrm flipH="1" flipV="1">
              <a:off x="4985" y="3629"/>
              <a:ext cx="109" cy="11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 type="stealth" w="sm" len="sm"/>
              <a:tailEnd type="stealth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3620" name="AutoShape 20"/>
            <p:cNvSpPr>
              <a:spLocks noChangeArrowheads="1"/>
            </p:cNvSpPr>
            <p:nvPr/>
          </p:nvSpPr>
          <p:spPr bwMode="auto">
            <a:xfrm>
              <a:off x="4464" y="3739"/>
              <a:ext cx="391" cy="197"/>
            </a:xfrm>
            <a:prstGeom prst="flowChartProces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000" b="1"/>
                <a:t>peer</a:t>
              </a:r>
            </a:p>
          </p:txBody>
        </p:sp>
        <p:sp>
          <p:nvSpPr>
            <p:cNvPr id="153621" name="AutoShape 21"/>
            <p:cNvSpPr>
              <a:spLocks noChangeArrowheads="1"/>
            </p:cNvSpPr>
            <p:nvPr/>
          </p:nvSpPr>
          <p:spPr bwMode="auto">
            <a:xfrm>
              <a:off x="4985" y="3739"/>
              <a:ext cx="391" cy="197"/>
            </a:xfrm>
            <a:prstGeom prst="flowChartProces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000" b="1"/>
                <a:t>peer</a:t>
              </a:r>
            </a:p>
          </p:txBody>
        </p:sp>
        <p:sp>
          <p:nvSpPr>
            <p:cNvPr id="153622" name="AutoShape 22"/>
            <p:cNvSpPr>
              <a:spLocks noChangeArrowheads="1"/>
            </p:cNvSpPr>
            <p:nvPr/>
          </p:nvSpPr>
          <p:spPr bwMode="auto">
            <a:xfrm>
              <a:off x="4985" y="3168"/>
              <a:ext cx="391" cy="197"/>
            </a:xfrm>
            <a:prstGeom prst="flowChartProces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1000" b="1"/>
                <a:t>peer</a:t>
              </a:r>
            </a:p>
          </p:txBody>
        </p:sp>
        <p:sp>
          <p:nvSpPr>
            <p:cNvPr id="153623" name="Line 23"/>
            <p:cNvSpPr>
              <a:spLocks noChangeShapeType="1"/>
            </p:cNvSpPr>
            <p:nvPr/>
          </p:nvSpPr>
          <p:spPr bwMode="auto">
            <a:xfrm flipV="1">
              <a:off x="5029" y="3365"/>
              <a:ext cx="86" cy="11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 type="stealth" w="sm" len="sm"/>
              <a:tailEnd type="stealth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3624" name="Line 24"/>
            <p:cNvSpPr>
              <a:spLocks noChangeShapeType="1"/>
            </p:cNvSpPr>
            <p:nvPr/>
          </p:nvSpPr>
          <p:spPr bwMode="auto">
            <a:xfrm flipH="1" flipV="1">
              <a:off x="4681" y="3365"/>
              <a:ext cx="130" cy="132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 type="stealth" w="sm" len="sm"/>
              <a:tailEnd type="stealth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15D28A-B44A-49F7-861D-14C65364F57B}" type="slidenum">
              <a:rPr lang="en-US"/>
              <a:pPr/>
              <a:t>13</a:t>
            </a:fld>
            <a:endParaRPr lang="en-US"/>
          </a:p>
        </p:txBody>
      </p:sp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Network Technologies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Copper wire </a:t>
            </a:r>
            <a:endParaRPr lang="en-US" sz="2400" dirty="0"/>
          </a:p>
          <a:p>
            <a:pPr lvl="1"/>
            <a:r>
              <a:rPr lang="en-US" dirty="0"/>
              <a:t>coaxial or twisted </a:t>
            </a:r>
            <a:r>
              <a:rPr lang="en-US" dirty="0" smtClean="0"/>
              <a:t>pair (telephone wire, cat5/ethernet cable)</a:t>
            </a:r>
          </a:p>
          <a:p>
            <a:r>
              <a:rPr lang="en-US" dirty="0"/>
              <a:t>Fiber</a:t>
            </a:r>
            <a:r>
              <a:rPr lang="en-US"/>
              <a:t>-</a:t>
            </a:r>
            <a:r>
              <a:rPr lang="en-US" smtClean="0"/>
              <a:t>optics</a:t>
            </a:r>
          </a:p>
          <a:p>
            <a:r>
              <a:rPr lang="en-US" dirty="0"/>
              <a:t>Wireless technology</a:t>
            </a:r>
          </a:p>
          <a:p>
            <a:pPr lvl="1"/>
            <a:r>
              <a:rPr lang="en-US" dirty="0"/>
              <a:t>Radio Frequency (RF)</a:t>
            </a:r>
          </a:p>
          <a:p>
            <a:pPr lvl="1"/>
            <a:r>
              <a:rPr lang="en-US" dirty="0"/>
              <a:t>Infrared radiation</a:t>
            </a:r>
          </a:p>
          <a:p>
            <a:pPr lvl="1"/>
            <a:r>
              <a:rPr lang="en-US" dirty="0"/>
              <a:t>Microwave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3B183-CE28-4A7A-BF8A-F78B4C39F996}" type="slidenum">
              <a:rPr lang="en-US"/>
              <a:pPr/>
              <a:t>14</a:t>
            </a:fld>
            <a:endParaRPr lang="en-US"/>
          </a:p>
        </p:txBody>
      </p:sp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7772400" cy="1143000"/>
          </a:xfrm>
        </p:spPr>
        <p:txBody>
          <a:bodyPr/>
          <a:lstStyle/>
          <a:p>
            <a:r>
              <a:rPr lang="en-US"/>
              <a:t>Network Connections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229600" cy="4114800"/>
          </a:xfrm>
        </p:spPr>
        <p:txBody>
          <a:bodyPr/>
          <a:lstStyle/>
          <a:p>
            <a:r>
              <a:rPr lang="en-US"/>
              <a:t>Computers on a Network, connect via a </a:t>
            </a:r>
            <a:r>
              <a:rPr lang="en-US" i="1"/>
              <a:t>NIC</a:t>
            </a:r>
            <a:r>
              <a:rPr lang="en-US"/>
              <a:t>.</a:t>
            </a:r>
          </a:p>
          <a:p>
            <a:r>
              <a:rPr lang="en-US"/>
              <a:t>Other computers connect to a </a:t>
            </a:r>
            <a:r>
              <a:rPr lang="en-US" i="1"/>
              <a:t>POP</a:t>
            </a:r>
            <a:r>
              <a:rPr lang="en-US"/>
              <a:t> using:</a:t>
            </a:r>
          </a:p>
          <a:p>
            <a:pPr lvl="1"/>
            <a:r>
              <a:rPr lang="en-US" i="1"/>
              <a:t>Modem</a:t>
            </a:r>
            <a:r>
              <a:rPr lang="en-US"/>
              <a:t> (modulator/demodulator)</a:t>
            </a:r>
          </a:p>
          <a:p>
            <a:pPr lvl="1"/>
            <a:r>
              <a:rPr lang="en-US" i="1"/>
              <a:t>ISDN</a:t>
            </a:r>
            <a:r>
              <a:rPr lang="en-US"/>
              <a:t> - digital telephone service (up to 128 Kb/s)</a:t>
            </a:r>
          </a:p>
          <a:p>
            <a:pPr lvl="1"/>
            <a:r>
              <a:rPr lang="en-US" i="1"/>
              <a:t>DSL</a:t>
            </a:r>
            <a:r>
              <a:rPr lang="en-US"/>
              <a:t> - similar to ISDN (up to 1.5 Mb/s upload)</a:t>
            </a:r>
          </a:p>
          <a:p>
            <a:pPr lvl="1"/>
            <a:r>
              <a:rPr lang="en-US" i="1"/>
              <a:t>Cable modem </a:t>
            </a:r>
            <a:r>
              <a:rPr lang="en-US"/>
              <a:t>- standard cable lines (up to 1 Mb/s)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3432" name="AutoShape 8"/>
          <p:cNvCxnSpPr>
            <a:cxnSpLocks noChangeShapeType="1"/>
            <a:endCxn id="103442" idx="0"/>
          </p:cNvCxnSpPr>
          <p:nvPr/>
        </p:nvCxnSpPr>
        <p:spPr bwMode="auto">
          <a:xfrm>
            <a:off x="3352800" y="4495800"/>
            <a:ext cx="1378218" cy="304800"/>
          </a:xfrm>
          <a:prstGeom prst="straightConnector1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7" name="AutoShape 17"/>
          <p:cNvCxnSpPr>
            <a:cxnSpLocks noChangeShapeType="1"/>
          </p:cNvCxnSpPr>
          <p:nvPr/>
        </p:nvCxnSpPr>
        <p:spPr bwMode="auto">
          <a:xfrm rot="10800000">
            <a:off x="3810000" y="2895600"/>
            <a:ext cx="1752600" cy="1143000"/>
          </a:xfrm>
          <a:prstGeom prst="straightConnector1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3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1AE7BD-DC07-4E77-9921-E5ED028FA96B}" type="slidenum">
              <a:rPr lang="en-US"/>
              <a:pPr/>
              <a:t>15</a:t>
            </a:fld>
            <a:endParaRPr lang="en-US"/>
          </a:p>
        </p:txBody>
      </p:sp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</a:t>
            </a:r>
            <a:r>
              <a:rPr lang="en-US" dirty="0"/>
              <a:t>Architecture</a:t>
            </a:r>
          </a:p>
        </p:txBody>
      </p:sp>
      <p:sp>
        <p:nvSpPr>
          <p:cNvPr id="103427" name="AutoShape 3"/>
          <p:cNvSpPr>
            <a:spLocks noChangeArrowheads="1"/>
          </p:cNvSpPr>
          <p:nvPr/>
        </p:nvSpPr>
        <p:spPr bwMode="auto">
          <a:xfrm>
            <a:off x="304800" y="2209800"/>
            <a:ext cx="3657600" cy="2819400"/>
          </a:xfrm>
          <a:prstGeom prst="cloudCallout">
            <a:avLst>
              <a:gd name="adj1" fmla="val -33333"/>
              <a:gd name="adj2" fmla="val 35361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b="1" dirty="0" smtClean="0"/>
              <a:t>Calvin</a:t>
            </a:r>
          </a:p>
          <a:p>
            <a:pPr algn="ctr">
              <a:spcBef>
                <a:spcPct val="20000"/>
              </a:spcBef>
            </a:pPr>
            <a:endParaRPr lang="en-US" b="1" dirty="0"/>
          </a:p>
        </p:txBody>
      </p:sp>
      <p:sp>
        <p:nvSpPr>
          <p:cNvPr id="103428" name="AutoShape 4"/>
          <p:cNvSpPr>
            <a:spLocks noChangeArrowheads="1"/>
          </p:cNvSpPr>
          <p:nvPr/>
        </p:nvSpPr>
        <p:spPr bwMode="auto">
          <a:xfrm>
            <a:off x="1371600" y="4038600"/>
            <a:ext cx="1143000" cy="6096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en-US" sz="2000" dirty="0" err="1"/>
              <a:t>ResNet</a:t>
            </a:r>
            <a:endParaRPr lang="en-US" sz="2000" dirty="0"/>
          </a:p>
          <a:p>
            <a:pPr algn="ctr">
              <a:spcBef>
                <a:spcPct val="20000"/>
              </a:spcBef>
            </a:pPr>
            <a:endParaRPr lang="en-US" sz="2000" dirty="0"/>
          </a:p>
        </p:txBody>
      </p:sp>
      <p:sp>
        <p:nvSpPr>
          <p:cNvPr id="103429" name="AutoShape 5"/>
          <p:cNvSpPr>
            <a:spLocks noChangeArrowheads="1"/>
          </p:cNvSpPr>
          <p:nvPr/>
        </p:nvSpPr>
        <p:spPr bwMode="auto">
          <a:xfrm>
            <a:off x="838200" y="3200400"/>
            <a:ext cx="1066800" cy="6096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en-US" sz="1600" dirty="0" smtClean="0"/>
              <a:t>SB </a:t>
            </a:r>
            <a:r>
              <a:rPr lang="en-US" sz="1600" dirty="0"/>
              <a:t>372</a:t>
            </a:r>
          </a:p>
        </p:txBody>
      </p:sp>
      <p:sp>
        <p:nvSpPr>
          <p:cNvPr id="103442" name="AutoShape 18"/>
          <p:cNvSpPr>
            <a:spLocks noChangeArrowheads="1"/>
          </p:cNvSpPr>
          <p:nvPr/>
        </p:nvSpPr>
        <p:spPr bwMode="auto">
          <a:xfrm>
            <a:off x="4724400" y="3962400"/>
            <a:ext cx="2133600" cy="1676400"/>
          </a:xfrm>
          <a:prstGeom prst="cloudCallout">
            <a:avLst>
              <a:gd name="adj1" fmla="val 36491"/>
              <a:gd name="adj2" fmla="val 10958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b="1" dirty="0" smtClean="0"/>
              <a:t>US Signal</a:t>
            </a:r>
          </a:p>
          <a:p>
            <a:pPr algn="ctr">
              <a:spcBef>
                <a:spcPct val="20000"/>
              </a:spcBef>
            </a:pPr>
            <a:r>
              <a:rPr lang="en-US" sz="1600" b="1" dirty="0" smtClean="0"/>
              <a:t>(ISP)</a:t>
            </a:r>
            <a:endParaRPr lang="en-US" sz="1600" dirty="0" smtClean="0"/>
          </a:p>
          <a:p>
            <a:pPr algn="ctr">
              <a:spcBef>
                <a:spcPct val="20000"/>
              </a:spcBef>
            </a:pPr>
            <a:endParaRPr lang="en-US" sz="1600" dirty="0"/>
          </a:p>
        </p:txBody>
      </p:sp>
      <p:sp>
        <p:nvSpPr>
          <p:cNvPr id="103443" name="AutoShape 19"/>
          <p:cNvSpPr>
            <a:spLocks noChangeArrowheads="1"/>
          </p:cNvSpPr>
          <p:nvPr/>
        </p:nvSpPr>
        <p:spPr bwMode="auto">
          <a:xfrm>
            <a:off x="2895600" y="3048000"/>
            <a:ext cx="914400" cy="6096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endParaRPr lang="en-US" sz="1600"/>
          </a:p>
        </p:txBody>
      </p:sp>
      <p:sp>
        <p:nvSpPr>
          <p:cNvPr id="103444" name="AutoShape 20"/>
          <p:cNvSpPr>
            <a:spLocks noChangeArrowheads="1"/>
          </p:cNvSpPr>
          <p:nvPr/>
        </p:nvSpPr>
        <p:spPr bwMode="auto">
          <a:xfrm>
            <a:off x="2209800" y="3276600"/>
            <a:ext cx="228600" cy="228600"/>
          </a:xfrm>
          <a:prstGeom prst="flowChart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45" name="AutoShape 21"/>
          <p:cNvSpPr>
            <a:spLocks noChangeArrowheads="1"/>
          </p:cNvSpPr>
          <p:nvPr/>
        </p:nvSpPr>
        <p:spPr bwMode="auto">
          <a:xfrm>
            <a:off x="2895600" y="3962400"/>
            <a:ext cx="228600" cy="228600"/>
          </a:xfrm>
          <a:prstGeom prst="flowChart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3446" name="AutoShape 22"/>
          <p:cNvCxnSpPr>
            <a:cxnSpLocks noChangeShapeType="1"/>
            <a:stCxn id="103428" idx="6"/>
            <a:endCxn id="103445" idx="1"/>
          </p:cNvCxnSpPr>
          <p:nvPr/>
        </p:nvCxnSpPr>
        <p:spPr bwMode="auto">
          <a:xfrm flipV="1">
            <a:off x="2514600" y="4076700"/>
            <a:ext cx="381000" cy="266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3447" name="AutoShape 23"/>
          <p:cNvCxnSpPr>
            <a:cxnSpLocks noChangeShapeType="1"/>
            <a:stCxn id="103445" idx="0"/>
            <a:endCxn id="103443" idx="4"/>
          </p:cNvCxnSpPr>
          <p:nvPr/>
        </p:nvCxnSpPr>
        <p:spPr bwMode="auto">
          <a:xfrm rot="5400000" flipH="1" flipV="1">
            <a:off x="3028950" y="3638550"/>
            <a:ext cx="304800" cy="342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3448" name="AutoShape 24"/>
          <p:cNvCxnSpPr>
            <a:cxnSpLocks noChangeShapeType="1"/>
            <a:stCxn id="103444" idx="3"/>
            <a:endCxn id="103443" idx="2"/>
          </p:cNvCxnSpPr>
          <p:nvPr/>
        </p:nvCxnSpPr>
        <p:spPr bwMode="auto">
          <a:xfrm flipV="1">
            <a:off x="2438400" y="3352800"/>
            <a:ext cx="457200" cy="38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3449" name="AutoShape 25"/>
          <p:cNvCxnSpPr>
            <a:cxnSpLocks noChangeShapeType="1"/>
            <a:stCxn id="103429" idx="6"/>
            <a:endCxn id="103444" idx="1"/>
          </p:cNvCxnSpPr>
          <p:nvPr/>
        </p:nvCxnSpPr>
        <p:spPr bwMode="auto">
          <a:xfrm flipV="1">
            <a:off x="1905000" y="3390900"/>
            <a:ext cx="304800" cy="114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3450" name="AutoShape 26"/>
          <p:cNvSpPr>
            <a:spLocks noChangeArrowheads="1"/>
          </p:cNvSpPr>
          <p:nvPr/>
        </p:nvSpPr>
        <p:spPr bwMode="auto">
          <a:xfrm>
            <a:off x="6858000" y="1676400"/>
            <a:ext cx="1905000" cy="1295400"/>
          </a:xfrm>
          <a:prstGeom prst="cloudCallout">
            <a:avLst>
              <a:gd name="adj1" fmla="val 42222"/>
              <a:gd name="adj2" fmla="val 25000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600" dirty="0" smtClean="0"/>
              <a:t>The rest of the Internet</a:t>
            </a:r>
          </a:p>
        </p:txBody>
      </p:sp>
      <p:cxnSp>
        <p:nvCxnSpPr>
          <p:cNvPr id="103453" name="AutoShape 29"/>
          <p:cNvCxnSpPr>
            <a:cxnSpLocks noChangeShapeType="1"/>
            <a:endCxn id="103450" idx="1"/>
          </p:cNvCxnSpPr>
          <p:nvPr/>
        </p:nvCxnSpPr>
        <p:spPr bwMode="auto">
          <a:xfrm flipV="1">
            <a:off x="6629400" y="2970421"/>
            <a:ext cx="1181100" cy="1144380"/>
          </a:xfrm>
          <a:prstGeom prst="straightConnector1">
            <a:avLst/>
          </a:prstGeom>
          <a:ln w="127000">
            <a:headEnd type="oval" w="sm" len="sm"/>
            <a:tailEnd type="oval" w="sm" len="sm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4495800" y="2667000"/>
            <a:ext cx="20697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 Mbps each</a:t>
            </a:r>
            <a:endParaRPr lang="en-US" dirty="0"/>
          </a:p>
        </p:txBody>
      </p:sp>
      <p:cxnSp>
        <p:nvCxnSpPr>
          <p:cNvPr id="50" name="Straight Arrow Connector 49"/>
          <p:cNvCxnSpPr/>
          <p:nvPr/>
        </p:nvCxnSpPr>
        <p:spPr bwMode="auto">
          <a:xfrm rot="10800000" flipV="1">
            <a:off x="4572000" y="3124200"/>
            <a:ext cx="3810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2" name="Straight Arrow Connector 51"/>
          <p:cNvCxnSpPr/>
          <p:nvPr/>
        </p:nvCxnSpPr>
        <p:spPr bwMode="auto">
          <a:xfrm rot="5400000">
            <a:off x="3962400" y="3505200"/>
            <a:ext cx="1524000" cy="762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Calvin’s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/>
          <a:lstStyle/>
          <a:p>
            <a:r>
              <a:rPr lang="en-US" dirty="0" smtClean="0"/>
              <a:t>Dual 100 Mbps fiber connections to/from US Signal </a:t>
            </a:r>
          </a:p>
          <a:p>
            <a:r>
              <a:rPr lang="en-US" dirty="0" smtClean="0"/>
              <a:t>400 switches</a:t>
            </a:r>
          </a:p>
          <a:p>
            <a:r>
              <a:rPr lang="en-US" dirty="0" smtClean="0"/>
              <a:t>Distribution closets in all buildings – with big one in Bolt-</a:t>
            </a:r>
            <a:r>
              <a:rPr lang="en-US" dirty="0" err="1" smtClean="0"/>
              <a:t>Heyns-Timmer</a:t>
            </a:r>
            <a:endParaRPr lang="en-US" dirty="0" smtClean="0"/>
          </a:p>
          <a:p>
            <a:r>
              <a:rPr lang="en-US" dirty="0" smtClean="0"/>
              <a:t>All data through a “packet shaper”, “intrusion prevention device”, and “external firewall”.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BC739-36C8-4A25-8409-F995D9DDB6E3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Calvin’s Network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BC739-36C8-4A25-8409-F995D9DDB6E3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6" name="Picture 5" descr="distrib-cente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295400"/>
            <a:ext cx="7226300" cy="54102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E801F-6BAD-40C0-80D9-5B83FFEA78AD}" type="slidenum">
              <a:rPr lang="en-US"/>
              <a:pPr/>
              <a:t>18</a:t>
            </a:fld>
            <a:endParaRPr lang="en-US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Internet Services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315200" cy="4648200"/>
          </a:xfrm>
        </p:spPr>
        <p:txBody>
          <a:bodyPr/>
          <a:lstStyle/>
          <a:p>
            <a:r>
              <a:rPr lang="en-US" dirty="0"/>
              <a:t>The Internet supports a variety of information services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These services </a:t>
            </a:r>
            <a:r>
              <a:rPr lang="en-US" i="1" dirty="0" smtClean="0"/>
              <a:t>use </a:t>
            </a:r>
            <a:r>
              <a:rPr lang="en-US" dirty="0" smtClean="0"/>
              <a:t>the Internet.</a:t>
            </a:r>
          </a:p>
          <a:p>
            <a:r>
              <a:rPr lang="en-US" dirty="0"/>
              <a:t>Examples:</a:t>
            </a:r>
            <a:endParaRPr lang="en-US" dirty="0" smtClean="0"/>
          </a:p>
          <a:p>
            <a:pPr lvl="1"/>
            <a:r>
              <a:rPr lang="en-US" dirty="0" smtClean="0"/>
              <a:t>World Wide Web (http)</a:t>
            </a:r>
          </a:p>
          <a:p>
            <a:pPr lvl="1"/>
            <a:r>
              <a:rPr lang="en-US" dirty="0" smtClean="0"/>
              <a:t>Email</a:t>
            </a:r>
            <a:endParaRPr lang="en-US" dirty="0"/>
          </a:p>
          <a:p>
            <a:pPr lvl="1"/>
            <a:r>
              <a:rPr lang="en-US" dirty="0"/>
              <a:t>Telnet/SSH</a:t>
            </a:r>
          </a:p>
          <a:p>
            <a:pPr lvl="1"/>
            <a:r>
              <a:rPr lang="en-US" dirty="0"/>
              <a:t>FTP/SFTP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04E286-9A10-4D4A-BCD3-10CB94BF65FB}" type="slidenum">
              <a:rPr lang="en-US"/>
              <a:pPr/>
              <a:t>19</a:t>
            </a:fld>
            <a:endParaRPr lang="en-US"/>
          </a:p>
        </p:txBody>
      </p:sp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Website Development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924800" cy="4419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Building a website is much more than hacking up a few pages in Dreamweaver.</a:t>
            </a:r>
          </a:p>
          <a:p>
            <a:pPr>
              <a:lnSpc>
                <a:spcPct val="80000"/>
              </a:lnSpc>
            </a:pPr>
            <a:r>
              <a:rPr lang="en-US" sz="2800"/>
              <a:t>Development processes tend to involve a number of cyclic activities: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Analysis</a:t>
            </a:r>
          </a:p>
          <a:p>
            <a:pPr lvl="1">
              <a:lnSpc>
                <a:spcPct val="80000"/>
              </a:lnSpc>
            </a:pPr>
            <a:endParaRPr lang="en-US" sz="1200"/>
          </a:p>
          <a:p>
            <a:pPr lvl="1">
              <a:lnSpc>
                <a:spcPct val="80000"/>
              </a:lnSpc>
            </a:pPr>
            <a:r>
              <a:rPr lang="en-US" sz="2400"/>
              <a:t>Design</a:t>
            </a:r>
          </a:p>
          <a:p>
            <a:pPr lvl="1">
              <a:lnSpc>
                <a:spcPct val="80000"/>
              </a:lnSpc>
            </a:pPr>
            <a:endParaRPr lang="en-US" sz="1200"/>
          </a:p>
          <a:p>
            <a:pPr lvl="1">
              <a:lnSpc>
                <a:spcPct val="80000"/>
              </a:lnSpc>
            </a:pPr>
            <a:r>
              <a:rPr lang="en-US" sz="2400"/>
              <a:t>Implementation</a:t>
            </a:r>
          </a:p>
          <a:p>
            <a:pPr lvl="1">
              <a:lnSpc>
                <a:spcPct val="80000"/>
              </a:lnSpc>
            </a:pPr>
            <a:endParaRPr lang="en-US" sz="1200"/>
          </a:p>
          <a:p>
            <a:pPr lvl="1">
              <a:lnSpc>
                <a:spcPct val="80000"/>
              </a:lnSpc>
            </a:pPr>
            <a:r>
              <a:rPr lang="en-US" sz="2400"/>
              <a:t>Testing</a:t>
            </a:r>
          </a:p>
          <a:p>
            <a:pPr lvl="1">
              <a:lnSpc>
                <a:spcPct val="80000"/>
              </a:lnSpc>
            </a:pPr>
            <a:endParaRPr lang="en-US" sz="1000"/>
          </a:p>
          <a:p>
            <a:pPr lvl="1">
              <a:lnSpc>
                <a:spcPct val="80000"/>
              </a:lnSpc>
            </a:pPr>
            <a:r>
              <a:rPr lang="en-US" sz="2400"/>
              <a:t>Maintenance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58B6AB-B4B8-4F57-B67C-8D4DC26E5347}" type="slidenum">
              <a:rPr lang="en-US"/>
              <a:pPr/>
              <a:t>2</a:t>
            </a:fld>
            <a:endParaRPr lang="en-US"/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Computer Networks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572000"/>
          </a:xfrm>
        </p:spPr>
        <p:txBody>
          <a:bodyPr/>
          <a:lstStyle/>
          <a:p>
            <a:r>
              <a:rPr lang="en-US" dirty="0">
                <a:hlinkClick r:id="" action="ppaction://customshow?id=1&amp;return=true"/>
              </a:rPr>
              <a:t>History</a:t>
            </a:r>
            <a:endParaRPr lang="en-US" dirty="0" smtClean="0"/>
          </a:p>
          <a:p>
            <a:r>
              <a:rPr lang="en-US" dirty="0" smtClean="0">
                <a:hlinkClick r:id="" action="ppaction://customshow?id=0&amp;return=true"/>
              </a:rPr>
              <a:t>Technology</a:t>
            </a:r>
            <a:endParaRPr lang="en-US" dirty="0" smtClean="0"/>
          </a:p>
          <a:p>
            <a:r>
              <a:rPr lang="en-US" dirty="0">
                <a:hlinkClick r:id="" action="ppaction://customshow?id=2&amp;return=true"/>
              </a:rPr>
              <a:t>Issues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01620-57F0-447E-969D-FAE9FA1D3450}" type="slidenum">
              <a:rPr lang="en-US"/>
              <a:pPr/>
              <a:t>20</a:t>
            </a:fld>
            <a:endParaRPr lang="en-US"/>
          </a:p>
        </p:txBody>
      </p:sp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Website Examples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534400" cy="47244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/>
              <a:t>Websites come in all shapes and sizes:</a:t>
            </a:r>
          </a:p>
          <a:p>
            <a:pPr lvl="1"/>
            <a:r>
              <a:rPr lang="en-US"/>
              <a:t>Home Pages*</a:t>
            </a:r>
          </a:p>
          <a:p>
            <a:pPr lvl="2"/>
            <a:r>
              <a:rPr lang="en-US" sz="2000">
                <a:hlinkClick r:id="rId3"/>
              </a:rPr>
              <a:t>http://www.calvin.edu/~kvlinden/</a:t>
            </a:r>
            <a:r>
              <a:rPr lang="en-US" sz="2000"/>
              <a:t> </a:t>
            </a:r>
          </a:p>
          <a:p>
            <a:pPr lvl="1"/>
            <a:endParaRPr lang="en-US" sz="900"/>
          </a:p>
          <a:p>
            <a:pPr lvl="1"/>
            <a:r>
              <a:rPr lang="en-US"/>
              <a:t>Electronic portfolios</a:t>
            </a:r>
          </a:p>
          <a:p>
            <a:pPr lvl="1"/>
            <a:endParaRPr lang="en-US" sz="900"/>
          </a:p>
          <a:p>
            <a:pPr lvl="1"/>
            <a:r>
              <a:rPr lang="en-US"/>
              <a:t>Informational references*</a:t>
            </a:r>
          </a:p>
          <a:p>
            <a:pPr lvl="2"/>
            <a:r>
              <a:rPr lang="en-US" sz="2000">
                <a:hlinkClick r:id="rId4"/>
              </a:rPr>
              <a:t>http://cs.calvin.edu/curriculum/idis/110/kvlinden/private/lab6/</a:t>
            </a:r>
            <a:r>
              <a:rPr lang="en-US" sz="2000"/>
              <a:t> </a:t>
            </a:r>
          </a:p>
          <a:p>
            <a:pPr lvl="1"/>
            <a:endParaRPr lang="en-US" sz="900"/>
          </a:p>
          <a:p>
            <a:pPr lvl="1"/>
            <a:r>
              <a:rPr lang="en-US"/>
              <a:t>Corporate websites</a:t>
            </a:r>
          </a:p>
          <a:p>
            <a:pPr lvl="1"/>
            <a:endParaRPr lang="en-US" sz="800"/>
          </a:p>
          <a:p>
            <a:pPr lvl="1"/>
            <a:r>
              <a:rPr lang="en-US"/>
              <a:t>On-line communities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BFED91-E304-4BED-BDB8-C4397278846D}" type="slidenum">
              <a:rPr lang="en-US"/>
              <a:pPr/>
              <a:t>21</a:t>
            </a:fld>
            <a:endParaRPr lang="en-US"/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609600"/>
            <a:ext cx="6477000" cy="1143000"/>
          </a:xfrm>
          <a:noFill/>
          <a:ln/>
        </p:spPr>
        <p:txBody>
          <a:bodyPr/>
          <a:lstStyle/>
          <a:p>
            <a:r>
              <a:rPr lang="en-US"/>
              <a:t>Lou Montulli </a:t>
            </a:r>
            <a:br>
              <a:rPr lang="en-US"/>
            </a:br>
            <a:r>
              <a:rPr lang="en-US" sz="3600" i="1"/>
              <a:t>Cookies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514600"/>
            <a:ext cx="8534400" cy="33528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A small file stored on your computer by websites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Introduced in Netscape 1.1 in 1995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Named after UNIX </a:t>
            </a:r>
            <a:r>
              <a:rPr lang="en-US" sz="2400" i="1"/>
              <a:t>magic cookies</a:t>
            </a:r>
          </a:p>
          <a:p>
            <a:pPr>
              <a:lnSpc>
                <a:spcPct val="90000"/>
              </a:lnSpc>
            </a:pPr>
            <a:r>
              <a:rPr lang="en-US" sz="2800"/>
              <a:t>Common uses: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Sharing information among different web pages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Data collection</a:t>
            </a:r>
          </a:p>
          <a:p>
            <a:pPr>
              <a:lnSpc>
                <a:spcPct val="90000"/>
              </a:lnSpc>
            </a:pPr>
            <a:endParaRPr lang="en-US" sz="2800"/>
          </a:p>
        </p:txBody>
      </p:sp>
      <p:sp>
        <p:nvSpPr>
          <p:cNvPr id="107524" name="Text Box 4"/>
          <p:cNvSpPr txBox="1">
            <a:spLocks noChangeArrowheads="1"/>
          </p:cNvSpPr>
          <p:nvPr/>
        </p:nvSpPr>
        <p:spPr bwMode="auto">
          <a:xfrm>
            <a:off x="6781800" y="6461125"/>
            <a:ext cx="2362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1000"/>
              <a:t>image from  www.epinions.com</a:t>
            </a:r>
          </a:p>
        </p:txBody>
      </p:sp>
      <p:pic>
        <p:nvPicPr>
          <p:cNvPr id="107525" name="Picture 5" descr="magsLou_Montull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533400"/>
            <a:ext cx="1309688" cy="16764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CAF38-CF83-422B-A499-05B71CEA7879}" type="slidenum">
              <a:rPr lang="en-US"/>
              <a:pPr/>
              <a:t>22</a:t>
            </a:fld>
            <a:endParaRPr lang="en-US"/>
          </a:p>
        </p:txBody>
      </p:sp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Inclusiveness of the Web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“world-wide” is the web?</a:t>
            </a:r>
          </a:p>
          <a:p>
            <a:endParaRPr lang="en-US" dirty="0"/>
          </a:p>
          <a:p>
            <a:r>
              <a:rPr lang="en-US" dirty="0"/>
              <a:t>How could we make it more international?</a:t>
            </a:r>
          </a:p>
          <a:p>
            <a:endParaRPr lang="en-US" dirty="0" smtClean="0"/>
          </a:p>
          <a:p>
            <a:r>
              <a:rPr lang="en-US" dirty="0" smtClean="0"/>
              <a:t>How inclusive or </a:t>
            </a:r>
            <a:r>
              <a:rPr lang="en-US" i="1" dirty="0" smtClean="0"/>
              <a:t>intrusive</a:t>
            </a:r>
            <a:r>
              <a:rPr lang="en-US" dirty="0" smtClean="0"/>
              <a:t> should it be?</a:t>
            </a:r>
            <a:endParaRPr lang="en-US" dirty="0"/>
          </a:p>
        </p:txBody>
      </p:sp>
      <p:grpSp>
        <p:nvGrpSpPr>
          <p:cNvPr id="169988" name="Group 4"/>
          <p:cNvGrpSpPr>
            <a:grpSpLocks/>
          </p:cNvGrpSpPr>
          <p:nvPr/>
        </p:nvGrpSpPr>
        <p:grpSpPr bwMode="auto">
          <a:xfrm>
            <a:off x="8302625" y="363538"/>
            <a:ext cx="841375" cy="1084262"/>
            <a:chOff x="5182" y="47"/>
            <a:chExt cx="530" cy="683"/>
          </a:xfrm>
        </p:grpSpPr>
        <p:sp>
          <p:nvSpPr>
            <p:cNvPr id="169989" name="Text Box 5"/>
            <p:cNvSpPr txBox="1">
              <a:spLocks noChangeArrowheads="1"/>
            </p:cNvSpPr>
            <p:nvPr/>
          </p:nvSpPr>
          <p:spPr bwMode="auto">
            <a:xfrm>
              <a:off x="5184" y="480"/>
              <a:ext cx="520" cy="25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>
                  <a:latin typeface="Arial" charset="0"/>
                </a:rPr>
                <a:t>What’s the</a:t>
              </a:r>
            </a:p>
            <a:p>
              <a:pPr algn="ctr"/>
              <a:r>
                <a:rPr lang="en-US" sz="1000" b="1">
                  <a:latin typeface="Arial" charset="0"/>
                </a:rPr>
                <a:t>Big Idea</a:t>
              </a:r>
              <a:endParaRPr lang="en-US"/>
            </a:p>
          </p:txBody>
        </p:sp>
        <p:pic>
          <p:nvPicPr>
            <p:cNvPr id="169990" name="Picture 6" descr="wtbi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182" y="47"/>
              <a:ext cx="530" cy="4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5BEA7-F70C-4F06-9D23-C141726F54C0}" type="slidenum">
              <a:rPr lang="en-US"/>
              <a:pPr/>
              <a:t>23</a:t>
            </a:fld>
            <a:endParaRPr lang="en-US"/>
          </a:p>
        </p:txBody>
      </p:sp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Malware</a:t>
            </a:r>
            <a:endParaRPr lang="en-US" dirty="0"/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malicious software: “software to infiltrate a computer system without the owner’s informed consent” [</a:t>
            </a:r>
            <a:r>
              <a:rPr lang="en-US" dirty="0" err="1" smtClean="0"/>
              <a:t>wikipedia</a:t>
            </a:r>
            <a:r>
              <a:rPr lang="en-US" dirty="0" smtClean="0"/>
              <a:t>]</a:t>
            </a:r>
          </a:p>
          <a:p>
            <a:pPr lvl="1"/>
            <a:r>
              <a:rPr lang="en-US" dirty="0" smtClean="0"/>
              <a:t>definition based on the user’s </a:t>
            </a:r>
            <a:r>
              <a:rPr lang="en-US" i="1" dirty="0" smtClean="0"/>
              <a:t>intent</a:t>
            </a:r>
            <a:r>
              <a:rPr lang="en-US" dirty="0" smtClean="0"/>
              <a:t> or </a:t>
            </a:r>
            <a:r>
              <a:rPr lang="en-US" i="1" dirty="0" smtClean="0"/>
              <a:t>motive</a:t>
            </a:r>
            <a:endParaRPr lang="en-US" dirty="0" smtClean="0"/>
          </a:p>
          <a:p>
            <a:pPr lvl="1"/>
            <a:r>
              <a:rPr lang="en-US" dirty="0" smtClean="0"/>
              <a:t>Note: God judges us based on our </a:t>
            </a:r>
            <a:r>
              <a:rPr lang="en-US" i="1" dirty="0" smtClean="0"/>
              <a:t>motives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includes computer viruses, worms, </a:t>
            </a:r>
            <a:r>
              <a:rPr lang="en-US" dirty="0" err="1" smtClean="0"/>
              <a:t>trojan</a:t>
            </a:r>
            <a:r>
              <a:rPr lang="en-US" dirty="0" smtClean="0"/>
              <a:t> horses, </a:t>
            </a:r>
            <a:r>
              <a:rPr lang="en-US" dirty="0" err="1" smtClean="0"/>
              <a:t>rootkits</a:t>
            </a:r>
            <a:r>
              <a:rPr lang="en-US" dirty="0" smtClean="0"/>
              <a:t>, spyware, dishonest adware, </a:t>
            </a:r>
            <a:r>
              <a:rPr lang="en-US" dirty="0" err="1" smtClean="0"/>
              <a:t>crimeware</a:t>
            </a:r>
            <a:r>
              <a:rPr lang="en-US" dirty="0" smtClean="0"/>
              <a:t>, etc.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Malware 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virus: attached to an existing program, does damage to files, and copies itself.</a:t>
            </a:r>
          </a:p>
          <a:p>
            <a:r>
              <a:rPr lang="en-US" dirty="0" smtClean="0"/>
              <a:t>worm: unattached, damages the network, and copies itself.</a:t>
            </a:r>
          </a:p>
          <a:p>
            <a:r>
              <a:rPr lang="en-US" dirty="0" err="1" smtClean="0"/>
              <a:t>trojan</a:t>
            </a:r>
            <a:r>
              <a:rPr lang="en-US" dirty="0" smtClean="0"/>
              <a:t> horse: opens up a “backdoor” to the system for future unauthorized access; non-replicating.</a:t>
            </a:r>
          </a:p>
          <a:p>
            <a:r>
              <a:rPr lang="en-US" dirty="0" smtClean="0"/>
              <a:t>spyware: collects info about users.</a:t>
            </a:r>
          </a:p>
          <a:p>
            <a:r>
              <a:rPr lang="en-US" dirty="0" err="1" smtClean="0"/>
              <a:t>crimeware</a:t>
            </a:r>
            <a:r>
              <a:rPr lang="en-US" dirty="0" smtClean="0"/>
              <a:t>: for identity theft.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BC739-36C8-4A25-8409-F995D9DDB6E3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5BEA7-F70C-4F06-9D23-C141726F54C0}" type="slidenum">
              <a:rPr lang="en-US"/>
              <a:pPr/>
              <a:t>25</a:t>
            </a:fld>
            <a:endParaRPr lang="en-US"/>
          </a:p>
        </p:txBody>
      </p:sp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Privacy and the Internet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internet never sleeps, it never forgets and it doesn’t always tell the truth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phishing schemes</a:t>
            </a:r>
          </a:p>
          <a:p>
            <a:r>
              <a:rPr lang="en-US" dirty="0"/>
              <a:t>The internet makes information more vulnerable to improper use.</a:t>
            </a:r>
          </a:p>
          <a:p>
            <a:r>
              <a:rPr lang="en-US" dirty="0"/>
              <a:t>What can be done about this?</a:t>
            </a:r>
            <a:r>
              <a:rPr lang="en-US" dirty="0" smtClean="0"/>
              <a:t> </a:t>
            </a:r>
          </a:p>
          <a:p>
            <a:r>
              <a:rPr lang="en-US" dirty="0"/>
              <a:t>“…be shrewd as snakes and as innocent as doves.”</a:t>
            </a:r>
            <a:r>
              <a:rPr lang="en-US" sz="2400" dirty="0"/>
              <a:t>   - Matthew </a:t>
            </a:r>
            <a:r>
              <a:rPr lang="en-US" sz="2400" dirty="0" smtClean="0"/>
              <a:t>10:16</a:t>
            </a:r>
            <a:endParaRPr lang="en-US" dirty="0"/>
          </a:p>
        </p:txBody>
      </p:sp>
      <p:grpSp>
        <p:nvGrpSpPr>
          <p:cNvPr id="128004" name="Group 4"/>
          <p:cNvGrpSpPr>
            <a:grpSpLocks/>
          </p:cNvGrpSpPr>
          <p:nvPr/>
        </p:nvGrpSpPr>
        <p:grpSpPr bwMode="auto">
          <a:xfrm>
            <a:off x="8302625" y="363538"/>
            <a:ext cx="841375" cy="1084262"/>
            <a:chOff x="5182" y="47"/>
            <a:chExt cx="530" cy="683"/>
          </a:xfrm>
        </p:grpSpPr>
        <p:sp>
          <p:nvSpPr>
            <p:cNvPr id="128005" name="Text Box 5"/>
            <p:cNvSpPr txBox="1">
              <a:spLocks noChangeArrowheads="1"/>
            </p:cNvSpPr>
            <p:nvPr/>
          </p:nvSpPr>
          <p:spPr bwMode="auto">
            <a:xfrm>
              <a:off x="5184" y="480"/>
              <a:ext cx="520" cy="25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>
                  <a:latin typeface="Arial" charset="0"/>
                </a:rPr>
                <a:t>What’s the</a:t>
              </a:r>
            </a:p>
            <a:p>
              <a:pPr algn="ctr"/>
              <a:r>
                <a:rPr lang="en-US" sz="1000" b="1">
                  <a:latin typeface="Arial" charset="0"/>
                </a:rPr>
                <a:t>Big Idea</a:t>
              </a:r>
              <a:endParaRPr lang="en-US"/>
            </a:p>
          </p:txBody>
        </p:sp>
        <p:pic>
          <p:nvPicPr>
            <p:cNvPr id="128006" name="Picture 6" descr="wtbi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182" y="47"/>
              <a:ext cx="530" cy="4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742DBD-ECB6-4D94-8EFD-7602F8F195D9}" type="slidenum">
              <a:rPr lang="en-US"/>
              <a:pPr/>
              <a:t>3</a:t>
            </a:fld>
            <a:endParaRPr lang="en-US"/>
          </a:p>
        </p:txBody>
      </p:sp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Early Computer Networks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Early machines were </a:t>
            </a:r>
            <a:r>
              <a:rPr lang="en-US" i="1" dirty="0"/>
              <a:t>stand-alone</a:t>
            </a:r>
            <a:r>
              <a:rPr lang="en-US" dirty="0"/>
              <a:t> machines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But people wanted to…</a:t>
            </a:r>
          </a:p>
          <a:p>
            <a:pPr lvl="1"/>
            <a:r>
              <a:rPr lang="en-US" dirty="0" smtClean="0"/>
              <a:t>share data</a:t>
            </a:r>
          </a:p>
          <a:p>
            <a:pPr lvl="1"/>
            <a:r>
              <a:rPr lang="en-US" dirty="0" smtClean="0"/>
              <a:t>share resources</a:t>
            </a:r>
          </a:p>
          <a:p>
            <a:r>
              <a:rPr lang="en-US" dirty="0" smtClean="0"/>
              <a:t>Growth</a:t>
            </a:r>
          </a:p>
          <a:p>
            <a:pPr lvl="1"/>
            <a:r>
              <a:rPr lang="en-US" dirty="0" smtClean="0"/>
              <a:t>1960s: some mainframes</a:t>
            </a:r>
          </a:p>
          <a:p>
            <a:pPr lvl="1"/>
            <a:r>
              <a:rPr lang="en-US" dirty="0" smtClean="0"/>
              <a:t>1980s: personal computers at home</a:t>
            </a:r>
          </a:p>
          <a:p>
            <a:pPr lvl="1"/>
            <a:r>
              <a:rPr lang="en-US" dirty="0" smtClean="0"/>
              <a:t>2000s: everything? mandatory?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127BF9-0334-49A4-AC12-A1C154879141}" type="slidenum">
              <a:rPr lang="en-US"/>
              <a:pPr/>
              <a:t>4</a:t>
            </a:fld>
            <a:endParaRPr lang="en-US"/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ARPANET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7724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1969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The DOD wanted a network that could handle computers that crashed regularly.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926095-760D-45B0-91F1-0083DCDFBEE3}" type="slidenum">
              <a:rPr lang="en-US"/>
              <a:pPr/>
              <a:t>5</a:t>
            </a:fld>
            <a:endParaRPr lang="en-US"/>
          </a:p>
        </p:txBody>
      </p:sp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Internet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153400" cy="4343400"/>
          </a:xfrm>
        </p:spPr>
        <p:txBody>
          <a:bodyPr/>
          <a:lstStyle/>
          <a:p>
            <a:r>
              <a:rPr lang="en-US" dirty="0" smtClean="0"/>
              <a:t>1983</a:t>
            </a:r>
          </a:p>
          <a:p>
            <a:r>
              <a:rPr lang="en-US" dirty="0"/>
              <a:t>ARPANET, CSNET &amp; other networks combined to form the Internet.</a:t>
            </a:r>
          </a:p>
          <a:p>
            <a:r>
              <a:rPr lang="en-US" dirty="0"/>
              <a:t>Network of independent, heterogeneous </a:t>
            </a:r>
            <a:r>
              <a:rPr lang="en-US" dirty="0" smtClean="0"/>
              <a:t>networks.</a:t>
            </a:r>
          </a:p>
          <a:p>
            <a:pPr lvl="1"/>
            <a:r>
              <a:rPr lang="en-US" dirty="0" smtClean="0"/>
              <a:t>Within your network, use whatever protocol you want.</a:t>
            </a:r>
          </a:p>
          <a:p>
            <a:pPr lvl="1"/>
            <a:r>
              <a:rPr lang="en-US" dirty="0" smtClean="0"/>
              <a:t>On the Internet, use TCP/IP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F2A1E-BF92-474A-BD7D-F44932B919A5}" type="slidenum">
              <a:rPr lang="en-US"/>
              <a:pPr/>
              <a:t>6</a:t>
            </a:fld>
            <a:endParaRPr 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438400"/>
            <a:ext cx="8610600" cy="4114800"/>
          </a:xfrm>
          <a:solidFill>
            <a:schemeClr val="bg1"/>
          </a:soli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1973</a:t>
            </a:r>
          </a:p>
          <a:p>
            <a:pPr>
              <a:lnSpc>
                <a:spcPct val="90000"/>
              </a:lnSpc>
            </a:pPr>
            <a:r>
              <a:rPr lang="en-US"/>
              <a:t>Co-invented with Robert Kahn</a:t>
            </a:r>
          </a:p>
          <a:p>
            <a:pPr>
              <a:lnSpc>
                <a:spcPct val="90000"/>
              </a:lnSpc>
            </a:pPr>
            <a:r>
              <a:rPr lang="en-US"/>
              <a:t>TCP/IP – a suite of protocols, including:</a:t>
            </a:r>
          </a:p>
          <a:p>
            <a:pPr lvl="1">
              <a:lnSpc>
                <a:spcPct val="90000"/>
              </a:lnSpc>
            </a:pPr>
            <a:r>
              <a:rPr lang="en-US"/>
              <a:t>Transmission Control Protocol </a:t>
            </a:r>
          </a:p>
          <a:p>
            <a:pPr lvl="1">
              <a:lnSpc>
                <a:spcPct val="90000"/>
              </a:lnSpc>
            </a:pPr>
            <a:endParaRPr lang="en-US" sz="2400"/>
          </a:p>
          <a:p>
            <a:pPr lvl="1">
              <a:lnSpc>
                <a:spcPct val="90000"/>
              </a:lnSpc>
            </a:pPr>
            <a:r>
              <a:rPr lang="en-US"/>
              <a:t>Internet Protocol</a:t>
            </a:r>
          </a:p>
          <a:p>
            <a:pPr lvl="1"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/>
              <a:t>Together, they form the basis of the internet.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title"/>
          </p:nvPr>
        </p:nvSpPr>
        <p:spPr>
          <a:xfrm>
            <a:off x="2151063" y="609600"/>
            <a:ext cx="6294437" cy="1066800"/>
          </a:xfrm>
          <a:noFill/>
          <a:ln/>
        </p:spPr>
        <p:txBody>
          <a:bodyPr/>
          <a:lstStyle/>
          <a:p>
            <a:r>
              <a:rPr lang="en-US"/>
              <a:t>Vinton Cerf </a:t>
            </a:r>
            <a:r>
              <a:rPr lang="en-US" sz="3200"/>
              <a:t>(1943- ) </a:t>
            </a:r>
            <a:br>
              <a:rPr lang="en-US" sz="3200"/>
            </a:br>
            <a:r>
              <a:rPr lang="en-US" sz="3200"/>
              <a:t>TCP/IP</a:t>
            </a:r>
          </a:p>
        </p:txBody>
      </p:sp>
      <p:pic>
        <p:nvPicPr>
          <p:cNvPr id="101380" name="Picture 4" descr="cerfv01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457200"/>
            <a:ext cx="1265238" cy="1905000"/>
          </a:xfrm>
          <a:prstGeom prst="rect">
            <a:avLst/>
          </a:prstGeom>
          <a:noFill/>
        </p:spPr>
      </p:pic>
      <p:sp>
        <p:nvSpPr>
          <p:cNvPr id="101381" name="Text Box 5"/>
          <p:cNvSpPr txBox="1">
            <a:spLocks noChangeArrowheads="1"/>
          </p:cNvSpPr>
          <p:nvPr/>
        </p:nvSpPr>
        <p:spPr bwMode="auto">
          <a:xfrm>
            <a:off x="0" y="6613525"/>
            <a:ext cx="17700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000" dirty="0"/>
              <a:t>Image from </a:t>
            </a:r>
            <a:r>
              <a:rPr lang="en-US" sz="1000" dirty="0" err="1"/>
              <a:t>www.elseviar.com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A808C-3ABC-4390-B054-A32A1C72ED55}" type="slidenum">
              <a:rPr lang="en-US"/>
              <a:pPr/>
              <a:t>7</a:t>
            </a:fld>
            <a:endParaRPr lang="en-US"/>
          </a:p>
        </p:txBody>
      </p:sp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Growth of the ARPANET</a:t>
            </a:r>
          </a:p>
        </p:txBody>
      </p:sp>
      <p:pic>
        <p:nvPicPr>
          <p:cNvPr id="94211" name="Picture 3" descr="internet-196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905000"/>
            <a:ext cx="3878263" cy="2387600"/>
          </a:xfrm>
          <a:prstGeom prst="rect">
            <a:avLst/>
          </a:prstGeom>
          <a:noFill/>
        </p:spPr>
      </p:pic>
      <p:pic>
        <p:nvPicPr>
          <p:cNvPr id="94212" name="Picture 4" descr="arpanet4_198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62400" y="3048000"/>
            <a:ext cx="5038725" cy="3390900"/>
          </a:xfrm>
          <a:prstGeom prst="rect">
            <a:avLst/>
          </a:prstGeom>
          <a:noFill/>
        </p:spPr>
      </p:pic>
      <p:sp>
        <p:nvSpPr>
          <p:cNvPr id="94213" name="Text Box 5"/>
          <p:cNvSpPr txBox="1">
            <a:spLocks noChangeArrowheads="1"/>
          </p:cNvSpPr>
          <p:nvPr/>
        </p:nvSpPr>
        <p:spPr bwMode="auto">
          <a:xfrm>
            <a:off x="1050925" y="4402138"/>
            <a:ext cx="23669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 b="1">
                <a:latin typeface="Arial" charset="0"/>
              </a:rPr>
              <a:t>ARPANET GEOGRAPHIC MAP, 1969</a:t>
            </a:r>
            <a:endParaRPr lang="en-US"/>
          </a:p>
          <a:p>
            <a:endParaRPr lang="en-US"/>
          </a:p>
        </p:txBody>
      </p:sp>
      <p:sp>
        <p:nvSpPr>
          <p:cNvPr id="94214" name="Text Box 6"/>
          <p:cNvSpPr txBox="1">
            <a:spLocks noChangeArrowheads="1"/>
          </p:cNvSpPr>
          <p:nvPr/>
        </p:nvSpPr>
        <p:spPr bwMode="auto">
          <a:xfrm>
            <a:off x="6948488" y="6477000"/>
            <a:ext cx="21955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/>
              <a:t>Images from www.cybergeography.org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02775-E321-4767-BB09-B66207141A2B}" type="slidenum">
              <a:rPr lang="en-US"/>
              <a:pPr/>
              <a:t>8</a:t>
            </a:fld>
            <a:endParaRPr lang="en-US"/>
          </a:p>
        </p:txBody>
      </p:sp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Growth of the Internet</a:t>
            </a:r>
          </a:p>
        </p:txBody>
      </p:sp>
      <p:pic>
        <p:nvPicPr>
          <p:cNvPr id="7" name="Picture 6" descr="growth2007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1447800"/>
            <a:ext cx="3876830" cy="5149723"/>
          </a:xfrm>
          <a:prstGeom prst="rect">
            <a:avLst/>
          </a:prstGeom>
        </p:spPr>
      </p:pic>
      <p:pic>
        <p:nvPicPr>
          <p:cNvPr id="8" name="Picture 7" descr="americas2007p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29200" y="1524000"/>
            <a:ext cx="3709123" cy="24406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127BF9-0334-49A4-AC12-A1C154879141}" type="slidenum">
              <a:rPr lang="en-US"/>
              <a:pPr/>
              <a:t>9</a:t>
            </a:fld>
            <a:endParaRPr lang="en-US"/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Network</a:t>
            </a:r>
            <a:endParaRPr lang="en-US" dirty="0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7724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No one computer is in charge of the Internet.</a:t>
            </a:r>
          </a:p>
          <a:p>
            <a:pPr lvl="1">
              <a:lnSpc>
                <a:spcPct val="90000"/>
              </a:lnSpc>
            </a:pPr>
            <a:r>
              <a:rPr lang="en-US" i="1" dirty="0" smtClean="0"/>
              <a:t>All </a:t>
            </a:r>
            <a:r>
              <a:rPr lang="en-US" dirty="0" smtClean="0"/>
              <a:t>computers are in charge!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Some take on more responsibilities.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Computers are connected to each other in multiple ways.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Each computer routes data closer to its destination.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Routers: extra routing responsibilities.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">
      <a:dk1>
        <a:srgbClr val="003300"/>
      </a:dk1>
      <a:lt1>
        <a:srgbClr val="FFFFFF"/>
      </a:lt1>
      <a:dk2>
        <a:srgbClr val="000000"/>
      </a:dk2>
      <a:lt2>
        <a:srgbClr val="336600"/>
      </a:lt2>
      <a:accent1>
        <a:srgbClr val="D5D000"/>
      </a:accent1>
      <a:accent2>
        <a:srgbClr val="669900"/>
      </a:accent2>
      <a:accent3>
        <a:srgbClr val="FFFFFF"/>
      </a:accent3>
      <a:accent4>
        <a:srgbClr val="002A00"/>
      </a:accent4>
      <a:accent5>
        <a:srgbClr val="E7E4AA"/>
      </a:accent5>
      <a:accent6>
        <a:srgbClr val="5C8A00"/>
      </a:accent6>
      <a:hlink>
        <a:srgbClr val="333300"/>
      </a:hlink>
      <a:folHlink>
        <a:srgbClr val="99CC00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13">
        <a:dk1>
          <a:srgbClr val="000000"/>
        </a:dk1>
        <a:lt1>
          <a:srgbClr val="FFFFFF"/>
        </a:lt1>
        <a:dk2>
          <a:srgbClr val="000000"/>
        </a:dk2>
        <a:lt2>
          <a:srgbClr val="663300"/>
        </a:lt2>
        <a:accent1>
          <a:srgbClr val="CCCC00"/>
        </a:accent1>
        <a:accent2>
          <a:srgbClr val="CCCC00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B9B900"/>
        </a:accent6>
        <a:hlink>
          <a:srgbClr val="9966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14">
        <a:dk1>
          <a:srgbClr val="000000"/>
        </a:dk1>
        <a:lt1>
          <a:srgbClr val="FFFFFF"/>
        </a:lt1>
        <a:dk2>
          <a:srgbClr val="000000"/>
        </a:dk2>
        <a:lt2>
          <a:srgbClr val="663300"/>
        </a:lt2>
        <a:accent1>
          <a:srgbClr val="CCCC00"/>
        </a:accent1>
        <a:accent2>
          <a:srgbClr val="CCCC00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B9B9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15">
        <a:dk1>
          <a:srgbClr val="000000"/>
        </a:dk1>
        <a:lt1>
          <a:srgbClr val="FFFFFF"/>
        </a:lt1>
        <a:dk2>
          <a:srgbClr val="000000"/>
        </a:dk2>
        <a:lt2>
          <a:srgbClr val="663300"/>
        </a:lt2>
        <a:accent1>
          <a:srgbClr val="CCCC00"/>
        </a:accent1>
        <a:accent2>
          <a:srgbClr val="CCCC00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B9B900"/>
        </a:accent6>
        <a:hlink>
          <a:srgbClr val="754E27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16">
        <a:dk1>
          <a:srgbClr val="000000"/>
        </a:dk1>
        <a:lt1>
          <a:srgbClr val="FFFFFF"/>
        </a:lt1>
        <a:dk2>
          <a:srgbClr val="000000"/>
        </a:dk2>
        <a:lt2>
          <a:srgbClr val="663300"/>
        </a:lt2>
        <a:accent1>
          <a:srgbClr val="CCCC00"/>
        </a:accent1>
        <a:accent2>
          <a:srgbClr val="CCCC00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B9B900"/>
        </a:accent6>
        <a:hlink>
          <a:srgbClr val="754E27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8012</TotalTime>
  <Words>2249</Words>
  <Application>Microsoft Macintosh PowerPoint</Application>
  <PresentationFormat>On-screen Show (4:3)</PresentationFormat>
  <Paragraphs>369</Paragraphs>
  <Slides>25</Slides>
  <Notes>25</Notes>
  <HiddenSlides>5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25</vt:i4>
      </vt:variant>
      <vt:variant>
        <vt:lpstr>Custom Shows</vt:lpstr>
      </vt:variant>
      <vt:variant>
        <vt:i4>4</vt:i4>
      </vt:variant>
    </vt:vector>
  </HeadingPairs>
  <TitlesOfParts>
    <vt:vector size="30" baseType="lpstr">
      <vt:lpstr>blank</vt:lpstr>
      <vt:lpstr>Slide 1</vt:lpstr>
      <vt:lpstr>Computer Networks</vt:lpstr>
      <vt:lpstr>Early Computer Networks</vt:lpstr>
      <vt:lpstr>ARPANET</vt:lpstr>
      <vt:lpstr>Internet</vt:lpstr>
      <vt:lpstr>Vinton Cerf (1943- )  TCP/IP</vt:lpstr>
      <vt:lpstr>Growth of the ARPANET</vt:lpstr>
      <vt:lpstr>Growth of the Internet</vt:lpstr>
      <vt:lpstr>Distributed Network</vt:lpstr>
      <vt:lpstr>Packet Switching</vt:lpstr>
      <vt:lpstr>Network Size</vt:lpstr>
      <vt:lpstr>Network Architectures</vt:lpstr>
      <vt:lpstr>Network Technologies</vt:lpstr>
      <vt:lpstr>Network Connections</vt:lpstr>
      <vt:lpstr>Network Architecture</vt:lpstr>
      <vt:lpstr>Calvin’s Network</vt:lpstr>
      <vt:lpstr>Calvin’s Network</vt:lpstr>
      <vt:lpstr>Internet Services</vt:lpstr>
      <vt:lpstr>Website Development</vt:lpstr>
      <vt:lpstr>Website Examples</vt:lpstr>
      <vt:lpstr>Lou Montulli  Cookies</vt:lpstr>
      <vt:lpstr>Inclusiveness of the Web</vt:lpstr>
      <vt:lpstr>Malware</vt:lpstr>
      <vt:lpstr>Malware (cont)</vt:lpstr>
      <vt:lpstr>Privacy and the Internet</vt:lpstr>
      <vt:lpstr>technology</vt:lpstr>
      <vt:lpstr>history</vt:lpstr>
      <vt:lpstr>issues</vt:lpstr>
      <vt:lpstr>www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 </dc:creator>
  <cp:lastModifiedBy>Serita Nelesen</cp:lastModifiedBy>
  <cp:revision>321</cp:revision>
  <cp:lastPrinted>2010-10-11T15:14:26Z</cp:lastPrinted>
  <dcterms:created xsi:type="dcterms:W3CDTF">2010-10-08T19:52:46Z</dcterms:created>
  <dcterms:modified xsi:type="dcterms:W3CDTF">2010-10-11T16:15:45Z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2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3</vt:i4>
  </property>
  <property fmtid="{D5CDD505-2E9C-101B-9397-08002B2CF9AE}" pid="7" name="MailAddress">
    <vt:lpwstr>kvlinden@calvin.edu</vt:lpwstr>
  </property>
  <property fmtid="{D5CDD505-2E9C-101B-9397-08002B2CF9AE}" pid="8" name="HomePage">
    <vt:lpwstr>http://www.calvin.edu/~kvlinden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1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D:\Courses\330</vt:lpwstr>
  </property>
</Properties>
</file>