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21"/>
  </p:notesMasterIdLst>
  <p:sldIdLst>
    <p:sldId id="277" r:id="rId2"/>
    <p:sldId id="279" r:id="rId3"/>
    <p:sldId id="288" r:id="rId4"/>
    <p:sldId id="289" r:id="rId5"/>
    <p:sldId id="264" r:id="rId6"/>
    <p:sldId id="272" r:id="rId7"/>
    <p:sldId id="278" r:id="rId8"/>
    <p:sldId id="282" r:id="rId9"/>
    <p:sldId id="281" r:id="rId10"/>
    <p:sldId id="265" r:id="rId11"/>
    <p:sldId id="266" r:id="rId12"/>
    <p:sldId id="267" r:id="rId13"/>
    <p:sldId id="273" r:id="rId14"/>
    <p:sldId id="286" r:id="rId15"/>
    <p:sldId id="287" r:id="rId16"/>
    <p:sldId id="268" r:id="rId17"/>
    <p:sldId id="269" r:id="rId18"/>
    <p:sldId id="271" r:id="rId19"/>
    <p:sldId id="284" r:id="rId2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822" autoAdjust="0"/>
    <p:restoredTop sz="74681" autoAdjust="0"/>
  </p:normalViewPr>
  <p:slideViewPr>
    <p:cSldViewPr>
      <p:cViewPr varScale="1">
        <p:scale>
          <a:sx n="117" d="100"/>
          <a:sy n="117" d="100"/>
        </p:scale>
        <p:origin x="-1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53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Calvin Expenditures, 2003-2004</a:t>
            </a:r>
          </a:p>
        </c:rich>
      </c:tx>
      <c:layout>
        <c:manualLayout>
          <c:xMode val="edge"/>
          <c:yMode val="edge"/>
          <c:x val="0.15036231884058"/>
          <c:y val="0.0851581508515815"/>
        </c:manualLayout>
      </c:layout>
      <c:spPr>
        <a:noFill/>
        <a:ln w="7281">
          <a:noFill/>
        </a:ln>
      </c:spPr>
    </c:title>
    <c:plotArea>
      <c:layout>
        <c:manualLayout>
          <c:layoutTarget val="inner"/>
          <c:xMode val="edge"/>
          <c:yMode val="edge"/>
          <c:x val="0.313405797101449"/>
          <c:y val="0.32360097323601"/>
          <c:w val="0.371376811594203"/>
          <c:h val="0.498783454987835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3641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364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364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364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3641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7281">
                <a:noFill/>
              </a:ln>
            </c:spPr>
            <c:txPr>
              <a:bodyPr/>
              <a:lstStyle/>
              <a:p>
                <a:pPr>
                  <a:defRPr sz="26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'funding example'!$A$2:$A$6</c:f>
              <c:strCache>
                <c:ptCount val="5"/>
                <c:pt idx="0">
                  <c:v>Financial Aid</c:v>
                </c:pt>
                <c:pt idx="1">
                  <c:v>Food</c:v>
                </c:pt>
                <c:pt idx="2">
                  <c:v>Benefits</c:v>
                </c:pt>
                <c:pt idx="3">
                  <c:v>Salaries</c:v>
                </c:pt>
                <c:pt idx="4">
                  <c:v>Other</c:v>
                </c:pt>
              </c:strCache>
            </c:strRef>
          </c:cat>
          <c:val>
            <c:numRef>
              <c:f>'funding example'!$B$2:$B$6</c:f>
              <c:numCache>
                <c:formatCode>"$"#,##0.0_);[Red]\("$"#,##0.0\)</c:formatCode>
                <c:ptCount val="5"/>
                <c:pt idx="0">
                  <c:v>20.8</c:v>
                </c:pt>
                <c:pt idx="1">
                  <c:v>6.0</c:v>
                </c:pt>
                <c:pt idx="2">
                  <c:v>15.6</c:v>
                </c:pt>
                <c:pt idx="3">
                  <c:v>35.3</c:v>
                </c:pt>
                <c:pt idx="4">
                  <c:v>23.5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7281">
          <a:noFill/>
        </a:ln>
      </c:spPr>
    </c:plotArea>
    <c:plotVisOnly val="1"/>
    <c:dispBlanksAs val="zero"/>
  </c:chart>
  <c:spPr>
    <a:solidFill>
      <a:srgbClr val="FFFFFF"/>
    </a:solidFill>
    <a:ln w="910">
      <a:solidFill>
        <a:srgbClr val="000000"/>
      </a:solidFill>
      <a:prstDash val="solid"/>
    </a:ln>
  </c:spPr>
  <c:txPr>
    <a:bodyPr/>
    <a:lstStyle/>
    <a:p>
      <a:pPr>
        <a:defRPr sz="44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40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2004 Election Voting Percentages - Michigan</a:t>
            </a:r>
          </a:p>
        </c:rich>
      </c:tx>
      <c:layout>
        <c:manualLayout>
          <c:xMode val="edge"/>
          <c:yMode val="edge"/>
          <c:x val="0.12015503875969"/>
          <c:y val="0.0213333333333333"/>
        </c:manualLayout>
      </c:layout>
      <c:spPr>
        <a:noFill/>
        <a:ln w="7785">
          <a:noFill/>
        </a:ln>
      </c:spPr>
    </c:title>
    <c:plotArea>
      <c:layout>
        <c:manualLayout>
          <c:layoutTarget val="inner"/>
          <c:xMode val="edge"/>
          <c:yMode val="edge"/>
          <c:x val="0.124031007751938"/>
          <c:y val="0.176"/>
          <c:w val="0.856589147286822"/>
          <c:h val="0.666666666666667"/>
        </c:manualLayout>
      </c:layout>
      <c:barChart>
        <c:barDir val="col"/>
        <c:grouping val="clustered"/>
        <c:ser>
          <c:idx val="0"/>
          <c:order val="0"/>
          <c:tx>
            <c:strRef>
              <c:f>'election example'!$B$1</c:f>
              <c:strCache>
                <c:ptCount val="1"/>
                <c:pt idx="0">
                  <c:v>MI Vote %</c:v>
                </c:pt>
              </c:strCache>
            </c:strRef>
          </c:tx>
          <c:spPr>
            <a:solidFill>
              <a:srgbClr val="9999FF"/>
            </a:solidFill>
            <a:ln w="3893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8080"/>
              </a:solidFill>
              <a:ln w="3893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993366"/>
              </a:solidFill>
              <a:ln w="3893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7785">
                <a:noFill/>
              </a:ln>
            </c:spPr>
            <c:txPr>
              <a:bodyPr/>
              <a:lstStyle/>
              <a:p>
                <a:pPr>
                  <a:defRPr sz="26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'election example'!$A$2:$A$8</c:f>
              <c:strCache>
                <c:ptCount val="7"/>
                <c:pt idx="0">
                  <c:v>Bush</c:v>
                </c:pt>
                <c:pt idx="1">
                  <c:v>Kerry</c:v>
                </c:pt>
                <c:pt idx="2">
                  <c:v>Nader</c:v>
                </c:pt>
                <c:pt idx="3">
                  <c:v>Badnarik</c:v>
                </c:pt>
                <c:pt idx="4">
                  <c:v>Cobb</c:v>
                </c:pt>
                <c:pt idx="5">
                  <c:v>Peroutka</c:v>
                </c:pt>
                <c:pt idx="6">
                  <c:v>Brown</c:v>
                </c:pt>
              </c:strCache>
            </c:strRef>
          </c:cat>
          <c:val>
            <c:numRef>
              <c:f>'election example'!$B$2:$B$8</c:f>
              <c:numCache>
                <c:formatCode>0%</c:formatCode>
                <c:ptCount val="7"/>
                <c:pt idx="0">
                  <c:v>0.48</c:v>
                </c:pt>
                <c:pt idx="1">
                  <c:v>0.51</c:v>
                </c:pt>
                <c:pt idx="2">
                  <c:v>0.01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axId val="548256296"/>
        <c:axId val="548222168"/>
      </c:barChart>
      <c:catAx>
        <c:axId val="548256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Candidate</a:t>
                </a:r>
              </a:p>
            </c:rich>
          </c:tx>
          <c:layout>
            <c:manualLayout>
              <c:xMode val="edge"/>
              <c:yMode val="edge"/>
              <c:x val="0.496124031007752"/>
              <c:y val="0.914666666666666"/>
            </c:manualLayout>
          </c:layout>
          <c:spPr>
            <a:noFill/>
            <a:ln w="7785">
              <a:noFill/>
            </a:ln>
          </c:spPr>
        </c:title>
        <c:numFmt formatCode="General" sourceLinked="1"/>
        <c:tickLblPos val="nextTo"/>
        <c:spPr>
          <a:ln w="9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6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8222168"/>
        <c:crosses val="autoZero"/>
        <c:auto val="1"/>
        <c:lblAlgn val="ctr"/>
        <c:lblOffset val="100"/>
        <c:tickLblSkip val="1"/>
        <c:tickMarkSkip val="1"/>
      </c:catAx>
      <c:valAx>
        <c:axId val="548222168"/>
        <c:scaling>
          <c:orientation val="minMax"/>
        </c:scaling>
        <c:axPos val="l"/>
        <c:majorGridlines>
          <c:spPr>
            <a:ln w="97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6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0.0213178294573643"/>
              <c:y val="0.418666666666667"/>
            </c:manualLayout>
          </c:layout>
          <c:spPr>
            <a:noFill/>
            <a:ln w="7785">
              <a:noFill/>
            </a:ln>
          </c:spPr>
        </c:title>
        <c:numFmt formatCode="0%" sourceLinked="1"/>
        <c:tickLblPos val="nextTo"/>
        <c:spPr>
          <a:ln w="9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6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8256296"/>
        <c:crosses val="autoZero"/>
        <c:crossBetween val="between"/>
      </c:valAx>
      <c:spPr>
        <a:solidFill>
          <a:srgbClr val="C0C0C0"/>
        </a:solidFill>
        <a:ln w="3893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73">
      <a:solidFill>
        <a:srgbClr val="000000"/>
      </a:solidFill>
      <a:prstDash val="solid"/>
    </a:ln>
  </c:spPr>
  <c:txPr>
    <a:bodyPr/>
    <a:lstStyle/>
    <a:p>
      <a:pPr>
        <a:defRPr sz="26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4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College Enrollments</a:t>
            </a:r>
          </a:p>
        </c:rich>
      </c:tx>
      <c:layout>
        <c:manualLayout>
          <c:xMode val="edge"/>
          <c:yMode val="edge"/>
          <c:x val="0.305084745762712"/>
          <c:y val="0.020979020979021"/>
        </c:manualLayout>
      </c:layout>
      <c:spPr>
        <a:noFill/>
        <a:ln w="9699">
          <a:noFill/>
        </a:ln>
      </c:spPr>
    </c:title>
    <c:plotArea>
      <c:layout>
        <c:manualLayout>
          <c:layoutTarget val="inner"/>
          <c:xMode val="edge"/>
          <c:yMode val="edge"/>
          <c:x val="0.215496368038741"/>
          <c:y val="0.216783216783217"/>
          <c:w val="0.760290556900727"/>
          <c:h val="0.465034965034965"/>
        </c:manualLayout>
      </c:layout>
      <c:lineChart>
        <c:grouping val="standard"/>
        <c:ser>
          <c:idx val="0"/>
          <c:order val="0"/>
          <c:spPr>
            <a:ln w="485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'line chart example'!$B$1:$K$1</c:f>
              <c:numCache>
                <c:formatCode>General</c:formatCode>
                <c:ptCount val="10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</c:numCache>
            </c:numRef>
          </c:cat>
          <c:val>
            <c:numRef>
              <c:f>'line chart example'!$B$2:$K$2</c:f>
              <c:numCache>
                <c:formatCode>#,##0</c:formatCode>
                <c:ptCount val="10"/>
                <c:pt idx="0">
                  <c:v>3963.0</c:v>
                </c:pt>
                <c:pt idx="1">
                  <c:v>4051.0</c:v>
                </c:pt>
                <c:pt idx="2">
                  <c:v>4085.0</c:v>
                </c:pt>
                <c:pt idx="3">
                  <c:v>4127.0</c:v>
                </c:pt>
                <c:pt idx="4">
                  <c:v>4273.0</c:v>
                </c:pt>
                <c:pt idx="5">
                  <c:v>4314.0</c:v>
                </c:pt>
                <c:pt idx="6">
                  <c:v>4267.0</c:v>
                </c:pt>
                <c:pt idx="7">
                  <c:v>4330.0</c:v>
                </c:pt>
                <c:pt idx="8">
                  <c:v>4332.0</c:v>
                </c:pt>
                <c:pt idx="9">
                  <c:v>4186.0</c:v>
                </c:pt>
              </c:numCache>
            </c:numRef>
          </c:val>
        </c:ser>
        <c:marker val="1"/>
        <c:axId val="607996264"/>
        <c:axId val="607490152"/>
      </c:lineChart>
      <c:catAx>
        <c:axId val="607996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43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52058111380145"/>
              <c:y val="0.863636363636363"/>
            </c:manualLayout>
          </c:layout>
          <c:spPr>
            <a:noFill/>
            <a:ln w="9699">
              <a:noFill/>
            </a:ln>
          </c:spPr>
        </c:title>
        <c:numFmt formatCode="General" sourceLinked="1"/>
        <c:tickLblPos val="nextTo"/>
        <c:spPr>
          <a:ln w="1212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43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7490152"/>
        <c:crosses val="autoZero"/>
        <c:auto val="1"/>
        <c:lblAlgn val="ctr"/>
        <c:lblOffset val="100"/>
        <c:tickLblSkip val="1"/>
        <c:tickMarkSkip val="1"/>
      </c:catAx>
      <c:valAx>
        <c:axId val="607490152"/>
        <c:scaling>
          <c:orientation val="minMax"/>
        </c:scaling>
        <c:axPos val="l"/>
        <c:majorGridlines>
          <c:spPr>
            <a:ln w="121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43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Enrollment</a:t>
                </a:r>
              </a:p>
            </c:rich>
          </c:tx>
          <c:layout>
            <c:manualLayout>
              <c:xMode val="edge"/>
              <c:yMode val="edge"/>
              <c:x val="0.026634382566586"/>
              <c:y val="0.304195804195804"/>
            </c:manualLayout>
          </c:layout>
          <c:spPr>
            <a:noFill/>
            <a:ln w="9699">
              <a:noFill/>
            </a:ln>
          </c:spPr>
        </c:title>
        <c:numFmt formatCode="#,##0" sourceLinked="1"/>
        <c:tickLblPos val="nextTo"/>
        <c:spPr>
          <a:ln w="12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3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7996264"/>
        <c:crosses val="autoZero"/>
        <c:crossBetween val="between"/>
      </c:valAx>
      <c:spPr>
        <a:solidFill>
          <a:srgbClr val="C0C0C0"/>
        </a:solidFill>
        <a:ln w="485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1212">
      <a:solidFill>
        <a:srgbClr val="000000"/>
      </a:solidFill>
      <a:prstDash val="solid"/>
    </a:ln>
  </c:spPr>
  <c:txPr>
    <a:bodyPr/>
    <a:lstStyle/>
    <a:p>
      <a:pPr>
        <a:defRPr sz="43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356617647058824"/>
          <c:y val="0.273255813953488"/>
          <c:w val="0.286764705882353"/>
          <c:h val="0.45348837209302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5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test1!$A$2:$A$5</c:f>
              <c:strCache>
                <c:ptCount val="4"/>
                <c:pt idx="0">
                  <c:v>Calvin</c:v>
                </c:pt>
                <c:pt idx="1">
                  <c:v>Hope</c:v>
                </c:pt>
                <c:pt idx="2">
                  <c:v>Kalamazoo</c:v>
                </c:pt>
                <c:pt idx="3">
                  <c:v>Wheaton</c:v>
                </c:pt>
              </c:strCache>
            </c:strRef>
          </c:cat>
          <c:val>
            <c:numRef>
              <c:f>test1!$B$2:$B$5</c:f>
              <c:numCache>
                <c:formatCode>General</c:formatCode>
                <c:ptCount val="4"/>
                <c:pt idx="0">
                  <c:v>20.0</c:v>
                </c:pt>
                <c:pt idx="1">
                  <c:v>25.0</c:v>
                </c:pt>
                <c:pt idx="2">
                  <c:v>30.0</c:v>
                </c:pt>
                <c:pt idx="3">
                  <c:v>25.0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99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3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MyCompany.com</a:t>
            </a:r>
          </a:p>
        </c:rich>
      </c:tx>
      <c:layout>
        <c:manualLayout>
          <c:xMode val="edge"/>
          <c:yMode val="edge"/>
          <c:x val="0.336470588235294"/>
          <c:y val="0.0182481751824818"/>
        </c:manualLayout>
      </c:layout>
      <c:spPr>
        <a:noFill/>
        <a:ln w="28752">
          <a:noFill/>
        </a:ln>
      </c:spPr>
    </c:title>
    <c:plotArea>
      <c:layout>
        <c:manualLayout>
          <c:layoutTarget val="inner"/>
          <c:xMode val="edge"/>
          <c:yMode val="edge"/>
          <c:x val="0.207058823529412"/>
          <c:y val="0.22992700729927"/>
          <c:w val="0.609411764705882"/>
          <c:h val="0.492700729927007"/>
        </c:manualLayout>
      </c:layout>
      <c:barChart>
        <c:barDir val="col"/>
        <c:grouping val="stacked"/>
        <c:ser>
          <c:idx val="0"/>
          <c:order val="0"/>
          <c:tx>
            <c:strRef>
              <c:f>test2!$B$1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999FF"/>
            </a:solidFill>
            <a:ln w="14376">
              <a:solidFill>
                <a:srgbClr val="000000"/>
              </a:solidFill>
              <a:prstDash val="solid"/>
            </a:ln>
          </c:spPr>
          <c:cat>
            <c:numRef>
              <c:f>test2!$A$2:$A$5</c:f>
              <c:numCache>
                <c:formatCode>General</c:formatCode>
                <c:ptCount val="4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</c:numCache>
            </c:numRef>
          </c:cat>
          <c:val>
            <c:numRef>
              <c:f>test2!$B$2:$B$5</c:f>
              <c:numCache>
                <c:formatCode>"$"#,##0_);[Red]\("$"#,##0\)</c:formatCode>
                <c:ptCount val="4"/>
                <c:pt idx="0">
                  <c:v>30.0</c:v>
                </c:pt>
                <c:pt idx="1">
                  <c:v>32.0</c:v>
                </c:pt>
                <c:pt idx="2">
                  <c:v>29.0</c:v>
                </c:pt>
                <c:pt idx="3">
                  <c:v>31.0</c:v>
                </c:pt>
              </c:numCache>
            </c:numRef>
          </c:val>
        </c:ser>
        <c:ser>
          <c:idx val="1"/>
          <c:order val="1"/>
          <c:tx>
            <c:strRef>
              <c:f>test2!$C$1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rgbClr val="993366"/>
            </a:solidFill>
            <a:ln w="14376">
              <a:solidFill>
                <a:srgbClr val="000000"/>
              </a:solidFill>
              <a:prstDash val="solid"/>
            </a:ln>
          </c:spPr>
          <c:cat>
            <c:numRef>
              <c:f>test2!$A$2:$A$5</c:f>
              <c:numCache>
                <c:formatCode>General</c:formatCode>
                <c:ptCount val="4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</c:numCache>
            </c:numRef>
          </c:cat>
          <c:val>
            <c:numRef>
              <c:f>test2!$C$2:$C$5</c:f>
              <c:numCache>
                <c:formatCode>"$"#,##0_);[Red]\("$"#,##0\)</c:formatCode>
                <c:ptCount val="4"/>
                <c:pt idx="0">
                  <c:v>3.0</c:v>
                </c:pt>
                <c:pt idx="1">
                  <c:v>5.0</c:v>
                </c:pt>
                <c:pt idx="2">
                  <c:v>10.0</c:v>
                </c:pt>
                <c:pt idx="3">
                  <c:v>4.0</c:v>
                </c:pt>
              </c:numCache>
            </c:numRef>
          </c:val>
        </c:ser>
        <c:overlap val="100"/>
        <c:axId val="442425240"/>
        <c:axId val="547189896"/>
      </c:barChart>
      <c:catAx>
        <c:axId val="442425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33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63529411764706"/>
              <c:y val="0.854014598540146"/>
            </c:manualLayout>
          </c:layout>
          <c:spPr>
            <a:noFill/>
            <a:ln w="28752">
              <a:noFill/>
            </a:ln>
          </c:spPr>
        </c:title>
        <c:numFmt formatCode="General" sourceLinked="1"/>
        <c:tickLblPos val="nextTo"/>
        <c:spPr>
          <a:ln w="35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7189896"/>
        <c:crosses val="autoZero"/>
        <c:auto val="1"/>
        <c:lblAlgn val="ctr"/>
        <c:lblOffset val="100"/>
        <c:tickLblSkip val="1"/>
        <c:tickMarkSkip val="1"/>
      </c:catAx>
      <c:valAx>
        <c:axId val="547189896"/>
        <c:scaling>
          <c:orientation val="minMax"/>
        </c:scaling>
        <c:axPos val="l"/>
        <c:majorGridlines>
          <c:spPr>
            <a:ln w="359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3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Amount</a:t>
                </a:r>
              </a:p>
            </c:rich>
          </c:tx>
          <c:layout>
            <c:manualLayout>
              <c:xMode val="edge"/>
              <c:yMode val="edge"/>
              <c:x val="0.0258823529411765"/>
              <c:y val="0.354014598540146"/>
            </c:manualLayout>
          </c:layout>
          <c:spPr>
            <a:noFill/>
            <a:ln w="28752">
              <a:noFill/>
            </a:ln>
          </c:spPr>
        </c:title>
        <c:numFmt formatCode="&quot;$&quot;#,##0_);[Red]\(&quot;$&quot;#,##0\)" sourceLinked="1"/>
        <c:tickLblPos val="nextTo"/>
        <c:spPr>
          <a:ln w="35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2425240"/>
        <c:crosses val="autoZero"/>
        <c:crossBetween val="between"/>
      </c:valAx>
      <c:spPr>
        <a:solidFill>
          <a:srgbClr val="C0C0C0"/>
        </a:solidFill>
        <a:ln w="1437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35294117647"/>
          <c:y val="0.386861313868613"/>
          <c:w val="0.148235294117647"/>
          <c:h val="0.178832116788321"/>
        </c:manualLayout>
      </c:layout>
      <c:spPr>
        <a:solidFill>
          <a:srgbClr val="FFFFFF"/>
        </a:solidFill>
        <a:ln w="3594">
          <a:solidFill>
            <a:srgbClr val="000000"/>
          </a:solidFill>
          <a:prstDash val="solid"/>
        </a:ln>
      </c:spPr>
      <c:txPr>
        <a:bodyPr/>
        <a:lstStyle/>
        <a:p>
          <a:pPr>
            <a:defRPr sz="122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594">
      <a:solidFill>
        <a:srgbClr val="000000"/>
      </a:solidFill>
      <a:prstDash val="solid"/>
    </a:ln>
  </c:spPr>
  <c:txPr>
    <a:bodyPr/>
    <a:lstStyle/>
    <a:p>
      <a:pPr>
        <a:defRPr sz="133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</a:defRPr>
            </a:lvl1pPr>
          </a:lstStyle>
          <a:p>
            <a:fld id="{CC78B769-7B6F-4285-ACFA-461D4F2851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5E9AD-86E8-4CE9-BF68-F8CB3F763097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Lotus </a:t>
            </a:r>
            <a:r>
              <a:rPr lang="en-US" dirty="0"/>
              <a:t>added charting to the spreadsheet concept.  </a:t>
            </a:r>
          </a:p>
          <a:p>
            <a:r>
              <a:rPr lang="en-US" dirty="0"/>
              <a:t>Sometimes a picture is worth 1000 words.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443E0-B7B2-4353-9B76-62A379E89CA7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/>
              <a:t>Tufte, page 62</a:t>
            </a:r>
          </a:p>
          <a:p>
            <a:r>
              <a:rPr lang="en-US"/>
              <a:t>this has a high lie factor with a political intent.</a:t>
            </a:r>
          </a:p>
          <a:p>
            <a:r>
              <a:rPr lang="en-US"/>
              <a:t>The data variation of 454% is depicted with a surface area variation of 4280% and a volume variation of 27000%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E1EB3-4523-4CD1-BDF5-3C8B5699B176}" type="slidenum">
              <a:rPr lang="en-US"/>
              <a:pPr/>
              <a:t>13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38675" cy="34798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0075"/>
            <a:ext cx="5127625" cy="4175125"/>
          </a:xfrm>
        </p:spPr>
        <p:txBody>
          <a:bodyPr/>
          <a:lstStyle/>
          <a:p>
            <a:r>
              <a:rPr lang="en-US" dirty="0"/>
              <a:t>See http://www.edwardtufte.com/tufte/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BA6E5-4110-49EC-AA40-9C12E363BFEA}" type="slidenum">
              <a:rPr lang="en-US"/>
              <a:pPr/>
              <a:t>14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 dirty="0"/>
              <a:t>Note the differing scales on the can at left from can at right.</a:t>
            </a:r>
          </a:p>
          <a:p>
            <a:pPr>
              <a:buFontTx/>
              <a:buChar char="•"/>
            </a:pPr>
            <a:r>
              <a:rPr lang="en-US" dirty="0"/>
              <a:t>L can - approx 25% of can is taken up in about 10% of data, making it seem that there’s more consumption on campus than there really is.</a:t>
            </a:r>
          </a:p>
          <a:p>
            <a:pPr>
              <a:buFontTx/>
              <a:buChar char="•"/>
            </a:pPr>
            <a:r>
              <a:rPr lang="en-US" dirty="0"/>
              <a:t>R can - blue 3.2% is same size as orange 8.6%</a:t>
            </a:r>
          </a:p>
          <a:p>
            <a:r>
              <a:rPr lang="en-US" dirty="0"/>
              <a:t>It seems that they’ve modified the data size in order to get the words on the page properly…</a:t>
            </a:r>
          </a:p>
          <a:p>
            <a:r>
              <a:rPr lang="en-US" dirty="0"/>
              <a:t>What chart would you really use to display this sort of data?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(These notes from Brenda Vander Linden)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2BC05-E156-4BD2-8C07-937ECEC2160B}" type="slidenum">
              <a:rPr lang="en-US"/>
              <a:pPr/>
              <a:t>15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 dirty="0"/>
              <a:t>PREFACE: I don’t mean to diminish the severity </a:t>
            </a:r>
            <a:r>
              <a:rPr lang="en-US" dirty="0" smtClean="0"/>
              <a:t>or </a:t>
            </a:r>
            <a:r>
              <a:rPr lang="en-US" dirty="0"/>
              <a:t>horror of rape by showing this graphic.  It’s an awful crime and that should never be made light of.  </a:t>
            </a:r>
          </a:p>
          <a:p>
            <a:r>
              <a:rPr lang="en-US" dirty="0"/>
              <a:t>However, the graphic the Chimes used to present the material is seriously flawed:</a:t>
            </a:r>
          </a:p>
          <a:p>
            <a:pPr>
              <a:buFontTx/>
              <a:buChar char="•"/>
            </a:pPr>
            <a:r>
              <a:rPr lang="en-US" dirty="0"/>
              <a:t>Here, the vertical black line is intended to be ZERO, thus all the lines look much longer than they really should be.</a:t>
            </a:r>
          </a:p>
          <a:p>
            <a:pPr>
              <a:buFontTx/>
              <a:buChar char="•"/>
            </a:pPr>
            <a:r>
              <a:rPr lang="en-US" dirty="0"/>
              <a:t>Unclear whether text on left refers to both bars together, or each individually.  In fact, the whole green/blue thing doesn’t make any sense to me (e.g., what is the “intercourse” blue line mean on the first pair of bars discussion “contact”?)</a:t>
            </a:r>
          </a:p>
          <a:p>
            <a:pPr>
              <a:buFontTx/>
              <a:buChar char="•"/>
            </a:pPr>
            <a:r>
              <a:rPr lang="en-US" dirty="0"/>
              <a:t>Notice the 5th and 6th sets of bars.  Three 5% indicators but not same length.</a:t>
            </a:r>
          </a:p>
          <a:p>
            <a:r>
              <a:rPr lang="en-US" dirty="0"/>
              <a:t>(Incidentally, there is no indication that the rape statistics covered the women from age 14 to the present, which would include activity off campus and even before college.  In actuality, only 3% of the 301 women responding had been raped since coming to Calvin, and of those, only one had actually been raped on campus.)</a:t>
            </a:r>
          </a:p>
          <a:p>
            <a:endParaRPr lang="en-US" dirty="0"/>
          </a:p>
          <a:p>
            <a:r>
              <a:rPr lang="en-US" dirty="0"/>
              <a:t>(These notes from Brenda Vander Linden)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08A1B-8275-4214-AF18-7AEFDAFB5905}" type="slidenum">
              <a:rPr lang="en-US"/>
              <a:pPr/>
              <a:t>16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/>
              <a:t>Based on Grauer, figure 14.4, page 176</a:t>
            </a:r>
          </a:p>
          <a:p>
            <a:r>
              <a:rPr lang="en-US"/>
              <a:t>Didn’t label the units!  Is this percentage of dumb instructors or what?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6BAC6-635B-4D3A-AB7F-CC9059E5383F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/>
              <a:t>Based on Grauer, figure 4.15B, page 177</a:t>
            </a:r>
          </a:p>
          <a:p>
            <a:r>
              <a:rPr lang="en-US"/>
              <a:t>Added dissimilar quantities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364F1-FC2B-4FFA-B9EC-457920BC57B5}" type="slidenum">
              <a:rPr lang="en-US"/>
              <a:pPr/>
              <a:t>18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/>
              <a:t>Be honest.  If necessary, have other people look at your work to catch any slant you may have.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DD5A9-A9B3-46D2-B43A-AB0D8981FE3E}" type="slidenum">
              <a:rPr lang="en-US"/>
              <a:pPr/>
              <a:t>19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/>
              <a:t>The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C5100-4B37-45AF-AFB6-22B6B61100BE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simple bar chart is much more clear than the raw numbers in the upper left.  </a:t>
            </a:r>
          </a:p>
          <a:p>
            <a:r>
              <a:rPr lang="en-US"/>
              <a:t>Show them how to build this chart.</a:t>
            </a:r>
          </a:p>
          <a:p>
            <a:r>
              <a:rPr lang="en-US"/>
              <a:t>People are visually oriented, making the chart much easier to understand (provided it is illustrating the right thing the right way).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50310-2595-48A1-8CB9-4D0EA17D14BA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/>
              <a:t>Tufte, page17 top here</a:t>
            </a:r>
          </a:p>
          <a:p>
            <a:r>
              <a:rPr lang="en-US"/>
              <a:t>This chart displays 21,000 data points very very well.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061FE-A5E1-453E-A446-4361EDD470F8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364163" cy="4176713"/>
          </a:xfrm>
        </p:spPr>
        <p:txBody>
          <a:bodyPr/>
          <a:lstStyle/>
          <a:p>
            <a:r>
              <a:rPr lang="en-US" dirty="0"/>
              <a:t>Pie charts   -  proportional relationships</a:t>
            </a:r>
          </a:p>
          <a:p>
            <a:r>
              <a:rPr lang="en-US" dirty="0"/>
              <a:t>Column/bar charts   - relative numeric information (rather than just percentages)</a:t>
            </a:r>
          </a:p>
          <a:p>
            <a:r>
              <a:rPr lang="en-US" dirty="0"/>
              <a:t>Line charts – change in values over time</a:t>
            </a:r>
          </a:p>
          <a:p>
            <a:r>
              <a:rPr lang="en-US" dirty="0"/>
              <a:t>Maps - geographical information (obviously), people are very good at noting</a:t>
            </a:r>
          </a:p>
          <a:p>
            <a:r>
              <a:rPr lang="en-US" dirty="0"/>
              <a:t>	spatial relationships.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594CF-BA97-4108-94BC-9D47E0EDB909}" type="slidenum">
              <a:rPr lang="en-US"/>
              <a:pPr/>
              <a:t>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</a:t>
            </a:r>
            <a:r>
              <a:rPr lang="en-US" dirty="0"/>
              <a:t>a picture is worth 1000 lies.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0B59D-2183-48E2-AC00-D74A3F2CDED4}" type="slidenum">
              <a:rPr lang="en-US"/>
              <a:pPr/>
              <a:t>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colors obscure the real message of the chart, and would basically make it hard to photocopy a legible version.</a:t>
            </a:r>
          </a:p>
          <a:p>
            <a:r>
              <a:rPr lang="en-US" dirty="0"/>
              <a:t>Don’t be cute with your slides – KISS</a:t>
            </a:r>
            <a:r>
              <a:rPr lang="en-US" dirty="0" smtClean="0"/>
              <a:t>!</a:t>
            </a:r>
          </a:p>
          <a:p>
            <a:r>
              <a:rPr lang="en-US" b="1" dirty="0" smtClean="0"/>
              <a:t>KISS</a:t>
            </a:r>
            <a:r>
              <a:rPr lang="en-US" dirty="0" smtClean="0"/>
              <a:t> is an acronym for the design principle "</a:t>
            </a:r>
            <a:r>
              <a:rPr lang="en-US" b="1" dirty="0" smtClean="0"/>
              <a:t>Keep it simple, Stupid!</a:t>
            </a:r>
            <a:r>
              <a:rPr lang="en-US" dirty="0" smtClean="0"/>
              <a:t>”. Other variations include "</a:t>
            </a:r>
            <a:r>
              <a:rPr lang="en-US" b="1" dirty="0" smtClean="0"/>
              <a:t>keep it short and simple</a:t>
            </a:r>
            <a:r>
              <a:rPr lang="en-US" dirty="0" smtClean="0"/>
              <a:t>”, "</a:t>
            </a:r>
            <a:r>
              <a:rPr lang="en-US" b="1" dirty="0" smtClean="0"/>
              <a:t>keep it simple AND stupid</a:t>
            </a:r>
            <a:r>
              <a:rPr lang="en-US" dirty="0" smtClean="0"/>
              <a:t>" or "</a:t>
            </a:r>
            <a:r>
              <a:rPr lang="en-US" b="1" dirty="0" smtClean="0"/>
              <a:t>keep it simple and straightforward</a:t>
            </a:r>
            <a:r>
              <a:rPr lang="en-US" dirty="0" smtClean="0"/>
              <a:t>”.</a:t>
            </a:r>
            <a:r>
              <a:rPr lang="en-US" baseline="30000" dirty="0" smtClean="0"/>
              <a:t> </a:t>
            </a:r>
            <a:r>
              <a:rPr lang="en-US" dirty="0" smtClean="0"/>
              <a:t>The KISS principle states that simplicity should be a key goal in design, and that unnecessary complexity should be avoided.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0BA88-9D1E-4116-8DC8-0CEC24A9FA85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chart misrepresents the data values in a subtle way - 3D pie charts are evil.  See if they can guess what the real proportion is here.</a:t>
            </a:r>
          </a:p>
          <a:p>
            <a:r>
              <a:rPr lang="en-US"/>
              <a:t>Don’t be cute with your slides – KISS!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308E4-CEFA-48FB-8AA3-75892851D6A9}" type="slidenum">
              <a:rPr lang="en-US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/>
              <a:t>Tufte, page 54 top here</a:t>
            </a:r>
          </a:p>
          <a:p>
            <a:r>
              <a:rPr lang="en-US"/>
              <a:t>This chart masks the net loss in 1970.  You’re looking at the pictures and not at the y-axis manipulations.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3630E-7A1A-45CA-9A6A-D03CF68FC06E}" type="slidenum">
              <a:rPr lang="en-US"/>
              <a:pPr/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r>
              <a:rPr lang="en-US" dirty="0" err="1"/>
              <a:t>Tufte</a:t>
            </a:r>
            <a:r>
              <a:rPr lang="en-US" dirty="0"/>
              <a:t> page 57 bottom</a:t>
            </a:r>
          </a:p>
          <a:p>
            <a:r>
              <a:rPr lang="en-US" dirty="0"/>
              <a:t>This chart is terrible</a:t>
            </a:r>
          </a:p>
          <a:p>
            <a:r>
              <a:rPr lang="en-US" dirty="0"/>
              <a:t>	high </a:t>
            </a:r>
            <a:r>
              <a:rPr lang="en-US" b="1" dirty="0"/>
              <a:t>lie factor </a:t>
            </a:r>
            <a:r>
              <a:rPr lang="en-US" dirty="0"/>
              <a:t>(ratio of spatial change with data change</a:t>
            </a:r>
            <a:r>
              <a:rPr lang="en-US" dirty="0" smtClean="0"/>
              <a:t>) distance between lines not </a:t>
            </a:r>
            <a:r>
              <a:rPr lang="en-US" dirty="0" err="1" smtClean="0"/>
              <a:t>consisten</a:t>
            </a:r>
            <a:endParaRPr lang="en-US" dirty="0" smtClean="0"/>
          </a:p>
          <a:p>
            <a:r>
              <a:rPr lang="en-US" dirty="0"/>
              <a:t>	time goes from top to bottom (not standard in the west)</a:t>
            </a:r>
          </a:p>
          <a:p>
            <a:r>
              <a:rPr lang="en-US" dirty="0"/>
              <a:t>	text is all the same size, so perspective is lost</a:t>
            </a:r>
          </a:p>
          <a:p>
            <a:r>
              <a:rPr lang="en-US" dirty="0"/>
              <a:t>	bigger numbers on right appear smaller because of perspective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1">
            <a:gsLst>
              <a:gs pos="0">
                <a:srgbClr val="C8C864">
                  <a:alpha val="50999"/>
                </a:srgbClr>
              </a:gs>
              <a:gs pos="100000">
                <a:srgbClr val="C8C864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hidden">
          <a:xfrm>
            <a:off x="0" y="1690688"/>
            <a:ext cx="9144000" cy="2533650"/>
          </a:xfrm>
          <a:prstGeom prst="rect">
            <a:avLst/>
          </a:prstGeom>
          <a:gradFill rotWithShape="1">
            <a:gsLst>
              <a:gs pos="0">
                <a:srgbClr val="C8C864"/>
              </a:gs>
              <a:gs pos="100000">
                <a:srgbClr val="C8C864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828800"/>
            <a:ext cx="6781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6781800" cy="1752600"/>
          </a:xfrm>
        </p:spPr>
        <p:txBody>
          <a:bodyPr/>
          <a:lstStyle>
            <a:lvl1pPr marL="0" indent="0">
              <a:buFont typeface="Arial" charset="0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900">
                <a:latin typeface="Times New Roman" charset="0"/>
              </a:rPr>
              <a:t>© Keith Vander Linden, 2005</a:t>
            </a:r>
          </a:p>
        </p:txBody>
      </p:sp>
      <p:pic>
        <p:nvPicPr>
          <p:cNvPr id="21511" name="Picture 7" descr="calvin-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727BB-CFB0-4772-A11F-C647EA9C7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8D8478-C0DB-48C8-8DA2-4E61CD25A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457200"/>
          </a:xfrm>
        </p:spPr>
        <p:txBody>
          <a:bodyPr/>
          <a:lstStyle>
            <a:lvl1pPr>
              <a:defRPr/>
            </a:lvl1pPr>
          </a:lstStyle>
          <a:p>
            <a:fld id="{C075846D-0243-464D-988E-A86AA25F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457200"/>
          </a:xfrm>
        </p:spPr>
        <p:txBody>
          <a:bodyPr/>
          <a:lstStyle>
            <a:lvl1pPr>
              <a:defRPr/>
            </a:lvl1pPr>
          </a:lstStyle>
          <a:p>
            <a:fld id="{6D487CD4-83E1-4AE5-9FE4-131FFBDF1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1C9E90-F2B8-4B65-895E-8DE651128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052742-F870-4C22-91BD-0221E69A3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4C36AF-758B-4415-94ED-DE6089CB0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4487A3-1B04-4DDC-8DED-706B53956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92EFD-97F1-4791-9675-7FF6F6868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510DAC-834C-417F-93E2-E0B6B7885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502E3-08D0-488E-9101-8C4FCE118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A7F647-A50D-4943-A0FB-89E61783C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C8C864"/>
              </a:gs>
              <a:gs pos="100000">
                <a:srgbClr val="C8C864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 Unicode MS" pitchFamily="34" charset="-128"/>
              </a:defRPr>
            </a:lvl1pPr>
          </a:lstStyle>
          <a:p>
            <a:fld id="{EE6319C7-BBDD-47CC-AFF4-78AAFE801C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486" name="Picture 6" descr="calvin-se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900">
                <a:latin typeface="Arial Unicode MS" pitchFamily="34" charset="-128"/>
              </a:rPr>
              <a:t>© Keith Vander Linden, 2005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 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apminder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wardtufte.com/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65AE-0442-40CB-8E80-60A560C9ACB8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 and Charts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Quantitative data can frequently be illustrated in a compelling way using charts and graphs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www.gapminder.org</a:t>
            </a:r>
            <a:r>
              <a:rPr lang="en-US" dirty="0" smtClean="0"/>
              <a:t> for fascinating, interactive charts</a:t>
            </a:r>
          </a:p>
          <a:p>
            <a:pPr lvl="1"/>
            <a:endParaRPr lang="en-US" dirty="0"/>
          </a:p>
          <a:p>
            <a:r>
              <a:rPr lang="en-US" dirty="0"/>
              <a:t>Spreadsheet systems usually provide graphing and charting capabilities.</a:t>
            </a:r>
          </a:p>
          <a:p>
            <a:r>
              <a:rPr lang="en-US" dirty="0"/>
              <a:t>Here are some examples.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19EB5-9D3C-46B5-B82F-38A37743D28A}" type="slidenum">
              <a:rPr lang="en-US"/>
              <a:pPr/>
              <a:t>10</a:t>
            </a:fld>
            <a:endParaRPr lang="en-US"/>
          </a:p>
        </p:txBody>
      </p:sp>
      <p:pic>
        <p:nvPicPr>
          <p:cNvPr id="27651" name="Picture 3" descr="chea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93738"/>
            <a:ext cx="8686800" cy="5478462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91200" y="64770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image from VDQI, 1983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13C40-F2A3-4785-B8C9-1856D23DB8C7}" type="slidenum">
              <a:rPr lang="en-US"/>
              <a:pPr/>
              <a:t>11</a:t>
            </a:fld>
            <a:endParaRPr lang="en-US"/>
          </a:p>
        </p:txBody>
      </p:sp>
      <p:pic>
        <p:nvPicPr>
          <p:cNvPr id="29699" name="Picture 3" descr="chea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66850"/>
            <a:ext cx="8442325" cy="33401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791200" y="64770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image from VDQI, 1983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908A-3D09-44A0-86B1-06067FFF0C84}" type="slidenum">
              <a:rPr lang="en-US"/>
              <a:pPr/>
              <a:t>12</a:t>
            </a:fld>
            <a:endParaRPr lang="en-US"/>
          </a:p>
        </p:txBody>
      </p:sp>
      <p:pic>
        <p:nvPicPr>
          <p:cNvPr id="31747" name="Picture 3" descr="chea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4165600" cy="571500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791200" y="64770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image from VDQI, 1983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70919-1CD0-4E49-A981-E852E3171EA5}" type="slidenum">
              <a:rPr lang="en-US"/>
              <a:pPr/>
              <a:t>13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09800"/>
            <a:ext cx="5943600" cy="4495800"/>
          </a:xfrm>
        </p:spPr>
        <p:txBody>
          <a:bodyPr/>
          <a:lstStyle/>
          <a:p>
            <a:pPr>
              <a:buFont typeface="Arial" charset="0"/>
              <a:buChar char=" "/>
            </a:pPr>
            <a:r>
              <a:rPr lang="en-US" i="1" dirty="0"/>
              <a:t>Lying graphics cheapen the graphical art everywhere … When a chart on television lies, it lies millions of times over;  when a New York Times chart lies, it lies 900,000 times over to a great many important and influential readers.</a:t>
            </a:r>
            <a:r>
              <a:rPr lang="en-US" sz="2800" i="1" dirty="0"/>
              <a:t>   VDQI, </a:t>
            </a:r>
            <a:r>
              <a:rPr lang="en-US" sz="2800" dirty="0"/>
              <a:t>p. 53-79			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6248400" cy="1143000"/>
          </a:xfrm>
          <a:noFill/>
          <a:ln/>
        </p:spPr>
        <p:txBody>
          <a:bodyPr/>
          <a:lstStyle/>
          <a:p>
            <a:r>
              <a:rPr lang="en-US"/>
              <a:t>Edward Tufte </a:t>
            </a:r>
            <a:r>
              <a:rPr lang="en-US" sz="3300"/>
              <a:t>(1940-)    </a:t>
            </a:r>
            <a:br>
              <a:rPr lang="en-US" sz="3300"/>
            </a:br>
            <a:r>
              <a:rPr lang="en-US" sz="3300" i="1"/>
              <a:t>VDQI, 1983</a:t>
            </a:r>
            <a:endParaRPr lang="en-US" sz="3600" i="1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791200" y="64770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images from </a:t>
            </a:r>
            <a:r>
              <a:rPr lang="en-US" sz="900">
                <a:latin typeface="Times New Roman" charset="0"/>
                <a:hlinkClick r:id="rId3"/>
              </a:rPr>
              <a:t>www.edwardtufte.com</a:t>
            </a:r>
            <a:r>
              <a:rPr lang="en-US" sz="900">
                <a:latin typeface="Times New Roman" charset="0"/>
              </a:rPr>
              <a:t>, Oct., 2004</a:t>
            </a:r>
          </a:p>
        </p:txBody>
      </p:sp>
      <p:pic>
        <p:nvPicPr>
          <p:cNvPr id="44039" name="Picture 7" descr="photo_tuf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93713"/>
            <a:ext cx="2209800" cy="1604962"/>
          </a:xfrm>
          <a:prstGeom prst="rect">
            <a:avLst/>
          </a:prstGeom>
          <a:noFill/>
        </p:spPr>
      </p:pic>
      <p:pic>
        <p:nvPicPr>
          <p:cNvPr id="44041" name="Picture 9" descr="vdqi_book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3463" y="2286000"/>
            <a:ext cx="295433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A8D7C-6A43-4321-9AC6-C0B6B5C6D81D}" type="slidenum">
              <a:rPr lang="en-US"/>
              <a:pPr/>
              <a:t>14</a:t>
            </a:fld>
            <a:endParaRPr lang="en-US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791200" y="64770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from Calvin College Chimes, Oct. 6, 2000</a:t>
            </a:r>
          </a:p>
        </p:txBody>
      </p:sp>
      <p:pic>
        <p:nvPicPr>
          <p:cNvPr id="79876" name="Picture 4" descr="AlcoholGraph"/>
          <p:cNvPicPr>
            <a:picLocks noChangeAspect="1" noChangeArrowheads="1"/>
          </p:cNvPicPr>
          <p:nvPr/>
        </p:nvPicPr>
        <p:blipFill>
          <a:blip r:embed="rId3" cstate="print"/>
          <a:srcRect l="3278" t="4016" r="3278" b="2260"/>
          <a:stretch>
            <a:fillRect/>
          </a:stretch>
        </p:blipFill>
        <p:spPr bwMode="auto">
          <a:xfrm>
            <a:off x="914400" y="838200"/>
            <a:ext cx="7467600" cy="5334000"/>
          </a:xfrm>
          <a:prstGeom prst="rect">
            <a:avLst/>
          </a:prstGeom>
          <a:noFill/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7391400" y="57912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1BE51-0AE6-4ABF-8AD2-42FE5E4D3D15}" type="slidenum">
              <a:rPr lang="en-US"/>
              <a:pPr/>
              <a:t>15</a:t>
            </a:fld>
            <a:endParaRPr lang="en-US"/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791200" y="64770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from Calvin College Chimes, Sept. 29, 2000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 l="4283" t="1654" r="3615" b="8295"/>
          <a:stretch>
            <a:fillRect/>
          </a:stretch>
        </p:blipFill>
        <p:spPr bwMode="auto">
          <a:xfrm>
            <a:off x="1447800" y="609600"/>
            <a:ext cx="6553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620000" y="5486400"/>
            <a:ext cx="457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0284-2DA6-488C-9B9D-B001AB40608C}" type="slidenum">
              <a:rPr lang="en-US"/>
              <a:pPr/>
              <a:t>16</a:t>
            </a:fld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791200" y="647700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image from Exploring Microsoft Excel 97, Grauer &amp; Barber, 1998</a:t>
            </a:r>
          </a:p>
          <a:p>
            <a:pPr algn="r"/>
            <a:endParaRPr lang="en-US" sz="900">
              <a:latin typeface="Times New Roman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952625" y="1724025"/>
          <a:ext cx="523875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0CCF-B1A2-4F36-A60A-6D05ACAEC441}" type="slidenum">
              <a:rPr lang="en-US"/>
              <a:pPr/>
              <a:t>17</a:t>
            </a:fld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791200" y="647700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image from Exploring Microsoft Excel 97, Grauer &amp; Barber, 1998</a:t>
            </a:r>
          </a:p>
          <a:p>
            <a:pPr algn="r"/>
            <a:endParaRPr lang="en-US" sz="900">
              <a:latin typeface="Times New Roman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286000" y="1876425"/>
          <a:ext cx="4648200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9EA65-695C-47AA-85B7-A1D52C576838}" type="slidenum">
              <a:rPr lang="en-US"/>
              <a:pPr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Charts/Graphs Properly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Decide what you want to present.</a:t>
            </a:r>
          </a:p>
          <a:p>
            <a:r>
              <a:rPr lang="en-US" dirty="0"/>
              <a:t>Present it accurately and unambiguously.</a:t>
            </a:r>
          </a:p>
          <a:p>
            <a:pPr lvl="1"/>
            <a:r>
              <a:rPr lang="en-US" dirty="0"/>
              <a:t>Let the graphic values/change accurately depict the data values/change.</a:t>
            </a:r>
          </a:p>
          <a:p>
            <a:pPr lvl="1"/>
            <a:r>
              <a:rPr lang="en-US" dirty="0"/>
              <a:t>Clearly label all relevant details.</a:t>
            </a:r>
          </a:p>
          <a:p>
            <a:pPr lvl="1"/>
            <a:r>
              <a:rPr lang="en-US" dirty="0"/>
              <a:t>Don’t graphically mix dissimilar elements.</a:t>
            </a:r>
          </a:p>
          <a:p>
            <a:pPr lvl="1"/>
            <a:r>
              <a:rPr lang="en-US" dirty="0"/>
              <a:t>Use the right type of graph.</a:t>
            </a:r>
          </a:p>
          <a:p>
            <a:pPr lvl="1"/>
            <a:r>
              <a:rPr lang="en-US" dirty="0"/>
              <a:t>Don’t add “</a:t>
            </a:r>
            <a:r>
              <a:rPr lang="en-US" dirty="0" err="1"/>
              <a:t>chartjunk</a:t>
            </a:r>
            <a:r>
              <a:rPr lang="en-US" dirty="0"/>
              <a:t>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F77E-9209-4B88-93F6-3D2E11127DBC}" type="slidenum">
              <a:rPr lang="en-US"/>
              <a:pPr/>
              <a:t>19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and Lying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It is as easy to lie or mislead with technology.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“When he lies, he speaks his native language, for he is a liar and the father of lies.</a:t>
            </a:r>
            <a:r>
              <a:rPr lang="en-US"/>
              <a:t>”</a:t>
            </a:r>
            <a:r>
              <a:rPr lang="en-US" sz="2400" smtClean="0"/>
              <a:t>  </a:t>
            </a:r>
            <a:r>
              <a:rPr lang="en-US" sz="2400" dirty="0"/>
              <a:t>- John 8:44</a:t>
            </a:r>
            <a:endParaRPr lang="en-US" dirty="0"/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8302625" y="363538"/>
            <a:ext cx="841375" cy="1084262"/>
            <a:chOff x="5182" y="47"/>
            <a:chExt cx="530" cy="683"/>
          </a:xfrm>
        </p:grpSpPr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5184" y="480"/>
              <a:ext cx="52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/>
                <a:t>What’s the</a:t>
              </a:r>
            </a:p>
            <a:p>
              <a:pPr algn="ctr"/>
              <a:r>
                <a:rPr lang="en-US" sz="1000" b="1"/>
                <a:t>Big Idea</a:t>
              </a:r>
              <a:endParaRPr lang="en-US" sz="2400">
                <a:latin typeface="Times New Roman" charset="0"/>
              </a:endParaRPr>
            </a:p>
          </p:txBody>
        </p:sp>
        <p:pic>
          <p:nvPicPr>
            <p:cNvPr id="75782" name="Picture 6" descr="wtb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2" y="47"/>
              <a:ext cx="530" cy="4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900">
                <a:latin typeface="Arial Unicode MS" pitchFamily="34" charset="-128"/>
              </a:rPr>
              <a:t>© Keith Vander Linden, 2005</a:t>
            </a:r>
          </a:p>
        </p:txBody>
      </p:sp>
      <p:pic>
        <p:nvPicPr>
          <p:cNvPr id="5" name="Picture 4" descr="data_gr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717550"/>
            <a:ext cx="3594100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 of same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C9E90-F2B8-4B65-895E-8DE651128D0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har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021020" cy="5150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 of same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C9E90-F2B8-4B65-895E-8DE651128D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pie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265260" cy="50147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A343-8871-415E-8660-EE9A54B8AC09}" type="slidenum">
              <a:rPr lang="en-US"/>
              <a:pPr/>
              <a:t>5</a:t>
            </a:fld>
            <a:endParaRPr lang="en-US"/>
          </a:p>
        </p:txBody>
      </p:sp>
      <p:pic>
        <p:nvPicPr>
          <p:cNvPr id="25603" name="Picture 3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3250"/>
            <a:ext cx="8686800" cy="564515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791200" y="64770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900">
                <a:latin typeface="Times New Roman" charset="0"/>
              </a:rPr>
              <a:t>image from VDQI, 1983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DD586-128F-451A-94AE-028F7F8A7907}" type="slidenum">
              <a:rPr lang="en-US"/>
              <a:pPr/>
              <a:t>6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Types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724400"/>
          </a:xfrm>
        </p:spPr>
        <p:txBody>
          <a:bodyPr/>
          <a:lstStyle/>
          <a:p>
            <a:r>
              <a:rPr lang="en-US" sz="2800" b="1" dirty="0"/>
              <a:t>Pie charts</a:t>
            </a:r>
            <a:endParaRPr lang="en-US" sz="2800" b="1" dirty="0" smtClean="0"/>
          </a:p>
          <a:p>
            <a:pPr lvl="1"/>
            <a:r>
              <a:rPr lang="en-US" sz="2400" dirty="0" smtClean="0"/>
              <a:t>proportional relationships</a:t>
            </a:r>
          </a:p>
          <a:p>
            <a:r>
              <a:rPr lang="en-US" sz="2800" b="1" dirty="0"/>
              <a:t>Column/bar charts</a:t>
            </a:r>
            <a:endParaRPr lang="en-US" sz="2800" b="1" dirty="0" smtClean="0"/>
          </a:p>
          <a:p>
            <a:pPr lvl="1"/>
            <a:r>
              <a:rPr lang="en-US" sz="2400" dirty="0" smtClean="0"/>
              <a:t>relative numeric information</a:t>
            </a:r>
          </a:p>
          <a:p>
            <a:pPr lvl="1"/>
            <a:r>
              <a:rPr lang="en-US" sz="2400" dirty="0" smtClean="0"/>
              <a:t>(rather than percentages)</a:t>
            </a:r>
            <a:endParaRPr lang="en-US" sz="2400" dirty="0" smtClean="0"/>
          </a:p>
          <a:p>
            <a:r>
              <a:rPr lang="en-US" sz="2800" b="1" dirty="0"/>
              <a:t>Line charts</a:t>
            </a:r>
            <a:endParaRPr lang="en-US" sz="2800" b="1" dirty="0" smtClean="0"/>
          </a:p>
          <a:p>
            <a:pPr lvl="1"/>
            <a:r>
              <a:rPr lang="en-US" sz="2400" dirty="0" smtClean="0"/>
              <a:t>change in values over time</a:t>
            </a:r>
          </a:p>
          <a:p>
            <a:r>
              <a:rPr lang="en-US" sz="2800" b="1" dirty="0" smtClean="0"/>
              <a:t>Maps</a:t>
            </a:r>
          </a:p>
          <a:p>
            <a:pPr lvl="1"/>
            <a:r>
              <a:rPr lang="en-US" sz="2400" dirty="0" smtClean="0"/>
              <a:t>geographical information</a:t>
            </a:r>
          </a:p>
          <a:p>
            <a:pPr lvl="1"/>
            <a:r>
              <a:rPr lang="en-US" sz="2400" dirty="0" smtClean="0"/>
              <a:t>spatial relationships</a:t>
            </a:r>
            <a:endParaRPr lang="en-US" sz="2400" dirty="0"/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58000" y="1295400"/>
          <a:ext cx="1524000" cy="116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0" y="2514600"/>
          <a:ext cx="1524000" cy="113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6858000" y="3708400"/>
          <a:ext cx="1524000" cy="109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1993" name="Picture 9" descr="students_map2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800600"/>
            <a:ext cx="1652588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E7DF-4DB7-4525-91D8-05F114532E33}" type="slidenum">
              <a:rPr lang="en-US"/>
              <a:pPr/>
              <a:t>7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Graph/Chart Issues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values can, however, be obscured or misrepresented using charts.</a:t>
            </a:r>
          </a:p>
          <a:p>
            <a:endParaRPr lang="en-US"/>
          </a:p>
          <a:p>
            <a:r>
              <a:rPr lang="en-US"/>
              <a:t>Here are some examples.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900">
                <a:latin typeface="Arial Unicode MS" pitchFamily="34" charset="-128"/>
              </a:rPr>
              <a:t>© Keith Vander Linden, 2005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66700"/>
            <a:ext cx="76295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66700"/>
            <a:ext cx="76295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8" y="266700"/>
            <a:ext cx="76295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900">
                <a:latin typeface="Arial Unicode MS" pitchFamily="34" charset="-128"/>
              </a:rPr>
              <a:t>© Keith Vander Linden,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663300"/>
      </a:lt2>
      <a:accent1>
        <a:srgbClr val="B8B400"/>
      </a:accent1>
      <a:accent2>
        <a:srgbClr val="B8B400"/>
      </a:accent2>
      <a:accent3>
        <a:srgbClr val="FFFFFF"/>
      </a:accent3>
      <a:accent4>
        <a:srgbClr val="000000"/>
      </a:accent4>
      <a:accent5>
        <a:srgbClr val="D8D6AA"/>
      </a:accent5>
      <a:accent6>
        <a:srgbClr val="A6A300"/>
      </a:accent6>
      <a:hlink>
        <a:srgbClr val="624120"/>
      </a:hlink>
      <a:folHlink>
        <a:srgbClr val="B8B4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99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754E27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C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754E27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3724</TotalTime>
  <Words>1192</Words>
  <Application>Microsoft Macintosh PowerPoint</Application>
  <PresentationFormat>On-screen Show (4:3)</PresentationFormat>
  <Paragraphs>148</Paragraphs>
  <Slides>19</Slides>
  <Notes>17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Graphs and Charts</vt:lpstr>
      <vt:lpstr>Slide 2</vt:lpstr>
      <vt:lpstr>Bar chart of same data</vt:lpstr>
      <vt:lpstr>Pie chart of same data</vt:lpstr>
      <vt:lpstr>Slide 5</vt:lpstr>
      <vt:lpstr>Chart Types</vt:lpstr>
      <vt:lpstr>Graph/Chart Issues</vt:lpstr>
      <vt:lpstr>Slide 8</vt:lpstr>
      <vt:lpstr>Slide 9</vt:lpstr>
      <vt:lpstr>Slide 10</vt:lpstr>
      <vt:lpstr>Slide 11</vt:lpstr>
      <vt:lpstr>Slide 12</vt:lpstr>
      <vt:lpstr>Edward Tufte (1940-)     VDQI, 1983</vt:lpstr>
      <vt:lpstr>Slide 14</vt:lpstr>
      <vt:lpstr>Slide 15</vt:lpstr>
      <vt:lpstr>Slide 16</vt:lpstr>
      <vt:lpstr>Slide 17</vt:lpstr>
      <vt:lpstr>Using Charts/Graphs Properly</vt:lpstr>
      <vt:lpstr>Technology and Lying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Serita Nelesen</cp:lastModifiedBy>
  <cp:revision>93</cp:revision>
  <dcterms:created xsi:type="dcterms:W3CDTF">2011-05-03T14:09:54Z</dcterms:created>
  <dcterms:modified xsi:type="dcterms:W3CDTF">2011-05-04T12:14:23Z</dcterms:modified>
</cp:coreProperties>
</file>