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9" r:id="rId7"/>
    <p:sldId id="270" r:id="rId8"/>
    <p:sldId id="262" r:id="rId9"/>
    <p:sldId id="263" r:id="rId10"/>
    <p:sldId id="264" r:id="rId11"/>
    <p:sldId id="265"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6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49697F-F352-D94B-9418-6AB7F08B9C45}" type="datetimeFigureOut">
              <a:rPr lang="en-US" smtClean="0"/>
              <a:t>3/26/13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D57D5B-476C-214C-B02C-15C1E0D081B1}" type="slidenum">
              <a:rPr lang="en-US" smtClean="0"/>
              <a:t>‹#›</a:t>
            </a:fld>
            <a:endParaRPr lang="en-US"/>
          </a:p>
        </p:txBody>
      </p:sp>
    </p:spTree>
    <p:extLst>
      <p:ext uri="{BB962C8B-B14F-4D97-AF65-F5344CB8AC3E}">
        <p14:creationId xmlns:p14="http://schemas.microsoft.com/office/powerpoint/2010/main" val="10089941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01256-46B1-1846-A74F-CD5666990F69}" type="datetimeFigureOut">
              <a:rPr lang="en-US" smtClean="0"/>
              <a:t>3/26/13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7AA07-37C5-AD47-9836-59D69D87A9CB}" type="slidenum">
              <a:rPr lang="en-US" smtClean="0"/>
              <a:t>‹#›</a:t>
            </a:fld>
            <a:endParaRPr lang="en-US"/>
          </a:p>
        </p:txBody>
      </p:sp>
    </p:spTree>
    <p:extLst>
      <p:ext uri="{BB962C8B-B14F-4D97-AF65-F5344CB8AC3E}">
        <p14:creationId xmlns:p14="http://schemas.microsoft.com/office/powerpoint/2010/main" val="35129189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8C489-FC4D-D04A-883A-4CF69F25AA98}" type="datetime1">
              <a:rPr lang="en-US" smtClean="0"/>
              <a:t>3/26/13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1386974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2B4F2-06B3-4B43-B79F-92DD29C7BC45}" type="datetime1">
              <a:rPr lang="en-US" smtClean="0"/>
              <a:t>3/26/13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254817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961C1-FCD0-0244-8B49-787B52CC40A7}" type="datetime1">
              <a:rPr lang="en-US" smtClean="0"/>
              <a:t>3/26/13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389818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B3131-B602-F648-B25D-C7B224C04E7E}" type="datetime1">
              <a:rPr lang="en-US" smtClean="0"/>
              <a:t>3/26/13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291446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E8B93-8D69-2B4F-A8E0-0A2EF0865098}" type="datetime1">
              <a:rPr lang="en-US" smtClean="0"/>
              <a:t>3/26/13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175458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2C324D-9D79-0A4F-BE45-894FBE5EC2FD}" type="datetime1">
              <a:rPr lang="en-US" smtClean="0"/>
              <a:t>3/26/13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176724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6F649-9008-1741-A51C-199D289B3E91}" type="datetime1">
              <a:rPr lang="en-US" smtClean="0"/>
              <a:t>3/26/13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158493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7493D-46EF-C74A-A274-64F48ABF2DAD}" type="datetime1">
              <a:rPr lang="en-US" smtClean="0"/>
              <a:t>3/26/13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121876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EF31B-A47E-1E46-B16E-AE15A0C075E5}" type="datetime1">
              <a:rPr lang="en-US" smtClean="0"/>
              <a:t>3/26/13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309940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84876-F597-5C43-934B-DAC90D34D5FA}" type="datetime1">
              <a:rPr lang="en-US" smtClean="0"/>
              <a:t>3/26/13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316915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5E20F-F363-424D-84E6-FC505D3778FA}" type="datetime1">
              <a:rPr lang="en-US" smtClean="0"/>
              <a:t>3/26/13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D4014-9DAA-EE45-AFFF-9C16AEF3C8AD}" type="slidenum">
              <a:rPr lang="en-US" smtClean="0"/>
              <a:t>‹#›</a:t>
            </a:fld>
            <a:endParaRPr lang="en-US"/>
          </a:p>
        </p:txBody>
      </p:sp>
    </p:spTree>
    <p:extLst>
      <p:ext uri="{BB962C8B-B14F-4D97-AF65-F5344CB8AC3E}">
        <p14:creationId xmlns:p14="http://schemas.microsoft.com/office/powerpoint/2010/main" val="13007708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DAA3C-C95D-F04E-B07E-4B81AEA9B559}" type="datetime1">
              <a:rPr lang="en-US" smtClean="0"/>
              <a:t>3/26/13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D4014-9DAA-EE45-AFFF-9C16AEF3C8AD}" type="slidenum">
              <a:rPr lang="en-US" smtClean="0"/>
              <a:t>‹#›</a:t>
            </a:fld>
            <a:endParaRPr lang="en-US"/>
          </a:p>
        </p:txBody>
      </p:sp>
    </p:spTree>
    <p:extLst>
      <p:ext uri="{BB962C8B-B14F-4D97-AF65-F5344CB8AC3E}">
        <p14:creationId xmlns:p14="http://schemas.microsoft.com/office/powerpoint/2010/main" val="280789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21 Exercises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78D4014-9DAA-EE45-AFFF-9C16AEF3C8AD}" type="slidenum">
              <a:rPr lang="en-US" smtClean="0"/>
              <a:t>1</a:t>
            </a:fld>
            <a:endParaRPr lang="en-US"/>
          </a:p>
        </p:txBody>
      </p:sp>
    </p:spTree>
    <p:extLst>
      <p:ext uri="{BB962C8B-B14F-4D97-AF65-F5344CB8AC3E}">
        <p14:creationId xmlns:p14="http://schemas.microsoft.com/office/powerpoint/2010/main" val="370440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r>
              <a:rPr lang="en-US" dirty="0" smtClean="0"/>
              <a:t>BUT: somehow routers in your network have to be configured to know which part of the address is _________ _______ and ______  ________.</a:t>
            </a:r>
          </a:p>
          <a:p>
            <a:pPr marL="0" indent="0">
              <a:buNone/>
            </a:pPr>
            <a:endParaRPr lang="en-US" dirty="0" smtClean="0"/>
          </a:p>
          <a:p>
            <a:pPr marL="0" indent="0">
              <a:buNone/>
            </a:pPr>
            <a:r>
              <a:rPr lang="en-US" dirty="0" smtClean="0"/>
              <a:t>Come up with a scheme to indicate this.</a:t>
            </a:r>
            <a:endParaRPr lang="en-US" dirty="0"/>
          </a:p>
        </p:txBody>
      </p:sp>
      <p:sp>
        <p:nvSpPr>
          <p:cNvPr id="2" name="Slide Number Placeholder 1"/>
          <p:cNvSpPr>
            <a:spLocks noGrp="1"/>
          </p:cNvSpPr>
          <p:nvPr>
            <p:ph type="sldNum" sz="quarter" idx="12"/>
          </p:nvPr>
        </p:nvSpPr>
        <p:spPr/>
        <p:txBody>
          <a:bodyPr/>
          <a:lstStyle/>
          <a:p>
            <a:fld id="{378D4014-9DAA-EE45-AFFF-9C16AEF3C8AD}" type="slidenum">
              <a:rPr lang="en-US" smtClean="0"/>
              <a:t>10</a:t>
            </a:fld>
            <a:endParaRPr lang="en-US"/>
          </a:p>
        </p:txBody>
      </p:sp>
    </p:spTree>
    <p:extLst>
      <p:ext uri="{BB962C8B-B14F-4D97-AF65-F5344CB8AC3E}">
        <p14:creationId xmlns:p14="http://schemas.microsoft.com/office/powerpoint/2010/main" val="404751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endParaRPr lang="en-US" dirty="0" smtClean="0"/>
          </a:p>
          <a:p>
            <a:pPr marL="0" indent="0" algn="ctr">
              <a:buNone/>
            </a:pPr>
            <a:r>
              <a:rPr lang="en-US" sz="4000" dirty="0" smtClean="0"/>
              <a:t>Question: does a router need this “indicator” to identify a host?</a:t>
            </a:r>
            <a:endParaRPr lang="en-US" sz="4000" dirty="0"/>
          </a:p>
        </p:txBody>
      </p:sp>
      <p:sp>
        <p:nvSpPr>
          <p:cNvPr id="2" name="Slide Number Placeholder 1"/>
          <p:cNvSpPr>
            <a:spLocks noGrp="1"/>
          </p:cNvSpPr>
          <p:nvPr>
            <p:ph type="sldNum" sz="quarter" idx="12"/>
          </p:nvPr>
        </p:nvSpPr>
        <p:spPr/>
        <p:txBody>
          <a:bodyPr/>
          <a:lstStyle/>
          <a:p>
            <a:fld id="{378D4014-9DAA-EE45-AFFF-9C16AEF3C8AD}" type="slidenum">
              <a:rPr lang="en-US" smtClean="0"/>
              <a:t>11</a:t>
            </a:fld>
            <a:endParaRPr lang="en-US"/>
          </a:p>
        </p:txBody>
      </p:sp>
    </p:spTree>
    <p:extLst>
      <p:ext uri="{BB962C8B-B14F-4D97-AF65-F5344CB8AC3E}">
        <p14:creationId xmlns:p14="http://schemas.microsoft.com/office/powerpoint/2010/main" val="3245132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r>
              <a:rPr lang="en-US" dirty="0" smtClean="0"/>
              <a:t>Now: switch to binary instead of decimal.</a:t>
            </a:r>
          </a:p>
          <a:p>
            <a:pPr marL="0" indent="0">
              <a:buNone/>
            </a:pPr>
            <a:r>
              <a:rPr lang="en-US" dirty="0" smtClean="0"/>
              <a:t>(Why does IP use binary addressing instead of decimal?)</a:t>
            </a:r>
          </a:p>
          <a:p>
            <a:pPr marL="0" indent="0">
              <a:buNone/>
            </a:pPr>
            <a:endParaRPr lang="en-US" dirty="0"/>
          </a:p>
          <a:p>
            <a:pPr marL="0" indent="0">
              <a:buNone/>
            </a:pPr>
            <a:r>
              <a:rPr lang="en-US" dirty="0" smtClean="0"/>
              <a:t>Suppose you have 1 byte IP addresses.  How many total IP addresses in the world?</a:t>
            </a:r>
          </a:p>
          <a:p>
            <a:pPr marL="0" indent="0">
              <a:buNone/>
            </a:pPr>
            <a:endParaRPr lang="en-US" dirty="0"/>
          </a:p>
          <a:p>
            <a:pPr marL="0" indent="0">
              <a:buNone/>
            </a:pPr>
            <a:r>
              <a:rPr lang="en-US" dirty="0" smtClean="0"/>
              <a:t>Suppose you have 4 (sub) networks.  How to allocate addresses?</a:t>
            </a:r>
            <a:endParaRPr lang="en-US" dirty="0" smtClean="0"/>
          </a:p>
        </p:txBody>
      </p:sp>
      <p:sp>
        <p:nvSpPr>
          <p:cNvPr id="2" name="Slide Number Placeholder 1"/>
          <p:cNvSpPr>
            <a:spLocks noGrp="1"/>
          </p:cNvSpPr>
          <p:nvPr>
            <p:ph type="sldNum" sz="quarter" idx="12"/>
          </p:nvPr>
        </p:nvSpPr>
        <p:spPr/>
        <p:txBody>
          <a:bodyPr/>
          <a:lstStyle/>
          <a:p>
            <a:fld id="{378D4014-9DAA-EE45-AFFF-9C16AEF3C8AD}" type="slidenum">
              <a:rPr lang="en-US" smtClean="0"/>
              <a:t>12</a:t>
            </a:fld>
            <a:endParaRPr lang="en-US"/>
          </a:p>
        </p:txBody>
      </p:sp>
    </p:spTree>
    <p:extLst>
      <p:ext uri="{BB962C8B-B14F-4D97-AF65-F5344CB8AC3E}">
        <p14:creationId xmlns:p14="http://schemas.microsoft.com/office/powerpoint/2010/main" val="2763631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r>
              <a:rPr lang="en-US" dirty="0" smtClean="0"/>
              <a:t>How many hosts per network?</a:t>
            </a:r>
          </a:p>
          <a:p>
            <a:pPr marL="0" indent="0">
              <a:buNone/>
            </a:pPr>
            <a:endParaRPr lang="en-US" dirty="0"/>
          </a:p>
          <a:p>
            <a:pPr marL="0" indent="0">
              <a:buNone/>
            </a:pPr>
            <a:r>
              <a:rPr lang="en-US" dirty="0" smtClean="0"/>
              <a:t>Can you compute the network from the host IP address?</a:t>
            </a:r>
          </a:p>
          <a:p>
            <a:pPr marL="0" indent="0">
              <a:buNone/>
            </a:pPr>
            <a:endParaRPr lang="en-US" dirty="0"/>
          </a:p>
          <a:p>
            <a:pPr marL="0" indent="0">
              <a:buNone/>
            </a:pPr>
            <a:r>
              <a:rPr lang="en-US" dirty="0" smtClean="0"/>
              <a:t>What is the subnet mask?</a:t>
            </a:r>
          </a:p>
          <a:p>
            <a:pPr marL="0" indent="0">
              <a:buNone/>
            </a:pPr>
            <a:endParaRPr lang="en-US" dirty="0"/>
          </a:p>
          <a:p>
            <a:pPr marL="0" indent="0">
              <a:buNone/>
            </a:pPr>
            <a:r>
              <a:rPr lang="en-US" dirty="0" smtClean="0"/>
              <a:t>What are the formulas for computing max hosts supported on a subnet and max # of networks?</a:t>
            </a:r>
            <a:endParaRPr lang="en-US" dirty="0" smtClean="0"/>
          </a:p>
        </p:txBody>
      </p:sp>
      <p:sp>
        <p:nvSpPr>
          <p:cNvPr id="2" name="Slide Number Placeholder 1"/>
          <p:cNvSpPr>
            <a:spLocks noGrp="1"/>
          </p:cNvSpPr>
          <p:nvPr>
            <p:ph type="sldNum" sz="quarter" idx="12"/>
          </p:nvPr>
        </p:nvSpPr>
        <p:spPr/>
        <p:txBody>
          <a:bodyPr/>
          <a:lstStyle/>
          <a:p>
            <a:fld id="{378D4014-9DAA-EE45-AFFF-9C16AEF3C8AD}" type="slidenum">
              <a:rPr lang="en-US" smtClean="0"/>
              <a:t>13</a:t>
            </a:fld>
            <a:endParaRPr lang="en-US"/>
          </a:p>
        </p:txBody>
      </p:sp>
    </p:spTree>
    <p:extLst>
      <p:ext uri="{BB962C8B-B14F-4D97-AF65-F5344CB8AC3E}">
        <p14:creationId xmlns:p14="http://schemas.microsoft.com/office/powerpoint/2010/main" val="9045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normAutofit lnSpcReduction="10000"/>
          </a:bodyPr>
          <a:lstStyle/>
          <a:p>
            <a:pPr marL="0" indent="0" algn="ctr">
              <a:buNone/>
            </a:pPr>
            <a:r>
              <a:rPr lang="en-US" dirty="0" smtClean="0"/>
              <a:t>32-bit addresses</a:t>
            </a:r>
          </a:p>
          <a:p>
            <a:pPr marL="0" indent="0">
              <a:buNone/>
            </a:pPr>
            <a:endParaRPr lang="en-US" dirty="0"/>
          </a:p>
          <a:p>
            <a:pPr marL="0" indent="0">
              <a:buNone/>
            </a:pPr>
            <a:r>
              <a:rPr lang="en-US" dirty="0" smtClean="0"/>
              <a:t>How many bytes is that?</a:t>
            </a:r>
          </a:p>
          <a:p>
            <a:pPr marL="0" indent="0">
              <a:buNone/>
            </a:pPr>
            <a:endParaRPr lang="en-US" dirty="0"/>
          </a:p>
          <a:p>
            <a:pPr marL="0" indent="0">
              <a:buNone/>
            </a:pPr>
            <a:r>
              <a:rPr lang="en-US" dirty="0" smtClean="0"/>
              <a:t>How many total addresses (theoretically)?</a:t>
            </a:r>
          </a:p>
          <a:p>
            <a:pPr marL="0" indent="0">
              <a:buNone/>
            </a:pPr>
            <a:endParaRPr lang="en-US" dirty="0"/>
          </a:p>
          <a:p>
            <a:pPr marL="0" indent="0">
              <a:buNone/>
            </a:pPr>
            <a:r>
              <a:rPr lang="en-US" dirty="0" smtClean="0"/>
              <a:t>How is a 32-bit address written?  </a:t>
            </a:r>
          </a:p>
          <a:p>
            <a:pPr marL="0" indent="0">
              <a:buNone/>
            </a:pPr>
            <a:endParaRPr lang="en-US" dirty="0"/>
          </a:p>
          <a:p>
            <a:pPr marL="0" indent="0">
              <a:buNone/>
            </a:pPr>
            <a:r>
              <a:rPr lang="en-US" dirty="0" smtClean="0"/>
              <a:t>What are common divisions between network part and host part?</a:t>
            </a:r>
            <a:endParaRPr lang="en-US" dirty="0"/>
          </a:p>
        </p:txBody>
      </p:sp>
      <p:sp>
        <p:nvSpPr>
          <p:cNvPr id="2" name="Slide Number Placeholder 1"/>
          <p:cNvSpPr>
            <a:spLocks noGrp="1"/>
          </p:cNvSpPr>
          <p:nvPr>
            <p:ph type="sldNum" sz="quarter" idx="12"/>
          </p:nvPr>
        </p:nvSpPr>
        <p:spPr/>
        <p:txBody>
          <a:bodyPr/>
          <a:lstStyle/>
          <a:p>
            <a:fld id="{378D4014-9DAA-EE45-AFFF-9C16AEF3C8AD}" type="slidenum">
              <a:rPr lang="en-US" smtClean="0"/>
              <a:t>14</a:t>
            </a:fld>
            <a:endParaRPr lang="en-US"/>
          </a:p>
        </p:txBody>
      </p:sp>
    </p:spTree>
    <p:extLst>
      <p:ext uri="{BB962C8B-B14F-4D97-AF65-F5344CB8AC3E}">
        <p14:creationId xmlns:p14="http://schemas.microsoft.com/office/powerpoint/2010/main" val="39567735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normAutofit fontScale="92500" lnSpcReduction="10000"/>
          </a:bodyPr>
          <a:lstStyle/>
          <a:p>
            <a:pPr marL="0" indent="0" algn="ctr">
              <a:buNone/>
            </a:pPr>
            <a:r>
              <a:rPr lang="en-US" dirty="0" smtClean="0"/>
              <a:t>Classful Addressing</a:t>
            </a:r>
          </a:p>
          <a:p>
            <a:pPr marL="0" indent="0" algn="ctr">
              <a:buNone/>
            </a:pPr>
            <a:r>
              <a:rPr lang="en-US" dirty="0" smtClean="0"/>
              <a:t>(p. 348)</a:t>
            </a:r>
          </a:p>
          <a:p>
            <a:pPr marL="0" indent="0" algn="ctr">
              <a:buNone/>
            </a:pPr>
            <a:endParaRPr lang="en-US" dirty="0"/>
          </a:p>
          <a:p>
            <a:pPr marL="0" indent="0">
              <a:buNone/>
            </a:pPr>
            <a:r>
              <a:rPr lang="en-US" dirty="0" smtClean="0"/>
              <a:t>Why was it invented?</a:t>
            </a:r>
          </a:p>
          <a:p>
            <a:pPr marL="0" indent="0">
              <a:buNone/>
            </a:pPr>
            <a:endParaRPr lang="en-US" dirty="0"/>
          </a:p>
          <a:p>
            <a:pPr marL="0" indent="0">
              <a:buNone/>
            </a:pPr>
            <a:r>
              <a:rPr lang="en-US" dirty="0" smtClean="0"/>
              <a:t>How many class A networks?  </a:t>
            </a:r>
            <a:r>
              <a:rPr lang="en-US" dirty="0" smtClean="0"/>
              <a:t>B? C?  (What are the “implied” masks for these networks?)</a:t>
            </a:r>
          </a:p>
          <a:p>
            <a:pPr marL="0" indent="0">
              <a:buNone/>
            </a:pPr>
            <a:endParaRPr lang="en-US" dirty="0"/>
          </a:p>
          <a:p>
            <a:pPr marL="0" indent="0">
              <a:buNone/>
            </a:pPr>
            <a:r>
              <a:rPr lang="en-US" dirty="0" smtClean="0"/>
              <a:t>What if you needed 500 addresses?  What class address would you get?  How many wasted addresses? </a:t>
            </a:r>
            <a:endParaRPr lang="en-US" dirty="0" smtClean="0"/>
          </a:p>
        </p:txBody>
      </p:sp>
      <p:sp>
        <p:nvSpPr>
          <p:cNvPr id="2" name="Slide Number Placeholder 1"/>
          <p:cNvSpPr>
            <a:spLocks noGrp="1"/>
          </p:cNvSpPr>
          <p:nvPr>
            <p:ph type="sldNum" sz="quarter" idx="12"/>
          </p:nvPr>
        </p:nvSpPr>
        <p:spPr/>
        <p:txBody>
          <a:bodyPr/>
          <a:lstStyle/>
          <a:p>
            <a:fld id="{378D4014-9DAA-EE45-AFFF-9C16AEF3C8AD}" type="slidenum">
              <a:rPr lang="en-US" smtClean="0"/>
              <a:t>15</a:t>
            </a:fld>
            <a:endParaRPr lang="en-US"/>
          </a:p>
        </p:txBody>
      </p:sp>
    </p:spTree>
    <p:extLst>
      <p:ext uri="{BB962C8B-B14F-4D97-AF65-F5344CB8AC3E}">
        <p14:creationId xmlns:p14="http://schemas.microsoft.com/office/powerpoint/2010/main" val="968640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r>
              <a:rPr lang="en-US" dirty="0" smtClean="0"/>
              <a:t>Classless Inter-</a:t>
            </a:r>
            <a:r>
              <a:rPr lang="en-US" dirty="0"/>
              <a:t>D</a:t>
            </a:r>
            <a:r>
              <a:rPr lang="en-US" dirty="0" smtClean="0"/>
              <a:t>omain Routing (CIDR)</a:t>
            </a:r>
          </a:p>
          <a:p>
            <a:pPr marL="0" indent="0">
              <a:buNone/>
            </a:pPr>
            <a:endParaRPr lang="en-US" dirty="0" smtClean="0"/>
          </a:p>
          <a:p>
            <a:pPr marL="0" indent="0">
              <a:buNone/>
            </a:pPr>
            <a:r>
              <a:rPr lang="en-US" dirty="0" smtClean="0"/>
              <a:t>What changed from classful addressing?</a:t>
            </a:r>
          </a:p>
          <a:p>
            <a:pPr marL="0" indent="0">
              <a:buNone/>
            </a:pPr>
            <a:endParaRPr lang="en-US" dirty="0"/>
          </a:p>
          <a:p>
            <a:pPr marL="0" indent="0">
              <a:buNone/>
            </a:pPr>
            <a:r>
              <a:rPr lang="en-US" dirty="0" smtClean="0"/>
              <a:t>What must routers know now in order to forward packets correctly?</a:t>
            </a:r>
            <a:endParaRPr lang="en-US" dirty="0" smtClean="0"/>
          </a:p>
        </p:txBody>
      </p:sp>
      <p:sp>
        <p:nvSpPr>
          <p:cNvPr id="2" name="Slide Number Placeholder 1"/>
          <p:cNvSpPr>
            <a:spLocks noGrp="1"/>
          </p:cNvSpPr>
          <p:nvPr>
            <p:ph type="sldNum" sz="quarter" idx="12"/>
          </p:nvPr>
        </p:nvSpPr>
        <p:spPr/>
        <p:txBody>
          <a:bodyPr/>
          <a:lstStyle/>
          <a:p>
            <a:fld id="{378D4014-9DAA-EE45-AFFF-9C16AEF3C8AD}" type="slidenum">
              <a:rPr lang="en-US" smtClean="0"/>
              <a:t>16</a:t>
            </a:fld>
            <a:endParaRPr lang="en-US"/>
          </a:p>
        </p:txBody>
      </p:sp>
    </p:spTree>
    <p:extLst>
      <p:ext uri="{BB962C8B-B14F-4D97-AF65-F5344CB8AC3E}">
        <p14:creationId xmlns:p14="http://schemas.microsoft.com/office/powerpoint/2010/main" val="21565847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r>
              <a:rPr lang="en-US" dirty="0" smtClean="0"/>
              <a:t>What kind of address is this? (host? network? </a:t>
            </a:r>
            <a:r>
              <a:rPr lang="en-US" dirty="0" smtClean="0"/>
              <a:t>limited </a:t>
            </a:r>
            <a:r>
              <a:rPr lang="en-US" dirty="0" err="1" smtClean="0"/>
              <a:t>bcast</a:t>
            </a:r>
            <a:r>
              <a:rPr lang="en-US" dirty="0" smtClean="0"/>
              <a:t>?  directed </a:t>
            </a:r>
            <a:r>
              <a:rPr lang="en-US" dirty="0" err="1" smtClean="0"/>
              <a:t>bcast</a:t>
            </a:r>
            <a:r>
              <a:rPr lang="en-US" dirty="0" smtClean="0"/>
              <a:t>?)</a:t>
            </a:r>
            <a:endParaRPr lang="en-US" dirty="0" smtClean="0"/>
          </a:p>
          <a:p>
            <a:pPr marL="0" indent="0">
              <a:buNone/>
            </a:pPr>
            <a:endParaRPr lang="en-US" dirty="0"/>
          </a:p>
          <a:p>
            <a:pPr marL="0" indent="0">
              <a:buNone/>
            </a:pPr>
            <a:r>
              <a:rPr lang="en-US" dirty="0" smtClean="0"/>
              <a:t>128.211.0.16/28</a:t>
            </a:r>
          </a:p>
          <a:p>
            <a:pPr marL="0" indent="0">
              <a:buNone/>
            </a:pPr>
            <a:r>
              <a:rPr lang="en-US" dirty="0" smtClean="0"/>
              <a:t>10.1.0.77/8</a:t>
            </a:r>
          </a:p>
          <a:p>
            <a:pPr marL="0" indent="0">
              <a:buNone/>
            </a:pPr>
            <a:r>
              <a:rPr lang="en-US" dirty="0" smtClean="0"/>
              <a:t>128.211.0.17/28</a:t>
            </a:r>
          </a:p>
          <a:p>
            <a:pPr marL="0" indent="0">
              <a:buNone/>
            </a:pPr>
            <a:r>
              <a:rPr lang="en-US" dirty="0" smtClean="0"/>
              <a:t>128.211.0.31/28</a:t>
            </a:r>
          </a:p>
          <a:p>
            <a:pPr marL="0" indent="0">
              <a:buNone/>
            </a:pPr>
            <a:r>
              <a:rPr lang="en-US" dirty="0" smtClean="0"/>
              <a:t>255.255.255.255/32</a:t>
            </a:r>
          </a:p>
          <a:p>
            <a:pPr marL="0" indent="0">
              <a:buNone/>
            </a:pPr>
            <a:endParaRPr lang="en-US" dirty="0" smtClean="0"/>
          </a:p>
        </p:txBody>
      </p:sp>
      <p:sp>
        <p:nvSpPr>
          <p:cNvPr id="2" name="Slide Number Placeholder 1"/>
          <p:cNvSpPr>
            <a:spLocks noGrp="1"/>
          </p:cNvSpPr>
          <p:nvPr>
            <p:ph type="sldNum" sz="quarter" idx="12"/>
          </p:nvPr>
        </p:nvSpPr>
        <p:spPr/>
        <p:txBody>
          <a:bodyPr/>
          <a:lstStyle/>
          <a:p>
            <a:fld id="{378D4014-9DAA-EE45-AFFF-9C16AEF3C8AD}" type="slidenum">
              <a:rPr lang="en-US" smtClean="0"/>
              <a:t>17</a:t>
            </a:fld>
            <a:endParaRPr lang="en-US"/>
          </a:p>
        </p:txBody>
      </p:sp>
    </p:spTree>
    <p:extLst>
      <p:ext uri="{BB962C8B-B14F-4D97-AF65-F5344CB8AC3E}">
        <p14:creationId xmlns:p14="http://schemas.microsoft.com/office/powerpoint/2010/main" val="13394425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8476"/>
            <a:ext cx="8229600" cy="5557687"/>
          </a:xfrm>
        </p:spPr>
        <p:txBody>
          <a:bodyPr>
            <a:normAutofit/>
          </a:bodyPr>
          <a:lstStyle/>
          <a:p>
            <a:pPr marL="0" indent="0" algn="ctr">
              <a:buNone/>
            </a:pPr>
            <a:endParaRPr lang="en-US" sz="4400" dirty="0"/>
          </a:p>
          <a:p>
            <a:pPr marL="0" indent="0" algn="ctr">
              <a:buNone/>
            </a:pPr>
            <a:r>
              <a:rPr lang="en-US" sz="4400" dirty="0" smtClean="0"/>
              <a:t>A router forwards packets between networks. </a:t>
            </a:r>
          </a:p>
          <a:p>
            <a:pPr marL="0" indent="0" algn="ctr">
              <a:buNone/>
            </a:pPr>
            <a:r>
              <a:rPr lang="en-US" sz="4400" dirty="0" smtClean="0"/>
              <a:t>(Given a destination host address, it must be able to figure out which network that machine is on.)</a:t>
            </a:r>
            <a:endParaRPr lang="en-US" sz="4400" dirty="0"/>
          </a:p>
        </p:txBody>
      </p:sp>
      <p:sp>
        <p:nvSpPr>
          <p:cNvPr id="4" name="Slide Number Placeholder 3"/>
          <p:cNvSpPr>
            <a:spLocks noGrp="1"/>
          </p:cNvSpPr>
          <p:nvPr>
            <p:ph type="sldNum" sz="quarter" idx="12"/>
          </p:nvPr>
        </p:nvSpPr>
        <p:spPr/>
        <p:txBody>
          <a:bodyPr/>
          <a:lstStyle/>
          <a:p>
            <a:fld id="{378D4014-9DAA-EE45-AFFF-9C16AEF3C8AD}" type="slidenum">
              <a:rPr lang="en-US" smtClean="0"/>
              <a:t>2</a:t>
            </a:fld>
            <a:endParaRPr lang="en-US"/>
          </a:p>
        </p:txBody>
      </p:sp>
    </p:spTree>
    <p:extLst>
      <p:ext uri="{BB962C8B-B14F-4D97-AF65-F5344CB8AC3E}">
        <p14:creationId xmlns:p14="http://schemas.microsoft.com/office/powerpoint/2010/main" val="269345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4286"/>
            <a:ext cx="8229600" cy="5581877"/>
          </a:xfrm>
        </p:spPr>
        <p:txBody>
          <a:bodyPr>
            <a:normAutofit/>
          </a:bodyPr>
          <a:lstStyle/>
          <a:p>
            <a:pPr marL="0" indent="0" algn="ctr">
              <a:buNone/>
            </a:pPr>
            <a:r>
              <a:rPr lang="en-US" sz="4000" dirty="0" smtClean="0"/>
              <a:t>Big Question</a:t>
            </a:r>
          </a:p>
          <a:p>
            <a:pPr marL="0" indent="0">
              <a:buNone/>
            </a:pPr>
            <a:endParaRPr lang="en-US" sz="4000" dirty="0" smtClean="0"/>
          </a:p>
          <a:p>
            <a:pPr marL="0" indent="0" algn="just">
              <a:buNone/>
            </a:pPr>
            <a:r>
              <a:rPr lang="en-US" sz="4000" dirty="0"/>
              <a:t>A</a:t>
            </a:r>
            <a:r>
              <a:rPr lang="en-US" sz="4000" dirty="0" smtClean="0"/>
              <a:t>ddresses have to be assigned to hosts based on the network they are on.  How can that be done?</a:t>
            </a:r>
            <a:endParaRPr lang="en-US" sz="4000" dirty="0"/>
          </a:p>
        </p:txBody>
      </p:sp>
      <p:sp>
        <p:nvSpPr>
          <p:cNvPr id="4" name="Slide Number Placeholder 3"/>
          <p:cNvSpPr>
            <a:spLocks noGrp="1"/>
          </p:cNvSpPr>
          <p:nvPr>
            <p:ph type="sldNum" sz="quarter" idx="12"/>
          </p:nvPr>
        </p:nvSpPr>
        <p:spPr/>
        <p:txBody>
          <a:bodyPr/>
          <a:lstStyle/>
          <a:p>
            <a:fld id="{378D4014-9DAA-EE45-AFFF-9C16AEF3C8AD}" type="slidenum">
              <a:rPr lang="en-US" smtClean="0"/>
              <a:t>3</a:t>
            </a:fld>
            <a:endParaRPr lang="en-US"/>
          </a:p>
        </p:txBody>
      </p:sp>
    </p:spTree>
    <p:extLst>
      <p:ext uri="{BB962C8B-B14F-4D97-AF65-F5344CB8AC3E}">
        <p14:creationId xmlns:p14="http://schemas.microsoft.com/office/powerpoint/2010/main" val="170496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You are the CIO of a company and get 10000 addresses total (numbered 0 to 9999) and have 10 networks each managed by a different administrator, and you want each network administrator to be able to assign addresses independently.  How do you allocated addresses?</a:t>
            </a:r>
          </a:p>
          <a:p>
            <a:pPr marL="0" indent="0">
              <a:buNone/>
            </a:pPr>
            <a:endParaRPr lang="en-US" dirty="0"/>
          </a:p>
          <a:p>
            <a:pPr marL="0" indent="0">
              <a:buNone/>
            </a:pPr>
            <a:r>
              <a:rPr lang="en-US" dirty="0" smtClean="0"/>
              <a:t>(Remember how routers work: move packets based on network addresses, not host addresses.)</a:t>
            </a:r>
            <a:endParaRPr lang="en-US" dirty="0"/>
          </a:p>
        </p:txBody>
      </p:sp>
      <p:sp>
        <p:nvSpPr>
          <p:cNvPr id="4" name="Slide Number Placeholder 3"/>
          <p:cNvSpPr>
            <a:spLocks noGrp="1"/>
          </p:cNvSpPr>
          <p:nvPr>
            <p:ph type="sldNum" sz="quarter" idx="12"/>
          </p:nvPr>
        </p:nvSpPr>
        <p:spPr/>
        <p:txBody>
          <a:bodyPr/>
          <a:lstStyle/>
          <a:p>
            <a:fld id="{378D4014-9DAA-EE45-AFFF-9C16AEF3C8AD}" type="slidenum">
              <a:rPr lang="en-US" smtClean="0"/>
              <a:t>4</a:t>
            </a:fld>
            <a:endParaRPr lang="en-US"/>
          </a:p>
        </p:txBody>
      </p:sp>
    </p:spTree>
    <p:extLst>
      <p:ext uri="{BB962C8B-B14F-4D97-AF65-F5344CB8AC3E}">
        <p14:creationId xmlns:p14="http://schemas.microsoft.com/office/powerpoint/2010/main" val="96155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8000"/>
            <a:ext cx="8229600" cy="5618163"/>
          </a:xfrm>
        </p:spPr>
        <p:txBody>
          <a:bodyPr/>
          <a:lstStyle/>
          <a:p>
            <a:pPr marL="0" indent="0">
              <a:buNone/>
            </a:pPr>
            <a:r>
              <a:rPr lang="en-US" dirty="0" smtClean="0"/>
              <a:t>Answer these questions about your scheme:</a:t>
            </a:r>
          </a:p>
          <a:p>
            <a:r>
              <a:rPr lang="en-US" dirty="0" smtClean="0"/>
              <a:t>Does every host get a unique address?  </a:t>
            </a:r>
          </a:p>
          <a:p>
            <a:r>
              <a:rPr lang="en-US" dirty="0" smtClean="0"/>
              <a:t>How many networks can be supported?  How many hosts per network? </a:t>
            </a:r>
          </a:p>
          <a:p>
            <a:r>
              <a:rPr lang="en-US" b="1" dirty="0" smtClean="0"/>
              <a:t>How does a router know, from a destination address in a packet, which network the host is on?</a:t>
            </a:r>
            <a:endParaRPr lang="en-US" b="1" dirty="0"/>
          </a:p>
        </p:txBody>
      </p:sp>
      <p:sp>
        <p:nvSpPr>
          <p:cNvPr id="4" name="Slide Number Placeholder 3"/>
          <p:cNvSpPr>
            <a:spLocks noGrp="1"/>
          </p:cNvSpPr>
          <p:nvPr>
            <p:ph type="sldNum" sz="quarter" idx="12"/>
          </p:nvPr>
        </p:nvSpPr>
        <p:spPr/>
        <p:txBody>
          <a:bodyPr/>
          <a:lstStyle/>
          <a:p>
            <a:fld id="{378D4014-9DAA-EE45-AFFF-9C16AEF3C8AD}" type="slidenum">
              <a:rPr lang="en-US" smtClean="0"/>
              <a:t>5</a:t>
            </a:fld>
            <a:endParaRPr lang="en-US"/>
          </a:p>
        </p:txBody>
      </p:sp>
    </p:spTree>
    <p:extLst>
      <p:ext uri="{BB962C8B-B14F-4D97-AF65-F5344CB8AC3E}">
        <p14:creationId xmlns:p14="http://schemas.microsoft.com/office/powerpoint/2010/main" val="383193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if you had 100 networks in your company?  What scheme would you use?  Can you answer the questions from the previous slide?</a:t>
            </a:r>
            <a:endParaRPr lang="en-US" dirty="0"/>
          </a:p>
        </p:txBody>
      </p:sp>
      <p:sp>
        <p:nvSpPr>
          <p:cNvPr id="4" name="Slide Number Placeholder 3"/>
          <p:cNvSpPr>
            <a:spLocks noGrp="1"/>
          </p:cNvSpPr>
          <p:nvPr>
            <p:ph type="sldNum" sz="quarter" idx="12"/>
          </p:nvPr>
        </p:nvSpPr>
        <p:spPr/>
        <p:txBody>
          <a:bodyPr/>
          <a:lstStyle/>
          <a:p>
            <a:fld id="{378D4014-9DAA-EE45-AFFF-9C16AEF3C8AD}" type="slidenum">
              <a:rPr lang="en-US" smtClean="0"/>
              <a:t>6</a:t>
            </a:fld>
            <a:endParaRPr lang="en-US"/>
          </a:p>
        </p:txBody>
      </p:sp>
    </p:spTree>
    <p:extLst>
      <p:ext uri="{BB962C8B-B14F-4D97-AF65-F5344CB8AC3E}">
        <p14:creationId xmlns:p14="http://schemas.microsoft.com/office/powerpoint/2010/main" val="85146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if you had 12 networks in your company?  What scheme would you use?  </a:t>
            </a:r>
            <a:endParaRPr lang="en-US" dirty="0"/>
          </a:p>
        </p:txBody>
      </p:sp>
      <p:sp>
        <p:nvSpPr>
          <p:cNvPr id="4" name="Slide Number Placeholder 3"/>
          <p:cNvSpPr>
            <a:spLocks noGrp="1"/>
          </p:cNvSpPr>
          <p:nvPr>
            <p:ph type="sldNum" sz="quarter" idx="12"/>
          </p:nvPr>
        </p:nvSpPr>
        <p:spPr/>
        <p:txBody>
          <a:bodyPr/>
          <a:lstStyle/>
          <a:p>
            <a:fld id="{378D4014-9DAA-EE45-AFFF-9C16AEF3C8AD}" type="slidenum">
              <a:rPr lang="en-US" smtClean="0"/>
              <a:t>7</a:t>
            </a:fld>
            <a:endParaRPr lang="en-US"/>
          </a:p>
        </p:txBody>
      </p:sp>
    </p:spTree>
    <p:extLst>
      <p:ext uri="{BB962C8B-B14F-4D97-AF65-F5344CB8AC3E}">
        <p14:creationId xmlns:p14="http://schemas.microsoft.com/office/powerpoint/2010/main" val="174035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endParaRPr lang="en-US" dirty="0" smtClean="0"/>
          </a:p>
          <a:p>
            <a:pPr marL="0" indent="0">
              <a:buNone/>
            </a:pPr>
            <a:r>
              <a:rPr lang="en-US" dirty="0" smtClean="0"/>
              <a:t>Your company is connected to the Internet via one router, so other computers can communicate with hosts in your network.  What do the routers in the Internet need to know to send packets to your company’s networks?</a:t>
            </a:r>
          </a:p>
        </p:txBody>
      </p:sp>
      <p:sp>
        <p:nvSpPr>
          <p:cNvPr id="2" name="Slide Number Placeholder 1"/>
          <p:cNvSpPr>
            <a:spLocks noGrp="1"/>
          </p:cNvSpPr>
          <p:nvPr>
            <p:ph type="sldNum" sz="quarter" idx="12"/>
          </p:nvPr>
        </p:nvSpPr>
        <p:spPr/>
        <p:txBody>
          <a:bodyPr/>
          <a:lstStyle/>
          <a:p>
            <a:fld id="{378D4014-9DAA-EE45-AFFF-9C16AEF3C8AD}" type="slidenum">
              <a:rPr lang="en-US" smtClean="0"/>
              <a:t>8</a:t>
            </a:fld>
            <a:endParaRPr lang="en-US"/>
          </a:p>
        </p:txBody>
      </p:sp>
    </p:spTree>
    <p:extLst>
      <p:ext uri="{BB962C8B-B14F-4D97-AF65-F5344CB8AC3E}">
        <p14:creationId xmlns:p14="http://schemas.microsoft.com/office/powerpoint/2010/main" val="88043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2190"/>
            <a:ext cx="8229600" cy="5593973"/>
          </a:xfrm>
        </p:spPr>
        <p:txBody>
          <a:bodyPr/>
          <a:lstStyle/>
          <a:p>
            <a:pPr marL="0" indent="0">
              <a:buNone/>
            </a:pPr>
            <a:r>
              <a:rPr lang="en-US" dirty="0" smtClean="0"/>
              <a:t>Summary:</a:t>
            </a:r>
          </a:p>
          <a:p>
            <a:r>
              <a:rPr lang="en-US" dirty="0" smtClean="0"/>
              <a:t>with 10 networks, use 1</a:t>
            </a:r>
            <a:r>
              <a:rPr lang="en-US" baseline="30000" dirty="0" smtClean="0"/>
              <a:t>st</a:t>
            </a:r>
            <a:r>
              <a:rPr lang="en-US" dirty="0" smtClean="0"/>
              <a:t> digit to indicate network, and 1000 hosts per network.</a:t>
            </a:r>
          </a:p>
          <a:p>
            <a:r>
              <a:rPr lang="en-US" dirty="0" smtClean="0"/>
              <a:t>with 100 networks, use 1</a:t>
            </a:r>
            <a:r>
              <a:rPr lang="en-US" baseline="30000" dirty="0" smtClean="0"/>
              <a:t>st</a:t>
            </a:r>
            <a:r>
              <a:rPr lang="en-US" dirty="0" smtClean="0"/>
              <a:t> 2 digits to indicate network, and 100 hosts per network.</a:t>
            </a:r>
          </a:p>
          <a:p>
            <a:r>
              <a:rPr lang="en-US" dirty="0" smtClean="0"/>
              <a:t>(or some other rule…)</a:t>
            </a:r>
          </a:p>
          <a:p>
            <a:r>
              <a:rPr lang="en-US" dirty="0" smtClean="0"/>
              <a:t>can be decided by CIO/network admin.</a:t>
            </a:r>
          </a:p>
        </p:txBody>
      </p:sp>
      <p:sp>
        <p:nvSpPr>
          <p:cNvPr id="2" name="Slide Number Placeholder 1"/>
          <p:cNvSpPr>
            <a:spLocks noGrp="1"/>
          </p:cNvSpPr>
          <p:nvPr>
            <p:ph type="sldNum" sz="quarter" idx="12"/>
          </p:nvPr>
        </p:nvSpPr>
        <p:spPr/>
        <p:txBody>
          <a:bodyPr/>
          <a:lstStyle/>
          <a:p>
            <a:fld id="{378D4014-9DAA-EE45-AFFF-9C16AEF3C8AD}" type="slidenum">
              <a:rPr lang="en-US" smtClean="0"/>
              <a:t>9</a:t>
            </a:fld>
            <a:endParaRPr lang="en-US"/>
          </a:p>
        </p:txBody>
      </p:sp>
    </p:spTree>
    <p:extLst>
      <p:ext uri="{BB962C8B-B14F-4D97-AF65-F5344CB8AC3E}">
        <p14:creationId xmlns:p14="http://schemas.microsoft.com/office/powerpoint/2010/main" val="93821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TotalTime>
  <Words>620</Words>
  <Application>Microsoft Macintosh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Chapter 21 Exercises</vt:lpstr>
      <vt:lpstr>PowerPoint Presentation</vt:lpstr>
      <vt:lpstr>PowerPoint Presentation</vt:lpstr>
      <vt:lpstr>Exercise</vt:lpstr>
      <vt:lpstr>PowerPoint Presentation</vt:lpstr>
      <vt:lpstr>Exercise</vt:lpstr>
      <vt:lpstr>Exercise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Exercises</dc:title>
  <dc:creator>Victor Norman</dc:creator>
  <cp:lastModifiedBy>Victor Norman</cp:lastModifiedBy>
  <cp:revision>16</cp:revision>
  <dcterms:created xsi:type="dcterms:W3CDTF">2013-03-25T00:08:58Z</dcterms:created>
  <dcterms:modified xsi:type="dcterms:W3CDTF">2013-03-26T15:54:00Z</dcterms:modified>
</cp:coreProperties>
</file>