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95"/>
  </p:normalViewPr>
  <p:slideViewPr>
    <p:cSldViewPr snapToGrid="0" snapToObjects="1">
      <p:cViewPr varScale="1">
        <p:scale>
          <a:sx n="96" d="100"/>
          <a:sy n="96" d="100"/>
        </p:scale>
        <p:origin x="168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9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9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8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F88B4-B04D-2247-8B48-7813AFCC6D3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BC8B-6B16-A348-A5D1-C6A5410F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0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T. Norman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IPv4:</a:t>
            </a:r>
          </a:p>
          <a:p>
            <a:pPr lvl="1"/>
            <a:r>
              <a:rPr lang="en-US" dirty="0" smtClean="0"/>
              <a:t>One address per interface</a:t>
            </a:r>
          </a:p>
          <a:p>
            <a:pPr lvl="1"/>
            <a:r>
              <a:rPr lang="en-US" dirty="0" smtClean="0"/>
              <a:t>Address split into network part and host part – each fixed at 64 bits.</a:t>
            </a:r>
          </a:p>
          <a:p>
            <a:r>
              <a:rPr lang="en-US" dirty="0" smtClean="0"/>
              <a:t>Unlike IPv4:</a:t>
            </a:r>
          </a:p>
          <a:p>
            <a:pPr lvl="1"/>
            <a:r>
              <a:rPr lang="en-US" dirty="0" smtClean="0"/>
              <a:t>Can have multi-level hierarchy within the address.</a:t>
            </a:r>
          </a:p>
          <a:p>
            <a:pPr lvl="2"/>
            <a:r>
              <a:rPr lang="en-US" dirty="0" smtClean="0"/>
              <a:t>ISP part, company part, site part, building part, etc…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6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kinds of address:</a:t>
            </a:r>
          </a:p>
          <a:p>
            <a:pPr lvl="1"/>
            <a:r>
              <a:rPr lang="en-US" dirty="0" smtClean="0"/>
              <a:t>Unicast, multicast, </a:t>
            </a:r>
            <a:r>
              <a:rPr lang="en-US" dirty="0" err="1" smtClean="0"/>
              <a:t>anycast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Anycast</a:t>
            </a:r>
            <a:r>
              <a:rPr lang="en-US" dirty="0" smtClean="0"/>
              <a:t>: can assign same address to a </a:t>
            </a:r>
            <a:r>
              <a:rPr lang="en-US" i="1" dirty="0" smtClean="0"/>
              <a:t>cluster</a:t>
            </a:r>
            <a:r>
              <a:rPr lang="en-US" dirty="0" smtClean="0"/>
              <a:t> of  computers and IPv6 will route to one of them.</a:t>
            </a:r>
          </a:p>
          <a:p>
            <a:r>
              <a:rPr lang="en-US" dirty="0" smtClean="0"/>
              <a:t>Colon hexadecimal notation (</a:t>
            </a:r>
            <a:r>
              <a:rPr lang="en-US" i="1" dirty="0" smtClean="0"/>
              <a:t>colon hex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8 sets of 4 hex characters (2 bytes) separated by colons: 69DC:8864:FFFF:FFFF:0:1280:8C0A:FFFF</a:t>
            </a:r>
          </a:p>
          <a:p>
            <a:pPr lvl="1"/>
            <a:r>
              <a:rPr lang="en-US" dirty="0" smtClean="0"/>
              <a:t>Zero-compression: multiple 0-bytes skipped:</a:t>
            </a:r>
          </a:p>
          <a:p>
            <a:pPr lvl="2"/>
            <a:r>
              <a:rPr lang="en-US" dirty="0" smtClean="0"/>
              <a:t>69DC:8864::F1</a:t>
            </a:r>
          </a:p>
        </p:txBody>
      </p:sp>
    </p:spTree>
    <p:extLst>
      <p:ext uri="{BB962C8B-B14F-4D97-AF65-F5344CB8AC3E}">
        <p14:creationId xmlns:p14="http://schemas.microsoft.com/office/powerpoint/2010/main" val="28232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IPv4-mapped IPv6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80 bits are 0.</a:t>
            </a:r>
          </a:p>
          <a:p>
            <a:r>
              <a:rPr lang="en-US" dirty="0" smtClean="0"/>
              <a:t>Next 16 bits are 1.</a:t>
            </a:r>
          </a:p>
          <a:p>
            <a:r>
              <a:rPr lang="en-US" dirty="0" smtClean="0"/>
              <a:t>Last 32 bit are IPv4 address.</a:t>
            </a:r>
          </a:p>
          <a:p>
            <a:r>
              <a:rPr lang="en-US" dirty="0" smtClean="0"/>
              <a:t>Often written with last bytes in dotted-decimal notation:</a:t>
            </a:r>
          </a:p>
          <a:p>
            <a:r>
              <a:rPr lang="en-US" dirty="0" smtClean="0"/>
              <a:t>::FFFF:192.0.2.128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1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Stateless Address </a:t>
            </a:r>
            <a:r>
              <a:rPr lang="en-US" dirty="0" err="1" smtClean="0"/>
              <a:t>Autoconfiguration</a:t>
            </a:r>
            <a:r>
              <a:rPr lang="en-US" dirty="0" smtClean="0"/>
              <a:t> (SLAAC)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DHCP – but a host can self-configure.</a:t>
            </a:r>
          </a:p>
          <a:p>
            <a:r>
              <a:rPr lang="en-US" dirty="0" smtClean="0"/>
              <a:t>Host sends ICMPv6 router discovery message.</a:t>
            </a:r>
          </a:p>
          <a:p>
            <a:r>
              <a:rPr lang="en-US" dirty="0" smtClean="0"/>
              <a:t>Router responds with network-layer info.</a:t>
            </a:r>
          </a:p>
          <a:p>
            <a:r>
              <a:rPr lang="en-US" dirty="0" smtClean="0"/>
              <a:t>Host uses network part and uses its (unique) MAC address as part of the host part of the address.</a:t>
            </a:r>
          </a:p>
          <a:p>
            <a:r>
              <a:rPr lang="en-US" dirty="0" smtClean="0"/>
              <a:t>Whole networks can be renumbered with router prefix advertisements (theoretically).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IPv6 with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 OS with dual-stack implementation, a socket can handle both IPv6 and IPv4.</a:t>
            </a:r>
          </a:p>
          <a:p>
            <a:pPr lvl="1"/>
            <a:r>
              <a:rPr lang="en-US" dirty="0" smtClean="0"/>
              <a:t>Using IPv4-mapped IPv6 addresses.</a:t>
            </a:r>
          </a:p>
          <a:p>
            <a:r>
              <a:rPr lang="en-US" dirty="0" smtClean="0"/>
              <a:t>Otherwise, have to open 2 sockets – one for IPv4 and one for IPv6.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has supported IPv6 addresses for a long time – using AAAA records.</a:t>
            </a:r>
          </a:p>
          <a:p>
            <a:r>
              <a:rPr lang="en-US" dirty="0" smtClean="0"/>
              <a:t>Reverse lookups work too, via ip6.arpa domain.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Backbone Internet uses IPv4 now, but ISP can’t issue any more IPv4 addresses…</a:t>
            </a:r>
          </a:p>
          <a:p>
            <a:r>
              <a:rPr lang="en-US" dirty="0" smtClean="0"/>
              <a:t>New customers get IPv6 addresses.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Strengths: IPv4 has accommodated: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xtreme growth in networks.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variety of and changes in hardware characteristics</a:t>
            </a:r>
          </a:p>
          <a:p>
            <a:pPr lvl="1"/>
            <a:r>
              <a:rPr lang="en-US" dirty="0" smtClean="0"/>
              <a:t>Changes in frame sizes.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32 bit addresses </a:t>
            </a:r>
            <a:r>
              <a:rPr lang="en-US" dirty="0" smtClean="0">
                <a:sym typeface="Wingdings"/>
              </a:rPr>
              <a:t> we have run out!</a:t>
            </a:r>
          </a:p>
          <a:p>
            <a:pPr lvl="1"/>
            <a:r>
              <a:rPr lang="en-US" dirty="0" smtClean="0">
                <a:sym typeface="Wingdings"/>
              </a:rPr>
              <a:t>Can not guarantee service – consistent jitter, e.g.</a:t>
            </a:r>
            <a:endParaRPr lang="en-US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6152444" y="3570111"/>
            <a:ext cx="2173112" cy="1128889"/>
          </a:xfrm>
          <a:prstGeom prst="wedgeRoundRectCallout">
            <a:avLst>
              <a:gd name="adj1" fmla="val 3843"/>
              <a:gd name="adj2" fmla="val 10125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Required for real-time audio and video.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/ IPv6 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Connectionless protocol</a:t>
            </a:r>
          </a:p>
          <a:p>
            <a:r>
              <a:rPr lang="en-US" dirty="0" smtClean="0"/>
              <a:t>Contains destination address and uses packet switching.</a:t>
            </a:r>
          </a:p>
          <a:p>
            <a:r>
              <a:rPr lang="en-US" dirty="0" smtClean="0"/>
              <a:t>Contains a counter to ensure packets take a maximum number of hops.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/ IPv6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fields are different – nothing carried over from IPv4.</a:t>
            </a:r>
          </a:p>
          <a:p>
            <a:r>
              <a:rPr lang="en-US" dirty="0" smtClean="0"/>
              <a:t>128 bit addresses (4 times larger than IPv4).</a:t>
            </a:r>
          </a:p>
          <a:p>
            <a:r>
              <a:rPr lang="en-US" dirty="0" smtClean="0"/>
              <a:t>Uses base header + extension headers.</a:t>
            </a:r>
          </a:p>
          <a:p>
            <a:pPr lvl="1"/>
            <a:r>
              <a:rPr lang="en-US" dirty="0" smtClean="0"/>
              <a:t>Base header has only required fields; extension headers have fields needed in some situations.</a:t>
            </a:r>
          </a:p>
          <a:p>
            <a:pPr lvl="1"/>
            <a:r>
              <a:rPr lang="en-US" dirty="0" smtClean="0"/>
              <a:t>IPv4 has fields in the header that are rarely used.</a:t>
            </a:r>
          </a:p>
          <a:p>
            <a:r>
              <a:rPr lang="en-US" dirty="0" smtClean="0"/>
              <a:t>Fragmentation very different.</a:t>
            </a:r>
          </a:p>
        </p:txBody>
      </p:sp>
    </p:spTree>
    <p:extLst>
      <p:ext uri="{BB962C8B-B14F-4D97-AF65-F5344CB8AC3E}">
        <p14:creationId xmlns:p14="http://schemas.microsoft.com/office/powerpoint/2010/main" val="209372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/ IPv6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support for real-time traffic.</a:t>
            </a:r>
          </a:p>
          <a:p>
            <a:pPr lvl="1"/>
            <a:r>
              <a:rPr lang="en-US" dirty="0" smtClean="0"/>
              <a:t>Sender/receiver can establish a path with known characteristics – not possible in base IPv4.</a:t>
            </a:r>
          </a:p>
          <a:p>
            <a:r>
              <a:rPr lang="en-US" dirty="0" smtClean="0"/>
              <a:t>IPv6 allows future extensions to be added.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4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header, followed by N optional extension headers, followed by payload.</a:t>
            </a:r>
          </a:p>
          <a:p>
            <a:r>
              <a:rPr lang="en-US" dirty="0" smtClean="0"/>
              <a:t>Base header 2x larger than IPv4, but fewer fields.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0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500px-Ipv6_head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15" r="-7715"/>
          <a:stretch>
            <a:fillRect/>
          </a:stretch>
        </p:blipFill>
        <p:spPr>
          <a:xfrm>
            <a:off x="457200" y="550863"/>
            <a:ext cx="8229600" cy="5575300"/>
          </a:xfrm>
        </p:spPr>
      </p:pic>
    </p:spTree>
    <p:extLst>
      <p:ext uri="{BB962C8B-B14F-4D97-AF65-F5344CB8AC3E}">
        <p14:creationId xmlns:p14="http://schemas.microsoft.com/office/powerpoint/2010/main" val="420290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Version = 6 (note: in same position in IPv4 header)</a:t>
            </a:r>
          </a:p>
          <a:p>
            <a:r>
              <a:rPr lang="en-US" dirty="0" smtClean="0"/>
              <a:t>Traffic class uses “Differentiated services” definitions – low latency, low jitter, etc.</a:t>
            </a:r>
          </a:p>
          <a:p>
            <a:r>
              <a:rPr lang="en-US" dirty="0" smtClean="0"/>
              <a:t>Payload length: just for payload.</a:t>
            </a:r>
          </a:p>
          <a:p>
            <a:r>
              <a:rPr lang="en-US" dirty="0" smtClean="0"/>
              <a:t>Hop limit (like </a:t>
            </a:r>
            <a:r>
              <a:rPr lang="en-US" dirty="0" err="1" smtClean="0"/>
              <a:t>ttl</a:t>
            </a:r>
            <a:r>
              <a:rPr lang="en-US" dirty="0"/>
              <a:t> </a:t>
            </a:r>
            <a:r>
              <a:rPr lang="en-US" dirty="0" smtClean="0"/>
              <a:t>but named better).</a:t>
            </a:r>
          </a:p>
          <a:p>
            <a:r>
              <a:rPr lang="en-US" dirty="0" smtClean="0"/>
              <a:t>Flow label: identify a network path – unlikely to be used nowadays.</a:t>
            </a:r>
          </a:p>
          <a:p>
            <a:r>
              <a:rPr lang="en-US" dirty="0" smtClean="0"/>
              <a:t>Next header: type of the next header – or type of data in payload if no next header.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1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Sending host is responsible for fragmenting and sending fragments small enough to reach destination.</a:t>
            </a:r>
          </a:p>
          <a:p>
            <a:r>
              <a:rPr lang="en-US" dirty="0" smtClean="0"/>
              <a:t>Routers do not fragment – they send ICMPv6 error message and drop packet.</a:t>
            </a:r>
          </a:p>
          <a:p>
            <a:r>
              <a:rPr lang="en-US" dirty="0" smtClean="0"/>
              <a:t>Sending hosts may use path MTU discovery.</a:t>
            </a:r>
          </a:p>
          <a:p>
            <a:pPr lvl="1"/>
            <a:r>
              <a:rPr lang="en-US" dirty="0" smtClean="0"/>
              <a:t>Or, easier: use minimum MTU of 1280 octets.</a:t>
            </a:r>
          </a:p>
        </p:txBody>
      </p:sp>
    </p:spTree>
    <p:extLst>
      <p:ext uri="{BB962C8B-B14F-4D97-AF65-F5344CB8AC3E}">
        <p14:creationId xmlns:p14="http://schemas.microsoft.com/office/powerpoint/2010/main" val="9385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634</Words>
  <Application>Microsoft Macintosh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IPv6</vt:lpstr>
      <vt:lpstr>IPv4</vt:lpstr>
      <vt:lpstr>IPv4 / IPv6 Similarities</vt:lpstr>
      <vt:lpstr>IPv4 / IPv6 Differences</vt:lpstr>
      <vt:lpstr>IPv4 / IPv6 Differences</vt:lpstr>
      <vt:lpstr>Packet format</vt:lpstr>
      <vt:lpstr>PowerPoint Presentation</vt:lpstr>
      <vt:lpstr>Fields</vt:lpstr>
      <vt:lpstr>Fragmentation</vt:lpstr>
      <vt:lpstr>Addressing</vt:lpstr>
      <vt:lpstr>Addressing</vt:lpstr>
      <vt:lpstr>IPv4-mapped IPv6 Addresses</vt:lpstr>
      <vt:lpstr>Stateless Address Autoconfiguration (SLAAC)</vt:lpstr>
      <vt:lpstr>Using IPv6 with sockets</vt:lpstr>
      <vt:lpstr>DNS and IPv6</vt:lpstr>
      <vt:lpstr>Transition Strategies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</dc:title>
  <dc:creator>Victor Norman</dc:creator>
  <cp:lastModifiedBy>Microsoft Office User</cp:lastModifiedBy>
  <cp:revision>19</cp:revision>
  <dcterms:created xsi:type="dcterms:W3CDTF">2011-03-24T12:57:53Z</dcterms:created>
  <dcterms:modified xsi:type="dcterms:W3CDTF">2016-03-19T14:10:41Z</dcterms:modified>
</cp:coreProperties>
</file>