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47"/>
  </p:notesMasterIdLst>
  <p:sldIdLst>
    <p:sldId id="256" r:id="rId2"/>
    <p:sldId id="267" r:id="rId3"/>
    <p:sldId id="268" r:id="rId4"/>
    <p:sldId id="290" r:id="rId5"/>
    <p:sldId id="291" r:id="rId6"/>
    <p:sldId id="292" r:id="rId7"/>
    <p:sldId id="296" r:id="rId8"/>
    <p:sldId id="294" r:id="rId9"/>
    <p:sldId id="297" r:id="rId10"/>
    <p:sldId id="303" r:id="rId11"/>
    <p:sldId id="304" r:id="rId12"/>
    <p:sldId id="298" r:id="rId13"/>
    <p:sldId id="305" r:id="rId14"/>
    <p:sldId id="299" r:id="rId15"/>
    <p:sldId id="281" r:id="rId16"/>
    <p:sldId id="274" r:id="rId17"/>
    <p:sldId id="306" r:id="rId18"/>
    <p:sldId id="295" r:id="rId19"/>
    <p:sldId id="300" r:id="rId20"/>
    <p:sldId id="301" r:id="rId21"/>
    <p:sldId id="302" r:id="rId22"/>
    <p:sldId id="293" r:id="rId23"/>
    <p:sldId id="269" r:id="rId24"/>
    <p:sldId id="283" r:id="rId25"/>
    <p:sldId id="271" r:id="rId26"/>
    <p:sldId id="272" r:id="rId27"/>
    <p:sldId id="273" r:id="rId28"/>
    <p:sldId id="275" r:id="rId29"/>
    <p:sldId id="276" r:id="rId30"/>
    <p:sldId id="279" r:id="rId31"/>
    <p:sldId id="289" r:id="rId32"/>
    <p:sldId id="284" r:id="rId33"/>
    <p:sldId id="280" r:id="rId34"/>
    <p:sldId id="282" r:id="rId35"/>
    <p:sldId id="288" r:id="rId36"/>
    <p:sldId id="285" r:id="rId37"/>
    <p:sldId id="258" r:id="rId38"/>
    <p:sldId id="259" r:id="rId39"/>
    <p:sldId id="260" r:id="rId40"/>
    <p:sldId id="261" r:id="rId41"/>
    <p:sldId id="262" r:id="rId42"/>
    <p:sldId id="263" r:id="rId43"/>
    <p:sldId id="265" r:id="rId44"/>
    <p:sldId id="266" r:id="rId45"/>
    <p:sldId id="264" r:id="rId4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061"/>
    <p:restoredTop sz="93730"/>
  </p:normalViewPr>
  <p:slideViewPr>
    <p:cSldViewPr snapToGrid="0" snapToObjects="1">
      <p:cViewPr varScale="1">
        <p:scale>
          <a:sx n="99" d="100"/>
          <a:sy n="99" d="100"/>
        </p:scale>
        <p:origin x="176" y="200"/>
      </p:cViewPr>
      <p:guideLst>
        <p:guide orient="horz" pos="2160"/>
        <p:guide pos="2880"/>
      </p:guideLst>
    </p:cSldViewPr>
  </p:slideViewPr>
  <p:notesTextViewPr>
    <p:cViewPr>
      <p:scale>
        <a:sx n="100" d="100"/>
        <a:sy n="100" d="100"/>
      </p:scale>
      <p:origin x="0" y="0"/>
    </p:cViewPr>
  </p:notesTextViewPr>
  <p:sorterViewPr>
    <p:cViewPr>
      <p:scale>
        <a:sx n="84" d="100"/>
        <a:sy n="84" d="100"/>
      </p:scale>
      <p:origin x="0" y="0"/>
    </p:cViewPr>
  </p:sorterViewPr>
  <p:gridSpacing cx="76200" cy="76200"/>
</p:viewPr>
</file>

<file path=ppt/_rels/presentation.xml.rels><?xml version="1.0" encoding="UTF-8" standalone="yes"?>
<Relationships xmlns="http://schemas.openxmlformats.org/package/2006/relationships"><Relationship Id="rId46" Type="http://schemas.openxmlformats.org/officeDocument/2006/relationships/slide" Target="slides/slide45.xml"/><Relationship Id="rId47" Type="http://schemas.openxmlformats.org/officeDocument/2006/relationships/notesMaster" Target="notesMasters/notesMaster1.xml"/><Relationship Id="rId48" Type="http://schemas.openxmlformats.org/officeDocument/2006/relationships/presProps" Target="presProps.xml"/><Relationship Id="rId49" Type="http://schemas.openxmlformats.org/officeDocument/2006/relationships/viewProps" Target="viewProps.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50" Type="http://schemas.openxmlformats.org/officeDocument/2006/relationships/theme" Target="theme/theme1.xml"/><Relationship Id="rId51"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DEF78EA-3362-2041-9D83-F17B09FE10D4}" type="datetimeFigureOut">
              <a:rPr lang="en-US" smtClean="0"/>
              <a:t>11/29/17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BC272A6-0160-814B-8599-EE9C0EDA969A}" type="slidenum">
              <a:rPr lang="en-US" smtClean="0"/>
              <a:t>‹#›</a:t>
            </a:fld>
            <a:endParaRPr lang="en-US"/>
          </a:p>
        </p:txBody>
      </p:sp>
    </p:spTree>
    <p:extLst>
      <p:ext uri="{BB962C8B-B14F-4D97-AF65-F5344CB8AC3E}">
        <p14:creationId xmlns:p14="http://schemas.microsoft.com/office/powerpoint/2010/main" val="2665322571"/>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http://</a:t>
            </a:r>
            <a:r>
              <a:rPr lang="en-US" dirty="0" err="1" smtClean="0"/>
              <a:t>www.lightwaveonline.com</a:t>
            </a:r>
            <a:r>
              <a:rPr lang="en-US" dirty="0" smtClean="0"/>
              <a:t>/articles/2008/04/measuring-jitter-accurately-54886317.html</a:t>
            </a:r>
            <a:endParaRPr lang="en-US" dirty="0"/>
          </a:p>
        </p:txBody>
      </p:sp>
      <p:sp>
        <p:nvSpPr>
          <p:cNvPr id="4" name="Slide Number Placeholder 3"/>
          <p:cNvSpPr>
            <a:spLocks noGrp="1"/>
          </p:cNvSpPr>
          <p:nvPr>
            <p:ph type="sldNum" sz="quarter" idx="10"/>
          </p:nvPr>
        </p:nvSpPr>
        <p:spPr/>
        <p:txBody>
          <a:bodyPr/>
          <a:lstStyle/>
          <a:p>
            <a:fld id="{9BC272A6-0160-814B-8599-EE9C0EDA969A}" type="slidenum">
              <a:rPr lang="en-US" smtClean="0"/>
              <a:t>15</a:t>
            </a:fld>
            <a:endParaRPr lang="en-US"/>
          </a:p>
        </p:txBody>
      </p:sp>
    </p:spTree>
    <p:extLst>
      <p:ext uri="{BB962C8B-B14F-4D97-AF65-F5344CB8AC3E}">
        <p14:creationId xmlns:p14="http://schemas.microsoft.com/office/powerpoint/2010/main" val="7066828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18A2380-8334-9742-A9A2-685DE877C4E2}" type="datetimeFigureOut">
              <a:rPr lang="en-US" smtClean="0"/>
              <a:t>11/29/17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F32659-00E3-3C4C-B2AC-0426A93330A0}" type="slidenum">
              <a:rPr lang="en-US" smtClean="0"/>
              <a:t>‹#›</a:t>
            </a:fld>
            <a:endParaRPr lang="en-US"/>
          </a:p>
        </p:txBody>
      </p:sp>
    </p:spTree>
    <p:extLst>
      <p:ext uri="{BB962C8B-B14F-4D97-AF65-F5344CB8AC3E}">
        <p14:creationId xmlns:p14="http://schemas.microsoft.com/office/powerpoint/2010/main" val="32102081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18A2380-8334-9742-A9A2-685DE877C4E2}" type="datetimeFigureOut">
              <a:rPr lang="en-US" smtClean="0"/>
              <a:t>11/29/17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F32659-00E3-3C4C-B2AC-0426A93330A0}" type="slidenum">
              <a:rPr lang="en-US" smtClean="0"/>
              <a:t>‹#›</a:t>
            </a:fld>
            <a:endParaRPr lang="en-US"/>
          </a:p>
        </p:txBody>
      </p:sp>
    </p:spTree>
    <p:extLst>
      <p:ext uri="{BB962C8B-B14F-4D97-AF65-F5344CB8AC3E}">
        <p14:creationId xmlns:p14="http://schemas.microsoft.com/office/powerpoint/2010/main" val="25915937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18A2380-8334-9742-A9A2-685DE877C4E2}" type="datetimeFigureOut">
              <a:rPr lang="en-US" smtClean="0"/>
              <a:t>11/29/17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F32659-00E3-3C4C-B2AC-0426A93330A0}" type="slidenum">
              <a:rPr lang="en-US" smtClean="0"/>
              <a:t>‹#›</a:t>
            </a:fld>
            <a:endParaRPr lang="en-US"/>
          </a:p>
        </p:txBody>
      </p:sp>
    </p:spTree>
    <p:extLst>
      <p:ext uri="{BB962C8B-B14F-4D97-AF65-F5344CB8AC3E}">
        <p14:creationId xmlns:p14="http://schemas.microsoft.com/office/powerpoint/2010/main" val="42481503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18A2380-8334-9742-A9A2-685DE877C4E2}" type="datetimeFigureOut">
              <a:rPr lang="en-US" smtClean="0"/>
              <a:t>11/29/17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F32659-00E3-3C4C-B2AC-0426A93330A0}" type="slidenum">
              <a:rPr lang="en-US" smtClean="0"/>
              <a:t>‹#›</a:t>
            </a:fld>
            <a:endParaRPr lang="en-US"/>
          </a:p>
        </p:txBody>
      </p:sp>
    </p:spTree>
    <p:extLst>
      <p:ext uri="{BB962C8B-B14F-4D97-AF65-F5344CB8AC3E}">
        <p14:creationId xmlns:p14="http://schemas.microsoft.com/office/powerpoint/2010/main" val="38435691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18A2380-8334-9742-A9A2-685DE877C4E2}" type="datetimeFigureOut">
              <a:rPr lang="en-US" smtClean="0"/>
              <a:t>11/29/17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F32659-00E3-3C4C-B2AC-0426A93330A0}" type="slidenum">
              <a:rPr lang="en-US" smtClean="0"/>
              <a:t>‹#›</a:t>
            </a:fld>
            <a:endParaRPr lang="en-US"/>
          </a:p>
        </p:txBody>
      </p:sp>
    </p:spTree>
    <p:extLst>
      <p:ext uri="{BB962C8B-B14F-4D97-AF65-F5344CB8AC3E}">
        <p14:creationId xmlns:p14="http://schemas.microsoft.com/office/powerpoint/2010/main" val="37831855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18A2380-8334-9742-A9A2-685DE877C4E2}" type="datetimeFigureOut">
              <a:rPr lang="en-US" smtClean="0"/>
              <a:t>11/29/17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5F32659-00E3-3C4C-B2AC-0426A93330A0}" type="slidenum">
              <a:rPr lang="en-US" smtClean="0"/>
              <a:t>‹#›</a:t>
            </a:fld>
            <a:endParaRPr lang="en-US"/>
          </a:p>
        </p:txBody>
      </p:sp>
    </p:spTree>
    <p:extLst>
      <p:ext uri="{BB962C8B-B14F-4D97-AF65-F5344CB8AC3E}">
        <p14:creationId xmlns:p14="http://schemas.microsoft.com/office/powerpoint/2010/main" val="27856208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18A2380-8334-9742-A9A2-685DE877C4E2}" type="datetimeFigureOut">
              <a:rPr lang="en-US" smtClean="0"/>
              <a:t>11/29/17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5F32659-00E3-3C4C-B2AC-0426A93330A0}" type="slidenum">
              <a:rPr lang="en-US" smtClean="0"/>
              <a:t>‹#›</a:t>
            </a:fld>
            <a:endParaRPr lang="en-US"/>
          </a:p>
        </p:txBody>
      </p:sp>
    </p:spTree>
    <p:extLst>
      <p:ext uri="{BB962C8B-B14F-4D97-AF65-F5344CB8AC3E}">
        <p14:creationId xmlns:p14="http://schemas.microsoft.com/office/powerpoint/2010/main" val="6977464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18A2380-8334-9742-A9A2-685DE877C4E2}" type="datetimeFigureOut">
              <a:rPr lang="en-US" smtClean="0"/>
              <a:t>11/29/17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5F32659-00E3-3C4C-B2AC-0426A93330A0}" type="slidenum">
              <a:rPr lang="en-US" smtClean="0"/>
              <a:t>‹#›</a:t>
            </a:fld>
            <a:endParaRPr lang="en-US"/>
          </a:p>
        </p:txBody>
      </p:sp>
    </p:spTree>
    <p:extLst>
      <p:ext uri="{BB962C8B-B14F-4D97-AF65-F5344CB8AC3E}">
        <p14:creationId xmlns:p14="http://schemas.microsoft.com/office/powerpoint/2010/main" val="23258905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18A2380-8334-9742-A9A2-685DE877C4E2}" type="datetimeFigureOut">
              <a:rPr lang="en-US" smtClean="0"/>
              <a:t>11/29/17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5F32659-00E3-3C4C-B2AC-0426A93330A0}" type="slidenum">
              <a:rPr lang="en-US" smtClean="0"/>
              <a:t>‹#›</a:t>
            </a:fld>
            <a:endParaRPr lang="en-US"/>
          </a:p>
        </p:txBody>
      </p:sp>
    </p:spTree>
    <p:extLst>
      <p:ext uri="{BB962C8B-B14F-4D97-AF65-F5344CB8AC3E}">
        <p14:creationId xmlns:p14="http://schemas.microsoft.com/office/powerpoint/2010/main" val="32559495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18A2380-8334-9742-A9A2-685DE877C4E2}" type="datetimeFigureOut">
              <a:rPr lang="en-US" smtClean="0"/>
              <a:t>11/29/17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5F32659-00E3-3C4C-B2AC-0426A93330A0}" type="slidenum">
              <a:rPr lang="en-US" smtClean="0"/>
              <a:t>‹#›</a:t>
            </a:fld>
            <a:endParaRPr lang="en-US"/>
          </a:p>
        </p:txBody>
      </p:sp>
    </p:spTree>
    <p:extLst>
      <p:ext uri="{BB962C8B-B14F-4D97-AF65-F5344CB8AC3E}">
        <p14:creationId xmlns:p14="http://schemas.microsoft.com/office/powerpoint/2010/main" val="31888234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18A2380-8334-9742-A9A2-685DE877C4E2}" type="datetimeFigureOut">
              <a:rPr lang="en-US" smtClean="0"/>
              <a:t>11/29/17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5F32659-00E3-3C4C-B2AC-0426A93330A0}" type="slidenum">
              <a:rPr lang="en-US" smtClean="0"/>
              <a:t>‹#›</a:t>
            </a:fld>
            <a:endParaRPr lang="en-US"/>
          </a:p>
        </p:txBody>
      </p:sp>
    </p:spTree>
    <p:extLst>
      <p:ext uri="{BB962C8B-B14F-4D97-AF65-F5344CB8AC3E}">
        <p14:creationId xmlns:p14="http://schemas.microsoft.com/office/powerpoint/2010/main" val="1043405602"/>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18A2380-8334-9742-A9A2-685DE877C4E2}" type="datetimeFigureOut">
              <a:rPr lang="en-US" smtClean="0"/>
              <a:t>11/29/17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5F32659-00E3-3C4C-B2AC-0426A93330A0}" type="slidenum">
              <a:rPr lang="en-US" smtClean="0"/>
              <a:t>‹#›</a:t>
            </a:fld>
            <a:endParaRPr lang="en-US"/>
          </a:p>
        </p:txBody>
      </p:sp>
    </p:spTree>
    <p:extLst>
      <p:ext uri="{BB962C8B-B14F-4D97-AF65-F5344CB8AC3E}">
        <p14:creationId xmlns:p14="http://schemas.microsoft.com/office/powerpoint/2010/main" val="10799638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Ch. 28 Q and A</a:t>
            </a:r>
            <a:endParaRPr lang="en-US" dirty="0"/>
          </a:p>
        </p:txBody>
      </p:sp>
      <p:sp>
        <p:nvSpPr>
          <p:cNvPr id="3" name="Subtitle 2"/>
          <p:cNvSpPr>
            <a:spLocks noGrp="1"/>
          </p:cNvSpPr>
          <p:nvPr>
            <p:ph type="subTitle" idx="1"/>
          </p:nvPr>
        </p:nvSpPr>
        <p:spPr/>
        <p:txBody>
          <a:bodyPr/>
          <a:lstStyle/>
          <a:p>
            <a:r>
              <a:rPr lang="en-US" dirty="0" smtClean="0"/>
              <a:t>CS 332</a:t>
            </a:r>
          </a:p>
          <a:p>
            <a:r>
              <a:rPr lang="en-US" dirty="0" smtClean="0"/>
              <a:t>Fall 2017</a:t>
            </a:r>
            <a:endParaRPr lang="en-US" dirty="0"/>
          </a:p>
        </p:txBody>
      </p:sp>
    </p:spTree>
    <p:extLst>
      <p:ext uri="{BB962C8B-B14F-4D97-AF65-F5344CB8AC3E}">
        <p14:creationId xmlns:p14="http://schemas.microsoft.com/office/powerpoint/2010/main" val="1553720948"/>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Network perf == 6</a:t>
            </a:r>
            <a:r>
              <a:rPr lang="en-US" baseline="30000" dirty="0" smtClean="0"/>
              <a:t>th</a:t>
            </a:r>
            <a:r>
              <a:rPr lang="en-US" dirty="0" smtClean="0"/>
              <a:t> layer?</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smtClean="0"/>
              <a:t>Q: In </a:t>
            </a:r>
            <a:r>
              <a:rPr lang="en-US" dirty="0"/>
              <a:t>a sense, would it be fair to say that network performance is almost a sixth </a:t>
            </a:r>
            <a:r>
              <a:rPr lang="en-US" dirty="0" smtClean="0"/>
              <a:t>layer </a:t>
            </a:r>
            <a:r>
              <a:rPr lang="en-US" dirty="0"/>
              <a:t>in the stack? That is, since it is supposed to provide info regardless of </a:t>
            </a:r>
            <a:r>
              <a:rPr lang="en-US" dirty="0" smtClean="0"/>
              <a:t>application </a:t>
            </a:r>
            <a:r>
              <a:rPr lang="en-US" dirty="0"/>
              <a:t>(layer 5), is it kind of another layer</a:t>
            </a:r>
            <a:r>
              <a:rPr lang="en-US" dirty="0" smtClean="0"/>
              <a:t>?</a:t>
            </a:r>
          </a:p>
          <a:p>
            <a:pPr marL="0" indent="0">
              <a:buNone/>
            </a:pPr>
            <a:endParaRPr lang="en-US" dirty="0"/>
          </a:p>
          <a:p>
            <a:pPr marL="0" indent="0">
              <a:buNone/>
            </a:pPr>
            <a:r>
              <a:rPr lang="en-US" dirty="0" smtClean="0"/>
              <a:t>A: I don’t think so.  I think of layering as strictly encapsulation – header and payload from one layer becomes the payload of the layer below.</a:t>
            </a:r>
          </a:p>
          <a:p>
            <a:pPr marL="0" indent="0">
              <a:buNone/>
            </a:pPr>
            <a:endParaRPr lang="en-US" dirty="0"/>
          </a:p>
          <a:p>
            <a:endParaRPr lang="en-US" dirty="0"/>
          </a:p>
        </p:txBody>
      </p:sp>
    </p:spTree>
    <p:extLst>
      <p:ext uri="{BB962C8B-B14F-4D97-AF65-F5344CB8AC3E}">
        <p14:creationId xmlns:p14="http://schemas.microsoft.com/office/powerpoint/2010/main" val="18146995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p:tgtEl>
                                          <p:spTgt spid="3">
                                            <p:txEl>
                                              <p:pRg st="0" end="0"/>
                                            </p:txEl>
                                          </p:spTgt>
                                        </p:tgtEl>
                                        <p:attrNameLst>
                                          <p:attrName>ppt_y</p:attrName>
                                        </p:attrNameLst>
                                      </p:cBhvr>
                                      <p:tavLst>
                                        <p:tav tm="0">
                                          <p:val>
                                            <p:strVal val="#ppt_y+#ppt_h*1.125000"/>
                                          </p:val>
                                        </p:tav>
                                        <p:tav tm="100000">
                                          <p:val>
                                            <p:strVal val="#ppt_y"/>
                                          </p:val>
                                        </p:tav>
                                      </p:tavLst>
                                    </p:anim>
                                    <p:animEffect transition="in" filter="wipe(up)">
                                      <p:cBhvr>
                                        <p:cTn id="8" dur="500"/>
                                        <p:tgtEl>
                                          <p:spTgt spid="3">
                                            <p:txEl>
                                              <p:pRg st="0" end="0"/>
                                            </p:txEl>
                                          </p:spTgt>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p:tgtEl>
                                          <p:spTgt spid="3">
                                            <p:txEl>
                                              <p:pRg st="2" end="2"/>
                                            </p:txEl>
                                          </p:spTgt>
                                        </p:tgtEl>
                                        <p:attrNameLst>
                                          <p:attrName>ppt_y</p:attrName>
                                        </p:attrNameLst>
                                      </p:cBhvr>
                                      <p:tavLst>
                                        <p:tav tm="0">
                                          <p:val>
                                            <p:strVal val="#ppt_y+#ppt_h*1.125000"/>
                                          </p:val>
                                        </p:tav>
                                        <p:tav tm="100000">
                                          <p:val>
                                            <p:strVal val="#ppt_y"/>
                                          </p:val>
                                        </p:tav>
                                      </p:tavLst>
                                    </p:anim>
                                    <p:animEffect transition="in" filter="wipe(up)">
                                      <p:cBhvr>
                                        <p:cTn id="14"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Heisenberg?</a:t>
            </a:r>
            <a:endParaRPr lang="en-US" dirty="0"/>
          </a:p>
        </p:txBody>
      </p:sp>
      <p:sp>
        <p:nvSpPr>
          <p:cNvPr id="3" name="Content Placeholder 2"/>
          <p:cNvSpPr>
            <a:spLocks noGrp="1"/>
          </p:cNvSpPr>
          <p:nvPr>
            <p:ph idx="1"/>
          </p:nvPr>
        </p:nvSpPr>
        <p:spPr/>
        <p:txBody>
          <a:bodyPr>
            <a:normAutofit lnSpcReduction="10000"/>
          </a:bodyPr>
          <a:lstStyle/>
          <a:p>
            <a:pPr marL="0" indent="0" defTabSz="914400">
              <a:spcBef>
                <a:spcPts val="0"/>
              </a:spcBef>
              <a:buNone/>
            </a:pPr>
            <a:r>
              <a:rPr lang="en-US" dirty="0" smtClean="0"/>
              <a:t>Q: Is </a:t>
            </a:r>
            <a:r>
              <a:rPr lang="en-US" dirty="0"/>
              <a:t>it fair to say that there is a kind of Heisenberg Uncertainty Principle in </a:t>
            </a:r>
            <a:br>
              <a:rPr lang="en-US" dirty="0"/>
            </a:br>
            <a:r>
              <a:rPr lang="en-US" dirty="0"/>
              <a:t>network performance measurement? That </a:t>
            </a:r>
            <a:r>
              <a:rPr lang="en-US" dirty="0" smtClean="0"/>
              <a:t>is, the </a:t>
            </a:r>
            <a:r>
              <a:rPr lang="en-US" dirty="0"/>
              <a:t>fact that you are measuring </a:t>
            </a:r>
            <a:r>
              <a:rPr lang="en-US" dirty="0" smtClean="0"/>
              <a:t>affects </a:t>
            </a:r>
            <a:r>
              <a:rPr lang="en-US" dirty="0"/>
              <a:t>what you are measuring, so it is impossible to get a totally objective </a:t>
            </a:r>
            <a:r>
              <a:rPr lang="en-US" dirty="0" smtClean="0"/>
              <a:t>measurement</a:t>
            </a:r>
            <a:r>
              <a:rPr lang="en-US" dirty="0"/>
              <a:t>?</a:t>
            </a:r>
          </a:p>
          <a:p>
            <a:pPr marL="0" marR="0" lvl="0" indent="0" defTabSz="914400" eaLnBrk="1" fontAlgn="auto" latinLnBrk="0" hangingPunct="1">
              <a:lnSpc>
                <a:spcPct val="100000"/>
              </a:lnSpc>
              <a:spcBef>
                <a:spcPts val="0"/>
              </a:spcBef>
              <a:spcAft>
                <a:spcPts val="0"/>
              </a:spcAft>
              <a:buClrTx/>
              <a:buSzTx/>
              <a:buFontTx/>
              <a:buNone/>
              <a:tabLst/>
              <a:defRPr/>
            </a:pPr>
            <a:endParaRPr lang="en-US" dirty="0" smtClean="0"/>
          </a:p>
          <a:p>
            <a:pPr marL="0" marR="0" lvl="0" indent="0" defTabSz="914400" eaLnBrk="1" fontAlgn="auto" latinLnBrk="0" hangingPunct="1">
              <a:lnSpc>
                <a:spcPct val="100000"/>
              </a:lnSpc>
              <a:spcBef>
                <a:spcPts val="0"/>
              </a:spcBef>
              <a:spcAft>
                <a:spcPts val="0"/>
              </a:spcAft>
              <a:buClrTx/>
              <a:buSzTx/>
              <a:buFontTx/>
              <a:buNone/>
              <a:tabLst/>
              <a:defRPr/>
            </a:pPr>
            <a:r>
              <a:rPr lang="en-US" dirty="0" smtClean="0"/>
              <a:t>A: You could almost say that, because, yes, it is hard to get a measure of network performance by using the network.</a:t>
            </a:r>
            <a:endParaRPr lang="en-US" dirty="0"/>
          </a:p>
        </p:txBody>
      </p:sp>
    </p:spTree>
    <p:extLst>
      <p:ext uri="{BB962C8B-B14F-4D97-AF65-F5344CB8AC3E}">
        <p14:creationId xmlns:p14="http://schemas.microsoft.com/office/powerpoint/2010/main" val="20144201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Buy more throughput?</a:t>
            </a:r>
            <a:endParaRPr lang="en-US" dirty="0"/>
          </a:p>
        </p:txBody>
      </p:sp>
      <p:sp>
        <p:nvSpPr>
          <p:cNvPr id="3" name="Content Placeholder 2"/>
          <p:cNvSpPr>
            <a:spLocks noGrp="1"/>
          </p:cNvSpPr>
          <p:nvPr>
            <p:ph idx="1"/>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US" dirty="0" smtClean="0"/>
              <a:t>Q: How can you buy more throughput?</a:t>
            </a:r>
          </a:p>
          <a:p>
            <a:pPr marL="0" marR="0" lvl="0" indent="0" defTabSz="914400" eaLnBrk="1" fontAlgn="auto" latinLnBrk="0" hangingPunct="1">
              <a:lnSpc>
                <a:spcPct val="100000"/>
              </a:lnSpc>
              <a:spcBef>
                <a:spcPts val="0"/>
              </a:spcBef>
              <a:spcAft>
                <a:spcPts val="0"/>
              </a:spcAft>
              <a:buClrTx/>
              <a:buSzTx/>
              <a:buFontTx/>
              <a:buNone/>
              <a:tabLst/>
              <a:defRPr/>
            </a:pPr>
            <a:endParaRPr lang="en-US" dirty="0"/>
          </a:p>
          <a:p>
            <a:pPr marL="0" marR="0" lvl="0" indent="0" defTabSz="914400" eaLnBrk="1" fontAlgn="auto" latinLnBrk="0" hangingPunct="1">
              <a:lnSpc>
                <a:spcPct val="100000"/>
              </a:lnSpc>
              <a:spcBef>
                <a:spcPts val="0"/>
              </a:spcBef>
              <a:spcAft>
                <a:spcPts val="0"/>
              </a:spcAft>
              <a:buClrTx/>
              <a:buSzTx/>
              <a:buFontTx/>
              <a:buNone/>
              <a:tabLst/>
              <a:defRPr/>
            </a:pPr>
            <a:r>
              <a:rPr lang="en-US" dirty="0" smtClean="0"/>
              <a:t>A: Upgrade your service plan.  At home I can get 4 Mbps or 8 Mbps or 12 or 20 or 40</a:t>
            </a:r>
            <a:r>
              <a:rPr lang="is-IS" dirty="0" smtClean="0"/>
              <a:t>…</a:t>
            </a:r>
          </a:p>
          <a:p>
            <a:pPr marL="0" marR="0" lvl="0" indent="0" defTabSz="914400" eaLnBrk="1" fontAlgn="auto" latinLnBrk="0" hangingPunct="1">
              <a:lnSpc>
                <a:spcPct val="100000"/>
              </a:lnSpc>
              <a:spcBef>
                <a:spcPts val="0"/>
              </a:spcBef>
              <a:spcAft>
                <a:spcPts val="0"/>
              </a:spcAft>
              <a:buClrTx/>
              <a:buSzTx/>
              <a:buFontTx/>
              <a:buNone/>
              <a:tabLst/>
              <a:defRPr/>
            </a:pPr>
            <a:endParaRPr lang="is-IS" dirty="0"/>
          </a:p>
          <a:p>
            <a:pPr marL="0" marR="0" lvl="0" indent="0" defTabSz="914400" eaLnBrk="1" fontAlgn="auto" latinLnBrk="0" hangingPunct="1">
              <a:lnSpc>
                <a:spcPct val="100000"/>
              </a:lnSpc>
              <a:spcBef>
                <a:spcPts val="0"/>
              </a:spcBef>
              <a:spcAft>
                <a:spcPts val="0"/>
              </a:spcAft>
              <a:buClrTx/>
              <a:buSzTx/>
              <a:buFontTx/>
              <a:buNone/>
              <a:tabLst/>
              <a:defRPr/>
            </a:pPr>
            <a:r>
              <a:rPr lang="is-IS" dirty="0" smtClean="0"/>
              <a:t>Done by buying more virtual channels from the ISP.  The channels are used in parallel to send bits.  Thus, more throughput.</a:t>
            </a:r>
            <a:endParaRPr lang="en-US" dirty="0"/>
          </a:p>
        </p:txBody>
      </p:sp>
    </p:spTree>
    <p:extLst>
      <p:ext uri="{BB962C8B-B14F-4D97-AF65-F5344CB8AC3E}">
        <p14:creationId xmlns:p14="http://schemas.microsoft.com/office/powerpoint/2010/main" val="1107719718"/>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trips(down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strips(downLeft)">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12"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strips(downLeft)">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Asymmetric routes</a:t>
            </a:r>
            <a:endParaRPr lang="en-US"/>
          </a:p>
        </p:txBody>
      </p:sp>
      <p:sp>
        <p:nvSpPr>
          <p:cNvPr id="3" name="Content Placeholder 2"/>
          <p:cNvSpPr>
            <a:spLocks noGrp="1"/>
          </p:cNvSpPr>
          <p:nvPr>
            <p:ph idx="1"/>
          </p:nvPr>
        </p:nvSpPr>
        <p:spPr/>
        <p:txBody>
          <a:bodyPr/>
          <a:lstStyle/>
          <a:p>
            <a:pPr marL="0" lvl="0" indent="0" defTabSz="914400">
              <a:spcBef>
                <a:spcPts val="0"/>
              </a:spcBef>
              <a:buNone/>
            </a:pPr>
            <a:r>
              <a:rPr lang="en-US" dirty="0" smtClean="0"/>
              <a:t>Q: </a:t>
            </a:r>
            <a:r>
              <a:rPr lang="en-US" dirty="0"/>
              <a:t>The book mentions asymmetric routes as a difficulty for network </a:t>
            </a:r>
            <a:r>
              <a:rPr lang="en-US" dirty="0" smtClean="0"/>
              <a:t>measurements. How </a:t>
            </a:r>
            <a:r>
              <a:rPr lang="en-US" dirty="0"/>
              <a:t>does it make it difficult</a:t>
            </a:r>
            <a:r>
              <a:rPr lang="en-US" dirty="0" smtClean="0"/>
              <a:t>?</a:t>
            </a:r>
          </a:p>
          <a:p>
            <a:pPr marL="0" lvl="0" indent="0" defTabSz="914400">
              <a:spcBef>
                <a:spcPts val="0"/>
              </a:spcBef>
              <a:buNone/>
            </a:pPr>
            <a:endParaRPr lang="en-US" dirty="0"/>
          </a:p>
          <a:p>
            <a:pPr marL="0" lvl="0" indent="0" defTabSz="914400">
              <a:spcBef>
                <a:spcPts val="0"/>
              </a:spcBef>
              <a:buNone/>
            </a:pPr>
            <a:r>
              <a:rPr lang="en-US" dirty="0" smtClean="0"/>
              <a:t>A: Traffic from client to server could take one route and traffic from server to client could take another longer or shorter route. So, round-trip time is accurate but does not represent either half correctly.</a:t>
            </a:r>
            <a:endParaRPr lang="en-US" dirty="0"/>
          </a:p>
        </p:txBody>
      </p:sp>
    </p:spTree>
    <p:extLst>
      <p:ext uri="{BB962C8B-B14F-4D97-AF65-F5344CB8AC3E}">
        <p14:creationId xmlns:p14="http://schemas.microsoft.com/office/powerpoint/2010/main" val="6172542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dissolv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Jitter (1)</a:t>
            </a:r>
            <a:endParaRPr lang="en-US" dirty="0"/>
          </a:p>
        </p:txBody>
      </p:sp>
      <p:sp>
        <p:nvSpPr>
          <p:cNvPr id="3" name="Content Placeholder 2"/>
          <p:cNvSpPr>
            <a:spLocks noGrp="1"/>
          </p:cNvSpPr>
          <p:nvPr>
            <p:ph idx="1"/>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US" dirty="0" smtClean="0"/>
              <a:t>Q: What units are used to specify jitter?</a:t>
            </a:r>
          </a:p>
          <a:p>
            <a:pPr marL="0" marR="0" lvl="0" indent="0" defTabSz="914400" eaLnBrk="1" fontAlgn="auto" latinLnBrk="0" hangingPunct="1">
              <a:lnSpc>
                <a:spcPct val="100000"/>
              </a:lnSpc>
              <a:spcBef>
                <a:spcPts val="0"/>
              </a:spcBef>
              <a:spcAft>
                <a:spcPts val="0"/>
              </a:spcAft>
              <a:buClrTx/>
              <a:buSzTx/>
              <a:buFontTx/>
              <a:buNone/>
              <a:tabLst/>
              <a:defRPr/>
            </a:pPr>
            <a:endParaRPr lang="en-US" dirty="0"/>
          </a:p>
          <a:p>
            <a:pPr marL="0" marR="0" lvl="0" indent="0" defTabSz="914400" eaLnBrk="1" fontAlgn="auto" latinLnBrk="0" hangingPunct="1">
              <a:lnSpc>
                <a:spcPct val="100000"/>
              </a:lnSpc>
              <a:spcBef>
                <a:spcPts val="0"/>
              </a:spcBef>
              <a:spcAft>
                <a:spcPts val="0"/>
              </a:spcAft>
              <a:buClrTx/>
              <a:buSzTx/>
              <a:buFontTx/>
              <a:buNone/>
              <a:tabLst/>
              <a:defRPr/>
            </a:pPr>
            <a:r>
              <a:rPr lang="en-US" dirty="0" smtClean="0"/>
              <a:t>A: I don’t know</a:t>
            </a:r>
            <a:r>
              <a:rPr lang="is-IS" dirty="0" smtClean="0"/>
              <a:t>…  Must be time units.</a:t>
            </a:r>
          </a:p>
          <a:p>
            <a:pPr marL="0" marR="0" lvl="0" indent="0" defTabSz="914400" eaLnBrk="1" fontAlgn="auto" latinLnBrk="0" hangingPunct="1">
              <a:lnSpc>
                <a:spcPct val="100000"/>
              </a:lnSpc>
              <a:spcBef>
                <a:spcPts val="0"/>
              </a:spcBef>
              <a:spcAft>
                <a:spcPts val="0"/>
              </a:spcAft>
              <a:buClrTx/>
              <a:buSzTx/>
              <a:buFontTx/>
              <a:buNone/>
              <a:tabLst/>
              <a:defRPr/>
            </a:pPr>
            <a:endParaRPr lang="is-IS" dirty="0"/>
          </a:p>
          <a:p>
            <a:pPr marL="0" marR="0" lvl="0" indent="0" defTabSz="914400" eaLnBrk="1" fontAlgn="auto" latinLnBrk="0" hangingPunct="1">
              <a:lnSpc>
                <a:spcPct val="100000"/>
              </a:lnSpc>
              <a:spcBef>
                <a:spcPts val="0"/>
              </a:spcBef>
              <a:spcAft>
                <a:spcPts val="0"/>
              </a:spcAft>
              <a:buClrTx/>
              <a:buSzTx/>
              <a:buFontTx/>
              <a:buNone/>
              <a:tabLst/>
              <a:defRPr/>
            </a:pPr>
            <a:r>
              <a:rPr lang="is-IS" dirty="0" smtClean="0"/>
              <a:t>Q: How do you measure jitter?</a:t>
            </a:r>
          </a:p>
          <a:p>
            <a:pPr marL="0" marR="0" lvl="0" indent="0" defTabSz="914400" eaLnBrk="1" fontAlgn="auto" latinLnBrk="0" hangingPunct="1">
              <a:lnSpc>
                <a:spcPct val="100000"/>
              </a:lnSpc>
              <a:spcBef>
                <a:spcPts val="0"/>
              </a:spcBef>
              <a:spcAft>
                <a:spcPts val="0"/>
              </a:spcAft>
              <a:buClrTx/>
              <a:buSzTx/>
              <a:buFontTx/>
              <a:buNone/>
              <a:tabLst/>
              <a:defRPr/>
            </a:pPr>
            <a:endParaRPr lang="is-IS" dirty="0"/>
          </a:p>
          <a:p>
            <a:pPr marL="0" marR="0" lvl="0" indent="0" defTabSz="914400" eaLnBrk="1" fontAlgn="auto" latinLnBrk="0" hangingPunct="1">
              <a:lnSpc>
                <a:spcPct val="100000"/>
              </a:lnSpc>
              <a:spcBef>
                <a:spcPts val="0"/>
              </a:spcBef>
              <a:spcAft>
                <a:spcPts val="0"/>
              </a:spcAft>
              <a:buClrTx/>
              <a:buSzTx/>
              <a:buFontTx/>
              <a:buNone/>
              <a:tabLst/>
              <a:defRPr/>
            </a:pPr>
            <a:r>
              <a:rPr lang="is-IS" dirty="0" smtClean="0"/>
              <a:t>A: You look at the arrival time of consecutive packets (assuming the packets are sent out with consistent timing).</a:t>
            </a:r>
            <a:endParaRPr lang="en-US" dirty="0"/>
          </a:p>
        </p:txBody>
      </p:sp>
    </p:spTree>
    <p:extLst>
      <p:ext uri="{BB962C8B-B14F-4D97-AF65-F5344CB8AC3E}">
        <p14:creationId xmlns:p14="http://schemas.microsoft.com/office/powerpoint/2010/main" val="116848998"/>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 calcmode="lin" valueType="num">
                                      <p:cBhvr additive="base">
                                        <p:cTn id="2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Jitter (2)</a:t>
            </a:r>
            <a:endParaRPr lang="en-US" dirty="0"/>
          </a:p>
        </p:txBody>
      </p:sp>
      <p:sp>
        <p:nvSpPr>
          <p:cNvPr id="3" name="Content Placeholder 2"/>
          <p:cNvSpPr>
            <a:spLocks noGrp="1"/>
          </p:cNvSpPr>
          <p:nvPr>
            <p:ph idx="1"/>
          </p:nvPr>
        </p:nvSpPr>
        <p:spPr/>
        <p:txBody>
          <a:bodyPr>
            <a:normAutofit/>
          </a:bodyPr>
          <a:lstStyle/>
          <a:p>
            <a:r>
              <a:rPr lang="en-US" i="1" dirty="0"/>
              <a:t>V</a:t>
            </a:r>
            <a:r>
              <a:rPr lang="en-US" i="1" dirty="0" smtClean="0"/>
              <a:t>ariation</a:t>
            </a:r>
            <a:r>
              <a:rPr lang="en-US" dirty="0" smtClean="0"/>
              <a:t> in delay.  Lower jitter is better.</a:t>
            </a:r>
          </a:p>
          <a:p>
            <a:pPr marL="400050" lvl="1" indent="0">
              <a:buNone/>
            </a:pPr>
            <a:r>
              <a:rPr lang="en-US" sz="2400" dirty="0" smtClean="0"/>
              <a:t>“Jitter is the change in latency from packet to packet.  RFC 4689 defines jitter as the absolute value of the difference between the forwarding delay of two consecutive received packets belonging to the same stream.”</a:t>
            </a:r>
          </a:p>
          <a:p>
            <a:r>
              <a:rPr lang="en-US" dirty="0" smtClean="0"/>
              <a:t>Easier or harder than delay to measure?</a:t>
            </a:r>
          </a:p>
          <a:p>
            <a:pPr lvl="1"/>
            <a:r>
              <a:rPr lang="en-US" dirty="0" smtClean="0"/>
              <a:t>Do not need to know delay to compute variation of delay.</a:t>
            </a:r>
          </a:p>
          <a:p>
            <a:pPr lvl="1"/>
            <a:r>
              <a:rPr lang="en-US" dirty="0" smtClean="0"/>
              <a:t>Just need to measure packet-to-packet change.</a:t>
            </a:r>
          </a:p>
        </p:txBody>
      </p:sp>
    </p:spTree>
    <p:extLst>
      <p:ext uri="{BB962C8B-B14F-4D97-AF65-F5344CB8AC3E}">
        <p14:creationId xmlns:p14="http://schemas.microsoft.com/office/powerpoint/2010/main" val="3763813267"/>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trips(down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strips(down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12"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strips(down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12"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strips(downLeft)">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8" presetClass="entr" presetSubtype="12"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strips(downLeft)">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Quiz</a:t>
            </a:r>
            <a:endParaRPr lang="en-US" dirty="0"/>
          </a:p>
        </p:txBody>
      </p:sp>
      <p:sp>
        <p:nvSpPr>
          <p:cNvPr id="3" name="Content Placeholder 2"/>
          <p:cNvSpPr>
            <a:spLocks noGrp="1"/>
          </p:cNvSpPr>
          <p:nvPr>
            <p:ph idx="1"/>
          </p:nvPr>
        </p:nvSpPr>
        <p:spPr/>
        <p:txBody>
          <a:bodyPr/>
          <a:lstStyle/>
          <a:p>
            <a:pPr marL="0" indent="0">
              <a:buNone/>
            </a:pPr>
            <a:r>
              <a:rPr lang="en-US" dirty="0"/>
              <a:t>Q: If all packets in a stream have </a:t>
            </a:r>
            <a:r>
              <a:rPr lang="en-US" dirty="0" smtClean="0"/>
              <a:t>the </a:t>
            </a:r>
            <a:r>
              <a:rPr lang="en-US" dirty="0"/>
              <a:t>same </a:t>
            </a:r>
            <a:r>
              <a:rPr lang="en-US" dirty="0" smtClean="0"/>
              <a:t>delay, </a:t>
            </a:r>
            <a:r>
              <a:rPr lang="en-US" dirty="0"/>
              <a:t>what is the value of the </a:t>
            </a:r>
            <a:r>
              <a:rPr lang="en-US" dirty="0" smtClean="0"/>
              <a:t>jitter?</a:t>
            </a:r>
            <a:endParaRPr lang="en-US" dirty="0"/>
          </a:p>
          <a:p>
            <a:pPr marL="0" indent="0">
              <a:buNone/>
            </a:pPr>
            <a:r>
              <a:rPr lang="en-US" dirty="0" smtClean="0"/>
              <a:t>A: 0</a:t>
            </a:r>
            <a:endParaRPr lang="en-US" dirty="0"/>
          </a:p>
        </p:txBody>
      </p:sp>
    </p:spTree>
    <p:extLst>
      <p:ext uri="{BB962C8B-B14F-4D97-AF65-F5344CB8AC3E}">
        <p14:creationId xmlns:p14="http://schemas.microsoft.com/office/powerpoint/2010/main" val="28309744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randombar(horizontal)">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Jitter vs. Delay</a:t>
            </a:r>
            <a:endParaRPr lang="en-US" dirty="0"/>
          </a:p>
        </p:txBody>
      </p:sp>
      <p:sp>
        <p:nvSpPr>
          <p:cNvPr id="3" name="Content Placeholder 2"/>
          <p:cNvSpPr>
            <a:spLocks noGrp="1"/>
          </p:cNvSpPr>
          <p:nvPr>
            <p:ph idx="1"/>
          </p:nvPr>
        </p:nvSpPr>
        <p:spPr/>
        <p:txBody>
          <a:bodyPr/>
          <a:lstStyle/>
          <a:p>
            <a:pPr marL="0" lvl="0" indent="0" defTabSz="914400">
              <a:spcBef>
                <a:spcPts val="0"/>
              </a:spcBef>
              <a:buNone/>
            </a:pPr>
            <a:r>
              <a:rPr lang="en-US" dirty="0"/>
              <a:t>Q: Is high amounts of Jitter worse or better then high amounts of Delay</a:t>
            </a:r>
            <a:r>
              <a:rPr lang="en-US" dirty="0" smtClean="0"/>
              <a:t>?</a:t>
            </a:r>
          </a:p>
          <a:p>
            <a:pPr marL="0" lvl="0" indent="0" defTabSz="914400">
              <a:spcBef>
                <a:spcPts val="0"/>
              </a:spcBef>
              <a:buNone/>
            </a:pPr>
            <a:endParaRPr lang="en-US" dirty="0"/>
          </a:p>
          <a:p>
            <a:pPr marL="0" lvl="0" indent="0" defTabSz="914400">
              <a:spcBef>
                <a:spcPts val="0"/>
              </a:spcBef>
              <a:buNone/>
            </a:pPr>
            <a:r>
              <a:rPr lang="en-US" dirty="0" smtClean="0"/>
              <a:t>A: Worse, probably. </a:t>
            </a:r>
            <a:endParaRPr lang="en-US" dirty="0"/>
          </a:p>
        </p:txBody>
      </p:sp>
    </p:spTree>
    <p:extLst>
      <p:ext uri="{BB962C8B-B14F-4D97-AF65-F5344CB8AC3E}">
        <p14:creationId xmlns:p14="http://schemas.microsoft.com/office/powerpoint/2010/main" val="15943292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dissolv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keep utilization relatively low?</a:t>
            </a:r>
            <a:endParaRPr lang="en-US" dirty="0"/>
          </a:p>
        </p:txBody>
      </p:sp>
      <p:sp>
        <p:nvSpPr>
          <p:cNvPr id="3" name="Content Placeholder 2"/>
          <p:cNvSpPr>
            <a:spLocks noGrp="1"/>
          </p:cNvSpPr>
          <p:nvPr>
            <p:ph idx="1"/>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US" dirty="0" smtClean="0"/>
              <a:t>Q: I found it interesting that most ISPs try to keep their total utilization threshold under 50%. Why do this?</a:t>
            </a:r>
          </a:p>
          <a:p>
            <a:pPr marL="0" marR="0" lvl="0" indent="0" defTabSz="914400" eaLnBrk="1" fontAlgn="auto" latinLnBrk="0" hangingPunct="1">
              <a:lnSpc>
                <a:spcPct val="100000"/>
              </a:lnSpc>
              <a:spcBef>
                <a:spcPts val="0"/>
              </a:spcBef>
              <a:spcAft>
                <a:spcPts val="0"/>
              </a:spcAft>
              <a:buClrTx/>
              <a:buSzTx/>
              <a:buFontTx/>
              <a:buNone/>
              <a:tabLst/>
              <a:defRPr/>
            </a:pPr>
            <a:endParaRPr lang="en-US" dirty="0"/>
          </a:p>
          <a:p>
            <a:pPr marL="0" marR="0" lvl="0" indent="0" defTabSz="914400" eaLnBrk="1" fontAlgn="auto" latinLnBrk="0" hangingPunct="1">
              <a:lnSpc>
                <a:spcPct val="100000"/>
              </a:lnSpc>
              <a:spcBef>
                <a:spcPts val="0"/>
              </a:spcBef>
              <a:spcAft>
                <a:spcPts val="0"/>
              </a:spcAft>
              <a:buClrTx/>
              <a:buSzTx/>
              <a:buFontTx/>
              <a:buNone/>
              <a:tabLst/>
              <a:defRPr/>
            </a:pPr>
            <a:r>
              <a:rPr lang="en-US" dirty="0" smtClean="0"/>
              <a:t>A: It leaves room for </a:t>
            </a:r>
            <a:r>
              <a:rPr lang="en-US" dirty="0" err="1" smtClean="0"/>
              <a:t>bursty</a:t>
            </a:r>
            <a:r>
              <a:rPr lang="en-US" dirty="0" smtClean="0"/>
              <a:t> traffic – which will happen. Also, consider the formula that </a:t>
            </a:r>
            <a:r>
              <a:rPr lang="en-US" i="1" dirty="0" smtClean="0"/>
              <a:t>estimates</a:t>
            </a:r>
            <a:r>
              <a:rPr lang="en-US" dirty="0" smtClean="0"/>
              <a:t> current delay: </a:t>
            </a:r>
            <a:br>
              <a:rPr lang="en-US" dirty="0" smtClean="0"/>
            </a:br>
            <a:r>
              <a:rPr lang="en-US" dirty="0" smtClean="0"/>
              <a:t>D = D</a:t>
            </a:r>
            <a:r>
              <a:rPr lang="en-US" baseline="-25000" dirty="0" smtClean="0"/>
              <a:t>0</a:t>
            </a:r>
            <a:r>
              <a:rPr lang="en-US" dirty="0" smtClean="0"/>
              <a:t> / (1 – U).</a:t>
            </a:r>
            <a:endParaRPr lang="en-US" dirty="0"/>
          </a:p>
        </p:txBody>
      </p:sp>
    </p:spTree>
    <p:extLst>
      <p:ext uri="{BB962C8B-B14F-4D97-AF65-F5344CB8AC3E}">
        <p14:creationId xmlns:p14="http://schemas.microsoft.com/office/powerpoint/2010/main" val="2117445793"/>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Delay and Throughput</a:t>
            </a:r>
            <a:endParaRPr lang="en-US" dirty="0"/>
          </a:p>
        </p:txBody>
      </p:sp>
      <p:sp>
        <p:nvSpPr>
          <p:cNvPr id="3" name="Content Placeholder 2"/>
          <p:cNvSpPr>
            <a:spLocks noGrp="1"/>
          </p:cNvSpPr>
          <p:nvPr>
            <p:ph idx="1"/>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US" dirty="0" smtClean="0"/>
              <a:t>Q: Are delay and throughput independent or not?</a:t>
            </a:r>
          </a:p>
          <a:p>
            <a:pPr marL="0" marR="0" lvl="0" indent="0" defTabSz="914400" eaLnBrk="1" fontAlgn="auto" latinLnBrk="0" hangingPunct="1">
              <a:lnSpc>
                <a:spcPct val="100000"/>
              </a:lnSpc>
              <a:spcBef>
                <a:spcPts val="0"/>
              </a:spcBef>
              <a:spcAft>
                <a:spcPts val="0"/>
              </a:spcAft>
              <a:buClrTx/>
              <a:buSzTx/>
              <a:buFontTx/>
              <a:buNone/>
              <a:tabLst/>
              <a:defRPr/>
            </a:pPr>
            <a:endParaRPr lang="en-US" dirty="0"/>
          </a:p>
          <a:p>
            <a:pPr marL="0" marR="0" lvl="0" indent="0" defTabSz="914400" eaLnBrk="1" fontAlgn="auto" latinLnBrk="0" hangingPunct="1">
              <a:lnSpc>
                <a:spcPct val="100000"/>
              </a:lnSpc>
              <a:spcBef>
                <a:spcPts val="0"/>
              </a:spcBef>
              <a:spcAft>
                <a:spcPts val="0"/>
              </a:spcAft>
              <a:buClrTx/>
              <a:buSzTx/>
              <a:buFontTx/>
              <a:buNone/>
              <a:tabLst/>
              <a:defRPr/>
            </a:pPr>
            <a:r>
              <a:rPr lang="en-US" dirty="0" smtClean="0"/>
              <a:t>A: Theoretically independent, but practically not.</a:t>
            </a:r>
          </a:p>
          <a:p>
            <a:pPr defTabSz="914400">
              <a:spcBef>
                <a:spcPts val="0"/>
              </a:spcBef>
            </a:pPr>
            <a:r>
              <a:rPr lang="en-US" dirty="0" smtClean="0"/>
              <a:t>Traffic on one link: independent.</a:t>
            </a:r>
          </a:p>
          <a:p>
            <a:pPr defTabSz="914400">
              <a:spcBef>
                <a:spcPts val="0"/>
              </a:spcBef>
            </a:pPr>
            <a:r>
              <a:rPr lang="en-US" dirty="0" smtClean="0"/>
              <a:t>Traffic flowing across multiple links: dependent. </a:t>
            </a:r>
            <a:endParaRPr lang="en-US" dirty="0"/>
          </a:p>
        </p:txBody>
      </p:sp>
    </p:spTree>
    <p:extLst>
      <p:ext uri="{BB962C8B-B14F-4D97-AF65-F5344CB8AC3E}">
        <p14:creationId xmlns:p14="http://schemas.microsoft.com/office/powerpoint/2010/main" val="2013601721"/>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trips(down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strips(downLeft)">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12"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strips(downLeft)">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12"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strips(downLeft)">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little quiz</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Q: What is network latency?</a:t>
            </a:r>
          </a:p>
          <a:p>
            <a:pPr marL="514350" indent="-514350">
              <a:buAutoNum type="arabicPeriod"/>
            </a:pPr>
            <a:r>
              <a:rPr lang="en-US" dirty="0" smtClean="0"/>
              <a:t>Changes in delay and duration of the changes</a:t>
            </a:r>
          </a:p>
          <a:p>
            <a:pPr marL="514350" indent="-514350">
              <a:buAutoNum type="arabicPeriod"/>
            </a:pPr>
            <a:r>
              <a:rPr lang="en-US" dirty="0" smtClean="0"/>
              <a:t>time required to transfer data across a network</a:t>
            </a:r>
          </a:p>
          <a:p>
            <a:pPr marL="514350" indent="-514350">
              <a:buAutoNum type="arabicPeriod"/>
            </a:pPr>
            <a:r>
              <a:rPr lang="en-US" dirty="0" smtClean="0"/>
              <a:t>amount of data that can be transferred, per unit time.</a:t>
            </a:r>
          </a:p>
          <a:p>
            <a:pPr marL="0" indent="0">
              <a:buNone/>
            </a:pPr>
            <a:r>
              <a:rPr lang="en-US" dirty="0" smtClean="0"/>
              <a:t>A: 2.</a:t>
            </a:r>
          </a:p>
          <a:p>
            <a:endParaRPr lang="en-US" dirty="0"/>
          </a:p>
        </p:txBody>
      </p:sp>
    </p:spTree>
    <p:extLst>
      <p:ext uri="{BB962C8B-B14F-4D97-AF65-F5344CB8AC3E}">
        <p14:creationId xmlns:p14="http://schemas.microsoft.com/office/powerpoint/2010/main" val="3861346587"/>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randombar(horizontal)">
                                      <p:cBhvr>
                                        <p:cTn id="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Delay-throughput product</a:t>
            </a:r>
            <a:endParaRPr lang="en-US" dirty="0"/>
          </a:p>
        </p:txBody>
      </p:sp>
      <p:sp>
        <p:nvSpPr>
          <p:cNvPr id="3" name="Content Placeholder 2"/>
          <p:cNvSpPr>
            <a:spLocks noGrp="1"/>
          </p:cNvSpPr>
          <p:nvPr>
            <p:ph idx="1"/>
          </p:nvPr>
        </p:nvSpPr>
        <p:spPr/>
        <p:txBody>
          <a:bodyPr>
            <a:normAutofit lnSpcReduction="10000"/>
          </a:bodyPr>
          <a:lstStyle/>
          <a:p>
            <a:pPr marL="0" marR="0" lvl="0" indent="0" defTabSz="914400" eaLnBrk="1" fontAlgn="auto" latinLnBrk="0" hangingPunct="1">
              <a:lnSpc>
                <a:spcPct val="100000"/>
              </a:lnSpc>
              <a:spcBef>
                <a:spcPts val="0"/>
              </a:spcBef>
              <a:spcAft>
                <a:spcPts val="0"/>
              </a:spcAft>
              <a:buClrTx/>
              <a:buSzTx/>
              <a:buFontTx/>
              <a:buNone/>
              <a:tabLst/>
              <a:defRPr/>
            </a:pPr>
            <a:r>
              <a:rPr lang="en-US" dirty="0" smtClean="0"/>
              <a:t>Q: Can you give an example of when you would care about the delay-throughput product?</a:t>
            </a:r>
            <a:endParaRPr lang="en-US" dirty="0"/>
          </a:p>
          <a:p>
            <a:pPr marL="0" marR="0" lvl="0" indent="0" defTabSz="914400" eaLnBrk="1" fontAlgn="auto" latinLnBrk="0" hangingPunct="1">
              <a:lnSpc>
                <a:spcPct val="100000"/>
              </a:lnSpc>
              <a:spcBef>
                <a:spcPts val="0"/>
              </a:spcBef>
              <a:spcAft>
                <a:spcPts val="0"/>
              </a:spcAft>
              <a:buClrTx/>
              <a:buSzTx/>
              <a:buFontTx/>
              <a:buNone/>
              <a:tabLst/>
              <a:defRPr/>
            </a:pPr>
            <a:r>
              <a:rPr lang="en-US" dirty="0" smtClean="0"/>
              <a:t>A: Sure!</a:t>
            </a:r>
          </a:p>
          <a:p>
            <a:pPr marL="0" marR="0" lvl="0" indent="0" defTabSz="914400" eaLnBrk="1" fontAlgn="auto" latinLnBrk="0" hangingPunct="1">
              <a:lnSpc>
                <a:spcPct val="100000"/>
              </a:lnSpc>
              <a:spcBef>
                <a:spcPts val="0"/>
              </a:spcBef>
              <a:spcAft>
                <a:spcPts val="0"/>
              </a:spcAft>
              <a:buClrTx/>
              <a:buSzTx/>
              <a:buFontTx/>
              <a:buNone/>
              <a:tabLst/>
              <a:defRPr/>
            </a:pPr>
            <a:r>
              <a:rPr lang="en-US" dirty="0" smtClean="0"/>
              <a:t>Q: What is the definition of it?</a:t>
            </a:r>
          </a:p>
          <a:p>
            <a:pPr marL="0" marR="0" lvl="0" indent="0" defTabSz="914400" eaLnBrk="1" fontAlgn="auto" latinLnBrk="0" hangingPunct="1">
              <a:lnSpc>
                <a:spcPct val="100000"/>
              </a:lnSpc>
              <a:spcBef>
                <a:spcPts val="0"/>
              </a:spcBef>
              <a:spcAft>
                <a:spcPts val="0"/>
              </a:spcAft>
              <a:buClrTx/>
              <a:buSzTx/>
              <a:buFontTx/>
              <a:buNone/>
              <a:tabLst/>
              <a:defRPr/>
            </a:pPr>
            <a:r>
              <a:rPr lang="en-US" dirty="0" smtClean="0"/>
              <a:t>A: How much data is “in transit” at a time.</a:t>
            </a:r>
          </a:p>
          <a:p>
            <a:pPr marL="0" marR="0" lvl="0" indent="0" defTabSz="914400" eaLnBrk="1" fontAlgn="auto" latinLnBrk="0" hangingPunct="1">
              <a:lnSpc>
                <a:spcPct val="100000"/>
              </a:lnSpc>
              <a:spcBef>
                <a:spcPts val="0"/>
              </a:spcBef>
              <a:spcAft>
                <a:spcPts val="0"/>
              </a:spcAft>
              <a:buClrTx/>
              <a:buSzTx/>
              <a:buFontTx/>
              <a:buNone/>
              <a:tabLst/>
              <a:defRPr/>
            </a:pPr>
            <a:endParaRPr lang="en-US" dirty="0"/>
          </a:p>
          <a:p>
            <a:pPr marL="0" marR="0" lvl="0" indent="0" defTabSz="914400" eaLnBrk="1" fontAlgn="auto" latinLnBrk="0" hangingPunct="1">
              <a:lnSpc>
                <a:spcPct val="100000"/>
              </a:lnSpc>
              <a:spcBef>
                <a:spcPts val="0"/>
              </a:spcBef>
              <a:spcAft>
                <a:spcPts val="0"/>
              </a:spcAft>
              <a:buClrTx/>
              <a:buSzTx/>
              <a:buFontTx/>
              <a:buNone/>
              <a:tabLst/>
              <a:defRPr/>
            </a:pPr>
            <a:r>
              <a:rPr lang="en-US" dirty="0" smtClean="0"/>
              <a:t>Why is it important?  Can mask long delay by putting lots of data in the pipeline. </a:t>
            </a:r>
          </a:p>
          <a:p>
            <a:pPr marL="0" marR="0" lvl="0" indent="0" defTabSz="914400" eaLnBrk="1" fontAlgn="auto" latinLnBrk="0" hangingPunct="1">
              <a:lnSpc>
                <a:spcPct val="100000"/>
              </a:lnSpc>
              <a:spcBef>
                <a:spcPts val="0"/>
              </a:spcBef>
              <a:spcAft>
                <a:spcPts val="0"/>
              </a:spcAft>
              <a:buClrTx/>
              <a:buSzTx/>
              <a:buFontTx/>
              <a:buNone/>
              <a:tabLst/>
              <a:defRPr/>
            </a:pPr>
            <a:r>
              <a:rPr lang="en-US" dirty="0" smtClean="0"/>
              <a:t>If link goes down, you lose lots of data, and have to retransmit lots of data.</a:t>
            </a:r>
          </a:p>
          <a:p>
            <a:pPr marL="0" marR="0" lvl="0" indent="0" defTabSz="914400" eaLnBrk="1" fontAlgn="auto" latinLnBrk="0" hangingPunct="1">
              <a:lnSpc>
                <a:spcPct val="100000"/>
              </a:lnSpc>
              <a:spcBef>
                <a:spcPts val="0"/>
              </a:spcBef>
              <a:spcAft>
                <a:spcPts val="0"/>
              </a:spcAft>
              <a:buClrTx/>
              <a:buSzTx/>
              <a:buFontTx/>
              <a:buNone/>
              <a:tabLst/>
              <a:defRPr/>
            </a:pPr>
            <a:endParaRPr lang="en-US" dirty="0"/>
          </a:p>
        </p:txBody>
      </p:sp>
    </p:spTree>
    <p:extLst>
      <p:ext uri="{BB962C8B-B14F-4D97-AF65-F5344CB8AC3E}">
        <p14:creationId xmlns:p14="http://schemas.microsoft.com/office/powerpoint/2010/main" val="394886946"/>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3"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
                                        <p:tgtEl>
                                          <p:spTgt spid="3">
                                            <p:txEl>
                                              <p:pRg st="0" end="0"/>
                                            </p:txEl>
                                          </p:spTgt>
                                        </p:tgtEl>
                                      </p:cBhvr>
                                    </p:animEffect>
                                    <p:anim calcmode="lin" valueType="num">
                                      <p:cBhvr>
                                        <p:cTn id="8" dur="4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400" fill="hold"/>
                                        <p:tgtEl>
                                          <p:spTgt spid="3">
                                            <p:txEl>
                                              <p:pRg st="0" end="0"/>
                                            </p:txEl>
                                          </p:spTgt>
                                        </p:tgtEl>
                                        <p:attrNameLst>
                                          <p:attrName>ppt_y</p:attrName>
                                        </p:attrNameLst>
                                      </p:cBhvr>
                                      <p:tavLst>
                                        <p:tav tm="0">
                                          <p:val>
                                            <p:strVal val="#ppt_y+0.31"/>
                                          </p:val>
                                        </p:tav>
                                        <p:tav tm="100000">
                                          <p:val>
                                            <p:strVal val="#ppt_y+0.31"/>
                                          </p:val>
                                        </p:tav>
                                      </p:tavLst>
                                    </p:anim>
                                    <p:anim calcmode="lin" valueType="num">
                                      <p:cBhvr>
                                        <p:cTn id="10" dur="600" decel="50000" fill="hold">
                                          <p:stCondLst>
                                            <p:cond delay="400"/>
                                          </p:stCondLst>
                                        </p:cTn>
                                        <p:tgtEl>
                                          <p:spTgt spid="3">
                                            <p:txEl>
                                              <p:pRg st="0" end="0"/>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1" dur="600" decel="50000" fill="hold">
                                          <p:stCondLst>
                                            <p:cond delay="400"/>
                                          </p:stCondLst>
                                        </p:cTn>
                                        <p:tgtEl>
                                          <p:spTgt spid="3">
                                            <p:txEl>
                                              <p:pRg st="0" end="0"/>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43" presetClass="entr" presetSubtype="0" fill="hold" grpId="0" nodeType="click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fade">
                                      <p:cBhvr>
                                        <p:cTn id="16" dur="100"/>
                                        <p:tgtEl>
                                          <p:spTgt spid="3">
                                            <p:txEl>
                                              <p:pRg st="1" end="1"/>
                                            </p:txEl>
                                          </p:spTgt>
                                        </p:tgtEl>
                                      </p:cBhvr>
                                    </p:animEffect>
                                    <p:anim calcmode="lin" valueType="num">
                                      <p:cBhvr>
                                        <p:cTn id="17" dur="4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8" dur="400" fill="hold"/>
                                        <p:tgtEl>
                                          <p:spTgt spid="3">
                                            <p:txEl>
                                              <p:pRg st="1" end="1"/>
                                            </p:txEl>
                                          </p:spTgt>
                                        </p:tgtEl>
                                        <p:attrNameLst>
                                          <p:attrName>ppt_y</p:attrName>
                                        </p:attrNameLst>
                                      </p:cBhvr>
                                      <p:tavLst>
                                        <p:tav tm="0">
                                          <p:val>
                                            <p:strVal val="#ppt_y+0.31"/>
                                          </p:val>
                                        </p:tav>
                                        <p:tav tm="100000">
                                          <p:val>
                                            <p:strVal val="#ppt_y+0.31"/>
                                          </p:val>
                                        </p:tav>
                                      </p:tavLst>
                                    </p:anim>
                                    <p:anim calcmode="lin" valueType="num">
                                      <p:cBhvr>
                                        <p:cTn id="19" dur="600" decel="50000" fill="hold">
                                          <p:stCondLst>
                                            <p:cond delay="400"/>
                                          </p:stCondLst>
                                        </p:cTn>
                                        <p:tgtEl>
                                          <p:spTgt spid="3">
                                            <p:txEl>
                                              <p:pRg st="1" end="1"/>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20" dur="600" decel="50000" fill="hold">
                                          <p:stCondLst>
                                            <p:cond delay="400"/>
                                          </p:stCondLst>
                                        </p:cTn>
                                        <p:tgtEl>
                                          <p:spTgt spid="3">
                                            <p:txEl>
                                              <p:pRg st="1" end="1"/>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43" presetClass="entr" presetSubtype="0"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Effect transition="in" filter="fade">
                                      <p:cBhvr>
                                        <p:cTn id="25" dur="100"/>
                                        <p:tgtEl>
                                          <p:spTgt spid="3">
                                            <p:txEl>
                                              <p:pRg st="2" end="2"/>
                                            </p:txEl>
                                          </p:spTgt>
                                        </p:tgtEl>
                                      </p:cBhvr>
                                    </p:animEffect>
                                    <p:anim calcmode="lin" valueType="num">
                                      <p:cBhvr>
                                        <p:cTn id="26" dur="4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7" dur="400" fill="hold"/>
                                        <p:tgtEl>
                                          <p:spTgt spid="3">
                                            <p:txEl>
                                              <p:pRg st="2" end="2"/>
                                            </p:txEl>
                                          </p:spTgt>
                                        </p:tgtEl>
                                        <p:attrNameLst>
                                          <p:attrName>ppt_y</p:attrName>
                                        </p:attrNameLst>
                                      </p:cBhvr>
                                      <p:tavLst>
                                        <p:tav tm="0">
                                          <p:val>
                                            <p:strVal val="#ppt_y+0.31"/>
                                          </p:val>
                                        </p:tav>
                                        <p:tav tm="100000">
                                          <p:val>
                                            <p:strVal val="#ppt_y+0.31"/>
                                          </p:val>
                                        </p:tav>
                                      </p:tavLst>
                                    </p:anim>
                                    <p:anim calcmode="lin" valueType="num">
                                      <p:cBhvr>
                                        <p:cTn id="28" dur="600" decel="50000" fill="hold">
                                          <p:stCondLst>
                                            <p:cond delay="400"/>
                                          </p:stCondLst>
                                        </p:cTn>
                                        <p:tgtEl>
                                          <p:spTgt spid="3">
                                            <p:txEl>
                                              <p:pRg st="2" end="2"/>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29" dur="600" decel="50000" fill="hold">
                                          <p:stCondLst>
                                            <p:cond delay="400"/>
                                          </p:stCondLst>
                                        </p:cTn>
                                        <p:tgtEl>
                                          <p:spTgt spid="3">
                                            <p:txEl>
                                              <p:pRg st="2" end="2"/>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3" presetClass="entr" presetSubtype="0" fill="hold" grpId="0" nodeType="clickEffect">
                                  <p:stCondLst>
                                    <p:cond delay="0"/>
                                  </p:stCondLst>
                                  <p:childTnLst>
                                    <p:set>
                                      <p:cBhvr>
                                        <p:cTn id="33" dur="1" fill="hold">
                                          <p:stCondLst>
                                            <p:cond delay="0"/>
                                          </p:stCondLst>
                                        </p:cTn>
                                        <p:tgtEl>
                                          <p:spTgt spid="3">
                                            <p:txEl>
                                              <p:pRg st="3" end="3"/>
                                            </p:txEl>
                                          </p:spTgt>
                                        </p:tgtEl>
                                        <p:attrNameLst>
                                          <p:attrName>style.visibility</p:attrName>
                                        </p:attrNameLst>
                                      </p:cBhvr>
                                      <p:to>
                                        <p:strVal val="visible"/>
                                      </p:to>
                                    </p:set>
                                    <p:animEffect transition="in" filter="fade">
                                      <p:cBhvr>
                                        <p:cTn id="34" dur="100"/>
                                        <p:tgtEl>
                                          <p:spTgt spid="3">
                                            <p:txEl>
                                              <p:pRg st="3" end="3"/>
                                            </p:txEl>
                                          </p:spTgt>
                                        </p:tgtEl>
                                      </p:cBhvr>
                                    </p:animEffect>
                                    <p:anim calcmode="lin" valueType="num">
                                      <p:cBhvr>
                                        <p:cTn id="35" dur="4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6" dur="400" fill="hold"/>
                                        <p:tgtEl>
                                          <p:spTgt spid="3">
                                            <p:txEl>
                                              <p:pRg st="3" end="3"/>
                                            </p:txEl>
                                          </p:spTgt>
                                        </p:tgtEl>
                                        <p:attrNameLst>
                                          <p:attrName>ppt_y</p:attrName>
                                        </p:attrNameLst>
                                      </p:cBhvr>
                                      <p:tavLst>
                                        <p:tav tm="0">
                                          <p:val>
                                            <p:strVal val="#ppt_y+0.31"/>
                                          </p:val>
                                        </p:tav>
                                        <p:tav tm="100000">
                                          <p:val>
                                            <p:strVal val="#ppt_y+0.31"/>
                                          </p:val>
                                        </p:tav>
                                      </p:tavLst>
                                    </p:anim>
                                    <p:anim calcmode="lin" valueType="num">
                                      <p:cBhvr>
                                        <p:cTn id="37" dur="600" decel="50000" fill="hold">
                                          <p:stCondLst>
                                            <p:cond delay="400"/>
                                          </p:stCondLst>
                                        </p:cTn>
                                        <p:tgtEl>
                                          <p:spTgt spid="3">
                                            <p:txEl>
                                              <p:pRg st="3" end="3"/>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38" dur="600" decel="50000" fill="hold">
                                          <p:stCondLst>
                                            <p:cond delay="400"/>
                                          </p:stCondLst>
                                        </p:cTn>
                                        <p:tgtEl>
                                          <p:spTgt spid="3">
                                            <p:txEl>
                                              <p:pRg st="3" end="3"/>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43" presetClass="entr" presetSubtype="0"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Effect transition="in" filter="fade">
                                      <p:cBhvr>
                                        <p:cTn id="43" dur="100"/>
                                        <p:tgtEl>
                                          <p:spTgt spid="3">
                                            <p:txEl>
                                              <p:pRg st="5" end="5"/>
                                            </p:txEl>
                                          </p:spTgt>
                                        </p:tgtEl>
                                      </p:cBhvr>
                                    </p:animEffect>
                                    <p:anim calcmode="lin" valueType="num">
                                      <p:cBhvr>
                                        <p:cTn id="44" dur="4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5" dur="400" fill="hold"/>
                                        <p:tgtEl>
                                          <p:spTgt spid="3">
                                            <p:txEl>
                                              <p:pRg st="5" end="5"/>
                                            </p:txEl>
                                          </p:spTgt>
                                        </p:tgtEl>
                                        <p:attrNameLst>
                                          <p:attrName>ppt_y</p:attrName>
                                        </p:attrNameLst>
                                      </p:cBhvr>
                                      <p:tavLst>
                                        <p:tav tm="0">
                                          <p:val>
                                            <p:strVal val="#ppt_y+0.31"/>
                                          </p:val>
                                        </p:tav>
                                        <p:tav tm="100000">
                                          <p:val>
                                            <p:strVal val="#ppt_y+0.31"/>
                                          </p:val>
                                        </p:tav>
                                      </p:tavLst>
                                    </p:anim>
                                    <p:anim calcmode="lin" valueType="num">
                                      <p:cBhvr>
                                        <p:cTn id="46" dur="600" decel="50000" fill="hold">
                                          <p:stCondLst>
                                            <p:cond delay="400"/>
                                          </p:stCondLst>
                                        </p:cTn>
                                        <p:tgtEl>
                                          <p:spTgt spid="3">
                                            <p:txEl>
                                              <p:pRg st="5" end="5"/>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47" dur="600" decel="50000" fill="hold">
                                          <p:stCondLst>
                                            <p:cond delay="400"/>
                                          </p:stCondLst>
                                        </p:cTn>
                                        <p:tgtEl>
                                          <p:spTgt spid="3">
                                            <p:txEl>
                                              <p:pRg st="5" end="5"/>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43" presetClass="entr" presetSubtype="0" fill="hold" grpId="0" nodeType="clickEffect">
                                  <p:stCondLst>
                                    <p:cond delay="0"/>
                                  </p:stCondLst>
                                  <p:childTnLst>
                                    <p:set>
                                      <p:cBhvr>
                                        <p:cTn id="51" dur="1" fill="hold">
                                          <p:stCondLst>
                                            <p:cond delay="0"/>
                                          </p:stCondLst>
                                        </p:cTn>
                                        <p:tgtEl>
                                          <p:spTgt spid="3">
                                            <p:txEl>
                                              <p:pRg st="6" end="6"/>
                                            </p:txEl>
                                          </p:spTgt>
                                        </p:tgtEl>
                                        <p:attrNameLst>
                                          <p:attrName>style.visibility</p:attrName>
                                        </p:attrNameLst>
                                      </p:cBhvr>
                                      <p:to>
                                        <p:strVal val="visible"/>
                                      </p:to>
                                    </p:set>
                                    <p:animEffect transition="in" filter="fade">
                                      <p:cBhvr>
                                        <p:cTn id="52" dur="100"/>
                                        <p:tgtEl>
                                          <p:spTgt spid="3">
                                            <p:txEl>
                                              <p:pRg st="6" end="6"/>
                                            </p:txEl>
                                          </p:spTgt>
                                        </p:tgtEl>
                                      </p:cBhvr>
                                    </p:animEffect>
                                    <p:anim calcmode="lin" valueType="num">
                                      <p:cBhvr>
                                        <p:cTn id="53" dur="4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4" dur="400" fill="hold"/>
                                        <p:tgtEl>
                                          <p:spTgt spid="3">
                                            <p:txEl>
                                              <p:pRg st="6" end="6"/>
                                            </p:txEl>
                                          </p:spTgt>
                                        </p:tgtEl>
                                        <p:attrNameLst>
                                          <p:attrName>ppt_y</p:attrName>
                                        </p:attrNameLst>
                                      </p:cBhvr>
                                      <p:tavLst>
                                        <p:tav tm="0">
                                          <p:val>
                                            <p:strVal val="#ppt_y+0.31"/>
                                          </p:val>
                                        </p:tav>
                                        <p:tav tm="100000">
                                          <p:val>
                                            <p:strVal val="#ppt_y+0.31"/>
                                          </p:val>
                                        </p:tav>
                                      </p:tavLst>
                                    </p:anim>
                                    <p:anim calcmode="lin" valueType="num">
                                      <p:cBhvr>
                                        <p:cTn id="55" dur="600" decel="50000" fill="hold">
                                          <p:stCondLst>
                                            <p:cond delay="400"/>
                                          </p:stCondLst>
                                        </p:cTn>
                                        <p:tgtEl>
                                          <p:spTgt spid="3">
                                            <p:txEl>
                                              <p:pRg st="6" end="6"/>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56" dur="600" decel="50000" fill="hold">
                                          <p:stCondLst>
                                            <p:cond delay="400"/>
                                          </p:stCondLst>
                                        </p:cTn>
                                        <p:tgtEl>
                                          <p:spTgt spid="3">
                                            <p:txEl>
                                              <p:pRg st="6" end="6"/>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 average?</a:t>
            </a:r>
            <a:endParaRPr lang="en-US" dirty="0"/>
          </a:p>
        </p:txBody>
      </p:sp>
      <p:sp>
        <p:nvSpPr>
          <p:cNvPr id="3" name="Content Placeholder 2"/>
          <p:cNvSpPr>
            <a:spLocks noGrp="1"/>
          </p:cNvSpPr>
          <p:nvPr>
            <p:ph idx="1"/>
          </p:nvPr>
        </p:nvSpPr>
        <p:spPr/>
        <p:txBody>
          <a:bodyPr/>
          <a:lstStyle/>
          <a:p>
            <a:pPr marL="0" lvl="0" indent="0" defTabSz="914400">
              <a:spcBef>
                <a:spcPts val="0"/>
              </a:spcBef>
              <a:buNone/>
            </a:pPr>
            <a:r>
              <a:rPr lang="en-US" dirty="0" smtClean="0"/>
              <a:t>Q: </a:t>
            </a:r>
            <a:r>
              <a:rPr lang="en-US" dirty="0"/>
              <a:t>Since traffic is </a:t>
            </a:r>
            <a:r>
              <a:rPr lang="en-US" dirty="0" err="1"/>
              <a:t>bursty</a:t>
            </a:r>
            <a:r>
              <a:rPr lang="en-US" dirty="0"/>
              <a:t>, do people use an average? What measurement do they use? The delay-throughput product or just admit data traffic is kind of spotty</a:t>
            </a:r>
            <a:r>
              <a:rPr lang="en-US" dirty="0" smtClean="0"/>
              <a:t>?</a:t>
            </a:r>
          </a:p>
          <a:p>
            <a:pPr marL="0" lvl="0" indent="0" defTabSz="914400">
              <a:spcBef>
                <a:spcPts val="0"/>
              </a:spcBef>
              <a:buNone/>
            </a:pPr>
            <a:endParaRPr lang="en-US" dirty="0"/>
          </a:p>
          <a:p>
            <a:pPr marL="0" lvl="0" indent="0" defTabSz="914400">
              <a:spcBef>
                <a:spcPts val="0"/>
              </a:spcBef>
              <a:buNone/>
            </a:pPr>
            <a:r>
              <a:rPr lang="en-US" dirty="0" smtClean="0"/>
              <a:t>A: I think an average is common – or an average and a maximum.</a:t>
            </a:r>
            <a:endParaRPr lang="en-US" dirty="0"/>
          </a:p>
        </p:txBody>
      </p:sp>
    </p:spTree>
    <p:extLst>
      <p:ext uri="{BB962C8B-B14F-4D97-AF65-F5344CB8AC3E}">
        <p14:creationId xmlns:p14="http://schemas.microsoft.com/office/powerpoint/2010/main" val="9523014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Old Slides</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76148062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Q3</a:t>
            </a:r>
            <a:endParaRPr lang="en-US" dirty="0"/>
          </a:p>
        </p:txBody>
      </p:sp>
      <p:sp>
        <p:nvSpPr>
          <p:cNvPr id="3" name="Content Placeholder 2"/>
          <p:cNvSpPr>
            <a:spLocks noGrp="1"/>
          </p:cNvSpPr>
          <p:nvPr>
            <p:ph idx="1"/>
          </p:nvPr>
        </p:nvSpPr>
        <p:spPr/>
        <p:txBody>
          <a:bodyPr/>
          <a:lstStyle/>
          <a:p>
            <a:pPr marL="0" indent="0">
              <a:buNone/>
            </a:pPr>
            <a:r>
              <a:rPr lang="en-US" dirty="0" smtClean="0"/>
              <a:t>Q3: What is "access delay"?  (Hint: you see it when using an Ethernet NIC.)</a:t>
            </a:r>
          </a:p>
          <a:p>
            <a:pPr marL="0" indent="0">
              <a:buNone/>
            </a:pPr>
            <a:endParaRPr lang="en-US" dirty="0"/>
          </a:p>
          <a:p>
            <a:pPr marL="0" indent="0">
              <a:buNone/>
            </a:pPr>
            <a:r>
              <a:rPr lang="en-US" dirty="0" smtClean="0"/>
              <a:t>A: The time for a packet to get access to the network.</a:t>
            </a:r>
            <a:endParaRPr lang="en-US" dirty="0"/>
          </a:p>
        </p:txBody>
      </p:sp>
    </p:spTree>
    <p:extLst>
      <p:ext uri="{BB962C8B-B14F-4D97-AF65-F5344CB8AC3E}">
        <p14:creationId xmlns:p14="http://schemas.microsoft.com/office/powerpoint/2010/main" val="41202654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randombar(horizontal)">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When are delay and throughput not independent?</a:t>
            </a:r>
            <a:endParaRPr lang="en-US" dirty="0"/>
          </a:p>
        </p:txBody>
      </p:sp>
      <p:sp>
        <p:nvSpPr>
          <p:cNvPr id="3" name="Content Placeholder 2"/>
          <p:cNvSpPr>
            <a:spLocks noGrp="1"/>
          </p:cNvSpPr>
          <p:nvPr>
            <p:ph idx="1"/>
          </p:nvPr>
        </p:nvSpPr>
        <p:spPr/>
        <p:txBody>
          <a:bodyPr>
            <a:normAutofit lnSpcReduction="10000"/>
          </a:bodyPr>
          <a:lstStyle/>
          <a:p>
            <a:r>
              <a:rPr lang="en-US" dirty="0" smtClean="0"/>
              <a:t>Over a single network (LAN), delay and throughput are independent.</a:t>
            </a:r>
          </a:p>
          <a:p>
            <a:r>
              <a:rPr lang="en-US" dirty="0" smtClean="0"/>
              <a:t>But, over a series of LANs with switches/routers in between, they become related.</a:t>
            </a:r>
          </a:p>
          <a:p>
            <a:pPr lvl="1"/>
            <a:r>
              <a:rPr lang="en-US" dirty="0" smtClean="0"/>
              <a:t>Queuing delay in a switch leads to lower throughput. </a:t>
            </a:r>
          </a:p>
          <a:p>
            <a:pPr lvl="1"/>
            <a:r>
              <a:rPr lang="en-US" dirty="0" smtClean="0"/>
              <a:t>Queuing delay caused by busy links.</a:t>
            </a:r>
          </a:p>
          <a:p>
            <a:r>
              <a:rPr lang="en-US" dirty="0" smtClean="0"/>
              <a:t>Effective delay D = D</a:t>
            </a:r>
            <a:r>
              <a:rPr lang="en-US" baseline="-25000" dirty="0" smtClean="0"/>
              <a:t>0</a:t>
            </a:r>
            <a:r>
              <a:rPr lang="en-US" dirty="0" smtClean="0"/>
              <a:t> / (1 – U)</a:t>
            </a:r>
            <a:endParaRPr lang="en-US" dirty="0"/>
          </a:p>
        </p:txBody>
      </p:sp>
    </p:spTree>
    <p:extLst>
      <p:ext uri="{BB962C8B-B14F-4D97-AF65-F5344CB8AC3E}">
        <p14:creationId xmlns:p14="http://schemas.microsoft.com/office/powerpoint/2010/main" val="6611818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trips(down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strips(down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12"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strips(down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12"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strips(downLeft)">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8" presetClass="entr" presetSubtype="12"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strips(downLeft)">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Q5</a:t>
            </a:r>
            <a:endParaRPr lang="en-US" dirty="0"/>
          </a:p>
        </p:txBody>
      </p:sp>
      <p:sp>
        <p:nvSpPr>
          <p:cNvPr id="3" name="Content Placeholder 2"/>
          <p:cNvSpPr>
            <a:spLocks noGrp="1"/>
          </p:cNvSpPr>
          <p:nvPr>
            <p:ph idx="1"/>
          </p:nvPr>
        </p:nvSpPr>
        <p:spPr/>
        <p:txBody>
          <a:bodyPr/>
          <a:lstStyle/>
          <a:p>
            <a:pPr marL="0" indent="0">
              <a:buNone/>
            </a:pPr>
            <a:r>
              <a:rPr lang="en-US" dirty="0" smtClean="0"/>
              <a:t>Q: What is the capacity of a 10base100 Ethernet line?</a:t>
            </a:r>
          </a:p>
          <a:p>
            <a:pPr marL="0" indent="0">
              <a:buNone/>
            </a:pPr>
            <a:endParaRPr lang="en-US" dirty="0"/>
          </a:p>
          <a:p>
            <a:pPr marL="0" indent="0">
              <a:buNone/>
            </a:pPr>
            <a:r>
              <a:rPr lang="en-US" dirty="0" smtClean="0"/>
              <a:t>A: 100 Mbps</a:t>
            </a:r>
            <a:endParaRPr lang="en-US" dirty="0"/>
          </a:p>
        </p:txBody>
      </p:sp>
    </p:spTree>
    <p:extLst>
      <p:ext uri="{BB962C8B-B14F-4D97-AF65-F5344CB8AC3E}">
        <p14:creationId xmlns:p14="http://schemas.microsoft.com/office/powerpoint/2010/main" val="9012253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randombar(horizontal)">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Q6</a:t>
            </a:r>
            <a:endParaRPr lang="en-US" dirty="0"/>
          </a:p>
        </p:txBody>
      </p:sp>
      <p:sp>
        <p:nvSpPr>
          <p:cNvPr id="3" name="Content Placeholder 2"/>
          <p:cNvSpPr>
            <a:spLocks noGrp="1"/>
          </p:cNvSpPr>
          <p:nvPr>
            <p:ph idx="1"/>
          </p:nvPr>
        </p:nvSpPr>
        <p:spPr/>
        <p:txBody>
          <a:bodyPr/>
          <a:lstStyle/>
          <a:p>
            <a:pPr marL="0" indent="0">
              <a:buNone/>
            </a:pPr>
            <a:r>
              <a:rPr lang="en-US" dirty="0" smtClean="0"/>
              <a:t>Q: If Calvin has two links to the Internet (through US Signal), each at 500 Mbps, what is the capacity of our link to the world?</a:t>
            </a:r>
          </a:p>
          <a:p>
            <a:pPr marL="0" indent="0">
              <a:buNone/>
            </a:pPr>
            <a:endParaRPr lang="en-US" dirty="0"/>
          </a:p>
          <a:p>
            <a:pPr marL="0" indent="0">
              <a:buNone/>
            </a:pPr>
            <a:r>
              <a:rPr lang="en-US" dirty="0" smtClean="0"/>
              <a:t>A: Hard to say.  It could be 500 Mbps or 250 Mbps, or 1000 Mbps depending on the connection type, contract, etc.</a:t>
            </a:r>
            <a:endParaRPr lang="en-US" dirty="0"/>
          </a:p>
        </p:txBody>
      </p:sp>
    </p:spTree>
    <p:extLst>
      <p:ext uri="{BB962C8B-B14F-4D97-AF65-F5344CB8AC3E}">
        <p14:creationId xmlns:p14="http://schemas.microsoft.com/office/powerpoint/2010/main" val="18089952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randombar(horizontal)">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Q7</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a:t>Q: </a:t>
            </a:r>
            <a:r>
              <a:rPr lang="en-US" dirty="0" smtClean="0"/>
              <a:t>How </a:t>
            </a:r>
            <a:r>
              <a:rPr lang="en-US" dirty="0"/>
              <a:t>does throughput compare to </a:t>
            </a:r>
            <a:r>
              <a:rPr lang="en-US" dirty="0" err="1"/>
              <a:t>goodput</a:t>
            </a:r>
            <a:r>
              <a:rPr lang="en-US" dirty="0"/>
              <a:t>?</a:t>
            </a:r>
            <a:endParaRPr lang="en-US" dirty="0" smtClean="0"/>
          </a:p>
          <a:p>
            <a:pPr marL="514350" indent="-514350">
              <a:buAutoNum type="arabicPeriod"/>
            </a:pPr>
            <a:r>
              <a:rPr lang="en-US" dirty="0" smtClean="0"/>
              <a:t>throughput </a:t>
            </a:r>
            <a:r>
              <a:rPr lang="en-US" dirty="0"/>
              <a:t>is the same as </a:t>
            </a:r>
            <a:r>
              <a:rPr lang="en-US" dirty="0" err="1"/>
              <a:t>goodput</a:t>
            </a:r>
            <a:endParaRPr lang="en-US" dirty="0"/>
          </a:p>
          <a:p>
            <a:pPr marL="514350" indent="-514350">
              <a:buAutoNum type="arabicPeriod"/>
            </a:pPr>
            <a:r>
              <a:rPr lang="en-US" dirty="0" smtClean="0"/>
              <a:t>throughput </a:t>
            </a:r>
            <a:r>
              <a:rPr lang="en-US" dirty="0"/>
              <a:t>is always less than </a:t>
            </a:r>
            <a:r>
              <a:rPr lang="en-US" dirty="0" err="1" smtClean="0"/>
              <a:t>goodput</a:t>
            </a:r>
            <a:endParaRPr lang="en-US" dirty="0" smtClean="0"/>
          </a:p>
          <a:p>
            <a:pPr marL="514350" indent="-514350">
              <a:buAutoNum type="arabicPeriod"/>
            </a:pPr>
            <a:r>
              <a:rPr lang="en-US" dirty="0" smtClean="0"/>
              <a:t>throughput </a:t>
            </a:r>
            <a:r>
              <a:rPr lang="en-US" dirty="0"/>
              <a:t>is sometimes less than </a:t>
            </a:r>
            <a:r>
              <a:rPr lang="en-US" dirty="0" err="1"/>
              <a:t>goodput</a:t>
            </a:r>
            <a:r>
              <a:rPr lang="en-US" dirty="0"/>
              <a:t> and sometimes more than </a:t>
            </a:r>
            <a:r>
              <a:rPr lang="en-US" dirty="0" err="1" smtClean="0"/>
              <a:t>goodput</a:t>
            </a:r>
            <a:endParaRPr lang="en-US" dirty="0" smtClean="0"/>
          </a:p>
          <a:p>
            <a:pPr marL="514350" indent="-514350">
              <a:buAutoNum type="arabicPeriod"/>
            </a:pPr>
            <a:r>
              <a:rPr lang="en-US" dirty="0" smtClean="0"/>
              <a:t>throughput is always more than </a:t>
            </a:r>
            <a:r>
              <a:rPr lang="en-US" dirty="0" err="1" smtClean="0"/>
              <a:t>goodput</a:t>
            </a:r>
            <a:endParaRPr lang="en-US" dirty="0"/>
          </a:p>
          <a:p>
            <a:pPr marL="514350" indent="-514350">
              <a:buAutoNum type="arabicPeriod"/>
            </a:pPr>
            <a:r>
              <a:rPr lang="en-US" dirty="0" smtClean="0"/>
              <a:t>All </a:t>
            </a:r>
            <a:r>
              <a:rPr lang="en-US" dirty="0"/>
              <a:t>of the above.</a:t>
            </a:r>
          </a:p>
          <a:p>
            <a:pPr marL="0" indent="0">
              <a:buNone/>
            </a:pPr>
            <a:r>
              <a:rPr lang="en-US" dirty="0" smtClean="0"/>
              <a:t>A: 2.</a:t>
            </a:r>
            <a:endParaRPr lang="en-US" dirty="0"/>
          </a:p>
        </p:txBody>
      </p:sp>
    </p:spTree>
    <p:extLst>
      <p:ext uri="{BB962C8B-B14F-4D97-AF65-F5344CB8AC3E}">
        <p14:creationId xmlns:p14="http://schemas.microsoft.com/office/powerpoint/2010/main" val="41601190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animEffect transition="in" filter="randombar(horizontal)">
                                      <p:cBhvr>
                                        <p:cTn id="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Q9</a:t>
            </a:r>
            <a:endParaRPr lang="en-US" dirty="0"/>
          </a:p>
        </p:txBody>
      </p:sp>
      <p:sp>
        <p:nvSpPr>
          <p:cNvPr id="3" name="Content Placeholder 2"/>
          <p:cNvSpPr>
            <a:spLocks noGrp="1"/>
          </p:cNvSpPr>
          <p:nvPr>
            <p:ph idx="1"/>
          </p:nvPr>
        </p:nvSpPr>
        <p:spPr/>
        <p:txBody>
          <a:bodyPr/>
          <a:lstStyle/>
          <a:p>
            <a:pPr marL="0" indent="0">
              <a:buNone/>
            </a:pPr>
            <a:r>
              <a:rPr lang="en-US" dirty="0"/>
              <a:t>Q: Throughput and delay are theoretically independent.  </a:t>
            </a:r>
            <a:r>
              <a:rPr lang="en-US" dirty="0" smtClean="0"/>
              <a:t>Explain </a:t>
            </a:r>
            <a:r>
              <a:rPr lang="en-US" dirty="0"/>
              <a:t>why they are practically dependent on each other.</a:t>
            </a:r>
          </a:p>
          <a:p>
            <a:pPr marL="0" indent="0">
              <a:buNone/>
            </a:pPr>
            <a:r>
              <a:rPr lang="en-US" dirty="0" smtClean="0"/>
              <a:t>A: </a:t>
            </a:r>
            <a:r>
              <a:rPr lang="en-US" dirty="0"/>
              <a:t>When congestion occurs along a route (at an "intersection"), then packets </a:t>
            </a:r>
            <a:r>
              <a:rPr lang="en-US" dirty="0" smtClean="0"/>
              <a:t>going along </a:t>
            </a:r>
            <a:r>
              <a:rPr lang="en-US" dirty="0"/>
              <a:t>that route will be delayed and throughput will go down.</a:t>
            </a:r>
          </a:p>
        </p:txBody>
      </p:sp>
    </p:spTree>
    <p:extLst>
      <p:ext uri="{BB962C8B-B14F-4D97-AF65-F5344CB8AC3E}">
        <p14:creationId xmlns:p14="http://schemas.microsoft.com/office/powerpoint/2010/main" val="19955645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randombar(horizontal)">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Q10</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Q: </a:t>
            </a:r>
            <a:r>
              <a:rPr lang="en-US" dirty="0"/>
              <a:t>What is </a:t>
            </a:r>
            <a:r>
              <a:rPr lang="en-US" dirty="0" smtClean="0"/>
              <a:t>the significance </a:t>
            </a:r>
            <a:r>
              <a:rPr lang="en-US" dirty="0"/>
              <a:t>of the delay-throughput product? </a:t>
            </a:r>
            <a:endParaRPr lang="en-US" dirty="0" smtClean="0"/>
          </a:p>
          <a:p>
            <a:pPr marL="0" indent="0">
              <a:buNone/>
            </a:pPr>
            <a:endParaRPr lang="en-US" dirty="0"/>
          </a:p>
          <a:p>
            <a:pPr marL="0" indent="0">
              <a:buNone/>
            </a:pPr>
            <a:r>
              <a:rPr lang="en-US" dirty="0"/>
              <a:t>A: It is a measure of how much data is in transit at any one time.  </a:t>
            </a:r>
            <a:r>
              <a:rPr lang="en-US" dirty="0" smtClean="0"/>
              <a:t>It is </a:t>
            </a:r>
            <a:r>
              <a:rPr lang="en-US" dirty="0"/>
              <a:t>significant because if there is a connection problem, then all the </a:t>
            </a:r>
            <a:r>
              <a:rPr lang="en-US" dirty="0" smtClean="0"/>
              <a:t>data that </a:t>
            </a:r>
            <a:r>
              <a:rPr lang="en-US" dirty="0"/>
              <a:t>is in transit at one time that has to </a:t>
            </a:r>
            <a:r>
              <a:rPr lang="en-US" dirty="0" smtClean="0"/>
              <a:t>be retransmitted</a:t>
            </a:r>
            <a:r>
              <a:rPr lang="en-US" dirty="0"/>
              <a:t>.</a:t>
            </a:r>
          </a:p>
        </p:txBody>
      </p:sp>
    </p:spTree>
    <p:extLst>
      <p:ext uri="{BB962C8B-B14F-4D97-AF65-F5344CB8AC3E}">
        <p14:creationId xmlns:p14="http://schemas.microsoft.com/office/powerpoint/2010/main" val="41070080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randombar(horizontal)">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Another little quiz</a:t>
            </a:r>
            <a:endParaRPr lang="en-US" dirty="0"/>
          </a:p>
        </p:txBody>
      </p:sp>
      <p:sp>
        <p:nvSpPr>
          <p:cNvPr id="3" name="Content Placeholder 2"/>
          <p:cNvSpPr>
            <a:spLocks noGrp="1"/>
          </p:cNvSpPr>
          <p:nvPr>
            <p:ph idx="1"/>
          </p:nvPr>
        </p:nvSpPr>
        <p:spPr/>
        <p:txBody>
          <a:bodyPr/>
          <a:lstStyle/>
          <a:p>
            <a:pPr marL="0" indent="0">
              <a:buNone/>
            </a:pPr>
            <a:r>
              <a:rPr lang="en-US" dirty="0" smtClean="0"/>
              <a:t>Q: What do we call the amount of data that can be transferred per unit time?  And what units do we use to measure it?</a:t>
            </a:r>
          </a:p>
          <a:p>
            <a:pPr marL="0" indent="0">
              <a:buNone/>
            </a:pPr>
            <a:r>
              <a:rPr lang="en-US" dirty="0" smtClean="0"/>
              <a:t>A: capacity, in bits per second.</a:t>
            </a:r>
            <a:endParaRPr lang="en-US" dirty="0"/>
          </a:p>
        </p:txBody>
      </p:sp>
    </p:spTree>
    <p:extLst>
      <p:ext uri="{BB962C8B-B14F-4D97-AF65-F5344CB8AC3E}">
        <p14:creationId xmlns:p14="http://schemas.microsoft.com/office/powerpoint/2010/main" val="2878611036"/>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randombar(horizontal)">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5 Parts of Delay</a:t>
            </a:r>
            <a:endParaRPr lang="en-US" dirty="0"/>
          </a:p>
        </p:txBody>
      </p:sp>
      <p:sp>
        <p:nvSpPr>
          <p:cNvPr id="3" name="Content Placeholder 2"/>
          <p:cNvSpPr>
            <a:spLocks noGrp="1"/>
          </p:cNvSpPr>
          <p:nvPr>
            <p:ph idx="1"/>
          </p:nvPr>
        </p:nvSpPr>
        <p:spPr/>
        <p:txBody>
          <a:bodyPr>
            <a:normAutofit fontScale="85000" lnSpcReduction="10000"/>
          </a:bodyPr>
          <a:lstStyle/>
          <a:p>
            <a:pPr marL="0" indent="0">
              <a:buNone/>
            </a:pPr>
            <a:r>
              <a:rPr lang="en-US" dirty="0" smtClean="0"/>
              <a:t>Q: Can you explain the 5 types of delay a bit more?</a:t>
            </a:r>
          </a:p>
          <a:p>
            <a:pPr marL="0" indent="0">
              <a:buNone/>
            </a:pPr>
            <a:r>
              <a:rPr lang="en-US" dirty="0" smtClean="0"/>
              <a:t>A: Sure:</a:t>
            </a:r>
          </a:p>
          <a:p>
            <a:pPr marL="514350" indent="-514350">
              <a:buAutoNum type="arabicParenR"/>
            </a:pPr>
            <a:r>
              <a:rPr lang="en-US" dirty="0" smtClean="0"/>
              <a:t>Propagation Delay: delay of moving a signal across a network – even light does not travel infinitely fast.</a:t>
            </a:r>
          </a:p>
          <a:p>
            <a:pPr marL="514350" indent="-514350">
              <a:buAutoNum type="arabicParenR"/>
            </a:pPr>
            <a:r>
              <a:rPr lang="en-US" dirty="0" smtClean="0"/>
              <a:t>Access Delay: a device waiting for a cable/fiber to be “clear” before it can send.</a:t>
            </a:r>
          </a:p>
          <a:p>
            <a:pPr marL="514350" indent="-514350">
              <a:buAutoNum type="arabicParenR"/>
            </a:pPr>
            <a:r>
              <a:rPr lang="en-US" dirty="0" smtClean="0"/>
              <a:t>Switching Delay: routing a packet.</a:t>
            </a:r>
          </a:p>
          <a:p>
            <a:pPr marL="514350" indent="-514350">
              <a:buAutoNum type="arabicParenR"/>
            </a:pPr>
            <a:r>
              <a:rPr lang="en-US" dirty="0" smtClean="0"/>
              <a:t>Queuing Delay: delay from statistical multiplexing</a:t>
            </a:r>
          </a:p>
          <a:p>
            <a:pPr marL="514350" indent="-514350">
              <a:buAutoNum type="arabicParenR"/>
            </a:pPr>
            <a:r>
              <a:rPr lang="en-US" dirty="0" smtClean="0"/>
              <a:t>Server Delay: (not really networking) time for a server to formulate a response to a query.</a:t>
            </a:r>
            <a:endParaRPr lang="en-US" dirty="0"/>
          </a:p>
        </p:txBody>
      </p:sp>
    </p:spTree>
    <p:extLst>
      <p:ext uri="{BB962C8B-B14F-4D97-AF65-F5344CB8AC3E}">
        <p14:creationId xmlns:p14="http://schemas.microsoft.com/office/powerpoint/2010/main" val="31375418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trips(down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strips(down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12"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strips(down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12"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strips(downLeft)">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8" presetClass="entr" presetSubtype="12"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strips(downLeft)">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8" presetClass="entr" presetSubtype="12"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strips(downLeft)">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8" presetClass="entr" presetSubtype="12"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strips(downLeft)">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No-Delay Network</a:t>
            </a:r>
            <a:endParaRPr lang="en-US" dirty="0"/>
          </a:p>
        </p:txBody>
      </p:sp>
      <p:sp>
        <p:nvSpPr>
          <p:cNvPr id="3" name="Content Placeholder 2"/>
          <p:cNvSpPr>
            <a:spLocks noGrp="1"/>
          </p:cNvSpPr>
          <p:nvPr>
            <p:ph idx="1"/>
          </p:nvPr>
        </p:nvSpPr>
        <p:spPr/>
        <p:txBody>
          <a:bodyPr/>
          <a:lstStyle/>
          <a:p>
            <a:pPr marL="0" indent="0">
              <a:buNone/>
            </a:pPr>
            <a:r>
              <a:rPr lang="en-US" dirty="0"/>
              <a:t>Q: Would it be theoretically possible to create a network with no delay?</a:t>
            </a:r>
          </a:p>
          <a:p>
            <a:pPr marL="0" indent="0">
              <a:buNone/>
            </a:pPr>
            <a:r>
              <a:rPr lang="en-US" dirty="0"/>
              <a:t>A: Yes!  Using quantum physics</a:t>
            </a:r>
            <a:r>
              <a:rPr lang="en-US" dirty="0" smtClean="0"/>
              <a:t>.</a:t>
            </a:r>
          </a:p>
          <a:p>
            <a:pPr marL="0" indent="0">
              <a:buNone/>
            </a:pPr>
            <a:r>
              <a:rPr lang="en-US" dirty="0" smtClean="0"/>
              <a:t>Or not…</a:t>
            </a:r>
            <a:endParaRPr lang="en-US" dirty="0"/>
          </a:p>
          <a:p>
            <a:pPr marL="0" indent="0">
              <a:buNone/>
            </a:pPr>
            <a:endParaRPr lang="en-US" dirty="0"/>
          </a:p>
        </p:txBody>
      </p:sp>
    </p:spTree>
    <p:extLst>
      <p:ext uri="{BB962C8B-B14F-4D97-AF65-F5344CB8AC3E}">
        <p14:creationId xmlns:p14="http://schemas.microsoft.com/office/powerpoint/2010/main" val="40513381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trips(down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strips(down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12"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strips(downLeft)">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Measuring delay</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smtClean="0"/>
              <a:t>Q: How can we measure and print out the delay of a packet or packets moving across a network?</a:t>
            </a:r>
          </a:p>
          <a:p>
            <a:pPr marL="0" indent="0">
              <a:buNone/>
            </a:pPr>
            <a:r>
              <a:rPr lang="en-US" dirty="0" smtClean="0"/>
              <a:t>A: This is hard! Perhaps…</a:t>
            </a:r>
          </a:p>
          <a:p>
            <a:r>
              <a:rPr lang="en-US" dirty="0" smtClean="0"/>
              <a:t>You </a:t>
            </a:r>
            <a:r>
              <a:rPr lang="en-US" dirty="0"/>
              <a:t>measure round-trip </a:t>
            </a:r>
            <a:r>
              <a:rPr lang="en-US" dirty="0" smtClean="0"/>
              <a:t>times.</a:t>
            </a:r>
          </a:p>
          <a:p>
            <a:pPr lvl="1"/>
            <a:r>
              <a:rPr lang="en-US" dirty="0" smtClean="0"/>
              <a:t>Divide by 2, but then assumes delays are identical each direction – which is not true most of the time.</a:t>
            </a:r>
          </a:p>
          <a:p>
            <a:r>
              <a:rPr lang="en-US" dirty="0"/>
              <a:t>P</a:t>
            </a:r>
            <a:r>
              <a:rPr lang="en-US" dirty="0" smtClean="0"/>
              <a:t>ut </a:t>
            </a:r>
            <a:r>
              <a:rPr lang="en-US" dirty="0"/>
              <a:t>timestamps into the packets</a:t>
            </a:r>
            <a:r>
              <a:rPr lang="en-US" dirty="0" smtClean="0"/>
              <a:t>.</a:t>
            </a:r>
          </a:p>
          <a:p>
            <a:pPr lvl="1"/>
            <a:r>
              <a:rPr lang="en-US" dirty="0" smtClean="0"/>
              <a:t>But, these are not that useful.</a:t>
            </a:r>
            <a:endParaRPr lang="en-US" dirty="0"/>
          </a:p>
          <a:p>
            <a:endParaRPr lang="en-US" dirty="0"/>
          </a:p>
        </p:txBody>
      </p:sp>
    </p:spTree>
    <p:extLst>
      <p:ext uri="{BB962C8B-B14F-4D97-AF65-F5344CB8AC3E}">
        <p14:creationId xmlns:p14="http://schemas.microsoft.com/office/powerpoint/2010/main" val="28747346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trips(down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strips(down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12"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strips(down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12"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strips(downLeft)">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8" presetClass="entr" presetSubtype="12"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strips(downLeft)">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8" presetClass="entr" presetSubtype="12"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strips(downLeft)">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Throughput vs. </a:t>
            </a:r>
            <a:r>
              <a:rPr lang="en-US" dirty="0" err="1" smtClean="0"/>
              <a:t>Goodput</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smtClean="0"/>
              <a:t>Q: Can you explain </a:t>
            </a:r>
            <a:r>
              <a:rPr lang="en-US" dirty="0" err="1" smtClean="0"/>
              <a:t>goodput</a:t>
            </a:r>
            <a:r>
              <a:rPr lang="en-US" dirty="0" smtClean="0"/>
              <a:t> better?</a:t>
            </a:r>
          </a:p>
          <a:p>
            <a:pPr marL="0" indent="0">
              <a:buNone/>
            </a:pPr>
            <a:r>
              <a:rPr lang="en-US" dirty="0" smtClean="0"/>
              <a:t>A: Sure!</a:t>
            </a:r>
          </a:p>
          <a:p>
            <a:pPr marL="0" indent="0">
              <a:buNone/>
            </a:pPr>
            <a:r>
              <a:rPr lang="en-US" dirty="0" err="1" smtClean="0"/>
              <a:t>Goodput</a:t>
            </a:r>
            <a:r>
              <a:rPr lang="en-US" dirty="0" smtClean="0"/>
              <a:t> is the measure of how much *data* can be sent over the network – not including any network protocol overhead.</a:t>
            </a:r>
          </a:p>
          <a:p>
            <a:pPr marL="0" indent="0">
              <a:buNone/>
            </a:pPr>
            <a:r>
              <a:rPr lang="en-US" dirty="0" smtClean="0"/>
              <a:t>E.g., Link has 200 Bps max – throughput.  But, its</a:t>
            </a:r>
          </a:p>
          <a:p>
            <a:pPr marL="0" indent="0">
              <a:buNone/>
            </a:pPr>
            <a:r>
              <a:rPr lang="en-US" dirty="0"/>
              <a:t>l</a:t>
            </a:r>
            <a:r>
              <a:rPr lang="en-US" dirty="0" smtClean="0"/>
              <a:t>ayer 2 header is 100 bytes.  So, only 100 Bps max of *data* can get through.  Throughput is 200 Bps; </a:t>
            </a:r>
            <a:r>
              <a:rPr lang="en-US" dirty="0" err="1" smtClean="0"/>
              <a:t>goodput</a:t>
            </a:r>
            <a:r>
              <a:rPr lang="en-US" dirty="0" smtClean="0"/>
              <a:t> is 100 Bps.</a:t>
            </a:r>
            <a:endParaRPr lang="en-US" dirty="0"/>
          </a:p>
        </p:txBody>
      </p:sp>
    </p:spTree>
    <p:extLst>
      <p:ext uri="{BB962C8B-B14F-4D97-AF65-F5344CB8AC3E}">
        <p14:creationId xmlns:p14="http://schemas.microsoft.com/office/powerpoint/2010/main" val="9574555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trips(down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strips(down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12"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strips(down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12"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strips(downLeft)">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8" presetClass="entr" presetSubtype="12"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strips(downLeft)">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Road Analogy</a:t>
            </a:r>
            <a:endParaRPr lang="en-US" dirty="0"/>
          </a:p>
        </p:txBody>
      </p:sp>
      <p:sp>
        <p:nvSpPr>
          <p:cNvPr id="3" name="Content Placeholder 2"/>
          <p:cNvSpPr>
            <a:spLocks noGrp="1"/>
          </p:cNvSpPr>
          <p:nvPr>
            <p:ph idx="1"/>
          </p:nvPr>
        </p:nvSpPr>
        <p:spPr/>
        <p:txBody>
          <a:bodyPr/>
          <a:lstStyle/>
          <a:p>
            <a:pPr marL="0" indent="0">
              <a:buNone/>
            </a:pPr>
            <a:r>
              <a:rPr lang="en-US" dirty="0" smtClean="0"/>
              <a:t>Q: Can you explain the road/traffic analogy more?</a:t>
            </a:r>
          </a:p>
          <a:p>
            <a:pPr marL="0" indent="0">
              <a:buNone/>
            </a:pPr>
            <a:r>
              <a:rPr lang="en-US" dirty="0" smtClean="0"/>
              <a:t>A: Why, yes. Yes, I can.</a:t>
            </a:r>
          </a:p>
          <a:p>
            <a:pPr marL="0" indent="0">
              <a:buNone/>
            </a:pPr>
            <a:endParaRPr lang="en-US" dirty="0"/>
          </a:p>
          <a:p>
            <a:pPr marL="0" indent="0">
              <a:buNone/>
            </a:pPr>
            <a:r>
              <a:rPr lang="en-US" dirty="0" smtClean="0"/>
              <a:t>Delay is theoretically independent of capacity.</a:t>
            </a:r>
            <a:endParaRPr lang="en-US" dirty="0"/>
          </a:p>
        </p:txBody>
      </p:sp>
    </p:spTree>
    <p:extLst>
      <p:ext uri="{BB962C8B-B14F-4D97-AF65-F5344CB8AC3E}">
        <p14:creationId xmlns:p14="http://schemas.microsoft.com/office/powerpoint/2010/main" val="28943130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trips(down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strips(down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12"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strips(downLeft)">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Real-time Protocols and Jitter</a:t>
            </a:r>
            <a:endParaRPr lang="en-US" dirty="0"/>
          </a:p>
        </p:txBody>
      </p:sp>
      <p:sp>
        <p:nvSpPr>
          <p:cNvPr id="3" name="Content Placeholder 2"/>
          <p:cNvSpPr>
            <a:spLocks noGrp="1"/>
          </p:cNvSpPr>
          <p:nvPr>
            <p:ph idx="1"/>
          </p:nvPr>
        </p:nvSpPr>
        <p:spPr/>
        <p:txBody>
          <a:bodyPr>
            <a:normAutofit fontScale="92500"/>
          </a:bodyPr>
          <a:lstStyle/>
          <a:p>
            <a:pPr marL="0" indent="0">
              <a:buNone/>
            </a:pPr>
            <a:r>
              <a:rPr lang="en-US" dirty="0" smtClean="0"/>
              <a:t>Q: How do real-time protocols account for jitter?</a:t>
            </a:r>
          </a:p>
          <a:p>
            <a:pPr marL="0" indent="0">
              <a:buNone/>
            </a:pPr>
            <a:r>
              <a:rPr lang="en-US" dirty="0" smtClean="0"/>
              <a:t>A: Read chapter 29. </a:t>
            </a:r>
            <a:r>
              <a:rPr lang="en-US" dirty="0" smtClean="0">
                <a:sym typeface="Wingdings"/>
              </a:rPr>
              <a:t>  </a:t>
            </a:r>
          </a:p>
          <a:p>
            <a:pPr marL="0" indent="0">
              <a:buNone/>
            </a:pPr>
            <a:r>
              <a:rPr lang="en-US" dirty="0" smtClean="0">
                <a:sym typeface="Wingdings"/>
              </a:rPr>
              <a:t>Example: sending real-time video over the internet – </a:t>
            </a:r>
            <a:r>
              <a:rPr lang="en-US" dirty="0" err="1">
                <a:sym typeface="Wingdings"/>
              </a:rPr>
              <a:t>F</a:t>
            </a:r>
            <a:r>
              <a:rPr lang="en-US" dirty="0" err="1" smtClean="0">
                <a:sym typeface="Wingdings"/>
              </a:rPr>
              <a:t>acetime</a:t>
            </a:r>
            <a:r>
              <a:rPr lang="en-US" dirty="0" smtClean="0">
                <a:sym typeface="Wingdings"/>
              </a:rPr>
              <a:t> or Skype.</a:t>
            </a:r>
          </a:p>
          <a:p>
            <a:pPr marL="0" indent="0">
              <a:buNone/>
            </a:pPr>
            <a:r>
              <a:rPr lang="en-US" dirty="0" smtClean="0">
                <a:sym typeface="Wingdings"/>
              </a:rPr>
              <a:t>First, why not use TCP?</a:t>
            </a:r>
          </a:p>
          <a:p>
            <a:pPr marL="0" indent="0">
              <a:buNone/>
            </a:pPr>
            <a:r>
              <a:rPr lang="en-US" dirty="0" smtClean="0">
                <a:sym typeface="Wingdings"/>
              </a:rPr>
              <a:t>RTP sends timestamps in each packet, so users of RTP can implement a </a:t>
            </a:r>
            <a:r>
              <a:rPr lang="en-US" i="1" dirty="0" smtClean="0">
                <a:sym typeface="Wingdings"/>
              </a:rPr>
              <a:t>jitter buffer</a:t>
            </a:r>
            <a:r>
              <a:rPr lang="en-US" dirty="0" smtClean="0">
                <a:sym typeface="Wingdings"/>
              </a:rPr>
              <a:t>.  </a:t>
            </a:r>
          </a:p>
          <a:p>
            <a:pPr marL="0" indent="0">
              <a:buNone/>
            </a:pPr>
            <a:r>
              <a:rPr lang="en-US" dirty="0" smtClean="0">
                <a:sym typeface="Wingdings"/>
              </a:rPr>
              <a:t>Packets are released from the buffer with no jitter.</a:t>
            </a:r>
          </a:p>
          <a:p>
            <a:pPr marL="0" indent="0">
              <a:buNone/>
            </a:pPr>
            <a:endParaRPr lang="en-US" dirty="0"/>
          </a:p>
        </p:txBody>
      </p:sp>
    </p:spTree>
    <p:extLst>
      <p:ext uri="{BB962C8B-B14F-4D97-AF65-F5344CB8AC3E}">
        <p14:creationId xmlns:p14="http://schemas.microsoft.com/office/powerpoint/2010/main" val="29933595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trips(down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strips(down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12"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strips(down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12"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strips(downLeft)">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8" presetClass="entr" presetSubtype="12"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strips(downLeft)">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8" presetClass="entr" presetSubtype="12"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strips(downLeft)">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Isochronous networks</a:t>
            </a:r>
            <a:endParaRPr lang="en-US" dirty="0"/>
          </a:p>
        </p:txBody>
      </p:sp>
      <p:sp>
        <p:nvSpPr>
          <p:cNvPr id="3" name="Content Placeholder 2"/>
          <p:cNvSpPr>
            <a:spLocks noGrp="1"/>
          </p:cNvSpPr>
          <p:nvPr>
            <p:ph idx="1"/>
          </p:nvPr>
        </p:nvSpPr>
        <p:spPr/>
        <p:txBody>
          <a:bodyPr/>
          <a:lstStyle/>
          <a:p>
            <a:pPr marL="0" indent="0">
              <a:buNone/>
            </a:pPr>
            <a:r>
              <a:rPr lang="en-US" dirty="0" smtClean="0"/>
              <a:t>Q: Can you explain isochronous networks?</a:t>
            </a:r>
          </a:p>
          <a:p>
            <a:pPr marL="0" indent="0">
              <a:buNone/>
            </a:pPr>
            <a:r>
              <a:rPr lang="en-US" dirty="0" smtClean="0"/>
              <a:t>A: Not really.  But, it must be a network that sets up / reserves bandwidth and processing capacity across each hop in the network before traffic flows (circuit-switching). </a:t>
            </a:r>
          </a:p>
          <a:p>
            <a:pPr marL="0" indent="0">
              <a:buNone/>
            </a:pPr>
            <a:r>
              <a:rPr lang="en-US" dirty="0" smtClean="0"/>
              <a:t>E.g., Multiprotocol Label Switching (MPLS) or ATM (Asynchronous Transfer Mode) at Layer 2.</a:t>
            </a:r>
            <a:endParaRPr lang="en-US" dirty="0"/>
          </a:p>
        </p:txBody>
      </p:sp>
    </p:spTree>
    <p:extLst>
      <p:ext uri="{BB962C8B-B14F-4D97-AF65-F5344CB8AC3E}">
        <p14:creationId xmlns:p14="http://schemas.microsoft.com/office/powerpoint/2010/main" val="38068550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trips(down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strips(down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12"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strips(downLeft)">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Goodput</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smtClean="0"/>
              <a:t>Q: Can you clarify "</a:t>
            </a:r>
            <a:r>
              <a:rPr lang="en-US" dirty="0" err="1" smtClean="0"/>
              <a:t>Goodput</a:t>
            </a:r>
            <a:r>
              <a:rPr lang="en-US" dirty="0" smtClean="0"/>
              <a:t>"?</a:t>
            </a:r>
          </a:p>
          <a:p>
            <a:pPr marL="0" indent="0">
              <a:buNone/>
            </a:pPr>
            <a:r>
              <a:rPr lang="en-US" dirty="0" smtClean="0"/>
              <a:t>A: </a:t>
            </a:r>
            <a:r>
              <a:rPr lang="en-US" dirty="0" err="1" smtClean="0"/>
              <a:t>Goodput</a:t>
            </a:r>
            <a:r>
              <a:rPr lang="en-US" dirty="0" smtClean="0"/>
              <a:t> is how much </a:t>
            </a:r>
            <a:r>
              <a:rPr lang="en-US" i="1" dirty="0" smtClean="0"/>
              <a:t>data</a:t>
            </a:r>
            <a:r>
              <a:rPr lang="en-US" dirty="0" smtClean="0"/>
              <a:t> gets through per unit time.  It is throughput – overhead… (sort of).</a:t>
            </a:r>
          </a:p>
          <a:p>
            <a:pPr marL="0" indent="0">
              <a:buNone/>
            </a:pPr>
            <a:r>
              <a:rPr lang="en-US" dirty="0" smtClean="0"/>
              <a:t>Q: How is </a:t>
            </a:r>
            <a:r>
              <a:rPr lang="en-US" dirty="0" err="1" smtClean="0"/>
              <a:t>goodput</a:t>
            </a:r>
            <a:r>
              <a:rPr lang="en-US" dirty="0" smtClean="0"/>
              <a:t> measured?</a:t>
            </a:r>
          </a:p>
          <a:p>
            <a:pPr marL="0" indent="0">
              <a:buNone/>
            </a:pPr>
            <a:r>
              <a:rPr lang="en-US" dirty="0" smtClean="0"/>
              <a:t>A: You could transfer data and see how much gets through in a certain amount of time.  Or compute max </a:t>
            </a:r>
            <a:r>
              <a:rPr lang="en-US" dirty="0" err="1" smtClean="0"/>
              <a:t>goodput</a:t>
            </a:r>
            <a:r>
              <a:rPr lang="en-US" dirty="0" smtClean="0"/>
              <a:t> on paper, if you know exactly the overhead of the protocols.</a:t>
            </a:r>
            <a:endParaRPr lang="en-US" dirty="0"/>
          </a:p>
        </p:txBody>
      </p:sp>
    </p:spTree>
    <p:extLst>
      <p:ext uri="{BB962C8B-B14F-4D97-AF65-F5344CB8AC3E}">
        <p14:creationId xmlns:p14="http://schemas.microsoft.com/office/powerpoint/2010/main" val="22980079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arn(inVertic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arn(inVertic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arn(inVertical)">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Bandwidth, throughput, latency, delay, </a:t>
            </a:r>
            <a:r>
              <a:rPr lang="en-US" dirty="0" err="1" smtClean="0"/>
              <a:t>goodput</a:t>
            </a:r>
            <a:r>
              <a:rPr lang="en-US" dirty="0" smtClean="0"/>
              <a:t>… </a:t>
            </a:r>
            <a:r>
              <a:rPr lang="en-US" dirty="0" err="1" smtClean="0"/>
              <a:t>Arrrgggh</a:t>
            </a:r>
            <a:r>
              <a:rPr lang="en-US" dirty="0" smtClean="0"/>
              <a:t>!</a:t>
            </a:r>
            <a:endParaRPr lang="en-US" dirty="0"/>
          </a:p>
        </p:txBody>
      </p:sp>
      <p:sp>
        <p:nvSpPr>
          <p:cNvPr id="3" name="Content Placeholder 2"/>
          <p:cNvSpPr>
            <a:spLocks noGrp="1"/>
          </p:cNvSpPr>
          <p:nvPr>
            <p:ph idx="1"/>
          </p:nvPr>
        </p:nvSpPr>
        <p:spPr/>
        <p:txBody>
          <a:bodyPr/>
          <a:lstStyle/>
          <a:p>
            <a:pPr marL="0" indent="0">
              <a:buNone/>
            </a:pPr>
            <a:r>
              <a:rPr lang="en-US" dirty="0" smtClean="0"/>
              <a:t>Q:  What does "bandwidth" really mean?</a:t>
            </a:r>
          </a:p>
          <a:p>
            <a:pPr marL="0" indent="0">
              <a:buNone/>
            </a:pPr>
            <a:r>
              <a:rPr lang="en-US" dirty="0" smtClean="0"/>
              <a:t>A: Bandwidth is how much data can get through the network per unit time – how much can be “pushed” through the network.</a:t>
            </a:r>
          </a:p>
          <a:p>
            <a:pPr marL="0" indent="0">
              <a:buNone/>
            </a:pPr>
            <a:r>
              <a:rPr lang="en-US" dirty="0" smtClean="0"/>
              <a:t>Q: What about analog bandwidth?  </a:t>
            </a:r>
          </a:p>
          <a:p>
            <a:pPr marL="0" indent="0">
              <a:buNone/>
            </a:pPr>
            <a:r>
              <a:rPr lang="en-US" dirty="0" smtClean="0"/>
              <a:t>A: I’m not really sure about this…</a:t>
            </a:r>
            <a:endParaRPr lang="en-US" dirty="0"/>
          </a:p>
        </p:txBody>
      </p:sp>
    </p:spTree>
    <p:extLst>
      <p:ext uri="{BB962C8B-B14F-4D97-AF65-F5344CB8AC3E}">
        <p14:creationId xmlns:p14="http://schemas.microsoft.com/office/powerpoint/2010/main" val="31702279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Cable vs. Satellite ISP</a:t>
            </a:r>
            <a:endParaRPr lang="en-US" dirty="0"/>
          </a:p>
        </p:txBody>
      </p:sp>
      <p:sp>
        <p:nvSpPr>
          <p:cNvPr id="3" name="Content Placeholder 2"/>
          <p:cNvSpPr>
            <a:spLocks noGrp="1"/>
          </p:cNvSpPr>
          <p:nvPr>
            <p:ph idx="1"/>
          </p:nvPr>
        </p:nvSpPr>
        <p:spPr/>
        <p:txBody>
          <a:bodyPr/>
          <a:lstStyle/>
          <a:p>
            <a:pPr marL="0" indent="0">
              <a:buNone/>
            </a:pPr>
            <a:r>
              <a:rPr lang="en-US" dirty="0" smtClean="0"/>
              <a:t>Q: If a satellite internet company and a cable internet company advertise the same network speed, say 5 mbps, would the effective data rate of the satellite network be slower because of more latency?</a:t>
            </a:r>
          </a:p>
          <a:p>
            <a:pPr marL="0" indent="0">
              <a:buNone/>
            </a:pPr>
            <a:r>
              <a:rPr lang="en-US" dirty="0" smtClean="0"/>
              <a:t>A: The bandwidth could be the same, but the delay is probably going to be much longer for the satellite, just because of propagation delay.</a:t>
            </a:r>
            <a:endParaRPr lang="en-US" dirty="0"/>
          </a:p>
        </p:txBody>
      </p:sp>
    </p:spTree>
    <p:extLst>
      <p:ext uri="{BB962C8B-B14F-4D97-AF65-F5344CB8AC3E}">
        <p14:creationId xmlns:p14="http://schemas.microsoft.com/office/powerpoint/2010/main" val="4190587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Access vs. Queuing Delays</a:t>
            </a:r>
            <a:endParaRPr lang="en-US" dirty="0"/>
          </a:p>
        </p:txBody>
      </p:sp>
      <p:sp>
        <p:nvSpPr>
          <p:cNvPr id="3" name="Content Placeholder 2"/>
          <p:cNvSpPr>
            <a:spLocks noGrp="1"/>
          </p:cNvSpPr>
          <p:nvPr>
            <p:ph idx="1"/>
          </p:nvPr>
        </p:nvSpPr>
        <p:spPr/>
        <p:txBody>
          <a:bodyPr>
            <a:normAutofit fontScale="92500" lnSpcReduction="20000"/>
          </a:bodyPr>
          <a:lstStyle/>
          <a:p>
            <a:pPr marL="0" marR="0" lvl="0" indent="0" defTabSz="914400" eaLnBrk="1" fontAlgn="auto" latinLnBrk="0" hangingPunct="1">
              <a:lnSpc>
                <a:spcPct val="100000"/>
              </a:lnSpc>
              <a:spcBef>
                <a:spcPts val="0"/>
              </a:spcBef>
              <a:spcAft>
                <a:spcPts val="0"/>
              </a:spcAft>
              <a:buClrTx/>
              <a:buSzTx/>
              <a:buFontTx/>
              <a:buNone/>
              <a:tabLst/>
              <a:defRPr/>
            </a:pPr>
            <a:r>
              <a:rPr lang="en-US" dirty="0" smtClean="0"/>
              <a:t>Q: What is the difference between access and queuing delays?</a:t>
            </a:r>
          </a:p>
          <a:p>
            <a:pPr marL="0" marR="0" lvl="0" indent="0" defTabSz="914400" eaLnBrk="1" fontAlgn="auto" latinLnBrk="0" hangingPunct="1">
              <a:lnSpc>
                <a:spcPct val="100000"/>
              </a:lnSpc>
              <a:spcBef>
                <a:spcPts val="0"/>
              </a:spcBef>
              <a:spcAft>
                <a:spcPts val="0"/>
              </a:spcAft>
              <a:buClrTx/>
              <a:buSzTx/>
              <a:buFontTx/>
              <a:buNone/>
              <a:tabLst/>
              <a:defRPr/>
            </a:pPr>
            <a:endParaRPr lang="en-US" dirty="0"/>
          </a:p>
          <a:p>
            <a:pPr marL="0" marR="0" lvl="0" indent="0" defTabSz="914400" eaLnBrk="1" fontAlgn="auto" latinLnBrk="0" hangingPunct="1">
              <a:lnSpc>
                <a:spcPct val="100000"/>
              </a:lnSpc>
              <a:spcBef>
                <a:spcPts val="0"/>
              </a:spcBef>
              <a:spcAft>
                <a:spcPts val="0"/>
              </a:spcAft>
              <a:buClrTx/>
              <a:buSzTx/>
              <a:buFontTx/>
              <a:buNone/>
              <a:tabLst/>
              <a:defRPr/>
            </a:pPr>
            <a:r>
              <a:rPr lang="en-US" dirty="0" smtClean="0"/>
              <a:t>A: Access delays is waiting for others to be quiet so that you can send without collisions.  Or, waiting for your transmission slot to come around again (in TDM). </a:t>
            </a:r>
          </a:p>
          <a:p>
            <a:pPr marL="0" marR="0" lvl="0" indent="0" defTabSz="914400" eaLnBrk="1" fontAlgn="auto" latinLnBrk="0" hangingPunct="1">
              <a:lnSpc>
                <a:spcPct val="100000"/>
              </a:lnSpc>
              <a:spcBef>
                <a:spcPts val="0"/>
              </a:spcBef>
              <a:spcAft>
                <a:spcPts val="0"/>
              </a:spcAft>
              <a:buClrTx/>
              <a:buSzTx/>
              <a:buFontTx/>
              <a:buNone/>
              <a:tabLst/>
              <a:defRPr/>
            </a:pPr>
            <a:endParaRPr lang="en-US" dirty="0"/>
          </a:p>
          <a:p>
            <a:pPr marL="0" marR="0" lvl="0" indent="0" defTabSz="914400" eaLnBrk="1" fontAlgn="auto" latinLnBrk="0" hangingPunct="1">
              <a:lnSpc>
                <a:spcPct val="100000"/>
              </a:lnSpc>
              <a:spcBef>
                <a:spcPts val="0"/>
              </a:spcBef>
              <a:spcAft>
                <a:spcPts val="0"/>
              </a:spcAft>
              <a:buClrTx/>
              <a:buSzTx/>
              <a:buFontTx/>
              <a:buNone/>
              <a:tabLst/>
              <a:defRPr/>
            </a:pPr>
            <a:r>
              <a:rPr lang="en-US" dirty="0" smtClean="0"/>
              <a:t>Queuing delay is a packet sitting in a queue of packets, waiting to get to the front of the queue to be sent.</a:t>
            </a:r>
            <a:endParaRPr lang="en-US" dirty="0"/>
          </a:p>
        </p:txBody>
      </p:sp>
    </p:spTree>
    <p:extLst>
      <p:ext uri="{BB962C8B-B14F-4D97-AF65-F5344CB8AC3E}">
        <p14:creationId xmlns:p14="http://schemas.microsoft.com/office/powerpoint/2010/main" val="889926146"/>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3"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
                                        <p:tgtEl>
                                          <p:spTgt spid="3">
                                            <p:txEl>
                                              <p:pRg st="0" end="0"/>
                                            </p:txEl>
                                          </p:spTgt>
                                        </p:tgtEl>
                                      </p:cBhvr>
                                    </p:animEffect>
                                    <p:anim calcmode="lin" valueType="num">
                                      <p:cBhvr>
                                        <p:cTn id="8" dur="4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400" fill="hold"/>
                                        <p:tgtEl>
                                          <p:spTgt spid="3">
                                            <p:txEl>
                                              <p:pRg st="0" end="0"/>
                                            </p:txEl>
                                          </p:spTgt>
                                        </p:tgtEl>
                                        <p:attrNameLst>
                                          <p:attrName>ppt_y</p:attrName>
                                        </p:attrNameLst>
                                      </p:cBhvr>
                                      <p:tavLst>
                                        <p:tav tm="0">
                                          <p:val>
                                            <p:strVal val="#ppt_y+0.31"/>
                                          </p:val>
                                        </p:tav>
                                        <p:tav tm="100000">
                                          <p:val>
                                            <p:strVal val="#ppt_y+0.31"/>
                                          </p:val>
                                        </p:tav>
                                      </p:tavLst>
                                    </p:anim>
                                    <p:anim calcmode="lin" valueType="num">
                                      <p:cBhvr>
                                        <p:cTn id="10" dur="600" decel="50000" fill="hold">
                                          <p:stCondLst>
                                            <p:cond delay="400"/>
                                          </p:stCondLst>
                                        </p:cTn>
                                        <p:tgtEl>
                                          <p:spTgt spid="3">
                                            <p:txEl>
                                              <p:pRg st="0" end="0"/>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1" dur="600" decel="50000" fill="hold">
                                          <p:stCondLst>
                                            <p:cond delay="400"/>
                                          </p:stCondLst>
                                        </p:cTn>
                                        <p:tgtEl>
                                          <p:spTgt spid="3">
                                            <p:txEl>
                                              <p:pRg st="0" end="0"/>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43" presetClass="entr" presetSubtype="0" fill="hold" grpId="0" nodeType="click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fade">
                                      <p:cBhvr>
                                        <p:cTn id="16" dur="100"/>
                                        <p:tgtEl>
                                          <p:spTgt spid="3">
                                            <p:txEl>
                                              <p:pRg st="2" end="2"/>
                                            </p:txEl>
                                          </p:spTgt>
                                        </p:tgtEl>
                                      </p:cBhvr>
                                    </p:animEffect>
                                    <p:anim calcmode="lin" valueType="num">
                                      <p:cBhvr>
                                        <p:cTn id="17" dur="4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8" dur="400" fill="hold"/>
                                        <p:tgtEl>
                                          <p:spTgt spid="3">
                                            <p:txEl>
                                              <p:pRg st="2" end="2"/>
                                            </p:txEl>
                                          </p:spTgt>
                                        </p:tgtEl>
                                        <p:attrNameLst>
                                          <p:attrName>ppt_y</p:attrName>
                                        </p:attrNameLst>
                                      </p:cBhvr>
                                      <p:tavLst>
                                        <p:tav tm="0">
                                          <p:val>
                                            <p:strVal val="#ppt_y+0.31"/>
                                          </p:val>
                                        </p:tav>
                                        <p:tav tm="100000">
                                          <p:val>
                                            <p:strVal val="#ppt_y+0.31"/>
                                          </p:val>
                                        </p:tav>
                                      </p:tavLst>
                                    </p:anim>
                                    <p:anim calcmode="lin" valueType="num">
                                      <p:cBhvr>
                                        <p:cTn id="19" dur="600" decel="50000" fill="hold">
                                          <p:stCondLst>
                                            <p:cond delay="400"/>
                                          </p:stCondLst>
                                        </p:cTn>
                                        <p:tgtEl>
                                          <p:spTgt spid="3">
                                            <p:txEl>
                                              <p:pRg st="2" end="2"/>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20" dur="600" decel="50000" fill="hold">
                                          <p:stCondLst>
                                            <p:cond delay="400"/>
                                          </p:stCondLst>
                                        </p:cTn>
                                        <p:tgtEl>
                                          <p:spTgt spid="3">
                                            <p:txEl>
                                              <p:pRg st="2" end="2"/>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43" presetClass="entr" presetSubtype="0"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fade">
                                      <p:cBhvr>
                                        <p:cTn id="25" dur="100"/>
                                        <p:tgtEl>
                                          <p:spTgt spid="3">
                                            <p:txEl>
                                              <p:pRg st="4" end="4"/>
                                            </p:txEl>
                                          </p:spTgt>
                                        </p:tgtEl>
                                      </p:cBhvr>
                                    </p:animEffect>
                                    <p:anim calcmode="lin" valueType="num">
                                      <p:cBhvr>
                                        <p:cTn id="26" dur="4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7" dur="400" fill="hold"/>
                                        <p:tgtEl>
                                          <p:spTgt spid="3">
                                            <p:txEl>
                                              <p:pRg st="4" end="4"/>
                                            </p:txEl>
                                          </p:spTgt>
                                        </p:tgtEl>
                                        <p:attrNameLst>
                                          <p:attrName>ppt_y</p:attrName>
                                        </p:attrNameLst>
                                      </p:cBhvr>
                                      <p:tavLst>
                                        <p:tav tm="0">
                                          <p:val>
                                            <p:strVal val="#ppt_y+0.31"/>
                                          </p:val>
                                        </p:tav>
                                        <p:tav tm="100000">
                                          <p:val>
                                            <p:strVal val="#ppt_y+0.31"/>
                                          </p:val>
                                        </p:tav>
                                      </p:tavLst>
                                    </p:anim>
                                    <p:anim calcmode="lin" valueType="num">
                                      <p:cBhvr>
                                        <p:cTn id="28" dur="600" decel="50000" fill="hold">
                                          <p:stCondLst>
                                            <p:cond delay="400"/>
                                          </p:stCondLst>
                                        </p:cTn>
                                        <p:tgtEl>
                                          <p:spTgt spid="3">
                                            <p:txEl>
                                              <p:pRg st="4" end="4"/>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29" dur="600" decel="50000" fill="hold">
                                          <p:stCondLst>
                                            <p:cond delay="400"/>
                                          </p:stCondLst>
                                        </p:cTn>
                                        <p:tgtEl>
                                          <p:spTgt spid="3">
                                            <p:txEl>
                                              <p:pRg st="4" end="4"/>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Measuring throughput</a:t>
            </a:r>
            <a:endParaRPr lang="en-US" dirty="0"/>
          </a:p>
        </p:txBody>
      </p:sp>
      <p:sp>
        <p:nvSpPr>
          <p:cNvPr id="3" name="Content Placeholder 2"/>
          <p:cNvSpPr>
            <a:spLocks noGrp="1"/>
          </p:cNvSpPr>
          <p:nvPr>
            <p:ph idx="1"/>
          </p:nvPr>
        </p:nvSpPr>
        <p:spPr/>
        <p:txBody>
          <a:bodyPr/>
          <a:lstStyle/>
          <a:p>
            <a:pPr marL="0" indent="0">
              <a:buNone/>
            </a:pPr>
            <a:r>
              <a:rPr lang="en-US" dirty="0" smtClean="0"/>
              <a:t>Q: Is throughput measured solely on the hardware in the network, for example 1Gbps ethernet?</a:t>
            </a:r>
          </a:p>
          <a:p>
            <a:pPr marL="0" indent="0">
              <a:buNone/>
            </a:pPr>
            <a:r>
              <a:rPr lang="en-US" dirty="0" smtClean="0"/>
              <a:t>A: You can measure the throughput of a link, but it is much more interesting to measure the throughput of a network – or a path through multiple networks.</a:t>
            </a:r>
            <a:endParaRPr lang="en-US" dirty="0"/>
          </a:p>
        </p:txBody>
      </p:sp>
    </p:spTree>
    <p:extLst>
      <p:ext uri="{BB962C8B-B14F-4D97-AF65-F5344CB8AC3E}">
        <p14:creationId xmlns:p14="http://schemas.microsoft.com/office/powerpoint/2010/main" val="39496916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Jitter</a:t>
            </a:r>
            <a:endParaRPr lang="en-US" dirty="0"/>
          </a:p>
        </p:txBody>
      </p:sp>
      <p:sp>
        <p:nvSpPr>
          <p:cNvPr id="3" name="Content Placeholder 2"/>
          <p:cNvSpPr>
            <a:spLocks noGrp="1"/>
          </p:cNvSpPr>
          <p:nvPr>
            <p:ph idx="1"/>
          </p:nvPr>
        </p:nvSpPr>
        <p:spPr/>
        <p:txBody>
          <a:bodyPr/>
          <a:lstStyle/>
          <a:p>
            <a:pPr marL="0" indent="0">
              <a:buNone/>
            </a:pPr>
            <a:r>
              <a:rPr lang="en-US" dirty="0" smtClean="0"/>
              <a:t>Q: What exactly is jitter?</a:t>
            </a:r>
          </a:p>
          <a:p>
            <a:pPr marL="0" indent="0">
              <a:buNone/>
            </a:pPr>
            <a:endParaRPr lang="en-US" dirty="0"/>
          </a:p>
          <a:p>
            <a:pPr marL="0" indent="0">
              <a:buNone/>
            </a:pPr>
            <a:r>
              <a:rPr lang="en-US" dirty="0" smtClean="0"/>
              <a:t>A: Jitter is the variation in delay for a set of packets.  If packets are sent out, say 1 every 1 </a:t>
            </a:r>
            <a:r>
              <a:rPr lang="en-US" dirty="0" err="1" smtClean="0"/>
              <a:t>ms</a:t>
            </a:r>
            <a:r>
              <a:rPr lang="en-US" dirty="0" smtClean="0"/>
              <a:t>, but arrive with differing gaps, that’s jitter.  If one gap is 1ms, the next 2 </a:t>
            </a:r>
            <a:r>
              <a:rPr lang="en-US" dirty="0" err="1" smtClean="0"/>
              <a:t>ms</a:t>
            </a:r>
            <a:r>
              <a:rPr lang="en-US" dirty="0" smtClean="0"/>
              <a:t>, the next 0.5 </a:t>
            </a:r>
            <a:r>
              <a:rPr lang="en-US" dirty="0" err="1" smtClean="0"/>
              <a:t>ms</a:t>
            </a:r>
            <a:r>
              <a:rPr lang="en-US" dirty="0" smtClean="0"/>
              <a:t>, etc…  that’s jitter.</a:t>
            </a:r>
            <a:endParaRPr lang="en-US" dirty="0"/>
          </a:p>
        </p:txBody>
      </p:sp>
    </p:spTree>
    <p:extLst>
      <p:ext uri="{BB962C8B-B14F-4D97-AF65-F5344CB8AC3E}">
        <p14:creationId xmlns:p14="http://schemas.microsoft.com/office/powerpoint/2010/main" val="27687001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par>
                                <p:cTn id="8" presetID="16" presetClass="entr" presetSubtype="21"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barn(inVertical)">
                                      <p:cBhvr>
                                        <p:cTn id="10"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Importance of formula 28.1</a:t>
            </a:r>
            <a:endParaRPr lang="en-US" dirty="0"/>
          </a:p>
        </p:txBody>
      </p:sp>
      <p:sp>
        <p:nvSpPr>
          <p:cNvPr id="3" name="Content Placeholder 2"/>
          <p:cNvSpPr>
            <a:spLocks noGrp="1"/>
          </p:cNvSpPr>
          <p:nvPr>
            <p:ph idx="1"/>
          </p:nvPr>
        </p:nvSpPr>
        <p:spPr/>
        <p:txBody>
          <a:bodyPr/>
          <a:lstStyle/>
          <a:p>
            <a:pPr marL="0" indent="0">
              <a:buNone/>
            </a:pPr>
            <a:r>
              <a:rPr lang="en-US" dirty="0" smtClean="0"/>
              <a:t>Q: What is the significance of formula 28.1?</a:t>
            </a:r>
          </a:p>
          <a:p>
            <a:pPr marL="0" indent="0">
              <a:buNone/>
            </a:pPr>
            <a:endParaRPr lang="en-US" dirty="0"/>
          </a:p>
          <a:p>
            <a:pPr marL="0" indent="0">
              <a:buNone/>
            </a:pPr>
            <a:r>
              <a:rPr lang="en-US" dirty="0" smtClean="0"/>
              <a:t>A: It helps estimate delay based on utilization.  Utilization is how busy a network is – how many packets are queued up to get sent.</a:t>
            </a:r>
            <a:endParaRPr lang="en-US" dirty="0"/>
          </a:p>
        </p:txBody>
      </p:sp>
    </p:spTree>
    <p:extLst>
      <p:ext uri="{BB962C8B-B14F-4D97-AF65-F5344CB8AC3E}">
        <p14:creationId xmlns:p14="http://schemas.microsoft.com/office/powerpoint/2010/main" val="41899135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trips(down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strips(downLeft)">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Measuring network performance</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Q: What other methods are there for measuring the network performance apart from ping?  Is ping a good indicator for the “speed” of the internet between 2 hosts?</a:t>
            </a:r>
          </a:p>
          <a:p>
            <a:pPr marL="0" indent="0">
              <a:buNone/>
            </a:pPr>
            <a:r>
              <a:rPr lang="en-US" dirty="0" smtClean="0"/>
              <a:t>A. ping measures RTT (round-trip time), i.e., delay, which is an important metric.  Other tools are: </a:t>
            </a:r>
            <a:r>
              <a:rPr lang="en-US" dirty="0" err="1" smtClean="0"/>
              <a:t>mtr</a:t>
            </a:r>
            <a:r>
              <a:rPr lang="en-US" dirty="0" smtClean="0"/>
              <a:t>, SNMP, </a:t>
            </a:r>
            <a:r>
              <a:rPr lang="en-US" dirty="0" err="1" smtClean="0"/>
              <a:t>ttcp</a:t>
            </a:r>
            <a:r>
              <a:rPr lang="en-US" dirty="0" smtClean="0"/>
              <a:t>, </a:t>
            </a:r>
            <a:r>
              <a:rPr lang="en-US" dirty="0" err="1" smtClean="0"/>
              <a:t>iperf</a:t>
            </a:r>
            <a:r>
              <a:rPr lang="en-US" dirty="0" smtClean="0"/>
              <a:t>, etc.</a:t>
            </a:r>
            <a:endParaRPr lang="en-US" dirty="0"/>
          </a:p>
        </p:txBody>
      </p:sp>
    </p:spTree>
    <p:extLst>
      <p:ext uri="{BB962C8B-B14F-4D97-AF65-F5344CB8AC3E}">
        <p14:creationId xmlns:p14="http://schemas.microsoft.com/office/powerpoint/2010/main" val="3827140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Making up for jitter</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dirty="0" smtClean="0"/>
              <a:t>Q: p 476.  The internet uses real-time protocols to compensate for jitter.  Could you explain how that is done in a nutshell?</a:t>
            </a:r>
          </a:p>
          <a:p>
            <a:pPr marL="0" indent="0">
              <a:buNone/>
            </a:pPr>
            <a:r>
              <a:rPr lang="en-US" dirty="0" smtClean="0"/>
              <a:t>A. The Real-time Transport Protocol (RTP) is sort-of half way between UDP and TCP.  There are reliability mechanism in place like TCP, but data is dropped/skipped if it goes missing (retransmission is useless for real-time).  Also, the protocol buffers data at the receiver so that it can deliver it consistently when it has enough data.</a:t>
            </a:r>
            <a:endParaRPr lang="en-US" dirty="0"/>
          </a:p>
        </p:txBody>
      </p:sp>
    </p:spTree>
    <p:extLst>
      <p:ext uri="{BB962C8B-B14F-4D97-AF65-F5344CB8AC3E}">
        <p14:creationId xmlns:p14="http://schemas.microsoft.com/office/powerpoint/2010/main" val="26491126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Over-booking?</a:t>
            </a:r>
            <a:endParaRPr lang="en-US" dirty="0"/>
          </a:p>
        </p:txBody>
      </p:sp>
      <p:sp>
        <p:nvSpPr>
          <p:cNvPr id="3" name="Content Placeholder 2"/>
          <p:cNvSpPr>
            <a:spLocks noGrp="1"/>
          </p:cNvSpPr>
          <p:nvPr>
            <p:ph idx="1"/>
          </p:nvPr>
        </p:nvSpPr>
        <p:spPr/>
        <p:txBody>
          <a:bodyPr/>
          <a:lstStyle/>
          <a:p>
            <a:pPr marL="0" indent="0">
              <a:buNone/>
            </a:pPr>
            <a:r>
              <a:rPr lang="en-US" dirty="0" smtClean="0"/>
              <a:t>Q: In the book it talked about most network admins not utilizing a network higher than 90%, is this the case with moth ISPs? I feel the service </a:t>
            </a:r>
            <a:r>
              <a:rPr lang="en-US" dirty="0" err="1" smtClean="0"/>
              <a:t>comcast</a:t>
            </a:r>
            <a:r>
              <a:rPr lang="en-US" dirty="0" smtClean="0"/>
              <a:t> or </a:t>
            </a:r>
            <a:r>
              <a:rPr lang="en-US" dirty="0" err="1" smtClean="0"/>
              <a:t>at&amp;t</a:t>
            </a:r>
            <a:r>
              <a:rPr lang="en-US" dirty="0" smtClean="0"/>
              <a:t> provides varies wildly from hour to hour. Is this a result of them over booking their network?</a:t>
            </a:r>
          </a:p>
          <a:p>
            <a:pPr marL="0" indent="0">
              <a:buNone/>
            </a:pPr>
            <a:r>
              <a:rPr lang="en-US" dirty="0" smtClean="0"/>
              <a:t>A: I have no idea.  Could be.  But, the internet is very </a:t>
            </a:r>
            <a:r>
              <a:rPr lang="en-US" dirty="0" err="1" smtClean="0"/>
              <a:t>bursty</a:t>
            </a:r>
            <a:r>
              <a:rPr lang="en-US" dirty="0" smtClean="0"/>
              <a:t>, as Comer says.</a:t>
            </a:r>
            <a:endParaRPr lang="en-US" dirty="0"/>
          </a:p>
        </p:txBody>
      </p:sp>
    </p:spTree>
    <p:extLst>
      <p:ext uri="{BB962C8B-B14F-4D97-AF65-F5344CB8AC3E}">
        <p14:creationId xmlns:p14="http://schemas.microsoft.com/office/powerpoint/2010/main" val="27460420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Average size of the delays</a:t>
            </a:r>
            <a:endParaRPr lang="en-US" dirty="0"/>
          </a:p>
        </p:txBody>
      </p:sp>
      <p:sp>
        <p:nvSpPr>
          <p:cNvPr id="3" name="Content Placeholder 2"/>
          <p:cNvSpPr>
            <a:spLocks noGrp="1"/>
          </p:cNvSpPr>
          <p:nvPr>
            <p:ph idx="1"/>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US" dirty="0" smtClean="0"/>
              <a:t>Q: How do the five different kinds of delays compare in terms of average length?</a:t>
            </a:r>
          </a:p>
          <a:p>
            <a:pPr marL="0" marR="0" lvl="0" indent="0" defTabSz="914400" eaLnBrk="1" fontAlgn="auto" latinLnBrk="0" hangingPunct="1">
              <a:lnSpc>
                <a:spcPct val="100000"/>
              </a:lnSpc>
              <a:spcBef>
                <a:spcPts val="0"/>
              </a:spcBef>
              <a:spcAft>
                <a:spcPts val="0"/>
              </a:spcAft>
              <a:buClrTx/>
              <a:buSzTx/>
              <a:buFontTx/>
              <a:buNone/>
              <a:tabLst/>
              <a:defRPr/>
            </a:pPr>
            <a:endParaRPr lang="en-US" dirty="0"/>
          </a:p>
          <a:p>
            <a:pPr marL="0" marR="0" lvl="0" indent="0" defTabSz="914400" eaLnBrk="1" fontAlgn="auto" latinLnBrk="0" hangingPunct="1">
              <a:lnSpc>
                <a:spcPct val="100000"/>
              </a:lnSpc>
              <a:spcBef>
                <a:spcPts val="0"/>
              </a:spcBef>
              <a:spcAft>
                <a:spcPts val="0"/>
              </a:spcAft>
              <a:buClrTx/>
              <a:buSzTx/>
              <a:buFontTx/>
              <a:buNone/>
              <a:tabLst/>
              <a:defRPr/>
            </a:pPr>
            <a:r>
              <a:rPr lang="en-US" dirty="0" smtClean="0"/>
              <a:t>A: I’d have to guess on these</a:t>
            </a:r>
            <a:r>
              <a:rPr lang="is-IS" dirty="0" smtClean="0"/>
              <a:t>…</a:t>
            </a:r>
          </a:p>
          <a:p>
            <a:pPr marL="0" marR="0" lvl="0" indent="0" defTabSz="914400" eaLnBrk="1" fontAlgn="auto" latinLnBrk="0" hangingPunct="1">
              <a:lnSpc>
                <a:spcPct val="100000"/>
              </a:lnSpc>
              <a:spcBef>
                <a:spcPts val="0"/>
              </a:spcBef>
              <a:spcAft>
                <a:spcPts val="0"/>
              </a:spcAft>
              <a:buClrTx/>
              <a:buSzTx/>
              <a:buFontTx/>
              <a:buNone/>
              <a:tabLst/>
              <a:defRPr/>
            </a:pPr>
            <a:r>
              <a:rPr lang="is-IS" dirty="0" smtClean="0"/>
              <a:t>server delay &lt; propagation delay &lt; switching delay &lt; access delay &lt; queuing delay.</a:t>
            </a:r>
          </a:p>
          <a:p>
            <a:pPr marL="0" marR="0" lvl="0" indent="0" defTabSz="914400" eaLnBrk="1" fontAlgn="auto" latinLnBrk="0" hangingPunct="1">
              <a:lnSpc>
                <a:spcPct val="100000"/>
              </a:lnSpc>
              <a:spcBef>
                <a:spcPts val="0"/>
              </a:spcBef>
              <a:spcAft>
                <a:spcPts val="0"/>
              </a:spcAft>
              <a:buClrTx/>
              <a:buSzTx/>
              <a:buFontTx/>
              <a:buNone/>
              <a:tabLst/>
              <a:defRPr/>
            </a:pPr>
            <a:endParaRPr lang="is-IS" dirty="0"/>
          </a:p>
          <a:p>
            <a:pPr marL="0" marR="0" lvl="0" indent="0" defTabSz="914400" eaLnBrk="1" fontAlgn="auto" latinLnBrk="0" hangingPunct="1">
              <a:lnSpc>
                <a:spcPct val="100000"/>
              </a:lnSpc>
              <a:spcBef>
                <a:spcPts val="0"/>
              </a:spcBef>
              <a:spcAft>
                <a:spcPts val="0"/>
              </a:spcAft>
              <a:buClrTx/>
              <a:buSzTx/>
              <a:buFontTx/>
              <a:buNone/>
              <a:tabLst/>
              <a:defRPr/>
            </a:pPr>
            <a:r>
              <a:rPr lang="is-IS" dirty="0" smtClean="0"/>
              <a:t>This is a total guess.</a:t>
            </a:r>
            <a:endParaRPr lang="en-US" dirty="0"/>
          </a:p>
        </p:txBody>
      </p:sp>
    </p:spTree>
    <p:extLst>
      <p:ext uri="{BB962C8B-B14F-4D97-AF65-F5344CB8AC3E}">
        <p14:creationId xmlns:p14="http://schemas.microsoft.com/office/powerpoint/2010/main" val="1837413702"/>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3"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
                                        <p:tgtEl>
                                          <p:spTgt spid="3">
                                            <p:txEl>
                                              <p:pRg st="0" end="0"/>
                                            </p:txEl>
                                          </p:spTgt>
                                        </p:tgtEl>
                                      </p:cBhvr>
                                    </p:animEffect>
                                    <p:anim calcmode="lin" valueType="num">
                                      <p:cBhvr>
                                        <p:cTn id="8" dur="4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400" fill="hold"/>
                                        <p:tgtEl>
                                          <p:spTgt spid="3">
                                            <p:txEl>
                                              <p:pRg st="0" end="0"/>
                                            </p:txEl>
                                          </p:spTgt>
                                        </p:tgtEl>
                                        <p:attrNameLst>
                                          <p:attrName>ppt_y</p:attrName>
                                        </p:attrNameLst>
                                      </p:cBhvr>
                                      <p:tavLst>
                                        <p:tav tm="0">
                                          <p:val>
                                            <p:strVal val="#ppt_y+0.31"/>
                                          </p:val>
                                        </p:tav>
                                        <p:tav tm="100000">
                                          <p:val>
                                            <p:strVal val="#ppt_y+0.31"/>
                                          </p:val>
                                        </p:tav>
                                      </p:tavLst>
                                    </p:anim>
                                    <p:anim calcmode="lin" valueType="num">
                                      <p:cBhvr>
                                        <p:cTn id="10" dur="600" decel="50000" fill="hold">
                                          <p:stCondLst>
                                            <p:cond delay="400"/>
                                          </p:stCondLst>
                                        </p:cTn>
                                        <p:tgtEl>
                                          <p:spTgt spid="3">
                                            <p:txEl>
                                              <p:pRg st="0" end="0"/>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1" dur="600" decel="50000" fill="hold">
                                          <p:stCondLst>
                                            <p:cond delay="400"/>
                                          </p:stCondLst>
                                        </p:cTn>
                                        <p:tgtEl>
                                          <p:spTgt spid="3">
                                            <p:txEl>
                                              <p:pRg st="0" end="0"/>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43" presetClass="entr" presetSubtype="0" fill="hold" grpId="0" nodeType="click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fade">
                                      <p:cBhvr>
                                        <p:cTn id="16" dur="100"/>
                                        <p:tgtEl>
                                          <p:spTgt spid="3">
                                            <p:txEl>
                                              <p:pRg st="2" end="2"/>
                                            </p:txEl>
                                          </p:spTgt>
                                        </p:tgtEl>
                                      </p:cBhvr>
                                    </p:animEffect>
                                    <p:anim calcmode="lin" valueType="num">
                                      <p:cBhvr>
                                        <p:cTn id="17" dur="4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8" dur="400" fill="hold"/>
                                        <p:tgtEl>
                                          <p:spTgt spid="3">
                                            <p:txEl>
                                              <p:pRg st="2" end="2"/>
                                            </p:txEl>
                                          </p:spTgt>
                                        </p:tgtEl>
                                        <p:attrNameLst>
                                          <p:attrName>ppt_y</p:attrName>
                                        </p:attrNameLst>
                                      </p:cBhvr>
                                      <p:tavLst>
                                        <p:tav tm="0">
                                          <p:val>
                                            <p:strVal val="#ppt_y+0.31"/>
                                          </p:val>
                                        </p:tav>
                                        <p:tav tm="100000">
                                          <p:val>
                                            <p:strVal val="#ppt_y+0.31"/>
                                          </p:val>
                                        </p:tav>
                                      </p:tavLst>
                                    </p:anim>
                                    <p:anim calcmode="lin" valueType="num">
                                      <p:cBhvr>
                                        <p:cTn id="19" dur="600" decel="50000" fill="hold">
                                          <p:stCondLst>
                                            <p:cond delay="400"/>
                                          </p:stCondLst>
                                        </p:cTn>
                                        <p:tgtEl>
                                          <p:spTgt spid="3">
                                            <p:txEl>
                                              <p:pRg st="2" end="2"/>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20" dur="600" decel="50000" fill="hold">
                                          <p:stCondLst>
                                            <p:cond delay="400"/>
                                          </p:stCondLst>
                                        </p:cTn>
                                        <p:tgtEl>
                                          <p:spTgt spid="3">
                                            <p:txEl>
                                              <p:pRg st="2" end="2"/>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43" presetClass="entr" presetSubtype="0"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Effect transition="in" filter="fade">
                                      <p:cBhvr>
                                        <p:cTn id="25" dur="100"/>
                                        <p:tgtEl>
                                          <p:spTgt spid="3">
                                            <p:txEl>
                                              <p:pRg st="3" end="3"/>
                                            </p:txEl>
                                          </p:spTgt>
                                        </p:tgtEl>
                                      </p:cBhvr>
                                    </p:animEffect>
                                    <p:anim calcmode="lin" valueType="num">
                                      <p:cBhvr>
                                        <p:cTn id="26" dur="4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7" dur="400" fill="hold"/>
                                        <p:tgtEl>
                                          <p:spTgt spid="3">
                                            <p:txEl>
                                              <p:pRg st="3" end="3"/>
                                            </p:txEl>
                                          </p:spTgt>
                                        </p:tgtEl>
                                        <p:attrNameLst>
                                          <p:attrName>ppt_y</p:attrName>
                                        </p:attrNameLst>
                                      </p:cBhvr>
                                      <p:tavLst>
                                        <p:tav tm="0">
                                          <p:val>
                                            <p:strVal val="#ppt_y+0.31"/>
                                          </p:val>
                                        </p:tav>
                                        <p:tav tm="100000">
                                          <p:val>
                                            <p:strVal val="#ppt_y+0.31"/>
                                          </p:val>
                                        </p:tav>
                                      </p:tavLst>
                                    </p:anim>
                                    <p:anim calcmode="lin" valueType="num">
                                      <p:cBhvr>
                                        <p:cTn id="28" dur="600" decel="50000" fill="hold">
                                          <p:stCondLst>
                                            <p:cond delay="400"/>
                                          </p:stCondLst>
                                        </p:cTn>
                                        <p:tgtEl>
                                          <p:spTgt spid="3">
                                            <p:txEl>
                                              <p:pRg st="3" end="3"/>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29" dur="600" decel="50000" fill="hold">
                                          <p:stCondLst>
                                            <p:cond delay="400"/>
                                          </p:stCondLst>
                                        </p:cTn>
                                        <p:tgtEl>
                                          <p:spTgt spid="3">
                                            <p:txEl>
                                              <p:pRg st="3" end="3"/>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3" presetClass="entr" presetSubtype="0" fill="hold" grpId="0" nodeType="clickEffect">
                                  <p:stCondLst>
                                    <p:cond delay="0"/>
                                  </p:stCondLst>
                                  <p:childTnLst>
                                    <p:set>
                                      <p:cBhvr>
                                        <p:cTn id="33" dur="1" fill="hold">
                                          <p:stCondLst>
                                            <p:cond delay="0"/>
                                          </p:stCondLst>
                                        </p:cTn>
                                        <p:tgtEl>
                                          <p:spTgt spid="3">
                                            <p:txEl>
                                              <p:pRg st="5" end="5"/>
                                            </p:txEl>
                                          </p:spTgt>
                                        </p:tgtEl>
                                        <p:attrNameLst>
                                          <p:attrName>style.visibility</p:attrName>
                                        </p:attrNameLst>
                                      </p:cBhvr>
                                      <p:to>
                                        <p:strVal val="visible"/>
                                      </p:to>
                                    </p:set>
                                    <p:animEffect transition="in" filter="fade">
                                      <p:cBhvr>
                                        <p:cTn id="34" dur="100"/>
                                        <p:tgtEl>
                                          <p:spTgt spid="3">
                                            <p:txEl>
                                              <p:pRg st="5" end="5"/>
                                            </p:txEl>
                                          </p:spTgt>
                                        </p:tgtEl>
                                      </p:cBhvr>
                                    </p:animEffect>
                                    <p:anim calcmode="lin" valueType="num">
                                      <p:cBhvr>
                                        <p:cTn id="35" dur="4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6" dur="400" fill="hold"/>
                                        <p:tgtEl>
                                          <p:spTgt spid="3">
                                            <p:txEl>
                                              <p:pRg st="5" end="5"/>
                                            </p:txEl>
                                          </p:spTgt>
                                        </p:tgtEl>
                                        <p:attrNameLst>
                                          <p:attrName>ppt_y</p:attrName>
                                        </p:attrNameLst>
                                      </p:cBhvr>
                                      <p:tavLst>
                                        <p:tav tm="0">
                                          <p:val>
                                            <p:strVal val="#ppt_y+0.31"/>
                                          </p:val>
                                        </p:tav>
                                        <p:tav tm="100000">
                                          <p:val>
                                            <p:strVal val="#ppt_y+0.31"/>
                                          </p:val>
                                        </p:tav>
                                      </p:tavLst>
                                    </p:anim>
                                    <p:anim calcmode="lin" valueType="num">
                                      <p:cBhvr>
                                        <p:cTn id="37" dur="600" decel="50000" fill="hold">
                                          <p:stCondLst>
                                            <p:cond delay="400"/>
                                          </p:stCondLst>
                                        </p:cTn>
                                        <p:tgtEl>
                                          <p:spTgt spid="3">
                                            <p:txEl>
                                              <p:pRg st="5" end="5"/>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38" dur="600" decel="50000" fill="hold">
                                          <p:stCondLst>
                                            <p:cond delay="400"/>
                                          </p:stCondLst>
                                        </p:cTn>
                                        <p:tgtEl>
                                          <p:spTgt spid="3">
                                            <p:txEl>
                                              <p:pRg st="5" end="5"/>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Goodput</a:t>
            </a:r>
            <a:endParaRPr lang="en-US" dirty="0"/>
          </a:p>
        </p:txBody>
      </p:sp>
      <p:sp>
        <p:nvSpPr>
          <p:cNvPr id="3" name="Content Placeholder 2"/>
          <p:cNvSpPr>
            <a:spLocks noGrp="1"/>
          </p:cNvSpPr>
          <p:nvPr>
            <p:ph idx="1"/>
          </p:nvPr>
        </p:nvSpPr>
        <p:spPr/>
        <p:txBody>
          <a:bodyPr>
            <a:normAutofit lnSpcReduction="10000"/>
          </a:bodyPr>
          <a:lstStyle/>
          <a:p>
            <a:pPr marL="0" marR="0" lvl="0" indent="0" defTabSz="914400" eaLnBrk="1" fontAlgn="auto" latinLnBrk="0" hangingPunct="1">
              <a:lnSpc>
                <a:spcPct val="100000"/>
              </a:lnSpc>
              <a:spcBef>
                <a:spcPts val="0"/>
              </a:spcBef>
              <a:spcAft>
                <a:spcPts val="0"/>
              </a:spcAft>
              <a:buClrTx/>
              <a:buSzTx/>
              <a:buFontTx/>
              <a:buNone/>
              <a:tabLst/>
              <a:defRPr/>
            </a:pPr>
            <a:r>
              <a:rPr lang="en-US" dirty="0" smtClean="0"/>
              <a:t>Q: Can you provide a better definition of </a:t>
            </a:r>
            <a:r>
              <a:rPr lang="en-US" dirty="0" err="1" smtClean="0"/>
              <a:t>goodput</a:t>
            </a:r>
            <a:r>
              <a:rPr lang="en-US" dirty="0" smtClean="0"/>
              <a:t>?</a:t>
            </a:r>
          </a:p>
          <a:p>
            <a:pPr marL="0" marR="0" lvl="0" indent="0" defTabSz="914400" eaLnBrk="1" fontAlgn="auto" latinLnBrk="0" hangingPunct="1">
              <a:lnSpc>
                <a:spcPct val="100000"/>
              </a:lnSpc>
              <a:spcBef>
                <a:spcPts val="0"/>
              </a:spcBef>
              <a:spcAft>
                <a:spcPts val="0"/>
              </a:spcAft>
              <a:buClrTx/>
              <a:buSzTx/>
              <a:buFontTx/>
              <a:buNone/>
              <a:tabLst/>
              <a:defRPr/>
            </a:pPr>
            <a:endParaRPr lang="en-US" dirty="0"/>
          </a:p>
          <a:p>
            <a:pPr marL="0" marR="0" lvl="0" indent="0" defTabSz="914400" eaLnBrk="1" fontAlgn="auto" latinLnBrk="0" hangingPunct="1">
              <a:lnSpc>
                <a:spcPct val="100000"/>
              </a:lnSpc>
              <a:spcBef>
                <a:spcPts val="0"/>
              </a:spcBef>
              <a:spcAft>
                <a:spcPts val="0"/>
              </a:spcAft>
              <a:buClrTx/>
              <a:buSzTx/>
              <a:buFontTx/>
              <a:buNone/>
              <a:tabLst/>
              <a:defRPr/>
            </a:pPr>
            <a:r>
              <a:rPr lang="en-US" dirty="0" smtClean="0"/>
              <a:t>A: Maybe</a:t>
            </a:r>
            <a:r>
              <a:rPr lang="is-IS" dirty="0" smtClean="0"/>
              <a:t>…</a:t>
            </a:r>
          </a:p>
          <a:p>
            <a:pPr marL="0" marR="0" lvl="0" indent="0" defTabSz="914400" eaLnBrk="1" fontAlgn="auto" latinLnBrk="0" hangingPunct="1">
              <a:lnSpc>
                <a:spcPct val="100000"/>
              </a:lnSpc>
              <a:spcBef>
                <a:spcPts val="0"/>
              </a:spcBef>
              <a:spcAft>
                <a:spcPts val="0"/>
              </a:spcAft>
              <a:buClrTx/>
              <a:buSzTx/>
              <a:buFontTx/>
              <a:buNone/>
              <a:tabLst/>
              <a:defRPr/>
            </a:pPr>
            <a:endParaRPr lang="is-IS" dirty="0"/>
          </a:p>
          <a:p>
            <a:pPr marL="0" marR="0" lvl="0" indent="0" defTabSz="914400" eaLnBrk="1" fontAlgn="auto" latinLnBrk="0" hangingPunct="1">
              <a:lnSpc>
                <a:spcPct val="100000"/>
              </a:lnSpc>
              <a:spcBef>
                <a:spcPts val="0"/>
              </a:spcBef>
              <a:spcAft>
                <a:spcPts val="0"/>
              </a:spcAft>
              <a:buClrTx/>
              <a:buSzTx/>
              <a:buFontTx/>
              <a:buNone/>
              <a:tabLst/>
              <a:defRPr/>
            </a:pPr>
            <a:r>
              <a:rPr lang="is-IS" dirty="0" smtClean="0"/>
              <a:t>Goodput is the amount of layer 5 </a:t>
            </a:r>
            <a:r>
              <a:rPr lang="is-IS" i="1" dirty="0" smtClean="0"/>
              <a:t>data</a:t>
            </a:r>
            <a:r>
              <a:rPr lang="is-IS" dirty="0" smtClean="0"/>
              <a:t> that gets through per unit time.  Throughput is the total # of bits that get through per unit time.</a:t>
            </a:r>
          </a:p>
          <a:p>
            <a:pPr marL="0" marR="0" lvl="0" indent="0" defTabSz="914400" eaLnBrk="1" fontAlgn="auto" latinLnBrk="0" hangingPunct="1">
              <a:lnSpc>
                <a:spcPct val="100000"/>
              </a:lnSpc>
              <a:spcBef>
                <a:spcPts val="0"/>
              </a:spcBef>
              <a:spcAft>
                <a:spcPts val="0"/>
              </a:spcAft>
              <a:buClrTx/>
              <a:buSzTx/>
              <a:buFontTx/>
              <a:buNone/>
              <a:tabLst/>
              <a:defRPr/>
            </a:pPr>
            <a:r>
              <a:rPr lang="is-IS" dirty="0" smtClean="0"/>
              <a:t>Small packets </a:t>
            </a:r>
            <a:r>
              <a:rPr lang="is-IS" dirty="0" smtClean="0">
                <a:sym typeface="Wingdings"/>
              </a:rPr>
              <a:t> lower goodput.</a:t>
            </a:r>
          </a:p>
          <a:p>
            <a:pPr marL="0" marR="0" lvl="0" indent="0" defTabSz="914400" eaLnBrk="1" fontAlgn="auto" latinLnBrk="0" hangingPunct="1">
              <a:lnSpc>
                <a:spcPct val="100000"/>
              </a:lnSpc>
              <a:spcBef>
                <a:spcPts val="0"/>
              </a:spcBef>
              <a:spcAft>
                <a:spcPts val="0"/>
              </a:spcAft>
              <a:buClrTx/>
              <a:buSzTx/>
              <a:buFontTx/>
              <a:buNone/>
              <a:tabLst/>
              <a:defRPr/>
            </a:pPr>
            <a:r>
              <a:rPr lang="is-IS" dirty="0" smtClean="0">
                <a:sym typeface="Wingdings"/>
              </a:rPr>
              <a:t>Larger headers  lower goodput.</a:t>
            </a:r>
            <a:endParaRPr lang="en-US" dirty="0"/>
          </a:p>
        </p:txBody>
      </p:sp>
    </p:spTree>
    <p:extLst>
      <p:ext uri="{BB962C8B-B14F-4D97-AF65-F5344CB8AC3E}">
        <p14:creationId xmlns:p14="http://schemas.microsoft.com/office/powerpoint/2010/main" val="569140700"/>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3"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
                                        <p:tgtEl>
                                          <p:spTgt spid="3">
                                            <p:txEl>
                                              <p:pRg st="0" end="0"/>
                                            </p:txEl>
                                          </p:spTgt>
                                        </p:tgtEl>
                                      </p:cBhvr>
                                    </p:animEffect>
                                    <p:anim calcmode="lin" valueType="num">
                                      <p:cBhvr>
                                        <p:cTn id="8" dur="4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400" fill="hold"/>
                                        <p:tgtEl>
                                          <p:spTgt spid="3">
                                            <p:txEl>
                                              <p:pRg st="0" end="0"/>
                                            </p:txEl>
                                          </p:spTgt>
                                        </p:tgtEl>
                                        <p:attrNameLst>
                                          <p:attrName>ppt_y</p:attrName>
                                        </p:attrNameLst>
                                      </p:cBhvr>
                                      <p:tavLst>
                                        <p:tav tm="0">
                                          <p:val>
                                            <p:strVal val="#ppt_y+0.31"/>
                                          </p:val>
                                        </p:tav>
                                        <p:tav tm="100000">
                                          <p:val>
                                            <p:strVal val="#ppt_y+0.31"/>
                                          </p:val>
                                        </p:tav>
                                      </p:tavLst>
                                    </p:anim>
                                    <p:anim calcmode="lin" valueType="num">
                                      <p:cBhvr>
                                        <p:cTn id="10" dur="600" decel="50000" fill="hold">
                                          <p:stCondLst>
                                            <p:cond delay="400"/>
                                          </p:stCondLst>
                                        </p:cTn>
                                        <p:tgtEl>
                                          <p:spTgt spid="3">
                                            <p:txEl>
                                              <p:pRg st="0" end="0"/>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1" dur="600" decel="50000" fill="hold">
                                          <p:stCondLst>
                                            <p:cond delay="400"/>
                                          </p:stCondLst>
                                        </p:cTn>
                                        <p:tgtEl>
                                          <p:spTgt spid="3">
                                            <p:txEl>
                                              <p:pRg st="0" end="0"/>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43" presetClass="entr" presetSubtype="0" fill="hold" grpId="0" nodeType="click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fade">
                                      <p:cBhvr>
                                        <p:cTn id="16" dur="100"/>
                                        <p:tgtEl>
                                          <p:spTgt spid="3">
                                            <p:txEl>
                                              <p:pRg st="2" end="2"/>
                                            </p:txEl>
                                          </p:spTgt>
                                        </p:tgtEl>
                                      </p:cBhvr>
                                    </p:animEffect>
                                    <p:anim calcmode="lin" valueType="num">
                                      <p:cBhvr>
                                        <p:cTn id="17" dur="4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8" dur="400" fill="hold"/>
                                        <p:tgtEl>
                                          <p:spTgt spid="3">
                                            <p:txEl>
                                              <p:pRg st="2" end="2"/>
                                            </p:txEl>
                                          </p:spTgt>
                                        </p:tgtEl>
                                        <p:attrNameLst>
                                          <p:attrName>ppt_y</p:attrName>
                                        </p:attrNameLst>
                                      </p:cBhvr>
                                      <p:tavLst>
                                        <p:tav tm="0">
                                          <p:val>
                                            <p:strVal val="#ppt_y+0.31"/>
                                          </p:val>
                                        </p:tav>
                                        <p:tav tm="100000">
                                          <p:val>
                                            <p:strVal val="#ppt_y+0.31"/>
                                          </p:val>
                                        </p:tav>
                                      </p:tavLst>
                                    </p:anim>
                                    <p:anim calcmode="lin" valueType="num">
                                      <p:cBhvr>
                                        <p:cTn id="19" dur="600" decel="50000" fill="hold">
                                          <p:stCondLst>
                                            <p:cond delay="400"/>
                                          </p:stCondLst>
                                        </p:cTn>
                                        <p:tgtEl>
                                          <p:spTgt spid="3">
                                            <p:txEl>
                                              <p:pRg st="2" end="2"/>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20" dur="600" decel="50000" fill="hold">
                                          <p:stCondLst>
                                            <p:cond delay="400"/>
                                          </p:stCondLst>
                                        </p:cTn>
                                        <p:tgtEl>
                                          <p:spTgt spid="3">
                                            <p:txEl>
                                              <p:pRg st="2" end="2"/>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43" presetClass="entr" presetSubtype="0"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fade">
                                      <p:cBhvr>
                                        <p:cTn id="25" dur="100"/>
                                        <p:tgtEl>
                                          <p:spTgt spid="3">
                                            <p:txEl>
                                              <p:pRg st="4" end="4"/>
                                            </p:txEl>
                                          </p:spTgt>
                                        </p:tgtEl>
                                      </p:cBhvr>
                                    </p:animEffect>
                                    <p:anim calcmode="lin" valueType="num">
                                      <p:cBhvr>
                                        <p:cTn id="26" dur="4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7" dur="400" fill="hold"/>
                                        <p:tgtEl>
                                          <p:spTgt spid="3">
                                            <p:txEl>
                                              <p:pRg st="4" end="4"/>
                                            </p:txEl>
                                          </p:spTgt>
                                        </p:tgtEl>
                                        <p:attrNameLst>
                                          <p:attrName>ppt_y</p:attrName>
                                        </p:attrNameLst>
                                      </p:cBhvr>
                                      <p:tavLst>
                                        <p:tav tm="0">
                                          <p:val>
                                            <p:strVal val="#ppt_y+0.31"/>
                                          </p:val>
                                        </p:tav>
                                        <p:tav tm="100000">
                                          <p:val>
                                            <p:strVal val="#ppt_y+0.31"/>
                                          </p:val>
                                        </p:tav>
                                      </p:tavLst>
                                    </p:anim>
                                    <p:anim calcmode="lin" valueType="num">
                                      <p:cBhvr>
                                        <p:cTn id="28" dur="600" decel="50000" fill="hold">
                                          <p:stCondLst>
                                            <p:cond delay="400"/>
                                          </p:stCondLst>
                                        </p:cTn>
                                        <p:tgtEl>
                                          <p:spTgt spid="3">
                                            <p:txEl>
                                              <p:pRg st="4" end="4"/>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29" dur="600" decel="50000" fill="hold">
                                          <p:stCondLst>
                                            <p:cond delay="400"/>
                                          </p:stCondLst>
                                        </p:cTn>
                                        <p:tgtEl>
                                          <p:spTgt spid="3">
                                            <p:txEl>
                                              <p:pRg st="4" end="4"/>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3" presetClass="entr" presetSubtype="0" fill="hold" grpId="0" nodeType="clickEffect">
                                  <p:stCondLst>
                                    <p:cond delay="0"/>
                                  </p:stCondLst>
                                  <p:childTnLst>
                                    <p:set>
                                      <p:cBhvr>
                                        <p:cTn id="33" dur="1" fill="hold">
                                          <p:stCondLst>
                                            <p:cond delay="0"/>
                                          </p:stCondLst>
                                        </p:cTn>
                                        <p:tgtEl>
                                          <p:spTgt spid="3">
                                            <p:txEl>
                                              <p:pRg st="5" end="5"/>
                                            </p:txEl>
                                          </p:spTgt>
                                        </p:tgtEl>
                                        <p:attrNameLst>
                                          <p:attrName>style.visibility</p:attrName>
                                        </p:attrNameLst>
                                      </p:cBhvr>
                                      <p:to>
                                        <p:strVal val="visible"/>
                                      </p:to>
                                    </p:set>
                                    <p:animEffect transition="in" filter="fade">
                                      <p:cBhvr>
                                        <p:cTn id="34" dur="100"/>
                                        <p:tgtEl>
                                          <p:spTgt spid="3">
                                            <p:txEl>
                                              <p:pRg st="5" end="5"/>
                                            </p:txEl>
                                          </p:spTgt>
                                        </p:tgtEl>
                                      </p:cBhvr>
                                    </p:animEffect>
                                    <p:anim calcmode="lin" valueType="num">
                                      <p:cBhvr>
                                        <p:cTn id="35" dur="4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6" dur="400" fill="hold"/>
                                        <p:tgtEl>
                                          <p:spTgt spid="3">
                                            <p:txEl>
                                              <p:pRg st="5" end="5"/>
                                            </p:txEl>
                                          </p:spTgt>
                                        </p:tgtEl>
                                        <p:attrNameLst>
                                          <p:attrName>ppt_y</p:attrName>
                                        </p:attrNameLst>
                                      </p:cBhvr>
                                      <p:tavLst>
                                        <p:tav tm="0">
                                          <p:val>
                                            <p:strVal val="#ppt_y+0.31"/>
                                          </p:val>
                                        </p:tav>
                                        <p:tav tm="100000">
                                          <p:val>
                                            <p:strVal val="#ppt_y+0.31"/>
                                          </p:val>
                                        </p:tav>
                                      </p:tavLst>
                                    </p:anim>
                                    <p:anim calcmode="lin" valueType="num">
                                      <p:cBhvr>
                                        <p:cTn id="37" dur="600" decel="50000" fill="hold">
                                          <p:stCondLst>
                                            <p:cond delay="400"/>
                                          </p:stCondLst>
                                        </p:cTn>
                                        <p:tgtEl>
                                          <p:spTgt spid="3">
                                            <p:txEl>
                                              <p:pRg st="5" end="5"/>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38" dur="600" decel="50000" fill="hold">
                                          <p:stCondLst>
                                            <p:cond delay="400"/>
                                          </p:stCondLst>
                                        </p:cTn>
                                        <p:tgtEl>
                                          <p:spTgt spid="3">
                                            <p:txEl>
                                              <p:pRg st="5" end="5"/>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43" presetClass="entr" presetSubtype="0"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Effect transition="in" filter="fade">
                                      <p:cBhvr>
                                        <p:cTn id="43" dur="100"/>
                                        <p:tgtEl>
                                          <p:spTgt spid="3">
                                            <p:txEl>
                                              <p:pRg st="6" end="6"/>
                                            </p:txEl>
                                          </p:spTgt>
                                        </p:tgtEl>
                                      </p:cBhvr>
                                    </p:animEffect>
                                    <p:anim calcmode="lin" valueType="num">
                                      <p:cBhvr>
                                        <p:cTn id="44" dur="4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5" dur="400" fill="hold"/>
                                        <p:tgtEl>
                                          <p:spTgt spid="3">
                                            <p:txEl>
                                              <p:pRg st="6" end="6"/>
                                            </p:txEl>
                                          </p:spTgt>
                                        </p:tgtEl>
                                        <p:attrNameLst>
                                          <p:attrName>ppt_y</p:attrName>
                                        </p:attrNameLst>
                                      </p:cBhvr>
                                      <p:tavLst>
                                        <p:tav tm="0">
                                          <p:val>
                                            <p:strVal val="#ppt_y+0.31"/>
                                          </p:val>
                                        </p:tav>
                                        <p:tav tm="100000">
                                          <p:val>
                                            <p:strVal val="#ppt_y+0.31"/>
                                          </p:val>
                                        </p:tav>
                                      </p:tavLst>
                                    </p:anim>
                                    <p:anim calcmode="lin" valueType="num">
                                      <p:cBhvr>
                                        <p:cTn id="46" dur="600" decel="50000" fill="hold">
                                          <p:stCondLst>
                                            <p:cond delay="400"/>
                                          </p:stCondLst>
                                        </p:cTn>
                                        <p:tgtEl>
                                          <p:spTgt spid="3">
                                            <p:txEl>
                                              <p:pRg st="6" end="6"/>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47" dur="600" decel="50000" fill="hold">
                                          <p:stCondLst>
                                            <p:cond delay="400"/>
                                          </p:stCondLst>
                                        </p:cTn>
                                        <p:tgtEl>
                                          <p:spTgt spid="3">
                                            <p:txEl>
                                              <p:pRg st="6" end="6"/>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Capacity and throughput</a:t>
            </a:r>
            <a:endParaRPr lang="en-US" dirty="0"/>
          </a:p>
        </p:txBody>
      </p:sp>
      <p:sp>
        <p:nvSpPr>
          <p:cNvPr id="3" name="Content Placeholder 2"/>
          <p:cNvSpPr>
            <a:spLocks noGrp="1"/>
          </p:cNvSpPr>
          <p:nvPr>
            <p:ph idx="1"/>
          </p:nvPr>
        </p:nvSpPr>
        <p:spPr/>
        <p:txBody>
          <a:bodyPr/>
          <a:lstStyle/>
          <a:p>
            <a:pPr marL="0" indent="0">
              <a:buNone/>
            </a:pPr>
            <a:r>
              <a:rPr lang="en-US" dirty="0" smtClean="0"/>
              <a:t>Q: What is the relationship between these two?</a:t>
            </a:r>
          </a:p>
          <a:p>
            <a:pPr marL="0" indent="0">
              <a:buNone/>
            </a:pPr>
            <a:endParaRPr lang="en-US" dirty="0"/>
          </a:p>
          <a:p>
            <a:pPr marL="0" indent="0">
              <a:buNone/>
            </a:pPr>
            <a:r>
              <a:rPr lang="en-US" dirty="0" smtClean="0"/>
              <a:t>A: Capacity is the </a:t>
            </a:r>
            <a:r>
              <a:rPr lang="en-US" i="1" dirty="0" smtClean="0"/>
              <a:t>maximum</a:t>
            </a:r>
            <a:r>
              <a:rPr lang="en-US" dirty="0" smtClean="0"/>
              <a:t> throughput possible.  (by definition, but not used consistently in the book or in my speaking</a:t>
            </a:r>
            <a:r>
              <a:rPr lang="is-IS" dirty="0" smtClean="0"/>
              <a:t>…)</a:t>
            </a:r>
            <a:endParaRPr lang="en-US" dirty="0"/>
          </a:p>
        </p:txBody>
      </p:sp>
    </p:spTree>
    <p:extLst>
      <p:ext uri="{BB962C8B-B14F-4D97-AF65-F5344CB8AC3E}">
        <p14:creationId xmlns:p14="http://schemas.microsoft.com/office/powerpoint/2010/main" val="266873465"/>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p:tgtEl>
                                          <p:spTgt spid="3">
                                            <p:txEl>
                                              <p:pRg st="0" end="0"/>
                                            </p:txEl>
                                          </p:spTgt>
                                        </p:tgtEl>
                                        <p:attrNameLst>
                                          <p:attrName>ppt_y</p:attrName>
                                        </p:attrNameLst>
                                      </p:cBhvr>
                                      <p:tavLst>
                                        <p:tav tm="0">
                                          <p:val>
                                            <p:strVal val="#ppt_y+#ppt_h*1.125000"/>
                                          </p:val>
                                        </p:tav>
                                        <p:tav tm="100000">
                                          <p:val>
                                            <p:strVal val="#ppt_y"/>
                                          </p:val>
                                        </p:tav>
                                      </p:tavLst>
                                    </p:anim>
                                    <p:animEffect transition="in" filter="wipe(up)">
                                      <p:cBhvr>
                                        <p:cTn id="8" dur="500"/>
                                        <p:tgtEl>
                                          <p:spTgt spid="3">
                                            <p:txEl>
                                              <p:pRg st="0" end="0"/>
                                            </p:txEl>
                                          </p:spTgt>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p:tgtEl>
                                          <p:spTgt spid="3">
                                            <p:txEl>
                                              <p:pRg st="2" end="2"/>
                                            </p:txEl>
                                          </p:spTgt>
                                        </p:tgtEl>
                                        <p:attrNameLst>
                                          <p:attrName>ppt_y</p:attrName>
                                        </p:attrNameLst>
                                      </p:cBhvr>
                                      <p:tavLst>
                                        <p:tav tm="0">
                                          <p:val>
                                            <p:strVal val="#ppt_y+#ppt_h*1.125000"/>
                                          </p:val>
                                        </p:tav>
                                        <p:tav tm="100000">
                                          <p:val>
                                            <p:strVal val="#ppt_y"/>
                                          </p:val>
                                        </p:tav>
                                      </p:tavLst>
                                    </p:anim>
                                    <p:animEffect transition="in" filter="wipe(up)">
                                      <p:cBhvr>
                                        <p:cTn id="14"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Propagation delay vs. throughput</a:t>
            </a:r>
            <a:endParaRPr lang="en-US" dirty="0"/>
          </a:p>
        </p:txBody>
      </p:sp>
      <p:sp>
        <p:nvSpPr>
          <p:cNvPr id="3" name="Content Placeholder 2"/>
          <p:cNvSpPr>
            <a:spLocks noGrp="1"/>
          </p:cNvSpPr>
          <p:nvPr>
            <p:ph idx="1"/>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US" dirty="0" smtClean="0"/>
              <a:t>Q: If propagation delay is a constant, how can networks have varying throughput?  I.e., if 10 Mbps and 100 Mbps both use cat5e copper, how can they provide different throughputs?</a:t>
            </a:r>
          </a:p>
          <a:p>
            <a:pPr marL="0" marR="0" lvl="0" indent="0" defTabSz="914400" eaLnBrk="1" fontAlgn="auto" latinLnBrk="0" hangingPunct="1">
              <a:lnSpc>
                <a:spcPct val="100000"/>
              </a:lnSpc>
              <a:spcBef>
                <a:spcPts val="0"/>
              </a:spcBef>
              <a:spcAft>
                <a:spcPts val="0"/>
              </a:spcAft>
              <a:buClrTx/>
              <a:buSzTx/>
              <a:buFontTx/>
              <a:buNone/>
              <a:tabLst/>
              <a:defRPr/>
            </a:pPr>
            <a:endParaRPr lang="en-US" dirty="0"/>
          </a:p>
          <a:p>
            <a:pPr marL="0" marR="0" lvl="0" indent="0" defTabSz="914400" eaLnBrk="1" fontAlgn="auto" latinLnBrk="0" hangingPunct="1">
              <a:lnSpc>
                <a:spcPct val="100000"/>
              </a:lnSpc>
              <a:spcBef>
                <a:spcPts val="0"/>
              </a:spcBef>
              <a:spcAft>
                <a:spcPts val="0"/>
              </a:spcAft>
              <a:buClrTx/>
              <a:buSzTx/>
              <a:buFontTx/>
              <a:buNone/>
              <a:tabLst/>
              <a:defRPr/>
            </a:pPr>
            <a:r>
              <a:rPr lang="en-US" dirty="0" smtClean="0"/>
              <a:t>A: It depends on how efficiently the data can be encoded (and especially decoded) on the medium.</a:t>
            </a:r>
            <a:endParaRPr lang="en-US" dirty="0"/>
          </a:p>
        </p:txBody>
      </p:sp>
    </p:spTree>
    <p:extLst>
      <p:ext uri="{BB962C8B-B14F-4D97-AF65-F5344CB8AC3E}">
        <p14:creationId xmlns:p14="http://schemas.microsoft.com/office/powerpoint/2010/main" val="654345555"/>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3"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
                                        <p:tgtEl>
                                          <p:spTgt spid="3">
                                            <p:txEl>
                                              <p:pRg st="0" end="0"/>
                                            </p:txEl>
                                          </p:spTgt>
                                        </p:tgtEl>
                                      </p:cBhvr>
                                    </p:animEffect>
                                    <p:anim calcmode="lin" valueType="num">
                                      <p:cBhvr>
                                        <p:cTn id="8" dur="4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400" fill="hold"/>
                                        <p:tgtEl>
                                          <p:spTgt spid="3">
                                            <p:txEl>
                                              <p:pRg st="0" end="0"/>
                                            </p:txEl>
                                          </p:spTgt>
                                        </p:tgtEl>
                                        <p:attrNameLst>
                                          <p:attrName>ppt_y</p:attrName>
                                        </p:attrNameLst>
                                      </p:cBhvr>
                                      <p:tavLst>
                                        <p:tav tm="0">
                                          <p:val>
                                            <p:strVal val="#ppt_y+0.31"/>
                                          </p:val>
                                        </p:tav>
                                        <p:tav tm="100000">
                                          <p:val>
                                            <p:strVal val="#ppt_y+0.31"/>
                                          </p:val>
                                        </p:tav>
                                      </p:tavLst>
                                    </p:anim>
                                    <p:anim calcmode="lin" valueType="num">
                                      <p:cBhvr>
                                        <p:cTn id="10" dur="600" decel="50000" fill="hold">
                                          <p:stCondLst>
                                            <p:cond delay="400"/>
                                          </p:stCondLst>
                                        </p:cTn>
                                        <p:tgtEl>
                                          <p:spTgt spid="3">
                                            <p:txEl>
                                              <p:pRg st="0" end="0"/>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1" dur="600" decel="50000" fill="hold">
                                          <p:stCondLst>
                                            <p:cond delay="400"/>
                                          </p:stCondLst>
                                        </p:cTn>
                                        <p:tgtEl>
                                          <p:spTgt spid="3">
                                            <p:txEl>
                                              <p:pRg st="0" end="0"/>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43" presetClass="entr" presetSubtype="0" fill="hold" grpId="0" nodeType="click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fade">
                                      <p:cBhvr>
                                        <p:cTn id="16" dur="100"/>
                                        <p:tgtEl>
                                          <p:spTgt spid="3">
                                            <p:txEl>
                                              <p:pRg st="2" end="2"/>
                                            </p:txEl>
                                          </p:spTgt>
                                        </p:tgtEl>
                                      </p:cBhvr>
                                    </p:animEffect>
                                    <p:anim calcmode="lin" valueType="num">
                                      <p:cBhvr>
                                        <p:cTn id="17" dur="4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8" dur="400" fill="hold"/>
                                        <p:tgtEl>
                                          <p:spTgt spid="3">
                                            <p:txEl>
                                              <p:pRg st="2" end="2"/>
                                            </p:txEl>
                                          </p:spTgt>
                                        </p:tgtEl>
                                        <p:attrNameLst>
                                          <p:attrName>ppt_y</p:attrName>
                                        </p:attrNameLst>
                                      </p:cBhvr>
                                      <p:tavLst>
                                        <p:tav tm="0">
                                          <p:val>
                                            <p:strVal val="#ppt_y+0.31"/>
                                          </p:val>
                                        </p:tav>
                                        <p:tav tm="100000">
                                          <p:val>
                                            <p:strVal val="#ppt_y+0.31"/>
                                          </p:val>
                                        </p:tav>
                                      </p:tavLst>
                                    </p:anim>
                                    <p:anim calcmode="lin" valueType="num">
                                      <p:cBhvr>
                                        <p:cTn id="19" dur="600" decel="50000" fill="hold">
                                          <p:stCondLst>
                                            <p:cond delay="400"/>
                                          </p:stCondLst>
                                        </p:cTn>
                                        <p:tgtEl>
                                          <p:spTgt spid="3">
                                            <p:txEl>
                                              <p:pRg st="2" end="2"/>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20" dur="600" decel="50000" fill="hold">
                                          <p:stCondLst>
                                            <p:cond delay="400"/>
                                          </p:stCondLst>
                                        </p:cTn>
                                        <p:tgtEl>
                                          <p:spTgt spid="3">
                                            <p:txEl>
                                              <p:pRg st="2" end="2"/>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Specifying throughput</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smtClean="0"/>
              <a:t>Q: If Calvin has two links to the Internet (through US Signal), each at 500 Mbps, what is the capacity of our link to the world?</a:t>
            </a:r>
          </a:p>
          <a:p>
            <a:pPr marL="0" indent="0">
              <a:buNone/>
            </a:pPr>
            <a:endParaRPr lang="en-US" dirty="0"/>
          </a:p>
          <a:p>
            <a:pPr marL="0" indent="0">
              <a:buNone/>
            </a:pPr>
            <a:r>
              <a:rPr lang="en-US" dirty="0" smtClean="0"/>
              <a:t>A: Hard to say.  It could be 500 Mbps or 250 Mbps, or 1000 Mbps depending on the connection type, contract, etc.</a:t>
            </a:r>
          </a:p>
          <a:p>
            <a:pPr marL="0" indent="0">
              <a:buNone/>
            </a:pPr>
            <a:endParaRPr lang="en-US" dirty="0"/>
          </a:p>
          <a:p>
            <a:pPr marL="0" indent="0">
              <a:buNone/>
            </a:pPr>
            <a:r>
              <a:rPr lang="en-US" dirty="0" smtClean="0"/>
              <a:t>This demonstrates the difficulty of specifying throughput.</a:t>
            </a:r>
            <a:endParaRPr lang="en-US" dirty="0"/>
          </a:p>
        </p:txBody>
      </p:sp>
    </p:spTree>
    <p:extLst>
      <p:ext uri="{BB962C8B-B14F-4D97-AF65-F5344CB8AC3E}">
        <p14:creationId xmlns:p14="http://schemas.microsoft.com/office/powerpoint/2010/main" val="1503399889"/>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randombar(horizontal)">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randombar(horizontal)">
                                      <p:cBhvr>
                                        <p:cTn id="1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316</TotalTime>
  <Words>2410</Words>
  <Application>Microsoft Macintosh PowerPoint</Application>
  <PresentationFormat>On-screen Show (4:3)</PresentationFormat>
  <Paragraphs>218</Paragraphs>
  <Slides>45</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45</vt:i4>
      </vt:variant>
    </vt:vector>
  </HeadingPairs>
  <TitlesOfParts>
    <vt:vector size="49" baseType="lpstr">
      <vt:lpstr>Calibri</vt:lpstr>
      <vt:lpstr>Wingdings</vt:lpstr>
      <vt:lpstr>Arial</vt:lpstr>
      <vt:lpstr>Office Theme</vt:lpstr>
      <vt:lpstr>Ch. 28 Q and A</vt:lpstr>
      <vt:lpstr>A little quiz</vt:lpstr>
      <vt:lpstr>Another little quiz</vt:lpstr>
      <vt:lpstr>Access vs. Queuing Delays</vt:lpstr>
      <vt:lpstr>Average size of the delays</vt:lpstr>
      <vt:lpstr>Goodput</vt:lpstr>
      <vt:lpstr>Capacity and throughput</vt:lpstr>
      <vt:lpstr>Propagation delay vs. throughput</vt:lpstr>
      <vt:lpstr>Specifying throughput</vt:lpstr>
      <vt:lpstr>Network perf == 6th layer?</vt:lpstr>
      <vt:lpstr>Heisenberg?</vt:lpstr>
      <vt:lpstr>Buy more throughput?</vt:lpstr>
      <vt:lpstr>Asymmetric routes</vt:lpstr>
      <vt:lpstr>Jitter (1)</vt:lpstr>
      <vt:lpstr>Jitter (2)</vt:lpstr>
      <vt:lpstr>Quiz</vt:lpstr>
      <vt:lpstr>Jitter vs. Delay</vt:lpstr>
      <vt:lpstr>Why keep utilization relatively low?</vt:lpstr>
      <vt:lpstr>Delay and Throughput</vt:lpstr>
      <vt:lpstr>Delay-throughput product</vt:lpstr>
      <vt:lpstr>Use average?</vt:lpstr>
      <vt:lpstr>Old Slides</vt:lpstr>
      <vt:lpstr>Q3</vt:lpstr>
      <vt:lpstr>When are delay and throughput not independent?</vt:lpstr>
      <vt:lpstr>Q5</vt:lpstr>
      <vt:lpstr>Q6</vt:lpstr>
      <vt:lpstr>Q7</vt:lpstr>
      <vt:lpstr>Q9</vt:lpstr>
      <vt:lpstr>Q10</vt:lpstr>
      <vt:lpstr>5 Parts of Delay</vt:lpstr>
      <vt:lpstr>A No-Delay Network</vt:lpstr>
      <vt:lpstr>Measuring delay</vt:lpstr>
      <vt:lpstr>Throughput vs. Goodput</vt:lpstr>
      <vt:lpstr>The Road Analogy</vt:lpstr>
      <vt:lpstr>Real-time Protocols and Jitter</vt:lpstr>
      <vt:lpstr>Isochronous networks</vt:lpstr>
      <vt:lpstr>Goodput</vt:lpstr>
      <vt:lpstr>Bandwidth, throughput, latency, delay, goodput… Arrrgggh!</vt:lpstr>
      <vt:lpstr>Cable vs. Satellite ISP</vt:lpstr>
      <vt:lpstr>Measuring throughput</vt:lpstr>
      <vt:lpstr>Jitter</vt:lpstr>
      <vt:lpstr>Importance of formula 28.1</vt:lpstr>
      <vt:lpstr>Measuring network performance</vt:lpstr>
      <vt:lpstr>Making up for jitter</vt:lpstr>
      <vt:lpstr>Over-booking?</vt:lpstr>
    </vt:vector>
  </TitlesOfParts>
  <Company/>
  <LinksUpToDate>false</LinksUpToDate>
  <SharedDoc>false</SharedDoc>
  <HyperlinksChanged>false</HyperlinksChanged>
  <AppVersion>15.0040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 28 Q and A</dc:title>
  <dc:creator>Victor Norman</dc:creator>
  <cp:lastModifiedBy>Victor Norman</cp:lastModifiedBy>
  <cp:revision>93</cp:revision>
  <dcterms:created xsi:type="dcterms:W3CDTF">2014-05-04T23:43:02Z</dcterms:created>
  <dcterms:modified xsi:type="dcterms:W3CDTF">2017-11-29T15:19:48Z</dcterms:modified>
</cp:coreProperties>
</file>