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96" r:id="rId6"/>
    <p:sldId id="288" r:id="rId7"/>
    <p:sldId id="260" r:id="rId8"/>
    <p:sldId id="262" r:id="rId9"/>
    <p:sldId id="289"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93" r:id="rId23"/>
    <p:sldId id="291" r:id="rId24"/>
    <p:sldId id="292" r:id="rId25"/>
    <p:sldId id="290" r:id="rId26"/>
    <p:sldId id="275" r:id="rId27"/>
    <p:sldId id="276" r:id="rId28"/>
    <p:sldId id="277" r:id="rId29"/>
    <p:sldId id="294" r:id="rId30"/>
    <p:sldId id="295" r:id="rId31"/>
    <p:sldId id="278" r:id="rId32"/>
    <p:sldId id="279" r:id="rId33"/>
    <p:sldId id="280" r:id="rId34"/>
    <p:sldId id="282" r:id="rId35"/>
    <p:sldId id="284" r:id="rId36"/>
    <p:sldId id="287" r:id="rId37"/>
    <p:sldId id="281" r:id="rId38"/>
    <p:sldId id="283" r:id="rId39"/>
    <p:sldId id="285" r:id="rId40"/>
    <p:sldId id="28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44"/>
    <p:restoredTop sz="94695"/>
  </p:normalViewPr>
  <p:slideViewPr>
    <p:cSldViewPr snapToGrid="0" snapToObjects="1">
      <p:cViewPr varScale="1">
        <p:scale>
          <a:sx n="89" d="100"/>
          <a:sy n="89" d="100"/>
        </p:scale>
        <p:origin x="200"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573C11-F85D-E24F-9E1F-06372E86253E}"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81088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73C11-F85D-E24F-9E1F-06372E86253E}"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204842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73C11-F85D-E24F-9E1F-06372E86253E}"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160126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73C11-F85D-E24F-9E1F-06372E86253E}"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553551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73C11-F85D-E24F-9E1F-06372E86253E}"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218665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573C11-F85D-E24F-9E1F-06372E86253E}" type="datetimeFigureOut">
              <a:rPr lang="en-US" smtClean="0"/>
              <a:t>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76240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573C11-F85D-E24F-9E1F-06372E86253E}" type="datetimeFigureOut">
              <a:rPr lang="en-US" smtClean="0"/>
              <a:t>11/5/17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183593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73C11-F85D-E24F-9E1F-06372E86253E}" type="datetimeFigureOut">
              <a:rPr lang="en-US" smtClean="0"/>
              <a:t>11/5/17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150652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73C11-F85D-E24F-9E1F-06372E86253E}" type="datetimeFigureOut">
              <a:rPr lang="en-US" smtClean="0"/>
              <a:t>11/5/17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127598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73C11-F85D-E24F-9E1F-06372E86253E}" type="datetimeFigureOut">
              <a:rPr lang="en-US" smtClean="0"/>
              <a:t>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62622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73C11-F85D-E24F-9E1F-06372E86253E}" type="datetimeFigureOut">
              <a:rPr lang="en-US" smtClean="0"/>
              <a:t>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B727E-0BE4-B54F-9DBC-EE43310FED49}" type="slidenum">
              <a:rPr lang="en-US" smtClean="0"/>
              <a:t>‹#›</a:t>
            </a:fld>
            <a:endParaRPr lang="en-US"/>
          </a:p>
        </p:txBody>
      </p:sp>
    </p:spTree>
    <p:extLst>
      <p:ext uri="{BB962C8B-B14F-4D97-AF65-F5344CB8AC3E}">
        <p14:creationId xmlns:p14="http://schemas.microsoft.com/office/powerpoint/2010/main" val="2020034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73C11-F85D-E24F-9E1F-06372E86253E}" type="datetimeFigureOut">
              <a:rPr lang="en-US" smtClean="0"/>
              <a:t>11/5/17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B727E-0BE4-B54F-9DBC-EE43310FED49}" type="slidenum">
              <a:rPr lang="en-US" smtClean="0"/>
              <a:t>‹#›</a:t>
            </a:fld>
            <a:endParaRPr lang="en-US"/>
          </a:p>
        </p:txBody>
      </p:sp>
    </p:spTree>
    <p:extLst>
      <p:ext uri="{BB962C8B-B14F-4D97-AF65-F5344CB8AC3E}">
        <p14:creationId xmlns:p14="http://schemas.microsoft.com/office/powerpoint/2010/main" val="1630561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25, 26 UDP, TCP</a:t>
            </a:r>
            <a:endParaRPr lang="en-US" dirty="0"/>
          </a:p>
        </p:txBody>
      </p:sp>
      <p:sp>
        <p:nvSpPr>
          <p:cNvPr id="3" name="Subtitle 2"/>
          <p:cNvSpPr>
            <a:spLocks noGrp="1"/>
          </p:cNvSpPr>
          <p:nvPr>
            <p:ph type="subTitle" idx="1"/>
          </p:nvPr>
        </p:nvSpPr>
        <p:spPr/>
        <p:txBody>
          <a:bodyPr/>
          <a:lstStyle/>
          <a:p>
            <a:r>
              <a:rPr lang="en-US" dirty="0" smtClean="0"/>
              <a:t>CS332, </a:t>
            </a:r>
            <a:r>
              <a:rPr lang="en-US" dirty="0" smtClean="0"/>
              <a:t>Fall 2017</a:t>
            </a:r>
            <a:endParaRPr lang="en-US" dirty="0" smtClean="0"/>
          </a:p>
          <a:p>
            <a:r>
              <a:rPr lang="en-US" dirty="0" smtClean="0"/>
              <a:t>Victor </a:t>
            </a:r>
            <a:r>
              <a:rPr lang="en-US" dirty="0" smtClean="0"/>
              <a:t>Norman</a:t>
            </a:r>
            <a:endParaRPr lang="en-US" dirty="0"/>
          </a:p>
        </p:txBody>
      </p:sp>
    </p:spTree>
    <p:extLst>
      <p:ext uri="{BB962C8B-B14F-4D97-AF65-F5344CB8AC3E}">
        <p14:creationId xmlns:p14="http://schemas.microsoft.com/office/powerpoint/2010/main" val="572701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important characteristics of TCP?</a:t>
            </a:r>
            <a:endParaRPr lang="en-US" dirty="0"/>
          </a:p>
        </p:txBody>
      </p:sp>
      <p:sp>
        <p:nvSpPr>
          <p:cNvPr id="3" name="Content Placeholder 2"/>
          <p:cNvSpPr>
            <a:spLocks noGrp="1"/>
          </p:cNvSpPr>
          <p:nvPr>
            <p:ph idx="1"/>
          </p:nvPr>
        </p:nvSpPr>
        <p:spPr/>
        <p:txBody>
          <a:bodyPr/>
          <a:lstStyle/>
          <a:p>
            <a:r>
              <a:rPr lang="en-US" dirty="0" smtClean="0"/>
              <a:t>Connection-oriented</a:t>
            </a:r>
          </a:p>
          <a:p>
            <a:r>
              <a:rPr lang="en-US" dirty="0" smtClean="0"/>
              <a:t>Point-to-point</a:t>
            </a:r>
          </a:p>
          <a:p>
            <a:r>
              <a:rPr lang="en-US" dirty="0" smtClean="0"/>
              <a:t>Full duplex</a:t>
            </a:r>
          </a:p>
          <a:p>
            <a:r>
              <a:rPr lang="en-US" dirty="0" smtClean="0"/>
              <a:t>Reliable</a:t>
            </a:r>
          </a:p>
          <a:p>
            <a:r>
              <a:rPr lang="en-US" dirty="0" smtClean="0"/>
              <a:t>Uses ports to identify applications using TCP.</a:t>
            </a:r>
          </a:p>
        </p:txBody>
      </p:sp>
      <p:sp>
        <p:nvSpPr>
          <p:cNvPr id="4" name="Slide Number Placeholder 3"/>
          <p:cNvSpPr>
            <a:spLocks noGrp="1"/>
          </p:cNvSpPr>
          <p:nvPr>
            <p:ph type="sldNum" sz="quarter" idx="12"/>
          </p:nvPr>
        </p:nvSpPr>
        <p:spPr/>
        <p:txBody>
          <a:bodyPr/>
          <a:lstStyle/>
          <a:p>
            <a:fld id="{7A1DA17C-C5E8-994B-A4D8-F5A16E141517}" type="slidenum">
              <a:rPr lang="en-US" smtClean="0"/>
              <a:t>10</a:t>
            </a:fld>
            <a:endParaRPr lang="en-US"/>
          </a:p>
        </p:txBody>
      </p:sp>
    </p:spTree>
    <p:extLst>
      <p:ext uri="{BB962C8B-B14F-4D97-AF65-F5344CB8AC3E}">
        <p14:creationId xmlns:p14="http://schemas.microsoft.com/office/powerpoint/2010/main" val="72338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TCP assume it gets from the layer below?</a:t>
            </a:r>
            <a:endParaRPr lang="en-US" dirty="0"/>
          </a:p>
        </p:txBody>
      </p:sp>
      <p:sp>
        <p:nvSpPr>
          <p:cNvPr id="3" name="Content Placeholder 2"/>
          <p:cNvSpPr>
            <a:spLocks noGrp="1"/>
          </p:cNvSpPr>
          <p:nvPr>
            <p:ph idx="1"/>
          </p:nvPr>
        </p:nvSpPr>
        <p:spPr/>
        <p:txBody>
          <a:bodyPr/>
          <a:lstStyle/>
          <a:p>
            <a:r>
              <a:rPr lang="en-US" dirty="0" smtClean="0"/>
              <a:t>Connection-less</a:t>
            </a:r>
          </a:p>
          <a:p>
            <a:r>
              <a:rPr lang="en-US" dirty="0" smtClean="0"/>
              <a:t>Point-to-point</a:t>
            </a:r>
          </a:p>
          <a:p>
            <a:r>
              <a:rPr lang="en-US" dirty="0" smtClean="0"/>
              <a:t>Simplex</a:t>
            </a:r>
          </a:p>
          <a:p>
            <a:r>
              <a:rPr lang="en-US" dirty="0" smtClean="0"/>
              <a:t>Unreliable delivery</a:t>
            </a:r>
          </a:p>
        </p:txBody>
      </p:sp>
      <p:sp>
        <p:nvSpPr>
          <p:cNvPr id="4" name="Slide Number Placeholder 3"/>
          <p:cNvSpPr>
            <a:spLocks noGrp="1"/>
          </p:cNvSpPr>
          <p:nvPr>
            <p:ph type="sldNum" sz="quarter" idx="12"/>
          </p:nvPr>
        </p:nvSpPr>
        <p:spPr/>
        <p:txBody>
          <a:bodyPr/>
          <a:lstStyle/>
          <a:p>
            <a:fld id="{7A1DA17C-C5E8-994B-A4D8-F5A16E141517}" type="slidenum">
              <a:rPr lang="en-US" smtClean="0"/>
              <a:t>11</a:t>
            </a:fld>
            <a:endParaRPr lang="en-US"/>
          </a:p>
        </p:txBody>
      </p:sp>
    </p:spTree>
    <p:extLst>
      <p:ext uri="{BB962C8B-B14F-4D97-AF65-F5344CB8AC3E}">
        <p14:creationId xmlns:p14="http://schemas.microsoft.com/office/powerpoint/2010/main" val="99068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connection-oriented mean?</a:t>
            </a:r>
            <a:endParaRPr lang="en-US" dirty="0"/>
          </a:p>
        </p:txBody>
      </p:sp>
      <p:sp>
        <p:nvSpPr>
          <p:cNvPr id="3" name="Content Placeholder 2"/>
          <p:cNvSpPr>
            <a:spLocks noGrp="1"/>
          </p:cNvSpPr>
          <p:nvPr>
            <p:ph idx="1"/>
          </p:nvPr>
        </p:nvSpPr>
        <p:spPr/>
        <p:txBody>
          <a:bodyPr/>
          <a:lstStyle/>
          <a:p>
            <a:r>
              <a:rPr lang="en-US" dirty="0" smtClean="0"/>
              <a:t>End points must communicate first and set up the virtual connection.  </a:t>
            </a:r>
          </a:p>
          <a:p>
            <a:r>
              <a:rPr lang="en-US" dirty="0" smtClean="0"/>
              <a:t>No data is sent until that’s finished.</a:t>
            </a:r>
          </a:p>
          <a:p>
            <a:r>
              <a:rPr lang="en-US" dirty="0" smtClean="0"/>
              <a:t>End points must gracefully tear down the connection.</a:t>
            </a:r>
          </a:p>
          <a:p>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12</a:t>
            </a:fld>
            <a:endParaRPr lang="en-US"/>
          </a:p>
        </p:txBody>
      </p:sp>
    </p:spTree>
    <p:extLst>
      <p:ext uri="{BB962C8B-B14F-4D97-AF65-F5344CB8AC3E}">
        <p14:creationId xmlns:p14="http://schemas.microsoft.com/office/powerpoint/2010/main" val="99710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a Virtual Connection mean?</a:t>
            </a:r>
            <a:endParaRPr lang="en-US" dirty="0"/>
          </a:p>
        </p:txBody>
      </p:sp>
      <p:sp>
        <p:nvSpPr>
          <p:cNvPr id="3" name="Content Placeholder 2"/>
          <p:cNvSpPr>
            <a:spLocks noGrp="1"/>
          </p:cNvSpPr>
          <p:nvPr>
            <p:ph idx="1"/>
          </p:nvPr>
        </p:nvSpPr>
        <p:spPr/>
        <p:txBody>
          <a:bodyPr/>
          <a:lstStyle/>
          <a:p>
            <a:r>
              <a:rPr lang="en-US" dirty="0" smtClean="0"/>
              <a:t>The endpoints set up and maintain all the state of the “connection” – the middle devices (routers, NATs, etc.) know nothing about it.</a:t>
            </a:r>
          </a:p>
          <a:p>
            <a:r>
              <a:rPr lang="en-US" dirty="0" smtClean="0"/>
              <a:t>As opposed to a circuit through a network in which all devices must participate.</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13</a:t>
            </a:fld>
            <a:endParaRPr lang="en-US"/>
          </a:p>
        </p:txBody>
      </p:sp>
    </p:spTree>
    <p:extLst>
      <p:ext uri="{BB962C8B-B14F-4D97-AF65-F5344CB8AC3E}">
        <p14:creationId xmlns:p14="http://schemas.microsoft.com/office/powerpoint/2010/main" val="152777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point-to-point mean?</a:t>
            </a:r>
            <a:endParaRPr lang="en-US" dirty="0"/>
          </a:p>
        </p:txBody>
      </p:sp>
      <p:sp>
        <p:nvSpPr>
          <p:cNvPr id="3" name="Content Placeholder 2"/>
          <p:cNvSpPr>
            <a:spLocks noGrp="1"/>
          </p:cNvSpPr>
          <p:nvPr>
            <p:ph idx="1"/>
          </p:nvPr>
        </p:nvSpPr>
        <p:spPr/>
        <p:txBody>
          <a:bodyPr/>
          <a:lstStyle/>
          <a:p>
            <a:r>
              <a:rPr lang="en-US" dirty="0" smtClean="0"/>
              <a:t>One application talks to one application</a:t>
            </a:r>
          </a:p>
          <a:p>
            <a:pPr lvl="1"/>
            <a:r>
              <a:rPr lang="en-US" dirty="0" smtClean="0"/>
              <a:t>one IP/port to one IP/port</a:t>
            </a:r>
          </a:p>
          <a:p>
            <a:pPr lvl="1"/>
            <a:endParaRPr lang="en-US" dirty="0"/>
          </a:p>
          <a:p>
            <a:r>
              <a:rPr lang="en-US" dirty="0" smtClean="0"/>
              <a:t>Note: multiple TCP connections can go to the same IP/port.  A connection is defined by the 4-ple.</a:t>
            </a:r>
          </a:p>
          <a:p>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14</a:t>
            </a:fld>
            <a:endParaRPr lang="en-US"/>
          </a:p>
        </p:txBody>
      </p:sp>
    </p:spTree>
    <p:extLst>
      <p:ext uri="{BB962C8B-B14F-4D97-AF65-F5344CB8AC3E}">
        <p14:creationId xmlns:p14="http://schemas.microsoft.com/office/powerpoint/2010/main" val="2060749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full duplex mean?</a:t>
            </a:r>
            <a:endParaRPr lang="en-US" dirty="0"/>
          </a:p>
        </p:txBody>
      </p:sp>
      <p:sp>
        <p:nvSpPr>
          <p:cNvPr id="3" name="Content Placeholder 2"/>
          <p:cNvSpPr>
            <a:spLocks noGrp="1"/>
          </p:cNvSpPr>
          <p:nvPr>
            <p:ph idx="1"/>
          </p:nvPr>
        </p:nvSpPr>
        <p:spPr/>
        <p:txBody>
          <a:bodyPr/>
          <a:lstStyle/>
          <a:p>
            <a:r>
              <a:rPr lang="en-US" dirty="0" smtClean="0"/>
              <a:t>Both applications on the endpoints can transmit at the same time.</a:t>
            </a:r>
          </a:p>
          <a:p>
            <a:r>
              <a:rPr lang="en-US" dirty="0" smtClean="0"/>
              <a:t>When a TCP connection is setup, it is full duplex – i.e., each endpoint can stream data.</a:t>
            </a:r>
          </a:p>
          <a:p>
            <a:pPr lvl="1"/>
            <a:r>
              <a:rPr lang="en-US" dirty="0" smtClean="0"/>
              <a:t>If you only want to stream one direction, you have to close the other half – although ACKs, etc., will still be sent.</a:t>
            </a:r>
          </a:p>
          <a:p>
            <a:pPr lvl="1"/>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15</a:t>
            </a:fld>
            <a:endParaRPr lang="en-US"/>
          </a:p>
        </p:txBody>
      </p:sp>
    </p:spTree>
    <p:extLst>
      <p:ext uri="{BB962C8B-B14F-4D97-AF65-F5344CB8AC3E}">
        <p14:creationId xmlns:p14="http://schemas.microsoft.com/office/powerpoint/2010/main" val="395444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reliable delivery mean?</a:t>
            </a:r>
            <a:endParaRPr lang="en-US" dirty="0"/>
          </a:p>
        </p:txBody>
      </p:sp>
      <p:sp>
        <p:nvSpPr>
          <p:cNvPr id="3" name="Content Placeholder 2"/>
          <p:cNvSpPr>
            <a:spLocks noGrp="1"/>
          </p:cNvSpPr>
          <p:nvPr>
            <p:ph idx="1"/>
          </p:nvPr>
        </p:nvSpPr>
        <p:spPr/>
        <p:txBody>
          <a:bodyPr/>
          <a:lstStyle/>
          <a:p>
            <a:r>
              <a:rPr lang="en-US" dirty="0" smtClean="0"/>
              <a:t>Gets the data there </a:t>
            </a:r>
          </a:p>
          <a:p>
            <a:pPr lvl="1"/>
            <a:r>
              <a:rPr lang="en-US" dirty="0" smtClean="0"/>
              <a:t>quickly</a:t>
            </a:r>
          </a:p>
          <a:p>
            <a:pPr lvl="1"/>
            <a:r>
              <a:rPr lang="en-US" dirty="0" smtClean="0"/>
              <a:t>correctly (without errors)</a:t>
            </a:r>
          </a:p>
          <a:p>
            <a:pPr lvl="1"/>
            <a:r>
              <a:rPr lang="en-US" dirty="0" smtClean="0"/>
              <a:t>in order</a:t>
            </a:r>
          </a:p>
          <a:p>
            <a:pPr lvl="1"/>
            <a:r>
              <a:rPr lang="en-US" dirty="0" smtClean="0"/>
              <a:t>completely</a:t>
            </a:r>
          </a:p>
        </p:txBody>
      </p:sp>
      <p:sp>
        <p:nvSpPr>
          <p:cNvPr id="4" name="Slide Number Placeholder 3"/>
          <p:cNvSpPr>
            <a:spLocks noGrp="1"/>
          </p:cNvSpPr>
          <p:nvPr>
            <p:ph type="sldNum" sz="quarter" idx="12"/>
          </p:nvPr>
        </p:nvSpPr>
        <p:spPr/>
        <p:txBody>
          <a:bodyPr/>
          <a:lstStyle/>
          <a:p>
            <a:fld id="{7A1DA17C-C5E8-994B-A4D8-F5A16E141517}" type="slidenum">
              <a:rPr lang="en-US" smtClean="0"/>
              <a:t>16</a:t>
            </a:fld>
            <a:endParaRPr lang="en-US" dirty="0"/>
          </a:p>
        </p:txBody>
      </p:sp>
    </p:spTree>
    <p:extLst>
      <p:ext uri="{BB962C8B-B14F-4D97-AF65-F5344CB8AC3E}">
        <p14:creationId xmlns:p14="http://schemas.microsoft.com/office/powerpoint/2010/main" val="192537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kinds of problems does TCP have to be able to handle?</a:t>
            </a:r>
            <a:endParaRPr lang="en-US" dirty="0"/>
          </a:p>
        </p:txBody>
      </p:sp>
      <p:sp>
        <p:nvSpPr>
          <p:cNvPr id="3" name="Content Placeholder 2"/>
          <p:cNvSpPr>
            <a:spLocks noGrp="1"/>
          </p:cNvSpPr>
          <p:nvPr>
            <p:ph idx="1"/>
          </p:nvPr>
        </p:nvSpPr>
        <p:spPr/>
        <p:txBody>
          <a:bodyPr/>
          <a:lstStyle/>
          <a:p>
            <a:r>
              <a:rPr lang="en-US" dirty="0" smtClean="0"/>
              <a:t>Very unreliable delivery from IP.</a:t>
            </a:r>
          </a:p>
          <a:p>
            <a:pPr lvl="1"/>
            <a:r>
              <a:rPr lang="en-US" dirty="0" smtClean="0"/>
              <a:t>Duplicate packets.</a:t>
            </a:r>
          </a:p>
          <a:p>
            <a:pPr lvl="1"/>
            <a:r>
              <a:rPr lang="en-US" dirty="0" smtClean="0"/>
              <a:t>Packets out of order.</a:t>
            </a:r>
          </a:p>
          <a:p>
            <a:pPr lvl="1"/>
            <a:r>
              <a:rPr lang="en-US" dirty="0" smtClean="0"/>
              <a:t>Errors in packets.</a:t>
            </a:r>
          </a:p>
          <a:p>
            <a:r>
              <a:rPr lang="en-US" dirty="0" smtClean="0"/>
              <a:t>Differing speeds of end points.</a:t>
            </a:r>
          </a:p>
          <a:p>
            <a:r>
              <a:rPr lang="en-US" dirty="0" smtClean="0"/>
              <a:t>End point reboot.</a:t>
            </a:r>
          </a:p>
          <a:p>
            <a:r>
              <a:rPr lang="en-US" dirty="0" smtClean="0"/>
              <a:t>Delay from when network changes radically.</a:t>
            </a:r>
          </a:p>
        </p:txBody>
      </p:sp>
      <p:sp>
        <p:nvSpPr>
          <p:cNvPr id="4" name="Slide Number Placeholder 3"/>
          <p:cNvSpPr>
            <a:spLocks noGrp="1"/>
          </p:cNvSpPr>
          <p:nvPr>
            <p:ph type="sldNum" sz="quarter" idx="12"/>
          </p:nvPr>
        </p:nvSpPr>
        <p:spPr/>
        <p:txBody>
          <a:bodyPr/>
          <a:lstStyle/>
          <a:p>
            <a:fld id="{7A1DA17C-C5E8-994B-A4D8-F5A16E141517}" type="slidenum">
              <a:rPr lang="en-US" smtClean="0"/>
              <a:t>17</a:t>
            </a:fld>
            <a:endParaRPr lang="en-US"/>
          </a:p>
        </p:txBody>
      </p:sp>
    </p:spTree>
    <p:extLst>
      <p:ext uri="{BB962C8B-B14F-4D97-AF65-F5344CB8AC3E}">
        <p14:creationId xmlns:p14="http://schemas.microsoft.com/office/powerpoint/2010/main" val="149362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TCP handle all this?</a:t>
            </a:r>
            <a:endParaRPr lang="en-US" dirty="0"/>
          </a:p>
        </p:txBody>
      </p:sp>
      <p:sp>
        <p:nvSpPr>
          <p:cNvPr id="3" name="Content Placeholder 2"/>
          <p:cNvSpPr>
            <a:spLocks noGrp="1"/>
          </p:cNvSpPr>
          <p:nvPr>
            <p:ph idx="1"/>
          </p:nvPr>
        </p:nvSpPr>
        <p:spPr/>
        <p:txBody>
          <a:bodyPr/>
          <a:lstStyle/>
          <a:p>
            <a:r>
              <a:rPr lang="en-US" dirty="0" smtClean="0"/>
              <a:t>Unreliable delivery from IP?: </a:t>
            </a:r>
          </a:p>
          <a:p>
            <a:pPr lvl="1"/>
            <a:r>
              <a:rPr lang="en-US" dirty="0" smtClean="0"/>
              <a:t>checksum the data (eliminate bad data)</a:t>
            </a:r>
          </a:p>
          <a:p>
            <a:pPr lvl="1"/>
            <a:r>
              <a:rPr lang="en-US" dirty="0" smtClean="0"/>
              <a:t>keep track of which bytes have been sent and which have been received, and resend missing bytes</a:t>
            </a:r>
          </a:p>
          <a:p>
            <a:pPr lvl="1"/>
            <a:r>
              <a:rPr lang="en-US" dirty="0" smtClean="0"/>
              <a:t>“positive acknowledgement and retransmission”</a:t>
            </a:r>
          </a:p>
          <a:p>
            <a:pPr lvl="1"/>
            <a:r>
              <a:rPr lang="en-US" dirty="0" smtClean="0"/>
              <a:t>A timer is started for each packet that is sent.</a:t>
            </a:r>
          </a:p>
          <a:p>
            <a:pPr lvl="2"/>
            <a:r>
              <a:rPr lang="en-US" dirty="0" smtClean="0"/>
              <a:t>if the timer expires for an ACK is received for the packet, the packet is resent.</a:t>
            </a:r>
          </a:p>
          <a:p>
            <a:pPr lvl="1"/>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18</a:t>
            </a:fld>
            <a:endParaRPr lang="en-US"/>
          </a:p>
        </p:txBody>
      </p:sp>
    </p:spTree>
    <p:extLst>
      <p:ext uri="{BB962C8B-B14F-4D97-AF65-F5344CB8AC3E}">
        <p14:creationId xmlns:p14="http://schemas.microsoft.com/office/powerpoint/2010/main" val="148013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4" end="4"/>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TCP handle all this? (part 2)</a:t>
            </a:r>
            <a:endParaRPr lang="en-US" dirty="0"/>
          </a:p>
        </p:txBody>
      </p:sp>
      <p:sp>
        <p:nvSpPr>
          <p:cNvPr id="3" name="Content Placeholder 2"/>
          <p:cNvSpPr>
            <a:spLocks noGrp="1"/>
          </p:cNvSpPr>
          <p:nvPr>
            <p:ph idx="1"/>
          </p:nvPr>
        </p:nvSpPr>
        <p:spPr/>
        <p:txBody>
          <a:bodyPr>
            <a:normAutofit/>
          </a:bodyPr>
          <a:lstStyle/>
          <a:p>
            <a:r>
              <a:rPr lang="en-US" dirty="0" smtClean="0"/>
              <a:t>Different speeds of end points?:</a:t>
            </a:r>
          </a:p>
          <a:p>
            <a:pPr lvl="1"/>
            <a:r>
              <a:rPr lang="en-US" dirty="0" smtClean="0"/>
              <a:t>(Two problems: how much data an end point can handle at once, and how long it takes to handle it.)</a:t>
            </a:r>
          </a:p>
          <a:p>
            <a:pPr lvl="1"/>
            <a:r>
              <a:rPr lang="en-US" dirty="0" smtClean="0"/>
              <a:t>End points constantly communicate how much more data they can still handle at that time (called “window advertisement”).</a:t>
            </a:r>
          </a:p>
          <a:p>
            <a:pPr lvl="1"/>
            <a:r>
              <a:rPr lang="en-US" dirty="0" smtClean="0"/>
              <a:t>This is “flow control”.</a:t>
            </a:r>
          </a:p>
          <a:p>
            <a:pPr lvl="1"/>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19</a:t>
            </a:fld>
            <a:endParaRPr lang="en-US"/>
          </a:p>
        </p:txBody>
      </p:sp>
    </p:spTree>
    <p:extLst>
      <p:ext uri="{BB962C8B-B14F-4D97-AF65-F5344CB8AC3E}">
        <p14:creationId xmlns:p14="http://schemas.microsoft.com/office/powerpoint/2010/main" val="1862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Q: What functionality does UDP provide that IP does not already provide?</a:t>
            </a:r>
          </a:p>
          <a:p>
            <a:pPr marL="0" indent="0">
              <a:buNone/>
            </a:pPr>
            <a:endParaRPr lang="en-US" sz="3200" dirty="0"/>
          </a:p>
          <a:p>
            <a:pPr marL="0" indent="0">
              <a:buNone/>
            </a:pPr>
            <a:r>
              <a:rPr lang="en-US" sz="3200" dirty="0" smtClean="0"/>
              <a:t>A: Identification of the payload being carried at layer 5.  </a:t>
            </a:r>
          </a:p>
          <a:p>
            <a:r>
              <a:rPr lang="en-US" sz="3200" dirty="0" smtClean="0"/>
              <a:t>I.e., a port # so that it can hand the data off to an application.</a:t>
            </a:r>
          </a:p>
          <a:p>
            <a:r>
              <a:rPr lang="en-US" sz="3200" dirty="0" smtClean="0"/>
              <a:t>I.e., </a:t>
            </a:r>
            <a:r>
              <a:rPr lang="en-US" sz="3200" dirty="0" err="1" smtClean="0"/>
              <a:t>demultiplexing</a:t>
            </a:r>
            <a:r>
              <a:rPr lang="en-US" sz="3200" dirty="0" smtClean="0"/>
              <a:t>.</a:t>
            </a:r>
          </a:p>
        </p:txBody>
      </p:sp>
    </p:spTree>
    <p:extLst>
      <p:ext uri="{BB962C8B-B14F-4D97-AF65-F5344CB8AC3E}">
        <p14:creationId xmlns:p14="http://schemas.microsoft.com/office/powerpoint/2010/main" val="64216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
                                        <p:tgtEl>
                                          <p:spTgt spid="3">
                                            <p:txEl>
                                              <p:pRg st="3" end="3"/>
                                            </p:txEl>
                                          </p:spTgt>
                                        </p:tgtEl>
                                      </p:cBhvr>
                                    </p:animEffect>
                                    <p:anim calcmode="lin" valueType="num">
                                      <p:cBhvr>
                                        <p:cTn id="26"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
                                        <p:tgtEl>
                                          <p:spTgt spid="3">
                                            <p:txEl>
                                              <p:pRg st="4" end="4"/>
                                            </p:txEl>
                                          </p:spTgt>
                                        </p:tgtEl>
                                      </p:cBhvr>
                                    </p:animEffect>
                                    <p:anim calcmode="lin" valueType="num">
                                      <p:cBhvr>
                                        <p:cTn id="35"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TCP handle all this? (part 3)</a:t>
            </a:r>
            <a:endParaRPr lang="en-US" dirty="0"/>
          </a:p>
        </p:txBody>
      </p:sp>
      <p:sp>
        <p:nvSpPr>
          <p:cNvPr id="3" name="Content Placeholder 2"/>
          <p:cNvSpPr>
            <a:spLocks noGrp="1"/>
          </p:cNvSpPr>
          <p:nvPr>
            <p:ph idx="1"/>
          </p:nvPr>
        </p:nvSpPr>
        <p:spPr/>
        <p:txBody>
          <a:bodyPr/>
          <a:lstStyle/>
          <a:p>
            <a:r>
              <a:rPr lang="en-US" dirty="0" smtClean="0"/>
              <a:t>End point reboot?  (Or application on an endpoint restarts.)</a:t>
            </a:r>
          </a:p>
          <a:p>
            <a:pPr lvl="1"/>
            <a:r>
              <a:rPr lang="en-US" dirty="0" smtClean="0"/>
              <a:t>Every connection is given a unique identifier and packets with that id are only accepted.</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20</a:t>
            </a:fld>
            <a:endParaRPr lang="en-US"/>
          </a:p>
        </p:txBody>
      </p:sp>
    </p:spTree>
    <p:extLst>
      <p:ext uri="{BB962C8B-B14F-4D97-AF65-F5344CB8AC3E}">
        <p14:creationId xmlns:p14="http://schemas.microsoft.com/office/powerpoint/2010/main" val="159881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TCP handle all this? (part 4)</a:t>
            </a:r>
            <a:endParaRPr lang="en-US" dirty="0"/>
          </a:p>
        </p:txBody>
      </p:sp>
      <p:sp>
        <p:nvSpPr>
          <p:cNvPr id="3" name="Content Placeholder 2"/>
          <p:cNvSpPr>
            <a:spLocks noGrp="1"/>
          </p:cNvSpPr>
          <p:nvPr>
            <p:ph idx="1"/>
          </p:nvPr>
        </p:nvSpPr>
        <p:spPr/>
        <p:txBody>
          <a:bodyPr>
            <a:normAutofit/>
          </a:bodyPr>
          <a:lstStyle/>
          <a:p>
            <a:r>
              <a:rPr lang="en-US" dirty="0" smtClean="0"/>
              <a:t>Delay from network changes radically: consider this:</a:t>
            </a:r>
          </a:p>
          <a:p>
            <a:pPr lvl="1"/>
            <a:r>
              <a:rPr lang="en-US" dirty="0" smtClean="0"/>
              <a:t>end points want to get data through as fast as possible (in general).</a:t>
            </a:r>
          </a:p>
          <a:p>
            <a:pPr lvl="1"/>
            <a:r>
              <a:rPr lang="en-US" dirty="0" smtClean="0"/>
              <a:t>Usually end points want data to flow consistently, not </a:t>
            </a:r>
            <a:r>
              <a:rPr lang="en-US" dirty="0" err="1" smtClean="0"/>
              <a:t>bursty</a:t>
            </a:r>
            <a:r>
              <a:rPr lang="en-US" dirty="0" smtClean="0"/>
              <a:t>.</a:t>
            </a:r>
          </a:p>
          <a:p>
            <a:pPr lvl="1"/>
            <a:r>
              <a:rPr lang="en-US" dirty="0" smtClean="0"/>
              <a:t>When network “goes down” for a bit, the more data that is “in transit”, the more has to be retransmitted.</a:t>
            </a:r>
          </a:p>
          <a:p>
            <a:pPr lvl="1"/>
            <a:r>
              <a:rPr lang="en-US" dirty="0" smtClean="0"/>
              <a:t>This problem is very complex.  Called “congestion control”.</a:t>
            </a:r>
          </a:p>
        </p:txBody>
      </p:sp>
      <p:sp>
        <p:nvSpPr>
          <p:cNvPr id="4" name="Slide Number Placeholder 3"/>
          <p:cNvSpPr>
            <a:spLocks noGrp="1"/>
          </p:cNvSpPr>
          <p:nvPr>
            <p:ph type="sldNum" sz="quarter" idx="12"/>
          </p:nvPr>
        </p:nvSpPr>
        <p:spPr/>
        <p:txBody>
          <a:bodyPr/>
          <a:lstStyle/>
          <a:p>
            <a:fld id="{7A1DA17C-C5E8-994B-A4D8-F5A16E141517}" type="slidenum">
              <a:rPr lang="en-US" smtClean="0"/>
              <a:t>21</a:t>
            </a:fld>
            <a:endParaRPr lang="en-US"/>
          </a:p>
        </p:txBody>
      </p:sp>
    </p:spTree>
    <p:extLst>
      <p:ext uri="{BB962C8B-B14F-4D97-AF65-F5344CB8AC3E}">
        <p14:creationId xmlns:p14="http://schemas.microsoft.com/office/powerpoint/2010/main" val="203160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Detection</a:t>
            </a:r>
            <a:endParaRPr lang="en-US" dirty="0"/>
          </a:p>
        </p:txBody>
      </p:sp>
      <p:sp>
        <p:nvSpPr>
          <p:cNvPr id="3" name="Content Placeholder 2"/>
          <p:cNvSpPr>
            <a:spLocks noGrp="1"/>
          </p:cNvSpPr>
          <p:nvPr>
            <p:ph idx="1"/>
          </p:nvPr>
        </p:nvSpPr>
        <p:spPr/>
        <p:txBody>
          <a:bodyPr/>
          <a:lstStyle/>
          <a:p>
            <a:r>
              <a:rPr lang="en-US" dirty="0" smtClean="0"/>
              <a:t>Congestion is detected by…</a:t>
            </a:r>
          </a:p>
          <a:p>
            <a:pPr lvl="1"/>
            <a:r>
              <a:rPr lang="en-US" dirty="0" smtClean="0"/>
              <a:t>increased round-trip time (data </a:t>
            </a:r>
            <a:r>
              <a:rPr lang="en-US" dirty="0" smtClean="0">
                <a:sym typeface="Wingdings"/>
              </a:rPr>
              <a:t> </a:t>
            </a:r>
            <a:r>
              <a:rPr lang="en-US" dirty="0" err="1" smtClean="0">
                <a:sym typeface="Wingdings"/>
              </a:rPr>
              <a:t>ack</a:t>
            </a:r>
            <a:r>
              <a:rPr lang="en-US" dirty="0" smtClean="0">
                <a:sym typeface="Wingdings"/>
              </a:rPr>
              <a:t>)  (due to reduced throughput)</a:t>
            </a:r>
          </a:p>
          <a:p>
            <a:pPr lvl="1"/>
            <a:r>
              <a:rPr lang="en-US" dirty="0" smtClean="0">
                <a:sym typeface="Wingdings"/>
              </a:rPr>
              <a:t>timeouts (due to lost packets, perhaps)</a:t>
            </a:r>
          </a:p>
          <a:p>
            <a:r>
              <a:rPr lang="en-US" dirty="0" smtClean="0">
                <a:sym typeface="Wingdings"/>
              </a:rPr>
              <a:t>The reaction is to reduce the window size and increase the per-packet timeout value.</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22</a:t>
            </a:fld>
            <a:endParaRPr lang="en-US"/>
          </a:p>
        </p:txBody>
      </p:sp>
    </p:spTree>
    <p:extLst>
      <p:ext uri="{BB962C8B-B14F-4D97-AF65-F5344CB8AC3E}">
        <p14:creationId xmlns:p14="http://schemas.microsoft.com/office/powerpoint/2010/main" val="181954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Collapse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What is congestion collapse?</a:t>
            </a:r>
          </a:p>
          <a:p>
            <a:pPr marL="0" indent="0">
              <a:buNone/>
            </a:pPr>
            <a:endParaRPr lang="en-US" dirty="0"/>
          </a:p>
          <a:p>
            <a:pPr marL="0" indent="0">
              <a:buNone/>
            </a:pPr>
            <a:r>
              <a:rPr lang="en-US" dirty="0" smtClean="0"/>
              <a:t>A: Congestion collapse is when congestion happens in a bottleneck in the network (usually a router), and the router discards packets.  When the endpoints detect it, they retransmit, which only makes more traffic at the bottleneck, which causes more dropped packets and more retransmits. …  </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23</a:t>
            </a:fld>
            <a:endParaRPr lang="en-US"/>
          </a:p>
        </p:txBody>
      </p:sp>
    </p:spTree>
    <p:extLst>
      <p:ext uri="{BB962C8B-B14F-4D97-AF65-F5344CB8AC3E}">
        <p14:creationId xmlns:p14="http://schemas.microsoft.com/office/powerpoint/2010/main" val="98114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Flow control vs. Congestion Control</a:t>
            </a:r>
            <a:endParaRPr lang="en-US" dirty="0"/>
          </a:p>
        </p:txBody>
      </p:sp>
      <p:sp>
        <p:nvSpPr>
          <p:cNvPr id="3" name="Content Placeholder 2"/>
          <p:cNvSpPr>
            <a:spLocks noGrp="1"/>
          </p:cNvSpPr>
          <p:nvPr>
            <p:ph idx="1"/>
          </p:nvPr>
        </p:nvSpPr>
        <p:spPr/>
        <p:txBody>
          <a:bodyPr/>
          <a:lstStyle/>
          <a:p>
            <a:r>
              <a:rPr lang="en-US" dirty="0" smtClean="0"/>
              <a:t>Flow control via a sliding window allows multiple packets (“segments”) to be sent before any ACK is received.  This increases bandwidth utilization (i.e., “speed”).</a:t>
            </a:r>
          </a:p>
          <a:p>
            <a:r>
              <a:rPr lang="en-US" dirty="0" smtClean="0"/>
              <a:t>Congestion control reduces the amount of traffic being sent to avoid congestion collapse.</a:t>
            </a:r>
          </a:p>
          <a:p>
            <a:r>
              <a:rPr lang="en-US" dirty="0" smtClean="0"/>
              <a:t>Both are done by manipulating the </a:t>
            </a:r>
            <a:r>
              <a:rPr lang="en-US" i="1" dirty="0" smtClean="0"/>
              <a:t>window size</a:t>
            </a:r>
            <a:r>
              <a:rPr lang="en-US" dirty="0" smtClean="0"/>
              <a:t> on a TCP connection.</a:t>
            </a:r>
          </a:p>
          <a:p>
            <a:r>
              <a:rPr lang="en-US" dirty="0" smtClean="0"/>
              <a:t>Also, the ACK timer timeout value can be changed.</a:t>
            </a:r>
          </a:p>
          <a:p>
            <a:pPr lvl="1"/>
            <a:r>
              <a:rPr lang="en-US" dirty="0" smtClean="0"/>
              <a:t>”Adaptive retransmission”.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24</a:t>
            </a:fld>
            <a:endParaRPr lang="en-US"/>
          </a:p>
        </p:txBody>
      </p:sp>
    </p:spTree>
    <p:extLst>
      <p:ext uri="{BB962C8B-B14F-4D97-AF65-F5344CB8AC3E}">
        <p14:creationId xmlns:p14="http://schemas.microsoft.com/office/powerpoint/2010/main" val="168169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fight between performance and reliability</a:t>
            </a:r>
            <a:endParaRPr lang="en-US" dirty="0"/>
          </a:p>
        </p:txBody>
      </p:sp>
      <p:sp>
        <p:nvSpPr>
          <p:cNvPr id="3" name="Content Placeholder 2"/>
          <p:cNvSpPr>
            <a:spLocks noGrp="1"/>
          </p:cNvSpPr>
          <p:nvPr>
            <p:ph idx="1"/>
          </p:nvPr>
        </p:nvSpPr>
        <p:spPr/>
        <p:txBody>
          <a:bodyPr/>
          <a:lstStyle/>
          <a:p>
            <a:r>
              <a:rPr lang="en-US" dirty="0" smtClean="0"/>
              <a:t>(Section 26.6, 26.7)</a:t>
            </a:r>
          </a:p>
          <a:p>
            <a:r>
              <a:rPr lang="en-US" dirty="0" smtClean="0"/>
              <a:t>We want our data to flow quickly AND reliably.</a:t>
            </a:r>
          </a:p>
          <a:p>
            <a:r>
              <a:rPr lang="en-US" dirty="0" smtClean="0"/>
              <a:t>Increase window size </a:t>
            </a:r>
            <a:r>
              <a:rPr lang="en-US" dirty="0" smtClean="0">
                <a:sym typeface="Wingdings"/>
              </a:rPr>
              <a:t> data rate increases.</a:t>
            </a:r>
          </a:p>
          <a:p>
            <a:r>
              <a:rPr lang="en-US" dirty="0" smtClean="0">
                <a:sym typeface="Wingdings"/>
              </a:rPr>
              <a:t>Increase window size  chance of congestion increases.</a:t>
            </a:r>
          </a:p>
          <a:p>
            <a:r>
              <a:rPr lang="en-US" dirty="0" smtClean="0">
                <a:sym typeface="Wingdings"/>
              </a:rPr>
              <a:t>Congestion  retransmitted packets  more congestion.</a:t>
            </a:r>
          </a:p>
          <a:p>
            <a:pPr lvl="1"/>
            <a:r>
              <a:rPr lang="en-US" dirty="0" smtClean="0">
                <a:sym typeface="Wingdings"/>
              </a:rPr>
              <a:t>“Congestion collapse.”</a:t>
            </a:r>
          </a:p>
          <a:p>
            <a:endParaRPr lang="en-US" dirty="0" smtClean="0"/>
          </a:p>
        </p:txBody>
      </p:sp>
    </p:spTree>
    <p:extLst>
      <p:ext uri="{BB962C8B-B14F-4D97-AF65-F5344CB8AC3E}">
        <p14:creationId xmlns:p14="http://schemas.microsoft.com/office/powerpoint/2010/main" val="65224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and IP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What is the relationship between TCP and IP?</a:t>
            </a:r>
          </a:p>
          <a:p>
            <a:pPr marL="0" indent="0">
              <a:buNone/>
            </a:pPr>
            <a:r>
              <a:rPr lang="en-US" dirty="0" smtClean="0"/>
              <a:t>A: A TCP header and payload </a:t>
            </a:r>
            <a:r>
              <a:rPr lang="en-US" i="1" dirty="0" smtClean="0"/>
              <a:t>is</a:t>
            </a:r>
            <a:r>
              <a:rPr lang="en-US" dirty="0" smtClean="0"/>
              <a:t> the payload of an IP packet.  The IP packet’s </a:t>
            </a:r>
            <a:r>
              <a:rPr lang="en-US" i="1" dirty="0" smtClean="0"/>
              <a:t>type</a:t>
            </a:r>
            <a:r>
              <a:rPr lang="en-US" dirty="0" smtClean="0"/>
              <a:t> field says it is carrying TCP.  In other words, TCP is encapsulated in IP.</a:t>
            </a:r>
          </a:p>
          <a:p>
            <a:pPr marL="0" indent="0">
              <a:buNone/>
            </a:pPr>
            <a:r>
              <a:rPr lang="en-US" dirty="0" smtClean="0"/>
              <a:t>TCP builds a virtual connection between the endpoints, using the unreliable IP.  IP is responsible for moving the packets to the destination machine.</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26</a:t>
            </a:fld>
            <a:endParaRPr lang="en-US"/>
          </a:p>
        </p:txBody>
      </p:sp>
    </p:spTree>
    <p:extLst>
      <p:ext uri="{BB962C8B-B14F-4D97-AF65-F5344CB8AC3E}">
        <p14:creationId xmlns:p14="http://schemas.microsoft.com/office/powerpoint/2010/main" val="26076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Fragmenting IP and TCP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If a packet carrying TCP is fragmented during delivery, and one fragment is lost, how does TCP handle this?</a:t>
            </a:r>
          </a:p>
          <a:p>
            <a:pPr marL="0" indent="0">
              <a:buNone/>
            </a:pPr>
            <a:r>
              <a:rPr lang="en-US" dirty="0" smtClean="0"/>
              <a:t>A: 1) IP does fragmentation, when a packet is too large for one hop across the network. </a:t>
            </a:r>
            <a:endParaRPr lang="en-US" dirty="0"/>
          </a:p>
          <a:p>
            <a:pPr marL="0" indent="0">
              <a:buNone/>
            </a:pPr>
            <a:r>
              <a:rPr lang="en-US" dirty="0" smtClean="0"/>
              <a:t>2) If the fragment is lost, IP gives up on the packet and drops it. </a:t>
            </a:r>
            <a:endParaRPr lang="en-US" dirty="0"/>
          </a:p>
          <a:p>
            <a:pPr marL="0" indent="0">
              <a:buNone/>
            </a:pPr>
            <a:r>
              <a:rPr lang="en-US" dirty="0" smtClean="0"/>
              <a:t>3). If the TCP </a:t>
            </a:r>
            <a:r>
              <a:rPr lang="en-US" i="1" dirty="0" smtClean="0"/>
              <a:t>sender</a:t>
            </a:r>
            <a:r>
              <a:rPr lang="en-US" dirty="0" smtClean="0"/>
              <a:t> does not get an </a:t>
            </a:r>
            <a:r>
              <a:rPr lang="en-US" dirty="0" err="1" smtClean="0"/>
              <a:t>Ack</a:t>
            </a:r>
            <a:r>
              <a:rPr lang="en-US" dirty="0" smtClean="0"/>
              <a:t> before it times out, it resends the packet (which will get fragmented again).</a:t>
            </a:r>
          </a:p>
          <a:p>
            <a:pPr marL="0" indent="0">
              <a:buNone/>
            </a:pPr>
            <a:r>
              <a:rPr lang="en-US" dirty="0" smtClean="0"/>
              <a:t>4) When all fragments are received, the data is sent up to the TCP layer.  It will then send an Ack.</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27</a:t>
            </a:fld>
            <a:endParaRPr lang="en-US"/>
          </a:p>
        </p:txBody>
      </p:sp>
    </p:spTree>
    <p:extLst>
      <p:ext uri="{BB962C8B-B14F-4D97-AF65-F5344CB8AC3E}">
        <p14:creationId xmlns:p14="http://schemas.microsoft.com/office/powerpoint/2010/main" val="174997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protocol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What does it mean that TCP is a stream protocol?</a:t>
            </a:r>
          </a:p>
          <a:p>
            <a:pPr marL="0" indent="0">
              <a:buNone/>
            </a:pPr>
            <a:r>
              <a:rPr lang="en-US" dirty="0" smtClean="0"/>
              <a:t>A: When an application (layer 5) sends a UDP packet, the packet going across the wire contains all the data from the application, in one chunk.  </a:t>
            </a:r>
          </a:p>
          <a:p>
            <a:pPr marL="0" indent="0">
              <a:buNone/>
            </a:pPr>
            <a:r>
              <a:rPr lang="en-US" dirty="0" smtClean="0"/>
              <a:t>When it sends data using TCP, TCP is free to send as many or few bytes in a packet as it feels it can.  The receiver also gets as many bytes at a time as TCP can give it.  </a:t>
            </a:r>
          </a:p>
          <a:p>
            <a:pPr marL="0" indent="0">
              <a:buNone/>
            </a:pPr>
            <a:r>
              <a:rPr lang="en-US" dirty="0" smtClean="0"/>
              <a:t>The data “flows” from sender to receiver, but the endpoints don’t know how the data is “chunked” when sent across the network.</a:t>
            </a:r>
          </a:p>
          <a:p>
            <a:pPr marL="0" indent="0">
              <a:buNone/>
            </a:pPr>
            <a:r>
              <a:rPr lang="en-US" dirty="0" smtClean="0"/>
              <a:t>This is quite inconvenient because most TCP clients are sending fixed-size message back and forth, not streams of data</a:t>
            </a:r>
            <a:r>
              <a:rPr lang="is-IS" dirty="0" smtClean="0"/>
              <a:t>…</a:t>
            </a:r>
          </a:p>
        </p:txBody>
      </p:sp>
      <p:sp>
        <p:nvSpPr>
          <p:cNvPr id="4" name="Slide Number Placeholder 3"/>
          <p:cNvSpPr>
            <a:spLocks noGrp="1"/>
          </p:cNvSpPr>
          <p:nvPr>
            <p:ph type="sldNum" sz="quarter" idx="12"/>
          </p:nvPr>
        </p:nvSpPr>
        <p:spPr/>
        <p:txBody>
          <a:bodyPr/>
          <a:lstStyle/>
          <a:p>
            <a:fld id="{7A1DA17C-C5E8-994B-A4D8-F5A16E141517}" type="slidenum">
              <a:rPr lang="en-US" smtClean="0"/>
              <a:t>28</a:t>
            </a:fld>
            <a:endParaRPr lang="en-US"/>
          </a:p>
        </p:txBody>
      </p:sp>
    </p:spTree>
    <p:extLst>
      <p:ext uri="{BB962C8B-B14F-4D97-AF65-F5344CB8AC3E}">
        <p14:creationId xmlns:p14="http://schemas.microsoft.com/office/powerpoint/2010/main" val="203492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dirty="0" err="1" smtClean="0"/>
              <a:t>sendall</a:t>
            </a:r>
            <a:r>
              <a:rPr lang="en-US" dirty="0" smtClean="0"/>
              <a:t>() code.</a:t>
            </a:r>
            <a:endParaRPr lang="en-US" dirty="0"/>
          </a:p>
        </p:txBody>
      </p:sp>
      <p:sp>
        <p:nvSpPr>
          <p:cNvPr id="3" name="Content Placeholder 2"/>
          <p:cNvSpPr>
            <a:spLocks noGrp="1"/>
          </p:cNvSpPr>
          <p:nvPr>
            <p:ph idx="1"/>
          </p:nvPr>
        </p:nvSpPr>
        <p:spPr/>
        <p:txBody>
          <a:bodyPr>
            <a:normAutofit fontScale="62500" lnSpcReduction="20000"/>
          </a:bodyPr>
          <a:lstStyle/>
          <a:p>
            <a:pPr marL="0" lvl="0" indent="0">
              <a:lnSpc>
                <a:spcPct val="100000"/>
              </a:lnSpc>
              <a:spcBef>
                <a:spcPts val="0"/>
              </a:spcBef>
              <a:buNone/>
            </a:pPr>
            <a:r>
              <a:rPr lang="en-US" dirty="0" err="1">
                <a:latin typeface="Courier" charset="0"/>
                <a:ea typeface="Courier" charset="0"/>
                <a:cs typeface="Courier" charset="0"/>
              </a:rPr>
              <a:t>int</a:t>
            </a:r>
            <a:r>
              <a:rPr lang="en-US" dirty="0">
                <a:latin typeface="Courier" charset="0"/>
                <a:ea typeface="Courier" charset="0"/>
                <a:cs typeface="Courier" charset="0"/>
              </a:rPr>
              <a:t> </a:t>
            </a:r>
            <a:r>
              <a:rPr lang="en-US" dirty="0" err="1">
                <a:latin typeface="Courier" charset="0"/>
                <a:ea typeface="Courier" charset="0"/>
                <a:cs typeface="Courier" charset="0"/>
              </a:rPr>
              <a:t>sendall</a:t>
            </a:r>
            <a:r>
              <a:rPr lang="en-US" dirty="0">
                <a:latin typeface="Courier" charset="0"/>
                <a:ea typeface="Courier" charset="0"/>
                <a:cs typeface="Courier" charset="0"/>
              </a:rPr>
              <a:t>(</a:t>
            </a:r>
            <a:r>
              <a:rPr lang="en-US" dirty="0" err="1">
                <a:latin typeface="Courier" charset="0"/>
                <a:ea typeface="Courier" charset="0"/>
                <a:cs typeface="Courier" charset="0"/>
              </a:rPr>
              <a:t>int</a:t>
            </a:r>
            <a:r>
              <a:rPr lang="en-US" dirty="0">
                <a:latin typeface="Courier" charset="0"/>
                <a:ea typeface="Courier" charset="0"/>
                <a:cs typeface="Courier" charset="0"/>
              </a:rPr>
              <a:t> s, char *</a:t>
            </a:r>
            <a:r>
              <a:rPr lang="en-US" dirty="0" err="1">
                <a:latin typeface="Courier" charset="0"/>
                <a:ea typeface="Courier" charset="0"/>
                <a:cs typeface="Courier" charset="0"/>
              </a:rPr>
              <a:t>buf</a:t>
            </a:r>
            <a:r>
              <a:rPr lang="en-US" dirty="0">
                <a:latin typeface="Courier" charset="0"/>
                <a:ea typeface="Courier" charset="0"/>
                <a:cs typeface="Courier" charset="0"/>
              </a:rPr>
              <a:t>, </a:t>
            </a:r>
            <a:r>
              <a:rPr lang="en-US" dirty="0" err="1">
                <a:latin typeface="Courier" charset="0"/>
                <a:ea typeface="Courier" charset="0"/>
                <a:cs typeface="Courier" charset="0"/>
              </a:rPr>
              <a:t>int</a:t>
            </a:r>
            <a:r>
              <a:rPr lang="en-US" dirty="0">
                <a:latin typeface="Courier" charset="0"/>
                <a:ea typeface="Courier" charset="0"/>
                <a:cs typeface="Courier" charset="0"/>
              </a:rPr>
              <a:t> *</a:t>
            </a:r>
            <a:r>
              <a:rPr lang="en-US" dirty="0" err="1">
                <a:latin typeface="Courier" charset="0"/>
                <a:ea typeface="Courier" charset="0"/>
                <a:cs typeface="Courier" charset="0"/>
              </a:rPr>
              <a:t>len</a:t>
            </a:r>
            <a:r>
              <a:rPr lang="en-US" dirty="0">
                <a:latin typeface="Courier" charset="0"/>
                <a:ea typeface="Courier" charset="0"/>
                <a:cs typeface="Courier" charset="0"/>
              </a:rPr>
              <a:t>) </a:t>
            </a:r>
            <a:endParaRPr lang="en-US" dirty="0" smtClean="0">
              <a:latin typeface="Courier" charset="0"/>
              <a:ea typeface="Courier" charset="0"/>
              <a:cs typeface="Courier" charset="0"/>
            </a:endParaRPr>
          </a:p>
          <a:p>
            <a:pPr marL="0" lvl="0" indent="0">
              <a:lnSpc>
                <a:spcPct val="100000"/>
              </a:lnSpc>
              <a:spcBef>
                <a:spcPts val="0"/>
              </a:spcBef>
              <a:buNone/>
            </a:pPr>
            <a:r>
              <a:rPr lang="en-US" dirty="0" smtClean="0">
                <a:latin typeface="Courier" charset="0"/>
                <a:ea typeface="Courier" charset="0"/>
                <a:cs typeface="Courier" charset="0"/>
              </a:rPr>
              <a:t>{ </a:t>
            </a:r>
          </a:p>
          <a:p>
            <a:pPr marL="0" lvl="0" indent="0">
              <a:lnSpc>
                <a:spcPct val="100000"/>
              </a:lnSpc>
              <a:spcBef>
                <a:spcPts val="0"/>
              </a:spcBef>
              <a:buNone/>
            </a:pPr>
            <a:r>
              <a:rPr lang="en-US" dirty="0">
                <a:latin typeface="Courier" charset="0"/>
                <a:ea typeface="Courier" charset="0"/>
                <a:cs typeface="Courier" charset="0"/>
              </a:rPr>
              <a:t>	</a:t>
            </a:r>
            <a:r>
              <a:rPr lang="en-US" dirty="0" err="1" smtClean="0">
                <a:latin typeface="Courier" charset="0"/>
                <a:ea typeface="Courier" charset="0"/>
                <a:cs typeface="Courier" charset="0"/>
              </a:rPr>
              <a:t>int</a:t>
            </a:r>
            <a:r>
              <a:rPr lang="en-US" dirty="0" smtClean="0">
                <a:latin typeface="Courier" charset="0"/>
                <a:ea typeface="Courier" charset="0"/>
                <a:cs typeface="Courier" charset="0"/>
              </a:rPr>
              <a:t> </a:t>
            </a:r>
            <a:r>
              <a:rPr lang="en-US" dirty="0">
                <a:latin typeface="Courier" charset="0"/>
                <a:ea typeface="Courier" charset="0"/>
                <a:cs typeface="Courier" charset="0"/>
              </a:rPr>
              <a:t>total = 0; </a:t>
            </a:r>
            <a:r>
              <a:rPr lang="en-US" dirty="0" smtClean="0">
                <a:latin typeface="Courier" charset="0"/>
                <a:ea typeface="Courier" charset="0"/>
                <a:cs typeface="Courier" charset="0"/>
              </a:rPr>
              <a:t>		// </a:t>
            </a:r>
            <a:r>
              <a:rPr lang="en-US" dirty="0">
                <a:latin typeface="Courier" charset="0"/>
                <a:ea typeface="Courier" charset="0"/>
                <a:cs typeface="Courier" charset="0"/>
              </a:rPr>
              <a:t>how many bytes we've sent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err="1" smtClean="0">
                <a:latin typeface="Courier" charset="0"/>
                <a:ea typeface="Courier" charset="0"/>
                <a:cs typeface="Courier" charset="0"/>
              </a:rPr>
              <a:t>int</a:t>
            </a:r>
            <a:r>
              <a:rPr lang="en-US" dirty="0" smtClean="0">
                <a:latin typeface="Courier" charset="0"/>
                <a:ea typeface="Courier" charset="0"/>
                <a:cs typeface="Courier" charset="0"/>
              </a:rPr>
              <a:t> </a:t>
            </a:r>
            <a:r>
              <a:rPr lang="en-US" dirty="0" err="1">
                <a:latin typeface="Courier" charset="0"/>
                <a:ea typeface="Courier" charset="0"/>
                <a:cs typeface="Courier" charset="0"/>
              </a:rPr>
              <a:t>bytesleft</a:t>
            </a:r>
            <a:r>
              <a:rPr lang="en-US" dirty="0">
                <a:latin typeface="Courier" charset="0"/>
                <a:ea typeface="Courier" charset="0"/>
                <a:cs typeface="Courier" charset="0"/>
              </a:rPr>
              <a:t> = *</a:t>
            </a:r>
            <a:r>
              <a:rPr lang="en-US" dirty="0" err="1">
                <a:latin typeface="Courier" charset="0"/>
                <a:ea typeface="Courier" charset="0"/>
                <a:cs typeface="Courier" charset="0"/>
              </a:rPr>
              <a:t>len</a:t>
            </a:r>
            <a:r>
              <a:rPr lang="en-US" dirty="0">
                <a:latin typeface="Courier" charset="0"/>
                <a:ea typeface="Courier" charset="0"/>
                <a:cs typeface="Courier" charset="0"/>
              </a:rPr>
              <a:t>; </a:t>
            </a:r>
            <a:r>
              <a:rPr lang="en-US" dirty="0" smtClean="0">
                <a:latin typeface="Courier" charset="0"/>
                <a:ea typeface="Courier" charset="0"/>
                <a:cs typeface="Courier" charset="0"/>
              </a:rPr>
              <a:t>	// </a:t>
            </a:r>
            <a:r>
              <a:rPr lang="en-US" dirty="0">
                <a:latin typeface="Courier" charset="0"/>
                <a:ea typeface="Courier" charset="0"/>
                <a:cs typeface="Courier" charset="0"/>
              </a:rPr>
              <a:t>how many we have left to send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err="1" smtClean="0">
                <a:latin typeface="Courier" charset="0"/>
                <a:ea typeface="Courier" charset="0"/>
                <a:cs typeface="Courier" charset="0"/>
              </a:rPr>
              <a:t>int</a:t>
            </a:r>
            <a:r>
              <a:rPr lang="en-US" dirty="0" smtClean="0">
                <a:latin typeface="Courier" charset="0"/>
                <a:ea typeface="Courier" charset="0"/>
                <a:cs typeface="Courier" charset="0"/>
              </a:rPr>
              <a:t> </a:t>
            </a:r>
            <a:r>
              <a:rPr lang="en-US" dirty="0">
                <a:latin typeface="Courier" charset="0"/>
                <a:ea typeface="Courier" charset="0"/>
                <a:cs typeface="Courier" charset="0"/>
              </a:rPr>
              <a:t>n; </a:t>
            </a:r>
            <a:endParaRPr lang="en-US" dirty="0" smtClean="0">
              <a:latin typeface="Courier" charset="0"/>
              <a:ea typeface="Courier" charset="0"/>
              <a:cs typeface="Courier" charset="0"/>
            </a:endParaRPr>
          </a:p>
          <a:p>
            <a:pPr marL="0" lvl="0" indent="0">
              <a:lnSpc>
                <a:spcPct val="100000"/>
              </a:lnSpc>
              <a:spcBef>
                <a:spcPts val="0"/>
              </a:spcBef>
              <a:buNone/>
            </a:pP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while (total </a:t>
            </a:r>
            <a:r>
              <a:rPr lang="en-US" dirty="0">
                <a:latin typeface="Courier" charset="0"/>
                <a:ea typeface="Courier" charset="0"/>
                <a:cs typeface="Courier" charset="0"/>
              </a:rPr>
              <a:t>&lt; *</a:t>
            </a:r>
            <a:r>
              <a:rPr lang="en-US" dirty="0" err="1">
                <a:latin typeface="Courier" charset="0"/>
                <a:ea typeface="Courier" charset="0"/>
                <a:cs typeface="Courier" charset="0"/>
              </a:rPr>
              <a:t>len</a:t>
            </a:r>
            <a:r>
              <a:rPr lang="en-US" dirty="0">
                <a:latin typeface="Courier" charset="0"/>
                <a:ea typeface="Courier" charset="0"/>
                <a:cs typeface="Courier" charset="0"/>
              </a:rPr>
              <a:t>) {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n </a:t>
            </a:r>
            <a:r>
              <a:rPr lang="en-US" dirty="0">
                <a:latin typeface="Courier" charset="0"/>
                <a:ea typeface="Courier" charset="0"/>
                <a:cs typeface="Courier" charset="0"/>
              </a:rPr>
              <a:t>= send(s, </a:t>
            </a:r>
            <a:r>
              <a:rPr lang="en-US" dirty="0" err="1" smtClean="0">
                <a:latin typeface="Courier" charset="0"/>
                <a:ea typeface="Courier" charset="0"/>
                <a:cs typeface="Courier" charset="0"/>
              </a:rPr>
              <a:t>buf</a:t>
            </a:r>
            <a:r>
              <a:rPr lang="en-US" dirty="0" smtClean="0">
                <a:latin typeface="Courier" charset="0"/>
                <a:ea typeface="Courier" charset="0"/>
                <a:cs typeface="Courier" charset="0"/>
              </a:rPr>
              <a:t> + total</a:t>
            </a:r>
            <a:r>
              <a:rPr lang="en-US" dirty="0">
                <a:latin typeface="Courier" charset="0"/>
                <a:ea typeface="Courier" charset="0"/>
                <a:cs typeface="Courier" charset="0"/>
              </a:rPr>
              <a:t>, </a:t>
            </a:r>
            <a:r>
              <a:rPr lang="en-US" dirty="0" err="1">
                <a:latin typeface="Courier" charset="0"/>
                <a:ea typeface="Courier" charset="0"/>
                <a:cs typeface="Courier" charset="0"/>
              </a:rPr>
              <a:t>bytesleft</a:t>
            </a:r>
            <a:r>
              <a:rPr lang="en-US" dirty="0">
                <a:latin typeface="Courier" charset="0"/>
                <a:ea typeface="Courier" charset="0"/>
                <a:cs typeface="Courier" charset="0"/>
              </a:rPr>
              <a:t>, 0);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if </a:t>
            </a:r>
            <a:r>
              <a:rPr lang="en-US" dirty="0">
                <a:latin typeface="Courier" charset="0"/>
                <a:ea typeface="Courier" charset="0"/>
                <a:cs typeface="Courier" charset="0"/>
              </a:rPr>
              <a:t>(n == -1) {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break</a:t>
            </a:r>
            <a:r>
              <a:rPr lang="en-US" dirty="0">
                <a:latin typeface="Courier" charset="0"/>
                <a:ea typeface="Courier" charset="0"/>
                <a:cs typeface="Courier" charset="0"/>
              </a:rPr>
              <a:t>;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a:t>
            </a: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total </a:t>
            </a:r>
            <a:r>
              <a:rPr lang="en-US" dirty="0">
                <a:latin typeface="Courier" charset="0"/>
                <a:ea typeface="Courier" charset="0"/>
                <a:cs typeface="Courier" charset="0"/>
              </a:rPr>
              <a:t>+= n;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bytesleft</a:t>
            </a:r>
            <a:r>
              <a:rPr lang="en-US" dirty="0" smtClean="0">
                <a:latin typeface="Courier" charset="0"/>
                <a:ea typeface="Courier" charset="0"/>
                <a:cs typeface="Courier" charset="0"/>
              </a:rPr>
              <a:t> </a:t>
            </a:r>
            <a:r>
              <a:rPr lang="en-US" dirty="0">
                <a:latin typeface="Courier" charset="0"/>
                <a:ea typeface="Courier" charset="0"/>
                <a:cs typeface="Courier" charset="0"/>
              </a:rPr>
              <a:t>-= n; </a:t>
            </a: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 </a:t>
            </a: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a:t>
            </a:r>
            <a:r>
              <a:rPr lang="en-US" dirty="0" err="1">
                <a:latin typeface="Courier" charset="0"/>
                <a:ea typeface="Courier" charset="0"/>
                <a:cs typeface="Courier" charset="0"/>
              </a:rPr>
              <a:t>len</a:t>
            </a:r>
            <a:r>
              <a:rPr lang="en-US" dirty="0">
                <a:latin typeface="Courier" charset="0"/>
                <a:ea typeface="Courier" charset="0"/>
                <a:cs typeface="Courier" charset="0"/>
              </a:rPr>
              <a:t> = total; </a:t>
            </a:r>
            <a:r>
              <a:rPr lang="en-US" dirty="0" smtClean="0">
                <a:latin typeface="Courier" charset="0"/>
                <a:ea typeface="Courier" charset="0"/>
                <a:cs typeface="Courier" charset="0"/>
              </a:rPr>
              <a:t>		// </a:t>
            </a:r>
            <a:r>
              <a:rPr lang="en-US" dirty="0">
                <a:latin typeface="Courier" charset="0"/>
                <a:ea typeface="Courier" charset="0"/>
                <a:cs typeface="Courier" charset="0"/>
              </a:rPr>
              <a:t>return number actually sent here </a:t>
            </a:r>
            <a:endParaRPr lang="en-US" dirty="0" smtClean="0">
              <a:latin typeface="Courier" charset="0"/>
              <a:ea typeface="Courier" charset="0"/>
              <a:cs typeface="Courier" charset="0"/>
            </a:endParaRPr>
          </a:p>
          <a:p>
            <a:pPr marL="0" lvl="0" indent="0">
              <a:lnSpc>
                <a:spcPct val="100000"/>
              </a:lnSpc>
              <a:spcBef>
                <a:spcPts val="0"/>
              </a:spcBef>
              <a:buNone/>
            </a:pPr>
            <a:endParaRPr lang="en-US" dirty="0" smtClean="0">
              <a:latin typeface="Courier" charset="0"/>
              <a:ea typeface="Courier" charset="0"/>
              <a:cs typeface="Courier" charset="0"/>
            </a:endParaRPr>
          </a:p>
          <a:p>
            <a:pPr marL="0" lvl="0" indent="0">
              <a:lnSpc>
                <a:spcPct val="100000"/>
              </a:lnSpc>
              <a:spcBef>
                <a:spcPts val="0"/>
              </a:spcBef>
              <a:buNone/>
            </a:pPr>
            <a:r>
              <a:rPr lang="en-US" dirty="0">
                <a:latin typeface="Courier" charset="0"/>
                <a:ea typeface="Courier" charset="0"/>
                <a:cs typeface="Courier" charset="0"/>
              </a:rPr>
              <a:t>	</a:t>
            </a:r>
            <a:r>
              <a:rPr lang="en-US" dirty="0" smtClean="0">
                <a:latin typeface="Courier" charset="0"/>
                <a:ea typeface="Courier" charset="0"/>
                <a:cs typeface="Courier" charset="0"/>
              </a:rPr>
              <a:t>return n == -1 ? -1 : 0</a:t>
            </a:r>
            <a:r>
              <a:rPr lang="en-US" dirty="0">
                <a:latin typeface="Courier" charset="0"/>
                <a:ea typeface="Courier" charset="0"/>
                <a:cs typeface="Courier" charset="0"/>
              </a:rPr>
              <a:t>; // return -1 on failure, 0 on success </a:t>
            </a:r>
            <a:endParaRPr lang="en-US" dirty="0" smtClean="0">
              <a:latin typeface="Courier" charset="0"/>
              <a:ea typeface="Courier" charset="0"/>
              <a:cs typeface="Courier" charset="0"/>
            </a:endParaRPr>
          </a:p>
          <a:p>
            <a:pPr marL="0" lvl="0" indent="0">
              <a:lnSpc>
                <a:spcPct val="100000"/>
              </a:lnSpc>
              <a:spcBef>
                <a:spcPts val="0"/>
              </a:spcBef>
              <a:buNone/>
            </a:pPr>
            <a:r>
              <a:rPr lang="en-US" dirty="0" smtClean="0">
                <a:latin typeface="Courier" charset="0"/>
                <a:ea typeface="Courier" charset="0"/>
                <a:cs typeface="Courier" charset="0"/>
              </a:rPr>
              <a:t>}</a:t>
            </a:r>
            <a:endParaRPr lang="en-US" dirty="0">
              <a:latin typeface="Courier" charset="0"/>
              <a:ea typeface="Courier" charset="0"/>
              <a:cs typeface="Courier" charset="0"/>
            </a:endParaRPr>
          </a:p>
        </p:txBody>
      </p:sp>
    </p:spTree>
    <p:extLst>
      <p:ext uri="{BB962C8B-B14F-4D97-AF65-F5344CB8AC3E}">
        <p14:creationId xmlns:p14="http://schemas.microsoft.com/office/powerpoint/2010/main" val="255072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Message-oriented interface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Q: What does it mean that UDP has a message-oriented interface?</a:t>
            </a:r>
          </a:p>
          <a:p>
            <a:pPr marL="0" indent="0">
              <a:buNone/>
            </a:pPr>
            <a:endParaRPr lang="en-US" sz="3200" dirty="0"/>
          </a:p>
          <a:p>
            <a:pPr marL="0" indent="0">
              <a:buNone/>
            </a:pPr>
            <a:r>
              <a:rPr lang="en-US" sz="3200" dirty="0" smtClean="0"/>
              <a:t>A: It means when a program (at layer 5) tells UDP (at layer 4) to send data, the data is sent in one message to the </a:t>
            </a:r>
            <a:r>
              <a:rPr lang="en-US" sz="3200" smtClean="0"/>
              <a:t>destination. </a:t>
            </a:r>
            <a:r>
              <a:rPr lang="en-US" sz="3200" dirty="0" smtClean="0"/>
              <a:t>(We’ll see that TCP uses a different paradigm.) </a:t>
            </a:r>
          </a:p>
          <a:p>
            <a:pPr marL="0" indent="0">
              <a:buNone/>
            </a:pPr>
            <a:r>
              <a:rPr lang="en-US" sz="3200" dirty="0" smtClean="0"/>
              <a:t>This also means that when you send the data via a SOCK_DGRAM socket, the packet on the wire will be the size you sent (if it isn’t fragmented).</a:t>
            </a:r>
            <a:endParaRPr lang="en-US" sz="3200" dirty="0"/>
          </a:p>
        </p:txBody>
      </p:sp>
    </p:spTree>
    <p:extLst>
      <p:ext uri="{BB962C8B-B14F-4D97-AF65-F5344CB8AC3E}">
        <p14:creationId xmlns:p14="http://schemas.microsoft.com/office/powerpoint/2010/main" val="171512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a:t>
            </a:r>
            <a:r>
              <a:rPr lang="is-IS" dirty="0" smtClean="0"/>
              <a:t>…</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From </a:t>
            </a:r>
            <a:r>
              <a:rPr lang="en-US" dirty="0" err="1" smtClean="0"/>
              <a:t>Beej’s</a:t>
            </a:r>
            <a:r>
              <a:rPr lang="en-US" dirty="0" smtClean="0"/>
              <a:t> website: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lvl="0" indent="0">
              <a:lnSpc>
                <a:spcPct val="100000"/>
              </a:lnSpc>
              <a:spcBef>
                <a:spcPts val="0"/>
              </a:spcBef>
              <a:buNone/>
            </a:pPr>
            <a:r>
              <a:rPr lang="en-US" dirty="0" smtClean="0"/>
              <a:t>“What </a:t>
            </a:r>
            <a:r>
              <a:rPr lang="en-US" dirty="0"/>
              <a:t>happens on the receiver's end when part of a packet arrives? If the packets are variable length, how does the receiver know when one packet ends and another begins? Yes, real-world scenarios are a royal pain in the donkeys</a:t>
            </a:r>
            <a:r>
              <a:rPr lang="en-US" dirty="0" smtClean="0"/>
              <a:t>.”</a:t>
            </a:r>
          </a:p>
          <a:p>
            <a:pPr marL="0" lvl="0" indent="0">
              <a:lnSpc>
                <a:spcPct val="100000"/>
              </a:lnSpc>
              <a:spcBef>
                <a:spcPts val="0"/>
              </a:spcBef>
              <a:buNone/>
            </a:pPr>
            <a:endParaRPr lang="en-US" dirty="0"/>
          </a:p>
          <a:p>
            <a:pPr marL="0" lvl="0" indent="0">
              <a:lnSpc>
                <a:spcPct val="100000"/>
              </a:lnSpc>
              <a:spcBef>
                <a:spcPts val="0"/>
              </a:spcBef>
              <a:buNone/>
            </a:pPr>
            <a:r>
              <a:rPr lang="en-US" dirty="0" smtClean="0"/>
              <a:t>You make sure the first thing in the packet/message is a type or length of the message, so that you code can read a fixed # of bytes, and then figure out how many more bytes it has to read to get all the data in the message.</a:t>
            </a:r>
            <a:endParaRPr lang="en-US" dirty="0"/>
          </a:p>
        </p:txBody>
      </p:sp>
    </p:spTree>
    <p:extLst>
      <p:ext uri="{BB962C8B-B14F-4D97-AF65-F5344CB8AC3E}">
        <p14:creationId xmlns:p14="http://schemas.microsoft.com/office/powerpoint/2010/main" val="119978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Scale>
                                      <p:cBhvr>
                                        <p:cTn id="1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2" end="2"/>
                                            </p:txEl>
                                          </p:spTgt>
                                        </p:tgtEl>
                                        <p:attrNameLst>
                                          <p:attrName>ppt_x</p:attrName>
                                          <p:attrName>ppt_y</p:attrName>
                                        </p:attrNameLst>
                                      </p:cBhvr>
                                    </p:animMotion>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Scale>
                                      <p:cBhvr>
                                        <p:cTn id="21"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4" end="4"/>
                                            </p:txEl>
                                          </p:spTgt>
                                        </p:tgtEl>
                                        <p:attrNameLst>
                                          <p:attrName>ppt_x</p:attrName>
                                          <p:attrName>ppt_y</p:attrName>
                                        </p:attrNameLst>
                                      </p:cBhvr>
                                    </p:animMotion>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control</a:t>
            </a:r>
            <a:endParaRPr lang="en-US" dirty="0"/>
          </a:p>
        </p:txBody>
      </p:sp>
      <p:sp>
        <p:nvSpPr>
          <p:cNvPr id="3" name="Content Placeholder 2"/>
          <p:cNvSpPr>
            <a:spLocks noGrp="1"/>
          </p:cNvSpPr>
          <p:nvPr>
            <p:ph idx="1"/>
          </p:nvPr>
        </p:nvSpPr>
        <p:spPr/>
        <p:txBody>
          <a:bodyPr>
            <a:normAutofit/>
          </a:bodyPr>
          <a:lstStyle/>
          <a:p>
            <a:pPr marL="0" indent="0">
              <a:buNone/>
            </a:pPr>
            <a:r>
              <a:rPr lang="en-US" dirty="0"/>
              <a:t>Q: Could you explain how TCP controls congestion better?  How does reducing the buffer size or window size reduce the data rate? Wouldn't it still send packets of the same size?  Can the window size get bigger if there is little traffic or is it initialized to a maximum size</a:t>
            </a:r>
            <a:r>
              <a:rPr lang="en-US" dirty="0" smtClean="0"/>
              <a:t>?</a:t>
            </a:r>
          </a:p>
          <a:p>
            <a:pPr marL="0" indent="0">
              <a:buNone/>
            </a:pPr>
            <a:r>
              <a:rPr lang="en-US" dirty="0" smtClean="0"/>
              <a:t>A: The window size will be decreased </a:t>
            </a:r>
            <a:r>
              <a:rPr lang="en-US" dirty="0" smtClean="0">
                <a:sym typeface="Wingdings"/>
              </a:rPr>
              <a:t> one packet can carry all the data  fewer packets generated  less contribution to congestion.  TCP also increases the timeout values.</a:t>
            </a:r>
          </a:p>
          <a:p>
            <a:pPr marL="0" indent="0">
              <a:buNone/>
            </a:pPr>
            <a:r>
              <a:rPr lang="en-US" dirty="0" smtClean="0">
                <a:sym typeface="Wingdings"/>
              </a:rPr>
              <a:t>TCP slowly increases the window size when it doesn’t encounter congestion.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31</a:t>
            </a:fld>
            <a:endParaRPr lang="en-US"/>
          </a:p>
        </p:txBody>
      </p:sp>
    </p:spTree>
    <p:extLst>
      <p:ext uri="{BB962C8B-B14F-4D97-AF65-F5344CB8AC3E}">
        <p14:creationId xmlns:p14="http://schemas.microsoft.com/office/powerpoint/2010/main" val="18157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Control</a:t>
            </a:r>
            <a:endParaRPr lang="en-US" dirty="0"/>
          </a:p>
        </p:txBody>
      </p:sp>
      <p:sp>
        <p:nvSpPr>
          <p:cNvPr id="3" name="Content Placeholder 2"/>
          <p:cNvSpPr>
            <a:spLocks noGrp="1"/>
          </p:cNvSpPr>
          <p:nvPr>
            <p:ph idx="1"/>
          </p:nvPr>
        </p:nvSpPr>
        <p:spPr/>
        <p:txBody>
          <a:bodyPr/>
          <a:lstStyle/>
          <a:p>
            <a:pPr marL="0" indent="0">
              <a:buNone/>
            </a:pPr>
            <a:r>
              <a:rPr lang="en-US" dirty="0" smtClean="0"/>
              <a:t>Q: Is flow control used quite often?</a:t>
            </a:r>
          </a:p>
          <a:p>
            <a:pPr marL="0" indent="0">
              <a:buNone/>
            </a:pPr>
            <a:endParaRPr lang="en-US" dirty="0"/>
          </a:p>
          <a:p>
            <a:pPr marL="0" indent="0">
              <a:buNone/>
            </a:pPr>
            <a:r>
              <a:rPr lang="en-US" dirty="0" smtClean="0"/>
              <a:t>A: Yes: flow control is built into TCP.  It, as well as, congestion control, are implemented with the sliding window feature. </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32</a:t>
            </a:fld>
            <a:endParaRPr lang="en-US"/>
          </a:p>
        </p:txBody>
      </p:sp>
    </p:spTree>
    <p:extLst>
      <p:ext uri="{BB962C8B-B14F-4D97-AF65-F5344CB8AC3E}">
        <p14:creationId xmlns:p14="http://schemas.microsoft.com/office/powerpoint/2010/main" val="19207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Calvin and Congestion Control</a:t>
            </a:r>
            <a:endParaRPr lang="en-US" dirty="0"/>
          </a:p>
        </p:txBody>
      </p:sp>
      <p:sp>
        <p:nvSpPr>
          <p:cNvPr id="3" name="Content Placeholder 2"/>
          <p:cNvSpPr>
            <a:spLocks noGrp="1"/>
          </p:cNvSpPr>
          <p:nvPr>
            <p:ph idx="1"/>
          </p:nvPr>
        </p:nvSpPr>
        <p:spPr/>
        <p:txBody>
          <a:bodyPr/>
          <a:lstStyle/>
          <a:p>
            <a:pPr marL="0" indent="0">
              <a:buNone/>
            </a:pPr>
            <a:r>
              <a:rPr lang="en-US" dirty="0"/>
              <a:t>Q: Does Calvin use any of these dynamic congestion control methods? </a:t>
            </a:r>
            <a:endParaRPr lang="en-US" dirty="0" smtClean="0"/>
          </a:p>
          <a:p>
            <a:pPr marL="0" indent="0">
              <a:buNone/>
            </a:pPr>
            <a:endParaRPr lang="en-US" dirty="0"/>
          </a:p>
          <a:p>
            <a:pPr marL="0" indent="0">
              <a:buNone/>
            </a:pPr>
            <a:r>
              <a:rPr lang="en-US" dirty="0" smtClean="0"/>
              <a:t>A: Yes!  You use it too – in the TCP/IP software in the OS on your machines.</a:t>
            </a:r>
          </a:p>
          <a:p>
            <a:pPr marL="0" indent="0">
              <a:buNone/>
            </a:pPr>
            <a:r>
              <a:rPr lang="en-US" dirty="0" smtClean="0"/>
              <a:t>And Calvin’s firewalls/etc. change some values to slow down </a:t>
            </a:r>
            <a:r>
              <a:rPr lang="en-US" dirty="0" err="1" smtClean="0"/>
              <a:t>youtube</a:t>
            </a:r>
            <a:r>
              <a:rPr lang="en-US" dirty="0" smtClean="0"/>
              <a:t> bandwidth, etc… </a:t>
            </a:r>
            <a:r>
              <a:rPr lang="en-US" dirty="0" smtClean="0">
                <a:sym typeface="Wingdings"/>
              </a:rPr>
              <a:t></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33</a:t>
            </a:fld>
            <a:endParaRPr lang="en-US"/>
          </a:p>
        </p:txBody>
      </p:sp>
    </p:spTree>
    <p:extLst>
      <p:ext uri="{BB962C8B-B14F-4D97-AF65-F5344CB8AC3E}">
        <p14:creationId xmlns:p14="http://schemas.microsoft.com/office/powerpoint/2010/main" val="52181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window/segment</a:t>
            </a:r>
            <a:endParaRPr lang="en-US" dirty="0"/>
          </a:p>
        </p:txBody>
      </p:sp>
      <p:sp>
        <p:nvSpPr>
          <p:cNvPr id="3" name="Content Placeholder 2"/>
          <p:cNvSpPr>
            <a:spLocks noGrp="1"/>
          </p:cNvSpPr>
          <p:nvPr>
            <p:ph idx="1"/>
          </p:nvPr>
        </p:nvSpPr>
        <p:spPr/>
        <p:txBody>
          <a:bodyPr/>
          <a:lstStyle/>
          <a:p>
            <a:pPr marL="0" indent="0">
              <a:buNone/>
            </a:pPr>
            <a:r>
              <a:rPr lang="en-US" dirty="0"/>
              <a:t>Q: If data lost in TCP, does the specific segment, or the whole window have to be retransmitted? </a:t>
            </a:r>
            <a:endParaRPr lang="en-US" dirty="0" smtClean="0"/>
          </a:p>
          <a:p>
            <a:pPr marL="0" indent="0">
              <a:buNone/>
            </a:pPr>
            <a:endParaRPr lang="en-US" dirty="0"/>
          </a:p>
          <a:p>
            <a:pPr marL="0" indent="0">
              <a:buNone/>
            </a:pPr>
            <a:r>
              <a:rPr lang="en-US" dirty="0" smtClean="0"/>
              <a:t>A: A window in TCP is a number of bytes, not packets (Comer used packets as an illustration).  So, if a segment (a packet) is lost, that segment must be retransmitted.</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34</a:t>
            </a:fld>
            <a:endParaRPr lang="en-US"/>
          </a:p>
        </p:txBody>
      </p:sp>
    </p:spTree>
    <p:extLst>
      <p:ext uri="{BB962C8B-B14F-4D97-AF65-F5344CB8AC3E}">
        <p14:creationId xmlns:p14="http://schemas.microsoft.com/office/powerpoint/2010/main" val="70421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reboots/outages</a:t>
            </a:r>
            <a:endParaRPr lang="en-US" dirty="0"/>
          </a:p>
        </p:txBody>
      </p:sp>
      <p:sp>
        <p:nvSpPr>
          <p:cNvPr id="3" name="Content Placeholder 2"/>
          <p:cNvSpPr>
            <a:spLocks noGrp="1"/>
          </p:cNvSpPr>
          <p:nvPr>
            <p:ph idx="1"/>
          </p:nvPr>
        </p:nvSpPr>
        <p:spPr/>
        <p:txBody>
          <a:bodyPr/>
          <a:lstStyle/>
          <a:p>
            <a:pPr marL="0" indent="0">
              <a:buNone/>
            </a:pPr>
            <a:r>
              <a:rPr lang="en-US" dirty="0"/>
              <a:t>Q: What would happen if a connection was interrupted by an outside glitch on one of the computers (e.g</a:t>
            </a:r>
            <a:r>
              <a:rPr lang="en-US" dirty="0" smtClean="0"/>
              <a:t>., </a:t>
            </a:r>
            <a:r>
              <a:rPr lang="en-US" dirty="0"/>
              <a:t>power outage)</a:t>
            </a:r>
            <a:r>
              <a:rPr lang="en-US" dirty="0" smtClean="0"/>
              <a:t>?</a:t>
            </a:r>
          </a:p>
          <a:p>
            <a:pPr marL="0" indent="0">
              <a:buNone/>
            </a:pPr>
            <a:endParaRPr lang="en-US" dirty="0"/>
          </a:p>
          <a:p>
            <a:pPr marL="0" indent="0">
              <a:buNone/>
            </a:pPr>
            <a:r>
              <a:rPr lang="en-US" dirty="0" smtClean="0"/>
              <a:t>A: The TCP sender will stop receiving ACKs, will retransmit a few times, and then give up and return an error to the application.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35</a:t>
            </a:fld>
            <a:endParaRPr lang="en-US"/>
          </a:p>
        </p:txBody>
      </p:sp>
    </p:spTree>
    <p:extLst>
      <p:ext uri="{BB962C8B-B14F-4D97-AF65-F5344CB8AC3E}">
        <p14:creationId xmlns:p14="http://schemas.microsoft.com/office/powerpoint/2010/main" val="62443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3-way Handshake</a:t>
            </a:r>
            <a:endParaRPr lang="en-US" dirty="0"/>
          </a:p>
        </p:txBody>
      </p:sp>
      <p:sp>
        <p:nvSpPr>
          <p:cNvPr id="3" name="Content Placeholder 2"/>
          <p:cNvSpPr>
            <a:spLocks noGrp="1"/>
          </p:cNvSpPr>
          <p:nvPr>
            <p:ph idx="1"/>
          </p:nvPr>
        </p:nvSpPr>
        <p:spPr/>
        <p:txBody>
          <a:bodyPr/>
          <a:lstStyle/>
          <a:p>
            <a:pPr marL="0" indent="0">
              <a:buNone/>
            </a:pPr>
            <a:r>
              <a:rPr lang="en-US" dirty="0" smtClean="0"/>
              <a:t>Q: Can you explain the 3-way handshake more?</a:t>
            </a:r>
          </a:p>
          <a:p>
            <a:pPr marL="0" indent="0">
              <a:buNone/>
            </a:pPr>
            <a:endParaRPr lang="en-US" dirty="0"/>
          </a:p>
          <a:p>
            <a:pPr marL="0" indent="0">
              <a:buNone/>
            </a:pPr>
            <a:r>
              <a:rPr lang="en-US" dirty="0" smtClean="0"/>
              <a:t>A: Yes!  The initiator sends a SYN packet (a packet with the SYN flag set), and includes its ID and window size.  The responder sends a SYN-ACK response including its ID and window size.  The initiator sends an ACK back.  (And, I think it </a:t>
            </a:r>
            <a:r>
              <a:rPr lang="en-US" i="1" dirty="0" smtClean="0"/>
              <a:t>piggybacks</a:t>
            </a:r>
            <a:r>
              <a:rPr lang="en-US" dirty="0" smtClean="0"/>
              <a:t> data in that packet.)</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36</a:t>
            </a:fld>
            <a:endParaRPr lang="en-US"/>
          </a:p>
        </p:txBody>
      </p:sp>
    </p:spTree>
    <p:extLst>
      <p:ext uri="{BB962C8B-B14F-4D97-AF65-F5344CB8AC3E}">
        <p14:creationId xmlns:p14="http://schemas.microsoft.com/office/powerpoint/2010/main" val="19656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Old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A1DA17C-C5E8-994B-A4D8-F5A16E141517}" type="slidenum">
              <a:rPr lang="en-US" smtClean="0"/>
              <a:t>37</a:t>
            </a:fld>
            <a:endParaRPr lang="en-US"/>
          </a:p>
        </p:txBody>
      </p:sp>
    </p:spTree>
    <p:extLst>
      <p:ext uri="{BB962C8B-B14F-4D97-AF65-F5344CB8AC3E}">
        <p14:creationId xmlns:p14="http://schemas.microsoft.com/office/powerpoint/2010/main" val="1942066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slow hosts</a:t>
            </a:r>
            <a:endParaRPr lang="en-US" dirty="0"/>
          </a:p>
        </p:txBody>
      </p:sp>
      <p:sp>
        <p:nvSpPr>
          <p:cNvPr id="3" name="Content Placeholder 2"/>
          <p:cNvSpPr>
            <a:spLocks noGrp="1"/>
          </p:cNvSpPr>
          <p:nvPr>
            <p:ph idx="1"/>
          </p:nvPr>
        </p:nvSpPr>
        <p:spPr/>
        <p:txBody>
          <a:bodyPr/>
          <a:lstStyle/>
          <a:p>
            <a:pPr marL="0" indent="0">
              <a:buNone/>
            </a:pPr>
            <a:r>
              <a:rPr lang="en-US" dirty="0"/>
              <a:t>Q: How does the sliding window method help the slow host keep up? </a:t>
            </a:r>
            <a:endParaRPr lang="en-US" dirty="0" smtClean="0"/>
          </a:p>
          <a:p>
            <a:pPr marL="0" indent="0">
              <a:buNone/>
            </a:pPr>
            <a:endParaRPr lang="en-US" dirty="0"/>
          </a:p>
          <a:p>
            <a:pPr marL="0" indent="0">
              <a:buNone/>
            </a:pPr>
            <a:r>
              <a:rPr lang="en-US" dirty="0" smtClean="0"/>
              <a:t>A: The slow host will </a:t>
            </a:r>
            <a:r>
              <a:rPr lang="en-US" dirty="0" err="1" smtClean="0"/>
              <a:t>ack</a:t>
            </a:r>
            <a:r>
              <a:rPr lang="en-US" dirty="0" smtClean="0"/>
              <a:t> more slowly, so the sender will send more slowly.  The low-memory host will also send smaller window advertisements.</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38</a:t>
            </a:fld>
            <a:endParaRPr lang="en-US"/>
          </a:p>
        </p:txBody>
      </p:sp>
    </p:spTree>
    <p:extLst>
      <p:ext uri="{BB962C8B-B14F-4D97-AF65-F5344CB8AC3E}">
        <p14:creationId xmlns:p14="http://schemas.microsoft.com/office/powerpoint/2010/main" val="102452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users of one connection?</a:t>
            </a:r>
            <a:endParaRPr lang="en-US" dirty="0"/>
          </a:p>
        </p:txBody>
      </p:sp>
      <p:sp>
        <p:nvSpPr>
          <p:cNvPr id="3" name="Content Placeholder 2"/>
          <p:cNvSpPr>
            <a:spLocks noGrp="1"/>
          </p:cNvSpPr>
          <p:nvPr>
            <p:ph idx="1"/>
          </p:nvPr>
        </p:nvSpPr>
        <p:spPr/>
        <p:txBody>
          <a:bodyPr/>
          <a:lstStyle/>
          <a:p>
            <a:pPr marL="0" indent="0">
              <a:buNone/>
            </a:pPr>
            <a:r>
              <a:rPr lang="en-US" dirty="0"/>
              <a:t>Q: Is it possible for a connection to transfer data for two or more applications on each computer</a:t>
            </a:r>
            <a:r>
              <a:rPr lang="en-US" dirty="0" smtClean="0"/>
              <a:t>?</a:t>
            </a:r>
          </a:p>
          <a:p>
            <a:pPr marL="0" indent="0">
              <a:buNone/>
            </a:pPr>
            <a:endParaRPr lang="en-US" dirty="0"/>
          </a:p>
          <a:p>
            <a:pPr marL="0" indent="0">
              <a:buNone/>
            </a:pPr>
            <a:r>
              <a:rPr lang="en-US" dirty="0" smtClean="0"/>
              <a:t>A: Each connection is for one application.</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39</a:t>
            </a:fld>
            <a:endParaRPr lang="en-US"/>
          </a:p>
        </p:txBody>
      </p:sp>
    </p:spTree>
    <p:extLst>
      <p:ext uri="{BB962C8B-B14F-4D97-AF65-F5344CB8AC3E}">
        <p14:creationId xmlns:p14="http://schemas.microsoft.com/office/powerpoint/2010/main" val="6417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Fragmenting UDP?</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Q: Multiple people asked about UDP fragmentation.  Is it done or not?!</a:t>
            </a:r>
          </a:p>
          <a:p>
            <a:pPr marL="0" indent="0">
              <a:buNone/>
            </a:pPr>
            <a:endParaRPr lang="en-US" sz="3200" dirty="0"/>
          </a:p>
          <a:p>
            <a:pPr marL="0" indent="0">
              <a:buNone/>
            </a:pPr>
            <a:r>
              <a:rPr lang="en-US" sz="3200" dirty="0" smtClean="0"/>
              <a:t>A: UDP does not do fragmentation.  You can send a 64KB UDP message.  It will be handed to IP below it, and IP will fragment it to fit into the MTU of the network it will be sent out on.  The receiving IP layer will reassemble the 64KB packet before handing it back up to the receiving UDP layer.</a:t>
            </a:r>
            <a:endParaRPr lang="en-US" sz="3200" dirty="0"/>
          </a:p>
        </p:txBody>
      </p:sp>
    </p:spTree>
    <p:extLst>
      <p:ext uri="{BB962C8B-B14F-4D97-AF65-F5344CB8AC3E}">
        <p14:creationId xmlns:p14="http://schemas.microsoft.com/office/powerpoint/2010/main" val="38535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 ID</a:t>
            </a:r>
            <a:endParaRPr lang="en-US" dirty="0"/>
          </a:p>
        </p:txBody>
      </p:sp>
      <p:sp>
        <p:nvSpPr>
          <p:cNvPr id="3" name="Content Placeholder 2"/>
          <p:cNvSpPr>
            <a:spLocks noGrp="1"/>
          </p:cNvSpPr>
          <p:nvPr>
            <p:ph idx="1"/>
          </p:nvPr>
        </p:nvSpPr>
        <p:spPr/>
        <p:txBody>
          <a:bodyPr/>
          <a:lstStyle/>
          <a:p>
            <a:pPr marL="0" indent="0">
              <a:buNone/>
            </a:pPr>
            <a:r>
              <a:rPr lang="en-US" dirty="0"/>
              <a:t>Q: </a:t>
            </a:r>
            <a:r>
              <a:rPr lang="en-US" dirty="0" smtClean="0"/>
              <a:t>How </a:t>
            </a:r>
            <a:r>
              <a:rPr lang="en-US" dirty="0"/>
              <a:t>does the protocol software determine an appropriate ID and a "reasonable time" until that ID can be reused again? (Is it usually/always time-based?</a:t>
            </a:r>
            <a:r>
              <a:rPr lang="en-US" dirty="0" smtClean="0"/>
              <a:t>)</a:t>
            </a:r>
          </a:p>
          <a:p>
            <a:pPr marL="0" indent="0">
              <a:buNone/>
            </a:pPr>
            <a:endParaRPr lang="en-US" dirty="0"/>
          </a:p>
          <a:p>
            <a:pPr marL="0" indent="0">
              <a:buNone/>
            </a:pPr>
            <a:r>
              <a:rPr lang="en-US" dirty="0" smtClean="0"/>
              <a:t>A: I think it picks a random 32-bit number for each connection.  2^32 is a big number so it is unlikely to </a:t>
            </a:r>
            <a:r>
              <a:rPr lang="en-US" dirty="0" err="1" smtClean="0"/>
              <a:t>repick</a:t>
            </a:r>
            <a:r>
              <a:rPr lang="en-US" dirty="0" smtClean="0"/>
              <a:t> the number.</a:t>
            </a:r>
            <a:endParaRPr lang="en-US" dirty="0"/>
          </a:p>
        </p:txBody>
      </p:sp>
      <p:sp>
        <p:nvSpPr>
          <p:cNvPr id="4" name="Slide Number Placeholder 3"/>
          <p:cNvSpPr>
            <a:spLocks noGrp="1"/>
          </p:cNvSpPr>
          <p:nvPr>
            <p:ph type="sldNum" sz="quarter" idx="12"/>
          </p:nvPr>
        </p:nvSpPr>
        <p:spPr/>
        <p:txBody>
          <a:bodyPr/>
          <a:lstStyle/>
          <a:p>
            <a:fld id="{7A1DA17C-C5E8-994B-A4D8-F5A16E141517}" type="slidenum">
              <a:rPr lang="en-US" smtClean="0"/>
              <a:t>40</a:t>
            </a:fld>
            <a:endParaRPr lang="en-US"/>
          </a:p>
        </p:txBody>
      </p:sp>
    </p:spTree>
    <p:extLst>
      <p:ext uri="{BB962C8B-B14F-4D97-AF65-F5344CB8AC3E}">
        <p14:creationId xmlns:p14="http://schemas.microsoft.com/office/powerpoint/2010/main" val="55863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vs. Efficiency</a:t>
            </a:r>
            <a:endParaRPr lang="en-US" dirty="0"/>
          </a:p>
        </p:txBody>
      </p:sp>
      <p:sp>
        <p:nvSpPr>
          <p:cNvPr id="3" name="Content Placeholder 2"/>
          <p:cNvSpPr>
            <a:spLocks noGrp="1"/>
          </p:cNvSpPr>
          <p:nvPr>
            <p:ph idx="1"/>
          </p:nvPr>
        </p:nvSpPr>
        <p:spPr/>
        <p:txBody>
          <a:bodyPr/>
          <a:lstStyle/>
          <a:p>
            <a:pPr marL="0" lvl="0" indent="0">
              <a:lnSpc>
                <a:spcPct val="100000"/>
              </a:lnSpc>
              <a:spcBef>
                <a:spcPts val="0"/>
              </a:spcBef>
              <a:buNone/>
            </a:pPr>
            <a:r>
              <a:rPr lang="en-US" dirty="0"/>
              <a:t>Q: If larger messages are efficient but in UDP, large messages cause fragmentation, what usually is the compromise? </a:t>
            </a:r>
            <a:endParaRPr lang="en-US" dirty="0" smtClean="0"/>
          </a:p>
          <a:p>
            <a:pPr marL="0" lvl="0" indent="0">
              <a:lnSpc>
                <a:spcPct val="100000"/>
              </a:lnSpc>
              <a:spcBef>
                <a:spcPts val="0"/>
              </a:spcBef>
              <a:buNone/>
            </a:pPr>
            <a:endParaRPr lang="en-US" dirty="0"/>
          </a:p>
          <a:p>
            <a:pPr marL="0" lvl="0" indent="0">
              <a:lnSpc>
                <a:spcPct val="100000"/>
              </a:lnSpc>
              <a:spcBef>
                <a:spcPts val="0"/>
              </a:spcBef>
              <a:buNone/>
            </a:pPr>
            <a:r>
              <a:rPr lang="en-US" dirty="0" smtClean="0"/>
              <a:t>A: You want the largest message possible such that they aren’t fragmented. </a:t>
            </a:r>
            <a:r>
              <a:rPr lang="en-US" dirty="0" smtClean="0">
                <a:sym typeface="Wingdings"/>
              </a:rPr>
              <a:t></a:t>
            </a:r>
            <a:endParaRPr lang="en-US" dirty="0"/>
          </a:p>
        </p:txBody>
      </p:sp>
    </p:spTree>
    <p:extLst>
      <p:ext uri="{BB962C8B-B14F-4D97-AF65-F5344CB8AC3E}">
        <p14:creationId xmlns:p14="http://schemas.microsoft.com/office/powerpoint/2010/main" val="22424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vs. streaming services</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We learned early on about message vs. streaming services.  Is this implemented by UDP and TCP, respectively?</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Yes, exactly.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Why are there these two choices only: unreliable message-based service, and reliable stream-based service?  Why isn’t there a reliable message-based service?</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Good question. I don’t know why this dichotomy existed initially. There are reliable message-based services now: RTP, e.g. It is actually based on UDP but provides some of the same reliability mechanisms as TCP.</a:t>
            </a:r>
            <a:endParaRPr lang="en-US" dirty="0"/>
          </a:p>
        </p:txBody>
      </p:sp>
    </p:spTree>
    <p:extLst>
      <p:ext uri="{BB962C8B-B14F-4D97-AF65-F5344CB8AC3E}">
        <p14:creationId xmlns:p14="http://schemas.microsoft.com/office/powerpoint/2010/main" val="96838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
                                        <p:tgtEl>
                                          <p:spTgt spid="3">
                                            <p:txEl>
                                              <p:pRg st="3" end="3"/>
                                            </p:txEl>
                                          </p:spTgt>
                                        </p:tgtEl>
                                      </p:cBhvr>
                                    </p:animEffect>
                                    <p:anim calcmode="lin" valueType="num">
                                      <p:cBhvr>
                                        <p:cTn id="26"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
                                        <p:tgtEl>
                                          <p:spTgt spid="3">
                                            <p:txEl>
                                              <p:pRg st="4" end="4"/>
                                            </p:txEl>
                                          </p:spTgt>
                                        </p:tgtEl>
                                      </p:cBhvr>
                                    </p:animEffect>
                                    <p:anim calcmode="lin" valueType="num">
                                      <p:cBhvr>
                                        <p:cTn id="35"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used?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smtClean="0"/>
              <a:t>Q: Is UDP used today?</a:t>
            </a:r>
          </a:p>
          <a:p>
            <a:pPr marL="0" indent="0">
              <a:buNone/>
            </a:pPr>
            <a:r>
              <a:rPr lang="en-US" sz="3200" dirty="0" smtClean="0"/>
              <a:t>A: Yes, it is.  It is used by </a:t>
            </a:r>
          </a:p>
          <a:p>
            <a:r>
              <a:rPr lang="en-US" sz="3200" dirty="0" smtClean="0"/>
              <a:t>DNS (domain name resolution)</a:t>
            </a:r>
          </a:p>
          <a:p>
            <a:r>
              <a:rPr lang="en-US" sz="3200" dirty="0" smtClean="0"/>
              <a:t>games</a:t>
            </a:r>
          </a:p>
          <a:p>
            <a:r>
              <a:rPr lang="en-US" sz="3200" dirty="0" smtClean="0"/>
              <a:t>streaming live video</a:t>
            </a:r>
          </a:p>
          <a:p>
            <a:r>
              <a:rPr lang="en-US" sz="3200" dirty="0" smtClean="0"/>
              <a:t>etc.</a:t>
            </a:r>
          </a:p>
          <a:p>
            <a:pPr marL="0" indent="0">
              <a:buNone/>
            </a:pPr>
            <a:r>
              <a:rPr lang="en-US" sz="3200" dirty="0" smtClean="0"/>
              <a:t>Q: Why is it used?</a:t>
            </a:r>
          </a:p>
          <a:p>
            <a:pPr marL="0" indent="0">
              <a:buNone/>
            </a:pPr>
            <a:r>
              <a:rPr lang="en-US" sz="3200" dirty="0" smtClean="0"/>
              <a:t>A: 1) Efficiency.  It adds almost no functionality/overhead on top of IP. 2) You can </a:t>
            </a:r>
            <a:r>
              <a:rPr lang="en-US" sz="3200" dirty="0"/>
              <a:t>broadcast a UDP </a:t>
            </a:r>
            <a:r>
              <a:rPr lang="en-US" sz="3200" dirty="0" smtClean="0"/>
              <a:t>message (because UDP is connectionless).</a:t>
            </a:r>
            <a:endParaRPr lang="en-US" sz="3200"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93312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Pseudo-headers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Q: Why does UDP use part of the IP header in its pseudo-header, when computing the checksum</a:t>
            </a:r>
            <a:endParaRPr lang="en-US" sz="3200" dirty="0"/>
          </a:p>
          <a:p>
            <a:pPr marL="0" indent="0">
              <a:buNone/>
            </a:pPr>
            <a:r>
              <a:rPr lang="en-US" sz="3200" dirty="0" smtClean="0"/>
              <a:t>A: I don’t know.</a:t>
            </a:r>
            <a:endParaRPr lang="en-US" sz="3200" dirty="0"/>
          </a:p>
          <a:p>
            <a:pPr marL="0" indent="0">
              <a:buNone/>
            </a:pPr>
            <a:r>
              <a:rPr lang="en-US" sz="3200" dirty="0" smtClean="0"/>
              <a:t>Q: </a:t>
            </a:r>
            <a:r>
              <a:rPr lang="en-US" sz="3200" dirty="0" smtClean="0"/>
              <a:t>Is the header transmitted?  </a:t>
            </a:r>
          </a:p>
          <a:p>
            <a:pPr marL="0" indent="0">
              <a:buNone/>
            </a:pPr>
            <a:r>
              <a:rPr lang="en-US" sz="3200" dirty="0" smtClean="0"/>
              <a:t>A: No. It is built in memory just for error checking.</a:t>
            </a:r>
          </a:p>
          <a:p>
            <a:pPr marL="0" indent="0">
              <a:buNone/>
            </a:pPr>
            <a:r>
              <a:rPr lang="en-US" sz="3200" dirty="0" smtClean="0"/>
              <a:t>Q</a:t>
            </a:r>
            <a:r>
              <a:rPr lang="en-US" sz="3200" dirty="0" smtClean="0"/>
              <a:t>: What about UDP over IPv6?</a:t>
            </a:r>
          </a:p>
          <a:p>
            <a:pPr marL="0" indent="0">
              <a:buNone/>
            </a:pPr>
            <a:r>
              <a:rPr lang="en-US" sz="3200" dirty="0" smtClean="0"/>
              <a:t>A: A pseudo-header is still used, with the 32-bit addresses replaced by the IPv6 128-bit addresses.</a:t>
            </a:r>
          </a:p>
          <a:p>
            <a:pPr marL="0" indent="0">
              <a:buNone/>
            </a:pPr>
            <a:endParaRPr lang="en-US" sz="3200" dirty="0"/>
          </a:p>
        </p:txBody>
      </p:sp>
    </p:spTree>
    <p:extLst>
      <p:ext uri="{BB962C8B-B14F-4D97-AF65-F5344CB8AC3E}">
        <p14:creationId xmlns:p14="http://schemas.microsoft.com/office/powerpoint/2010/main" val="97202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UDP broadcasts</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Q: Why can you broadcast UDP messages, but not TCP?</a:t>
            </a:r>
          </a:p>
          <a:p>
            <a:pPr marL="0" marR="0" lvl="0" indent="0" defTabSz="914400" eaLnBrk="1" fontAlgn="auto" latinLnBrk="0" hangingPunct="1">
              <a:lnSpc>
                <a:spcPct val="100000"/>
              </a:lnSpc>
              <a:spcBef>
                <a:spcPts val="0"/>
              </a:spcBef>
              <a:spcAft>
                <a:spcPts val="0"/>
              </a:spcAft>
              <a:buClrTx/>
              <a:buSzTx/>
              <a:buFontTx/>
              <a:buNone/>
              <a:tabLst/>
              <a:defRPr/>
            </a:pPr>
            <a:endParaRPr lang="en-US" sz="3200" dirty="0"/>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t>A: Think of the complexity of guaranteeing delivery to multiple destinations – and, in fact, an unknown number of destinations.  </a:t>
            </a:r>
          </a:p>
          <a:p>
            <a:pPr>
              <a:lnSpc>
                <a:spcPct val="100000"/>
              </a:lnSpc>
              <a:spcBef>
                <a:spcPts val="0"/>
              </a:spcBef>
            </a:pPr>
            <a:r>
              <a:rPr lang="en-US" sz="3200" dirty="0" smtClean="0"/>
              <a:t>What happens if one destination stops acknowledging packets? </a:t>
            </a:r>
          </a:p>
          <a:p>
            <a:pPr>
              <a:lnSpc>
                <a:spcPct val="100000"/>
              </a:lnSpc>
              <a:spcBef>
                <a:spcPts val="0"/>
              </a:spcBef>
            </a:pPr>
            <a:r>
              <a:rPr lang="en-US" sz="3200" dirty="0" smtClean="0"/>
              <a:t>What happens if one </a:t>
            </a:r>
            <a:r>
              <a:rPr lang="en-US" sz="3200" dirty="0" smtClean="0"/>
              <a:t>processes </a:t>
            </a:r>
            <a:r>
              <a:rPr lang="en-US" sz="3200" dirty="0" smtClean="0"/>
              <a:t>packets much more slowly?</a:t>
            </a:r>
            <a:endParaRPr lang="en-US" sz="3200" dirty="0"/>
          </a:p>
        </p:txBody>
      </p:sp>
    </p:spTree>
    <p:extLst>
      <p:ext uri="{BB962C8B-B14F-4D97-AF65-F5344CB8AC3E}">
        <p14:creationId xmlns:p14="http://schemas.microsoft.com/office/powerpoint/2010/main" val="1898951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2331</Words>
  <Application>Microsoft Macintosh PowerPoint</Application>
  <PresentationFormat>Widescreen</PresentationFormat>
  <Paragraphs>242</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Calibri</vt:lpstr>
      <vt:lpstr>Calibri Light</vt:lpstr>
      <vt:lpstr>Courier</vt:lpstr>
      <vt:lpstr>Wingdings</vt:lpstr>
      <vt:lpstr>Arial</vt:lpstr>
      <vt:lpstr>Office Theme</vt:lpstr>
      <vt:lpstr>Ch. 25, 26 UDP, TCP</vt:lpstr>
      <vt:lpstr>UDP</vt:lpstr>
      <vt:lpstr>Message-oriented interface</vt:lpstr>
      <vt:lpstr>Fragmenting UDP?</vt:lpstr>
      <vt:lpstr>Fragmentation vs. Efficiency</vt:lpstr>
      <vt:lpstr>Message vs. streaming services</vt:lpstr>
      <vt:lpstr>UDP used?</vt:lpstr>
      <vt:lpstr>Pseudo-headers</vt:lpstr>
      <vt:lpstr>UDP broadcasts</vt:lpstr>
      <vt:lpstr>What are the important characteristics of TCP?</vt:lpstr>
      <vt:lpstr>What does TCP assume it gets from the layer below?</vt:lpstr>
      <vt:lpstr>What does connection-oriented mean?</vt:lpstr>
      <vt:lpstr>What does a Virtual Connection mean?</vt:lpstr>
      <vt:lpstr>What does point-to-point mean?</vt:lpstr>
      <vt:lpstr>What does full duplex mean?</vt:lpstr>
      <vt:lpstr>What does reliable delivery mean?</vt:lpstr>
      <vt:lpstr>What kinds of problems does TCP have to be able to handle?</vt:lpstr>
      <vt:lpstr>How does TCP handle all this?</vt:lpstr>
      <vt:lpstr>How does TCP handle all this? (part 2)</vt:lpstr>
      <vt:lpstr>How does TCP handle all this? (part 3)</vt:lpstr>
      <vt:lpstr>How does TCP handle all this? (part 4)</vt:lpstr>
      <vt:lpstr>Congestion Detection</vt:lpstr>
      <vt:lpstr>Congestion Collapse</vt:lpstr>
      <vt:lpstr>Flow control vs. Congestion Control</vt:lpstr>
      <vt:lpstr>TCP fight between performance and reliability</vt:lpstr>
      <vt:lpstr>TCP and IP</vt:lpstr>
      <vt:lpstr>Fragmenting IP and TCP</vt:lpstr>
      <vt:lpstr>Stream protocol</vt:lpstr>
      <vt:lpstr>Sample sendall() code.</vt:lpstr>
      <vt:lpstr>Receiving…</vt:lpstr>
      <vt:lpstr>Congestion control</vt:lpstr>
      <vt:lpstr>Flow Control</vt:lpstr>
      <vt:lpstr>Calvin and Congestion Control</vt:lpstr>
      <vt:lpstr>Lost window/segment</vt:lpstr>
      <vt:lpstr>Handling reboots/outages</vt:lpstr>
      <vt:lpstr>3-way Handshake</vt:lpstr>
      <vt:lpstr>Old Slides</vt:lpstr>
      <vt:lpstr>Handling slow hosts</vt:lpstr>
      <vt:lpstr>Multiple users of one connection?</vt:lpstr>
      <vt:lpstr>Choosing an ID</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Victor Norman</cp:lastModifiedBy>
  <cp:revision>30</cp:revision>
  <dcterms:created xsi:type="dcterms:W3CDTF">2016-04-11T00:07:59Z</dcterms:created>
  <dcterms:modified xsi:type="dcterms:W3CDTF">2017-11-06T01:51:53Z</dcterms:modified>
</cp:coreProperties>
</file>