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Default Extension="xlsx" ContentType="application/vnd.openxmlformats-officedocument.spreadsheetml.sheet"/>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26"/>
  </p:notesMasterIdLst>
  <p:handoutMasterIdLst>
    <p:handoutMasterId r:id="rId27"/>
  </p:handoutMasterIdLst>
  <p:sldIdLst>
    <p:sldId id="290" r:id="rId2"/>
    <p:sldId id="291" r:id="rId3"/>
    <p:sldId id="303" r:id="rId4"/>
    <p:sldId id="311" r:id="rId5"/>
    <p:sldId id="314" r:id="rId6"/>
    <p:sldId id="315" r:id="rId7"/>
    <p:sldId id="317" r:id="rId8"/>
    <p:sldId id="318" r:id="rId9"/>
    <p:sldId id="319" r:id="rId10"/>
    <p:sldId id="320" r:id="rId11"/>
    <p:sldId id="321" r:id="rId12"/>
    <p:sldId id="322" r:id="rId13"/>
    <p:sldId id="297" r:id="rId14"/>
    <p:sldId id="294" r:id="rId15"/>
    <p:sldId id="300" r:id="rId16"/>
    <p:sldId id="299" r:id="rId17"/>
    <p:sldId id="312" r:id="rId18"/>
    <p:sldId id="295" r:id="rId19"/>
    <p:sldId id="298" r:id="rId20"/>
    <p:sldId id="301" r:id="rId21"/>
    <p:sldId id="306" r:id="rId22"/>
    <p:sldId id="305" r:id="rId23"/>
    <p:sldId id="304" r:id="rId24"/>
    <p:sldId id="313" r:id="rId25"/>
  </p:sldIdLst>
  <p:sldSz cx="9144000" cy="6858000" type="screen4x3"/>
  <p:notesSz cx="6858000" cy="9144000"/>
  <p:custShowLst>
    <p:custShow name="transition" id="0">
      <p:sldLst>
        <p:sld r:id="rId4"/>
        <p:sld r:id="rId5"/>
      </p:sldLst>
    </p:custShow>
    <p:custShow name="deployment" id="1">
      <p:sldLst>
        <p:sld r:id="rId6"/>
        <p:sld r:id="rId7"/>
        <p:sld r:id="rId8"/>
        <p:sld r:id="rId9"/>
      </p:sldLst>
    </p:custShow>
    <p:custShow name="nodes" id="2">
      <p:sldLst>
        <p:sld r:id="rId10"/>
      </p:sldLst>
    </p:custShow>
    <p:custShow name="artifacts" id="3">
      <p:sldLst>
        <p:sld r:id="rId11"/>
      </p:sldLst>
    </p:custShow>
    <p:custShow name="associations" id="4">
      <p:sldLst>
        <p:sld r:id="rId12"/>
      </p:sldLst>
    </p:custShow>
    <p:custShow name="using" id="5">
      <p:sldLst>
        <p:sld r:id="rId13"/>
      </p:sldLst>
    </p:custShow>
    <p:custShow name="maintenance" id="6">
      <p:sldLst>
        <p:sld r:id="rId14"/>
        <p:sld r:id="rId15"/>
        <p:sld r:id="rId16"/>
        <p:sld r:id="rId17"/>
        <p:sld r:id="rId18"/>
        <p:sld r:id="rId19"/>
        <p:sld r:id="rId20"/>
      </p:sldLst>
    </p:custShow>
    <p:custShow name="reengineering" id="7">
      <p:sldLst>
        <p:sld r:id="rId21"/>
        <p:sld r:id="rId22"/>
        <p:sld r:id="rId23"/>
        <p:sld r:id="rId24"/>
      </p:sldLst>
    </p:custShow>
    <p:custShow name="closer" id="8">
      <p:sldLst>
        <p:sld r:id="rId25"/>
      </p:sldLst>
    </p:custShow>
  </p:custShow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3124" autoAdjust="0"/>
    <p:restoredTop sz="81885" autoAdjust="0"/>
  </p:normalViewPr>
  <p:slideViewPr>
    <p:cSldViewPr>
      <p:cViewPr varScale="1">
        <p:scale>
          <a:sx n="106" d="100"/>
          <a:sy n="106" d="100"/>
        </p:scale>
        <p:origin x="-32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1956"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9671361502347441"/>
          <c:y val="0.38333333333333336"/>
          <c:w val="0.20422535211267617"/>
          <c:h val="0.36250000000000021"/>
        </c:manualLayout>
      </c:layout>
      <c:pieChart>
        <c:varyColors val="1"/>
        <c:ser>
          <c:idx val="0"/>
          <c:order val="0"/>
          <c:tx>
            <c:strRef>
              <c:f>Sheet1!$B$1</c:f>
              <c:strCache>
                <c:ptCount val="1"/>
                <c:pt idx="0">
                  <c:v>Relative Effort</c:v>
                </c:pt>
              </c:strCache>
            </c:strRef>
          </c:tx>
          <c:spPr>
            <a:solidFill>
              <a:srgbClr val="9999FF"/>
            </a:solidFill>
            <a:ln w="27356">
              <a:solidFill>
                <a:srgbClr val="000000"/>
              </a:solidFill>
              <a:prstDash val="solid"/>
            </a:ln>
          </c:spPr>
          <c:dPt>
            <c:idx val="0"/>
            <c:spPr>
              <a:solidFill>
                <a:srgbClr val="C0C0C0"/>
              </a:solidFill>
              <a:ln w="27356">
                <a:solidFill>
                  <a:srgbClr val="000000"/>
                </a:solidFill>
                <a:prstDash val="solid"/>
              </a:ln>
            </c:spPr>
          </c:dPt>
          <c:dPt>
            <c:idx val="1"/>
            <c:spPr>
              <a:solidFill>
                <a:srgbClr val="993300"/>
              </a:solidFill>
              <a:ln w="27356">
                <a:solidFill>
                  <a:srgbClr val="000000"/>
                </a:solidFill>
                <a:prstDash val="solid"/>
              </a:ln>
            </c:spPr>
          </c:dPt>
          <c:dPt>
            <c:idx val="2"/>
            <c:spPr>
              <a:solidFill>
                <a:srgbClr val="FFFFCC"/>
              </a:solidFill>
              <a:ln w="27356">
                <a:solidFill>
                  <a:srgbClr val="000000"/>
                </a:solidFill>
                <a:prstDash val="solid"/>
              </a:ln>
            </c:spPr>
          </c:dPt>
          <c:dPt>
            <c:idx val="3"/>
            <c:spPr>
              <a:solidFill>
                <a:srgbClr val="FFCC99"/>
              </a:solidFill>
              <a:ln w="27356">
                <a:solidFill>
                  <a:srgbClr val="000000"/>
                </a:solidFill>
                <a:prstDash val="solid"/>
              </a:ln>
            </c:spPr>
          </c:dPt>
          <c:dPt>
            <c:idx val="4"/>
            <c:spPr>
              <a:solidFill>
                <a:srgbClr val="666699"/>
              </a:solidFill>
              <a:ln w="27356">
                <a:solidFill>
                  <a:srgbClr val="000000"/>
                </a:solidFill>
                <a:prstDash val="solid"/>
              </a:ln>
            </c:spPr>
          </c:dPt>
          <c:dLbls>
            <c:numFmt formatCode="0%" sourceLinked="0"/>
            <c:spPr>
              <a:noFill/>
              <a:ln w="54711">
                <a:noFill/>
              </a:ln>
            </c:spPr>
            <c:txPr>
              <a:bodyPr/>
              <a:lstStyle/>
              <a:p>
                <a:pPr>
                  <a:defRPr sz="1723" b="0" i="0" u="none" strike="noStrike" baseline="0">
                    <a:solidFill>
                      <a:srgbClr val="000000"/>
                    </a:solidFill>
                    <a:latin typeface="Arial"/>
                    <a:ea typeface="Arial"/>
                    <a:cs typeface="Arial"/>
                  </a:defRPr>
                </a:pPr>
                <a:endParaRPr lang="en-US"/>
              </a:p>
            </c:txPr>
            <c:showCatName val="1"/>
            <c:showPercent val="1"/>
            <c:showLeaderLines val="1"/>
          </c:dLbls>
          <c:cat>
            <c:strRef>
              <c:f>Sheet1!$A$2:$A$6</c:f>
              <c:strCache>
                <c:ptCount val="5"/>
                <c:pt idx="0">
                  <c:v>Analysis</c:v>
                </c:pt>
                <c:pt idx="1">
                  <c:v>Design</c:v>
                </c:pt>
                <c:pt idx="2">
                  <c:v>Implementation</c:v>
                </c:pt>
                <c:pt idx="3">
                  <c:v>Testing</c:v>
                </c:pt>
                <c:pt idx="4">
                  <c:v>Maintenance</c:v>
                </c:pt>
              </c:strCache>
            </c:strRef>
          </c:cat>
          <c:val>
            <c:numRef>
              <c:f>Sheet1!$B$2:$B$6</c:f>
              <c:numCache>
                <c:formatCode>General</c:formatCode>
                <c:ptCount val="5"/>
                <c:pt idx="0">
                  <c:v>7</c:v>
                </c:pt>
                <c:pt idx="1">
                  <c:v>6</c:v>
                </c:pt>
                <c:pt idx="2">
                  <c:v>13</c:v>
                </c:pt>
                <c:pt idx="3">
                  <c:v>7</c:v>
                </c:pt>
                <c:pt idx="4">
                  <c:v>67</c:v>
                </c:pt>
              </c:numCache>
            </c:numRef>
          </c:val>
        </c:ser>
        <c:dLbls>
          <c:showCatName val="1"/>
          <c:showPercent val="1"/>
        </c:dLbls>
        <c:firstSliceAng val="0"/>
      </c:pieChart>
      <c:spPr>
        <a:noFill/>
        <a:ln w="54711">
          <a:noFill/>
        </a:ln>
      </c:spPr>
    </c:plotArea>
    <c:plotVisOnly val="1"/>
    <c:dispBlanksAs val="zero"/>
  </c:chart>
  <c:spPr>
    <a:solidFill>
      <a:srgbClr val="FFFFFF"/>
    </a:solidFill>
    <a:ln w="6839">
      <a:noFill/>
      <a:prstDash val="solid"/>
    </a:ln>
  </c:spPr>
  <c:txPr>
    <a:bodyPr/>
    <a:lstStyle/>
    <a:p>
      <a:pPr>
        <a:defRPr sz="1723" b="0" i="0" u="none" strike="noStrike" baseline="0">
          <a:solidFill>
            <a:srgbClr val="000000"/>
          </a:solidFill>
          <a:latin typeface="Arial"/>
          <a:ea typeface="Arial"/>
          <a:cs typeface="Arial"/>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31456953642384122"/>
          <c:y val="0.21483375959079296"/>
          <c:w val="0.3692052980132452"/>
          <c:h val="0.57033248081841437"/>
        </c:manualLayout>
      </c:layout>
      <c:pieChart>
        <c:varyColors val="1"/>
        <c:ser>
          <c:idx val="0"/>
          <c:order val="0"/>
          <c:spPr>
            <a:solidFill>
              <a:srgbClr val="9999FF"/>
            </a:solidFill>
            <a:ln w="20639">
              <a:solidFill>
                <a:srgbClr val="000000"/>
              </a:solidFill>
              <a:prstDash val="solid"/>
            </a:ln>
          </c:spPr>
          <c:dPt>
            <c:idx val="0"/>
            <c:spPr>
              <a:solidFill>
                <a:srgbClr val="666699"/>
              </a:solidFill>
              <a:ln w="20639">
                <a:solidFill>
                  <a:srgbClr val="000000"/>
                </a:solidFill>
                <a:prstDash val="solid"/>
              </a:ln>
            </c:spPr>
          </c:dPt>
          <c:dPt>
            <c:idx val="1"/>
            <c:spPr>
              <a:solidFill>
                <a:srgbClr val="993366"/>
              </a:solidFill>
              <a:ln w="20639">
                <a:solidFill>
                  <a:srgbClr val="000000"/>
                </a:solidFill>
                <a:prstDash val="solid"/>
              </a:ln>
            </c:spPr>
          </c:dPt>
          <c:dPt>
            <c:idx val="2"/>
            <c:spPr>
              <a:solidFill>
                <a:srgbClr val="FFFFCC"/>
              </a:solidFill>
              <a:ln w="20639">
                <a:solidFill>
                  <a:srgbClr val="000000"/>
                </a:solidFill>
                <a:prstDash val="solid"/>
              </a:ln>
            </c:spPr>
          </c:dPt>
          <c:dPt>
            <c:idx val="3"/>
            <c:spPr>
              <a:solidFill>
                <a:srgbClr val="CCFFFF"/>
              </a:solidFill>
              <a:ln w="20639">
                <a:solidFill>
                  <a:srgbClr val="000000"/>
                </a:solidFill>
                <a:prstDash val="solid"/>
              </a:ln>
            </c:spPr>
          </c:dPt>
          <c:dLbls>
            <c:numFmt formatCode="0%" sourceLinked="0"/>
            <c:spPr>
              <a:noFill/>
              <a:ln w="41279">
                <a:noFill/>
              </a:ln>
            </c:spPr>
            <c:txPr>
              <a:bodyPr/>
              <a:lstStyle/>
              <a:p>
                <a:pPr>
                  <a:defRPr sz="1788" b="0" i="0" u="none" strike="noStrike" baseline="0">
                    <a:solidFill>
                      <a:srgbClr val="000000"/>
                    </a:solidFill>
                    <a:latin typeface="Arial"/>
                    <a:ea typeface="Arial"/>
                    <a:cs typeface="Arial"/>
                  </a:defRPr>
                </a:pPr>
                <a:endParaRPr lang="en-US"/>
              </a:p>
            </c:txPr>
            <c:showCatName val="1"/>
            <c:showPercent val="1"/>
            <c:showLeaderLines val="1"/>
          </c:dLbls>
          <c:cat>
            <c:strRef>
              <c:f>maintenance!$A$2:$A$5</c:f>
              <c:strCache>
                <c:ptCount val="4"/>
                <c:pt idx="0">
                  <c:v>Corrective</c:v>
                </c:pt>
                <c:pt idx="1">
                  <c:v>Perfective</c:v>
                </c:pt>
                <c:pt idx="2">
                  <c:v>Adaptive</c:v>
                </c:pt>
                <c:pt idx="3">
                  <c:v>other</c:v>
                </c:pt>
              </c:strCache>
            </c:strRef>
          </c:cat>
          <c:val>
            <c:numRef>
              <c:f>maintenance!$B$2:$B$5</c:f>
              <c:numCache>
                <c:formatCode>0%</c:formatCode>
                <c:ptCount val="4"/>
                <c:pt idx="0">
                  <c:v>0.56999999999999995</c:v>
                </c:pt>
                <c:pt idx="1">
                  <c:v>0.39000000000000018</c:v>
                </c:pt>
                <c:pt idx="2">
                  <c:v>2.0000000000000011E-2</c:v>
                </c:pt>
                <c:pt idx="3">
                  <c:v>2.0000000000000011E-2</c:v>
                </c:pt>
              </c:numCache>
            </c:numRef>
          </c:val>
        </c:ser>
        <c:dLbls>
          <c:showCatName val="1"/>
          <c:showPercent val="1"/>
        </c:dLbls>
        <c:firstSliceAng val="0"/>
      </c:pieChart>
      <c:spPr>
        <a:noFill/>
        <a:ln w="41279">
          <a:noFill/>
        </a:ln>
      </c:spPr>
    </c:plotArea>
    <c:plotVisOnly val="1"/>
    <c:dispBlanksAs val="zero"/>
  </c:chart>
  <c:spPr>
    <a:solidFill>
      <a:srgbClr val="FFFFFF"/>
    </a:solidFill>
    <a:ln w="5160">
      <a:noFill/>
      <a:prstDash val="solid"/>
    </a:ln>
  </c:spPr>
  <c:txPr>
    <a:bodyPr/>
    <a:lstStyle/>
    <a:p>
      <a:pPr>
        <a:defRPr sz="1788" b="0" i="0" u="none" strike="noStrike" baseline="0">
          <a:solidFill>
            <a:srgbClr val="000000"/>
          </a:solidFill>
          <a:latin typeface="Arial"/>
          <a:ea typeface="Arial"/>
          <a:cs typeface="Arial"/>
        </a:defRPr>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4608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4608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4608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8756188C-B866-45B2-80A2-B9DABF52E849}"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4B89A278-C2AF-45C2-88FA-CFC69E79200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216B65-949B-4399-87A7-2514B02D6146}" type="slidenum">
              <a:rPr lang="en-US"/>
              <a:pPr/>
              <a:t>1</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r>
              <a:rPr lang="en-US"/>
              <a:t>Monday - news item, lecturelet (all but the deployment diagrams), course evaluations </a:t>
            </a:r>
            <a:br>
              <a:rPr lang="en-US"/>
            </a:br>
            <a:r>
              <a:rPr lang="en-US"/>
              <a:t>Wednesday - lecturelet (deployment diagrams), quiz </a:t>
            </a:r>
            <a:br>
              <a:rPr lang="en-US"/>
            </a:br>
            <a:r>
              <a:rPr lang="en-US"/>
              <a:t>Friday - lab #14 </a:t>
            </a:r>
          </a:p>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84A74C-9805-4E17-8335-5CFEE187B5C3}" type="slidenum">
              <a:rPr lang="en-US"/>
              <a:pPr/>
              <a:t>10</a:t>
            </a:fld>
            <a:endParaRPr lang="en-US"/>
          </a:p>
        </p:txBody>
      </p:sp>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xfrm>
            <a:off x="685800" y="4343400"/>
            <a:ext cx="5486400" cy="4114800"/>
          </a:xfrm>
        </p:spPr>
        <p:txBody>
          <a:bodyPr/>
          <a:lstStyle/>
          <a:p>
            <a:r>
              <a:rPr lang="en-US"/>
              <a:t>Artifacts include executables, DLLs jar files, scripts, data files, etc.</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E61AF3-9D0D-494C-B5CE-09BA6862F221}" type="slidenum">
              <a:rPr lang="en-US"/>
              <a:pPr/>
              <a:t>11</a:t>
            </a:fld>
            <a:endParaRPr lang="en-US"/>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xfrm>
            <a:off x="685800" y="4343400"/>
            <a:ext cx="5486400" cy="4114800"/>
          </a:xfrm>
        </p:spPr>
        <p:txBody>
          <a:bodyPr/>
          <a:lstStyle/>
          <a:p>
            <a:r>
              <a:rPr lang="en-US"/>
              <a:t>Classes are design-time entities.  We focus this week on design entities (e.g., Person), leaving the system-oriented classes (e.g., PersonGateway) out.</a:t>
            </a:r>
          </a:p>
          <a:p>
            <a:r>
              <a:rPr lang="en-US"/>
              <a:t>Objects are run-time entities.</a:t>
            </a:r>
          </a:p>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122700-2849-41D1-927E-D0DB50923750}" type="slidenum">
              <a:rPr lang="en-US"/>
              <a:pPr/>
              <a:t>12</a:t>
            </a:fld>
            <a:endParaRPr lang="en-US"/>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r>
              <a:rPr lang="en-US"/>
              <a:t>Fowler has only 2 pages on deployment diagrams, but he says that this shouldn’t lead you from using them, they can be very useful.</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55BC2-2F76-4353-9526-FBE729CD3C4E}" type="slidenum">
              <a:rPr lang="en-US"/>
              <a:pPr/>
              <a:t>13</a:t>
            </a:fld>
            <a:endParaRPr lang="en-US"/>
          </a:p>
        </p:txBody>
      </p:sp>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p:txBody>
          <a:bodyPr/>
          <a:lstStyle/>
          <a:p>
            <a:r>
              <a:rPr lang="en-US"/>
              <a:t>Legacy systems are systems that become “petrified”.  There are a lot of software fossils out there, relics of past generations of programmers.</a:t>
            </a:r>
          </a:p>
          <a:p>
            <a:r>
              <a:rPr lang="en-US"/>
              <a:t>Legacy systems get entrenched because:</a:t>
            </a:r>
          </a:p>
          <a:p>
            <a:pPr lvl="1">
              <a:buFontTx/>
              <a:buChar char="•"/>
            </a:pPr>
            <a:r>
              <a:rPr lang="en-US"/>
              <a:t>There is no spec for them anymore, they just are…</a:t>
            </a:r>
          </a:p>
          <a:p>
            <a:pPr lvl="1">
              <a:buFontTx/>
              <a:buChar char="•"/>
            </a:pPr>
            <a:r>
              <a:rPr lang="en-US"/>
              <a:t>Business processes and the system are inextricably entwined.  i.e., they are socio-technical systems</a:t>
            </a:r>
          </a:p>
          <a:p>
            <a:pPr lvl="1">
              <a:buFontTx/>
              <a:buChar char="•"/>
            </a:pPr>
            <a:r>
              <a:rPr lang="en-US"/>
              <a:t>Unknown/forgotten business rules may be hidden in the system.</a:t>
            </a:r>
          </a:p>
          <a:p>
            <a:pPr lvl="1">
              <a:buFontTx/>
              <a:buChar char="•"/>
            </a:pPr>
            <a:r>
              <a:rPr lang="en-US"/>
              <a:t>New software brings unexpected (and unwanted) problems.</a:t>
            </a:r>
          </a:p>
          <a:p>
            <a:endParaRPr lang="en-US"/>
          </a:p>
          <a:p>
            <a:r>
              <a:rPr lang="en-US"/>
              <a:t>How’s that for gratuitous power-point foolery?</a:t>
            </a:r>
          </a:p>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D4DF10-C651-4B18-BE07-2A56B0EBEE67}" type="slidenum">
              <a:rPr lang="en-US"/>
              <a:pPr/>
              <a:t>14</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xfrm>
            <a:off x="685800" y="4343400"/>
            <a:ext cx="5486400" cy="4114800"/>
          </a:xfrm>
        </p:spPr>
        <p:txBody>
          <a:bodyPr/>
          <a:lstStyle/>
          <a:p>
            <a:r>
              <a:rPr lang="en-US"/>
              <a:t>Modification of a software product after delivery to correct faults, to improve performance or other attributes, or to adapt the product to a modified environment (IEEE 1219, 1993)</a:t>
            </a:r>
          </a:p>
          <a:p>
            <a:r>
              <a:rPr lang="en-US"/>
              <a:t>All useful software evolves.  It is inevitable.</a:t>
            </a:r>
          </a:p>
          <a:p>
            <a:r>
              <a:rPr lang="en-US"/>
              <a:t>3 reasons for change:</a:t>
            </a:r>
          </a:p>
          <a:p>
            <a:pPr lvl="1">
              <a:buFontTx/>
              <a:buChar char="•"/>
            </a:pPr>
            <a:r>
              <a:rPr lang="en-US"/>
              <a:t>Corrective maintenance – to correct faults (bug fixes)</a:t>
            </a:r>
          </a:p>
          <a:p>
            <a:pPr lvl="1">
              <a:buFontTx/>
              <a:buChar char="•"/>
            </a:pPr>
            <a:r>
              <a:rPr lang="en-US"/>
              <a:t>Perfective maintenance – to enhance the original requirements (enhancements)</a:t>
            </a:r>
          </a:p>
          <a:p>
            <a:pPr lvl="1">
              <a:buFontTx/>
              <a:buChar char="•"/>
            </a:pPr>
            <a:r>
              <a:rPr lang="en-US"/>
              <a:t>Adaptive maintenance – to respond to changes in the system environment (OS upgrades and ports)</a:t>
            </a:r>
          </a:p>
          <a:p>
            <a:r>
              <a:rPr lang="en-US"/>
              <a:t>Preventative maintenance – perhaps this should also be in the text, though it’s really covered under the others. Changes to hope to head off problems.  This primarily applies to systems with parts that can wear out (i.e., not software).</a:t>
            </a:r>
          </a:p>
          <a:p>
            <a:r>
              <a:rPr lang="en-US"/>
              <a:t>The last two are “enhancing” rather than “corrective”.</a:t>
            </a:r>
          </a:p>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9A9A73-9EAC-4365-BF52-9EE4EA42AEEC}" type="slidenum">
              <a:rPr lang="en-US"/>
              <a:pPr/>
              <a:t>15</a:t>
            </a:fld>
            <a:endParaRPr lang="en-US"/>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r>
              <a:rPr lang="en-US"/>
              <a:t>From: Empirical Software Engineering, 8, 351–365, 2003, Kluwer Academic Publishers. Manufactured in The Netherlands. “Determining the Distribution of Maintenance</a:t>
            </a:r>
          </a:p>
          <a:p>
            <a:r>
              <a:rPr lang="en-US"/>
              <a:t>Categories: Survey versus Measurement” Schach et al.</a:t>
            </a:r>
          </a:p>
          <a:p>
            <a:r>
              <a:rPr lang="en-US"/>
              <a:t>These numbers have changed over the years, or at least our attempts to measure them have.</a:t>
            </a:r>
          </a:p>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F5FD44-AC7A-47CA-8D31-8DCA4CD7D0F9}" type="slidenum">
              <a:rPr lang="en-US"/>
              <a:pPr/>
              <a:t>16</a:t>
            </a:fld>
            <a:endParaRPr 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xfrm>
            <a:off x="685800" y="4343400"/>
            <a:ext cx="5486400" cy="4114800"/>
          </a:xfrm>
        </p:spPr>
        <p:txBody>
          <a:bodyPr/>
          <a:lstStyle/>
          <a:p>
            <a:r>
              <a:rPr lang="en-US"/>
              <a:t>Your users are always dissatisfied:</a:t>
            </a:r>
          </a:p>
          <a:p>
            <a:pPr lvl="1">
              <a:buFontTx/>
              <a:buChar char="•"/>
            </a:pPr>
            <a:r>
              <a:rPr lang="en-US"/>
              <a:t>they frequently have a misguided idea of what is possible.</a:t>
            </a:r>
          </a:p>
          <a:p>
            <a:pPr lvl="1">
              <a:buFontTx/>
              <a:buChar char="•"/>
            </a:pPr>
            <a:r>
              <a:rPr lang="en-US"/>
              <a:t>Their environments/priorities/business goals are always changing</a:t>
            </a:r>
          </a:p>
          <a:p>
            <a:r>
              <a:rPr lang="en-US"/>
              <a:t>Your problems are frequently caused by someone else:</a:t>
            </a:r>
          </a:p>
          <a:p>
            <a:pPr lvl="1">
              <a:buFontTx/>
              <a:buChar char="•"/>
            </a:pPr>
            <a:r>
              <a:rPr lang="en-US"/>
              <a:t>but you still get blamed for them.</a:t>
            </a:r>
          </a:p>
          <a:p>
            <a:pPr lvl="1">
              <a:buFontTx/>
              <a:buChar char="•"/>
            </a:pPr>
            <a:r>
              <a:rPr lang="en-US"/>
              <a:t>You have to deal with code that is poorly documented and/or designed. – code whose users probably smugly claimed was self-documenting.  Frequently the only documentation you have is the code itself (old saying:  debug code only, not the comments).</a:t>
            </a:r>
          </a:p>
          <a:p>
            <a:pPr lvl="1">
              <a:buFontTx/>
              <a:buChar char="•"/>
            </a:pPr>
            <a:r>
              <a:rPr lang="en-US"/>
              <a:t>There are none/poor test cases in place</a:t>
            </a:r>
          </a:p>
          <a:p>
            <a:r>
              <a:rPr lang="en-US"/>
              <a:t>You’re on the bottom rung of the software development food-chain:</a:t>
            </a:r>
          </a:p>
          <a:p>
            <a:pPr lvl="1">
              <a:buFontTx/>
              <a:buChar char="•"/>
            </a:pPr>
            <a:r>
              <a:rPr lang="en-US"/>
              <a:t>you and everyone else knows this.</a:t>
            </a:r>
          </a:p>
          <a:p>
            <a:pPr lvl="1">
              <a:buFontTx/>
              <a:buChar char="•"/>
            </a:pPr>
            <a:r>
              <a:rPr lang="en-US"/>
              <a:t>Lack of training/skill in maintenance personnel</a:t>
            </a:r>
          </a:p>
          <a:p>
            <a:pPr lvl="1">
              <a:buFontTx/>
              <a:buChar char="•"/>
            </a:pPr>
            <a:r>
              <a:rPr lang="en-US"/>
              <a:t>Limited number of maintenance personnel</a:t>
            </a:r>
          </a:p>
          <a:p>
            <a:pPr lvl="1">
              <a:buFontTx/>
              <a:buChar char="•"/>
            </a:pPr>
            <a:r>
              <a:rPr lang="en-US"/>
              <a:t>Frequent staff turn-over (the developers are now gone, the maintainers don’t last long)</a:t>
            </a:r>
          </a:p>
          <a:p>
            <a:r>
              <a:rPr lang="en-US"/>
              <a:t>There are limited support tools:</a:t>
            </a:r>
          </a:p>
          <a:p>
            <a:pPr lvl="1">
              <a:buFontTx/>
              <a:buChar char="•"/>
            </a:pPr>
            <a:r>
              <a:rPr lang="en-US"/>
              <a:t>Limited tools/methods/standards</a:t>
            </a:r>
          </a:p>
          <a:p>
            <a:pPr>
              <a:buFontTx/>
              <a:buChar char="•"/>
            </a:pPr>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6918A9-791B-47EE-9592-3904B836175B}" type="slidenum">
              <a:rPr lang="en-US"/>
              <a:pPr/>
              <a:t>17</a:t>
            </a:fld>
            <a:endParaRPr lang="en-US"/>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r>
              <a:rPr lang="en-US"/>
              <a:t>Defect reporting</a:t>
            </a:r>
          </a:p>
          <a:p>
            <a:pPr>
              <a:buFontTx/>
              <a:buChar char="•"/>
            </a:pPr>
            <a:r>
              <a:rPr lang="en-US"/>
              <a:t>ClearQuest/Bugzilla</a:t>
            </a:r>
          </a:p>
          <a:p>
            <a:r>
              <a:rPr lang="en-US"/>
              <a:t>Authorizing changes</a:t>
            </a:r>
          </a:p>
          <a:p>
            <a:r>
              <a:rPr lang="en-US"/>
              <a:t>Making changes</a:t>
            </a:r>
          </a:p>
          <a:p>
            <a:pPr>
              <a:buFontTx/>
              <a:buChar char="•"/>
            </a:pPr>
            <a:r>
              <a:rPr lang="en-US"/>
              <a:t>refactoring</a:t>
            </a:r>
          </a:p>
          <a:p>
            <a:r>
              <a:rPr lang="en-US"/>
              <a:t>Configuration Management</a:t>
            </a:r>
          </a:p>
          <a:p>
            <a:pPr>
              <a:buFontTx/>
              <a:buChar char="•"/>
            </a:pPr>
            <a:r>
              <a:rPr lang="en-US"/>
              <a:t>ClearCase/CVS/Subversion</a:t>
            </a:r>
          </a:p>
          <a:p>
            <a:r>
              <a:rPr lang="en-US"/>
              <a:t>Testing changes</a:t>
            </a:r>
          </a:p>
          <a:p>
            <a:pPr>
              <a:buFontTx/>
              <a:buChar char="•"/>
            </a:pPr>
            <a:r>
              <a:rPr lang="en-US"/>
              <a:t>Regression testing</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53D5F6-CE10-4EEA-B383-F5BE7219F5D9}" type="slidenum">
              <a:rPr lang="en-US"/>
              <a:pPr/>
              <a:t>18</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xfrm>
            <a:off x="685800" y="4343400"/>
            <a:ext cx="5486400" cy="4114800"/>
          </a:xfrm>
        </p:spPr>
        <p:txBody>
          <a:bodyPr/>
          <a:lstStyle/>
          <a:p>
            <a:r>
              <a:rPr lang="en-US" sz="1400"/>
              <a:t>In fact, every change requires regression analysis, design, implementation and testing.</a:t>
            </a:r>
          </a:p>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892E2D-9A6F-4D0D-A449-04F1CC623BF9}" type="slidenum">
              <a:rPr lang="en-US"/>
              <a:pPr/>
              <a:t>19</a:t>
            </a:fld>
            <a:endParaRPr lang="en-US"/>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p:txBody>
          <a:bodyPr/>
          <a:lstStyle/>
          <a:p>
            <a:r>
              <a:rPr lang="en-US"/>
              <a:t>Some ideas on engineering for evolution:</a:t>
            </a:r>
          </a:p>
          <a:p>
            <a:r>
              <a:rPr lang="en-US"/>
              <a:t>• Start with a well-engineered product.</a:t>
            </a:r>
          </a:p>
          <a:p>
            <a:pPr lvl="1"/>
            <a:r>
              <a:rPr lang="en-US"/>
              <a:t>- Good analysis/design</a:t>
            </a:r>
          </a:p>
          <a:p>
            <a:pPr lvl="1"/>
            <a:r>
              <a:rPr lang="en-US"/>
              <a:t>- Well-written code</a:t>
            </a:r>
          </a:p>
          <a:p>
            <a:pPr lvl="1"/>
            <a:r>
              <a:rPr lang="en-US"/>
              <a:t>- Good documentation</a:t>
            </a:r>
          </a:p>
          <a:p>
            <a:r>
              <a:rPr lang="en-US"/>
              <a:t>• Plan for and budget for evolution.</a:t>
            </a:r>
          </a:p>
          <a:p>
            <a:r>
              <a:rPr lang="en-US"/>
              <a:t>• Treat maintenance engineers as equals.</a:t>
            </a:r>
          </a:p>
          <a:p>
            <a:r>
              <a:rPr lang="en-US"/>
              <a:t>• Track maintenance costs, reengineering or replacing when needed.</a:t>
            </a:r>
          </a:p>
          <a:p>
            <a:r>
              <a:rPr lang="en-US"/>
              <a:t>Discuss these potential </a:t>
            </a:r>
            <a:r>
              <a:rPr lang="en-US" b="1"/>
              <a:t>silver bullets</a:t>
            </a:r>
            <a:r>
              <a:rPr lang="en-US"/>
              <a:t>.  I don’t have the answers.</a:t>
            </a:r>
          </a:p>
          <a:p>
            <a:pPr>
              <a:buFontTx/>
              <a:buChar char="•"/>
            </a:pPr>
            <a:r>
              <a:rPr lang="en-US"/>
              <a:t>SE – can help, but is no panacea.</a:t>
            </a:r>
          </a:p>
          <a:p>
            <a:pPr>
              <a:buFontTx/>
              <a:buChar char="•"/>
            </a:pPr>
            <a:r>
              <a:rPr lang="en-US"/>
              <a:t>OO – There is a lot to be said for encapsulation and good object design, but inheritance and polymorphism cause problems with “easy” maintenance changes.  There are harder to track than you might imagine.</a:t>
            </a:r>
          </a:p>
          <a:p>
            <a:pPr>
              <a:buFontTx/>
              <a:buChar char="•"/>
            </a:pPr>
            <a:r>
              <a:rPr lang="en-US"/>
              <a:t>Agile methods – tend not to design for change (unless the customer asks for it (and they never do)).</a:t>
            </a:r>
          </a:p>
          <a:p>
            <a:pPr>
              <a:buFontTx/>
              <a:buChar char="•"/>
            </a:pPr>
            <a:endParaRPr lang="en-US"/>
          </a:p>
          <a:p>
            <a:pPr>
              <a:buFontTx/>
              <a:buChar char="•"/>
            </a:pPr>
            <a:endParaRPr lang="en-US"/>
          </a:p>
          <a:p>
            <a:endParaRPr lang="en-US"/>
          </a:p>
          <a:p>
            <a:endParaRPr lang="en-US"/>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760293-2842-4661-921F-9FD2DDF52632}" type="slidenum">
              <a:rPr lang="en-US"/>
              <a:pPr/>
              <a:t>2</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r>
              <a:rPr lang="en-US"/>
              <a:t>Maintenance is as important as any other phase.  All the other phases support it.</a:t>
            </a:r>
          </a:p>
          <a:p>
            <a:endParaRPr lang="en-US"/>
          </a:p>
          <a:p>
            <a:r>
              <a:rPr lang="en-US" b="1"/>
              <a:t>SE7. Software evolution [core]</a:t>
            </a:r>
            <a:endParaRPr lang="en-US" i="1"/>
          </a:p>
          <a:p>
            <a:r>
              <a:rPr lang="en-US" i="1"/>
              <a:t>Minimum core coverage time:</a:t>
            </a:r>
            <a:r>
              <a:rPr lang="en-US"/>
              <a:t> 3 hours</a:t>
            </a:r>
            <a:endParaRPr lang="en-US" i="1"/>
          </a:p>
          <a:p>
            <a:r>
              <a:rPr lang="en-US" i="1"/>
              <a:t>Topics:</a:t>
            </a:r>
            <a:endParaRPr lang="en-US"/>
          </a:p>
          <a:p>
            <a:pPr>
              <a:buFontTx/>
              <a:buChar char="•"/>
            </a:pPr>
            <a:r>
              <a:rPr lang="en-US"/>
              <a:t>Software maintenance </a:t>
            </a:r>
          </a:p>
          <a:p>
            <a:pPr>
              <a:buFontTx/>
              <a:buChar char="•"/>
            </a:pPr>
            <a:r>
              <a:rPr lang="en-US"/>
              <a:t>Characteristics of maintainable software </a:t>
            </a:r>
          </a:p>
          <a:p>
            <a:pPr>
              <a:buFontTx/>
              <a:buChar char="•"/>
            </a:pPr>
            <a:r>
              <a:rPr lang="en-US"/>
              <a:t>Reengineering </a:t>
            </a:r>
          </a:p>
          <a:p>
            <a:pPr>
              <a:buFontTx/>
              <a:buChar char="•"/>
            </a:pPr>
            <a:r>
              <a:rPr lang="en-US"/>
              <a:t>Legacy systems </a:t>
            </a:r>
          </a:p>
          <a:p>
            <a:pPr>
              <a:buFontTx/>
              <a:buChar char="•"/>
            </a:pPr>
            <a:r>
              <a:rPr lang="en-US"/>
              <a:t>Software reuse </a:t>
            </a:r>
          </a:p>
          <a:p>
            <a:r>
              <a:rPr lang="en-US" i="1"/>
              <a:t>Learning objectives:</a:t>
            </a:r>
            <a:endParaRPr lang="en-US"/>
          </a:p>
          <a:p>
            <a:pPr>
              <a:buFontTx/>
              <a:buChar char="•"/>
            </a:pPr>
            <a:r>
              <a:rPr lang="en-US"/>
              <a:t>Identify the principal issues associated with software evolution and explain their impact on the software life cycle. </a:t>
            </a:r>
          </a:p>
          <a:p>
            <a:pPr>
              <a:buFontTx/>
              <a:buChar char="•"/>
            </a:pPr>
            <a:r>
              <a:rPr lang="en-US"/>
              <a:t>Discuss the challenges of maintaining legacy systems and the need for reverse engineering. </a:t>
            </a:r>
          </a:p>
          <a:p>
            <a:pPr>
              <a:buFontTx/>
              <a:buChar char="•"/>
            </a:pPr>
            <a:r>
              <a:rPr lang="en-US"/>
              <a:t>Outline the process of regression testing and its role in release management. </a:t>
            </a:r>
          </a:p>
          <a:p>
            <a:pPr>
              <a:buFontTx/>
              <a:buChar char="•"/>
            </a:pPr>
            <a:r>
              <a:rPr lang="en-US"/>
              <a:t>Estimate the impact of a change request to an existing product of medium size. </a:t>
            </a:r>
          </a:p>
          <a:p>
            <a:pPr>
              <a:buFontTx/>
              <a:buChar char="•"/>
            </a:pPr>
            <a:r>
              <a:rPr lang="en-US"/>
              <a:t>Develop a plan for re-engineering a medium-sized product in response to a change request. </a:t>
            </a:r>
          </a:p>
          <a:p>
            <a:pPr>
              <a:buFontTx/>
              <a:buChar char="•"/>
            </a:pPr>
            <a:r>
              <a:rPr lang="en-US"/>
              <a:t>Discuss the advantages and disadvantages of software reuse. </a:t>
            </a:r>
          </a:p>
          <a:p>
            <a:pPr>
              <a:buFontTx/>
              <a:buChar char="•"/>
            </a:pPr>
            <a:r>
              <a:rPr lang="en-US"/>
              <a:t>Exploit opportunities for software reuse in a given context.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ED3E0F-4912-421D-A863-48F0B0A8C375}" type="slidenum">
              <a:rPr lang="en-US"/>
              <a:pPr/>
              <a:t>20</a:t>
            </a:fld>
            <a:endParaRPr 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CCD8FA-C16E-41CD-8C31-920A7A95251B}" type="slidenum">
              <a:rPr lang="en-US"/>
              <a:pPr/>
              <a:t>21</a:t>
            </a:fld>
            <a:endParaRPr lang="en-US"/>
          </a:p>
        </p:txBody>
      </p:sp>
      <p:sp>
        <p:nvSpPr>
          <p:cNvPr id="146434" name="Rectangle 2"/>
          <p:cNvSpPr>
            <a:spLocks noGrp="1" noRot="1" noChangeAspect="1" noChangeArrowheads="1" noTextEdit="1"/>
          </p:cNvSpPr>
          <p:nvPr>
            <p:ph type="sldImg"/>
          </p:nvPr>
        </p:nvSpPr>
        <p:spPr>
          <a:ln/>
        </p:spPr>
      </p:sp>
      <p:sp>
        <p:nvSpPr>
          <p:cNvPr id="146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91362A-83F6-4A16-849D-BB00AD350E46}" type="slidenum">
              <a:rPr lang="en-US"/>
              <a:pPr/>
              <a:t>22</a:t>
            </a:fld>
            <a:endParaRPr lang="en-US"/>
          </a:p>
        </p:txBody>
      </p:sp>
      <p:sp>
        <p:nvSpPr>
          <p:cNvPr id="147458" name="Rectangle 2"/>
          <p:cNvSpPr>
            <a:spLocks noGrp="1" noRot="1" noChangeAspect="1" noChangeArrowheads="1" noTextEdit="1"/>
          </p:cNvSpPr>
          <p:nvPr>
            <p:ph type="sldImg"/>
          </p:nvPr>
        </p:nvSpPr>
        <p:spPr>
          <a:ln/>
        </p:spPr>
      </p:sp>
      <p:sp>
        <p:nvSpPr>
          <p:cNvPr id="147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5243DF-FED5-4F88-9B77-BCACE8FC5896}" type="slidenum">
              <a:rPr lang="en-US"/>
              <a:pPr/>
              <a:t>23</a:t>
            </a:fld>
            <a:endParaRPr lang="en-US"/>
          </a:p>
        </p:txBody>
      </p:sp>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p:txBody>
          <a:bodyPr/>
          <a:lstStyle/>
          <a:p>
            <a:r>
              <a:rPr lang="en-US"/>
              <a:t>Rational Rose provides an OO reverse engineering utility.</a:t>
            </a:r>
          </a:p>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7D4460-0DB5-41B2-AD9B-5E5F4A518B8A}" type="slidenum">
              <a:rPr lang="en-US"/>
              <a:pPr/>
              <a:t>24</a:t>
            </a:fld>
            <a:endParaRPr lang="en-US"/>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r>
              <a:rPr lang="en-US"/>
              <a:t>From DANIEL ROTH, December 12, 2005 - http://money.cnn.com/magazines/fortune/fortune_archive/2005/12/12/8363107/</a:t>
            </a:r>
          </a:p>
          <a:p>
            <a:r>
              <a:rPr lang="en-US"/>
              <a:t>A system that isn’t evolving is a dead system. What advice would you give to one of those young managers? </a:t>
            </a:r>
          </a:p>
          <a:p>
            <a:r>
              <a:rPr lang="en-US"/>
              <a:t>The best single advice is a motto I read on the ceiling of a German drinking fraternity in Heidelberg--this cave had been there, I guess, since the 16th century. It said, Numquam incertus; semper apertus: "Never uncertain, always open." Sometimes the first part is put as saying, "You can't steer a ship that's not underway." At any given time, you ought to have pretty clear goals, and know where you're going, and be going there. On the other hand, you always should be open to saying, "Is that what we really ought to be doing? Here's another idea." But sitting still in the water waiting to decide which way to go is the wrong thing to do. </a:t>
            </a:r>
          </a:p>
          <a:p>
            <a:r>
              <a:rPr lang="en-US"/>
              <a:t>The other was when I was a new IBM employee and heard Vin Learson, a VP at the time, later CEO. He said, "The problem is not to make the right decision; it's to make the decision right." I thought that was the most anti-intellectual thing I had about ever heard. I was fresh out of graduate school, and of course to me, the problem is to make the right decision. </a:t>
            </a:r>
          </a:p>
          <a:p>
            <a:r>
              <a:rPr lang="en-US"/>
              <a:t>I came to understand that he was talking from an executive-level point of view. As decisions bubble up they are first 80/20 decisions, then 70/30, then 60/40, and then they are 49/51 decisions. At that level the arguments on each side are pretty strong; going either way can be made to work, but it's very important to pick one and then go whole hog. A counter-example is IBM's PL/I language. They adopted it, they backed it, and then there was a spell when they decided maybe it wasn't going to be the language. And then they decided maybe it was going to be. As a consequence, most customers didn't stick with it. The wishy-washiness killed it, I think. That's the numquam incertus: Whatever you're doing, you'd better go do it.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3D11D0-ED49-461B-A5DB-A589275BF866}" type="slidenum">
              <a:rPr lang="en-US"/>
              <a:pPr/>
              <a:t>3</a:t>
            </a:fld>
            <a:endParaRPr lang="en-US"/>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p:txBody>
          <a:bodyPr/>
          <a:lstStyle/>
          <a:p>
            <a:r>
              <a:rPr lang="en-US"/>
              <a:t>Estimates by Sommerville, 2001:</a:t>
            </a:r>
          </a:p>
          <a:p>
            <a:pPr>
              <a:buFontTx/>
              <a:buChar char="•"/>
            </a:pPr>
            <a:r>
              <a:rPr lang="en-US"/>
              <a:t>250 billion lines of legacy code</a:t>
            </a:r>
          </a:p>
          <a:p>
            <a:pPr>
              <a:buFontTx/>
              <a:buChar char="•"/>
            </a:pPr>
            <a:r>
              <a:rPr lang="en-US"/>
              <a:t>mostly written in COBOL and FORTRAN</a:t>
            </a:r>
          </a:p>
          <a:p>
            <a:r>
              <a:rPr lang="en-US"/>
              <a:t>Change is inevitable – deal with it.</a:t>
            </a:r>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671DD4-4593-478C-87E5-6C67AB4CB5EC}" type="slidenum">
              <a:rPr lang="en-US"/>
              <a:pPr/>
              <a:t>4</a:t>
            </a:fld>
            <a:endParaRPr lang="en-US"/>
          </a:p>
        </p:txBody>
      </p:sp>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r>
              <a:rPr lang="en-US"/>
              <a:t>These numbers were derived by averaging a number of published studies from the late 1970’s/early 1980’s.  The percentages were still very similar in the mid 1990’s.</a:t>
            </a:r>
          </a:p>
          <a:p>
            <a:r>
              <a:rPr lang="en-US"/>
              <a:t>From Susan Hendrix:</a:t>
            </a:r>
          </a:p>
          <a:p>
            <a:pPr lvl="1"/>
            <a:r>
              <a:rPr lang="en-US"/>
              <a:t>• In actual practice, it is hard to estimate the cost of maintenance.</a:t>
            </a:r>
          </a:p>
          <a:p>
            <a:pPr lvl="1"/>
            <a:r>
              <a:rPr lang="en-US"/>
              <a:t>• Vary widely between application domains.</a:t>
            </a:r>
          </a:p>
          <a:p>
            <a:pPr lvl="1"/>
            <a:r>
              <a:rPr lang="en-US"/>
              <a:t>• They appear to be between 2 and 4 times development costs for large systems.</a:t>
            </a:r>
          </a:p>
          <a:p>
            <a:pPr lvl="1"/>
            <a:r>
              <a:rPr lang="en-US"/>
              <a:t>• It pays to reduce them.</a:t>
            </a: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712F33-7170-4FA2-ADF1-744FD2C7ECB7}" type="slidenum">
              <a:rPr lang="en-US"/>
              <a:pPr/>
              <a:t>5</a:t>
            </a:fld>
            <a:endParaRPr lang="en-US"/>
          </a:p>
        </p:txBody>
      </p:sp>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p:txBody>
          <a:bodyPr/>
          <a:lstStyle/>
          <a:p>
            <a:r>
              <a:rPr lang="en-US"/>
              <a:t>Just like graduation, software must be delivered.  Delivery is a beginning of sorts, not an end.</a:t>
            </a:r>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4D7C21-2D3C-4A59-89B0-5E2B302EA36C}" type="slidenum">
              <a:rPr lang="en-US"/>
              <a:pPr/>
              <a:t>6</a:t>
            </a:fld>
            <a:endParaRPr lang="en-US"/>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F07A9C-D3D5-4064-9877-F4A95307CCB6}" type="slidenum">
              <a:rPr lang="en-US"/>
              <a:pPr/>
              <a:t>7</a:t>
            </a:fld>
            <a:endParaRPr lang="en-US"/>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r>
              <a:rPr lang="en-US"/>
              <a:t>Talk through the diagram, largely copied from Larman, ch. 38 and implemented in StarUML.</a:t>
            </a:r>
          </a:p>
          <a:p>
            <a:pPr>
              <a:buFontTx/>
              <a:buChar char="•"/>
            </a:pPr>
            <a:r>
              <a:rPr lang="en-US"/>
              <a:t>The stereotypes here are non-standard (see Larman).</a:t>
            </a:r>
          </a:p>
          <a:p>
            <a:pPr>
              <a:buFontTx/>
              <a:buChar char="•"/>
            </a:pPr>
            <a:r>
              <a:rPr lang="en-US"/>
              <a:t>The nodes are physical devices or software environments.  </a:t>
            </a:r>
          </a:p>
          <a:p>
            <a:pPr lvl="1"/>
            <a:r>
              <a:rPr lang="en-US"/>
              <a:t>- Frequently, we specify the actual hardware/software being used.</a:t>
            </a:r>
          </a:p>
          <a:p>
            <a:pPr lvl="1"/>
            <a:r>
              <a:rPr lang="en-US"/>
              <a:t>- They probably should be node instances (with underlined names), the StarUML won’t let me associate node instances.</a:t>
            </a:r>
          </a:p>
          <a:p>
            <a:pPr>
              <a:buFontTx/>
              <a:buChar char="•"/>
            </a:pPr>
            <a:r>
              <a:rPr lang="en-US"/>
              <a:t>The artifacts are our system components.</a:t>
            </a:r>
          </a:p>
          <a:p>
            <a:pPr>
              <a:buFontTx/>
              <a:buChar char="•"/>
            </a:pPr>
            <a:r>
              <a:rPr lang="en-US"/>
              <a:t>The associations indicate communication lines and protocols.</a:t>
            </a:r>
          </a:p>
          <a:p>
            <a:pPr>
              <a:buFontTx/>
              <a:buChar char="•"/>
            </a:pPr>
            <a:r>
              <a:rPr lang="en-US"/>
              <a:t>StarUML doesn’t support containment per se, I just overlapped the nodes/artifacts.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76DB28-1579-44DC-B0B4-5BD9179A0666}" type="slidenum">
              <a:rPr lang="en-US"/>
              <a:pPr/>
              <a:t>8</a:t>
            </a:fld>
            <a:endParaRPr lang="en-US"/>
          </a:p>
        </p:txBody>
      </p:sp>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E20247-1E3F-44B8-B7CC-B26BC0530568}" type="slidenum">
              <a:rPr lang="en-US"/>
              <a:pPr/>
              <a:t>9</a:t>
            </a:fld>
            <a:endParaRPr lang="en-US"/>
          </a:p>
        </p:txBody>
      </p:sp>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a:xfrm>
            <a:off x="685800" y="4343400"/>
            <a:ext cx="5486400" cy="4114800"/>
          </a:xfrm>
        </p:spPr>
        <p:txBody>
          <a:bodyPr/>
          <a:lstStyle/>
          <a:p>
            <a:r>
              <a:rPr lang="en-US"/>
              <a:t>Environments can be OS, virtual machines, dbmss, browsers, servlet containers, etc.</a:t>
            </a: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2338" name="Rectangle 2"/>
          <p:cNvSpPr>
            <a:spLocks noChangeArrowheads="1"/>
          </p:cNvSpPr>
          <p:nvPr/>
        </p:nvSpPr>
        <p:spPr bwMode="hidden">
          <a:xfrm>
            <a:off x="0" y="0"/>
            <a:ext cx="3505200" cy="6858000"/>
          </a:xfrm>
          <a:prstGeom prst="rect">
            <a:avLst/>
          </a:prstGeom>
          <a:gradFill rotWithShape="1">
            <a:gsLst>
              <a:gs pos="0">
                <a:srgbClr val="C8C864">
                  <a:alpha val="50999"/>
                </a:srgbClr>
              </a:gs>
              <a:gs pos="100000">
                <a:srgbClr val="C8C864">
                  <a:gamma/>
                  <a:shade val="46275"/>
                  <a:invGamma/>
                  <a:alpha val="0"/>
                </a:srgbClr>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142339" name="Rectangle 3"/>
          <p:cNvSpPr>
            <a:spLocks noChangeArrowheads="1"/>
          </p:cNvSpPr>
          <p:nvPr/>
        </p:nvSpPr>
        <p:spPr bwMode="hidden">
          <a:xfrm>
            <a:off x="0" y="1690688"/>
            <a:ext cx="9144000" cy="2533650"/>
          </a:xfrm>
          <a:prstGeom prst="rect">
            <a:avLst/>
          </a:prstGeom>
          <a:gradFill rotWithShape="1">
            <a:gsLst>
              <a:gs pos="0">
                <a:srgbClr val="C8C864"/>
              </a:gs>
              <a:gs pos="100000">
                <a:srgbClr val="C8C864">
                  <a:gamma/>
                  <a:shade val="46275"/>
                  <a:invGamma/>
                  <a:alpha val="0"/>
                </a:srgbClr>
              </a:gs>
            </a:gsLst>
            <a:lin ang="0" scaled="1"/>
          </a:gradFill>
          <a:ln w="9525">
            <a:noFill/>
            <a:miter lim="800000"/>
            <a:headEnd/>
            <a:tailEnd/>
          </a:ln>
        </p:spPr>
        <p:txBody>
          <a:bodyPr/>
          <a:lstStyle/>
          <a:p>
            <a:pPr eaLnBrk="1" hangingPunct="1"/>
            <a:endParaRPr lang="en-US" sz="2400">
              <a:latin typeface="Times New Roman" pitchFamily="18" charset="0"/>
            </a:endParaRPr>
          </a:p>
        </p:txBody>
      </p:sp>
      <p:sp>
        <p:nvSpPr>
          <p:cNvPr id="142340" name="Rectangle 4"/>
          <p:cNvSpPr>
            <a:spLocks noGrp="1" noChangeArrowheads="1"/>
          </p:cNvSpPr>
          <p:nvPr>
            <p:ph type="ctrTitle"/>
          </p:nvPr>
        </p:nvSpPr>
        <p:spPr>
          <a:xfrm>
            <a:off x="2209800" y="1828800"/>
            <a:ext cx="6781800" cy="2209800"/>
          </a:xfrm>
        </p:spPr>
        <p:txBody>
          <a:bodyPr/>
          <a:lstStyle>
            <a:lvl1pPr>
              <a:defRPr sz="5000">
                <a:solidFill>
                  <a:srgbClr val="FFFFFF"/>
                </a:solidFill>
              </a:defRPr>
            </a:lvl1pPr>
          </a:lstStyle>
          <a:p>
            <a:r>
              <a:rPr lang="en-US"/>
              <a:t>Click to edit Master title style</a:t>
            </a:r>
          </a:p>
        </p:txBody>
      </p:sp>
      <p:sp>
        <p:nvSpPr>
          <p:cNvPr id="142341" name="Rectangle 5"/>
          <p:cNvSpPr>
            <a:spLocks noGrp="1" noChangeArrowheads="1"/>
          </p:cNvSpPr>
          <p:nvPr>
            <p:ph type="subTitle" idx="1"/>
          </p:nvPr>
        </p:nvSpPr>
        <p:spPr>
          <a:xfrm>
            <a:off x="2209800" y="4267200"/>
            <a:ext cx="6781800" cy="1752600"/>
          </a:xfrm>
        </p:spPr>
        <p:txBody>
          <a:bodyPr/>
          <a:lstStyle>
            <a:lvl1pPr marL="0" indent="0">
              <a:buFont typeface="Arial" charset="0"/>
              <a:buNone/>
              <a:defRPr sz="3400"/>
            </a:lvl1pPr>
          </a:lstStyle>
          <a:p>
            <a:r>
              <a:rPr lang="en-US"/>
              <a:t>Click to edit Master subtitle style</a:t>
            </a:r>
          </a:p>
        </p:txBody>
      </p:sp>
      <p:pic>
        <p:nvPicPr>
          <p:cNvPr id="142342" name="Picture 6" descr="calvin-seal"/>
          <p:cNvPicPr>
            <a:picLocks noChangeAspect="1" noChangeArrowheads="1"/>
          </p:cNvPicPr>
          <p:nvPr/>
        </p:nvPicPr>
        <p:blipFill>
          <a:blip r:embed="rId2" cstate="print"/>
          <a:srcRect/>
          <a:stretch>
            <a:fillRect/>
          </a:stretch>
        </p:blipFill>
        <p:spPr bwMode="auto">
          <a:xfrm>
            <a:off x="381000" y="2209800"/>
            <a:ext cx="1447800" cy="14478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9CA06840-483C-4026-BE93-C6A4C35D9FC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E181106E-6BC5-4C81-AACD-C39703DE6D4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E7F695E8-BA13-4A65-B94B-EA59F567185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FC8E09D0-51E0-41FC-B962-F4DD0F0506C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2D7B658A-CDFE-4AB6-9371-29C24EEB9A0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709DBD14-1136-4E2D-A118-2284D03968C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0518F326-E040-41FD-8B8D-A10E0C993F8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7D6F6D2E-900D-4378-943B-BAB0A5EB8EC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E917A93B-2C62-459A-B071-B5ACAFD26C7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B19A530E-BA66-4994-B6FD-D8F51655D7C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sldNum" sz="quarter" idx="4"/>
          </p:nvPr>
        </p:nvSpPr>
        <p:spPr bwMode="auto">
          <a:xfrm>
            <a:off x="7010400" y="0"/>
            <a:ext cx="2133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900">
                <a:latin typeface="Arial Unicode MS" pitchFamily="34" charset="-128"/>
              </a:defRPr>
            </a:lvl1pPr>
          </a:lstStyle>
          <a:p>
            <a:fld id="{1B46AA22-48E7-4380-9FCC-F60E5FAE40F7}" type="slidenum">
              <a:rPr lang="en-US"/>
              <a:pPr/>
              <a:t>‹#›</a:t>
            </a:fld>
            <a:endParaRPr lang="en-US"/>
          </a:p>
        </p:txBody>
      </p:sp>
      <p:sp>
        <p:nvSpPr>
          <p:cNvPr id="141315" name="Rectangle 3"/>
          <p:cNvSpPr>
            <a:spLocks noChangeArrowheads="1"/>
          </p:cNvSpPr>
          <p:nvPr/>
        </p:nvSpPr>
        <p:spPr bwMode="auto">
          <a:xfrm>
            <a:off x="0" y="0"/>
            <a:ext cx="9144000" cy="457200"/>
          </a:xfrm>
          <a:prstGeom prst="rect">
            <a:avLst/>
          </a:prstGeom>
          <a:gradFill rotWithShape="1">
            <a:gsLst>
              <a:gs pos="0">
                <a:srgbClr val="C8C864"/>
              </a:gs>
              <a:gs pos="100000">
                <a:srgbClr val="C8C864">
                  <a:gamma/>
                  <a:shade val="46275"/>
                  <a:invGamma/>
                  <a:alpha val="0"/>
                </a:srgbClr>
              </a:gs>
            </a:gsLst>
            <a:lin ang="0" scaled="1"/>
          </a:gradFill>
          <a:ln w="9525">
            <a:noFill/>
            <a:miter lim="800000"/>
            <a:headEnd/>
            <a:tailEnd/>
          </a:ln>
        </p:spPr>
        <p:txBody>
          <a:bodyPr/>
          <a:lstStyle/>
          <a:p>
            <a:pPr eaLnBrk="1" hangingPunct="1"/>
            <a:endParaRPr lang="en-US" sz="2400">
              <a:latin typeface="Times New Roman" pitchFamily="18" charset="0"/>
            </a:endParaRPr>
          </a:p>
        </p:txBody>
      </p:sp>
      <p:sp>
        <p:nvSpPr>
          <p:cNvPr id="141316" name="Rectangle 4"/>
          <p:cNvSpPr>
            <a:spLocks noGrp="1" noChangeArrowheads="1"/>
          </p:cNvSpPr>
          <p:nvPr>
            <p:ph type="title"/>
          </p:nvPr>
        </p:nvSpPr>
        <p:spPr bwMode="auto">
          <a:xfrm>
            <a:off x="457200" y="457200"/>
            <a:ext cx="8229600" cy="1066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1317" name="Rectangle 5"/>
          <p:cNvSpPr>
            <a:spLocks noGrp="1" noChangeArrowheads="1"/>
          </p:cNvSpPr>
          <p:nvPr>
            <p:ph type="body" idx="1"/>
          </p:nvPr>
        </p:nvSpPr>
        <p:spPr bwMode="auto">
          <a:xfrm>
            <a:off x="457200" y="1600200"/>
            <a:ext cx="82296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141318" name="Picture 6" descr="calvin-seal"/>
          <p:cNvPicPr>
            <a:picLocks noChangeAspect="1" noChangeArrowheads="1"/>
          </p:cNvPicPr>
          <p:nvPr/>
        </p:nvPicPr>
        <p:blipFill>
          <a:blip r:embed="rId13" cstate="print"/>
          <a:srcRect/>
          <a:stretch>
            <a:fillRect/>
          </a:stretch>
        </p:blipFill>
        <p:spPr bwMode="auto">
          <a:xfrm>
            <a:off x="0" y="0"/>
            <a:ext cx="457200" cy="457200"/>
          </a:xfrm>
          <a:prstGeom prst="rect">
            <a:avLst/>
          </a:prstGeom>
          <a:noFill/>
        </p:spPr>
      </p:pic>
      <p:sp>
        <p:nvSpPr>
          <p:cNvPr id="141319" name="Rectangle 7"/>
          <p:cNvSpPr>
            <a:spLocks noChangeArrowheads="1"/>
          </p:cNvSpPr>
          <p:nvPr/>
        </p:nvSpPr>
        <p:spPr bwMode="auto">
          <a:xfrm>
            <a:off x="7239000" y="6629400"/>
            <a:ext cx="1905000" cy="228600"/>
          </a:xfrm>
          <a:prstGeom prst="rect">
            <a:avLst/>
          </a:prstGeom>
          <a:noFill/>
          <a:ln w="9525">
            <a:noFill/>
            <a:miter lim="800000"/>
            <a:headEnd/>
            <a:tailEnd/>
          </a:ln>
          <a:effectLst/>
        </p:spPr>
        <p:txBody>
          <a:bodyPr/>
          <a:lstStyle/>
          <a:p>
            <a:pPr algn="r"/>
            <a:r>
              <a:rPr lang="en-US" sz="900" dirty="0">
                <a:latin typeface="Arial Unicode MS" pitchFamily="34" charset="-128"/>
              </a:rPr>
              <a:t>© Keith Vander </a:t>
            </a:r>
            <a:r>
              <a:rPr lang="en-US" sz="900" dirty="0" smtClean="0">
                <a:latin typeface="Arial Unicode MS" pitchFamily="34" charset="-128"/>
              </a:rPr>
              <a:t>Linden</a:t>
            </a:r>
            <a:r>
              <a:rPr lang="en-US" sz="900" dirty="0">
                <a:latin typeface="Arial Unicode MS" pitchFamily="34" charset="-128"/>
              </a:rPr>
              <a:t>, </a:t>
            </a:r>
            <a:r>
              <a:rPr lang="en-US" sz="900" dirty="0" smtClean="0">
                <a:latin typeface="Arial Unicode MS" pitchFamily="34" charset="-128"/>
              </a:rPr>
              <a:t>2009</a:t>
            </a:r>
            <a:endParaRPr lang="en-US" sz="900" dirty="0">
              <a:latin typeface="Arial Unicode MS" pitchFamily="34" charset="-128"/>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ftr="0" dt="0"/>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tx1"/>
        </a:buClr>
        <a:buSzPct val="75000"/>
        <a:buFont typeface="Arial" charset="0"/>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SzPct val="80000"/>
        <a:buFont typeface="Arial" charset="0"/>
        <a:buChar char="–"/>
        <a:defRPr sz="2800">
          <a:solidFill>
            <a:schemeClr val="tx1"/>
          </a:solidFill>
          <a:latin typeface="+mn-lt"/>
        </a:defRPr>
      </a:lvl2pPr>
      <a:lvl3pPr marL="1143000" indent="-228600" algn="l" rtl="0" fontAlgn="base">
        <a:spcBef>
          <a:spcPct val="20000"/>
        </a:spcBef>
        <a:spcAft>
          <a:spcPct val="0"/>
        </a:spcAft>
        <a:buClr>
          <a:schemeClr val="tx1"/>
        </a:buClr>
        <a:buSzPct val="65000"/>
        <a:buChar char="•"/>
        <a:defRPr sz="2400">
          <a:solidFill>
            <a:schemeClr val="tx1"/>
          </a:solidFill>
          <a:latin typeface="+mn-lt"/>
        </a:defRPr>
      </a:lvl3pPr>
      <a:lvl4pPr marL="1600200" indent="-228600" algn="l" rtl="0" fontAlgn="base">
        <a:spcBef>
          <a:spcPct val="20000"/>
        </a:spcBef>
        <a:spcAft>
          <a:spcPct val="0"/>
        </a:spcAft>
        <a:buClr>
          <a:schemeClr val="tx1"/>
        </a:buClr>
        <a:buSzPct val="70000"/>
        <a:buFont typeface="Times New Roman" pitchFamily="18" charset="0"/>
        <a:buChar char="-"/>
        <a:defRPr sz="2000">
          <a:solidFill>
            <a:schemeClr val="tx1"/>
          </a:solidFill>
          <a:latin typeface="+mn-lt"/>
        </a:defRPr>
      </a:lvl4pPr>
      <a:lvl5pPr marL="20574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5pPr>
      <a:lvl6pPr marL="25146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6pPr>
      <a:lvl7pPr marL="29718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7pPr>
      <a:lvl8pPr marL="34290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8pPr>
      <a:lvl9pPr marL="38862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image" Target="../media/image17.gif"/><Relationship Id="rId3" Type="http://schemas.openxmlformats.org/officeDocument/2006/relationships/image" Target="../media/image7.wmf"/><Relationship Id="rId7" Type="http://schemas.openxmlformats.org/officeDocument/2006/relationships/image" Target="../media/image11.gif"/><Relationship Id="rId12" Type="http://schemas.openxmlformats.org/officeDocument/2006/relationships/image" Target="../media/image16.wmf"/><Relationship Id="rId2" Type="http://schemas.openxmlformats.org/officeDocument/2006/relationships/notesSlide" Target="../notesSlides/notesSlide13.xml"/><Relationship Id="rId16" Type="http://schemas.openxmlformats.org/officeDocument/2006/relationships/image" Target="../media/image20.wmf"/><Relationship Id="rId1" Type="http://schemas.openxmlformats.org/officeDocument/2006/relationships/slideLayout" Target="../slideLayouts/slideLayout2.xml"/><Relationship Id="rId6" Type="http://schemas.openxmlformats.org/officeDocument/2006/relationships/image" Target="../media/image10.gif"/><Relationship Id="rId11" Type="http://schemas.openxmlformats.org/officeDocument/2006/relationships/image" Target="../media/image15.wmf"/><Relationship Id="rId5" Type="http://schemas.openxmlformats.org/officeDocument/2006/relationships/image" Target="../media/image9.gif"/><Relationship Id="rId15" Type="http://schemas.openxmlformats.org/officeDocument/2006/relationships/image" Target="../media/image19.wmf"/><Relationship Id="rId10" Type="http://schemas.openxmlformats.org/officeDocument/2006/relationships/image" Target="../media/image14.wmf"/><Relationship Id="rId4" Type="http://schemas.openxmlformats.org/officeDocument/2006/relationships/image" Target="../media/image8.wmf"/><Relationship Id="rId9" Type="http://schemas.openxmlformats.org/officeDocument/2006/relationships/image" Target="../media/image13.wmf"/><Relationship Id="rId14" Type="http://schemas.openxmlformats.org/officeDocument/2006/relationships/image" Target="../media/image18.w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p:cNvSpPr>
            <a:spLocks noGrp="1"/>
          </p:cNvSpPr>
          <p:nvPr>
            <p:ph type="sldNum" sz="quarter" idx="10"/>
          </p:nvPr>
        </p:nvSpPr>
        <p:spPr/>
        <p:txBody>
          <a:bodyPr/>
          <a:lstStyle/>
          <a:p>
            <a:fld id="{5668B0CB-7526-4304-9BC8-F7385AF6A892}" type="slidenum">
              <a:rPr lang="en-US"/>
              <a:pPr/>
              <a:t>1</a:t>
            </a:fld>
            <a:endParaRPr lang="en-US"/>
          </a:p>
        </p:txBody>
      </p:sp>
      <p:sp>
        <p:nvSpPr>
          <p:cNvPr id="73731" name="Text Box 3"/>
          <p:cNvSpPr txBox="1">
            <a:spLocks noChangeArrowheads="1"/>
          </p:cNvSpPr>
          <p:nvPr/>
        </p:nvSpPr>
        <p:spPr bwMode="auto">
          <a:xfrm>
            <a:off x="6854825" y="6613525"/>
            <a:ext cx="2289175" cy="244475"/>
          </a:xfrm>
          <a:prstGeom prst="rect">
            <a:avLst/>
          </a:prstGeom>
          <a:solidFill>
            <a:schemeClr val="bg1"/>
          </a:solidFill>
          <a:ln w="9525">
            <a:noFill/>
            <a:miter lim="800000"/>
            <a:headEnd/>
            <a:tailEnd/>
          </a:ln>
          <a:effectLst/>
        </p:spPr>
        <p:txBody>
          <a:bodyPr wrap="none">
            <a:spAutoFit/>
          </a:bodyPr>
          <a:lstStyle/>
          <a:p>
            <a:r>
              <a:rPr lang="en-US" sz="1000">
                <a:latin typeface="Times New Roman" pitchFamily="18" charset="0"/>
              </a:rPr>
              <a:t>Dilbert © United Feature Syndicate, Inc. </a:t>
            </a:r>
          </a:p>
        </p:txBody>
      </p:sp>
      <p:pic>
        <p:nvPicPr>
          <p:cNvPr id="133120" name="Picture 1024" descr="dilbert-swQuality"/>
          <p:cNvPicPr>
            <a:picLocks noChangeAspect="1" noChangeArrowheads="1"/>
          </p:cNvPicPr>
          <p:nvPr/>
        </p:nvPicPr>
        <p:blipFill>
          <a:blip r:embed="rId3" cstate="print"/>
          <a:srcRect/>
          <a:stretch>
            <a:fillRect/>
          </a:stretch>
        </p:blipFill>
        <p:spPr bwMode="auto">
          <a:xfrm>
            <a:off x="1066800" y="1981200"/>
            <a:ext cx="7467600" cy="234473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FABC70D1-DC6E-487B-AC9D-98453CC6FA7E}" type="slidenum">
              <a:rPr lang="en-US"/>
              <a:pPr/>
              <a:t>10</a:t>
            </a:fld>
            <a:endParaRPr lang="en-US"/>
          </a:p>
        </p:txBody>
      </p:sp>
      <p:sp>
        <p:nvSpPr>
          <p:cNvPr id="175106" name="Rectangle 2"/>
          <p:cNvSpPr>
            <a:spLocks noGrp="1" noChangeArrowheads="1"/>
          </p:cNvSpPr>
          <p:nvPr>
            <p:ph type="title"/>
          </p:nvPr>
        </p:nvSpPr>
        <p:spPr/>
        <p:txBody>
          <a:bodyPr/>
          <a:lstStyle/>
          <a:p>
            <a:r>
              <a:rPr lang="en-US"/>
              <a:t>Artifacts</a:t>
            </a:r>
          </a:p>
        </p:txBody>
      </p:sp>
      <p:sp>
        <p:nvSpPr>
          <p:cNvPr id="175107" name="Rectangle 3"/>
          <p:cNvSpPr>
            <a:spLocks noGrp="1" noChangeArrowheads="1"/>
          </p:cNvSpPr>
          <p:nvPr>
            <p:ph type="body" idx="1"/>
          </p:nvPr>
        </p:nvSpPr>
        <p:spPr>
          <a:xfrm>
            <a:off x="457200" y="1600200"/>
            <a:ext cx="8305800" cy="4724400"/>
          </a:xfrm>
        </p:spPr>
        <p:txBody>
          <a:bodyPr/>
          <a:lstStyle/>
          <a:p>
            <a:r>
              <a:rPr lang="en-US"/>
              <a:t>Artifacts are the physical manifestations of software components.</a:t>
            </a:r>
          </a:p>
          <a:p>
            <a:endParaRPr lang="en-US"/>
          </a:p>
          <a:p>
            <a:r>
              <a:rPr lang="en-US"/>
              <a:t>They are stored on/in nodes.</a:t>
            </a:r>
          </a:p>
          <a:p>
            <a:endParaRPr lang="en-US"/>
          </a:p>
          <a:p>
            <a:endParaRPr lang="en-US"/>
          </a:p>
        </p:txBody>
      </p:sp>
      <p:pic>
        <p:nvPicPr>
          <p:cNvPr id="175109" name="Picture 5"/>
          <p:cNvPicPr>
            <a:picLocks noChangeAspect="1" noChangeArrowheads="1"/>
          </p:cNvPicPr>
          <p:nvPr/>
        </p:nvPicPr>
        <p:blipFill>
          <a:blip r:embed="rId3" cstate="print"/>
          <a:srcRect/>
          <a:stretch>
            <a:fillRect/>
          </a:stretch>
        </p:blipFill>
        <p:spPr bwMode="auto">
          <a:xfrm>
            <a:off x="5867400" y="4419600"/>
            <a:ext cx="2854325" cy="15763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47A3C442-40F9-4CD1-A4CC-CA6728F90FA4}" type="slidenum">
              <a:rPr lang="en-US"/>
              <a:pPr/>
              <a:t>11</a:t>
            </a:fld>
            <a:endParaRPr lang="en-US"/>
          </a:p>
        </p:txBody>
      </p:sp>
      <p:sp>
        <p:nvSpPr>
          <p:cNvPr id="177154" name="Rectangle 2"/>
          <p:cNvSpPr>
            <a:spLocks noGrp="1" noChangeArrowheads="1"/>
          </p:cNvSpPr>
          <p:nvPr>
            <p:ph type="title"/>
          </p:nvPr>
        </p:nvSpPr>
        <p:spPr/>
        <p:txBody>
          <a:bodyPr/>
          <a:lstStyle/>
          <a:p>
            <a:r>
              <a:rPr lang="en-US"/>
              <a:t>Assocations</a:t>
            </a:r>
          </a:p>
        </p:txBody>
      </p:sp>
      <p:sp>
        <p:nvSpPr>
          <p:cNvPr id="177155" name="Rectangle 3"/>
          <p:cNvSpPr>
            <a:spLocks noGrp="1" noChangeArrowheads="1"/>
          </p:cNvSpPr>
          <p:nvPr>
            <p:ph type="body" idx="1"/>
          </p:nvPr>
        </p:nvSpPr>
        <p:spPr>
          <a:xfrm>
            <a:off x="457200" y="1600200"/>
            <a:ext cx="8305800" cy="4724400"/>
          </a:xfrm>
        </p:spPr>
        <p:txBody>
          <a:bodyPr/>
          <a:lstStyle/>
          <a:p>
            <a:r>
              <a:rPr lang="en-US"/>
              <a:t>Associations represent communication paths and protocols.</a:t>
            </a:r>
          </a:p>
          <a:p>
            <a:endParaRPr lang="en-US"/>
          </a:p>
        </p:txBody>
      </p:sp>
      <p:pic>
        <p:nvPicPr>
          <p:cNvPr id="177157" name="Picture 5"/>
          <p:cNvPicPr>
            <a:picLocks noChangeAspect="1" noChangeArrowheads="1"/>
          </p:cNvPicPr>
          <p:nvPr/>
        </p:nvPicPr>
        <p:blipFill>
          <a:blip r:embed="rId3" cstate="print"/>
          <a:srcRect/>
          <a:stretch>
            <a:fillRect/>
          </a:stretch>
        </p:blipFill>
        <p:spPr bwMode="auto">
          <a:xfrm>
            <a:off x="1828800" y="3886200"/>
            <a:ext cx="7104063" cy="17335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DB380EB-134C-4F59-ABCA-F6F241E925BB}" type="slidenum">
              <a:rPr lang="en-US"/>
              <a:pPr/>
              <a:t>12</a:t>
            </a:fld>
            <a:endParaRPr lang="en-US"/>
          </a:p>
        </p:txBody>
      </p:sp>
      <p:sp>
        <p:nvSpPr>
          <p:cNvPr id="179202" name="Rectangle 2"/>
          <p:cNvSpPr>
            <a:spLocks noGrp="1" noChangeArrowheads="1"/>
          </p:cNvSpPr>
          <p:nvPr>
            <p:ph type="title"/>
          </p:nvPr>
        </p:nvSpPr>
        <p:spPr/>
        <p:txBody>
          <a:bodyPr/>
          <a:lstStyle/>
          <a:p>
            <a:r>
              <a:rPr lang="en-US"/>
              <a:t>Using Deployment Diagrams</a:t>
            </a:r>
          </a:p>
        </p:txBody>
      </p:sp>
      <p:sp>
        <p:nvSpPr>
          <p:cNvPr id="179203" name="Rectangle 3"/>
          <p:cNvSpPr>
            <a:spLocks noGrp="1" noChangeArrowheads="1"/>
          </p:cNvSpPr>
          <p:nvPr>
            <p:ph type="body" idx="1"/>
          </p:nvPr>
        </p:nvSpPr>
        <p:spPr/>
        <p:txBody>
          <a:bodyPr/>
          <a:lstStyle/>
          <a:p>
            <a:r>
              <a:rPr lang="en-US"/>
              <a:t>Use deployment diagrams to show:</a:t>
            </a:r>
          </a:p>
          <a:p>
            <a:pPr lvl="1"/>
            <a:r>
              <a:rPr lang="en-US"/>
              <a:t>what is deployed where</a:t>
            </a:r>
          </a:p>
          <a:p>
            <a:pPr lvl="1"/>
            <a:r>
              <a:rPr lang="en-US"/>
              <a:t>how the communication flows</a:t>
            </a:r>
          </a:p>
          <a:p>
            <a:r>
              <a:rPr lang="en-US"/>
              <a:t>Any non-trivial deployment can benefit from their use.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ide Number Placeholder 3"/>
          <p:cNvSpPr>
            <a:spLocks noGrp="1"/>
          </p:cNvSpPr>
          <p:nvPr>
            <p:ph type="sldNum" sz="quarter" idx="10"/>
          </p:nvPr>
        </p:nvSpPr>
        <p:spPr/>
        <p:txBody>
          <a:bodyPr/>
          <a:lstStyle/>
          <a:p>
            <a:fld id="{6330A43B-56B1-4F71-8A4D-33C70266DAEB}" type="slidenum">
              <a:rPr lang="en-US"/>
              <a:pPr/>
              <a:t>13</a:t>
            </a:fld>
            <a:endParaRPr lang="en-US"/>
          </a:p>
        </p:txBody>
      </p:sp>
      <p:sp>
        <p:nvSpPr>
          <p:cNvPr id="115714" name="Rectangle 2"/>
          <p:cNvSpPr>
            <a:spLocks noGrp="1" noChangeArrowheads="1"/>
          </p:cNvSpPr>
          <p:nvPr>
            <p:ph type="title"/>
          </p:nvPr>
        </p:nvSpPr>
        <p:spPr>
          <a:xfrm>
            <a:off x="381000" y="381000"/>
            <a:ext cx="8229600" cy="1066800"/>
          </a:xfrm>
        </p:spPr>
        <p:txBody>
          <a:bodyPr/>
          <a:lstStyle/>
          <a:p>
            <a:r>
              <a:rPr lang="en-US"/>
              <a:t>Legacy Systems</a:t>
            </a:r>
          </a:p>
        </p:txBody>
      </p:sp>
      <p:sp>
        <p:nvSpPr>
          <p:cNvPr id="115715" name="Rectangle 3"/>
          <p:cNvSpPr>
            <a:spLocks noGrp="1" noChangeArrowheads="1"/>
          </p:cNvSpPr>
          <p:nvPr>
            <p:ph type="body" idx="1"/>
          </p:nvPr>
        </p:nvSpPr>
        <p:spPr>
          <a:xfrm>
            <a:off x="533400" y="1600200"/>
            <a:ext cx="8610600" cy="4267200"/>
          </a:xfrm>
        </p:spPr>
        <p:txBody>
          <a:bodyPr/>
          <a:lstStyle/>
          <a:p>
            <a:r>
              <a:rPr lang="en-US"/>
              <a:t>Systems eventually become </a:t>
            </a:r>
            <a:r>
              <a:rPr lang="en-US" i="1"/>
              <a:t>legacy systems</a:t>
            </a:r>
            <a:r>
              <a:rPr lang="en-US"/>
              <a:t>:</a:t>
            </a:r>
            <a:r>
              <a:rPr lang="en-US" i="1"/>
              <a:t> </a:t>
            </a:r>
          </a:p>
          <a:p>
            <a:pPr lvl="1"/>
            <a:r>
              <a:rPr lang="en-US"/>
              <a:t>entrenched systems that cease to evolve, but continue to be used because their replacement cost is too high</a:t>
            </a:r>
          </a:p>
          <a:p>
            <a:endParaRPr lang="en-US" sz="2000"/>
          </a:p>
          <a:p>
            <a:r>
              <a:rPr lang="en-US"/>
              <a:t>Two kinds of legacy systems:</a:t>
            </a:r>
          </a:p>
          <a:p>
            <a:pPr lvl="1"/>
            <a:r>
              <a:rPr lang="en-US"/>
              <a:t>The system you wish you could dig into:</a:t>
            </a:r>
          </a:p>
          <a:p>
            <a:endParaRPr lang="en-US" sz="1600"/>
          </a:p>
          <a:p>
            <a:pPr lvl="1"/>
            <a:r>
              <a:rPr lang="en-US"/>
              <a:t>The system you wish you hadn’t dug into:</a:t>
            </a:r>
          </a:p>
        </p:txBody>
      </p:sp>
      <p:sp>
        <p:nvSpPr>
          <p:cNvPr id="115716" name="Rectangle 4"/>
          <p:cNvSpPr>
            <a:spLocks noChangeArrowheads="1"/>
          </p:cNvSpPr>
          <p:nvPr/>
        </p:nvSpPr>
        <p:spPr bwMode="auto">
          <a:xfrm>
            <a:off x="8153400" y="4648200"/>
            <a:ext cx="838200" cy="609600"/>
          </a:xfrm>
          <a:prstGeom prst="rect">
            <a:avLst/>
          </a:prstGeom>
          <a:solidFill>
            <a:schemeClr val="tx1"/>
          </a:solidFill>
          <a:ln w="9525">
            <a:solidFill>
              <a:schemeClr val="tx1"/>
            </a:solidFill>
            <a:miter lim="800000"/>
            <a:headEnd/>
            <a:tailEnd/>
          </a:ln>
          <a:effectLst/>
        </p:spPr>
        <p:txBody>
          <a:bodyPr wrap="none" anchor="ctr"/>
          <a:lstStyle/>
          <a:p>
            <a:endParaRPr lang="en-US"/>
          </a:p>
        </p:txBody>
      </p:sp>
      <p:grpSp>
        <p:nvGrpSpPr>
          <p:cNvPr id="115735" name="Group 23"/>
          <p:cNvGrpSpPr>
            <a:grpSpLocks/>
          </p:cNvGrpSpPr>
          <p:nvPr/>
        </p:nvGrpSpPr>
        <p:grpSpPr bwMode="auto">
          <a:xfrm>
            <a:off x="8153400" y="5486400"/>
            <a:ext cx="838200" cy="685800"/>
            <a:chOff x="3840" y="2592"/>
            <a:chExt cx="1248" cy="1056"/>
          </a:xfrm>
        </p:grpSpPr>
        <p:grpSp>
          <p:nvGrpSpPr>
            <p:cNvPr id="115733" name="Group 21"/>
            <p:cNvGrpSpPr>
              <a:grpSpLocks/>
            </p:cNvGrpSpPr>
            <p:nvPr/>
          </p:nvGrpSpPr>
          <p:grpSpPr bwMode="auto">
            <a:xfrm>
              <a:off x="3840" y="2592"/>
              <a:ext cx="1248" cy="1056"/>
              <a:chOff x="3840" y="2592"/>
              <a:chExt cx="1248" cy="1056"/>
            </a:xfrm>
          </p:grpSpPr>
          <p:grpSp>
            <p:nvGrpSpPr>
              <p:cNvPr id="115730" name="Group 18"/>
              <p:cNvGrpSpPr>
                <a:grpSpLocks/>
              </p:cNvGrpSpPr>
              <p:nvPr/>
            </p:nvGrpSpPr>
            <p:grpSpPr bwMode="auto">
              <a:xfrm>
                <a:off x="3840" y="2592"/>
                <a:ext cx="1248" cy="1056"/>
                <a:chOff x="3840" y="2592"/>
                <a:chExt cx="1248" cy="1056"/>
              </a:xfrm>
            </p:grpSpPr>
            <p:sp>
              <p:nvSpPr>
                <p:cNvPr id="115717" name="Rectangle 5"/>
                <p:cNvSpPr>
                  <a:spLocks noChangeArrowheads="1"/>
                </p:cNvSpPr>
                <p:nvPr/>
              </p:nvSpPr>
              <p:spPr bwMode="auto">
                <a:xfrm>
                  <a:off x="3840" y="2592"/>
                  <a:ext cx="1248" cy="1056"/>
                </a:xfrm>
                <a:prstGeom prst="rect">
                  <a:avLst/>
                </a:prstGeom>
                <a:solidFill>
                  <a:schemeClr val="tx1"/>
                </a:solidFill>
                <a:ln w="9525">
                  <a:solidFill>
                    <a:schemeClr val="tx1"/>
                  </a:solidFill>
                  <a:miter lim="800000"/>
                  <a:headEnd/>
                  <a:tailEnd/>
                </a:ln>
                <a:effectLst/>
              </p:spPr>
              <p:txBody>
                <a:bodyPr wrap="none" anchor="ctr"/>
                <a:lstStyle/>
                <a:p>
                  <a:endParaRPr lang="en-US"/>
                </a:p>
              </p:txBody>
            </p:sp>
            <p:pic>
              <p:nvPicPr>
                <p:cNvPr id="115719" name="Picture 7" descr="j0199805"/>
                <p:cNvPicPr>
                  <a:picLocks noChangeAspect="1" noChangeArrowheads="1"/>
                </p:cNvPicPr>
                <p:nvPr/>
              </p:nvPicPr>
              <p:blipFill>
                <a:blip r:embed="rId3" cstate="print"/>
                <a:srcRect/>
                <a:stretch>
                  <a:fillRect/>
                </a:stretch>
              </p:blipFill>
              <p:spPr bwMode="auto">
                <a:xfrm>
                  <a:off x="3840" y="2592"/>
                  <a:ext cx="476" cy="480"/>
                </a:xfrm>
                <a:prstGeom prst="rect">
                  <a:avLst/>
                </a:prstGeom>
                <a:noFill/>
              </p:spPr>
            </p:pic>
            <p:pic>
              <p:nvPicPr>
                <p:cNvPr id="115720" name="Picture 8" descr="j0199727"/>
                <p:cNvPicPr>
                  <a:picLocks noChangeAspect="1" noChangeArrowheads="1"/>
                </p:cNvPicPr>
                <p:nvPr/>
              </p:nvPicPr>
              <p:blipFill>
                <a:blip r:embed="rId4" cstate="print"/>
                <a:srcRect/>
                <a:stretch>
                  <a:fillRect/>
                </a:stretch>
              </p:blipFill>
              <p:spPr bwMode="auto">
                <a:xfrm>
                  <a:off x="4320" y="2592"/>
                  <a:ext cx="443" cy="435"/>
                </a:xfrm>
                <a:prstGeom prst="rect">
                  <a:avLst/>
                </a:prstGeom>
                <a:solidFill>
                  <a:schemeClr val="bg1"/>
                </a:solidFill>
                <a:ln w="9525">
                  <a:noFill/>
                  <a:miter lim="800000"/>
                  <a:headEnd/>
                  <a:tailEnd/>
                </a:ln>
              </p:spPr>
            </p:pic>
            <p:pic>
              <p:nvPicPr>
                <p:cNvPr id="115722" name="Picture 10" descr="lg1l__yh[1]"/>
                <p:cNvPicPr>
                  <a:picLocks noChangeAspect="1" noChangeArrowheads="1" noCrop="1"/>
                </p:cNvPicPr>
                <p:nvPr/>
              </p:nvPicPr>
              <p:blipFill>
                <a:blip r:embed="rId5" cstate="print"/>
                <a:srcRect/>
                <a:stretch>
                  <a:fillRect/>
                </a:stretch>
              </p:blipFill>
              <p:spPr bwMode="auto">
                <a:xfrm>
                  <a:off x="4656" y="2688"/>
                  <a:ext cx="432" cy="432"/>
                </a:xfrm>
                <a:prstGeom prst="rect">
                  <a:avLst/>
                </a:prstGeom>
                <a:noFill/>
              </p:spPr>
            </p:pic>
            <p:pic>
              <p:nvPicPr>
                <p:cNvPr id="115723" name="Picture 11" descr="yhtaw1az[1]"/>
                <p:cNvPicPr>
                  <a:picLocks noChangeAspect="1" noChangeArrowheads="1" noCrop="1"/>
                </p:cNvPicPr>
                <p:nvPr/>
              </p:nvPicPr>
              <p:blipFill>
                <a:blip r:embed="rId6" cstate="print"/>
                <a:srcRect/>
                <a:stretch>
                  <a:fillRect/>
                </a:stretch>
              </p:blipFill>
              <p:spPr bwMode="auto">
                <a:xfrm>
                  <a:off x="4176" y="3168"/>
                  <a:ext cx="480" cy="480"/>
                </a:xfrm>
                <a:prstGeom prst="rect">
                  <a:avLst/>
                </a:prstGeom>
                <a:noFill/>
              </p:spPr>
            </p:pic>
            <p:pic>
              <p:nvPicPr>
                <p:cNvPr id="115724" name="Picture 12" descr="1l22c_jm[1]"/>
                <p:cNvPicPr>
                  <a:picLocks noChangeAspect="1" noChangeArrowheads="1" noCrop="1"/>
                </p:cNvPicPr>
                <p:nvPr/>
              </p:nvPicPr>
              <p:blipFill>
                <a:blip r:embed="rId7" cstate="print"/>
                <a:srcRect/>
                <a:stretch>
                  <a:fillRect/>
                </a:stretch>
              </p:blipFill>
              <p:spPr bwMode="auto">
                <a:xfrm>
                  <a:off x="4512" y="3072"/>
                  <a:ext cx="432" cy="432"/>
                </a:xfrm>
                <a:prstGeom prst="rect">
                  <a:avLst/>
                </a:prstGeom>
                <a:noFill/>
              </p:spPr>
            </p:pic>
            <p:pic>
              <p:nvPicPr>
                <p:cNvPr id="115726" name="Picture 14" descr="j0199661"/>
                <p:cNvPicPr>
                  <a:picLocks noChangeAspect="1" noChangeArrowheads="1"/>
                </p:cNvPicPr>
                <p:nvPr/>
              </p:nvPicPr>
              <p:blipFill>
                <a:blip r:embed="rId8" cstate="print"/>
                <a:srcRect/>
                <a:stretch>
                  <a:fillRect/>
                </a:stretch>
              </p:blipFill>
              <p:spPr bwMode="auto">
                <a:xfrm>
                  <a:off x="4704" y="3264"/>
                  <a:ext cx="384" cy="371"/>
                </a:xfrm>
                <a:prstGeom prst="rect">
                  <a:avLst/>
                </a:prstGeom>
                <a:noFill/>
              </p:spPr>
            </p:pic>
            <p:pic>
              <p:nvPicPr>
                <p:cNvPr id="115727" name="Picture 15" descr="j0196164"/>
                <p:cNvPicPr>
                  <a:picLocks noChangeAspect="1" noChangeArrowheads="1"/>
                </p:cNvPicPr>
                <p:nvPr/>
              </p:nvPicPr>
              <p:blipFill>
                <a:blip r:embed="rId9" cstate="print"/>
                <a:srcRect/>
                <a:stretch>
                  <a:fillRect/>
                </a:stretch>
              </p:blipFill>
              <p:spPr bwMode="auto">
                <a:xfrm>
                  <a:off x="4416" y="2832"/>
                  <a:ext cx="480" cy="450"/>
                </a:xfrm>
                <a:prstGeom prst="rect">
                  <a:avLst/>
                </a:prstGeom>
                <a:noFill/>
              </p:spPr>
            </p:pic>
            <p:pic>
              <p:nvPicPr>
                <p:cNvPr id="115728" name="Picture 16" descr="j0216516"/>
                <p:cNvPicPr>
                  <a:picLocks noChangeAspect="1" noChangeArrowheads="1"/>
                </p:cNvPicPr>
                <p:nvPr/>
              </p:nvPicPr>
              <p:blipFill>
                <a:blip r:embed="rId10" cstate="print"/>
                <a:srcRect/>
                <a:stretch>
                  <a:fillRect/>
                </a:stretch>
              </p:blipFill>
              <p:spPr bwMode="auto">
                <a:xfrm>
                  <a:off x="3888" y="2976"/>
                  <a:ext cx="249" cy="288"/>
                </a:xfrm>
                <a:prstGeom prst="rect">
                  <a:avLst/>
                </a:prstGeom>
                <a:noFill/>
              </p:spPr>
            </p:pic>
            <p:pic>
              <p:nvPicPr>
                <p:cNvPr id="115721" name="Picture 9" descr="j0212661"/>
                <p:cNvPicPr>
                  <a:picLocks noChangeAspect="1" noChangeArrowheads="1"/>
                </p:cNvPicPr>
                <p:nvPr/>
              </p:nvPicPr>
              <p:blipFill>
                <a:blip r:embed="rId11" cstate="print"/>
                <a:srcRect/>
                <a:stretch>
                  <a:fillRect/>
                </a:stretch>
              </p:blipFill>
              <p:spPr bwMode="auto">
                <a:xfrm>
                  <a:off x="3840" y="3131"/>
                  <a:ext cx="462" cy="469"/>
                </a:xfrm>
                <a:prstGeom prst="rect">
                  <a:avLst/>
                </a:prstGeom>
                <a:noFill/>
              </p:spPr>
            </p:pic>
            <p:pic>
              <p:nvPicPr>
                <p:cNvPr id="115729" name="Picture 17" descr="j0233018"/>
                <p:cNvPicPr>
                  <a:picLocks noChangeAspect="1" noChangeArrowheads="1"/>
                </p:cNvPicPr>
                <p:nvPr/>
              </p:nvPicPr>
              <p:blipFill>
                <a:blip r:embed="rId12" cstate="print"/>
                <a:srcRect/>
                <a:stretch>
                  <a:fillRect/>
                </a:stretch>
              </p:blipFill>
              <p:spPr bwMode="auto">
                <a:xfrm>
                  <a:off x="4128" y="2928"/>
                  <a:ext cx="236" cy="240"/>
                </a:xfrm>
                <a:prstGeom prst="rect">
                  <a:avLst/>
                </a:prstGeom>
                <a:noFill/>
              </p:spPr>
            </p:pic>
            <p:pic>
              <p:nvPicPr>
                <p:cNvPr id="115725" name="Picture 13" descr="ninejvrh[1]"/>
                <p:cNvPicPr>
                  <a:picLocks noChangeAspect="1" noChangeArrowheads="1" noCrop="1"/>
                </p:cNvPicPr>
                <p:nvPr/>
              </p:nvPicPr>
              <p:blipFill>
                <a:blip r:embed="rId13" cstate="print"/>
                <a:srcRect/>
                <a:stretch>
                  <a:fillRect/>
                </a:stretch>
              </p:blipFill>
              <p:spPr bwMode="auto">
                <a:xfrm>
                  <a:off x="4224" y="2976"/>
                  <a:ext cx="336" cy="286"/>
                </a:xfrm>
                <a:prstGeom prst="rect">
                  <a:avLst/>
                </a:prstGeom>
                <a:noFill/>
              </p:spPr>
            </p:pic>
          </p:grpSp>
          <p:pic>
            <p:nvPicPr>
              <p:cNvPr id="115731" name="Picture 19" descr="j0293828"/>
              <p:cNvPicPr>
                <a:picLocks noChangeAspect="1" noChangeArrowheads="1"/>
              </p:cNvPicPr>
              <p:nvPr/>
            </p:nvPicPr>
            <p:blipFill>
              <a:blip r:embed="rId14" cstate="print"/>
              <a:srcRect/>
              <a:stretch>
                <a:fillRect/>
              </a:stretch>
            </p:blipFill>
            <p:spPr bwMode="auto">
              <a:xfrm>
                <a:off x="4512" y="3456"/>
                <a:ext cx="182" cy="192"/>
              </a:xfrm>
              <a:prstGeom prst="rect">
                <a:avLst/>
              </a:prstGeom>
              <a:noFill/>
            </p:spPr>
          </p:pic>
          <p:pic>
            <p:nvPicPr>
              <p:cNvPr id="115732" name="Picture 20" descr="j0293240"/>
              <p:cNvPicPr>
                <a:picLocks noChangeAspect="1" noChangeArrowheads="1"/>
              </p:cNvPicPr>
              <p:nvPr/>
            </p:nvPicPr>
            <p:blipFill>
              <a:blip r:embed="rId15" cstate="print"/>
              <a:srcRect/>
              <a:stretch>
                <a:fillRect/>
              </a:stretch>
            </p:blipFill>
            <p:spPr bwMode="auto">
              <a:xfrm>
                <a:off x="4080" y="3504"/>
                <a:ext cx="192" cy="142"/>
              </a:xfrm>
              <a:prstGeom prst="rect">
                <a:avLst/>
              </a:prstGeom>
              <a:noFill/>
            </p:spPr>
          </p:pic>
        </p:grpSp>
        <p:pic>
          <p:nvPicPr>
            <p:cNvPr id="115734" name="Picture 22" descr="j0332268"/>
            <p:cNvPicPr>
              <a:picLocks noChangeAspect="1" noChangeArrowheads="1"/>
            </p:cNvPicPr>
            <p:nvPr/>
          </p:nvPicPr>
          <p:blipFill>
            <a:blip r:embed="rId16" cstate="print"/>
            <a:srcRect/>
            <a:stretch>
              <a:fillRect/>
            </a:stretch>
          </p:blipFill>
          <p:spPr bwMode="auto">
            <a:xfrm>
              <a:off x="4848" y="2592"/>
              <a:ext cx="122" cy="138"/>
            </a:xfrm>
            <a:prstGeom prst="rect">
              <a:avLst/>
            </a:prstGeom>
            <a:noFill/>
          </p:spPr>
        </p:pic>
      </p:grpSp>
      <p:sp>
        <p:nvSpPr>
          <p:cNvPr id="115737" name="Rectangle 25"/>
          <p:cNvSpPr>
            <a:spLocks noChangeArrowheads="1"/>
          </p:cNvSpPr>
          <p:nvPr/>
        </p:nvSpPr>
        <p:spPr bwMode="auto">
          <a:xfrm>
            <a:off x="8001000" y="4419600"/>
            <a:ext cx="1143000" cy="1905000"/>
          </a:xfrm>
          <a:prstGeom prst="rect">
            <a:avLst/>
          </a:prstGeom>
          <a:solidFill>
            <a:schemeClr val="bg1"/>
          </a:soli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15737"/>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11571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57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6" grpId="0" animBg="1"/>
      <p:bldP spid="1157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ABE3B40-E0A7-411A-983C-B29E34215EDB}" type="slidenum">
              <a:rPr lang="en-US"/>
              <a:pPr/>
              <a:t>14</a:t>
            </a:fld>
            <a:endParaRPr lang="en-US"/>
          </a:p>
        </p:txBody>
      </p:sp>
      <p:sp>
        <p:nvSpPr>
          <p:cNvPr id="109570" name="Rectangle 2"/>
          <p:cNvSpPr>
            <a:spLocks noGrp="1" noChangeArrowheads="1"/>
          </p:cNvSpPr>
          <p:nvPr>
            <p:ph type="title"/>
          </p:nvPr>
        </p:nvSpPr>
        <p:spPr/>
        <p:txBody>
          <a:bodyPr/>
          <a:lstStyle/>
          <a:p>
            <a:r>
              <a:rPr lang="en-US"/>
              <a:t>System Maintenance</a:t>
            </a:r>
          </a:p>
        </p:txBody>
      </p:sp>
      <p:sp>
        <p:nvSpPr>
          <p:cNvPr id="109571" name="Rectangle 3"/>
          <p:cNvSpPr>
            <a:spLocks noGrp="1" noChangeArrowheads="1"/>
          </p:cNvSpPr>
          <p:nvPr>
            <p:ph type="body" idx="1"/>
          </p:nvPr>
        </p:nvSpPr>
        <p:spPr>
          <a:xfrm>
            <a:off x="533400" y="1600200"/>
            <a:ext cx="8610600" cy="4800600"/>
          </a:xfrm>
        </p:spPr>
        <p:txBody>
          <a:bodyPr/>
          <a:lstStyle/>
          <a:p>
            <a:r>
              <a:rPr lang="en-US"/>
              <a:t>Maintenance sustains a software system throughout its life-cycle.</a:t>
            </a:r>
          </a:p>
          <a:p>
            <a:r>
              <a:rPr lang="en-US"/>
              <a:t>Software deteriorates as it evolves.</a:t>
            </a:r>
          </a:p>
          <a:p>
            <a:r>
              <a:rPr lang="en-US"/>
              <a:t>Reasons for post-delivery modification:</a:t>
            </a:r>
          </a:p>
          <a:p>
            <a:pPr lvl="1"/>
            <a:r>
              <a:rPr lang="en-US"/>
              <a:t>Corrective maintenance</a:t>
            </a:r>
          </a:p>
          <a:p>
            <a:pPr lvl="1"/>
            <a:endParaRPr lang="en-US" sz="1800"/>
          </a:p>
          <a:p>
            <a:pPr lvl="1"/>
            <a:r>
              <a:rPr lang="en-US"/>
              <a:t>Perfective maintenance</a:t>
            </a:r>
          </a:p>
          <a:p>
            <a:pPr lvl="1"/>
            <a:endParaRPr lang="en-US" sz="1800"/>
          </a:p>
          <a:p>
            <a:pPr lvl="1"/>
            <a:r>
              <a:rPr lang="en-US"/>
              <a:t>Adaptive maintenance</a:t>
            </a:r>
          </a:p>
          <a:p>
            <a:pPr lvl="1">
              <a:buFont typeface="Arial" charset="0"/>
              <a:buNone/>
            </a:pP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FE5AB974-FAA9-4E65-A168-6FA6B0949DED}" type="slidenum">
              <a:rPr lang="en-US"/>
              <a:pPr/>
              <a:t>15</a:t>
            </a:fld>
            <a:endParaRPr lang="en-US"/>
          </a:p>
        </p:txBody>
      </p:sp>
      <p:sp>
        <p:nvSpPr>
          <p:cNvPr id="120835" name="Rectangle 3"/>
          <p:cNvSpPr>
            <a:spLocks noGrp="1" noChangeArrowheads="1"/>
          </p:cNvSpPr>
          <p:nvPr>
            <p:ph type="title"/>
          </p:nvPr>
        </p:nvSpPr>
        <p:spPr/>
        <p:txBody>
          <a:bodyPr/>
          <a:lstStyle/>
          <a:p>
            <a:r>
              <a:rPr lang="en-US" sz="4000"/>
              <a:t>Relative Effort: Maintenance Types</a:t>
            </a:r>
          </a:p>
        </p:txBody>
      </p:sp>
      <p:sp>
        <p:nvSpPr>
          <p:cNvPr id="120836" name="Text Box 4"/>
          <p:cNvSpPr txBox="1">
            <a:spLocks noChangeArrowheads="1"/>
          </p:cNvSpPr>
          <p:nvPr/>
        </p:nvSpPr>
        <p:spPr bwMode="auto">
          <a:xfrm>
            <a:off x="7134225" y="6477000"/>
            <a:ext cx="2009775" cy="228600"/>
          </a:xfrm>
          <a:prstGeom prst="rect">
            <a:avLst/>
          </a:prstGeom>
          <a:noFill/>
          <a:ln w="9525">
            <a:noFill/>
            <a:miter lim="800000"/>
            <a:headEnd/>
            <a:tailEnd/>
          </a:ln>
          <a:effectLst/>
        </p:spPr>
        <p:txBody>
          <a:bodyPr wrap="none">
            <a:spAutoFit/>
          </a:bodyPr>
          <a:lstStyle/>
          <a:p>
            <a:r>
              <a:rPr lang="en-US" sz="900">
                <a:latin typeface="Times New Roman" pitchFamily="18" charset="0"/>
              </a:rPr>
              <a:t>                 data from: Schach et al, 2003</a:t>
            </a:r>
          </a:p>
        </p:txBody>
      </p:sp>
      <p:graphicFrame>
        <p:nvGraphicFramePr>
          <p:cNvPr id="6" name="Object 9"/>
          <p:cNvGraphicFramePr>
            <a:graphicFrameLocks noChangeAspect="1"/>
          </p:cNvGraphicFramePr>
          <p:nvPr/>
        </p:nvGraphicFramePr>
        <p:xfrm>
          <a:off x="0" y="1295425"/>
          <a:ext cx="9079767" cy="55625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EBB3A0B-FF83-45C6-85D7-83436AE13AB8}" type="slidenum">
              <a:rPr lang="en-US"/>
              <a:pPr/>
              <a:t>16</a:t>
            </a:fld>
            <a:endParaRPr lang="en-US"/>
          </a:p>
        </p:txBody>
      </p:sp>
      <p:sp>
        <p:nvSpPr>
          <p:cNvPr id="118786" name="Rectangle 2"/>
          <p:cNvSpPr>
            <a:spLocks noGrp="1" noChangeArrowheads="1"/>
          </p:cNvSpPr>
          <p:nvPr>
            <p:ph type="title"/>
          </p:nvPr>
        </p:nvSpPr>
        <p:spPr/>
        <p:txBody>
          <a:bodyPr/>
          <a:lstStyle/>
          <a:p>
            <a:r>
              <a:rPr lang="en-US"/>
              <a:t>The Joy of Maintenance</a:t>
            </a:r>
          </a:p>
        </p:txBody>
      </p:sp>
      <p:sp>
        <p:nvSpPr>
          <p:cNvPr id="118787" name="Rectangle 3"/>
          <p:cNvSpPr>
            <a:spLocks noGrp="1" noChangeArrowheads="1"/>
          </p:cNvSpPr>
          <p:nvPr>
            <p:ph type="body" idx="1"/>
          </p:nvPr>
        </p:nvSpPr>
        <p:spPr>
          <a:xfrm>
            <a:off x="457200" y="1600200"/>
            <a:ext cx="8229600" cy="5257800"/>
          </a:xfrm>
        </p:spPr>
        <p:txBody>
          <a:bodyPr/>
          <a:lstStyle/>
          <a:p>
            <a:r>
              <a:rPr lang="en-US"/>
              <a:t>Maintenance is seen as</a:t>
            </a:r>
          </a:p>
          <a:p>
            <a:pPr lvl="1"/>
            <a:r>
              <a:rPr lang="en-US"/>
              <a:t>an after-the-fact activity</a:t>
            </a:r>
          </a:p>
          <a:p>
            <a:pPr lvl="1"/>
            <a:r>
              <a:rPr lang="en-US"/>
              <a:t>unrelated to the software development</a:t>
            </a:r>
          </a:p>
          <a:p>
            <a:r>
              <a:rPr lang="en-US"/>
              <a:t>Problems:</a:t>
            </a:r>
          </a:p>
          <a:p>
            <a:pPr lvl="1"/>
            <a:r>
              <a:rPr lang="en-US" sz="2400"/>
              <a:t>Users are usually dissatisfied.</a:t>
            </a:r>
          </a:p>
          <a:p>
            <a:pPr lvl="1"/>
            <a:endParaRPr lang="en-US" sz="1200"/>
          </a:p>
          <a:p>
            <a:pPr lvl="1"/>
            <a:r>
              <a:rPr lang="en-US" sz="2400"/>
              <a:t>Problems are frequently caused by someone else.</a:t>
            </a:r>
          </a:p>
          <a:p>
            <a:pPr lvl="1"/>
            <a:endParaRPr lang="en-US" sz="1200"/>
          </a:p>
          <a:p>
            <a:pPr lvl="1"/>
            <a:r>
              <a:rPr lang="en-US" sz="2400"/>
              <a:t>You’re on the bottom rung of the life-cycle food-chain.</a:t>
            </a:r>
          </a:p>
          <a:p>
            <a:pPr lvl="1"/>
            <a:endParaRPr lang="en-US" sz="1000"/>
          </a:p>
          <a:p>
            <a:pPr lvl="1"/>
            <a:r>
              <a:rPr lang="en-US" sz="2400"/>
              <a:t>There are limited support tools.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D658DEB-391D-45AC-BD98-DA6CB04C7549}" type="slidenum">
              <a:rPr lang="en-US"/>
              <a:pPr/>
              <a:t>17</a:t>
            </a:fld>
            <a:endParaRPr lang="en-US"/>
          </a:p>
        </p:txBody>
      </p:sp>
      <p:sp>
        <p:nvSpPr>
          <p:cNvPr id="156674" name="Rectangle 2"/>
          <p:cNvSpPr>
            <a:spLocks noGrp="1" noChangeArrowheads="1"/>
          </p:cNvSpPr>
          <p:nvPr>
            <p:ph type="title"/>
          </p:nvPr>
        </p:nvSpPr>
        <p:spPr/>
        <p:txBody>
          <a:bodyPr/>
          <a:lstStyle/>
          <a:p>
            <a:r>
              <a:rPr lang="en-US"/>
              <a:t>Managing Change</a:t>
            </a:r>
          </a:p>
        </p:txBody>
      </p:sp>
      <p:sp>
        <p:nvSpPr>
          <p:cNvPr id="156675" name="Rectangle 3"/>
          <p:cNvSpPr>
            <a:spLocks noGrp="1" noChangeArrowheads="1"/>
          </p:cNvSpPr>
          <p:nvPr>
            <p:ph type="body" idx="1"/>
          </p:nvPr>
        </p:nvSpPr>
        <p:spPr/>
        <p:txBody>
          <a:bodyPr/>
          <a:lstStyle/>
          <a:p>
            <a:r>
              <a:rPr lang="en-US"/>
              <a:t>Defect reporting</a:t>
            </a:r>
          </a:p>
          <a:p>
            <a:endParaRPr lang="en-US" sz="1800"/>
          </a:p>
          <a:p>
            <a:r>
              <a:rPr lang="en-US"/>
              <a:t>Authorizing changes</a:t>
            </a:r>
          </a:p>
          <a:p>
            <a:endParaRPr lang="en-US" sz="1800"/>
          </a:p>
          <a:p>
            <a:r>
              <a:rPr lang="en-US"/>
              <a:t>Making changes</a:t>
            </a:r>
          </a:p>
          <a:p>
            <a:endParaRPr lang="en-US" sz="1800"/>
          </a:p>
          <a:p>
            <a:r>
              <a:rPr lang="en-US"/>
              <a:t>Configuration Management</a:t>
            </a:r>
          </a:p>
          <a:p>
            <a:endParaRPr lang="en-US" sz="1800"/>
          </a:p>
          <a:p>
            <a:r>
              <a:rPr lang="en-US"/>
              <a:t>Testing changes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CC0862AD-1AAA-440C-A2C5-9EA4B9C1E2F9}" type="slidenum">
              <a:rPr lang="en-US"/>
              <a:pPr/>
              <a:t>18</a:t>
            </a:fld>
            <a:endParaRPr lang="en-US"/>
          </a:p>
        </p:txBody>
      </p:sp>
      <p:sp>
        <p:nvSpPr>
          <p:cNvPr id="111618" name="Rectangle 2"/>
          <p:cNvSpPr>
            <a:spLocks noGrp="1" noChangeArrowheads="1"/>
          </p:cNvSpPr>
          <p:nvPr>
            <p:ph type="title"/>
          </p:nvPr>
        </p:nvSpPr>
        <p:spPr/>
        <p:txBody>
          <a:bodyPr/>
          <a:lstStyle/>
          <a:p>
            <a:r>
              <a:rPr lang="en-US"/>
              <a:t>Regression Testing</a:t>
            </a:r>
          </a:p>
        </p:txBody>
      </p:sp>
      <p:sp>
        <p:nvSpPr>
          <p:cNvPr id="111619" name="Rectangle 3"/>
          <p:cNvSpPr>
            <a:spLocks noGrp="1" noChangeArrowheads="1"/>
          </p:cNvSpPr>
          <p:nvPr>
            <p:ph type="body" idx="1"/>
          </p:nvPr>
        </p:nvSpPr>
        <p:spPr>
          <a:xfrm>
            <a:off x="533400" y="1600200"/>
            <a:ext cx="8229600" cy="4419600"/>
          </a:xfrm>
        </p:spPr>
        <p:txBody>
          <a:bodyPr/>
          <a:lstStyle/>
          <a:p>
            <a:pPr>
              <a:buFont typeface="Arial" charset="0"/>
              <a:buNone/>
            </a:pPr>
            <a:r>
              <a:rPr lang="en-US" b="1"/>
              <a:t>	</a:t>
            </a:r>
            <a:r>
              <a:rPr lang="en-US" sz="2800" b="1"/>
              <a:t>re·gres·sion</a:t>
            </a:r>
            <a:r>
              <a:rPr lang="en-US" sz="2800"/>
              <a:t>  (re -greh shun) </a:t>
            </a:r>
            <a:r>
              <a:rPr lang="en-US" sz="2800" i="1"/>
              <a:t>n.</a:t>
            </a:r>
            <a:r>
              <a:rPr lang="en-US" sz="2800"/>
              <a:t> Relapse to a less  perfect or developed state.</a:t>
            </a:r>
          </a:p>
          <a:p>
            <a:endParaRPr lang="en-US" sz="1400"/>
          </a:p>
          <a:p>
            <a:r>
              <a:rPr lang="en-US"/>
              <a:t>Changing software tends to break things.</a:t>
            </a:r>
          </a:p>
          <a:p>
            <a:r>
              <a:rPr lang="en-US" i="1"/>
              <a:t>Regression testing </a:t>
            </a:r>
            <a:r>
              <a:rPr lang="en-US"/>
              <a:t>checks that the system still operates properly after change.</a:t>
            </a:r>
          </a:p>
        </p:txBody>
      </p:sp>
      <p:sp>
        <p:nvSpPr>
          <p:cNvPr id="111620" name="Rectangle 4"/>
          <p:cNvSpPr>
            <a:spLocks noChangeArrowheads="1"/>
          </p:cNvSpPr>
          <p:nvPr/>
        </p:nvSpPr>
        <p:spPr bwMode="auto">
          <a:xfrm>
            <a:off x="914400" y="1676400"/>
            <a:ext cx="7162800" cy="9144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AA2458D-6D2D-4F4C-8D89-C5C92FFCD4C7}" type="slidenum">
              <a:rPr lang="en-US"/>
              <a:pPr/>
              <a:t>19</a:t>
            </a:fld>
            <a:endParaRPr lang="en-US"/>
          </a:p>
        </p:txBody>
      </p:sp>
      <p:sp>
        <p:nvSpPr>
          <p:cNvPr id="116738" name="Rectangle 2"/>
          <p:cNvSpPr>
            <a:spLocks noGrp="1" noChangeArrowheads="1"/>
          </p:cNvSpPr>
          <p:nvPr>
            <p:ph type="title"/>
          </p:nvPr>
        </p:nvSpPr>
        <p:spPr/>
        <p:txBody>
          <a:bodyPr/>
          <a:lstStyle/>
          <a:p>
            <a:r>
              <a:rPr lang="en-US"/>
              <a:t>Engineering for Evolution</a:t>
            </a:r>
          </a:p>
        </p:txBody>
      </p:sp>
      <p:sp>
        <p:nvSpPr>
          <p:cNvPr id="116739" name="Rectangle 3"/>
          <p:cNvSpPr>
            <a:spLocks noGrp="1" noChangeArrowheads="1"/>
          </p:cNvSpPr>
          <p:nvPr>
            <p:ph type="body" idx="1"/>
          </p:nvPr>
        </p:nvSpPr>
        <p:spPr>
          <a:xfrm>
            <a:off x="533400" y="1600200"/>
            <a:ext cx="7924800" cy="4114800"/>
          </a:xfrm>
        </p:spPr>
        <p:txBody>
          <a:bodyPr/>
          <a:lstStyle/>
          <a:p>
            <a:pPr>
              <a:lnSpc>
                <a:spcPct val="90000"/>
              </a:lnSpc>
            </a:pPr>
            <a:r>
              <a:rPr lang="en-US"/>
              <a:t>Good software engineering should anticipate evolution.</a:t>
            </a:r>
          </a:p>
          <a:p>
            <a:pPr>
              <a:lnSpc>
                <a:spcPct val="90000"/>
              </a:lnSpc>
            </a:pPr>
            <a:r>
              <a:rPr lang="en-US"/>
              <a:t>Silver bullets?</a:t>
            </a:r>
          </a:p>
          <a:p>
            <a:pPr lvl="1">
              <a:lnSpc>
                <a:spcPct val="90000"/>
              </a:lnSpc>
            </a:pPr>
            <a:r>
              <a:rPr lang="en-US"/>
              <a:t>“Heavy” software engineering?</a:t>
            </a:r>
          </a:p>
          <a:p>
            <a:pPr lvl="1">
              <a:lnSpc>
                <a:spcPct val="90000"/>
              </a:lnSpc>
            </a:pPr>
            <a:endParaRPr lang="en-US"/>
          </a:p>
          <a:p>
            <a:pPr lvl="1">
              <a:lnSpc>
                <a:spcPct val="90000"/>
              </a:lnSpc>
            </a:pPr>
            <a:r>
              <a:rPr lang="en-US"/>
              <a:t>Object-Oriented design?</a:t>
            </a:r>
          </a:p>
          <a:p>
            <a:pPr lvl="1">
              <a:lnSpc>
                <a:spcPct val="90000"/>
              </a:lnSpc>
            </a:pPr>
            <a:endParaRPr lang="en-US"/>
          </a:p>
          <a:p>
            <a:pPr lvl="1">
              <a:lnSpc>
                <a:spcPct val="90000"/>
              </a:lnSpc>
            </a:pPr>
            <a:r>
              <a:rPr lang="en-US"/>
              <a:t>Agile development?</a:t>
            </a:r>
          </a:p>
          <a:p>
            <a:pPr>
              <a:lnSpc>
                <a:spcPct val="90000"/>
              </a:lnSpc>
            </a:pPr>
            <a:endParaRPr lang="en-US"/>
          </a:p>
          <a:p>
            <a:pPr>
              <a:lnSpc>
                <a:spcPct val="90000"/>
              </a:lnSpc>
            </a:pP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8B1910AC-3233-4001-B724-131EC1FD27A1}" type="slidenum">
              <a:rPr lang="en-US"/>
              <a:pPr/>
              <a:t>2</a:t>
            </a:fld>
            <a:endParaRPr lang="en-US"/>
          </a:p>
        </p:txBody>
      </p:sp>
      <p:sp>
        <p:nvSpPr>
          <p:cNvPr id="74754" name="Rectangle 2"/>
          <p:cNvSpPr>
            <a:spLocks noGrp="1" noChangeArrowheads="1"/>
          </p:cNvSpPr>
          <p:nvPr>
            <p:ph type="title"/>
          </p:nvPr>
        </p:nvSpPr>
        <p:spPr/>
        <p:txBody>
          <a:bodyPr/>
          <a:lstStyle/>
          <a:p>
            <a:r>
              <a:rPr lang="en-US"/>
              <a:t>Software Evolution</a:t>
            </a:r>
          </a:p>
        </p:txBody>
      </p:sp>
      <p:sp>
        <p:nvSpPr>
          <p:cNvPr id="74755" name="Rectangle 3"/>
          <p:cNvSpPr>
            <a:spLocks noGrp="1" noChangeArrowheads="1"/>
          </p:cNvSpPr>
          <p:nvPr>
            <p:ph type="body" idx="1"/>
          </p:nvPr>
        </p:nvSpPr>
        <p:spPr>
          <a:xfrm>
            <a:off x="457200" y="1600200"/>
            <a:ext cx="5405438" cy="4724400"/>
          </a:xfrm>
        </p:spPr>
        <p:txBody>
          <a:bodyPr/>
          <a:lstStyle/>
          <a:p>
            <a:r>
              <a:rPr lang="en-US">
                <a:hlinkClick r:id="" action="ppaction://customshow?id=0&amp;return=true"/>
              </a:rPr>
              <a:t>The Transition Phase</a:t>
            </a:r>
            <a:endParaRPr lang="en-US"/>
          </a:p>
          <a:p>
            <a:r>
              <a:rPr lang="en-US"/>
              <a:t>The show hits the road:</a:t>
            </a:r>
          </a:p>
          <a:p>
            <a:pPr lvl="1"/>
            <a:r>
              <a:rPr lang="en-US">
                <a:hlinkClick r:id="" action="ppaction://customshow?id=1&amp;return=true"/>
              </a:rPr>
              <a:t>Deployment</a:t>
            </a:r>
            <a:endParaRPr lang="en-US"/>
          </a:p>
          <a:p>
            <a:pPr lvl="1"/>
            <a:r>
              <a:rPr lang="en-US">
                <a:hlinkClick r:id="" action="ppaction://customshow?id=6&amp;return=true"/>
              </a:rPr>
              <a:t>Maintenance</a:t>
            </a:r>
            <a:endParaRPr lang="en-US"/>
          </a:p>
          <a:p>
            <a:pPr lvl="1"/>
            <a:r>
              <a:rPr lang="en-US">
                <a:hlinkClick r:id="" action="ppaction://customshow?id=7&amp;return=true"/>
              </a:rPr>
              <a:t>Re-engineering</a:t>
            </a:r>
            <a:endParaRPr lang="en-US"/>
          </a:p>
          <a:p>
            <a:r>
              <a:rPr lang="en-US">
                <a:hlinkClick r:id="" action="ppaction://customshow?id=8&amp;return=true"/>
              </a:rPr>
              <a:t>A final word…</a:t>
            </a:r>
            <a:endParaRPr lang="en-US"/>
          </a:p>
          <a:p>
            <a:endParaRPr lang="en-US"/>
          </a:p>
          <a:p>
            <a:endParaRPr lang="en-US"/>
          </a:p>
        </p:txBody>
      </p:sp>
      <p:sp>
        <p:nvSpPr>
          <p:cNvPr id="74766" name="Text Box 14"/>
          <p:cNvSpPr txBox="1">
            <a:spLocks noChangeArrowheads="1"/>
          </p:cNvSpPr>
          <p:nvPr/>
        </p:nvSpPr>
        <p:spPr bwMode="auto">
          <a:xfrm>
            <a:off x="228600" y="5241925"/>
            <a:ext cx="8610600" cy="1006475"/>
          </a:xfrm>
          <a:prstGeom prst="rect">
            <a:avLst/>
          </a:prstGeom>
          <a:noFill/>
          <a:ln w="9525">
            <a:noFill/>
            <a:miter lim="800000"/>
            <a:headEnd/>
            <a:tailEnd/>
          </a:ln>
          <a:effectLst/>
        </p:spPr>
        <p:txBody>
          <a:bodyPr>
            <a:spAutoFit/>
          </a:bodyPr>
          <a:lstStyle/>
          <a:p>
            <a:pPr lvl="1"/>
            <a:r>
              <a:rPr lang="en-US" sz="2000" i="1">
                <a:latin typeface="Arial Unicode MS" pitchFamily="34" charset="-128"/>
              </a:rPr>
              <a:t>An airplane is nothing more than a collection of parts having an inherent tendency to fall to earth, and requiring constant effort and supervision to stave off that outcome.         </a:t>
            </a:r>
            <a:r>
              <a:rPr lang="en-US" sz="1600">
                <a:latin typeface="Arial Unicode MS" pitchFamily="34" charset="-128"/>
              </a:rPr>
              <a:t>– K. Gorlen </a:t>
            </a:r>
            <a:r>
              <a:rPr lang="en-US" sz="1600" i="1">
                <a:latin typeface="Arial Unicode MS" pitchFamily="34" charset="-128"/>
              </a:rPr>
              <a:t>UNIX System V</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D75FE0CE-3236-4A69-BD4C-D34A83709D35}" type="slidenum">
              <a:rPr lang="en-US"/>
              <a:pPr/>
              <a:t>20</a:t>
            </a:fld>
            <a:endParaRPr lang="en-US"/>
          </a:p>
        </p:txBody>
      </p:sp>
      <p:sp>
        <p:nvSpPr>
          <p:cNvPr id="123906" name="Rectangle 2"/>
          <p:cNvSpPr>
            <a:spLocks noGrp="1" noChangeArrowheads="1"/>
          </p:cNvSpPr>
          <p:nvPr>
            <p:ph type="title"/>
          </p:nvPr>
        </p:nvSpPr>
        <p:spPr/>
        <p:txBody>
          <a:bodyPr/>
          <a:lstStyle/>
          <a:p>
            <a:r>
              <a:rPr lang="en-US"/>
              <a:t>Re-Engineering</a:t>
            </a:r>
          </a:p>
        </p:txBody>
      </p:sp>
      <p:sp>
        <p:nvSpPr>
          <p:cNvPr id="123907" name="Rectangle 3"/>
          <p:cNvSpPr>
            <a:spLocks noGrp="1" noChangeArrowheads="1"/>
          </p:cNvSpPr>
          <p:nvPr>
            <p:ph type="body" idx="1"/>
          </p:nvPr>
        </p:nvSpPr>
        <p:spPr>
          <a:xfrm>
            <a:off x="533400" y="1600200"/>
            <a:ext cx="7772400" cy="4724400"/>
          </a:xfrm>
        </p:spPr>
        <p:txBody>
          <a:bodyPr/>
          <a:lstStyle/>
          <a:p>
            <a:r>
              <a:rPr lang="en-US"/>
              <a:t>Re-implementing an existing system, with minimal analysis and design, e.g.:</a:t>
            </a:r>
          </a:p>
          <a:p>
            <a:pPr lvl="1"/>
            <a:r>
              <a:rPr lang="en-US"/>
              <a:t>Re-documenting a system</a:t>
            </a:r>
          </a:p>
          <a:p>
            <a:pPr lvl="1"/>
            <a:r>
              <a:rPr lang="en-US"/>
              <a:t>Re-structuring a system</a:t>
            </a:r>
          </a:p>
          <a:p>
            <a:pPr lvl="1"/>
            <a:r>
              <a:rPr lang="en-US"/>
              <a:t>Translating a system code to a newer language</a:t>
            </a:r>
          </a:p>
          <a:p>
            <a:pPr lvl="1"/>
            <a:r>
              <a:rPr lang="en-US"/>
              <a:t>Porting a system to a new platform</a:t>
            </a:r>
          </a:p>
          <a:p>
            <a:r>
              <a:rPr lang="en-US"/>
              <a:t>This can be cheaper than developing a new system or fixing an old one.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EEF933A-95AE-4FE9-AC84-B2D926EF013C}" type="slidenum">
              <a:rPr lang="en-US"/>
              <a:pPr/>
              <a:t>21</a:t>
            </a:fld>
            <a:endParaRPr lang="en-US"/>
          </a:p>
        </p:txBody>
      </p:sp>
      <p:sp>
        <p:nvSpPr>
          <p:cNvPr id="132098" name="Rectangle 2"/>
          <p:cNvSpPr>
            <a:spLocks noGrp="1" noChangeArrowheads="1"/>
          </p:cNvSpPr>
          <p:nvPr>
            <p:ph type="title"/>
          </p:nvPr>
        </p:nvSpPr>
        <p:spPr/>
        <p:txBody>
          <a:bodyPr/>
          <a:lstStyle/>
          <a:p>
            <a:r>
              <a:rPr lang="en-US"/>
              <a:t>Reasons to Re-Engineer</a:t>
            </a:r>
          </a:p>
        </p:txBody>
      </p:sp>
      <p:sp>
        <p:nvSpPr>
          <p:cNvPr id="132099" name="Rectangle 3"/>
          <p:cNvSpPr>
            <a:spLocks noGrp="1" noChangeArrowheads="1"/>
          </p:cNvSpPr>
          <p:nvPr>
            <p:ph type="body" idx="1"/>
          </p:nvPr>
        </p:nvSpPr>
        <p:spPr>
          <a:xfrm>
            <a:off x="533400" y="1600200"/>
            <a:ext cx="8229600" cy="4724400"/>
          </a:xfrm>
        </p:spPr>
        <p:txBody>
          <a:bodyPr/>
          <a:lstStyle/>
          <a:p>
            <a:r>
              <a:rPr lang="en-US"/>
              <a:t>To support more modern platform</a:t>
            </a:r>
          </a:p>
          <a:p>
            <a:r>
              <a:rPr lang="en-US"/>
              <a:t>To move to a better supported language</a:t>
            </a:r>
          </a:p>
          <a:p>
            <a:r>
              <a:rPr lang="en-US"/>
              <a:t>To improve efficiency</a:t>
            </a:r>
          </a:p>
          <a:p>
            <a:r>
              <a:rPr lang="en-US"/>
              <a:t>To make the system more understandable in order to support maintenance</a:t>
            </a:r>
          </a:p>
          <a:p>
            <a:endParaRPr lang="en-US"/>
          </a:p>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0"/>
          </p:nvPr>
        </p:nvSpPr>
        <p:spPr/>
        <p:txBody>
          <a:bodyPr/>
          <a:lstStyle/>
          <a:p>
            <a:fld id="{E6D72248-427A-44CF-801E-833727820580}" type="slidenum">
              <a:rPr lang="en-US"/>
              <a:pPr/>
              <a:t>22</a:t>
            </a:fld>
            <a:endParaRPr lang="en-US"/>
          </a:p>
        </p:txBody>
      </p:sp>
      <p:sp>
        <p:nvSpPr>
          <p:cNvPr id="131074" name="Rectangle 2"/>
          <p:cNvSpPr>
            <a:spLocks noGrp="1" noChangeArrowheads="1"/>
          </p:cNvSpPr>
          <p:nvPr>
            <p:ph type="title"/>
          </p:nvPr>
        </p:nvSpPr>
        <p:spPr/>
        <p:txBody>
          <a:bodyPr/>
          <a:lstStyle/>
          <a:p>
            <a:r>
              <a:rPr lang="en-US"/>
              <a:t>Types of Re-Engineering</a:t>
            </a:r>
          </a:p>
        </p:txBody>
      </p:sp>
      <p:sp>
        <p:nvSpPr>
          <p:cNvPr id="131076" name="Rectangle 4"/>
          <p:cNvSpPr>
            <a:spLocks noChangeArrowheads="1"/>
          </p:cNvSpPr>
          <p:nvPr/>
        </p:nvSpPr>
        <p:spPr bwMode="auto">
          <a:xfrm>
            <a:off x="838200" y="3108325"/>
            <a:ext cx="7391400" cy="304800"/>
          </a:xfrm>
          <a:prstGeom prst="rect">
            <a:avLst/>
          </a:prstGeom>
          <a:gradFill rotWithShape="1">
            <a:gsLst>
              <a:gs pos="0">
                <a:schemeClr val="accent1"/>
              </a:gs>
              <a:gs pos="50000">
                <a:schemeClr val="accent1">
                  <a:gamma/>
                  <a:shade val="78824"/>
                  <a:invGamma/>
                </a:schemeClr>
              </a:gs>
              <a:gs pos="100000">
                <a:schemeClr val="accent1"/>
              </a:gs>
            </a:gsLst>
            <a:lin ang="0" scaled="1"/>
          </a:gradFill>
          <a:ln w="9525">
            <a:solidFill>
              <a:schemeClr val="tx1"/>
            </a:solidFill>
            <a:miter lim="800000"/>
            <a:headEnd/>
            <a:tailEnd/>
          </a:ln>
          <a:effectLst/>
        </p:spPr>
        <p:txBody>
          <a:bodyPr wrap="none" anchor="ctr"/>
          <a:lstStyle/>
          <a:p>
            <a:pPr algn="ctr"/>
            <a:r>
              <a:rPr lang="en-US" sz="1400">
                <a:latin typeface="Arial Unicode MS" pitchFamily="34" charset="-128"/>
              </a:rPr>
              <a:t>Cheap</a:t>
            </a:r>
            <a:r>
              <a:rPr lang="en-US" sz="1400">
                <a:latin typeface="Times New Roman" pitchFamily="18" charset="0"/>
              </a:rPr>
              <a:t>                                                                                                                                      </a:t>
            </a:r>
            <a:r>
              <a:rPr lang="en-US" sz="1400">
                <a:latin typeface="Arial Unicode MS" pitchFamily="34" charset="-128"/>
              </a:rPr>
              <a:t>Expensive</a:t>
            </a:r>
          </a:p>
        </p:txBody>
      </p:sp>
      <p:sp>
        <p:nvSpPr>
          <p:cNvPr id="131077" name="Text Box 5"/>
          <p:cNvSpPr txBox="1">
            <a:spLocks noChangeArrowheads="1"/>
          </p:cNvSpPr>
          <p:nvPr/>
        </p:nvSpPr>
        <p:spPr bwMode="auto">
          <a:xfrm>
            <a:off x="533400" y="2209800"/>
            <a:ext cx="2667000" cy="822325"/>
          </a:xfrm>
          <a:prstGeom prst="rect">
            <a:avLst/>
          </a:prstGeom>
          <a:noFill/>
          <a:ln w="9525">
            <a:noFill/>
            <a:miter lim="800000"/>
            <a:headEnd/>
            <a:tailEnd/>
          </a:ln>
          <a:effectLst/>
        </p:spPr>
        <p:txBody>
          <a:bodyPr>
            <a:spAutoFit/>
          </a:bodyPr>
          <a:lstStyle/>
          <a:p>
            <a:r>
              <a:rPr lang="en-US" sz="2400">
                <a:latin typeface="Arial Unicode MS" pitchFamily="34" charset="-128"/>
              </a:rPr>
              <a:t>Automated Code conversion</a:t>
            </a:r>
          </a:p>
        </p:txBody>
      </p:sp>
      <p:sp>
        <p:nvSpPr>
          <p:cNvPr id="131079" name="Text Box 7"/>
          <p:cNvSpPr txBox="1">
            <a:spLocks noChangeArrowheads="1"/>
          </p:cNvSpPr>
          <p:nvPr/>
        </p:nvSpPr>
        <p:spPr bwMode="auto">
          <a:xfrm>
            <a:off x="5943600" y="3521075"/>
            <a:ext cx="3048000" cy="822325"/>
          </a:xfrm>
          <a:prstGeom prst="rect">
            <a:avLst/>
          </a:prstGeom>
          <a:noFill/>
          <a:ln w="9525" algn="ctr">
            <a:noFill/>
            <a:miter lim="800000"/>
            <a:headEnd/>
            <a:tailEnd/>
          </a:ln>
          <a:effectLst/>
        </p:spPr>
        <p:txBody>
          <a:bodyPr>
            <a:spAutoFit/>
          </a:bodyPr>
          <a:lstStyle/>
          <a:p>
            <a:r>
              <a:rPr lang="en-US" sz="2400">
                <a:latin typeface="Arial Unicode MS" pitchFamily="34" charset="-128"/>
              </a:rPr>
              <a:t>Manual architectural restructuring</a:t>
            </a:r>
          </a:p>
        </p:txBody>
      </p:sp>
      <p:sp>
        <p:nvSpPr>
          <p:cNvPr id="131080" name="Text Box 8"/>
          <p:cNvSpPr txBox="1">
            <a:spLocks noChangeArrowheads="1"/>
          </p:cNvSpPr>
          <p:nvPr/>
        </p:nvSpPr>
        <p:spPr bwMode="auto">
          <a:xfrm>
            <a:off x="2133600" y="3521075"/>
            <a:ext cx="2971800" cy="822325"/>
          </a:xfrm>
          <a:prstGeom prst="rect">
            <a:avLst/>
          </a:prstGeom>
          <a:noFill/>
          <a:ln w="9525" algn="ctr">
            <a:noFill/>
            <a:miter lim="800000"/>
            <a:headEnd/>
            <a:tailEnd/>
          </a:ln>
          <a:effectLst/>
        </p:spPr>
        <p:txBody>
          <a:bodyPr>
            <a:spAutoFit/>
          </a:bodyPr>
          <a:lstStyle/>
          <a:p>
            <a:r>
              <a:rPr lang="en-US" sz="2400">
                <a:latin typeface="Arial Unicode MS" pitchFamily="34" charset="-128"/>
              </a:rPr>
              <a:t>Automated Program restructuring</a:t>
            </a:r>
          </a:p>
        </p:txBody>
      </p:sp>
      <p:sp>
        <p:nvSpPr>
          <p:cNvPr id="131081" name="Text Box 9"/>
          <p:cNvSpPr txBox="1">
            <a:spLocks noChangeArrowheads="1"/>
          </p:cNvSpPr>
          <p:nvPr/>
        </p:nvSpPr>
        <p:spPr bwMode="auto">
          <a:xfrm>
            <a:off x="4495800" y="2209800"/>
            <a:ext cx="3276600" cy="822325"/>
          </a:xfrm>
          <a:prstGeom prst="rect">
            <a:avLst/>
          </a:prstGeom>
          <a:noFill/>
          <a:ln w="9525" algn="ctr">
            <a:noFill/>
            <a:miter lim="800000"/>
            <a:headEnd/>
            <a:tailEnd/>
          </a:ln>
          <a:effectLst/>
        </p:spPr>
        <p:txBody>
          <a:bodyPr>
            <a:spAutoFit/>
          </a:bodyPr>
          <a:lstStyle/>
          <a:p>
            <a:r>
              <a:rPr lang="en-US" sz="2400">
                <a:latin typeface="Arial Unicode MS" pitchFamily="34" charset="-128"/>
              </a:rPr>
              <a:t>Manual program/data restructuring</a:t>
            </a:r>
          </a:p>
        </p:txBody>
      </p:sp>
      <p:sp>
        <p:nvSpPr>
          <p:cNvPr id="131082" name="Text Box 10"/>
          <p:cNvSpPr txBox="1">
            <a:spLocks noChangeArrowheads="1"/>
          </p:cNvSpPr>
          <p:nvPr/>
        </p:nvSpPr>
        <p:spPr bwMode="auto">
          <a:xfrm>
            <a:off x="7058025" y="6477000"/>
            <a:ext cx="2085975" cy="228600"/>
          </a:xfrm>
          <a:prstGeom prst="rect">
            <a:avLst/>
          </a:prstGeom>
          <a:noFill/>
          <a:ln w="9525">
            <a:noFill/>
            <a:miter lim="800000"/>
            <a:headEnd/>
            <a:tailEnd/>
          </a:ln>
          <a:effectLst/>
        </p:spPr>
        <p:txBody>
          <a:bodyPr wrap="none">
            <a:spAutoFit/>
          </a:bodyPr>
          <a:lstStyle/>
          <a:p>
            <a:r>
              <a:rPr lang="en-US" sz="900">
                <a:latin typeface="Times New Roman" pitchFamily="18" charset="0"/>
              </a:rPr>
              <a:t>                          from: Sommerville, 2001</a:t>
            </a:r>
          </a:p>
        </p:txBody>
      </p:sp>
      <p:sp>
        <p:nvSpPr>
          <p:cNvPr id="131083" name="Line 11"/>
          <p:cNvSpPr>
            <a:spLocks noChangeShapeType="1"/>
          </p:cNvSpPr>
          <p:nvPr/>
        </p:nvSpPr>
        <p:spPr bwMode="auto">
          <a:xfrm>
            <a:off x="1524000" y="3260725"/>
            <a:ext cx="5791200" cy="0"/>
          </a:xfrm>
          <a:prstGeom prst="line">
            <a:avLst/>
          </a:prstGeom>
          <a:noFill/>
          <a:ln w="9525">
            <a:solidFill>
              <a:schemeClr val="tx1"/>
            </a:solidFill>
            <a:round/>
            <a:headEnd type="triangle" w="med" len="med"/>
            <a:tailEnd type="triangle" w="med" len="med"/>
          </a:ln>
          <a:effectLst/>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145CA4F-728F-42A8-B613-B5D80F2FD81D}" type="slidenum">
              <a:rPr lang="en-US"/>
              <a:pPr/>
              <a:t>23</a:t>
            </a:fld>
            <a:endParaRPr lang="en-US"/>
          </a:p>
        </p:txBody>
      </p:sp>
      <p:sp>
        <p:nvSpPr>
          <p:cNvPr id="130050" name="Rectangle 2"/>
          <p:cNvSpPr>
            <a:spLocks noGrp="1" noChangeArrowheads="1"/>
          </p:cNvSpPr>
          <p:nvPr>
            <p:ph type="title"/>
          </p:nvPr>
        </p:nvSpPr>
        <p:spPr/>
        <p:txBody>
          <a:bodyPr/>
          <a:lstStyle/>
          <a:p>
            <a:r>
              <a:rPr lang="en-US"/>
              <a:t>Reverse Engineering</a:t>
            </a:r>
          </a:p>
        </p:txBody>
      </p:sp>
      <p:sp>
        <p:nvSpPr>
          <p:cNvPr id="130051" name="Rectangle 3"/>
          <p:cNvSpPr>
            <a:spLocks noGrp="1" noChangeArrowheads="1"/>
          </p:cNvSpPr>
          <p:nvPr>
            <p:ph type="body" idx="1"/>
          </p:nvPr>
        </p:nvSpPr>
        <p:spPr>
          <a:xfrm>
            <a:off x="533400" y="1600200"/>
            <a:ext cx="8229600" cy="4724400"/>
          </a:xfrm>
        </p:spPr>
        <p:txBody>
          <a:bodyPr/>
          <a:lstStyle/>
          <a:p>
            <a:r>
              <a:rPr lang="en-US"/>
              <a:t>The process of deriving abstract formal specifications from the source code of a legacy system</a:t>
            </a:r>
          </a:p>
          <a:p>
            <a:r>
              <a:rPr lang="en-US"/>
              <a:t>This is used to support:</a:t>
            </a:r>
          </a:p>
          <a:p>
            <a:pPr lvl="1"/>
            <a:r>
              <a:rPr lang="en-US"/>
              <a:t>System re-engineering</a:t>
            </a:r>
          </a:p>
          <a:p>
            <a:pPr lvl="1"/>
            <a:r>
              <a:rPr lang="en-US"/>
              <a:t>System replacement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fld id="{E2762DB6-95BC-4B33-8EE4-391F1544321F}" type="slidenum">
              <a:rPr lang="en-US"/>
              <a:pPr/>
              <a:t>24</a:t>
            </a:fld>
            <a:endParaRPr lang="en-US"/>
          </a:p>
        </p:txBody>
      </p:sp>
      <p:sp>
        <p:nvSpPr>
          <p:cNvPr id="158722" name="Text Box 2"/>
          <p:cNvSpPr txBox="1">
            <a:spLocks noChangeArrowheads="1"/>
          </p:cNvSpPr>
          <p:nvPr/>
        </p:nvSpPr>
        <p:spPr bwMode="auto">
          <a:xfrm>
            <a:off x="6896100" y="6477000"/>
            <a:ext cx="2228850" cy="228600"/>
          </a:xfrm>
          <a:prstGeom prst="rect">
            <a:avLst/>
          </a:prstGeom>
          <a:noFill/>
          <a:ln w="9525">
            <a:noFill/>
            <a:miter lim="800000"/>
            <a:headEnd/>
            <a:tailEnd/>
          </a:ln>
          <a:effectLst/>
        </p:spPr>
        <p:txBody>
          <a:bodyPr wrap="none">
            <a:spAutoFit/>
          </a:bodyPr>
          <a:lstStyle/>
          <a:p>
            <a:pPr algn="r"/>
            <a:r>
              <a:rPr lang="en-US" sz="900">
                <a:latin typeface="Times New Roman" pitchFamily="18" charset="0"/>
              </a:rPr>
              <a:t>                  image from: http://www.unc.edu/</a:t>
            </a:r>
          </a:p>
        </p:txBody>
      </p:sp>
      <p:sp>
        <p:nvSpPr>
          <p:cNvPr id="158723" name="Rectangle 3"/>
          <p:cNvSpPr>
            <a:spLocks noGrp="1" noChangeArrowheads="1"/>
          </p:cNvSpPr>
          <p:nvPr>
            <p:ph type="title"/>
          </p:nvPr>
        </p:nvSpPr>
        <p:spPr>
          <a:xfrm>
            <a:off x="2286000" y="685800"/>
            <a:ext cx="6294438" cy="1066800"/>
          </a:xfrm>
          <a:noFill/>
          <a:ln/>
        </p:spPr>
        <p:txBody>
          <a:bodyPr/>
          <a:lstStyle/>
          <a:p>
            <a:r>
              <a:rPr lang="en-US"/>
              <a:t>Fredrick P. Brooks </a:t>
            </a:r>
            <a:r>
              <a:rPr lang="en-US" sz="2400"/>
              <a:t>(1931- )</a:t>
            </a:r>
            <a:r>
              <a:rPr lang="en-US"/>
              <a:t/>
            </a:r>
            <a:br>
              <a:rPr lang="en-US"/>
            </a:br>
            <a:r>
              <a:rPr lang="en-US" sz="3200" i="1"/>
              <a:t>The Mythical Man-Month</a:t>
            </a:r>
          </a:p>
        </p:txBody>
      </p:sp>
      <p:sp>
        <p:nvSpPr>
          <p:cNvPr id="158729" name="Rectangle 9"/>
          <p:cNvSpPr>
            <a:spLocks noChangeArrowheads="1"/>
          </p:cNvSpPr>
          <p:nvPr/>
        </p:nvSpPr>
        <p:spPr bwMode="auto">
          <a:xfrm>
            <a:off x="685800" y="2362200"/>
            <a:ext cx="8229600" cy="3352800"/>
          </a:xfrm>
          <a:prstGeom prst="rect">
            <a:avLst/>
          </a:prstGeom>
          <a:noFill/>
          <a:ln w="9525">
            <a:noFill/>
            <a:miter lim="800000"/>
            <a:headEnd/>
            <a:tailEnd/>
          </a:ln>
          <a:effectLst/>
        </p:spPr>
        <p:txBody>
          <a:bodyPr/>
          <a:lstStyle/>
          <a:p>
            <a:pPr marL="342900" indent="-342900" eaLnBrk="1" hangingPunct="1">
              <a:spcBef>
                <a:spcPct val="20000"/>
              </a:spcBef>
              <a:buClr>
                <a:schemeClr val="tx1"/>
              </a:buClr>
              <a:buSzPct val="75000"/>
              <a:buFont typeface="Arial" charset="0"/>
              <a:buChar char="●"/>
            </a:pPr>
            <a:r>
              <a:rPr lang="en-US" sz="3200"/>
              <a:t>Brooks considered evolution to be one of the essential characteristics of software systems.</a:t>
            </a:r>
          </a:p>
          <a:p>
            <a:pPr marL="342900" indent="-342900" eaLnBrk="1" hangingPunct="1">
              <a:spcBef>
                <a:spcPct val="20000"/>
              </a:spcBef>
              <a:buClr>
                <a:schemeClr val="tx1"/>
              </a:buClr>
              <a:buSzPct val="75000"/>
              <a:buFont typeface="Arial" charset="0"/>
              <a:buChar char="●"/>
            </a:pPr>
            <a:r>
              <a:rPr lang="en-US" sz="3200"/>
              <a:t>He gives the following advice to young managers:</a:t>
            </a:r>
          </a:p>
          <a:p>
            <a:pPr marL="742950" lvl="1" indent="-285750" eaLnBrk="1" hangingPunct="1">
              <a:spcBef>
                <a:spcPct val="20000"/>
              </a:spcBef>
              <a:buClr>
                <a:schemeClr val="tx1"/>
              </a:buClr>
              <a:buSzPct val="80000"/>
              <a:buFont typeface="Arial" charset="0"/>
              <a:buNone/>
            </a:pPr>
            <a:r>
              <a:rPr lang="en-US" sz="2800" i="1"/>
              <a:t>	Numquam incertus; semper apertus</a:t>
            </a:r>
          </a:p>
          <a:p>
            <a:pPr marL="342900" indent="-342900" eaLnBrk="1" hangingPunct="1">
              <a:spcBef>
                <a:spcPct val="20000"/>
              </a:spcBef>
              <a:buClr>
                <a:schemeClr val="tx1"/>
              </a:buClr>
              <a:buSzPct val="75000"/>
              <a:buFont typeface="Arial" charset="0"/>
              <a:buChar char="●"/>
            </a:pPr>
            <a:endParaRPr lang="en-US" sz="3200"/>
          </a:p>
        </p:txBody>
      </p:sp>
      <p:grpSp>
        <p:nvGrpSpPr>
          <p:cNvPr id="158730" name="Group 10"/>
          <p:cNvGrpSpPr>
            <a:grpSpLocks/>
          </p:cNvGrpSpPr>
          <p:nvPr/>
        </p:nvGrpSpPr>
        <p:grpSpPr bwMode="auto">
          <a:xfrm>
            <a:off x="8229600" y="457200"/>
            <a:ext cx="841375" cy="1084263"/>
            <a:chOff x="5182" y="47"/>
            <a:chExt cx="530" cy="683"/>
          </a:xfrm>
        </p:grpSpPr>
        <p:sp>
          <p:nvSpPr>
            <p:cNvPr id="158731" name="Text Box 11"/>
            <p:cNvSpPr txBox="1">
              <a:spLocks noChangeArrowheads="1"/>
            </p:cNvSpPr>
            <p:nvPr/>
          </p:nvSpPr>
          <p:spPr bwMode="auto">
            <a:xfrm>
              <a:off x="5184" y="480"/>
              <a:ext cx="520" cy="250"/>
            </a:xfrm>
            <a:prstGeom prst="rect">
              <a:avLst/>
            </a:prstGeom>
            <a:solidFill>
              <a:schemeClr val="bg1"/>
            </a:solidFill>
            <a:ln w="9525">
              <a:noFill/>
              <a:miter lim="800000"/>
              <a:headEnd/>
              <a:tailEnd/>
            </a:ln>
            <a:effectLst/>
          </p:spPr>
          <p:txBody>
            <a:bodyPr wrap="none">
              <a:spAutoFit/>
            </a:bodyPr>
            <a:lstStyle/>
            <a:p>
              <a:pPr algn="ctr"/>
              <a:r>
                <a:rPr lang="en-US" sz="1000" b="1"/>
                <a:t>What’s the</a:t>
              </a:r>
            </a:p>
            <a:p>
              <a:pPr algn="ctr"/>
              <a:r>
                <a:rPr lang="en-US" sz="1000" b="1"/>
                <a:t>Big Idea</a:t>
              </a:r>
              <a:endParaRPr lang="en-US" sz="2400">
                <a:latin typeface="Times New Roman" pitchFamily="18" charset="0"/>
              </a:endParaRPr>
            </a:p>
          </p:txBody>
        </p:sp>
        <p:pic>
          <p:nvPicPr>
            <p:cNvPr id="158732" name="Picture 12" descr="wtbi"/>
            <p:cNvPicPr>
              <a:picLocks noChangeAspect="1" noChangeArrowheads="1"/>
            </p:cNvPicPr>
            <p:nvPr/>
          </p:nvPicPr>
          <p:blipFill>
            <a:blip r:embed="rId3" cstate="print"/>
            <a:srcRect/>
            <a:stretch>
              <a:fillRect/>
            </a:stretch>
          </p:blipFill>
          <p:spPr bwMode="auto">
            <a:xfrm>
              <a:off x="5182" y="47"/>
              <a:ext cx="530" cy="481"/>
            </a:xfrm>
            <a:prstGeom prst="rect">
              <a:avLst/>
            </a:prstGeom>
            <a:noFill/>
            <a:ln w="9525">
              <a:noFill/>
              <a:miter lim="800000"/>
              <a:headEnd/>
              <a:tailEnd/>
            </a:ln>
          </p:spPr>
        </p:pic>
      </p:grpSp>
      <p:pic>
        <p:nvPicPr>
          <p:cNvPr id="158733" name="Picture 13"/>
          <p:cNvPicPr>
            <a:picLocks noChangeAspect="1" noChangeArrowheads="1"/>
          </p:cNvPicPr>
          <p:nvPr/>
        </p:nvPicPr>
        <p:blipFill>
          <a:blip r:embed="rId4" cstate="print"/>
          <a:srcRect/>
          <a:stretch>
            <a:fillRect/>
          </a:stretch>
        </p:blipFill>
        <p:spPr bwMode="auto">
          <a:xfrm>
            <a:off x="609600" y="457200"/>
            <a:ext cx="1714500" cy="1714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03C1B84-4214-4A17-9D41-C7DDC16DE1AF}" type="slidenum">
              <a:rPr lang="en-US"/>
              <a:pPr/>
              <a:t>3</a:t>
            </a:fld>
            <a:endParaRPr lang="en-US"/>
          </a:p>
        </p:txBody>
      </p:sp>
      <p:sp>
        <p:nvSpPr>
          <p:cNvPr id="128002" name="Rectangle 2"/>
          <p:cNvSpPr>
            <a:spLocks noGrp="1" noChangeArrowheads="1"/>
          </p:cNvSpPr>
          <p:nvPr>
            <p:ph type="title"/>
          </p:nvPr>
        </p:nvSpPr>
        <p:spPr/>
        <p:txBody>
          <a:bodyPr/>
          <a:lstStyle/>
          <a:p>
            <a:r>
              <a:rPr lang="en-US"/>
              <a:t>The Transition Phase</a:t>
            </a:r>
          </a:p>
        </p:txBody>
      </p:sp>
      <p:sp>
        <p:nvSpPr>
          <p:cNvPr id="128003" name="Rectangle 3"/>
          <p:cNvSpPr>
            <a:spLocks noGrp="1" noChangeArrowheads="1"/>
          </p:cNvSpPr>
          <p:nvPr>
            <p:ph type="body" idx="1"/>
          </p:nvPr>
        </p:nvSpPr>
        <p:spPr>
          <a:xfrm>
            <a:off x="533400" y="1600200"/>
            <a:ext cx="7848600" cy="4495800"/>
          </a:xfrm>
        </p:spPr>
        <p:txBody>
          <a:bodyPr/>
          <a:lstStyle/>
          <a:p>
            <a:r>
              <a:rPr lang="en-US"/>
              <a:t>In the UP transition phase, the system is transferred to the user community.</a:t>
            </a:r>
          </a:p>
          <a:p>
            <a:r>
              <a:rPr lang="en-US"/>
              <a:t>It’s activities include:</a:t>
            </a:r>
          </a:p>
          <a:p>
            <a:pPr lvl="1"/>
            <a:r>
              <a:rPr lang="en-US"/>
              <a:t>Deployment</a:t>
            </a:r>
          </a:p>
          <a:p>
            <a:pPr lvl="1"/>
            <a:r>
              <a:rPr lang="en-US"/>
              <a:t>Technical support and training</a:t>
            </a:r>
          </a:p>
          <a:p>
            <a:pPr lvl="1"/>
            <a:r>
              <a:rPr lang="en-US"/>
              <a:t>Maintenance</a:t>
            </a:r>
          </a:p>
          <a:p>
            <a:r>
              <a:rPr lang="en-US"/>
              <a:t>Software Systems </a:t>
            </a:r>
            <a:r>
              <a:rPr lang="en-US" i="1"/>
              <a:t>evolve</a:t>
            </a:r>
            <a:r>
              <a:rPr lang="en-US"/>
              <a:t> over time.</a:t>
            </a:r>
          </a:p>
          <a:p>
            <a:pPr lvl="1"/>
            <a:endParaRPr lang="en-US" i="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4"/>
          <p:cNvGraphicFramePr>
            <a:graphicFrameLocks noChangeAspect="1"/>
          </p:cNvGraphicFramePr>
          <p:nvPr/>
        </p:nvGraphicFramePr>
        <p:xfrm>
          <a:off x="0" y="457200"/>
          <a:ext cx="9144001" cy="6172200"/>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p:cNvSpPr>
            <a:spLocks noGrp="1"/>
          </p:cNvSpPr>
          <p:nvPr>
            <p:ph type="sldNum" sz="quarter" idx="10"/>
          </p:nvPr>
        </p:nvSpPr>
        <p:spPr/>
        <p:txBody>
          <a:bodyPr/>
          <a:lstStyle/>
          <a:p>
            <a:fld id="{16CBD847-6253-44AE-83FD-0693C9FE52A3}" type="slidenum">
              <a:rPr lang="en-US"/>
              <a:pPr/>
              <a:t>4</a:t>
            </a:fld>
            <a:endParaRPr lang="en-US"/>
          </a:p>
        </p:txBody>
      </p:sp>
      <p:sp>
        <p:nvSpPr>
          <p:cNvPr id="154626" name="Rectangle 2"/>
          <p:cNvSpPr>
            <a:spLocks noGrp="1" noChangeArrowheads="1"/>
          </p:cNvSpPr>
          <p:nvPr>
            <p:ph type="title"/>
          </p:nvPr>
        </p:nvSpPr>
        <p:spPr/>
        <p:txBody>
          <a:bodyPr/>
          <a:lstStyle/>
          <a:p>
            <a:r>
              <a:rPr lang="en-US"/>
              <a:t>Relative Effort: Phases</a:t>
            </a:r>
          </a:p>
        </p:txBody>
      </p:sp>
      <p:sp>
        <p:nvSpPr>
          <p:cNvPr id="154627" name="Text Box 3"/>
          <p:cNvSpPr txBox="1">
            <a:spLocks noChangeArrowheads="1"/>
          </p:cNvSpPr>
          <p:nvPr/>
        </p:nvSpPr>
        <p:spPr bwMode="auto">
          <a:xfrm>
            <a:off x="7356475" y="6477000"/>
            <a:ext cx="1755775" cy="228600"/>
          </a:xfrm>
          <a:prstGeom prst="rect">
            <a:avLst/>
          </a:prstGeom>
          <a:noFill/>
          <a:ln w="9525">
            <a:noFill/>
            <a:miter lim="800000"/>
            <a:headEnd/>
            <a:tailEnd/>
          </a:ln>
          <a:effectLst/>
        </p:spPr>
        <p:txBody>
          <a:bodyPr wrap="none">
            <a:spAutoFit/>
          </a:bodyPr>
          <a:lstStyle/>
          <a:p>
            <a:r>
              <a:rPr lang="en-US" sz="900">
                <a:latin typeface="Times New Roman" pitchFamily="18" charset="0"/>
              </a:rPr>
              <a:t>                 data from Schach, 2002</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107AAE4-0AF7-42DE-9F91-D6A0D953325C}" type="slidenum">
              <a:rPr lang="en-US"/>
              <a:pPr/>
              <a:t>5</a:t>
            </a:fld>
            <a:endParaRPr lang="en-US"/>
          </a:p>
        </p:txBody>
      </p:sp>
      <p:sp>
        <p:nvSpPr>
          <p:cNvPr id="160770" name="Rectangle 2"/>
          <p:cNvSpPr>
            <a:spLocks noGrp="1" noChangeArrowheads="1"/>
          </p:cNvSpPr>
          <p:nvPr>
            <p:ph type="title"/>
          </p:nvPr>
        </p:nvSpPr>
        <p:spPr/>
        <p:txBody>
          <a:bodyPr/>
          <a:lstStyle/>
          <a:p>
            <a:r>
              <a:rPr lang="en-US"/>
              <a:t>System Deployment</a:t>
            </a:r>
          </a:p>
        </p:txBody>
      </p:sp>
      <p:sp>
        <p:nvSpPr>
          <p:cNvPr id="160771" name="Rectangle 3"/>
          <p:cNvSpPr>
            <a:spLocks noGrp="1" noChangeArrowheads="1"/>
          </p:cNvSpPr>
          <p:nvPr>
            <p:ph type="body" idx="1"/>
          </p:nvPr>
        </p:nvSpPr>
        <p:spPr/>
        <p:txBody>
          <a:bodyPr/>
          <a:lstStyle/>
          <a:p>
            <a:r>
              <a:rPr lang="en-US" i="1"/>
              <a:t>Deployment</a:t>
            </a:r>
            <a:r>
              <a:rPr lang="en-US"/>
              <a:t> is not the end of the road.</a:t>
            </a:r>
          </a:p>
          <a:p>
            <a:pPr lvl="1"/>
            <a:r>
              <a:rPr lang="en-US"/>
              <a:t>Packaging/distribution</a:t>
            </a:r>
          </a:p>
          <a:p>
            <a:pPr lvl="1"/>
            <a:r>
              <a:rPr lang="en-US"/>
              <a:t>Installation</a:t>
            </a:r>
          </a:p>
          <a:p>
            <a:r>
              <a:rPr lang="en-US"/>
              <a:t>Systems are deployed as an architecture of physical devices and software environments.</a:t>
            </a:r>
          </a:p>
          <a:p>
            <a:endParaRPr lang="en-US"/>
          </a:p>
          <a:p>
            <a:endParaRPr lang="en-US"/>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775D7EA-C6EB-4FC3-86B6-EEF56597C0BC}" type="slidenum">
              <a:rPr lang="en-US"/>
              <a:pPr/>
              <a:t>6</a:t>
            </a:fld>
            <a:endParaRPr lang="en-US"/>
          </a:p>
        </p:txBody>
      </p:sp>
      <p:sp>
        <p:nvSpPr>
          <p:cNvPr id="164866" name="Rectangle 2"/>
          <p:cNvSpPr>
            <a:spLocks noGrp="1" noChangeArrowheads="1"/>
          </p:cNvSpPr>
          <p:nvPr>
            <p:ph type="title"/>
          </p:nvPr>
        </p:nvSpPr>
        <p:spPr/>
        <p:txBody>
          <a:bodyPr/>
          <a:lstStyle/>
          <a:p>
            <a:r>
              <a:rPr lang="en-US"/>
              <a:t>Deployment Diagrams</a:t>
            </a:r>
          </a:p>
        </p:txBody>
      </p:sp>
      <p:sp>
        <p:nvSpPr>
          <p:cNvPr id="164867" name="Rectangle 3"/>
          <p:cNvSpPr>
            <a:spLocks noGrp="1" noChangeArrowheads="1"/>
          </p:cNvSpPr>
          <p:nvPr>
            <p:ph type="body" idx="1"/>
          </p:nvPr>
        </p:nvSpPr>
        <p:spPr>
          <a:xfrm>
            <a:off x="457200" y="1600200"/>
            <a:ext cx="8229600" cy="4953000"/>
          </a:xfrm>
        </p:spPr>
        <p:txBody>
          <a:bodyPr/>
          <a:lstStyle/>
          <a:p>
            <a:r>
              <a:rPr lang="en-US"/>
              <a:t>Their physical architectures have the following elements:</a:t>
            </a:r>
          </a:p>
          <a:p>
            <a:pPr lvl="1"/>
            <a:r>
              <a:rPr lang="en-US"/>
              <a:t>Physical devices</a:t>
            </a:r>
          </a:p>
          <a:p>
            <a:pPr lvl="1"/>
            <a:r>
              <a:rPr lang="en-US"/>
              <a:t>Software execution environments</a:t>
            </a:r>
          </a:p>
          <a:p>
            <a:pPr lvl="1"/>
            <a:r>
              <a:rPr lang="en-US"/>
              <a:t>Software artifacts</a:t>
            </a:r>
          </a:p>
          <a:p>
            <a:pPr lvl="1"/>
            <a:r>
              <a:rPr lang="en-US"/>
              <a:t>Communication lines</a:t>
            </a:r>
          </a:p>
          <a:p>
            <a:r>
              <a:rPr lang="en-US"/>
              <a:t>UML Deployment Diagrams can be used to communicate these architectures.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A8FC5694-6170-44AD-875F-E34FE56F2B50}" type="slidenum">
              <a:rPr lang="en-US"/>
              <a:pPr/>
              <a:t>7</a:t>
            </a:fld>
            <a:endParaRPr lang="en-US"/>
          </a:p>
        </p:txBody>
      </p:sp>
      <p:sp>
        <p:nvSpPr>
          <p:cNvPr id="168962" name="Rectangle 2"/>
          <p:cNvSpPr>
            <a:spLocks noGrp="1" noChangeArrowheads="1"/>
          </p:cNvSpPr>
          <p:nvPr>
            <p:ph type="title"/>
          </p:nvPr>
        </p:nvSpPr>
        <p:spPr/>
        <p:txBody>
          <a:bodyPr/>
          <a:lstStyle/>
          <a:p>
            <a:r>
              <a:rPr lang="en-US"/>
              <a:t>Example: Deployment Diagram</a:t>
            </a:r>
          </a:p>
        </p:txBody>
      </p:sp>
      <p:sp>
        <p:nvSpPr>
          <p:cNvPr id="168963" name="Text Box 3"/>
          <p:cNvSpPr txBox="1">
            <a:spLocks noChangeArrowheads="1"/>
          </p:cNvSpPr>
          <p:nvPr/>
        </p:nvSpPr>
        <p:spPr bwMode="auto">
          <a:xfrm>
            <a:off x="6851650" y="6477000"/>
            <a:ext cx="2292350" cy="230188"/>
          </a:xfrm>
          <a:prstGeom prst="rect">
            <a:avLst/>
          </a:prstGeom>
          <a:noFill/>
          <a:ln w="9525">
            <a:noFill/>
            <a:miter lim="800000"/>
            <a:headEnd/>
            <a:tailEnd/>
          </a:ln>
          <a:effectLst/>
        </p:spPr>
        <p:txBody>
          <a:bodyPr>
            <a:spAutoFit/>
          </a:bodyPr>
          <a:lstStyle/>
          <a:p>
            <a:pPr algn="r"/>
            <a:r>
              <a:rPr lang="en-US" sz="900">
                <a:latin typeface="Arial Unicode MS" pitchFamily="34" charset="-128"/>
              </a:rPr>
              <a:t>Example adapted from Fowler, 2003</a:t>
            </a:r>
          </a:p>
        </p:txBody>
      </p:sp>
      <p:pic>
        <p:nvPicPr>
          <p:cNvPr id="168968" name="Picture 8"/>
          <p:cNvPicPr>
            <a:picLocks noChangeAspect="1" noChangeArrowheads="1"/>
          </p:cNvPicPr>
          <p:nvPr/>
        </p:nvPicPr>
        <p:blipFill>
          <a:blip r:embed="rId3" cstate="print"/>
          <a:srcRect/>
          <a:stretch>
            <a:fillRect/>
          </a:stretch>
        </p:blipFill>
        <p:spPr bwMode="auto">
          <a:xfrm>
            <a:off x="533400" y="1447800"/>
            <a:ext cx="7772400" cy="49958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1D95DF4-3863-49D0-813F-FF771782C5F5}" type="slidenum">
              <a:rPr lang="en-US"/>
              <a:pPr/>
              <a:t>8</a:t>
            </a:fld>
            <a:endParaRPr lang="en-US"/>
          </a:p>
        </p:txBody>
      </p:sp>
      <p:sp>
        <p:nvSpPr>
          <p:cNvPr id="171010" name="Rectangle 2"/>
          <p:cNvSpPr>
            <a:spLocks noGrp="1" noChangeArrowheads="1"/>
          </p:cNvSpPr>
          <p:nvPr>
            <p:ph type="title"/>
          </p:nvPr>
        </p:nvSpPr>
        <p:spPr/>
        <p:txBody>
          <a:bodyPr/>
          <a:lstStyle/>
          <a:p>
            <a:r>
              <a:rPr lang="en-US"/>
              <a:t>Outline</a:t>
            </a:r>
          </a:p>
        </p:txBody>
      </p:sp>
      <p:sp>
        <p:nvSpPr>
          <p:cNvPr id="171011" name="Rectangle 3"/>
          <p:cNvSpPr>
            <a:spLocks noGrp="1" noChangeArrowheads="1"/>
          </p:cNvSpPr>
          <p:nvPr>
            <p:ph type="body" idx="1"/>
          </p:nvPr>
        </p:nvSpPr>
        <p:spPr/>
        <p:txBody>
          <a:bodyPr/>
          <a:lstStyle/>
          <a:p>
            <a:r>
              <a:rPr lang="en-US"/>
              <a:t>Deployment Diagrams</a:t>
            </a:r>
          </a:p>
          <a:p>
            <a:pPr lvl="1"/>
            <a:r>
              <a:rPr lang="en-US">
                <a:hlinkClick r:id="" action="ppaction://customshow?id=2&amp;return=true"/>
              </a:rPr>
              <a:t>Nodes</a:t>
            </a:r>
            <a:endParaRPr lang="en-US"/>
          </a:p>
          <a:p>
            <a:pPr lvl="1"/>
            <a:r>
              <a:rPr lang="en-US">
                <a:hlinkClick r:id="" action="ppaction://customshow?id=3&amp;return=true"/>
              </a:rPr>
              <a:t>Artifacts</a:t>
            </a:r>
            <a:endParaRPr lang="en-US"/>
          </a:p>
          <a:p>
            <a:pPr lvl="1"/>
            <a:r>
              <a:rPr lang="en-US">
                <a:hlinkClick r:id="" action="ppaction://customshow?id=4&amp;return=true"/>
              </a:rPr>
              <a:t>Associations</a:t>
            </a:r>
            <a:endParaRPr lang="en-US"/>
          </a:p>
          <a:p>
            <a:r>
              <a:rPr lang="en-US">
                <a:hlinkClick r:id="" action="ppaction://customshow?id=5&amp;return=true"/>
              </a:rPr>
              <a:t>Using Deployment Diagrams</a:t>
            </a:r>
            <a:endParaRPr lang="en-US"/>
          </a:p>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4810AFDA-36EA-474B-9251-A999529A5457}" type="slidenum">
              <a:rPr lang="en-US"/>
              <a:pPr/>
              <a:t>9</a:t>
            </a:fld>
            <a:endParaRPr lang="en-US"/>
          </a:p>
        </p:txBody>
      </p:sp>
      <p:sp>
        <p:nvSpPr>
          <p:cNvPr id="173058" name="Rectangle 2"/>
          <p:cNvSpPr>
            <a:spLocks noGrp="1" noChangeArrowheads="1"/>
          </p:cNvSpPr>
          <p:nvPr>
            <p:ph type="title"/>
          </p:nvPr>
        </p:nvSpPr>
        <p:spPr/>
        <p:txBody>
          <a:bodyPr/>
          <a:lstStyle/>
          <a:p>
            <a:r>
              <a:rPr lang="en-US"/>
              <a:t>Nodes</a:t>
            </a:r>
          </a:p>
        </p:txBody>
      </p:sp>
      <p:sp>
        <p:nvSpPr>
          <p:cNvPr id="173059" name="Rectangle 3"/>
          <p:cNvSpPr>
            <a:spLocks noGrp="1" noChangeArrowheads="1"/>
          </p:cNvSpPr>
          <p:nvPr>
            <p:ph type="body" idx="1"/>
          </p:nvPr>
        </p:nvSpPr>
        <p:spPr>
          <a:xfrm>
            <a:off x="457200" y="1600200"/>
            <a:ext cx="8305800" cy="4724400"/>
          </a:xfrm>
        </p:spPr>
        <p:txBody>
          <a:bodyPr/>
          <a:lstStyle/>
          <a:p>
            <a:r>
              <a:rPr lang="en-US"/>
              <a:t>Deployment diagram nodes can represent:</a:t>
            </a:r>
          </a:p>
          <a:p>
            <a:pPr lvl="1"/>
            <a:r>
              <a:rPr lang="en-US"/>
              <a:t>Physical devices</a:t>
            </a:r>
            <a:endParaRPr lang="en-US" sz="1400"/>
          </a:p>
          <a:p>
            <a:pPr lvl="1"/>
            <a:r>
              <a:rPr lang="en-US"/>
              <a:t>Software execution environments</a:t>
            </a:r>
          </a:p>
          <a:p>
            <a:r>
              <a:rPr lang="en-US"/>
              <a:t>These stereotypes                                    are helpful, but are                                       not standardized.</a:t>
            </a:r>
          </a:p>
          <a:p>
            <a:endParaRPr lang="en-US"/>
          </a:p>
          <a:p>
            <a:endParaRPr lang="en-US"/>
          </a:p>
        </p:txBody>
      </p:sp>
      <p:pic>
        <p:nvPicPr>
          <p:cNvPr id="173063" name="Picture 7"/>
          <p:cNvPicPr>
            <a:picLocks noChangeAspect="1" noChangeArrowheads="1"/>
          </p:cNvPicPr>
          <p:nvPr/>
        </p:nvPicPr>
        <p:blipFill>
          <a:blip r:embed="rId3" cstate="print"/>
          <a:srcRect/>
          <a:stretch>
            <a:fillRect/>
          </a:stretch>
        </p:blipFill>
        <p:spPr bwMode="auto">
          <a:xfrm>
            <a:off x="4572000" y="3657600"/>
            <a:ext cx="4572000" cy="25574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
      <a:dk1>
        <a:srgbClr val="003300"/>
      </a:dk1>
      <a:lt1>
        <a:srgbClr val="FFFFFF"/>
      </a:lt1>
      <a:dk2>
        <a:srgbClr val="000000"/>
      </a:dk2>
      <a:lt2>
        <a:srgbClr val="336600"/>
      </a:lt2>
      <a:accent1>
        <a:srgbClr val="D5D000"/>
      </a:accent1>
      <a:accent2>
        <a:srgbClr val="669900"/>
      </a:accent2>
      <a:accent3>
        <a:srgbClr val="FFFFFF"/>
      </a:accent3>
      <a:accent4>
        <a:srgbClr val="002A00"/>
      </a:accent4>
      <a:accent5>
        <a:srgbClr val="E7E4AA"/>
      </a:accent5>
      <a:accent6>
        <a:srgbClr val="5C8A00"/>
      </a:accent6>
      <a:hlink>
        <a:srgbClr val="333300"/>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blank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blank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blank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blank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blank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blank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blank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blank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blank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blank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blank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996600"/>
        </a:hlink>
        <a:folHlink>
          <a:srgbClr val="CC9900"/>
        </a:folHlink>
      </a:clrScheme>
      <a:clrMap bg1="lt1" tx1="dk1" bg2="lt2" tx2="dk2" accent1="accent1" accent2="accent2" accent3="accent3" accent4="accent4" accent5="accent5" accent6="accent6" hlink="hlink" folHlink="folHlink"/>
    </a:extraClrScheme>
    <a:extraClrScheme>
      <a:clrScheme name="blank 14">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blank 15">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754E27"/>
        </a:hlink>
        <a:folHlink>
          <a:srgbClr val="CC9900"/>
        </a:folHlink>
      </a:clrScheme>
      <a:clrMap bg1="lt1" tx1="dk1" bg2="lt2" tx2="dk2" accent1="accent1" accent2="accent2" accent3="accent3" accent4="accent4" accent5="accent5" accent6="accent6" hlink="hlink" folHlink="folHlink"/>
    </a:extraClrScheme>
    <a:extraClrScheme>
      <a:clrScheme name="blank 16">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754E27"/>
        </a:hlink>
        <a:folHlink>
          <a:srgbClr val="CC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1280</TotalTime>
  <Words>2126</Words>
  <Application>Microsoft Office PowerPoint</Application>
  <PresentationFormat>On-screen Show (4:3)</PresentationFormat>
  <Paragraphs>295</Paragraphs>
  <Slides>24</Slides>
  <Notes>24</Notes>
  <HiddenSlides>0</HiddenSlides>
  <MMClips>0</MMClips>
  <ScaleCrop>false</ScaleCrop>
  <HeadingPairs>
    <vt:vector size="6" baseType="variant">
      <vt:variant>
        <vt:lpstr>Theme</vt:lpstr>
      </vt:variant>
      <vt:variant>
        <vt:i4>1</vt:i4>
      </vt:variant>
      <vt:variant>
        <vt:lpstr>Slide Titles</vt:lpstr>
      </vt:variant>
      <vt:variant>
        <vt:i4>24</vt:i4>
      </vt:variant>
      <vt:variant>
        <vt:lpstr>Custom Shows</vt:lpstr>
      </vt:variant>
      <vt:variant>
        <vt:i4>9</vt:i4>
      </vt:variant>
    </vt:vector>
  </HeadingPairs>
  <TitlesOfParts>
    <vt:vector size="34" baseType="lpstr">
      <vt:lpstr>blank</vt:lpstr>
      <vt:lpstr>Slide 1</vt:lpstr>
      <vt:lpstr>Software Evolution</vt:lpstr>
      <vt:lpstr>The Transition Phase</vt:lpstr>
      <vt:lpstr>Relative Effort: Phases</vt:lpstr>
      <vt:lpstr>System Deployment</vt:lpstr>
      <vt:lpstr>Deployment Diagrams</vt:lpstr>
      <vt:lpstr>Example: Deployment Diagram</vt:lpstr>
      <vt:lpstr>Outline</vt:lpstr>
      <vt:lpstr>Nodes</vt:lpstr>
      <vt:lpstr>Artifacts</vt:lpstr>
      <vt:lpstr>Assocations</vt:lpstr>
      <vt:lpstr>Using Deployment Diagrams</vt:lpstr>
      <vt:lpstr>Legacy Systems</vt:lpstr>
      <vt:lpstr>System Maintenance</vt:lpstr>
      <vt:lpstr>Relative Effort: Maintenance Types</vt:lpstr>
      <vt:lpstr>The Joy of Maintenance</vt:lpstr>
      <vt:lpstr>Managing Change</vt:lpstr>
      <vt:lpstr>Regression Testing</vt:lpstr>
      <vt:lpstr>Engineering for Evolution</vt:lpstr>
      <vt:lpstr>Re-Engineering</vt:lpstr>
      <vt:lpstr>Reasons to Re-Engineer</vt:lpstr>
      <vt:lpstr>Types of Re-Engineering</vt:lpstr>
      <vt:lpstr>Reverse Engineering</vt:lpstr>
      <vt:lpstr>Fredrick P. Brooks (1931- ) The Mythical Man-Month</vt:lpstr>
      <vt:lpstr>transition</vt:lpstr>
      <vt:lpstr>deployment</vt:lpstr>
      <vt:lpstr>nodes</vt:lpstr>
      <vt:lpstr>artifacts</vt:lpstr>
      <vt:lpstr>associations</vt:lpstr>
      <vt:lpstr>using</vt:lpstr>
      <vt:lpstr>maintenance</vt:lpstr>
      <vt:lpstr>reengineering</vt:lpstr>
      <vt:lpstr>closer</vt:lpstr>
    </vt:vector>
  </TitlesOfParts>
  <Company>Calvin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262 - Software Engineering - Calvin College</dc:title>
  <dc:creator>Keith Vander Linden</dc:creator>
  <cp:lastModifiedBy>Information Technology</cp:lastModifiedBy>
  <cp:revision>269</cp:revision>
  <cp:lastPrinted>2000-01-31T15:40:53Z</cp:lastPrinted>
  <dcterms:created xsi:type="dcterms:W3CDTF">1998-10-05T12:37:05Z</dcterms:created>
  <dcterms:modified xsi:type="dcterms:W3CDTF">2009-08-26T19:55:15Z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kvlinden@calvin.edu</vt:lpwstr>
  </property>
  <property fmtid="{D5CDD505-2E9C-101B-9397-08002B2CF9AE}" pid="8" name="HomePage">
    <vt:lpwstr>http://www.calvin.edu/~kvlinden</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3</vt:i4>
  </property>
  <property fmtid="{D5CDD505-2E9C-101B-9397-08002B2CF9AE}" pid="21" name="OutputDir">
    <vt:lpwstr>D:\Courses\247</vt:lpwstr>
  </property>
</Properties>
</file>