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52"/>
  </p:notesMasterIdLst>
  <p:handoutMasterIdLst>
    <p:handoutMasterId r:id="rId53"/>
  </p:handoutMasterIdLst>
  <p:sldIdLst>
    <p:sldId id="264" r:id="rId2"/>
    <p:sldId id="310" r:id="rId3"/>
    <p:sldId id="258" r:id="rId4"/>
    <p:sldId id="259" r:id="rId5"/>
    <p:sldId id="257" r:id="rId6"/>
    <p:sldId id="261" r:id="rId7"/>
    <p:sldId id="314" r:id="rId8"/>
    <p:sldId id="309" r:id="rId9"/>
    <p:sldId id="260" r:id="rId10"/>
    <p:sldId id="262" r:id="rId11"/>
    <p:sldId id="311" r:id="rId12"/>
    <p:sldId id="263" r:id="rId13"/>
    <p:sldId id="265" r:id="rId14"/>
    <p:sldId id="266" r:id="rId15"/>
    <p:sldId id="267" r:id="rId16"/>
    <p:sldId id="268" r:id="rId17"/>
    <p:sldId id="269" r:id="rId18"/>
    <p:sldId id="271" r:id="rId19"/>
    <p:sldId id="272" r:id="rId20"/>
    <p:sldId id="273" r:id="rId21"/>
    <p:sldId id="274" r:id="rId22"/>
    <p:sldId id="276" r:id="rId23"/>
    <p:sldId id="303" r:id="rId24"/>
    <p:sldId id="275" r:id="rId25"/>
    <p:sldId id="312" r:id="rId26"/>
    <p:sldId id="277" r:id="rId27"/>
    <p:sldId id="278" r:id="rId28"/>
    <p:sldId id="279" r:id="rId29"/>
    <p:sldId id="280" r:id="rId30"/>
    <p:sldId id="281" r:id="rId31"/>
    <p:sldId id="285" r:id="rId32"/>
    <p:sldId id="313" r:id="rId33"/>
    <p:sldId id="289" r:id="rId34"/>
    <p:sldId id="304" r:id="rId35"/>
    <p:sldId id="306" r:id="rId36"/>
    <p:sldId id="283" r:id="rId37"/>
    <p:sldId id="284" r:id="rId38"/>
    <p:sldId id="290" r:id="rId39"/>
    <p:sldId id="291" r:id="rId40"/>
    <p:sldId id="292" r:id="rId41"/>
    <p:sldId id="300" r:id="rId42"/>
    <p:sldId id="293" r:id="rId43"/>
    <p:sldId id="299" r:id="rId44"/>
    <p:sldId id="294" r:id="rId45"/>
    <p:sldId id="295" r:id="rId46"/>
    <p:sldId id="296" r:id="rId47"/>
    <p:sldId id="301" r:id="rId48"/>
    <p:sldId id="302" r:id="rId49"/>
    <p:sldId id="297" r:id="rId50"/>
    <p:sldId id="298" r:id="rId51"/>
  </p:sldIdLst>
  <p:sldSz cx="9144000" cy="6858000" type="screen4x3"/>
  <p:notesSz cx="6858000" cy="9144000"/>
  <p:custShowLst>
    <p:custShow name="modes" id="0">
      <p:sldLst>
        <p:sld r:id="rId10"/>
        <p:sld r:id="rId11"/>
        <p:sld r:id="rId12"/>
      </p:sldLst>
    </p:custShow>
    <p:custShow name="audience" id="1">
      <p:sldLst>
        <p:sld r:id="rId28"/>
      </p:sldLst>
    </p:custShow>
    <p:custShow name="grammatical style" id="2">
      <p:sldLst>
        <p:sld r:id="rId40"/>
        <p:sld r:id="rId41"/>
        <p:sld r:id="rId42"/>
        <p:sld r:id="rId43"/>
        <p:sld r:id="rId44"/>
        <p:sld r:id="rId45"/>
        <p:sld r:id="rId46"/>
        <p:sld r:id="rId47"/>
        <p:sld r:id="rId48"/>
        <p:sld r:id="rId49"/>
        <p:sld r:id="rId50"/>
        <p:sld r:id="rId51"/>
      </p:sldLst>
    </p:custShow>
    <p:custShow name="writing" id="3">
      <p:sldLst>
        <p:sld r:id="rId27"/>
      </p:sldLst>
    </p:custShow>
    <p:custShow name="content" id="4">
      <p:sldLst>
        <p:sld r:id="rId13"/>
        <p:sld r:id="rId14"/>
        <p:sld r:id="rId15"/>
        <p:sld r:id="rId16"/>
        <p:sld r:id="rId17"/>
        <p:sld r:id="rId18"/>
        <p:sld r:id="rId19"/>
        <p:sld r:id="rId20"/>
        <p:sld r:id="rId21"/>
        <p:sld r:id="rId22"/>
        <p:sld r:id="rId23"/>
        <p:sld r:id="rId24"/>
        <p:sld r:id="rId25"/>
        <p:sld r:id="rId26"/>
      </p:sldLst>
    </p:custShow>
    <p:custShow name="grammar" id="5">
      <p:sldLst>
        <p:sld r:id="rId29"/>
        <p:sld r:id="rId30"/>
        <p:sld r:id="rId31"/>
        <p:sld r:id="rId32"/>
        <p:sld r:id="rId33"/>
        <p:sld r:id="rId34"/>
        <p:sld r:id="rId35"/>
        <p:sld r:id="rId36"/>
        <p:sld r:id="rId37"/>
        <p:sld r:id="rId38"/>
        <p:sld r:id="rId39"/>
      </p:sldLst>
    </p:custShow>
    <p:custShow name="types" id="6">
      <p:sldLst>
        <p:sld r:id="rId4"/>
        <p:sld r:id="rId5"/>
        <p:sld r:id="rId6"/>
        <p:sld r:id="rId7"/>
        <p:sld r:id="rId8"/>
        <p:sld r:id="rId9"/>
      </p:sldLst>
    </p:custShow>
  </p:custShow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8325" autoAdjust="0"/>
  </p:normalViewPr>
  <p:slideViewPr>
    <p:cSldViewPr>
      <p:cViewPr varScale="1">
        <p:scale>
          <a:sx n="106" d="100"/>
          <a:sy n="106" d="100"/>
        </p:scale>
        <p:origin x="-3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191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788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788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788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7F4362FE-531F-4314-BC75-00BD079C080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5F45668C-C4F9-4404-9D82-AD835992DBC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alt-usage-english.org/excerpts/fxspliti.html" TargetMode="External"/><Relationship Id="rId7" Type="http://schemas.openxmlformats.org/officeDocument/2006/relationships/hyperlink" Target="http://www-users.cs.york.ac.uk/~susan/bib/nf/b/bllbrysn.htm"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www-users.cs.york.ac.uk/~susan/bib/nf/p/ercprtrd.htm" TargetMode="External"/><Relationship Id="rId5" Type="http://schemas.openxmlformats.org/officeDocument/2006/relationships/hyperlink" Target="http://www-users.cs.york.ac.uk/~susan/bib/nf/g/gowers.htm" TargetMode="External"/><Relationship Id="rId4" Type="http://schemas.openxmlformats.org/officeDocument/2006/relationships/hyperlink" Target="http://www-users.cs.york.ac.uk/~susan/bib/nf/f/hwfowler.htm"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6BBD230-90F1-4AD6-9C92-6D3E0075AD08}" type="slidenum">
              <a:rPr lang="en-US"/>
              <a:pPr/>
              <a:t>1</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A2C9160-D54A-41FA-8F27-3D7A82A51A83}" type="slidenum">
              <a:rPr lang="en-US"/>
              <a:pPr/>
              <a:t>10</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mtClean="0"/>
              <a:t>* You’ll do all of the marked modes for your project.</a:t>
            </a:r>
          </a:p>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B07837C-A3E7-45B7-9ED4-4731DE2E64A9}" type="slidenum">
              <a:rPr lang="en-US"/>
              <a:pPr/>
              <a:t>11</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FDA55B4-22BA-4137-AF24-8244AE14301D}" type="slidenum">
              <a:rPr lang="en-US"/>
              <a:pPr/>
              <a:t>12</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mtClean="0"/>
              <a:t>We’ll focus on those aspects of the documentation that you will be doing for your projects, ignoring the others for the most part.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74210EB-F64A-45F9-B792-118AE7921285}" type="slidenum">
              <a:rPr lang="en-US"/>
              <a:pPr/>
              <a:t>13</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smtClean="0"/>
              <a:t>Tell Susanna’s story.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8AD682D-BEA9-4FA6-BADB-3F512433174C}" type="slidenum">
              <a:rPr lang="en-US"/>
              <a:pPr/>
              <a:t>14</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mtClean="0">
                <a:solidFill>
                  <a:schemeClr val="accent2"/>
                </a:solidFill>
              </a:rPr>
              <a:t>Use an explicit “light” command.</a:t>
            </a:r>
          </a:p>
          <a:p>
            <a:endParaRPr lang="en-US" smtClean="0"/>
          </a:p>
          <a:p>
            <a:r>
              <a:rPr lang="en-US" smtClean="0"/>
              <a:t>Imagene is an automated system that I wrote in graduate school.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60FDE8B-2255-4EB3-B0DB-7E453DEFF003}" type="slidenum">
              <a:rPr lang="en-US"/>
              <a:pPr/>
              <a:t>15</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E174764-118D-4FA3-8DD7-A9A225266E4E}" type="slidenum">
              <a:rPr lang="en-US"/>
              <a:pPr/>
              <a:t>16</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smtClean="0">
                <a:solidFill>
                  <a:schemeClr val="accent2"/>
                </a:solidFill>
              </a:rPr>
              <a:t>Imagene uses articles and pronouns.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9BBE9C2-F9F6-41F5-A89F-43DE0096820D}" type="slidenum">
              <a:rPr lang="en-US"/>
              <a:pPr/>
              <a:t>17</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a:buFont typeface="Symbol" pitchFamily="18" charset="2"/>
              <a:buNone/>
            </a:pPr>
            <a:r>
              <a:rPr lang="en-US" smtClean="0"/>
              <a:t>Don’t allow these things to happen; write good documentation.</a:t>
            </a:r>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BD80588-B9AB-40E4-B871-B4D05752CD1F}" type="slidenum">
              <a:rPr lang="en-US"/>
              <a:pPr/>
              <a:t>18</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smtClean="0"/>
              <a:t>More common than minimal manuals is to produce levels of documentation verbosity:</a:t>
            </a:r>
          </a:p>
          <a:p>
            <a:r>
              <a:rPr lang="en-US" smtClean="0"/>
              <a:t>	quick reference card</a:t>
            </a:r>
          </a:p>
          <a:p>
            <a:r>
              <a:rPr lang="en-US" smtClean="0"/>
              <a:t>	quick tutorial</a:t>
            </a:r>
          </a:p>
          <a:p>
            <a:r>
              <a:rPr lang="en-US" smtClean="0"/>
              <a:t>	full user’s manual</a:t>
            </a:r>
          </a:p>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DDC882B-70A9-4302-8B51-85E62E2A1A23}" type="slidenum">
              <a:rPr lang="en-US"/>
              <a:pPr/>
              <a:t>19</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B959F89-3FBD-4ABD-90AF-59B820F1C8FF}" type="slidenum">
              <a:rPr lang="en-US"/>
              <a:pPr/>
              <a:t>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mtClean="0"/>
              <a:t>Oh yes they do…</a:t>
            </a:r>
          </a:p>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3AC2C9B-1D9B-49BA-A76C-70D4FDF93B91}" type="slidenum">
              <a:rPr lang="en-US"/>
              <a:pPr/>
              <a:t>20</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762000" y="4343400"/>
            <a:ext cx="5638800" cy="4114800"/>
          </a:xfrm>
          <a:noFill/>
          <a:ln/>
        </p:spPr>
        <p:txBody>
          <a:bodyPr/>
          <a:lstStyle/>
          <a:p>
            <a:r>
              <a:rPr lang="en-US" smtClean="0"/>
              <a:t>Vocabulary problem</a:t>
            </a:r>
          </a:p>
          <a:p>
            <a:r>
              <a:rPr lang="en-US" smtClean="0"/>
              <a:t>	choosing names is hard</a:t>
            </a:r>
          </a:p>
          <a:p>
            <a:r>
              <a:rPr lang="en-US" smtClean="0"/>
              <a:t>	e.g., What should you call "start" ADT?</a:t>
            </a:r>
          </a:p>
          <a:p>
            <a:r>
              <a:rPr lang="en-US" smtClean="0"/>
              <a:t>	multilingually it's even harder</a:t>
            </a:r>
          </a:p>
          <a:p>
            <a:r>
              <a:rPr lang="en-US" smtClean="0"/>
              <a:t>		e.g., Amanda's Spanish name problem</a:t>
            </a:r>
          </a:p>
          <a:p>
            <a:r>
              <a:rPr lang="en-US" smtClean="0"/>
              <a:t>	Bellcore study: </a:t>
            </a:r>
          </a:p>
          <a:p>
            <a:r>
              <a:rPr lang="en-US" smtClean="0"/>
              <a:t>		1/10 chance for "armchair" name to match chosen name.</a:t>
            </a:r>
          </a:p>
          <a:p>
            <a:r>
              <a:rPr lang="en-US" smtClean="0"/>
              <a:t>		The most common name had only 1/5 the votes.</a:t>
            </a:r>
          </a:p>
          <a:p>
            <a:r>
              <a:rPr lang="en-US" smtClean="0"/>
              <a:t>Solution =&gt; use an index with multiple terms</a:t>
            </a:r>
          </a:p>
          <a:p>
            <a:r>
              <a:rPr lang="en-US" smtClean="0"/>
              <a:t>	key word search for on-line systems.</a:t>
            </a:r>
          </a:p>
          <a:p>
            <a:r>
              <a:rPr lang="en-US" smtClean="0"/>
              <a:t>How would you build one?</a:t>
            </a:r>
          </a:p>
          <a:p>
            <a:r>
              <a:rPr lang="en-US" smtClean="0"/>
              <a:t>We won't do this one either.</a:t>
            </a:r>
          </a:p>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4C66660-56FD-4C65-AABC-E227E08E6506}" type="slidenum">
              <a:rPr lang="en-US"/>
              <a:pPr/>
              <a:t>21</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47CAB11-01ED-42D2-A376-02D9054290CF}" type="slidenum">
              <a:rPr lang="en-US"/>
              <a:pPr/>
              <a:t>22</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228C271-3D60-43D2-A2E9-A303C521EF39}" type="slidenum">
              <a:rPr lang="en-US"/>
              <a:pPr/>
              <a:t>23</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r>
              <a:rPr lang="en-US" smtClean="0"/>
              <a:t>These are all from the British standard for on-line technical documentation.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D9A850B-2CE7-4277-BB31-4880D8F78E44}" type="slidenum">
              <a:rPr lang="en-US"/>
              <a:pPr/>
              <a:t>24</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r>
              <a:rPr lang="en-US" smtClean="0"/>
              <a:t>Obviously</a:t>
            </a:r>
          </a:p>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7592D3F-0036-4540-BAA3-91D6B4D7FEEE}" type="slidenum">
              <a:rPr lang="en-US"/>
              <a:pPr/>
              <a:t>25</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smtClean="0"/>
              <a:t>The legendary Funnel of Nurnberg was said to make people wise very quickly when the right knowledge was poured in; it is an approach that designers continue to apply in trying to make instruction more efficient. This book describes a quite different instructional paradigm that uses what learners do spontaneously to find meaning in the activities of learning. It presents the "minimalist" approach to instructional design - its origins in the study of people's learning problems with computer systems, its foundations in the psychology of learning and problem solving, and its application in a variety of case studies. Carroll demonstrates that the minimalist approach outperforms the standard "systems approach" in every relevant way - the learner, not the system determines the model and the methods of instruction. It supports the rapid achievement of realistic projects right from the start of training, instead of relying on drill and practice techniques, and designing for error recognition and recovery as basic instructional events, instead of seeing error as failure. The book's many examples - including a brief discussion of recent commercial applications - will help researchers and practitioners apply and develop this new instructional technology. John M. Carroll has participated for a number of years as a leader in the interdisciplinary field of human-computer interactions. He is Manager of User Interface Theory and Design at IBM's Watson Research Center. </a:t>
            </a:r>
            <a:r>
              <a:rPr lang="en-US" i="1" smtClean="0"/>
              <a:t>The Nurnberg Funnel </a:t>
            </a:r>
            <a:r>
              <a:rPr lang="en-US" smtClean="0"/>
              <a:t>inaugurates the Technical Communications series, edited by Ed Barrett.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591AC75-A936-402C-9B40-A25F4636FA81}" type="slidenum">
              <a:rPr lang="en-US"/>
              <a:pPr/>
              <a:t>26</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3F521C3-4DF7-4050-A695-ABBC8A468676}" type="slidenum">
              <a:rPr lang="en-US"/>
              <a:pPr/>
              <a:t>27</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762000" y="4343400"/>
            <a:ext cx="5486400" cy="4114800"/>
          </a:xfrm>
          <a:noFill/>
          <a:ln/>
        </p:spPr>
        <p:txBody>
          <a:bodyPr/>
          <a:lstStyle/>
          <a:p>
            <a:r>
              <a:rPr lang="en-US" smtClean="0"/>
              <a:t>Speaking the reader's language requires knowing who the reader is.</a:t>
            </a:r>
          </a:p>
          <a:p>
            <a:r>
              <a:rPr lang="en-US" smtClean="0"/>
              <a:t>Audience types: (make them guess the manual types)</a:t>
            </a:r>
          </a:p>
          <a:p>
            <a:r>
              <a:rPr lang="en-US" smtClean="0"/>
              <a:t>	Experts</a:t>
            </a:r>
          </a:p>
          <a:p>
            <a:r>
              <a:rPr lang="en-US" smtClean="0"/>
              <a:t>		design documents are targeted here</a:t>
            </a:r>
          </a:p>
          <a:p>
            <a:r>
              <a:rPr lang="en-US" smtClean="0"/>
              <a:t>	technicians</a:t>
            </a:r>
          </a:p>
          <a:p>
            <a:r>
              <a:rPr lang="en-US" smtClean="0"/>
              <a:t>		maintenance manuals are targeted here</a:t>
            </a:r>
          </a:p>
          <a:p>
            <a:r>
              <a:rPr lang="en-US" smtClean="0"/>
              <a:t>	Executives/managers</a:t>
            </a:r>
          </a:p>
          <a:p>
            <a:r>
              <a:rPr lang="en-US" smtClean="0"/>
              <a:t>		sections of the requirements document</a:t>
            </a:r>
          </a:p>
          <a:p>
            <a:r>
              <a:rPr lang="en-US" smtClean="0"/>
              <a:t>			risk analysis</a:t>
            </a:r>
          </a:p>
          <a:p>
            <a:r>
              <a:rPr lang="en-US" smtClean="0"/>
              <a:t>			hardware/software support requirements</a:t>
            </a:r>
          </a:p>
          <a:p>
            <a:r>
              <a:rPr lang="en-US" smtClean="0"/>
              <a:t>	non-specialists (of various grades)</a:t>
            </a:r>
          </a:p>
          <a:p>
            <a:r>
              <a:rPr lang="en-US" smtClean="0"/>
              <a:t>		users manuals/tutorials</a:t>
            </a:r>
          </a:p>
          <a:p>
            <a:r>
              <a:rPr lang="en-US" smtClean="0"/>
              <a:t>		Military manuals write to the 6th grade level.</a:t>
            </a:r>
          </a:p>
          <a:p>
            <a:r>
              <a:rPr lang="en-US" smtClean="0"/>
              <a:t>		examples tend to be critical here</a:t>
            </a:r>
          </a:p>
          <a:p>
            <a:r>
              <a:rPr lang="en-US" smtClean="0"/>
              <a:t>			I hate man pages without examples?</a:t>
            </a:r>
          </a:p>
          <a:p>
            <a:r>
              <a:rPr lang="en-US" smtClean="0"/>
              <a:t>		This will be your audience.</a:t>
            </a:r>
          </a:p>
          <a:p>
            <a:r>
              <a:rPr lang="en-US" smtClean="0"/>
              <a:t>This may seem obvious, but we forget.</a:t>
            </a:r>
          </a:p>
          <a:p>
            <a:r>
              <a:rPr lang="en-US" smtClean="0"/>
              <a:t>	e.g., in 121, I can't just say "copy the mdb file first",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8A2E57F-8533-4DC6-AB84-4E21370A0367}" type="slidenum">
              <a:rPr lang="en-US"/>
              <a:pPr/>
              <a:t>28</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smtClean="0"/>
              <a:t>Anaphora is “backward reference”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CD21DBD-D963-4786-8A88-60E6C2297C4C}" type="slidenum">
              <a:rPr lang="en-US"/>
              <a:pPr/>
              <a:t>29</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smtClean="0"/>
              <a:t>Set and flavor are both singular, so “is”.  Draw this on the slides manually.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1FB4419-04F7-4FB4-9298-54234C0AC475}" type="slidenum">
              <a:rPr lang="en-US"/>
              <a:pPr/>
              <a:t>3</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400" y="4343400"/>
            <a:ext cx="5334000" cy="4114800"/>
          </a:xfrm>
          <a:noFill/>
          <a:ln/>
        </p:spPr>
        <p:txBody>
          <a:bodyPr/>
          <a:lstStyle/>
          <a:p>
            <a:r>
              <a:rPr lang="en-US" smtClean="0"/>
              <a:t>You’re doing all of these in your project.</a:t>
            </a:r>
          </a:p>
          <a:p>
            <a:r>
              <a:rPr lang="en-US" smtClean="0"/>
              <a:t>This stuff you already know about.</a:t>
            </a:r>
          </a:p>
          <a:p>
            <a:endParaRPr lang="en-US" smtClean="0"/>
          </a:p>
          <a:p>
            <a:r>
              <a:rPr lang="en-US" smtClean="0"/>
              <a:t>I crabbed about these a lot during the code review because they are critical</a:t>
            </a:r>
          </a:p>
          <a:p>
            <a:r>
              <a:rPr lang="en-US" smtClean="0"/>
              <a:t>in a group programming environment - you may quit and be replaced by some </a:t>
            </a:r>
          </a:p>
          <a:p>
            <a:r>
              <a:rPr lang="en-US" smtClean="0"/>
              <a:t>poor soul that will have to take over your code.</a:t>
            </a:r>
          </a:p>
          <a:p>
            <a:endParaRPr lang="en-US" smtClean="0"/>
          </a:p>
          <a:p>
            <a:r>
              <a:rPr lang="en-US" smtClean="0"/>
              <a:t>Tim Collins’ Laws of Software Maintenance:</a:t>
            </a:r>
          </a:p>
          <a:p>
            <a:r>
              <a:rPr lang="en-US" smtClean="0"/>
              <a:t>   First Law: Other people’s code tends to look like undecipherable junk.</a:t>
            </a:r>
          </a:p>
          <a:p>
            <a:r>
              <a:rPr lang="en-US" smtClean="0"/>
              <a:t>   Second Law: Your own code will look like someone else’s code after 6 months.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D1A5902-3A13-43DB-8B95-F5CE43347021}" type="slidenum">
              <a:rPr lang="en-US"/>
              <a:pPr/>
              <a:t>30</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smtClean="0"/>
              <a:t>What about the “they” in the first sentence and the “he” in the second?  What do they refer to?  In this case, it’s unclear.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B5C6AC3-FA6E-4A79-8805-44FD5A3EBCCA}" type="slidenum">
              <a:rPr lang="en-US"/>
              <a:pPr/>
              <a:t>31</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smtClean="0"/>
              <a:t>Note the “they (the horses not the disciples)” joke related to anaphora.</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A10C61D-FAB4-4CC4-A1B6-55C5F69A9720}" type="slidenum">
              <a:rPr lang="en-US"/>
              <a:pPr/>
              <a:t>32</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smtClean="0"/>
              <a:t>What does this one mean?</a:t>
            </a:r>
          </a:p>
          <a:p>
            <a:pPr>
              <a:buFontTx/>
              <a:buChar char="•"/>
            </a:pPr>
            <a:r>
              <a:rPr lang="en-US" smtClean="0"/>
              <a:t>You know him better than I know him. </a:t>
            </a:r>
            <a:br>
              <a:rPr lang="en-US" smtClean="0"/>
            </a:br>
            <a:r>
              <a:rPr lang="en-US" smtClean="0"/>
              <a:t>You know him better than you know me.</a:t>
            </a:r>
          </a:p>
          <a:p>
            <a:r>
              <a:rPr lang="en-US" smtClean="0"/>
              <a:t>See Greenbaum/Quirk, Student’s Grammar, section 6.7.</a:t>
            </a:r>
          </a:p>
          <a:p>
            <a:pPr>
              <a:buFontTx/>
              <a:buChar char="•"/>
            </a:pPr>
            <a:r>
              <a:rPr lang="en-US" smtClean="0"/>
              <a:t>Either form is acceptable.  Being after the verb puts the pronoun in object “territory”.</a:t>
            </a:r>
          </a:p>
          <a:p>
            <a:pPr>
              <a:buFontTx/>
              <a:buChar char="•"/>
            </a:pPr>
            <a:r>
              <a:rPr lang="en-US" smtClean="0"/>
              <a:t>The “me” is more informal; in writing, the problem is often avoided by saying something like “the I do”.</a:t>
            </a:r>
          </a:p>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9DFA138-3706-4672-B54F-39F0B0EB3377}" type="slidenum">
              <a:rPr lang="en-US"/>
              <a:pPr/>
              <a:t>33</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66905C8-26C4-4584-891C-AEA02C2890DD}" type="slidenum">
              <a:rPr lang="en-US"/>
              <a:pPr/>
              <a:t>34</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B33DD52-C197-4E34-8353-545201D42377}" type="slidenum">
              <a:rPr lang="en-US"/>
              <a:pPr/>
              <a:t>35</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F73E73A1-DABE-49F4-9B93-5BFF4DC9E2F4}" type="slidenum">
              <a:rPr lang="en-US"/>
              <a:pPr/>
              <a:t>36</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r>
              <a:rPr lang="en-US" smtClean="0"/>
              <a:t>Telegraph speak - very common in instructions</a:t>
            </a:r>
          </a:p>
          <a:p>
            <a:endParaRPr lang="en-US" smtClean="0"/>
          </a:p>
          <a:p>
            <a:r>
              <a:rPr lang="en-US" smtClean="0"/>
              <a:t>parents tend to talk to kids this way</a:t>
            </a:r>
          </a:p>
          <a:p>
            <a:r>
              <a:rPr lang="en-US" smtClean="0"/>
              <a:t>people tend to talk to computers this way also!</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E9A3DCC-2D9D-4BAA-B324-C81CF9D5D2B3}" type="slidenum">
              <a:rPr lang="en-US"/>
              <a:pPr/>
              <a:t>37</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9A2DD05-77D4-4886-AFF3-AAD43627B60C}" type="slidenum">
              <a:rPr lang="en-US"/>
              <a:pPr/>
              <a:t>38</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marL="228600" indent="-228600">
              <a:spcBef>
                <a:spcPct val="0"/>
              </a:spcBef>
            </a:pPr>
            <a:r>
              <a:rPr lang="en-US" b="1" i="1" smtClean="0"/>
              <a:t>“News Flash”:  Split infinitives have recently been acknowledged as legitimate.</a:t>
            </a:r>
            <a:endParaRPr lang="en-US" smtClean="0"/>
          </a:p>
          <a:p>
            <a:pPr marL="228600" indent="-228600"/>
            <a:r>
              <a:rPr lang="en-US" smtClean="0"/>
              <a:t>The split infinitive construction goes back to the 13th century, but was relatively rare until the 19th. No split infinitives are to be found in the works of Shakespeare, Spenser, Pope, or Dryden, or in the King James Version of the Bible.– </a:t>
            </a:r>
            <a:r>
              <a:rPr lang="en-US" smtClean="0">
                <a:hlinkClick r:id="rId3"/>
              </a:rPr>
              <a:t>alt.usage.english FAQ</a:t>
            </a:r>
            <a:endParaRPr lang="en-US" smtClean="0"/>
          </a:p>
          <a:p>
            <a:pPr marL="228600" indent="-228600"/>
            <a:endParaRPr lang="en-US" smtClean="0"/>
          </a:p>
          <a:p>
            <a:pPr marL="228600" indent="-228600"/>
            <a:r>
              <a:rPr lang="en-US" smtClean="0"/>
              <a:t>I can think of two very good reasons for not splitting an infinitive. </a:t>
            </a:r>
          </a:p>
          <a:p>
            <a:pPr marL="228600" indent="-228600"/>
            <a:r>
              <a:rPr lang="en-US" smtClean="0"/>
              <a:t>Because you feel that the rules of English ought to conform to the grammatical precepts of a language that died a thousand years ago. </a:t>
            </a:r>
          </a:p>
          <a:p>
            <a:pPr marL="228600" indent="-228600"/>
            <a:r>
              <a:rPr lang="en-US" smtClean="0"/>
              <a:t>Because you wish to cling to a pointless affectation of usage that is without the support of any recognized authority of the last 200 years, even at the cost of composing sentences that are ambiguous, inelegant, and patently contorted. </a:t>
            </a:r>
          </a:p>
          <a:p>
            <a:pPr marL="228600" indent="-228600"/>
            <a:r>
              <a:rPr lang="en-US" smtClean="0"/>
              <a:t>It is exceedingly difficult to find any authority who condemns the split infinitive - Theodore Bernstein, </a:t>
            </a:r>
            <a:r>
              <a:rPr lang="en-US" smtClean="0">
                <a:hlinkClick r:id="rId4"/>
              </a:rPr>
              <a:t>H. W. Fowler</a:t>
            </a:r>
            <a:r>
              <a:rPr lang="en-US" smtClean="0"/>
              <a:t>, </a:t>
            </a:r>
            <a:r>
              <a:rPr lang="en-US" smtClean="0">
                <a:hlinkClick r:id="rId5"/>
              </a:rPr>
              <a:t>Ernest Gowers</a:t>
            </a:r>
            <a:r>
              <a:rPr lang="en-US" smtClean="0"/>
              <a:t>, </a:t>
            </a:r>
            <a:r>
              <a:rPr lang="en-US" smtClean="0">
                <a:hlinkClick r:id="rId6"/>
              </a:rPr>
              <a:t>Eric Partridge</a:t>
            </a:r>
            <a:r>
              <a:rPr lang="en-US" smtClean="0"/>
              <a:t>, Rudolph Flesch, Wilson Follett, Roy H. Copperud, and others too tedious to enumerate here all agree that there is no logical reason not to split an infinitive. -- </a:t>
            </a:r>
            <a:r>
              <a:rPr lang="en-US" smtClean="0">
                <a:hlinkClick r:id="rId7"/>
              </a:rPr>
              <a:t>Bill Bryson</a:t>
            </a:r>
            <a:r>
              <a:rPr lang="en-US" smtClean="0"/>
              <a:t>, </a:t>
            </a:r>
            <a:r>
              <a:rPr lang="en-US" i="1" smtClean="0"/>
              <a:t>Mother Tongue</a:t>
            </a:r>
            <a:r>
              <a:rPr lang="en-US" smtClean="0"/>
              <a:t>, 1990</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375C675-07EE-4CF2-93D1-885380401E94}" type="slidenum">
              <a:rPr lang="en-US"/>
              <a:pPr/>
              <a:t>39</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1E6F217-8A3D-43D7-8B64-1047DD762BD9}" type="slidenum">
              <a:rPr lang="en-US"/>
              <a:pPr/>
              <a:t>4</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smtClean="0"/>
              <a:t>This is the unpleasant surprise.</a:t>
            </a:r>
          </a:p>
          <a:p>
            <a:r>
              <a:rPr lang="en-US" smtClean="0"/>
              <a:t>* You’ll do all of the marked types for your project.</a:t>
            </a:r>
          </a:p>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3457D33-6357-422A-8B06-9D1CCFB346CC}" type="slidenum">
              <a:rPr lang="en-US"/>
              <a:pPr/>
              <a:t>40</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8BA614E9-C8BD-40AB-A122-3AAE95A0D4FC}" type="slidenum">
              <a:rPr lang="en-US"/>
              <a:pPr/>
              <a:t>41</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C612C43-4EA1-42CA-9C2A-54104F7A0B2C}" type="slidenum">
              <a:rPr lang="en-US"/>
              <a:pPr/>
              <a:t>42</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B4DB936-B8E3-4FB2-BAF2-772E0BA21065}" type="slidenum">
              <a:rPr lang="en-US"/>
              <a:pPr/>
              <a:t>43</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20684413-F28B-4A66-8929-C9BD7CE654AD}" type="slidenum">
              <a:rPr lang="en-US"/>
              <a:pPr/>
              <a:t>44</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52AD80D-0F4F-44C1-B56D-258E064FE586}" type="slidenum">
              <a:rPr lang="en-US"/>
              <a:pPr/>
              <a:t>45</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en-US" smtClean="0"/>
              <a:t>This command is self-contradictory</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5B826CDA-91E3-4B6D-A316-1A19336429B6}" type="slidenum">
              <a:rPr lang="en-US"/>
              <a:pPr/>
              <a:t>46</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66419F5-9137-48E6-AD79-FD1DF29D9885}" type="slidenum">
              <a:rPr lang="en-US"/>
              <a:pPr/>
              <a:t>47</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r>
              <a:rPr lang="en-US" smtClean="0"/>
              <a:t>Be sure to state the precondition.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6AA155B7-C600-48FE-BB45-B0BEAE57DDDF}" type="slidenum">
              <a:rPr lang="en-US"/>
              <a:pPr/>
              <a:t>48</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en-US" smtClean="0"/>
              <a:t>You should also state the expected/correct system feedback.</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04C120A-EBF2-40C4-8C18-C706D3783787}" type="slidenum">
              <a:rPr lang="en-US"/>
              <a:pPr/>
              <a:t>49</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CE7F452-A00E-49AF-B0FC-554DDC08A158}" type="slidenum">
              <a:rPr lang="en-US"/>
              <a:pPr/>
              <a:t>5</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smtClean="0"/>
              <a:t>This is the unpleasant surprise.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7E095070-528A-4B18-AD78-DA7BDEE511C4}" type="slidenum">
              <a:rPr lang="en-US"/>
              <a:pPr/>
              <a:t>50</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C74BAC5-3FE3-4205-9211-12CDA47F8213}" type="slidenum">
              <a:rPr lang="en-US"/>
              <a:pPr/>
              <a:t>6</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smtClean="0"/>
              <a:t>Big projects produce lots of documents</a:t>
            </a:r>
          </a:p>
          <a:p>
            <a:r>
              <a:rPr lang="en-US" smtClean="0"/>
              <a:t>	so will yours!</a:t>
            </a:r>
          </a:p>
          <a:p>
            <a:r>
              <a:rPr lang="en-US" smtClean="0"/>
              <a:t>	The B52 bomber cannot carry all its documentation.</a:t>
            </a:r>
          </a:p>
          <a:p>
            <a:r>
              <a:rPr lang="en-US" smtClean="0"/>
              <a:t>	The CV documentation sinks the boat 15 ft into the water.</a:t>
            </a:r>
          </a:p>
          <a:p>
            <a:r>
              <a:rPr lang="en-US" smtClean="0"/>
              <a:t>	Expensive/time-consuming/frustrating</a:t>
            </a:r>
          </a:p>
          <a:p>
            <a:r>
              <a:rPr lang="en-US" smtClean="0"/>
              <a:t>Is this a waste of time?  NO!</a:t>
            </a:r>
          </a:p>
          <a:p>
            <a:r>
              <a:rPr lang="en-US" smtClean="0"/>
              <a:t>	How many of you have used some form of documentation</a:t>
            </a:r>
          </a:p>
          <a:p>
            <a:r>
              <a:rPr lang="en-US" smtClean="0"/>
              <a:t>		so far in your project?</a:t>
            </a:r>
          </a:p>
          <a:p>
            <a:r>
              <a:rPr lang="en-US" smtClean="0"/>
              <a:t>	You sometimes need the documentation…</a:t>
            </a:r>
          </a:p>
          <a:p>
            <a:r>
              <a:rPr lang="en-US" smtClean="0"/>
              <a:t>	Writing it is a good exercise in understanding.</a:t>
            </a:r>
          </a:p>
          <a:p>
            <a:r>
              <a:rPr lang="en-US" smtClean="0"/>
              <a:t>	It helps communication during the design process, particularly</a:t>
            </a:r>
          </a:p>
          <a:p>
            <a:r>
              <a:rPr lang="en-US" smtClean="0"/>
              <a:t>		for new project members getting up to speed.</a:t>
            </a:r>
          </a:p>
          <a:p>
            <a:r>
              <a:rPr lang="en-US" i="1" smtClean="0"/>
              <a:t>Nobody Reads Documentation - </a:t>
            </a:r>
            <a:r>
              <a:rPr lang="en-US" sz="800" smtClean="0"/>
              <a:t>Mark Rettig, CACM, 1991</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C9FB0E4-419E-42D5-BCEF-E1697637A7A8}" type="slidenum">
              <a:rPr lang="en-US"/>
              <a:pPr/>
              <a:t>7</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b="1" smtClean="0"/>
              <a:t>No Problem</a:t>
            </a:r>
            <a:r>
              <a:rPr lang="en-US" smtClean="0"/>
              <a:t/>
            </a:r>
            <a:br>
              <a:rPr lang="en-US" smtClean="0"/>
            </a:br>
            <a:r>
              <a:rPr lang="en-US" smtClean="0"/>
              <a:t>by Eileen Browne, David Parkins (Illustrator) </a:t>
            </a:r>
          </a:p>
          <a:p>
            <a:r>
              <a:rPr lang="en-US" b="1" smtClean="0"/>
              <a:t>Paperback:</a:t>
            </a:r>
            <a:r>
              <a:rPr lang="en-US" smtClean="0"/>
              <a:t> ; Dimensions (in inches): 0.25 x 10.25 x 9.25 </a:t>
            </a:r>
          </a:p>
          <a:p>
            <a:r>
              <a:rPr lang="en-US" b="1" smtClean="0"/>
              <a:t>Publisher:</a:t>
            </a:r>
            <a:r>
              <a:rPr lang="en-US" smtClean="0"/>
              <a:t> Candlewick Press; Reprint edition (January 1996) </a:t>
            </a:r>
          </a:p>
          <a:p>
            <a:pPr>
              <a:spcBef>
                <a:spcPct val="0"/>
              </a:spcBef>
            </a:pPr>
            <a:r>
              <a:rPr lang="en-US" sz="2400" i="1" smtClean="0"/>
              <a:t>When all else fails, read the directions</a:t>
            </a:r>
            <a:endParaRPr lang="en-US" sz="2400" smtClean="0"/>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00374D4-E153-49C4-8E10-1C07750955FA}" type="slidenum">
              <a:rPr lang="en-US"/>
              <a:pPr/>
              <a:t>8</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83388CB-C7D7-4731-AE40-276C3F0CF321}" type="slidenum">
              <a:rPr lang="en-US"/>
              <a:pPr/>
              <a:t>9</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1">
            <a:gsLst>
              <a:gs pos="0">
                <a:srgbClr val="C8C864">
                  <a:alpha val="50999"/>
                </a:srgbClr>
              </a:gs>
              <a:gs pos="100000">
                <a:srgbClr val="C8C864">
                  <a:gamma/>
                  <a:shade val="46275"/>
                  <a:invGamma/>
                  <a:alpha val="0"/>
                </a:srgbClr>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5" name="Rectangle 3"/>
          <p:cNvSpPr>
            <a:spLocks noChangeArrowheads="1"/>
          </p:cNvSpPr>
          <p:nvPr/>
        </p:nvSpPr>
        <p:spPr bwMode="hidden">
          <a:xfrm>
            <a:off x="0" y="1690688"/>
            <a:ext cx="9144000" cy="2533650"/>
          </a:xfrm>
          <a:prstGeom prst="rect">
            <a:avLst/>
          </a:prstGeom>
          <a:gradFill rotWithShape="1">
            <a:gsLst>
              <a:gs pos="0">
                <a:srgbClr val="C8C864"/>
              </a:gs>
              <a:gs pos="100000">
                <a:srgbClr val="C8C864">
                  <a:gamma/>
                  <a:shade val="46275"/>
                  <a:invGamma/>
                  <a:alpha val="0"/>
                </a:srgbClr>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pic>
        <p:nvPicPr>
          <p:cNvPr id="6" name="Picture 6" descr="calvin-seal"/>
          <p:cNvPicPr>
            <a:picLocks noChangeAspect="1" noChangeArrowheads="1"/>
          </p:cNvPicPr>
          <p:nvPr/>
        </p:nvPicPr>
        <p:blipFill>
          <a:blip r:embed="rId2" cstate="print"/>
          <a:srcRect/>
          <a:stretch>
            <a:fillRect/>
          </a:stretch>
        </p:blipFill>
        <p:spPr bwMode="auto">
          <a:xfrm>
            <a:off x="381000" y="2209800"/>
            <a:ext cx="1447800" cy="1447800"/>
          </a:xfrm>
          <a:prstGeom prst="rect">
            <a:avLst/>
          </a:prstGeom>
          <a:noFill/>
          <a:ln w="9525">
            <a:noFill/>
            <a:miter lim="800000"/>
            <a:headEnd/>
            <a:tailEnd/>
          </a:ln>
        </p:spPr>
      </p:pic>
      <p:sp>
        <p:nvSpPr>
          <p:cNvPr id="100356" name="Rectangle 4"/>
          <p:cNvSpPr>
            <a:spLocks noGrp="1" noChangeArrowheads="1"/>
          </p:cNvSpPr>
          <p:nvPr>
            <p:ph type="ctrTitle"/>
          </p:nvPr>
        </p:nvSpPr>
        <p:spPr>
          <a:xfrm>
            <a:off x="2209800" y="1828800"/>
            <a:ext cx="6781800" cy="2209800"/>
          </a:xfrm>
        </p:spPr>
        <p:txBody>
          <a:bodyPr/>
          <a:lstStyle>
            <a:lvl1pPr>
              <a:defRPr sz="5000">
                <a:solidFill>
                  <a:srgbClr val="FFFFFF"/>
                </a:solidFill>
              </a:defRPr>
            </a:lvl1pPr>
          </a:lstStyle>
          <a:p>
            <a:r>
              <a:rPr lang="en-US"/>
              <a:t>Click to edit Master title style</a:t>
            </a:r>
          </a:p>
        </p:txBody>
      </p:sp>
      <p:sp>
        <p:nvSpPr>
          <p:cNvPr id="100357" name="Rectangle 5"/>
          <p:cNvSpPr>
            <a:spLocks noGrp="1" noChangeArrowheads="1"/>
          </p:cNvSpPr>
          <p:nvPr>
            <p:ph type="subTitle" idx="1"/>
          </p:nvPr>
        </p:nvSpPr>
        <p:spPr>
          <a:xfrm>
            <a:off x="2209800" y="4267200"/>
            <a:ext cx="6781800" cy="1752600"/>
          </a:xfrm>
        </p:spPr>
        <p:txBody>
          <a:bodyPr/>
          <a:lstStyle>
            <a:lvl1pPr marL="0" indent="0">
              <a:buFont typeface="Arial" charset="0"/>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B2BCCAD4-1CEB-42E1-8B62-315014AB0D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87951479-DF4C-465F-862A-C90247BF1AF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0BD1D16B-8DC4-493C-B05D-A7F268CE57C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23D7AAA5-9016-430B-9131-37421C4E54B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96CB76A5-EF82-4CC5-938F-B88DA6CB2FB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0F711AF3-0A46-46EB-B8FA-9A224C6FC24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7588C82A-E8FE-4B7F-A70A-FAE47F1F627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D56B65DD-B400-434D-A7D2-0AF2338787A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455DFED1-A6F8-44C5-8FB1-704680D935E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3009FB95-921E-41CD-89D7-87E0ECE4B83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sldNum" sz="quarter" idx="4"/>
          </p:nvPr>
        </p:nvSpPr>
        <p:spPr bwMode="auto">
          <a:xfrm>
            <a:off x="7010400" y="0"/>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smtClean="0">
                <a:latin typeface="Arial Unicode MS" pitchFamily="34" charset="-128"/>
              </a:defRPr>
            </a:lvl1pPr>
          </a:lstStyle>
          <a:p>
            <a:pPr>
              <a:defRPr/>
            </a:pPr>
            <a:fld id="{C10EC7EE-2CB0-490E-8316-0BE6ACE16E1D}" type="slidenum">
              <a:rPr lang="en-US"/>
              <a:pPr>
                <a:defRPr/>
              </a:pPr>
              <a:t>‹#›</a:t>
            </a:fld>
            <a:endParaRPr lang="en-US"/>
          </a:p>
        </p:txBody>
      </p:sp>
      <p:sp>
        <p:nvSpPr>
          <p:cNvPr id="99331" name="Rectangle 3"/>
          <p:cNvSpPr>
            <a:spLocks noChangeArrowheads="1"/>
          </p:cNvSpPr>
          <p:nvPr/>
        </p:nvSpPr>
        <p:spPr bwMode="auto">
          <a:xfrm>
            <a:off x="0" y="0"/>
            <a:ext cx="9144000" cy="457200"/>
          </a:xfrm>
          <a:prstGeom prst="rect">
            <a:avLst/>
          </a:prstGeom>
          <a:gradFill rotWithShape="1">
            <a:gsLst>
              <a:gs pos="0">
                <a:srgbClr val="C8C864"/>
              </a:gs>
              <a:gs pos="100000">
                <a:srgbClr val="C8C864">
                  <a:gamma/>
                  <a:shade val="46275"/>
                  <a:invGamma/>
                  <a:alpha val="0"/>
                </a:srgbClr>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sp>
        <p:nvSpPr>
          <p:cNvPr id="1028" name="Rectangle 4"/>
          <p:cNvSpPr>
            <a:spLocks noGrp="1" noChangeArrowheads="1"/>
          </p:cNvSpPr>
          <p:nvPr>
            <p:ph type="title"/>
          </p:nvPr>
        </p:nvSpPr>
        <p:spPr bwMode="auto">
          <a:xfrm>
            <a:off x="457200" y="4572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0" name="Picture 6" descr="calvin-seal"/>
          <p:cNvPicPr>
            <a:picLocks noChangeAspect="1" noChangeArrowheads="1"/>
          </p:cNvPicPr>
          <p:nvPr/>
        </p:nvPicPr>
        <p:blipFill>
          <a:blip r:embed="rId13" cstate="print"/>
          <a:srcRect/>
          <a:stretch>
            <a:fillRect/>
          </a:stretch>
        </p:blipFill>
        <p:spPr bwMode="auto">
          <a:xfrm>
            <a:off x="0" y="0"/>
            <a:ext cx="457200" cy="457200"/>
          </a:xfrm>
          <a:prstGeom prst="rect">
            <a:avLst/>
          </a:prstGeom>
          <a:noFill/>
          <a:ln w="9525">
            <a:noFill/>
            <a:miter lim="800000"/>
            <a:headEnd/>
            <a:tailEnd/>
          </a:ln>
        </p:spPr>
      </p:pic>
      <p:sp>
        <p:nvSpPr>
          <p:cNvPr id="99335" name="Rectangle 7"/>
          <p:cNvSpPr>
            <a:spLocks noChangeArrowheads="1"/>
          </p:cNvSpPr>
          <p:nvPr/>
        </p:nvSpPr>
        <p:spPr bwMode="auto">
          <a:xfrm>
            <a:off x="7239000" y="6629400"/>
            <a:ext cx="1905000" cy="228600"/>
          </a:xfrm>
          <a:prstGeom prst="rect">
            <a:avLst/>
          </a:prstGeom>
          <a:noFill/>
          <a:ln w="9525">
            <a:noFill/>
            <a:miter lim="800000"/>
            <a:headEnd/>
            <a:tailEnd/>
          </a:ln>
          <a:effectLst/>
        </p:spPr>
        <p:txBody>
          <a:bodyPr/>
          <a:lstStyle/>
          <a:p>
            <a:pPr algn="r">
              <a:defRPr/>
            </a:pPr>
            <a:r>
              <a:rPr lang="en-US" sz="900" dirty="0">
                <a:latin typeface="Arial Unicode MS" pitchFamily="34" charset="-128"/>
              </a:rPr>
              <a:t>© Keith Vander Linden, </a:t>
            </a:r>
            <a:r>
              <a:rPr lang="en-US" sz="900" dirty="0" smtClean="0">
                <a:latin typeface="Arial Unicode MS" pitchFamily="34" charset="-128"/>
              </a:rPr>
              <a:t>2009</a:t>
            </a:r>
            <a:endParaRPr lang="en-US" sz="900" dirty="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6500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Times New Roman" pitchFamily="18" charset="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
        <a:defRPr sz="2000">
          <a:solidFill>
            <a:schemeClr val="tx1"/>
          </a:solidFill>
          <a:latin typeface="+mn-lt"/>
        </a:defRPr>
      </a:lvl5pPr>
      <a:lvl6pPr marL="25146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6pPr>
      <a:lvl7pPr marL="29718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7pPr>
      <a:lvl8pPr marL="34290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8pPr>
      <a:lvl9pPr marL="38862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s.vt.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columbia.edu/acis/bartleby/strunk/strunk.html#13"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4" descr="dilbert-documentation"/>
          <p:cNvPicPr>
            <a:picLocks noChangeAspect="1" noChangeArrowheads="1"/>
          </p:cNvPicPr>
          <p:nvPr/>
        </p:nvPicPr>
        <p:blipFill>
          <a:blip r:embed="rId3" cstate="print"/>
          <a:srcRect/>
          <a:stretch>
            <a:fillRect/>
          </a:stretch>
        </p:blipFill>
        <p:spPr bwMode="auto">
          <a:xfrm>
            <a:off x="1066800" y="71438"/>
            <a:ext cx="6945313" cy="6481762"/>
          </a:xfrm>
          <a:prstGeom prst="rect">
            <a:avLst/>
          </a:prstGeom>
          <a:noFill/>
          <a:ln w="9525">
            <a:noFill/>
            <a:miter lim="800000"/>
            <a:headEnd/>
            <a:tailEnd/>
          </a:ln>
        </p:spPr>
      </p:pic>
      <p:sp>
        <p:nvSpPr>
          <p:cNvPr id="3075" name="Text Box 5"/>
          <p:cNvSpPr txBox="1">
            <a:spLocks noChangeArrowheads="1"/>
          </p:cNvSpPr>
          <p:nvPr/>
        </p:nvSpPr>
        <p:spPr bwMode="auto">
          <a:xfrm>
            <a:off x="6854825" y="6613525"/>
            <a:ext cx="2289175" cy="244475"/>
          </a:xfrm>
          <a:prstGeom prst="rect">
            <a:avLst/>
          </a:prstGeom>
          <a:solidFill>
            <a:schemeClr val="bg1"/>
          </a:solidFill>
          <a:ln w="9525">
            <a:noFill/>
            <a:miter lim="800000"/>
            <a:headEnd/>
            <a:tailEnd/>
          </a:ln>
        </p:spPr>
        <p:txBody>
          <a:bodyPr wrap="none">
            <a:spAutoFit/>
          </a:bodyPr>
          <a:lstStyle/>
          <a:p>
            <a:r>
              <a:rPr lang="en-US" sz="1000">
                <a:latin typeface="Times New Roman" pitchFamily="18" charset="0"/>
              </a:rPr>
              <a:t>Dilbert © United Feature Syndicate, Inc.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2F14DC13-F7B1-4943-9E5D-35ECD5F43AF1}" type="slidenum">
              <a:rPr lang="en-US"/>
              <a:pPr/>
              <a:t>10</a:t>
            </a:fld>
            <a:endParaRPr lang="en-US"/>
          </a:p>
        </p:txBody>
      </p:sp>
      <p:sp>
        <p:nvSpPr>
          <p:cNvPr id="12291" name="Rectangle 2"/>
          <p:cNvSpPr>
            <a:spLocks noGrp="1" noChangeArrowheads="1"/>
          </p:cNvSpPr>
          <p:nvPr>
            <p:ph type="title"/>
          </p:nvPr>
        </p:nvSpPr>
        <p:spPr/>
        <p:txBody>
          <a:bodyPr/>
          <a:lstStyle/>
          <a:p>
            <a:pPr eaLnBrk="1" hangingPunct="1"/>
            <a:r>
              <a:rPr lang="en-US" smtClean="0"/>
              <a:t>Modes of Documentation</a:t>
            </a:r>
          </a:p>
        </p:txBody>
      </p:sp>
      <p:sp>
        <p:nvSpPr>
          <p:cNvPr id="12292" name="Rectangle 3"/>
          <p:cNvSpPr>
            <a:spLocks noGrp="1" noChangeArrowheads="1"/>
          </p:cNvSpPr>
          <p:nvPr>
            <p:ph type="body" idx="1"/>
          </p:nvPr>
        </p:nvSpPr>
        <p:spPr/>
        <p:txBody>
          <a:bodyPr/>
          <a:lstStyle/>
          <a:p>
            <a:pPr eaLnBrk="1" hangingPunct="1"/>
            <a:r>
              <a:rPr lang="en-US" b="1" smtClean="0"/>
              <a:t>In-line code comments*</a:t>
            </a:r>
            <a:endParaRPr lang="en-US" smtClean="0">
              <a:solidFill>
                <a:schemeClr val="bg2"/>
              </a:solidFill>
            </a:endParaRPr>
          </a:p>
          <a:p>
            <a:pPr eaLnBrk="1" hangingPunct="1"/>
            <a:r>
              <a:rPr lang="en-US" b="1" smtClean="0"/>
              <a:t>Paper documents*</a:t>
            </a:r>
            <a:endParaRPr lang="en-US" smtClean="0"/>
          </a:p>
          <a:p>
            <a:pPr eaLnBrk="1" hangingPunct="1"/>
            <a:r>
              <a:rPr lang="en-US" b="1" smtClean="0"/>
              <a:t>Hypertext manuals*</a:t>
            </a:r>
          </a:p>
          <a:p>
            <a:pPr eaLnBrk="1" hangingPunct="1"/>
            <a:r>
              <a:rPr lang="en-US" b="1" smtClean="0"/>
              <a:t>On-line help systems*</a:t>
            </a:r>
            <a:endParaRPr lang="en-US" smtClean="0"/>
          </a:p>
          <a:p>
            <a:pPr eaLnBrk="1" hangingPunct="1"/>
            <a:r>
              <a:rPr lang="en-US" smtClean="0">
                <a:solidFill>
                  <a:schemeClr val="bg2"/>
                </a:solidFill>
              </a:rPr>
              <a:t>Video demonstrations</a:t>
            </a:r>
          </a:p>
          <a:p>
            <a:pPr eaLnBrk="1" hangingPunct="1"/>
            <a:r>
              <a:rPr lang="en-US" smtClean="0">
                <a:solidFill>
                  <a:schemeClr val="bg2"/>
                </a:solidFill>
              </a:rPr>
              <a:t>Reference cards</a:t>
            </a:r>
          </a:p>
          <a:p>
            <a:pPr eaLnBrk="1" hangingPunct="1"/>
            <a:r>
              <a:rPr lang="en-US" smtClean="0">
                <a:solidFill>
                  <a:schemeClr val="bg2"/>
                </a:solidFill>
              </a:rPr>
              <a:t>Help desks</a:t>
            </a:r>
          </a:p>
        </p:txBody>
      </p:sp>
      <p:sp>
        <p:nvSpPr>
          <p:cNvPr id="12293" name="Text Box 4"/>
          <p:cNvSpPr txBox="1">
            <a:spLocks noChangeArrowheads="1"/>
          </p:cNvSpPr>
          <p:nvPr/>
        </p:nvSpPr>
        <p:spPr bwMode="auto">
          <a:xfrm>
            <a:off x="6096000" y="5257800"/>
            <a:ext cx="184150" cy="396875"/>
          </a:xfrm>
          <a:prstGeom prst="rect">
            <a:avLst/>
          </a:prstGeom>
          <a:noFill/>
          <a:ln w="9525">
            <a:noFill/>
            <a:miter lim="800000"/>
            <a:headEnd/>
            <a:tailEnd/>
          </a:ln>
        </p:spPr>
        <p:txBody>
          <a:bodyPr wrap="none">
            <a:spAutoFit/>
          </a:bodyPr>
          <a:lstStyle/>
          <a:p>
            <a:endParaRPr lang="en-US" sz="2000">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EA9FA908-2F79-454D-9CEC-6787700E484E}" type="slidenum">
              <a:rPr lang="en-US"/>
              <a:pPr/>
              <a:t>11</a:t>
            </a:fld>
            <a:endParaRPr lang="en-US"/>
          </a:p>
        </p:txBody>
      </p:sp>
      <p:sp>
        <p:nvSpPr>
          <p:cNvPr id="13315" name="Rectangle 2"/>
          <p:cNvSpPr>
            <a:spLocks noGrp="1" noChangeArrowheads="1"/>
          </p:cNvSpPr>
          <p:nvPr>
            <p:ph type="title"/>
          </p:nvPr>
        </p:nvSpPr>
        <p:spPr/>
        <p:txBody>
          <a:bodyPr/>
          <a:lstStyle/>
          <a:p>
            <a:pPr eaLnBrk="1" hangingPunct="1"/>
            <a:r>
              <a:rPr lang="en-US" smtClean="0"/>
              <a:t>JavaDoc</a:t>
            </a:r>
          </a:p>
        </p:txBody>
      </p:sp>
      <p:sp>
        <p:nvSpPr>
          <p:cNvPr id="13316" name="Rectangle 3"/>
          <p:cNvSpPr>
            <a:spLocks noGrp="1" noChangeArrowheads="1"/>
          </p:cNvSpPr>
          <p:nvPr>
            <p:ph type="body" idx="1"/>
          </p:nvPr>
        </p:nvSpPr>
        <p:spPr>
          <a:xfrm>
            <a:off x="457200" y="1600200"/>
            <a:ext cx="4356100" cy="4724400"/>
          </a:xfrm>
        </p:spPr>
        <p:txBody>
          <a:bodyPr/>
          <a:lstStyle/>
          <a:p>
            <a:pPr eaLnBrk="1" hangingPunct="1"/>
            <a:r>
              <a:rPr lang="en-US" smtClean="0"/>
              <a:t>Javadoc generates API documentation in HTML format from doc comments in Java source code.</a:t>
            </a:r>
          </a:p>
        </p:txBody>
      </p:sp>
      <p:pic>
        <p:nvPicPr>
          <p:cNvPr id="13317" name="Picture 4"/>
          <p:cNvPicPr>
            <a:picLocks noChangeAspect="1" noChangeArrowheads="1"/>
          </p:cNvPicPr>
          <p:nvPr/>
        </p:nvPicPr>
        <p:blipFill>
          <a:blip r:embed="rId3" cstate="print"/>
          <a:srcRect/>
          <a:stretch>
            <a:fillRect/>
          </a:stretch>
        </p:blipFill>
        <p:spPr bwMode="auto">
          <a:xfrm>
            <a:off x="4876800" y="2057400"/>
            <a:ext cx="402907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A7516ECA-9CA8-4FD6-B8B5-83EFC1D9CE3F}" type="slidenum">
              <a:rPr lang="en-US"/>
              <a:pPr/>
              <a:t>12</a:t>
            </a:fld>
            <a:endParaRPr lang="en-US"/>
          </a:p>
        </p:txBody>
      </p:sp>
      <p:sp>
        <p:nvSpPr>
          <p:cNvPr id="14339" name="Rectangle 2"/>
          <p:cNvSpPr>
            <a:spLocks noGrp="1" noChangeArrowheads="1"/>
          </p:cNvSpPr>
          <p:nvPr>
            <p:ph type="title"/>
          </p:nvPr>
        </p:nvSpPr>
        <p:spPr/>
        <p:txBody>
          <a:bodyPr/>
          <a:lstStyle/>
          <a:p>
            <a:pPr eaLnBrk="1" hangingPunct="1"/>
            <a:r>
              <a:rPr lang="en-US" smtClean="0"/>
              <a:t>User’s Documentation</a:t>
            </a:r>
          </a:p>
        </p:txBody>
      </p:sp>
      <p:sp>
        <p:nvSpPr>
          <p:cNvPr id="14340" name="Rectangle 3"/>
          <p:cNvSpPr>
            <a:spLocks noGrp="1" noChangeArrowheads="1"/>
          </p:cNvSpPr>
          <p:nvPr>
            <p:ph type="body" idx="1"/>
          </p:nvPr>
        </p:nvSpPr>
        <p:spPr/>
        <p:txBody>
          <a:bodyPr/>
          <a:lstStyle/>
          <a:p>
            <a:pPr eaLnBrk="1" hangingPunct="1"/>
            <a:r>
              <a:rPr lang="en-US" smtClean="0"/>
              <a:t>A class of documentation aimed at the user of the software.</a:t>
            </a:r>
          </a:p>
          <a:p>
            <a:pPr eaLnBrk="1" hangingPunct="1"/>
            <a:r>
              <a:rPr lang="en-US" smtClean="0"/>
              <a:t>Users judge the quality of your system in part on it.</a:t>
            </a:r>
          </a:p>
          <a:p>
            <a:pPr eaLnBrk="1" hangingPunct="1"/>
            <a:r>
              <a:rPr lang="en-US" smtClean="0"/>
              <a:t>Unfortunately, it has a bad reputation.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C72CA22B-86D0-414E-801F-8363ACF7752B}" type="slidenum">
              <a:rPr lang="en-US"/>
              <a:pPr/>
              <a:t>13</a:t>
            </a:fld>
            <a:endParaRPr lang="en-US"/>
          </a:p>
        </p:txBody>
      </p:sp>
      <p:sp>
        <p:nvSpPr>
          <p:cNvPr id="15363" name="Rectangle 2"/>
          <p:cNvSpPr>
            <a:spLocks noGrp="1" noChangeArrowheads="1"/>
          </p:cNvSpPr>
          <p:nvPr>
            <p:ph type="title"/>
          </p:nvPr>
        </p:nvSpPr>
        <p:spPr/>
        <p:txBody>
          <a:bodyPr/>
          <a:lstStyle/>
          <a:p>
            <a:pPr eaLnBrk="1" hangingPunct="1"/>
            <a:r>
              <a:rPr lang="en-US" smtClean="0"/>
              <a:t>Bad User’s Documentation</a:t>
            </a:r>
          </a:p>
        </p:txBody>
      </p:sp>
      <p:sp>
        <p:nvSpPr>
          <p:cNvPr id="15364" name="Rectangle 3"/>
          <p:cNvSpPr>
            <a:spLocks noGrp="1" noChangeArrowheads="1"/>
          </p:cNvSpPr>
          <p:nvPr>
            <p:ph type="body" idx="1"/>
          </p:nvPr>
        </p:nvSpPr>
        <p:spPr/>
        <p:txBody>
          <a:bodyPr/>
          <a:lstStyle/>
          <a:p>
            <a:pPr eaLnBrk="1" hangingPunct="1">
              <a:buFont typeface="Arial" charset="0"/>
              <a:buNone/>
            </a:pPr>
            <a:r>
              <a:rPr lang="en-US" i="1" smtClean="0"/>
              <a:t>Depress knob and hold for 60 seconds after pilot has been lighted.  Release knob and turn to On position.</a:t>
            </a:r>
            <a:r>
              <a:rPr lang="en-US" sz="2000" i="1" smtClean="0"/>
              <a:t> - </a:t>
            </a:r>
            <a:r>
              <a:rPr lang="en-US" sz="2000" smtClean="0"/>
              <a:t>a furnace manual</a:t>
            </a:r>
            <a:endParaRPr lang="en-US" i="1" smtClean="0"/>
          </a:p>
          <a:p>
            <a:pPr eaLnBrk="1" hangingPunct="1"/>
            <a:endParaRPr lang="en-US" smtClean="0"/>
          </a:p>
          <a:p>
            <a:pPr eaLnBrk="1" hangingPunct="1"/>
            <a:r>
              <a:rPr lang="en-US" smtClean="0"/>
              <a:t>Do you have to light the pilot manually?</a:t>
            </a:r>
            <a:endParaRPr lang="en-US" i="1" smtClean="0"/>
          </a:p>
          <a:p>
            <a:pPr eaLnBrk="1" hangingPunct="1"/>
            <a:r>
              <a:rPr lang="en-US" smtClean="0"/>
              <a:t>How would you rewrite this?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F5D73499-14F6-4F46-8C27-E1BBAA8728B0}" type="slidenum">
              <a:rPr lang="en-US"/>
              <a:pPr/>
              <a:t>14</a:t>
            </a:fld>
            <a:endParaRPr lang="en-US"/>
          </a:p>
        </p:txBody>
      </p:sp>
      <p:sp>
        <p:nvSpPr>
          <p:cNvPr id="16387" name="Rectangle 2"/>
          <p:cNvSpPr>
            <a:spLocks noGrp="1" noChangeArrowheads="1"/>
          </p:cNvSpPr>
          <p:nvPr>
            <p:ph type="title"/>
          </p:nvPr>
        </p:nvSpPr>
        <p:spPr/>
        <p:txBody>
          <a:bodyPr/>
          <a:lstStyle/>
          <a:p>
            <a:pPr eaLnBrk="1" hangingPunct="1"/>
            <a:r>
              <a:rPr lang="en-US" smtClean="0"/>
              <a:t>Better User’s Documentation</a:t>
            </a:r>
          </a:p>
        </p:txBody>
      </p:sp>
      <p:sp>
        <p:nvSpPr>
          <p:cNvPr id="16388" name="Rectangle 3"/>
          <p:cNvSpPr>
            <a:spLocks noGrp="1" noChangeArrowheads="1"/>
          </p:cNvSpPr>
          <p:nvPr>
            <p:ph type="body" idx="1"/>
          </p:nvPr>
        </p:nvSpPr>
        <p:spPr/>
        <p:txBody>
          <a:bodyPr/>
          <a:lstStyle/>
          <a:p>
            <a:pPr eaLnBrk="1" hangingPunct="1">
              <a:buFont typeface="Arial" charset="0"/>
              <a:buNone/>
            </a:pPr>
            <a:r>
              <a:rPr lang="en-US" i="1" smtClean="0"/>
              <a:t>Depress knob and hold for 60 seconds after pilot </a:t>
            </a:r>
            <a:r>
              <a:rPr lang="en-US" b="1" i="1" smtClean="0">
                <a:solidFill>
                  <a:schemeClr val="accent2"/>
                </a:solidFill>
              </a:rPr>
              <a:t>has been lighted</a:t>
            </a:r>
            <a:r>
              <a:rPr lang="en-US" i="1" smtClean="0">
                <a:solidFill>
                  <a:schemeClr val="accent2"/>
                </a:solidFill>
              </a:rPr>
              <a:t>.</a:t>
            </a:r>
            <a:r>
              <a:rPr lang="en-US" i="1" smtClean="0"/>
              <a:t>  Release knob and turn to On position.</a:t>
            </a:r>
            <a:r>
              <a:rPr lang="en-US" sz="2000" i="1" smtClean="0"/>
              <a:t> - </a:t>
            </a:r>
            <a:r>
              <a:rPr lang="en-US" sz="2000" smtClean="0"/>
              <a:t>a furnace manual</a:t>
            </a:r>
            <a:endParaRPr lang="en-US" i="1" smtClean="0"/>
          </a:p>
          <a:p>
            <a:pPr eaLnBrk="1" hangingPunct="1">
              <a:buFont typeface="Arial" charset="0"/>
              <a:buNone/>
            </a:pPr>
            <a:endParaRPr lang="en-US" i="1" smtClean="0"/>
          </a:p>
          <a:p>
            <a:pPr eaLnBrk="1" hangingPunct="1">
              <a:buFont typeface="Arial" charset="0"/>
              <a:buNone/>
            </a:pPr>
            <a:endParaRPr lang="en-US" i="1" smtClean="0"/>
          </a:p>
          <a:p>
            <a:pPr eaLnBrk="1" hangingPunct="1">
              <a:buFont typeface="Arial" charset="0"/>
              <a:buNone/>
            </a:pPr>
            <a:r>
              <a:rPr lang="en-US" i="1" smtClean="0"/>
              <a:t>Press and hold the knob.  </a:t>
            </a:r>
            <a:r>
              <a:rPr lang="en-US" b="1" i="1" smtClean="0">
                <a:solidFill>
                  <a:schemeClr val="accent2"/>
                </a:solidFill>
              </a:rPr>
              <a:t>Light the pilot</a:t>
            </a:r>
            <a:r>
              <a:rPr lang="en-US" i="1" smtClean="0"/>
              <a:t> and wait for sixty seconds.  Release the knob, and turn it to the ON position.</a:t>
            </a:r>
            <a:r>
              <a:rPr lang="en-US" smtClean="0"/>
              <a:t> </a:t>
            </a:r>
            <a:r>
              <a:rPr lang="en-US" sz="2000" smtClean="0"/>
              <a:t>-Imagene</a:t>
            </a:r>
          </a:p>
        </p:txBody>
      </p:sp>
      <p:sp>
        <p:nvSpPr>
          <p:cNvPr id="16389" name="Line 7"/>
          <p:cNvSpPr>
            <a:spLocks noChangeShapeType="1"/>
          </p:cNvSpPr>
          <p:nvPr/>
        </p:nvSpPr>
        <p:spPr bwMode="auto">
          <a:xfrm>
            <a:off x="3124200" y="3048000"/>
            <a:ext cx="2133600" cy="1600200"/>
          </a:xfrm>
          <a:prstGeom prst="line">
            <a:avLst/>
          </a:prstGeom>
          <a:noFill/>
          <a:ln w="9525">
            <a:solidFill>
              <a:schemeClr val="accent2"/>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0518A375-2555-4197-91B8-A4177533ECF7}" type="slidenum">
              <a:rPr lang="en-US"/>
              <a:pPr/>
              <a:t>15</a:t>
            </a:fld>
            <a:endParaRPr lang="en-US"/>
          </a:p>
        </p:txBody>
      </p:sp>
      <p:sp>
        <p:nvSpPr>
          <p:cNvPr id="17411" name="Rectangle 2"/>
          <p:cNvSpPr>
            <a:spLocks noGrp="1" noChangeArrowheads="1"/>
          </p:cNvSpPr>
          <p:nvPr>
            <p:ph type="title"/>
          </p:nvPr>
        </p:nvSpPr>
        <p:spPr/>
        <p:txBody>
          <a:bodyPr/>
          <a:lstStyle/>
          <a:p>
            <a:pPr eaLnBrk="1" hangingPunct="1"/>
            <a:r>
              <a:rPr lang="en-US" smtClean="0"/>
              <a:t>Better User’s Documentation</a:t>
            </a:r>
          </a:p>
        </p:txBody>
      </p:sp>
      <p:sp>
        <p:nvSpPr>
          <p:cNvPr id="17412" name="Rectangle 3"/>
          <p:cNvSpPr>
            <a:spLocks noGrp="1" noChangeArrowheads="1"/>
          </p:cNvSpPr>
          <p:nvPr>
            <p:ph type="body" idx="1"/>
          </p:nvPr>
        </p:nvSpPr>
        <p:spPr/>
        <p:txBody>
          <a:bodyPr/>
          <a:lstStyle/>
          <a:p>
            <a:pPr eaLnBrk="1" hangingPunct="1">
              <a:buFont typeface="Arial" charset="0"/>
              <a:buNone/>
            </a:pPr>
            <a:r>
              <a:rPr lang="en-US" b="1" i="1" smtClean="0">
                <a:solidFill>
                  <a:schemeClr val="accent2"/>
                </a:solidFill>
              </a:rPr>
              <a:t>Depress</a:t>
            </a:r>
            <a:r>
              <a:rPr lang="en-US" i="1" smtClean="0"/>
              <a:t> knob </a:t>
            </a:r>
            <a:r>
              <a:rPr lang="en-US" b="1" i="1" smtClean="0">
                <a:solidFill>
                  <a:schemeClr val="accent2"/>
                </a:solidFill>
              </a:rPr>
              <a:t>and hold</a:t>
            </a:r>
            <a:r>
              <a:rPr lang="en-US" i="1" smtClean="0"/>
              <a:t> for 60 seconds after pilot has been lighted.  Release knob and turn to On position.</a:t>
            </a:r>
            <a:r>
              <a:rPr lang="en-US" sz="2000" i="1" smtClean="0"/>
              <a:t> - </a:t>
            </a:r>
            <a:r>
              <a:rPr lang="en-US" sz="2000" smtClean="0"/>
              <a:t>a furnace manual</a:t>
            </a:r>
            <a:endParaRPr lang="en-US" i="1" smtClean="0"/>
          </a:p>
          <a:p>
            <a:pPr eaLnBrk="1" hangingPunct="1">
              <a:buFont typeface="Arial" charset="0"/>
              <a:buNone/>
            </a:pPr>
            <a:endParaRPr lang="en-US" i="1" smtClean="0"/>
          </a:p>
          <a:p>
            <a:pPr eaLnBrk="1" hangingPunct="1">
              <a:buFont typeface="Arial" charset="0"/>
              <a:buNone/>
            </a:pPr>
            <a:endParaRPr lang="en-US" i="1" smtClean="0"/>
          </a:p>
          <a:p>
            <a:pPr eaLnBrk="1" hangingPunct="1">
              <a:buFont typeface="Arial" charset="0"/>
              <a:buNone/>
            </a:pPr>
            <a:r>
              <a:rPr lang="en-US" b="1" i="1" smtClean="0">
                <a:solidFill>
                  <a:schemeClr val="accent2"/>
                </a:solidFill>
              </a:rPr>
              <a:t>Press and hold</a:t>
            </a:r>
            <a:r>
              <a:rPr lang="en-US" i="1" smtClean="0"/>
              <a:t> the knob.  Light the pilot and wait for sixty seconds.  Release the knob, and turn it to the ON position.</a:t>
            </a:r>
            <a:r>
              <a:rPr lang="en-US" smtClean="0"/>
              <a:t> </a:t>
            </a:r>
            <a:r>
              <a:rPr lang="en-US" sz="2000" smtClean="0"/>
              <a:t>-Imagene</a:t>
            </a:r>
          </a:p>
        </p:txBody>
      </p:sp>
      <p:sp>
        <p:nvSpPr>
          <p:cNvPr id="17413" name="Line 4"/>
          <p:cNvSpPr>
            <a:spLocks noChangeShapeType="1"/>
          </p:cNvSpPr>
          <p:nvPr/>
        </p:nvSpPr>
        <p:spPr bwMode="auto">
          <a:xfrm flipH="1">
            <a:off x="1447800" y="2133600"/>
            <a:ext cx="76200" cy="2286000"/>
          </a:xfrm>
          <a:prstGeom prst="line">
            <a:avLst/>
          </a:prstGeom>
          <a:noFill/>
          <a:ln w="9525">
            <a:solidFill>
              <a:schemeClr val="accent2"/>
            </a:solidFill>
            <a:round/>
            <a:headEnd/>
            <a:tailEnd type="triangle" w="med" len="med"/>
          </a:ln>
        </p:spPr>
        <p:txBody>
          <a:bodyPr wrap="none" anchor="ctr"/>
          <a:lstStyle/>
          <a:p>
            <a:endParaRPr lang="en-US"/>
          </a:p>
        </p:txBody>
      </p:sp>
      <p:sp>
        <p:nvSpPr>
          <p:cNvPr id="17414" name="Line 5"/>
          <p:cNvSpPr>
            <a:spLocks noChangeShapeType="1"/>
          </p:cNvSpPr>
          <p:nvPr/>
        </p:nvSpPr>
        <p:spPr bwMode="auto">
          <a:xfrm flipH="1">
            <a:off x="3048000" y="2133600"/>
            <a:ext cx="990600" cy="2286000"/>
          </a:xfrm>
          <a:prstGeom prst="line">
            <a:avLst/>
          </a:prstGeom>
          <a:noFill/>
          <a:ln w="9525">
            <a:solidFill>
              <a:schemeClr val="accent2"/>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DD7649A9-B532-4D63-BC71-364150982B22}" type="slidenum">
              <a:rPr lang="en-US"/>
              <a:pPr/>
              <a:t>16</a:t>
            </a:fld>
            <a:endParaRPr lang="en-US"/>
          </a:p>
        </p:txBody>
      </p:sp>
      <p:sp>
        <p:nvSpPr>
          <p:cNvPr id="18435" name="Rectangle 2"/>
          <p:cNvSpPr>
            <a:spLocks noGrp="1" noChangeArrowheads="1"/>
          </p:cNvSpPr>
          <p:nvPr>
            <p:ph type="title"/>
          </p:nvPr>
        </p:nvSpPr>
        <p:spPr/>
        <p:txBody>
          <a:bodyPr/>
          <a:lstStyle/>
          <a:p>
            <a:pPr eaLnBrk="1" hangingPunct="1"/>
            <a:r>
              <a:rPr lang="en-US" smtClean="0"/>
              <a:t>Better User’s Documentation</a:t>
            </a:r>
          </a:p>
        </p:txBody>
      </p:sp>
      <p:sp>
        <p:nvSpPr>
          <p:cNvPr id="18436" name="Rectangle 3"/>
          <p:cNvSpPr>
            <a:spLocks noGrp="1" noChangeArrowheads="1"/>
          </p:cNvSpPr>
          <p:nvPr>
            <p:ph type="body" idx="1"/>
          </p:nvPr>
        </p:nvSpPr>
        <p:spPr/>
        <p:txBody>
          <a:bodyPr/>
          <a:lstStyle/>
          <a:p>
            <a:pPr eaLnBrk="1" hangingPunct="1">
              <a:buFont typeface="Arial" charset="0"/>
              <a:buNone/>
            </a:pPr>
            <a:r>
              <a:rPr lang="en-US" i="1" smtClean="0"/>
              <a:t>Depress knob and hold for 60 seconds after pilot has been lighted.  Release knob and turn to On position.</a:t>
            </a:r>
            <a:r>
              <a:rPr lang="en-US" sz="2000" i="1" smtClean="0"/>
              <a:t> - </a:t>
            </a:r>
            <a:r>
              <a:rPr lang="en-US" sz="2000" smtClean="0"/>
              <a:t>a furnace manual</a:t>
            </a:r>
            <a:endParaRPr lang="en-US" i="1" smtClean="0"/>
          </a:p>
          <a:p>
            <a:pPr eaLnBrk="1" hangingPunct="1">
              <a:buFont typeface="Arial" charset="0"/>
              <a:buNone/>
            </a:pPr>
            <a:endParaRPr lang="en-US" i="1" smtClean="0"/>
          </a:p>
          <a:p>
            <a:pPr eaLnBrk="1" hangingPunct="1">
              <a:buFont typeface="Arial" charset="0"/>
              <a:buNone/>
            </a:pPr>
            <a:endParaRPr lang="en-US" i="1" smtClean="0"/>
          </a:p>
          <a:p>
            <a:pPr eaLnBrk="1" hangingPunct="1">
              <a:buFont typeface="Arial" charset="0"/>
              <a:buNone/>
            </a:pPr>
            <a:r>
              <a:rPr lang="en-US" i="1" smtClean="0"/>
              <a:t>Press and hold </a:t>
            </a:r>
            <a:r>
              <a:rPr lang="en-US" b="1" i="1" smtClean="0">
                <a:solidFill>
                  <a:schemeClr val="accent2"/>
                </a:solidFill>
              </a:rPr>
              <a:t>the</a:t>
            </a:r>
            <a:r>
              <a:rPr lang="en-US" i="1" smtClean="0"/>
              <a:t> knob.  Light </a:t>
            </a:r>
            <a:r>
              <a:rPr lang="en-US" b="1" i="1" smtClean="0">
                <a:solidFill>
                  <a:schemeClr val="accent2"/>
                </a:solidFill>
              </a:rPr>
              <a:t>the</a:t>
            </a:r>
            <a:r>
              <a:rPr lang="en-US" i="1" smtClean="0"/>
              <a:t> pilot and wait for sixty seconds.  Release</a:t>
            </a:r>
            <a:r>
              <a:rPr lang="en-US" b="1" i="1" smtClean="0"/>
              <a:t> </a:t>
            </a:r>
            <a:r>
              <a:rPr lang="en-US" b="1" i="1" smtClean="0">
                <a:solidFill>
                  <a:schemeClr val="accent2"/>
                </a:solidFill>
              </a:rPr>
              <a:t>the</a:t>
            </a:r>
            <a:r>
              <a:rPr lang="en-US" i="1" smtClean="0"/>
              <a:t> knob, and turn </a:t>
            </a:r>
            <a:r>
              <a:rPr lang="en-US" b="1" i="1" smtClean="0">
                <a:solidFill>
                  <a:schemeClr val="accent2"/>
                </a:solidFill>
              </a:rPr>
              <a:t>it</a:t>
            </a:r>
            <a:r>
              <a:rPr lang="en-US" i="1" smtClean="0"/>
              <a:t> to </a:t>
            </a:r>
            <a:r>
              <a:rPr lang="en-US" b="1" i="1" smtClean="0">
                <a:solidFill>
                  <a:schemeClr val="accent2"/>
                </a:solidFill>
              </a:rPr>
              <a:t>the</a:t>
            </a:r>
            <a:r>
              <a:rPr lang="en-US" i="1" smtClean="0"/>
              <a:t> ON position.</a:t>
            </a:r>
            <a:r>
              <a:rPr lang="en-US" smtClean="0"/>
              <a:t> </a:t>
            </a:r>
            <a:r>
              <a:rPr lang="en-US" sz="2000" smtClean="0"/>
              <a:t>-Imagene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630CA139-8CF4-450E-AA54-2893E1D96DD8}" type="slidenum">
              <a:rPr lang="en-US"/>
              <a:pPr/>
              <a:t>17</a:t>
            </a:fld>
            <a:endParaRPr lang="en-US"/>
          </a:p>
        </p:txBody>
      </p:sp>
      <p:sp>
        <p:nvSpPr>
          <p:cNvPr id="19459" name="Rectangle 2"/>
          <p:cNvSpPr>
            <a:spLocks noGrp="1" noChangeArrowheads="1"/>
          </p:cNvSpPr>
          <p:nvPr>
            <p:ph type="title"/>
          </p:nvPr>
        </p:nvSpPr>
        <p:spPr>
          <a:xfrm>
            <a:off x="381000" y="609600"/>
            <a:ext cx="8763000" cy="1143000"/>
          </a:xfrm>
        </p:spPr>
        <p:txBody>
          <a:bodyPr/>
          <a:lstStyle/>
          <a:p>
            <a:pPr eaLnBrk="1" hangingPunct="1"/>
            <a:r>
              <a:rPr lang="en-US" smtClean="0"/>
              <a:t>Potential Problems</a:t>
            </a:r>
          </a:p>
        </p:txBody>
      </p:sp>
      <p:sp>
        <p:nvSpPr>
          <p:cNvPr id="19460" name="Rectangle 3"/>
          <p:cNvSpPr>
            <a:spLocks noGrp="1" noChangeArrowheads="1"/>
          </p:cNvSpPr>
          <p:nvPr>
            <p:ph type="body" idx="1"/>
          </p:nvPr>
        </p:nvSpPr>
        <p:spPr>
          <a:xfrm>
            <a:off x="457200" y="1600200"/>
            <a:ext cx="7772400" cy="4114800"/>
          </a:xfrm>
        </p:spPr>
        <p:txBody>
          <a:bodyPr/>
          <a:lstStyle/>
          <a:p>
            <a:pPr eaLnBrk="1" hangingPunct="1"/>
            <a:r>
              <a:rPr lang="en-US" smtClean="0"/>
              <a:t>The info the user wants isn't in the manual.</a:t>
            </a:r>
          </a:p>
          <a:p>
            <a:pPr eaLnBrk="1" hangingPunct="1"/>
            <a:r>
              <a:rPr lang="en-US" smtClean="0"/>
              <a:t>It's there, but the user can't find it.</a:t>
            </a:r>
          </a:p>
          <a:p>
            <a:pPr eaLnBrk="1" hangingPunct="1"/>
            <a:r>
              <a:rPr lang="en-US" smtClean="0"/>
              <a:t>The user can find it, but can't understand it.</a:t>
            </a:r>
          </a:p>
          <a:p>
            <a:pPr eaLnBrk="1" hangingPunct="1"/>
            <a:r>
              <a:rPr lang="en-US" smtClean="0"/>
              <a:t>The user can find it and understand it, but it's wrong, out of date, or inaccurate.</a:t>
            </a:r>
          </a:p>
          <a:p>
            <a:pPr eaLnBrk="1" hangingPunct="1">
              <a:buFont typeface="Arial" charset="0"/>
              <a:buNone/>
            </a:pPr>
            <a:endParaRPr lang="en-US" sz="1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F409D88B-0D1C-48B4-A40E-C3BC846E7D38}" type="slidenum">
              <a:rPr lang="en-US"/>
              <a:pPr/>
              <a:t>18</a:t>
            </a:fld>
            <a:endParaRPr lang="en-US"/>
          </a:p>
        </p:txBody>
      </p:sp>
      <p:sp>
        <p:nvSpPr>
          <p:cNvPr id="20483" name="Rectangle 2"/>
          <p:cNvSpPr>
            <a:spLocks noGrp="1" noChangeArrowheads="1"/>
          </p:cNvSpPr>
          <p:nvPr>
            <p:ph type="title"/>
          </p:nvPr>
        </p:nvSpPr>
        <p:spPr/>
        <p:txBody>
          <a:bodyPr/>
          <a:lstStyle/>
          <a:p>
            <a:pPr eaLnBrk="1" hangingPunct="1"/>
            <a:r>
              <a:rPr lang="en-US" smtClean="0"/>
              <a:t>User’s Guide</a:t>
            </a:r>
          </a:p>
        </p:txBody>
      </p:sp>
      <p:sp>
        <p:nvSpPr>
          <p:cNvPr id="20484" name="Rectangle 3"/>
          <p:cNvSpPr>
            <a:spLocks noGrp="1" noChangeArrowheads="1"/>
          </p:cNvSpPr>
          <p:nvPr>
            <p:ph type="body" idx="1"/>
          </p:nvPr>
        </p:nvSpPr>
        <p:spPr>
          <a:xfrm>
            <a:off x="457200" y="1600200"/>
            <a:ext cx="7772400" cy="4114800"/>
          </a:xfrm>
        </p:spPr>
        <p:txBody>
          <a:bodyPr/>
          <a:lstStyle/>
          <a:p>
            <a:pPr eaLnBrk="1" hangingPunct="1"/>
            <a:r>
              <a:rPr lang="en-US" smtClean="0"/>
              <a:t>Task-centered documentation</a:t>
            </a:r>
          </a:p>
          <a:p>
            <a:pPr eaLnBrk="1" hangingPunct="1"/>
            <a:r>
              <a:rPr lang="en-US" smtClean="0"/>
              <a:t>Should contain: </a:t>
            </a:r>
          </a:p>
          <a:p>
            <a:pPr lvl="1" eaLnBrk="1" hangingPunct="1"/>
            <a:r>
              <a:rPr lang="en-US" smtClean="0"/>
              <a:t>explicit examples</a:t>
            </a:r>
          </a:p>
          <a:p>
            <a:pPr lvl="1" eaLnBrk="1" hangingPunct="1"/>
            <a:r>
              <a:rPr lang="en-US" smtClean="0"/>
              <a:t>expected feedback</a:t>
            </a:r>
          </a:p>
          <a:p>
            <a:pPr lvl="1" eaLnBrk="1" hangingPunct="1"/>
            <a:r>
              <a:rPr lang="en-US" smtClean="0"/>
              <a:t>concise overviews with hyperlinks to details</a:t>
            </a:r>
          </a:p>
          <a:p>
            <a:pPr eaLnBrk="1" hangingPunct="1"/>
            <a:r>
              <a:rPr lang="en-US" smtClean="0"/>
              <a:t>“Minimal” manuals:</a:t>
            </a:r>
          </a:p>
          <a:p>
            <a:pPr lvl="1" eaLnBrk="1" hangingPunct="1"/>
            <a:r>
              <a:rPr lang="en-US" smtClean="0"/>
              <a:t>intentionally incomplete</a:t>
            </a:r>
          </a:p>
          <a:p>
            <a:pPr lvl="1" eaLnBrk="1" hangingPunct="1"/>
            <a:r>
              <a:rPr lang="en-US" smtClean="0"/>
              <a:t>force users to explore on their own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p>
            <a:fld id="{D066E29B-F4C1-455F-B01C-793333D37C71}" type="slidenum">
              <a:rPr lang="en-US"/>
              <a:pPr/>
              <a:t>19</a:t>
            </a:fld>
            <a:endParaRPr lang="en-US"/>
          </a:p>
        </p:txBody>
      </p:sp>
      <p:sp>
        <p:nvSpPr>
          <p:cNvPr id="21507" name="Rectangle 1026"/>
          <p:cNvSpPr>
            <a:spLocks noGrp="1" noChangeArrowheads="1"/>
          </p:cNvSpPr>
          <p:nvPr>
            <p:ph type="title"/>
          </p:nvPr>
        </p:nvSpPr>
        <p:spPr/>
        <p:txBody>
          <a:bodyPr/>
          <a:lstStyle/>
          <a:p>
            <a:pPr eaLnBrk="1" hangingPunct="1"/>
            <a:r>
              <a:rPr lang="en-US" smtClean="0"/>
              <a:t>Reference Guide</a:t>
            </a:r>
          </a:p>
        </p:txBody>
      </p:sp>
      <p:sp>
        <p:nvSpPr>
          <p:cNvPr id="21508" name="Rectangle 1027"/>
          <p:cNvSpPr>
            <a:spLocks noGrp="1" noChangeArrowheads="1"/>
          </p:cNvSpPr>
          <p:nvPr>
            <p:ph type="body" idx="1"/>
          </p:nvPr>
        </p:nvSpPr>
        <p:spPr/>
        <p:txBody>
          <a:bodyPr/>
          <a:lstStyle/>
          <a:p>
            <a:pPr eaLnBrk="1" hangingPunct="1"/>
            <a:r>
              <a:rPr lang="en-US" smtClean="0"/>
              <a:t>Lists all the commands:</a:t>
            </a:r>
          </a:p>
          <a:p>
            <a:pPr lvl="1" eaLnBrk="1" hangingPunct="1"/>
            <a:r>
              <a:rPr lang="en-US" smtClean="0"/>
              <a:t>alphabetically (good for command-line interfaces)</a:t>
            </a:r>
          </a:p>
          <a:p>
            <a:pPr lvl="1" eaLnBrk="1" hangingPunct="1"/>
            <a:r>
              <a:rPr lang="en-US" smtClean="0"/>
              <a:t>hierarchically (better for shallow GUIs)</a:t>
            </a:r>
          </a:p>
          <a:p>
            <a:pPr eaLnBrk="1" hangingPunct="1"/>
            <a:r>
              <a:rPr lang="en-US" smtClean="0"/>
              <a:t>Optional, but good for advanced users/administrators</a:t>
            </a:r>
          </a:p>
          <a:p>
            <a:pPr eaLnBrk="1" hangingPunct="1"/>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p>
            <a:fld id="{09CE1001-118E-46DF-A800-471FC7F7C26A}" type="slidenum">
              <a:rPr lang="en-US"/>
              <a:pPr/>
              <a:t>2</a:t>
            </a:fld>
            <a:endParaRPr lang="en-US"/>
          </a:p>
        </p:txBody>
      </p:sp>
      <p:sp>
        <p:nvSpPr>
          <p:cNvPr id="4099" name="Rectangle 2"/>
          <p:cNvSpPr>
            <a:spLocks noGrp="1" noChangeArrowheads="1"/>
          </p:cNvSpPr>
          <p:nvPr>
            <p:ph type="title"/>
          </p:nvPr>
        </p:nvSpPr>
        <p:spPr/>
        <p:txBody>
          <a:bodyPr/>
          <a:lstStyle/>
          <a:p>
            <a:pPr eaLnBrk="1" hangingPunct="1"/>
            <a:r>
              <a:rPr lang="en-US" smtClean="0"/>
              <a:t>Technical Writing</a:t>
            </a:r>
          </a:p>
        </p:txBody>
      </p:sp>
      <p:sp>
        <p:nvSpPr>
          <p:cNvPr id="4100" name="Rectangle 3"/>
          <p:cNvSpPr>
            <a:spLocks noGrp="1" noChangeArrowheads="1"/>
          </p:cNvSpPr>
          <p:nvPr>
            <p:ph type="body" idx="1"/>
          </p:nvPr>
        </p:nvSpPr>
        <p:spPr>
          <a:xfrm>
            <a:off x="457200" y="1600200"/>
            <a:ext cx="5002213" cy="4724400"/>
          </a:xfrm>
        </p:spPr>
        <p:txBody>
          <a:bodyPr/>
          <a:lstStyle/>
          <a:p>
            <a:pPr eaLnBrk="1" hangingPunct="1"/>
            <a:r>
              <a:rPr lang="en-US" smtClean="0">
                <a:hlinkClick r:id="" action="ppaction://customshow?id=6&amp;return=true"/>
              </a:rPr>
              <a:t>Types</a:t>
            </a:r>
            <a:endParaRPr lang="en-US" smtClean="0"/>
          </a:p>
          <a:p>
            <a:pPr eaLnBrk="1" hangingPunct="1"/>
            <a:r>
              <a:rPr lang="en-US" smtClean="0">
                <a:hlinkClick r:id="" action="ppaction://customshow?id=0&amp;return=true"/>
              </a:rPr>
              <a:t>Modes</a:t>
            </a:r>
            <a:endParaRPr lang="en-US" smtClean="0"/>
          </a:p>
          <a:p>
            <a:pPr eaLnBrk="1" hangingPunct="1"/>
            <a:r>
              <a:rPr lang="en-US" smtClean="0">
                <a:hlinkClick r:id="" action="ppaction://customshow?id=4&amp;return=true"/>
              </a:rPr>
              <a:t>Content</a:t>
            </a:r>
          </a:p>
          <a:p>
            <a:pPr eaLnBrk="1" hangingPunct="1"/>
            <a:r>
              <a:rPr lang="en-US" smtClean="0">
                <a:hlinkClick r:id="" action="ppaction://customshow?id=3&amp;return=true"/>
              </a:rPr>
              <a:t>Writing</a:t>
            </a:r>
          </a:p>
          <a:p>
            <a:pPr eaLnBrk="1" hangingPunct="1"/>
            <a:endParaRPr lang="en-US" smtClean="0"/>
          </a:p>
        </p:txBody>
      </p:sp>
      <p:sp>
        <p:nvSpPr>
          <p:cNvPr id="4101" name="Text Box 13"/>
          <p:cNvSpPr txBox="1">
            <a:spLocks noChangeArrowheads="1"/>
          </p:cNvSpPr>
          <p:nvPr/>
        </p:nvSpPr>
        <p:spPr bwMode="auto">
          <a:xfrm>
            <a:off x="1066800" y="5181600"/>
            <a:ext cx="6477000" cy="749300"/>
          </a:xfrm>
          <a:prstGeom prst="rect">
            <a:avLst/>
          </a:prstGeom>
          <a:noFill/>
          <a:ln w="9525">
            <a:noFill/>
            <a:miter lim="800000"/>
            <a:headEnd/>
            <a:tailEnd/>
          </a:ln>
        </p:spPr>
        <p:txBody>
          <a:bodyPr>
            <a:spAutoFit/>
          </a:bodyPr>
          <a:lstStyle/>
          <a:p>
            <a:pPr lvl="1">
              <a:lnSpc>
                <a:spcPct val="90000"/>
              </a:lnSpc>
              <a:spcBef>
                <a:spcPct val="20000"/>
              </a:spcBef>
            </a:pPr>
            <a:r>
              <a:rPr lang="en-US" sz="2400" i="1">
                <a:latin typeface="Times New Roman" pitchFamily="18" charset="0"/>
              </a:rPr>
              <a:t>Nobody reads documentation.</a:t>
            </a:r>
            <a:r>
              <a:rPr lang="en-US" sz="2400">
                <a:latin typeface="Times New Roman" pitchFamily="18" charset="0"/>
              </a:rPr>
              <a:t>                                      		–</a:t>
            </a:r>
            <a:r>
              <a:rPr lang="en-US">
                <a:latin typeface="Times New Roman" pitchFamily="18" charset="0"/>
              </a:rPr>
              <a:t> Mark Rettig, CACM, 1991</a:t>
            </a:r>
            <a:endParaRPr lang="en-US" i="1">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p>
            <a:fld id="{D04279EB-3CC8-4111-A3C3-558589670FF3}" type="slidenum">
              <a:rPr lang="en-US"/>
              <a:pPr/>
              <a:t>20</a:t>
            </a:fld>
            <a:endParaRPr lang="en-US"/>
          </a:p>
        </p:txBody>
      </p:sp>
      <p:sp>
        <p:nvSpPr>
          <p:cNvPr id="22531" name="Rectangle 2"/>
          <p:cNvSpPr>
            <a:spLocks noGrp="1" noChangeArrowheads="1"/>
          </p:cNvSpPr>
          <p:nvPr>
            <p:ph type="title"/>
          </p:nvPr>
        </p:nvSpPr>
        <p:spPr/>
        <p:txBody>
          <a:bodyPr/>
          <a:lstStyle/>
          <a:p>
            <a:pPr eaLnBrk="1" hangingPunct="1"/>
            <a:r>
              <a:rPr lang="en-US" smtClean="0"/>
              <a:t>Super Index</a:t>
            </a:r>
          </a:p>
        </p:txBody>
      </p:sp>
      <p:sp>
        <p:nvSpPr>
          <p:cNvPr id="22532" name="Rectangle 3"/>
          <p:cNvSpPr>
            <a:spLocks noGrp="1" noChangeArrowheads="1"/>
          </p:cNvSpPr>
          <p:nvPr>
            <p:ph type="body" idx="1"/>
          </p:nvPr>
        </p:nvSpPr>
        <p:spPr/>
        <p:txBody>
          <a:bodyPr/>
          <a:lstStyle/>
          <a:p>
            <a:pPr eaLnBrk="1" hangingPunct="1"/>
            <a:r>
              <a:rPr lang="en-US" smtClean="0"/>
              <a:t>Indexes basic terms for the system</a:t>
            </a:r>
          </a:p>
          <a:p>
            <a:pPr eaLnBrk="1" hangingPunct="1"/>
            <a:r>
              <a:rPr lang="en-US" smtClean="0"/>
              <a:t>Vocabulary problem:</a:t>
            </a:r>
          </a:p>
          <a:p>
            <a:pPr lvl="1" eaLnBrk="1" hangingPunct="1"/>
            <a:r>
              <a:rPr lang="en-US" smtClean="0"/>
              <a:t>Choosing names is hard</a:t>
            </a:r>
          </a:p>
          <a:p>
            <a:pPr lvl="1" eaLnBrk="1" hangingPunct="1"/>
            <a:r>
              <a:rPr lang="en-US" smtClean="0"/>
              <a:t>Multilingually, it's even harder</a:t>
            </a:r>
          </a:p>
          <a:p>
            <a:pPr lvl="1" eaLnBrk="1" hangingPunct="1"/>
            <a:r>
              <a:rPr lang="en-US" smtClean="0"/>
              <a:t>Use an index with multiple terms</a:t>
            </a:r>
          </a:p>
          <a:p>
            <a:pPr lvl="1" eaLnBrk="1" hangingPunct="1"/>
            <a:endParaRPr lang="en-US" smtClean="0"/>
          </a:p>
          <a:p>
            <a:pPr lvl="1" eaLnBrk="1" hangingPunct="1"/>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p>
            <a:fld id="{73B92658-3ED1-4585-A7F9-5239BE1610FD}" type="slidenum">
              <a:rPr lang="en-US"/>
              <a:pPr/>
              <a:t>21</a:t>
            </a:fld>
            <a:endParaRPr lang="en-US"/>
          </a:p>
        </p:txBody>
      </p:sp>
      <p:sp>
        <p:nvSpPr>
          <p:cNvPr id="23555" name="Rectangle 2"/>
          <p:cNvSpPr>
            <a:spLocks noGrp="1" noChangeArrowheads="1"/>
          </p:cNvSpPr>
          <p:nvPr>
            <p:ph type="title"/>
          </p:nvPr>
        </p:nvSpPr>
        <p:spPr>
          <a:xfrm>
            <a:off x="457200" y="381000"/>
            <a:ext cx="8229600" cy="1066800"/>
          </a:xfrm>
        </p:spPr>
        <p:txBody>
          <a:bodyPr/>
          <a:lstStyle/>
          <a:p>
            <a:pPr eaLnBrk="1" hangingPunct="1"/>
            <a:r>
              <a:rPr lang="en-US" smtClean="0"/>
              <a:t>On-Line Help</a:t>
            </a:r>
          </a:p>
        </p:txBody>
      </p:sp>
      <p:sp>
        <p:nvSpPr>
          <p:cNvPr id="23556" name="Rectangle 3"/>
          <p:cNvSpPr>
            <a:spLocks noGrp="1" noChangeArrowheads="1"/>
          </p:cNvSpPr>
          <p:nvPr>
            <p:ph type="body" idx="1"/>
          </p:nvPr>
        </p:nvSpPr>
        <p:spPr>
          <a:xfrm>
            <a:off x="533400" y="1600200"/>
            <a:ext cx="8610600" cy="4114800"/>
          </a:xfrm>
        </p:spPr>
        <p:txBody>
          <a:bodyPr/>
          <a:lstStyle/>
          <a:p>
            <a:pPr eaLnBrk="1" hangingPunct="1"/>
            <a:r>
              <a:rPr lang="en-US" smtClean="0"/>
              <a:t>Is on-line help better or worse than paper documentation?</a:t>
            </a:r>
          </a:p>
          <a:p>
            <a:pPr eaLnBrk="1" hangingPunct="1"/>
            <a:r>
              <a:rPr lang="en-US" smtClean="0"/>
              <a:t>The good news:</a:t>
            </a:r>
          </a:p>
          <a:p>
            <a:pPr lvl="1" eaLnBrk="1" hangingPunct="1"/>
            <a:r>
              <a:rPr lang="en-US" smtClean="0"/>
              <a:t>It's there all the time</a:t>
            </a:r>
          </a:p>
          <a:p>
            <a:pPr lvl="1" eaLnBrk="1" hangingPunct="1"/>
            <a:r>
              <a:rPr lang="en-US" smtClean="0"/>
              <a:t>It can be context sensitive</a:t>
            </a:r>
          </a:p>
          <a:p>
            <a:pPr lvl="1" eaLnBrk="1" hangingPunct="1"/>
            <a:r>
              <a:rPr lang="en-US" smtClean="0"/>
              <a:t>It’s great for brief reminders</a:t>
            </a:r>
          </a:p>
          <a:p>
            <a:pPr eaLnBrk="1" hangingPunct="1"/>
            <a:r>
              <a:rPr lang="en-US" smtClean="0"/>
              <a:t>The bad news:</a:t>
            </a:r>
          </a:p>
          <a:p>
            <a:pPr lvl="1" eaLnBrk="1" hangingPunct="1"/>
            <a:r>
              <a:rPr lang="en-US" smtClean="0"/>
              <a:t>It isn't better than paper and may well be worse.</a:t>
            </a:r>
          </a:p>
          <a:p>
            <a:pPr eaLnBrk="1" hangingPunct="1"/>
            <a:r>
              <a:rPr lang="en-US" smtClean="0"/>
              <a:t>It is fundamentally different from paper.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p>
            <a:fld id="{E03CEA53-4744-44CF-870D-15DF51F72BE9}" type="slidenum">
              <a:rPr lang="en-US"/>
              <a:pPr/>
              <a:t>22</a:t>
            </a:fld>
            <a:endParaRPr lang="en-US"/>
          </a:p>
        </p:txBody>
      </p:sp>
      <p:sp>
        <p:nvSpPr>
          <p:cNvPr id="24579" name="Rectangle 2"/>
          <p:cNvSpPr>
            <a:spLocks noGrp="1" noChangeArrowheads="1"/>
          </p:cNvSpPr>
          <p:nvPr>
            <p:ph type="title"/>
          </p:nvPr>
        </p:nvSpPr>
        <p:spPr/>
        <p:txBody>
          <a:bodyPr/>
          <a:lstStyle/>
          <a:p>
            <a:pPr eaLnBrk="1" hangingPunct="1"/>
            <a:r>
              <a:rPr lang="en-US" smtClean="0"/>
              <a:t>On-Line Help </a:t>
            </a:r>
            <a:r>
              <a:rPr lang="en-US" sz="3200" smtClean="0"/>
              <a:t>(cont.)</a:t>
            </a:r>
            <a:endParaRPr lang="en-US" smtClean="0"/>
          </a:p>
        </p:txBody>
      </p:sp>
      <p:sp>
        <p:nvSpPr>
          <p:cNvPr id="24580" name="Rectangle 3"/>
          <p:cNvSpPr>
            <a:spLocks noGrp="1" noChangeArrowheads="1"/>
          </p:cNvSpPr>
          <p:nvPr>
            <p:ph type="body" idx="1"/>
          </p:nvPr>
        </p:nvSpPr>
        <p:spPr>
          <a:xfrm>
            <a:off x="533400" y="1600200"/>
            <a:ext cx="8229600" cy="4724400"/>
          </a:xfrm>
        </p:spPr>
        <p:txBody>
          <a:bodyPr/>
          <a:lstStyle/>
          <a:p>
            <a:pPr eaLnBrk="1" hangingPunct="1"/>
            <a:r>
              <a:rPr lang="en-US" smtClean="0"/>
              <a:t>What’s wrong with on-line help?</a:t>
            </a:r>
          </a:p>
          <a:p>
            <a:pPr lvl="1" eaLnBrk="1" hangingPunct="1"/>
            <a:r>
              <a:rPr lang="en-US" smtClean="0"/>
              <a:t>Computer text is harder to read</a:t>
            </a:r>
          </a:p>
          <a:p>
            <a:pPr lvl="1" eaLnBrk="1" hangingPunct="1"/>
            <a:r>
              <a:rPr lang="en-US" smtClean="0"/>
              <a:t>There's less of it on the screen</a:t>
            </a:r>
          </a:p>
          <a:p>
            <a:pPr lvl="1" eaLnBrk="1" hangingPunct="1"/>
            <a:r>
              <a:rPr lang="en-US" smtClean="0"/>
              <a:t>Sometimes it's nice to have a manual separate from the screen</a:t>
            </a:r>
          </a:p>
          <a:p>
            <a:pPr lvl="1" eaLnBrk="1" hangingPunct="1"/>
            <a:r>
              <a:rPr lang="en-US" smtClean="0"/>
              <a:t>Hypertext navigation can be confusing</a:t>
            </a:r>
          </a:p>
          <a:p>
            <a:pPr lvl="1" eaLnBrk="1" hangingPunct="1"/>
            <a:r>
              <a:rPr lang="en-US" smtClean="0"/>
              <a:t>You can't mark it up or book mark it</a:t>
            </a:r>
          </a:p>
          <a:p>
            <a:pPr lvl="1" eaLnBrk="1" hangingPunct="1"/>
            <a:r>
              <a:rPr lang="en-US" smtClean="0"/>
              <a:t>People aren't used to it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p>
            <a:fld id="{05433553-9633-4306-8CFD-D648618FD94A}" type="slidenum">
              <a:rPr lang="en-US"/>
              <a:pPr/>
              <a:t>23</a:t>
            </a:fld>
            <a:endParaRPr lang="en-US"/>
          </a:p>
        </p:txBody>
      </p:sp>
      <p:sp>
        <p:nvSpPr>
          <p:cNvPr id="25603" name="Rectangle 1026"/>
          <p:cNvSpPr>
            <a:spLocks noGrp="1" noChangeArrowheads="1"/>
          </p:cNvSpPr>
          <p:nvPr>
            <p:ph type="title"/>
          </p:nvPr>
        </p:nvSpPr>
        <p:spPr/>
        <p:txBody>
          <a:bodyPr/>
          <a:lstStyle/>
          <a:p>
            <a:pPr eaLnBrk="1" hangingPunct="1"/>
            <a:r>
              <a:rPr lang="en-US" smtClean="0"/>
              <a:t>Constraints for On-Line Text</a:t>
            </a:r>
          </a:p>
        </p:txBody>
      </p:sp>
      <p:sp>
        <p:nvSpPr>
          <p:cNvPr id="25604" name="Rectangle 1027"/>
          <p:cNvSpPr>
            <a:spLocks noGrp="1" noChangeArrowheads="1"/>
          </p:cNvSpPr>
          <p:nvPr>
            <p:ph type="body" idx="1"/>
          </p:nvPr>
        </p:nvSpPr>
        <p:spPr>
          <a:xfrm>
            <a:off x="533400" y="1600200"/>
            <a:ext cx="8229600" cy="4724400"/>
          </a:xfrm>
        </p:spPr>
        <p:txBody>
          <a:bodyPr/>
          <a:lstStyle/>
          <a:p>
            <a:pPr eaLnBrk="1" hangingPunct="1"/>
            <a:r>
              <a:rPr lang="en-US" smtClean="0"/>
              <a:t>Use dark test on a light background.</a:t>
            </a:r>
          </a:p>
          <a:p>
            <a:pPr eaLnBrk="1" hangingPunct="1"/>
            <a:r>
              <a:rPr lang="en-US" smtClean="0"/>
              <a:t>Be consistent with the application.</a:t>
            </a:r>
          </a:p>
          <a:p>
            <a:pPr eaLnBrk="1" hangingPunct="1"/>
            <a:r>
              <a:rPr lang="en-US" smtClean="0"/>
              <a:t>Give navigation facilities:</a:t>
            </a:r>
          </a:p>
          <a:p>
            <a:pPr lvl="1" eaLnBrk="1" hangingPunct="1"/>
            <a:r>
              <a:rPr lang="en-US" smtClean="0"/>
              <a:t>forward/back</a:t>
            </a:r>
          </a:p>
          <a:p>
            <a:pPr lvl="1" eaLnBrk="1" hangingPunct="1"/>
            <a:r>
              <a:rPr lang="en-US" smtClean="0"/>
              <a:t>TOC</a:t>
            </a:r>
          </a:p>
          <a:p>
            <a:pPr eaLnBrk="1" hangingPunct="1"/>
            <a:r>
              <a:rPr lang="en-US" smtClean="0"/>
              <a:t>Lines should be no longer than 60 characters.</a:t>
            </a:r>
          </a:p>
          <a:p>
            <a:pPr eaLnBrk="1" hangingPunct="1"/>
            <a:r>
              <a:rPr lang="en-US" smtClean="0"/>
              <a:t>Capital letters should be &gt;= 3mm tall.</a:t>
            </a:r>
          </a:p>
          <a:p>
            <a:pPr eaLnBrk="1" hangingPunct="1"/>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C0436A53-678A-4366-945B-C9DAAE1A2893}" type="slidenum">
              <a:rPr lang="en-US"/>
              <a:pPr/>
              <a:t>24</a:t>
            </a:fld>
            <a:endParaRPr lang="en-US"/>
          </a:p>
        </p:txBody>
      </p:sp>
      <p:sp>
        <p:nvSpPr>
          <p:cNvPr id="26627" name="Rectangle 2"/>
          <p:cNvSpPr>
            <a:spLocks noGrp="1" noChangeArrowheads="1"/>
          </p:cNvSpPr>
          <p:nvPr>
            <p:ph type="title"/>
          </p:nvPr>
        </p:nvSpPr>
        <p:spPr/>
        <p:txBody>
          <a:bodyPr/>
          <a:lstStyle/>
          <a:p>
            <a:pPr eaLnBrk="1" hangingPunct="1"/>
            <a:r>
              <a:rPr lang="en-US" smtClean="0"/>
              <a:t>Installation Guide</a:t>
            </a:r>
          </a:p>
        </p:txBody>
      </p:sp>
      <p:sp>
        <p:nvSpPr>
          <p:cNvPr id="26628" name="Rectangle 3"/>
          <p:cNvSpPr>
            <a:spLocks noGrp="1" noChangeArrowheads="1"/>
          </p:cNvSpPr>
          <p:nvPr>
            <p:ph type="body" idx="1"/>
          </p:nvPr>
        </p:nvSpPr>
        <p:spPr>
          <a:xfrm>
            <a:off x="533400" y="1600200"/>
            <a:ext cx="8229600" cy="4724400"/>
          </a:xfrm>
        </p:spPr>
        <p:txBody>
          <a:bodyPr/>
          <a:lstStyle/>
          <a:p>
            <a:pPr eaLnBrk="1" hangingPunct="1"/>
            <a:r>
              <a:rPr lang="en-US" smtClean="0"/>
              <a:t>Explains how to install the software system on various platforms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p>
            <a:fld id="{A68BEC9E-B373-4512-8E09-07467A3934C6}" type="slidenum">
              <a:rPr lang="en-US"/>
              <a:pPr/>
              <a:t>25</a:t>
            </a:fld>
            <a:endParaRPr lang="en-US"/>
          </a:p>
        </p:txBody>
      </p:sp>
      <p:sp>
        <p:nvSpPr>
          <p:cNvPr id="27651" name="Rectangle 2"/>
          <p:cNvSpPr>
            <a:spLocks noGrp="1" noChangeArrowheads="1"/>
          </p:cNvSpPr>
          <p:nvPr>
            <p:ph type="title"/>
          </p:nvPr>
        </p:nvSpPr>
        <p:spPr>
          <a:xfrm>
            <a:off x="2286000" y="609600"/>
            <a:ext cx="6477000" cy="1143000"/>
          </a:xfrm>
          <a:noFill/>
        </p:spPr>
        <p:txBody>
          <a:bodyPr/>
          <a:lstStyle/>
          <a:p>
            <a:pPr eaLnBrk="1" hangingPunct="1"/>
            <a:r>
              <a:rPr lang="en-US" smtClean="0"/>
              <a:t>John M. Carroll</a:t>
            </a:r>
            <a:br>
              <a:rPr lang="en-US" smtClean="0"/>
            </a:br>
            <a:r>
              <a:rPr lang="en-US" sz="3600" i="1" smtClean="0"/>
              <a:t>The minimal manual</a:t>
            </a:r>
          </a:p>
        </p:txBody>
      </p:sp>
      <p:sp>
        <p:nvSpPr>
          <p:cNvPr id="27652" name="Rectangle 3"/>
          <p:cNvSpPr>
            <a:spLocks noGrp="1" noChangeArrowheads="1"/>
          </p:cNvSpPr>
          <p:nvPr>
            <p:ph type="body" idx="1"/>
          </p:nvPr>
        </p:nvSpPr>
        <p:spPr>
          <a:xfrm>
            <a:off x="533400" y="2438400"/>
            <a:ext cx="4724400" cy="3352800"/>
          </a:xfrm>
          <a:noFill/>
        </p:spPr>
        <p:txBody>
          <a:bodyPr/>
          <a:lstStyle/>
          <a:p>
            <a:pPr eaLnBrk="1" hangingPunct="1"/>
            <a:r>
              <a:rPr lang="en-US" sz="2800" i="1" smtClean="0"/>
              <a:t>The Nurnberg Funnel</a:t>
            </a:r>
            <a:r>
              <a:rPr lang="en-US" sz="2800" smtClean="0"/>
              <a:t>, 1990</a:t>
            </a:r>
          </a:p>
          <a:p>
            <a:pPr eaLnBrk="1" hangingPunct="1"/>
            <a:r>
              <a:rPr lang="en-US" sz="2800" smtClean="0"/>
              <a:t>Minimalist Instruction:</a:t>
            </a:r>
          </a:p>
          <a:p>
            <a:pPr lvl="1" eaLnBrk="1" hangingPunct="1"/>
            <a:r>
              <a:rPr lang="en-US" sz="2400" smtClean="0"/>
              <a:t>Allow learners to start using the system immediately.</a:t>
            </a:r>
          </a:p>
          <a:p>
            <a:pPr lvl="1" eaLnBrk="1" hangingPunct="1"/>
            <a:r>
              <a:rPr lang="en-US" sz="2400" smtClean="0"/>
              <a:t>Reduce the amount of reading.</a:t>
            </a:r>
          </a:p>
          <a:p>
            <a:pPr lvl="1" eaLnBrk="1" hangingPunct="1"/>
            <a:r>
              <a:rPr lang="en-US" sz="2400" smtClean="0"/>
              <a:t>Make errors less traumatic and more instructive.</a:t>
            </a:r>
          </a:p>
        </p:txBody>
      </p:sp>
      <p:sp>
        <p:nvSpPr>
          <p:cNvPr id="27653" name="Text Box 72"/>
          <p:cNvSpPr txBox="1">
            <a:spLocks noChangeArrowheads="1"/>
          </p:cNvSpPr>
          <p:nvPr/>
        </p:nvSpPr>
        <p:spPr bwMode="auto">
          <a:xfrm>
            <a:off x="7156450" y="6477000"/>
            <a:ext cx="1997075" cy="228600"/>
          </a:xfrm>
          <a:prstGeom prst="rect">
            <a:avLst/>
          </a:prstGeom>
          <a:noFill/>
          <a:ln w="9525">
            <a:noFill/>
            <a:miter lim="800000"/>
            <a:headEnd/>
            <a:tailEnd/>
          </a:ln>
        </p:spPr>
        <p:txBody>
          <a:bodyPr wrap="none">
            <a:spAutoFit/>
          </a:bodyPr>
          <a:lstStyle/>
          <a:p>
            <a:pPr algn="r"/>
            <a:r>
              <a:rPr lang="en-US" sz="900">
                <a:latin typeface="Times New Roman" pitchFamily="18" charset="0"/>
              </a:rPr>
              <a:t>Images from </a:t>
            </a:r>
            <a:r>
              <a:rPr lang="en-US" sz="900">
                <a:latin typeface="Times New Roman" pitchFamily="18" charset="0"/>
                <a:hlinkClick r:id="rId3"/>
              </a:rPr>
              <a:t>www.cs.vt.edu</a:t>
            </a:r>
            <a:r>
              <a:rPr lang="en-US" sz="900">
                <a:latin typeface="Times New Roman" pitchFamily="18" charset="0"/>
              </a:rPr>
              <a:t>, Apr, 2004</a:t>
            </a:r>
          </a:p>
        </p:txBody>
      </p:sp>
      <p:pic>
        <p:nvPicPr>
          <p:cNvPr id="27654" name="Picture 73" descr="JohnCarroll031903"/>
          <p:cNvPicPr>
            <a:picLocks noChangeAspect="1" noChangeArrowheads="1"/>
          </p:cNvPicPr>
          <p:nvPr/>
        </p:nvPicPr>
        <p:blipFill>
          <a:blip r:embed="rId4" cstate="print"/>
          <a:srcRect/>
          <a:stretch>
            <a:fillRect/>
          </a:stretch>
        </p:blipFill>
        <p:spPr bwMode="auto">
          <a:xfrm>
            <a:off x="914400" y="533400"/>
            <a:ext cx="1143000" cy="1600200"/>
          </a:xfrm>
          <a:prstGeom prst="rect">
            <a:avLst/>
          </a:prstGeom>
          <a:noFill/>
          <a:ln w="9525">
            <a:noFill/>
            <a:miter lim="800000"/>
            <a:headEnd/>
            <a:tailEnd/>
          </a:ln>
        </p:spPr>
      </p:pic>
      <p:pic>
        <p:nvPicPr>
          <p:cNvPr id="27655" name="Picture 76" descr="nuernbergertrichter"/>
          <p:cNvPicPr>
            <a:picLocks noChangeAspect="1" noChangeArrowheads="1"/>
          </p:cNvPicPr>
          <p:nvPr/>
        </p:nvPicPr>
        <p:blipFill>
          <a:blip r:embed="rId5" cstate="print"/>
          <a:srcRect/>
          <a:stretch>
            <a:fillRect/>
          </a:stretch>
        </p:blipFill>
        <p:spPr bwMode="auto">
          <a:xfrm>
            <a:off x="5486400" y="2590800"/>
            <a:ext cx="3505200" cy="3325813"/>
          </a:xfrm>
          <a:prstGeom prst="rect">
            <a:avLst/>
          </a:prstGeom>
          <a:noFill/>
          <a:ln w="9525">
            <a:noFill/>
            <a:miter lim="800000"/>
            <a:headEnd/>
            <a:tailEnd/>
          </a:ln>
        </p:spPr>
      </p:pic>
      <p:sp>
        <p:nvSpPr>
          <p:cNvPr id="27656" name="Text Box 77"/>
          <p:cNvSpPr txBox="1">
            <a:spLocks noChangeArrowheads="1"/>
          </p:cNvSpPr>
          <p:nvPr/>
        </p:nvSpPr>
        <p:spPr bwMode="auto">
          <a:xfrm>
            <a:off x="6102350" y="5891213"/>
            <a:ext cx="2185988" cy="336550"/>
          </a:xfrm>
          <a:prstGeom prst="rect">
            <a:avLst/>
          </a:prstGeom>
          <a:noFill/>
          <a:ln w="9525">
            <a:noFill/>
            <a:miter lim="800000"/>
            <a:headEnd/>
            <a:tailEnd/>
          </a:ln>
        </p:spPr>
        <p:txBody>
          <a:bodyPr wrap="none">
            <a:spAutoFit/>
          </a:bodyPr>
          <a:lstStyle/>
          <a:p>
            <a:r>
              <a:rPr lang="en-US" sz="1600">
                <a:latin typeface="Times New Roman" pitchFamily="18" charset="0"/>
              </a:rPr>
              <a:t>Der Nurnberger Trichter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fld id="{DEDAFD3D-E99D-4311-B8C8-C01FF22CBE6B}" type="slidenum">
              <a:rPr lang="en-US"/>
              <a:pPr/>
              <a:t>26</a:t>
            </a:fld>
            <a:endParaRPr lang="en-US"/>
          </a:p>
        </p:txBody>
      </p:sp>
      <p:sp>
        <p:nvSpPr>
          <p:cNvPr id="28675" name="Rectangle 2"/>
          <p:cNvSpPr>
            <a:spLocks noGrp="1" noChangeArrowheads="1"/>
          </p:cNvSpPr>
          <p:nvPr>
            <p:ph type="title"/>
          </p:nvPr>
        </p:nvSpPr>
        <p:spPr/>
        <p:txBody>
          <a:bodyPr/>
          <a:lstStyle/>
          <a:p>
            <a:pPr eaLnBrk="1" hangingPunct="1"/>
            <a:r>
              <a:rPr lang="en-US" smtClean="0"/>
              <a:t>The Writing Proper</a:t>
            </a:r>
          </a:p>
        </p:txBody>
      </p:sp>
      <p:sp>
        <p:nvSpPr>
          <p:cNvPr id="28676" name="Rectangle 3"/>
          <p:cNvSpPr>
            <a:spLocks noGrp="1" noChangeArrowheads="1"/>
          </p:cNvSpPr>
          <p:nvPr>
            <p:ph type="body" idx="1"/>
          </p:nvPr>
        </p:nvSpPr>
        <p:spPr/>
        <p:txBody>
          <a:bodyPr/>
          <a:lstStyle/>
          <a:p>
            <a:pPr eaLnBrk="1" hangingPunct="1"/>
            <a:r>
              <a:rPr lang="en-US" smtClean="0"/>
              <a:t>Writing for the technical industry</a:t>
            </a:r>
          </a:p>
          <a:p>
            <a:pPr eaLnBrk="1" hangingPunct="1"/>
            <a:r>
              <a:rPr lang="en-US" smtClean="0"/>
              <a:t>Topics:</a:t>
            </a:r>
          </a:p>
          <a:p>
            <a:pPr lvl="1" eaLnBrk="1" hangingPunct="1"/>
            <a:r>
              <a:rPr lang="en-US" smtClean="0">
                <a:hlinkClick r:id="" action="ppaction://customshow?id=1&amp;return=true"/>
              </a:rPr>
              <a:t>Audience analysis</a:t>
            </a:r>
            <a:endParaRPr lang="en-US" smtClean="0"/>
          </a:p>
          <a:p>
            <a:pPr lvl="1" eaLnBrk="1" hangingPunct="1"/>
            <a:r>
              <a:rPr lang="en-US" smtClean="0">
                <a:hlinkClick r:id="" action="ppaction://customshow?id=5&amp;return=true"/>
              </a:rPr>
              <a:t>Basic Grammar</a:t>
            </a:r>
            <a:endParaRPr lang="en-US" smtClean="0"/>
          </a:p>
          <a:p>
            <a:pPr lvl="1" eaLnBrk="1" hangingPunct="1"/>
            <a:r>
              <a:rPr lang="en-US" smtClean="0">
                <a:hlinkClick r:id="" action="ppaction://customshow?id=2&amp;return=true"/>
              </a:rPr>
              <a:t>Basic Style</a:t>
            </a:r>
          </a:p>
          <a:p>
            <a:pPr eaLnBrk="1" hangingPunct="1"/>
            <a:r>
              <a:rPr lang="en-US" smtClean="0"/>
              <a:t>Hints:</a:t>
            </a:r>
          </a:p>
          <a:p>
            <a:pPr lvl="1" eaLnBrk="1" hangingPunct="1"/>
            <a:r>
              <a:rPr lang="en-US" smtClean="0"/>
              <a:t>Revise, revise, revise</a:t>
            </a:r>
          </a:p>
          <a:p>
            <a:pPr lvl="1" eaLnBrk="1" hangingPunct="1"/>
            <a:r>
              <a:rPr lang="en-US" smtClean="0"/>
              <a:t>Get someone to proofread it for you</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p>
            <a:fld id="{D812DAAF-80CD-43DC-9BA2-56A024F2D224}" type="slidenum">
              <a:rPr lang="en-US"/>
              <a:pPr/>
              <a:t>27</a:t>
            </a:fld>
            <a:endParaRPr lang="en-US"/>
          </a:p>
        </p:txBody>
      </p:sp>
      <p:sp>
        <p:nvSpPr>
          <p:cNvPr id="29699" name="Rectangle 2"/>
          <p:cNvSpPr>
            <a:spLocks noGrp="1" noChangeArrowheads="1"/>
          </p:cNvSpPr>
          <p:nvPr>
            <p:ph type="title"/>
          </p:nvPr>
        </p:nvSpPr>
        <p:spPr/>
        <p:txBody>
          <a:bodyPr/>
          <a:lstStyle/>
          <a:p>
            <a:pPr eaLnBrk="1" hangingPunct="1"/>
            <a:r>
              <a:rPr lang="en-US" smtClean="0"/>
              <a:t>Audience Analysis</a:t>
            </a:r>
          </a:p>
        </p:txBody>
      </p:sp>
      <p:sp>
        <p:nvSpPr>
          <p:cNvPr id="29700" name="Rectangle 3"/>
          <p:cNvSpPr>
            <a:spLocks noGrp="1" noChangeArrowheads="1"/>
          </p:cNvSpPr>
          <p:nvPr>
            <p:ph type="body" idx="1"/>
          </p:nvPr>
        </p:nvSpPr>
        <p:spPr/>
        <p:txBody>
          <a:bodyPr/>
          <a:lstStyle/>
          <a:p>
            <a:pPr eaLnBrk="1" hangingPunct="1">
              <a:lnSpc>
                <a:spcPct val="90000"/>
              </a:lnSpc>
            </a:pPr>
            <a:r>
              <a:rPr lang="en-US" smtClean="0"/>
              <a:t>Audience types for technical writing: </a:t>
            </a:r>
          </a:p>
          <a:p>
            <a:pPr lvl="1" eaLnBrk="1" hangingPunct="1">
              <a:lnSpc>
                <a:spcPct val="90000"/>
              </a:lnSpc>
            </a:pPr>
            <a:r>
              <a:rPr lang="en-US" smtClean="0"/>
              <a:t>Experts</a:t>
            </a:r>
          </a:p>
          <a:p>
            <a:pPr lvl="1" eaLnBrk="1" hangingPunct="1">
              <a:lnSpc>
                <a:spcPct val="90000"/>
              </a:lnSpc>
            </a:pPr>
            <a:endParaRPr lang="en-US" sz="1400" smtClean="0"/>
          </a:p>
          <a:p>
            <a:pPr lvl="1" eaLnBrk="1" hangingPunct="1">
              <a:lnSpc>
                <a:spcPct val="90000"/>
              </a:lnSpc>
            </a:pPr>
            <a:r>
              <a:rPr lang="en-US" smtClean="0"/>
              <a:t>Technicians</a:t>
            </a:r>
          </a:p>
          <a:p>
            <a:pPr lvl="1" eaLnBrk="1" hangingPunct="1">
              <a:lnSpc>
                <a:spcPct val="90000"/>
              </a:lnSpc>
            </a:pPr>
            <a:endParaRPr lang="en-US" sz="1400" smtClean="0"/>
          </a:p>
          <a:p>
            <a:pPr lvl="1" eaLnBrk="1" hangingPunct="1">
              <a:lnSpc>
                <a:spcPct val="90000"/>
              </a:lnSpc>
            </a:pPr>
            <a:r>
              <a:rPr lang="en-US" smtClean="0"/>
              <a:t>Executives/managers</a:t>
            </a:r>
          </a:p>
          <a:p>
            <a:pPr lvl="1" eaLnBrk="1" hangingPunct="1">
              <a:lnSpc>
                <a:spcPct val="90000"/>
              </a:lnSpc>
            </a:pPr>
            <a:endParaRPr lang="en-US" sz="1400" smtClean="0"/>
          </a:p>
          <a:p>
            <a:pPr lvl="1" eaLnBrk="1" hangingPunct="1">
              <a:lnSpc>
                <a:spcPct val="90000"/>
              </a:lnSpc>
            </a:pPr>
            <a:r>
              <a:rPr lang="en-US" smtClean="0"/>
              <a:t>Non-specialists (of various grades)</a:t>
            </a:r>
          </a:p>
          <a:p>
            <a:pPr lvl="1" eaLnBrk="1" hangingPunct="1">
              <a:lnSpc>
                <a:spcPct val="90000"/>
              </a:lnSpc>
            </a:pPr>
            <a:endParaRPr lang="en-US" sz="1400" smtClean="0"/>
          </a:p>
          <a:p>
            <a:pPr eaLnBrk="1" hangingPunct="1">
              <a:lnSpc>
                <a:spcPct val="90000"/>
              </a:lnSpc>
            </a:pPr>
            <a:r>
              <a:rPr lang="en-US" smtClean="0"/>
              <a:t>This may seem obvious, but it is critical.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p>
            <a:fld id="{523B04B5-24DF-4598-B202-E5D4B16D76A0}" type="slidenum">
              <a:rPr lang="en-US"/>
              <a:pPr/>
              <a:t>28</a:t>
            </a:fld>
            <a:endParaRPr lang="en-US"/>
          </a:p>
        </p:txBody>
      </p:sp>
      <p:sp>
        <p:nvSpPr>
          <p:cNvPr id="30723" name="Rectangle 2"/>
          <p:cNvSpPr>
            <a:spLocks noGrp="1" noChangeArrowheads="1"/>
          </p:cNvSpPr>
          <p:nvPr>
            <p:ph type="title"/>
          </p:nvPr>
        </p:nvSpPr>
        <p:spPr/>
        <p:txBody>
          <a:bodyPr/>
          <a:lstStyle/>
          <a:p>
            <a:pPr eaLnBrk="1" hangingPunct="1"/>
            <a:r>
              <a:rPr lang="en-US" smtClean="0"/>
              <a:t>Grammar for Technical Writing</a:t>
            </a:r>
          </a:p>
        </p:txBody>
      </p:sp>
      <p:sp>
        <p:nvSpPr>
          <p:cNvPr id="30724" name="Rectangle 3"/>
          <p:cNvSpPr>
            <a:spLocks noGrp="1" noChangeArrowheads="1"/>
          </p:cNvSpPr>
          <p:nvPr>
            <p:ph type="body" idx="1"/>
          </p:nvPr>
        </p:nvSpPr>
        <p:spPr/>
        <p:txBody>
          <a:bodyPr/>
          <a:lstStyle/>
          <a:p>
            <a:pPr eaLnBrk="1" hangingPunct="1"/>
            <a:r>
              <a:rPr lang="en-US" smtClean="0"/>
              <a:t>agreement</a:t>
            </a:r>
          </a:p>
          <a:p>
            <a:pPr eaLnBrk="1" hangingPunct="1"/>
            <a:r>
              <a:rPr lang="en-US" smtClean="0"/>
              <a:t>anaphora </a:t>
            </a:r>
          </a:p>
          <a:p>
            <a:pPr eaLnBrk="1" hangingPunct="1"/>
            <a:r>
              <a:rPr lang="en-US" smtClean="0"/>
              <a:t>attachment problems</a:t>
            </a:r>
          </a:p>
          <a:p>
            <a:pPr eaLnBrk="1" hangingPunct="1"/>
            <a:r>
              <a:rPr lang="en-US" smtClean="0"/>
              <a:t>articles</a:t>
            </a:r>
          </a:p>
          <a:p>
            <a:pPr eaLnBrk="1" hangingPunct="1"/>
            <a:r>
              <a:rPr lang="en-US" smtClean="0"/>
              <a:t>split infinitives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p>
            <a:fld id="{84D6600E-2B44-4A23-815F-352EDB0AFB08}" type="slidenum">
              <a:rPr lang="en-US"/>
              <a:pPr/>
              <a:t>29</a:t>
            </a:fld>
            <a:endParaRPr lang="en-US"/>
          </a:p>
        </p:txBody>
      </p:sp>
      <p:sp>
        <p:nvSpPr>
          <p:cNvPr id="31747" name="Rectangle 2"/>
          <p:cNvSpPr>
            <a:spLocks noGrp="1" noChangeArrowheads="1"/>
          </p:cNvSpPr>
          <p:nvPr>
            <p:ph type="title"/>
          </p:nvPr>
        </p:nvSpPr>
        <p:spPr/>
        <p:txBody>
          <a:bodyPr/>
          <a:lstStyle/>
          <a:p>
            <a:pPr eaLnBrk="1" hangingPunct="1"/>
            <a:r>
              <a:rPr lang="en-US" smtClean="0"/>
              <a:t>Agreement</a:t>
            </a:r>
          </a:p>
        </p:txBody>
      </p:sp>
      <p:sp>
        <p:nvSpPr>
          <p:cNvPr id="31748" name="Rectangle 3"/>
          <p:cNvSpPr>
            <a:spLocks noGrp="1" noChangeArrowheads="1"/>
          </p:cNvSpPr>
          <p:nvPr>
            <p:ph type="body" idx="1"/>
          </p:nvPr>
        </p:nvSpPr>
        <p:spPr>
          <a:xfrm>
            <a:off x="685800" y="1981200"/>
            <a:ext cx="8229600" cy="4114800"/>
          </a:xfrm>
        </p:spPr>
        <p:txBody>
          <a:bodyPr/>
          <a:lstStyle/>
          <a:p>
            <a:pPr eaLnBrk="1" hangingPunct="1"/>
            <a:endParaRPr lang="en-US" i="1" smtClean="0"/>
          </a:p>
          <a:p>
            <a:pPr eaLnBrk="1" hangingPunct="1"/>
            <a:r>
              <a:rPr lang="en-US" i="1" smtClean="0"/>
              <a:t>When the set of windows {is/are} closed, ...</a:t>
            </a:r>
            <a:endParaRPr lang="en-US" smtClean="0"/>
          </a:p>
          <a:p>
            <a:pPr eaLnBrk="1" hangingPunct="1"/>
            <a:endParaRPr lang="en-US" smtClean="0"/>
          </a:p>
          <a:p>
            <a:pPr eaLnBrk="1" hangingPunct="1"/>
            <a:r>
              <a:rPr lang="en-US" i="1" smtClean="0"/>
              <a:t>The flavor of youth - its trials, its joys, its challenges - {is/are} not soon forgotten.</a:t>
            </a:r>
            <a:r>
              <a:rPr lang="en-US" smtClean="0"/>
              <a:t>            </a:t>
            </a:r>
            <a:r>
              <a:rPr lang="en-US" sz="1800" smtClean="0"/>
              <a:t>- Strunk &amp; White, </a:t>
            </a:r>
            <a:r>
              <a:rPr lang="en-US" sz="1800" i="1" smtClean="0"/>
              <a:t>Elements of Style</a:t>
            </a:r>
            <a:endParaRPr lang="en-US" sz="1800" smtClean="0"/>
          </a:p>
          <a:p>
            <a:pPr eaLnBrk="1" hangingPunct="1"/>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p>
            <a:fld id="{C93443AA-BFFD-4F2F-AA14-3586A288C0C1}" type="slidenum">
              <a:rPr lang="en-US"/>
              <a:pPr/>
              <a:t>3</a:t>
            </a:fld>
            <a:endParaRPr lang="en-US"/>
          </a:p>
        </p:txBody>
      </p:sp>
      <p:sp>
        <p:nvSpPr>
          <p:cNvPr id="5123" name="Rectangle 2"/>
          <p:cNvSpPr>
            <a:spLocks noGrp="1" noChangeArrowheads="1"/>
          </p:cNvSpPr>
          <p:nvPr>
            <p:ph type="title"/>
          </p:nvPr>
        </p:nvSpPr>
        <p:spPr/>
        <p:txBody>
          <a:bodyPr/>
          <a:lstStyle/>
          <a:p>
            <a:pPr eaLnBrk="1" hangingPunct="1"/>
            <a:r>
              <a:rPr lang="en-US" smtClean="0"/>
              <a:t>Internal Documentation</a:t>
            </a:r>
          </a:p>
        </p:txBody>
      </p:sp>
      <p:sp>
        <p:nvSpPr>
          <p:cNvPr id="5124" name="Rectangle 3"/>
          <p:cNvSpPr>
            <a:spLocks noGrp="1" noChangeArrowheads="1"/>
          </p:cNvSpPr>
          <p:nvPr>
            <p:ph type="body" idx="1"/>
          </p:nvPr>
        </p:nvSpPr>
        <p:spPr/>
        <p:txBody>
          <a:bodyPr/>
          <a:lstStyle/>
          <a:p>
            <a:pPr lvl="1" eaLnBrk="1" hangingPunct="1"/>
            <a:r>
              <a:rPr lang="en-US" smtClean="0"/>
              <a:t>code prologues</a:t>
            </a:r>
          </a:p>
          <a:p>
            <a:pPr lvl="1" eaLnBrk="1" hangingPunct="1"/>
            <a:r>
              <a:rPr lang="en-US" smtClean="0"/>
              <a:t>internal comments</a:t>
            </a:r>
          </a:p>
          <a:p>
            <a:pPr lvl="1" eaLnBrk="1" hangingPunct="1"/>
            <a:r>
              <a:rPr lang="en-US" smtClean="0"/>
              <a:t>self-documenting stuff :</a:t>
            </a:r>
          </a:p>
          <a:p>
            <a:pPr lvl="2" eaLnBrk="1" hangingPunct="1"/>
            <a:r>
              <a:rPr lang="en-US" smtClean="0"/>
              <a:t>variable names</a:t>
            </a:r>
          </a:p>
          <a:p>
            <a:pPr lvl="2" eaLnBrk="1" hangingPunct="1"/>
            <a:r>
              <a:rPr lang="en-US" smtClean="0"/>
              <a:t>structured programming</a:t>
            </a:r>
          </a:p>
          <a:p>
            <a:pPr lvl="2" eaLnBrk="1" hangingPunct="1"/>
            <a:r>
              <a:rPr lang="en-US" smtClean="0"/>
              <a:t>good OO design</a:t>
            </a:r>
          </a:p>
        </p:txBody>
      </p:sp>
      <p:sp>
        <p:nvSpPr>
          <p:cNvPr id="5125" name="Text Box 4"/>
          <p:cNvSpPr txBox="1">
            <a:spLocks noChangeArrowheads="1"/>
          </p:cNvSpPr>
          <p:nvPr/>
        </p:nvSpPr>
        <p:spPr bwMode="auto">
          <a:xfrm>
            <a:off x="5715000" y="5257800"/>
            <a:ext cx="184150" cy="396875"/>
          </a:xfrm>
          <a:prstGeom prst="rect">
            <a:avLst/>
          </a:prstGeom>
          <a:noFill/>
          <a:ln w="9525">
            <a:noFill/>
            <a:miter lim="800000"/>
            <a:headEnd/>
            <a:tailEnd/>
          </a:ln>
        </p:spPr>
        <p:txBody>
          <a:bodyPr wrap="none">
            <a:spAutoFit/>
          </a:bodyPr>
          <a:lstStyle/>
          <a:p>
            <a:endParaRPr lang="en-US" sz="2000">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fld id="{15B3EF0C-462C-4386-87C2-09AA84300B65}" type="slidenum">
              <a:rPr lang="en-US"/>
              <a:pPr/>
              <a:t>30</a:t>
            </a:fld>
            <a:endParaRPr lang="en-US"/>
          </a:p>
        </p:txBody>
      </p:sp>
      <p:sp>
        <p:nvSpPr>
          <p:cNvPr id="32771" name="Rectangle 2"/>
          <p:cNvSpPr>
            <a:spLocks noGrp="1" noChangeArrowheads="1"/>
          </p:cNvSpPr>
          <p:nvPr>
            <p:ph type="title"/>
          </p:nvPr>
        </p:nvSpPr>
        <p:spPr/>
        <p:txBody>
          <a:bodyPr/>
          <a:lstStyle/>
          <a:p>
            <a:pPr eaLnBrk="1" hangingPunct="1"/>
            <a:r>
              <a:rPr lang="en-US" smtClean="0"/>
              <a:t>Pronouns</a:t>
            </a:r>
          </a:p>
        </p:txBody>
      </p:sp>
      <p:sp>
        <p:nvSpPr>
          <p:cNvPr id="32772" name="Rectangle 3"/>
          <p:cNvSpPr>
            <a:spLocks noGrp="1" noChangeArrowheads="1"/>
          </p:cNvSpPr>
          <p:nvPr>
            <p:ph type="body" idx="1"/>
          </p:nvPr>
        </p:nvSpPr>
        <p:spPr/>
        <p:txBody>
          <a:bodyPr/>
          <a:lstStyle/>
          <a:p>
            <a:pPr eaLnBrk="1" hangingPunct="1"/>
            <a:endParaRPr lang="en-US" i="1" smtClean="0"/>
          </a:p>
          <a:p>
            <a:pPr eaLnBrk="1" hangingPunct="1"/>
            <a:r>
              <a:rPr lang="en-US" i="1" smtClean="0"/>
              <a:t>The harder the teachers tried to explain the material to the students, the quieter they got.</a:t>
            </a:r>
            <a:r>
              <a:rPr lang="en-US" sz="1800" smtClean="0"/>
              <a:t> - E231, U. Washington</a:t>
            </a:r>
          </a:p>
          <a:p>
            <a:pPr eaLnBrk="1" hangingPunct="1">
              <a:spcBef>
                <a:spcPts val="500"/>
              </a:spcBef>
              <a:spcAft>
                <a:spcPts val="500"/>
              </a:spcAft>
            </a:pPr>
            <a:endParaRPr lang="en-US" i="1" smtClean="0"/>
          </a:p>
          <a:p>
            <a:pPr eaLnBrk="1" hangingPunct="1">
              <a:spcBef>
                <a:spcPts val="500"/>
              </a:spcBef>
              <a:spcAft>
                <a:spcPts val="500"/>
              </a:spcAft>
            </a:pPr>
            <a:r>
              <a:rPr lang="en-US" i="1" smtClean="0"/>
              <a:t>Tom told James that he had won the lottery.</a:t>
            </a:r>
            <a:r>
              <a:rPr lang="en-US" smtClean="0"/>
              <a:t> </a:t>
            </a:r>
            <a:r>
              <a:rPr lang="en-US" sz="1800" smtClean="0"/>
              <a:t>- ibid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p>
            <a:fld id="{6C343D1D-604A-41F5-85BB-7EC5C5760470}" type="slidenum">
              <a:rPr lang="en-US"/>
              <a:pPr/>
              <a:t>31</a:t>
            </a:fld>
            <a:endParaRPr lang="en-US"/>
          </a:p>
        </p:txBody>
      </p:sp>
      <p:sp>
        <p:nvSpPr>
          <p:cNvPr id="33795" name="Rectangle 2"/>
          <p:cNvSpPr>
            <a:spLocks noGrp="1" noChangeArrowheads="1"/>
          </p:cNvSpPr>
          <p:nvPr>
            <p:ph type="title"/>
          </p:nvPr>
        </p:nvSpPr>
        <p:spPr/>
        <p:txBody>
          <a:bodyPr/>
          <a:lstStyle/>
          <a:p>
            <a:pPr eaLnBrk="1" hangingPunct="1"/>
            <a:r>
              <a:rPr lang="en-US" smtClean="0"/>
              <a:t>Pronouns: Example 1</a:t>
            </a:r>
          </a:p>
        </p:txBody>
      </p:sp>
      <p:sp>
        <p:nvSpPr>
          <p:cNvPr id="33796" name="Rectangle 3"/>
          <p:cNvSpPr>
            <a:spLocks noGrp="1" noChangeArrowheads="1"/>
          </p:cNvSpPr>
          <p:nvPr>
            <p:ph type="body" idx="1"/>
          </p:nvPr>
        </p:nvSpPr>
        <p:spPr>
          <a:xfrm>
            <a:off x="152400" y="1447800"/>
            <a:ext cx="8610600" cy="4648200"/>
          </a:xfrm>
        </p:spPr>
        <p:txBody>
          <a:bodyPr/>
          <a:lstStyle/>
          <a:p>
            <a:pPr eaLnBrk="1" hangingPunct="1">
              <a:spcBef>
                <a:spcPts val="500"/>
              </a:spcBef>
              <a:spcAft>
                <a:spcPts val="500"/>
              </a:spcAft>
              <a:buFont typeface="Arial" charset="0"/>
              <a:buChar char=" "/>
            </a:pPr>
            <a:r>
              <a:rPr lang="en-US" i="1" smtClean="0"/>
              <a:t>"The Last Supper" is painted on the dilapidated wall of what was a little chapel attached to the main church in ancient times, I suppose. It is battered and scarred in every direction, and stained and discolored by time, and Napoleon's horses kicked the legs off most the disciples when they (the horses, not the disciples) were stabled there more than half a century ago.</a:t>
            </a:r>
            <a:r>
              <a:rPr lang="en-US" smtClean="0"/>
              <a:t> </a:t>
            </a:r>
            <a:r>
              <a:rPr lang="en-US" sz="1800" smtClean="0"/>
              <a:t>- </a:t>
            </a:r>
            <a:r>
              <a:rPr lang="en-US" sz="1800" i="1" smtClean="0"/>
              <a:t>The Innocents Abroad, </a:t>
            </a:r>
            <a:r>
              <a:rPr lang="en-US" sz="1800" smtClean="0"/>
              <a:t>Mark Twain </a:t>
            </a:r>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p>
            <a:fld id="{517EACF0-FDF6-4047-AAED-F0B1212A5709}" type="slidenum">
              <a:rPr lang="en-US"/>
              <a:pPr/>
              <a:t>32</a:t>
            </a:fld>
            <a:endParaRPr lang="en-US"/>
          </a:p>
        </p:txBody>
      </p:sp>
      <p:sp>
        <p:nvSpPr>
          <p:cNvPr id="34819" name="Rectangle 2"/>
          <p:cNvSpPr>
            <a:spLocks noGrp="1" noChangeArrowheads="1"/>
          </p:cNvSpPr>
          <p:nvPr>
            <p:ph type="title"/>
          </p:nvPr>
        </p:nvSpPr>
        <p:spPr/>
        <p:txBody>
          <a:bodyPr/>
          <a:lstStyle/>
          <a:p>
            <a:pPr eaLnBrk="1" hangingPunct="1"/>
            <a:r>
              <a:rPr lang="en-US" smtClean="0"/>
              <a:t>Pronouns: Example 2</a:t>
            </a:r>
          </a:p>
        </p:txBody>
      </p:sp>
      <p:sp>
        <p:nvSpPr>
          <p:cNvPr id="34820" name="Rectangle 3"/>
          <p:cNvSpPr>
            <a:spLocks noGrp="1" noChangeArrowheads="1"/>
          </p:cNvSpPr>
          <p:nvPr>
            <p:ph type="body" idx="1"/>
          </p:nvPr>
        </p:nvSpPr>
        <p:spPr/>
        <p:txBody>
          <a:bodyPr/>
          <a:lstStyle/>
          <a:p>
            <a:pPr eaLnBrk="1" hangingPunct="1">
              <a:buFont typeface="Arial" charset="0"/>
              <a:buNone/>
            </a:pPr>
            <a:r>
              <a:rPr lang="en-US" i="1" smtClean="0"/>
              <a:t>You know him better than {I/me}. </a:t>
            </a:r>
            <a:br>
              <a:rPr lang="en-US" i="1" smtClean="0"/>
            </a:br>
            <a:endParaRPr lang="en-US" i="1"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p>
            <a:fld id="{ECF3A74D-8C1E-4828-A3FB-6C16243CE3D7}" type="slidenum">
              <a:rPr lang="en-US"/>
              <a:pPr/>
              <a:t>33</a:t>
            </a:fld>
            <a:endParaRPr lang="en-US"/>
          </a:p>
        </p:txBody>
      </p:sp>
      <p:sp>
        <p:nvSpPr>
          <p:cNvPr id="35843" name="Rectangle 2"/>
          <p:cNvSpPr>
            <a:spLocks noGrp="1" noChangeArrowheads="1"/>
          </p:cNvSpPr>
          <p:nvPr>
            <p:ph type="title"/>
          </p:nvPr>
        </p:nvSpPr>
        <p:spPr>
          <a:xfrm>
            <a:off x="685800" y="381000"/>
            <a:ext cx="7772400" cy="1143000"/>
          </a:xfrm>
        </p:spPr>
        <p:txBody>
          <a:bodyPr/>
          <a:lstStyle/>
          <a:p>
            <a:pPr eaLnBrk="1" hangingPunct="1"/>
            <a:r>
              <a:rPr lang="en-US" smtClean="0"/>
              <a:t>Attachment</a:t>
            </a:r>
          </a:p>
        </p:txBody>
      </p:sp>
      <p:sp>
        <p:nvSpPr>
          <p:cNvPr id="35844" name="Rectangle 3"/>
          <p:cNvSpPr>
            <a:spLocks noGrp="1" noChangeArrowheads="1"/>
          </p:cNvSpPr>
          <p:nvPr>
            <p:ph type="body" idx="1"/>
          </p:nvPr>
        </p:nvSpPr>
        <p:spPr/>
        <p:txBody>
          <a:bodyPr/>
          <a:lstStyle/>
          <a:p>
            <a:pPr eaLnBrk="1" hangingPunct="1"/>
            <a:r>
              <a:rPr lang="en-US" sz="2800" i="1" smtClean="0"/>
              <a:t>I saw the Grand Canyon flying to New York.</a:t>
            </a:r>
          </a:p>
          <a:p>
            <a:pPr eaLnBrk="1" hangingPunct="1"/>
            <a:endParaRPr lang="en-US" sz="2800" i="1" smtClean="0"/>
          </a:p>
          <a:p>
            <a:pPr eaLnBrk="1" hangingPunct="1"/>
            <a:r>
              <a:rPr lang="en-US" i="1" smtClean="0"/>
              <a:t>I saw the dog on a hill with a telescope.</a:t>
            </a:r>
          </a:p>
        </p:txBody>
      </p:sp>
      <p:sp>
        <p:nvSpPr>
          <p:cNvPr id="35845" name="AutoShape 96"/>
          <p:cNvSpPr>
            <a:spLocks noChangeArrowheads="1"/>
          </p:cNvSpPr>
          <p:nvPr/>
        </p:nvSpPr>
        <p:spPr bwMode="auto">
          <a:xfrm>
            <a:off x="2247900" y="1676400"/>
            <a:ext cx="2514600" cy="457200"/>
          </a:xfrm>
          <a:prstGeom prst="flowChartProcess">
            <a:avLst/>
          </a:prstGeom>
          <a:noFill/>
          <a:ln w="9525">
            <a:noFill/>
            <a:miter lim="800000"/>
            <a:headEnd/>
            <a:tailEnd/>
          </a:ln>
        </p:spPr>
        <p:txBody>
          <a:bodyPr wrap="none" anchor="ctr"/>
          <a:lstStyle/>
          <a:p>
            <a:endParaRPr lang="en-US"/>
          </a:p>
        </p:txBody>
      </p:sp>
      <p:sp>
        <p:nvSpPr>
          <p:cNvPr id="35846" name="AutoShape 97"/>
          <p:cNvSpPr>
            <a:spLocks noChangeArrowheads="1"/>
          </p:cNvSpPr>
          <p:nvPr/>
        </p:nvSpPr>
        <p:spPr bwMode="auto">
          <a:xfrm>
            <a:off x="571500" y="1676400"/>
            <a:ext cx="381000" cy="457200"/>
          </a:xfrm>
          <a:prstGeom prst="flowChartProcess">
            <a:avLst/>
          </a:prstGeom>
          <a:noFill/>
          <a:ln w="9525">
            <a:noFill/>
            <a:miter lim="800000"/>
            <a:headEnd/>
            <a:tailEnd/>
          </a:ln>
        </p:spPr>
        <p:txBody>
          <a:bodyPr wrap="none" anchor="ctr"/>
          <a:lstStyle/>
          <a:p>
            <a:endParaRPr lang="en-US"/>
          </a:p>
        </p:txBody>
      </p:sp>
      <p:grpSp>
        <p:nvGrpSpPr>
          <p:cNvPr id="2" name="Group 103"/>
          <p:cNvGrpSpPr>
            <a:grpSpLocks/>
          </p:cNvGrpSpPr>
          <p:nvPr/>
        </p:nvGrpSpPr>
        <p:grpSpPr bwMode="auto">
          <a:xfrm>
            <a:off x="2819400" y="1219200"/>
            <a:ext cx="5105400" cy="914400"/>
            <a:chOff x="2016" y="1008"/>
            <a:chExt cx="3216" cy="576"/>
          </a:xfrm>
        </p:grpSpPr>
        <p:sp>
          <p:nvSpPr>
            <p:cNvPr id="35851" name="AutoShape 98"/>
            <p:cNvSpPr>
              <a:spLocks noChangeArrowheads="1"/>
            </p:cNvSpPr>
            <p:nvPr/>
          </p:nvSpPr>
          <p:spPr bwMode="auto">
            <a:xfrm>
              <a:off x="3264" y="1296"/>
              <a:ext cx="1968" cy="288"/>
            </a:xfrm>
            <a:prstGeom prst="flowChartProcess">
              <a:avLst/>
            </a:prstGeom>
            <a:noFill/>
            <a:ln w="9525">
              <a:solidFill>
                <a:schemeClr val="tx1"/>
              </a:solidFill>
              <a:miter lim="800000"/>
              <a:headEnd/>
              <a:tailEnd/>
            </a:ln>
          </p:spPr>
          <p:txBody>
            <a:bodyPr wrap="none" anchor="ctr"/>
            <a:lstStyle/>
            <a:p>
              <a:endParaRPr lang="en-US"/>
            </a:p>
          </p:txBody>
        </p:sp>
        <p:cxnSp>
          <p:nvCxnSpPr>
            <p:cNvPr id="35852" name="AutoShape 99"/>
            <p:cNvCxnSpPr>
              <a:cxnSpLocks noChangeShapeType="1"/>
              <a:stCxn id="35851" idx="0"/>
              <a:endCxn id="35845" idx="0"/>
            </p:cNvCxnSpPr>
            <p:nvPr/>
          </p:nvCxnSpPr>
          <p:spPr bwMode="auto">
            <a:xfrm rot="-5400000" flipH="1" flipV="1">
              <a:off x="3359" y="409"/>
              <a:ext cx="1" cy="1776"/>
            </a:xfrm>
            <a:prstGeom prst="bentConnector3">
              <a:avLst>
                <a:gd name="adj1" fmla="val -14400005"/>
              </a:avLst>
            </a:prstGeom>
            <a:noFill/>
            <a:ln w="9525">
              <a:solidFill>
                <a:schemeClr val="tx1"/>
              </a:solidFill>
              <a:miter lim="800000"/>
              <a:headEnd/>
              <a:tailEnd type="triangle" w="med" len="med"/>
            </a:ln>
          </p:spPr>
        </p:cxnSp>
        <p:sp>
          <p:nvSpPr>
            <p:cNvPr id="35853" name="Text Box 101"/>
            <p:cNvSpPr txBox="1">
              <a:spLocks noChangeArrowheads="1"/>
            </p:cNvSpPr>
            <p:nvPr/>
          </p:nvSpPr>
          <p:spPr bwMode="auto">
            <a:xfrm>
              <a:off x="2016" y="1008"/>
              <a:ext cx="371" cy="288"/>
            </a:xfrm>
            <a:prstGeom prst="rect">
              <a:avLst/>
            </a:prstGeom>
            <a:noFill/>
            <a:ln w="9525">
              <a:noFill/>
              <a:miter lim="800000"/>
              <a:headEnd/>
              <a:tailEnd/>
            </a:ln>
          </p:spPr>
          <p:txBody>
            <a:bodyPr wrap="none">
              <a:spAutoFit/>
            </a:bodyPr>
            <a:lstStyle/>
            <a:p>
              <a:r>
                <a:rPr lang="en-US" sz="2400">
                  <a:latin typeface="Times New Roman" pitchFamily="18" charset="0"/>
                </a:rPr>
                <a:t>???</a:t>
              </a:r>
            </a:p>
          </p:txBody>
        </p:sp>
      </p:grpSp>
      <p:grpSp>
        <p:nvGrpSpPr>
          <p:cNvPr id="3" name="Group 104"/>
          <p:cNvGrpSpPr>
            <a:grpSpLocks/>
          </p:cNvGrpSpPr>
          <p:nvPr/>
        </p:nvGrpSpPr>
        <p:grpSpPr bwMode="auto">
          <a:xfrm>
            <a:off x="266700" y="2133600"/>
            <a:ext cx="6210300" cy="457200"/>
            <a:chOff x="336" y="1584"/>
            <a:chExt cx="3912" cy="288"/>
          </a:xfrm>
        </p:grpSpPr>
        <p:cxnSp>
          <p:nvCxnSpPr>
            <p:cNvPr id="35849" name="AutoShape 100"/>
            <p:cNvCxnSpPr>
              <a:cxnSpLocks noChangeShapeType="1"/>
              <a:stCxn id="35851" idx="2"/>
              <a:endCxn id="35846" idx="2"/>
            </p:cNvCxnSpPr>
            <p:nvPr/>
          </p:nvCxnSpPr>
          <p:spPr bwMode="auto">
            <a:xfrm rot="5400000">
              <a:off x="2495" y="-167"/>
              <a:ext cx="1" cy="3504"/>
            </a:xfrm>
            <a:prstGeom prst="bentConnector3">
              <a:avLst>
                <a:gd name="adj1" fmla="val 14400005"/>
              </a:avLst>
            </a:prstGeom>
            <a:noFill/>
            <a:ln w="9525">
              <a:solidFill>
                <a:schemeClr val="tx1"/>
              </a:solidFill>
              <a:miter lim="800000"/>
              <a:headEnd/>
              <a:tailEnd type="triangle" w="med" len="med"/>
            </a:ln>
          </p:spPr>
        </p:cxnSp>
        <p:sp>
          <p:nvSpPr>
            <p:cNvPr id="35850" name="Text Box 102"/>
            <p:cNvSpPr txBox="1">
              <a:spLocks noChangeArrowheads="1"/>
            </p:cNvSpPr>
            <p:nvPr/>
          </p:nvSpPr>
          <p:spPr bwMode="auto">
            <a:xfrm>
              <a:off x="336" y="1584"/>
              <a:ext cx="371" cy="288"/>
            </a:xfrm>
            <a:prstGeom prst="rect">
              <a:avLst/>
            </a:prstGeom>
            <a:noFill/>
            <a:ln w="9525">
              <a:noFill/>
              <a:miter lim="800000"/>
              <a:headEnd/>
              <a:tailEnd/>
            </a:ln>
          </p:spPr>
          <p:txBody>
            <a:bodyPr wrap="none">
              <a:spAutoFit/>
            </a:bodyPr>
            <a:lstStyle/>
            <a:p>
              <a:r>
                <a:rPr lang="en-US" sz="2400">
                  <a:latin typeface="Times New Roman" pitchFamily="18"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p>
            <a:fld id="{F7571575-D2A9-45F1-A29C-0F0C07A89F4C}" type="slidenum">
              <a:rPr lang="en-US"/>
              <a:pPr/>
              <a:t>34</a:t>
            </a:fld>
            <a:endParaRPr lang="en-US"/>
          </a:p>
        </p:txBody>
      </p:sp>
      <p:sp>
        <p:nvSpPr>
          <p:cNvPr id="36867" name="Rectangle 1026"/>
          <p:cNvSpPr>
            <a:spLocks noGrp="1" noChangeArrowheads="1"/>
          </p:cNvSpPr>
          <p:nvPr>
            <p:ph type="title"/>
          </p:nvPr>
        </p:nvSpPr>
        <p:spPr/>
        <p:txBody>
          <a:bodyPr/>
          <a:lstStyle/>
          <a:p>
            <a:pPr eaLnBrk="1" hangingPunct="1"/>
            <a:r>
              <a:rPr lang="en-US" smtClean="0"/>
              <a:t>Attachment</a:t>
            </a:r>
          </a:p>
        </p:txBody>
      </p:sp>
      <p:sp>
        <p:nvSpPr>
          <p:cNvPr id="36868" name="Rectangle 1027"/>
          <p:cNvSpPr>
            <a:spLocks noGrp="1" noChangeArrowheads="1"/>
          </p:cNvSpPr>
          <p:nvPr>
            <p:ph type="body" idx="1"/>
          </p:nvPr>
        </p:nvSpPr>
        <p:spPr/>
        <p:txBody>
          <a:bodyPr/>
          <a:lstStyle/>
          <a:p>
            <a:pPr eaLnBrk="1" hangingPunct="1"/>
            <a:r>
              <a:rPr lang="en-US" i="1" smtClean="0"/>
              <a:t>I saw the Grand Canyon flying to New York.</a:t>
            </a:r>
          </a:p>
          <a:p>
            <a:pPr eaLnBrk="1" hangingPunct="1"/>
            <a:endParaRPr lang="en-US" i="1" smtClean="0"/>
          </a:p>
          <a:p>
            <a:pPr eaLnBrk="1" hangingPunct="1"/>
            <a:r>
              <a:rPr lang="en-US" i="1" smtClean="0"/>
              <a:t>I saw the dog on a hill with a telescope.</a:t>
            </a:r>
          </a:p>
        </p:txBody>
      </p:sp>
      <p:grpSp>
        <p:nvGrpSpPr>
          <p:cNvPr id="36869" name="Group 1028"/>
          <p:cNvGrpSpPr>
            <a:grpSpLocks/>
          </p:cNvGrpSpPr>
          <p:nvPr/>
        </p:nvGrpSpPr>
        <p:grpSpPr bwMode="auto">
          <a:xfrm>
            <a:off x="2667000" y="4495800"/>
            <a:ext cx="2717800" cy="744538"/>
            <a:chOff x="672" y="1728"/>
            <a:chExt cx="1712" cy="469"/>
          </a:xfrm>
        </p:grpSpPr>
        <p:sp>
          <p:nvSpPr>
            <p:cNvPr id="36877" name="Freeform 1029"/>
            <p:cNvSpPr>
              <a:spLocks/>
            </p:cNvSpPr>
            <p:nvPr/>
          </p:nvSpPr>
          <p:spPr bwMode="auto">
            <a:xfrm>
              <a:off x="693" y="1940"/>
              <a:ext cx="1691" cy="257"/>
            </a:xfrm>
            <a:custGeom>
              <a:avLst/>
              <a:gdLst>
                <a:gd name="T0" fmla="*/ 0 w 1691"/>
                <a:gd name="T1" fmla="*/ 247 h 257"/>
                <a:gd name="T2" fmla="*/ 414 w 1691"/>
                <a:gd name="T3" fmla="*/ 253 h 257"/>
                <a:gd name="T4" fmla="*/ 791 w 1691"/>
                <a:gd name="T5" fmla="*/ 204 h 257"/>
                <a:gd name="T6" fmla="*/ 872 w 1691"/>
                <a:gd name="T7" fmla="*/ 165 h 257"/>
                <a:gd name="T8" fmla="*/ 971 w 1691"/>
                <a:gd name="T9" fmla="*/ 111 h 257"/>
                <a:gd name="T10" fmla="*/ 1129 w 1691"/>
                <a:gd name="T11" fmla="*/ 51 h 257"/>
                <a:gd name="T12" fmla="*/ 1178 w 1691"/>
                <a:gd name="T13" fmla="*/ 29 h 257"/>
                <a:gd name="T14" fmla="*/ 1276 w 1691"/>
                <a:gd name="T15" fmla="*/ 2 h 257"/>
                <a:gd name="T16" fmla="*/ 1347 w 1691"/>
                <a:gd name="T17" fmla="*/ 62 h 257"/>
                <a:gd name="T18" fmla="*/ 1380 w 1691"/>
                <a:gd name="T19" fmla="*/ 84 h 257"/>
                <a:gd name="T20" fmla="*/ 1445 w 1691"/>
                <a:gd name="T21" fmla="*/ 160 h 257"/>
                <a:gd name="T22" fmla="*/ 1500 w 1691"/>
                <a:gd name="T23" fmla="*/ 187 h 257"/>
                <a:gd name="T24" fmla="*/ 1532 w 1691"/>
                <a:gd name="T25" fmla="*/ 215 h 257"/>
                <a:gd name="T26" fmla="*/ 1691 w 1691"/>
                <a:gd name="T27" fmla="*/ 236 h 2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91"/>
                <a:gd name="T43" fmla="*/ 0 h 257"/>
                <a:gd name="T44" fmla="*/ 1691 w 1691"/>
                <a:gd name="T45" fmla="*/ 257 h 2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91" h="257">
                  <a:moveTo>
                    <a:pt x="0" y="247"/>
                  </a:moveTo>
                  <a:cubicBezTo>
                    <a:pt x="181" y="257"/>
                    <a:pt x="173" y="257"/>
                    <a:pt x="414" y="253"/>
                  </a:cubicBezTo>
                  <a:cubicBezTo>
                    <a:pt x="541" y="246"/>
                    <a:pt x="668" y="240"/>
                    <a:pt x="791" y="204"/>
                  </a:cubicBezTo>
                  <a:cubicBezTo>
                    <a:pt x="816" y="187"/>
                    <a:pt x="844" y="176"/>
                    <a:pt x="872" y="165"/>
                  </a:cubicBezTo>
                  <a:cubicBezTo>
                    <a:pt x="899" y="126"/>
                    <a:pt x="928" y="124"/>
                    <a:pt x="971" y="111"/>
                  </a:cubicBezTo>
                  <a:cubicBezTo>
                    <a:pt x="1017" y="79"/>
                    <a:pt x="1077" y="71"/>
                    <a:pt x="1129" y="51"/>
                  </a:cubicBezTo>
                  <a:cubicBezTo>
                    <a:pt x="1146" y="45"/>
                    <a:pt x="1161" y="35"/>
                    <a:pt x="1178" y="29"/>
                  </a:cubicBezTo>
                  <a:cubicBezTo>
                    <a:pt x="1207" y="0"/>
                    <a:pt x="1232" y="6"/>
                    <a:pt x="1276" y="2"/>
                  </a:cubicBezTo>
                  <a:cubicBezTo>
                    <a:pt x="1342" y="10"/>
                    <a:pt x="1312" y="9"/>
                    <a:pt x="1347" y="62"/>
                  </a:cubicBezTo>
                  <a:cubicBezTo>
                    <a:pt x="1354" y="73"/>
                    <a:pt x="1380" y="84"/>
                    <a:pt x="1380" y="84"/>
                  </a:cubicBezTo>
                  <a:cubicBezTo>
                    <a:pt x="1400" y="113"/>
                    <a:pt x="1408" y="149"/>
                    <a:pt x="1445" y="160"/>
                  </a:cubicBezTo>
                  <a:cubicBezTo>
                    <a:pt x="1463" y="172"/>
                    <a:pt x="1483" y="173"/>
                    <a:pt x="1500" y="187"/>
                  </a:cubicBezTo>
                  <a:cubicBezTo>
                    <a:pt x="1511" y="196"/>
                    <a:pt x="1517" y="210"/>
                    <a:pt x="1532" y="215"/>
                  </a:cubicBezTo>
                  <a:cubicBezTo>
                    <a:pt x="1582" y="232"/>
                    <a:pt x="1639" y="236"/>
                    <a:pt x="1691" y="236"/>
                  </a:cubicBezTo>
                </a:path>
              </a:pathLst>
            </a:custGeom>
            <a:noFill/>
            <a:ln w="9525">
              <a:solidFill>
                <a:schemeClr val="tx1"/>
              </a:solidFill>
              <a:round/>
              <a:headEnd/>
              <a:tailEnd/>
            </a:ln>
          </p:spPr>
          <p:txBody>
            <a:bodyPr wrap="none" anchor="ctr"/>
            <a:lstStyle/>
            <a:p>
              <a:endParaRPr lang="en-US"/>
            </a:p>
          </p:txBody>
        </p:sp>
        <p:grpSp>
          <p:nvGrpSpPr>
            <p:cNvPr id="36878" name="Group 1030"/>
            <p:cNvGrpSpPr>
              <a:grpSpLocks/>
            </p:cNvGrpSpPr>
            <p:nvPr/>
          </p:nvGrpSpPr>
          <p:grpSpPr bwMode="auto">
            <a:xfrm>
              <a:off x="672" y="1824"/>
              <a:ext cx="192" cy="336"/>
              <a:chOff x="624" y="2736"/>
              <a:chExt cx="192" cy="336"/>
            </a:xfrm>
          </p:grpSpPr>
          <p:sp>
            <p:nvSpPr>
              <p:cNvPr id="36884" name="Line 1031"/>
              <p:cNvSpPr>
                <a:spLocks noChangeShapeType="1"/>
              </p:cNvSpPr>
              <p:nvPr/>
            </p:nvSpPr>
            <p:spPr bwMode="auto">
              <a:xfrm>
                <a:off x="720" y="2832"/>
                <a:ext cx="0" cy="144"/>
              </a:xfrm>
              <a:prstGeom prst="line">
                <a:avLst/>
              </a:prstGeom>
              <a:noFill/>
              <a:ln w="9525">
                <a:solidFill>
                  <a:schemeClr val="tx1"/>
                </a:solidFill>
                <a:round/>
                <a:headEnd/>
                <a:tailEnd/>
              </a:ln>
            </p:spPr>
            <p:txBody>
              <a:bodyPr wrap="none" anchor="ctr"/>
              <a:lstStyle/>
              <a:p>
                <a:endParaRPr lang="en-US"/>
              </a:p>
            </p:txBody>
          </p:sp>
          <p:sp>
            <p:nvSpPr>
              <p:cNvPr id="36885" name="Oval 1032"/>
              <p:cNvSpPr>
                <a:spLocks noChangeArrowheads="1"/>
              </p:cNvSpPr>
              <p:nvPr/>
            </p:nvSpPr>
            <p:spPr bwMode="auto">
              <a:xfrm>
                <a:off x="672" y="2736"/>
                <a:ext cx="96" cy="96"/>
              </a:xfrm>
              <a:prstGeom prst="ellipse">
                <a:avLst/>
              </a:prstGeom>
              <a:noFill/>
              <a:ln w="9525">
                <a:solidFill>
                  <a:schemeClr val="tx1"/>
                </a:solidFill>
                <a:round/>
                <a:headEnd/>
                <a:tailEnd/>
              </a:ln>
            </p:spPr>
            <p:txBody>
              <a:bodyPr wrap="none" anchor="ctr"/>
              <a:lstStyle/>
              <a:p>
                <a:endParaRPr lang="en-US"/>
              </a:p>
            </p:txBody>
          </p:sp>
          <p:sp>
            <p:nvSpPr>
              <p:cNvPr id="36886" name="Line 1033"/>
              <p:cNvSpPr>
                <a:spLocks noChangeShapeType="1"/>
              </p:cNvSpPr>
              <p:nvPr/>
            </p:nvSpPr>
            <p:spPr bwMode="auto">
              <a:xfrm flipH="1">
                <a:off x="672" y="2976"/>
                <a:ext cx="48" cy="96"/>
              </a:xfrm>
              <a:prstGeom prst="line">
                <a:avLst/>
              </a:prstGeom>
              <a:noFill/>
              <a:ln w="9525">
                <a:solidFill>
                  <a:schemeClr val="tx1"/>
                </a:solidFill>
                <a:round/>
                <a:headEnd/>
                <a:tailEnd/>
              </a:ln>
            </p:spPr>
            <p:txBody>
              <a:bodyPr wrap="none" anchor="ctr"/>
              <a:lstStyle/>
              <a:p>
                <a:endParaRPr lang="en-US"/>
              </a:p>
            </p:txBody>
          </p:sp>
          <p:sp>
            <p:nvSpPr>
              <p:cNvPr id="36887" name="Line 1034"/>
              <p:cNvSpPr>
                <a:spLocks noChangeShapeType="1"/>
              </p:cNvSpPr>
              <p:nvPr/>
            </p:nvSpPr>
            <p:spPr bwMode="auto">
              <a:xfrm>
                <a:off x="720" y="2976"/>
                <a:ext cx="48" cy="96"/>
              </a:xfrm>
              <a:prstGeom prst="line">
                <a:avLst/>
              </a:prstGeom>
              <a:noFill/>
              <a:ln w="9525">
                <a:solidFill>
                  <a:schemeClr val="tx1"/>
                </a:solidFill>
                <a:round/>
                <a:headEnd/>
                <a:tailEnd/>
              </a:ln>
            </p:spPr>
            <p:txBody>
              <a:bodyPr wrap="none" anchor="ctr"/>
              <a:lstStyle/>
              <a:p>
                <a:endParaRPr lang="en-US"/>
              </a:p>
            </p:txBody>
          </p:sp>
          <p:sp>
            <p:nvSpPr>
              <p:cNvPr id="36888" name="Line 1035"/>
              <p:cNvSpPr>
                <a:spLocks noChangeShapeType="1"/>
              </p:cNvSpPr>
              <p:nvPr/>
            </p:nvSpPr>
            <p:spPr bwMode="auto">
              <a:xfrm>
                <a:off x="624" y="2880"/>
                <a:ext cx="192" cy="0"/>
              </a:xfrm>
              <a:prstGeom prst="line">
                <a:avLst/>
              </a:prstGeom>
              <a:noFill/>
              <a:ln w="9525">
                <a:solidFill>
                  <a:schemeClr val="tx1"/>
                </a:solidFill>
                <a:round/>
                <a:headEnd/>
                <a:tailEnd/>
              </a:ln>
            </p:spPr>
            <p:txBody>
              <a:bodyPr wrap="none" anchor="ctr"/>
              <a:lstStyle/>
              <a:p>
                <a:endParaRPr lang="en-US"/>
              </a:p>
            </p:txBody>
          </p:sp>
        </p:grpSp>
        <p:pic>
          <p:nvPicPr>
            <p:cNvPr id="36879" name="Picture 1036"/>
            <p:cNvPicPr>
              <a:picLocks noChangeAspect="1" noChangeArrowheads="1"/>
            </p:cNvPicPr>
            <p:nvPr/>
          </p:nvPicPr>
          <p:blipFill>
            <a:blip r:embed="rId3" cstate="print"/>
            <a:srcRect/>
            <a:stretch>
              <a:fillRect/>
            </a:stretch>
          </p:blipFill>
          <p:spPr bwMode="auto">
            <a:xfrm>
              <a:off x="1824" y="1728"/>
              <a:ext cx="225" cy="240"/>
            </a:xfrm>
            <a:prstGeom prst="rect">
              <a:avLst/>
            </a:prstGeom>
            <a:noFill/>
            <a:ln w="9525">
              <a:noFill/>
              <a:miter lim="800000"/>
              <a:headEnd/>
              <a:tailEnd/>
            </a:ln>
          </p:spPr>
        </p:pic>
        <p:grpSp>
          <p:nvGrpSpPr>
            <p:cNvPr id="36880" name="Group 1037"/>
            <p:cNvGrpSpPr>
              <a:grpSpLocks/>
            </p:cNvGrpSpPr>
            <p:nvPr/>
          </p:nvGrpSpPr>
          <p:grpSpPr bwMode="auto">
            <a:xfrm>
              <a:off x="912" y="1872"/>
              <a:ext cx="240" cy="240"/>
              <a:chOff x="912" y="1872"/>
              <a:chExt cx="240" cy="240"/>
            </a:xfrm>
          </p:grpSpPr>
          <p:sp>
            <p:nvSpPr>
              <p:cNvPr id="36881" name="Line 1038"/>
              <p:cNvSpPr>
                <a:spLocks noChangeShapeType="1"/>
              </p:cNvSpPr>
              <p:nvPr/>
            </p:nvSpPr>
            <p:spPr bwMode="auto">
              <a:xfrm flipV="1">
                <a:off x="960" y="1920"/>
                <a:ext cx="48" cy="192"/>
              </a:xfrm>
              <a:prstGeom prst="line">
                <a:avLst/>
              </a:prstGeom>
              <a:noFill/>
              <a:ln w="9525">
                <a:solidFill>
                  <a:schemeClr val="tx1"/>
                </a:solidFill>
                <a:round/>
                <a:headEnd/>
                <a:tailEnd/>
              </a:ln>
            </p:spPr>
            <p:txBody>
              <a:bodyPr wrap="none" anchor="ctr"/>
              <a:lstStyle/>
              <a:p>
                <a:endParaRPr lang="en-US"/>
              </a:p>
            </p:txBody>
          </p:sp>
          <p:sp>
            <p:nvSpPr>
              <p:cNvPr id="36882" name="Line 1039"/>
              <p:cNvSpPr>
                <a:spLocks noChangeShapeType="1"/>
              </p:cNvSpPr>
              <p:nvPr/>
            </p:nvSpPr>
            <p:spPr bwMode="auto">
              <a:xfrm flipH="1" flipV="1">
                <a:off x="1008" y="1920"/>
                <a:ext cx="48" cy="192"/>
              </a:xfrm>
              <a:prstGeom prst="line">
                <a:avLst/>
              </a:prstGeom>
              <a:noFill/>
              <a:ln w="9525">
                <a:solidFill>
                  <a:schemeClr val="tx1"/>
                </a:solidFill>
                <a:round/>
                <a:headEnd/>
                <a:tailEnd/>
              </a:ln>
            </p:spPr>
            <p:txBody>
              <a:bodyPr wrap="none" anchor="ctr"/>
              <a:lstStyle/>
              <a:p>
                <a:endParaRPr lang="en-US"/>
              </a:p>
            </p:txBody>
          </p:sp>
          <p:sp>
            <p:nvSpPr>
              <p:cNvPr id="36883" name="Rectangle 1040"/>
              <p:cNvSpPr>
                <a:spLocks noChangeArrowheads="1"/>
              </p:cNvSpPr>
              <p:nvPr/>
            </p:nvSpPr>
            <p:spPr bwMode="auto">
              <a:xfrm rot="-63080">
                <a:off x="912" y="1872"/>
                <a:ext cx="240" cy="48"/>
              </a:xfrm>
              <a:prstGeom prst="rect">
                <a:avLst/>
              </a:prstGeom>
              <a:noFill/>
              <a:ln w="9525">
                <a:solidFill>
                  <a:schemeClr val="tx1"/>
                </a:solidFill>
                <a:miter lim="800000"/>
                <a:headEnd/>
                <a:tailEnd/>
              </a:ln>
            </p:spPr>
            <p:txBody>
              <a:bodyPr wrap="none" anchor="ctr"/>
              <a:lstStyle/>
              <a:p>
                <a:endParaRPr lang="en-US"/>
              </a:p>
            </p:txBody>
          </p:sp>
        </p:grpSp>
      </p:grpSp>
      <p:sp>
        <p:nvSpPr>
          <p:cNvPr id="36870" name="AutoShape 1054"/>
          <p:cNvSpPr>
            <a:spLocks noChangeArrowheads="1"/>
          </p:cNvSpPr>
          <p:nvPr/>
        </p:nvSpPr>
        <p:spPr bwMode="auto">
          <a:xfrm>
            <a:off x="4876800" y="3276600"/>
            <a:ext cx="2971800" cy="457200"/>
          </a:xfrm>
          <a:prstGeom prst="flowChartProcess">
            <a:avLst/>
          </a:prstGeom>
          <a:noFill/>
          <a:ln w="9525">
            <a:solidFill>
              <a:schemeClr val="tx1"/>
            </a:solidFill>
            <a:miter lim="800000"/>
            <a:headEnd/>
            <a:tailEnd/>
          </a:ln>
        </p:spPr>
        <p:txBody>
          <a:bodyPr wrap="none" anchor="ctr"/>
          <a:lstStyle/>
          <a:p>
            <a:endParaRPr lang="en-US"/>
          </a:p>
        </p:txBody>
      </p:sp>
      <p:sp>
        <p:nvSpPr>
          <p:cNvPr id="36871" name="AutoShape 1055"/>
          <p:cNvSpPr>
            <a:spLocks noChangeArrowheads="1"/>
          </p:cNvSpPr>
          <p:nvPr/>
        </p:nvSpPr>
        <p:spPr bwMode="auto">
          <a:xfrm>
            <a:off x="3352800" y="3276600"/>
            <a:ext cx="1524000" cy="457200"/>
          </a:xfrm>
          <a:prstGeom prst="flowChartProcess">
            <a:avLst/>
          </a:prstGeom>
          <a:noFill/>
          <a:ln w="9525">
            <a:solidFill>
              <a:schemeClr val="tx1"/>
            </a:solidFill>
            <a:miter lim="800000"/>
            <a:headEnd/>
            <a:tailEnd/>
          </a:ln>
        </p:spPr>
        <p:txBody>
          <a:bodyPr wrap="none" anchor="ctr"/>
          <a:lstStyle/>
          <a:p>
            <a:endParaRPr lang="en-US"/>
          </a:p>
        </p:txBody>
      </p:sp>
      <p:sp>
        <p:nvSpPr>
          <p:cNvPr id="36872" name="AutoShape 1056"/>
          <p:cNvSpPr>
            <a:spLocks noChangeArrowheads="1"/>
          </p:cNvSpPr>
          <p:nvPr/>
        </p:nvSpPr>
        <p:spPr bwMode="auto">
          <a:xfrm>
            <a:off x="2133600" y="3276600"/>
            <a:ext cx="1295400" cy="457200"/>
          </a:xfrm>
          <a:prstGeom prst="flowChartProcess">
            <a:avLst/>
          </a:prstGeom>
          <a:noFill/>
          <a:ln w="9525">
            <a:noFill/>
            <a:miter lim="800000"/>
            <a:headEnd/>
            <a:tailEnd/>
          </a:ln>
        </p:spPr>
        <p:txBody>
          <a:bodyPr wrap="none" anchor="ctr"/>
          <a:lstStyle/>
          <a:p>
            <a:endParaRPr lang="en-US"/>
          </a:p>
        </p:txBody>
      </p:sp>
      <p:sp>
        <p:nvSpPr>
          <p:cNvPr id="36873" name="AutoShape 1057"/>
          <p:cNvSpPr>
            <a:spLocks noChangeArrowheads="1"/>
          </p:cNvSpPr>
          <p:nvPr/>
        </p:nvSpPr>
        <p:spPr bwMode="auto">
          <a:xfrm>
            <a:off x="1143000" y="3276600"/>
            <a:ext cx="914400" cy="457200"/>
          </a:xfrm>
          <a:prstGeom prst="flowChartProcess">
            <a:avLst/>
          </a:prstGeom>
          <a:noFill/>
          <a:ln w="9525">
            <a:noFill/>
            <a:miter lim="800000"/>
            <a:headEnd/>
            <a:tailEnd/>
          </a:ln>
        </p:spPr>
        <p:txBody>
          <a:bodyPr wrap="none" anchor="ctr"/>
          <a:lstStyle/>
          <a:p>
            <a:endParaRPr lang="en-US"/>
          </a:p>
        </p:txBody>
      </p:sp>
      <p:cxnSp>
        <p:nvCxnSpPr>
          <p:cNvPr id="36874" name="AutoShape 1058"/>
          <p:cNvCxnSpPr>
            <a:cxnSpLocks noChangeShapeType="1"/>
            <a:stCxn id="36871" idx="0"/>
            <a:endCxn id="36872" idx="0"/>
          </p:cNvCxnSpPr>
          <p:nvPr/>
        </p:nvCxnSpPr>
        <p:spPr bwMode="auto">
          <a:xfrm rot="16200000" flipV="1">
            <a:off x="3448050" y="2609851"/>
            <a:ext cx="3175" cy="1333500"/>
          </a:xfrm>
          <a:prstGeom prst="bentConnector3">
            <a:avLst>
              <a:gd name="adj1" fmla="val 14395468"/>
            </a:avLst>
          </a:prstGeom>
          <a:noFill/>
          <a:ln w="9525">
            <a:solidFill>
              <a:schemeClr val="tx1"/>
            </a:solidFill>
            <a:miter lim="800000"/>
            <a:headEnd/>
            <a:tailEnd type="triangle" w="med" len="med"/>
          </a:ln>
        </p:spPr>
      </p:cxnSp>
      <p:cxnSp>
        <p:nvCxnSpPr>
          <p:cNvPr id="36875" name="AutoShape 1059"/>
          <p:cNvCxnSpPr>
            <a:cxnSpLocks noChangeShapeType="1"/>
            <a:stCxn id="36870" idx="2"/>
            <a:endCxn id="36873" idx="2"/>
          </p:cNvCxnSpPr>
          <p:nvPr/>
        </p:nvCxnSpPr>
        <p:spPr bwMode="auto">
          <a:xfrm rot="5400000">
            <a:off x="3981450" y="1352551"/>
            <a:ext cx="3175" cy="4762500"/>
          </a:xfrm>
          <a:prstGeom prst="bentConnector3">
            <a:avLst>
              <a:gd name="adj1" fmla="val 14395468"/>
            </a:avLst>
          </a:prstGeom>
          <a:noFill/>
          <a:ln w="9525">
            <a:solidFill>
              <a:schemeClr val="tx1"/>
            </a:solidFill>
            <a:miter lim="800000"/>
            <a:headEnd/>
            <a:tailEnd type="triangle" w="med" len="med"/>
          </a:ln>
        </p:spPr>
      </p:cxnSp>
      <p:sp>
        <p:nvSpPr>
          <p:cNvPr id="36876" name="Line 1060"/>
          <p:cNvSpPr>
            <a:spLocks noChangeShapeType="1"/>
          </p:cNvSpPr>
          <p:nvPr/>
        </p:nvSpPr>
        <p:spPr bwMode="auto">
          <a:xfrm flipV="1">
            <a:off x="3429000" y="4648200"/>
            <a:ext cx="1066800" cy="76200"/>
          </a:xfrm>
          <a:prstGeom prst="line">
            <a:avLst/>
          </a:prstGeom>
          <a:noFill/>
          <a:ln w="9525" cap="rnd">
            <a:solidFill>
              <a:schemeClr val="tx1"/>
            </a:solidFill>
            <a:prstDash val="sysDot"/>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p>
            <a:fld id="{0D455CC1-E549-447E-9B04-6905578AA59D}" type="slidenum">
              <a:rPr lang="en-US"/>
              <a:pPr/>
              <a:t>35</a:t>
            </a:fld>
            <a:endParaRPr lang="en-US"/>
          </a:p>
        </p:txBody>
      </p:sp>
      <p:sp>
        <p:nvSpPr>
          <p:cNvPr id="37891" name="Rectangle 2"/>
          <p:cNvSpPr>
            <a:spLocks noGrp="1" noChangeArrowheads="1"/>
          </p:cNvSpPr>
          <p:nvPr>
            <p:ph type="title"/>
          </p:nvPr>
        </p:nvSpPr>
        <p:spPr/>
        <p:txBody>
          <a:bodyPr/>
          <a:lstStyle/>
          <a:p>
            <a:pPr eaLnBrk="1" hangingPunct="1"/>
            <a:r>
              <a:rPr lang="en-US" smtClean="0"/>
              <a:t>Attachment</a:t>
            </a:r>
          </a:p>
        </p:txBody>
      </p:sp>
      <p:sp>
        <p:nvSpPr>
          <p:cNvPr id="37892" name="Rectangle 3"/>
          <p:cNvSpPr>
            <a:spLocks noGrp="1" noChangeArrowheads="1"/>
          </p:cNvSpPr>
          <p:nvPr>
            <p:ph type="body" idx="1"/>
          </p:nvPr>
        </p:nvSpPr>
        <p:spPr/>
        <p:txBody>
          <a:bodyPr/>
          <a:lstStyle/>
          <a:p>
            <a:pPr eaLnBrk="1" hangingPunct="1"/>
            <a:r>
              <a:rPr lang="en-US" i="1" smtClean="0"/>
              <a:t>I saw the Grand Canyon flying to New York.</a:t>
            </a:r>
          </a:p>
          <a:p>
            <a:pPr eaLnBrk="1" hangingPunct="1"/>
            <a:endParaRPr lang="en-US" i="1" smtClean="0"/>
          </a:p>
          <a:p>
            <a:pPr eaLnBrk="1" hangingPunct="1"/>
            <a:r>
              <a:rPr lang="en-US" i="1" smtClean="0"/>
              <a:t>I saw the dog on a hill with a telescope.</a:t>
            </a:r>
          </a:p>
        </p:txBody>
      </p:sp>
      <p:sp>
        <p:nvSpPr>
          <p:cNvPr id="37893" name="AutoShape 17"/>
          <p:cNvSpPr>
            <a:spLocks noChangeArrowheads="1"/>
          </p:cNvSpPr>
          <p:nvPr/>
        </p:nvSpPr>
        <p:spPr bwMode="auto">
          <a:xfrm>
            <a:off x="4876800" y="3275013"/>
            <a:ext cx="2971800" cy="457200"/>
          </a:xfrm>
          <a:prstGeom prst="flowChartProcess">
            <a:avLst/>
          </a:prstGeom>
          <a:noFill/>
          <a:ln w="9525">
            <a:solidFill>
              <a:schemeClr val="tx1"/>
            </a:solidFill>
            <a:miter lim="800000"/>
            <a:headEnd/>
            <a:tailEnd/>
          </a:ln>
        </p:spPr>
        <p:txBody>
          <a:bodyPr wrap="none" anchor="ctr"/>
          <a:lstStyle/>
          <a:p>
            <a:endParaRPr lang="en-US"/>
          </a:p>
        </p:txBody>
      </p:sp>
      <p:sp>
        <p:nvSpPr>
          <p:cNvPr id="37894" name="AutoShape 18"/>
          <p:cNvSpPr>
            <a:spLocks noChangeArrowheads="1"/>
          </p:cNvSpPr>
          <p:nvPr/>
        </p:nvSpPr>
        <p:spPr bwMode="auto">
          <a:xfrm>
            <a:off x="3352800" y="3275013"/>
            <a:ext cx="1524000" cy="457200"/>
          </a:xfrm>
          <a:prstGeom prst="flowChartProcess">
            <a:avLst/>
          </a:prstGeom>
          <a:noFill/>
          <a:ln w="9525">
            <a:solidFill>
              <a:schemeClr val="tx1"/>
            </a:solidFill>
            <a:miter lim="800000"/>
            <a:headEnd/>
            <a:tailEnd/>
          </a:ln>
        </p:spPr>
        <p:txBody>
          <a:bodyPr wrap="none" anchor="ctr"/>
          <a:lstStyle/>
          <a:p>
            <a:endParaRPr lang="en-US"/>
          </a:p>
        </p:txBody>
      </p:sp>
      <p:sp>
        <p:nvSpPr>
          <p:cNvPr id="37895" name="AutoShape 19"/>
          <p:cNvSpPr>
            <a:spLocks noChangeArrowheads="1"/>
          </p:cNvSpPr>
          <p:nvPr/>
        </p:nvSpPr>
        <p:spPr bwMode="auto">
          <a:xfrm>
            <a:off x="2057400" y="3200400"/>
            <a:ext cx="1295400" cy="457200"/>
          </a:xfrm>
          <a:prstGeom prst="flowChartProcess">
            <a:avLst/>
          </a:prstGeom>
          <a:noFill/>
          <a:ln w="9525">
            <a:noFill/>
            <a:miter lim="800000"/>
            <a:headEnd/>
            <a:tailEnd/>
          </a:ln>
        </p:spPr>
        <p:txBody>
          <a:bodyPr wrap="none" anchor="ctr"/>
          <a:lstStyle/>
          <a:p>
            <a:endParaRPr lang="en-US"/>
          </a:p>
        </p:txBody>
      </p:sp>
      <p:sp>
        <p:nvSpPr>
          <p:cNvPr id="37896" name="AutoShape 20"/>
          <p:cNvSpPr>
            <a:spLocks noChangeArrowheads="1"/>
          </p:cNvSpPr>
          <p:nvPr/>
        </p:nvSpPr>
        <p:spPr bwMode="auto">
          <a:xfrm>
            <a:off x="4267200" y="3275013"/>
            <a:ext cx="609600" cy="457200"/>
          </a:xfrm>
          <a:prstGeom prst="flowChartProcess">
            <a:avLst/>
          </a:prstGeom>
          <a:noFill/>
          <a:ln w="9525">
            <a:noFill/>
            <a:miter lim="800000"/>
            <a:headEnd/>
            <a:tailEnd/>
          </a:ln>
        </p:spPr>
        <p:txBody>
          <a:bodyPr wrap="none" anchor="ctr"/>
          <a:lstStyle/>
          <a:p>
            <a:endParaRPr lang="en-US"/>
          </a:p>
        </p:txBody>
      </p:sp>
      <p:cxnSp>
        <p:nvCxnSpPr>
          <p:cNvPr id="37897" name="AutoShape 21"/>
          <p:cNvCxnSpPr>
            <a:cxnSpLocks noChangeShapeType="1"/>
            <a:stCxn id="37894" idx="0"/>
            <a:endCxn id="37895" idx="0"/>
          </p:cNvCxnSpPr>
          <p:nvPr/>
        </p:nvCxnSpPr>
        <p:spPr bwMode="auto">
          <a:xfrm rot="16200000" flipV="1">
            <a:off x="3372643" y="2532857"/>
            <a:ext cx="74613" cy="1409700"/>
          </a:xfrm>
          <a:prstGeom prst="bentConnector3">
            <a:avLst>
              <a:gd name="adj1" fmla="val 406380"/>
            </a:avLst>
          </a:prstGeom>
          <a:noFill/>
          <a:ln w="9525">
            <a:solidFill>
              <a:schemeClr val="tx1"/>
            </a:solidFill>
            <a:miter lim="800000"/>
            <a:headEnd/>
            <a:tailEnd type="triangle" w="med" len="med"/>
          </a:ln>
        </p:spPr>
      </p:cxnSp>
      <p:cxnSp>
        <p:nvCxnSpPr>
          <p:cNvPr id="37898" name="AutoShape 22"/>
          <p:cNvCxnSpPr>
            <a:cxnSpLocks noChangeShapeType="1"/>
            <a:stCxn id="37893" idx="2"/>
            <a:endCxn id="37896" idx="2"/>
          </p:cNvCxnSpPr>
          <p:nvPr/>
        </p:nvCxnSpPr>
        <p:spPr bwMode="auto">
          <a:xfrm rot="5400000">
            <a:off x="5468144" y="2837657"/>
            <a:ext cx="1587" cy="1790700"/>
          </a:xfrm>
          <a:prstGeom prst="bentConnector3">
            <a:avLst>
              <a:gd name="adj1" fmla="val 14395468"/>
            </a:avLst>
          </a:prstGeom>
          <a:noFill/>
          <a:ln w="9525">
            <a:solidFill>
              <a:schemeClr val="tx1"/>
            </a:solidFill>
            <a:miter lim="800000"/>
            <a:headEnd/>
            <a:tailEnd type="triangle" w="med" len="med"/>
          </a:ln>
        </p:spPr>
      </p:cxnSp>
      <p:sp>
        <p:nvSpPr>
          <p:cNvPr id="37899" name="Freeform 24"/>
          <p:cNvSpPr>
            <a:spLocks/>
          </p:cNvSpPr>
          <p:nvPr/>
        </p:nvSpPr>
        <p:spPr bwMode="auto">
          <a:xfrm>
            <a:off x="2852738" y="4908550"/>
            <a:ext cx="2684462" cy="407988"/>
          </a:xfrm>
          <a:custGeom>
            <a:avLst/>
            <a:gdLst>
              <a:gd name="T0" fmla="*/ 0 w 1691"/>
              <a:gd name="T1" fmla="*/ 247 h 257"/>
              <a:gd name="T2" fmla="*/ 414 w 1691"/>
              <a:gd name="T3" fmla="*/ 253 h 257"/>
              <a:gd name="T4" fmla="*/ 791 w 1691"/>
              <a:gd name="T5" fmla="*/ 204 h 257"/>
              <a:gd name="T6" fmla="*/ 872 w 1691"/>
              <a:gd name="T7" fmla="*/ 165 h 257"/>
              <a:gd name="T8" fmla="*/ 971 w 1691"/>
              <a:gd name="T9" fmla="*/ 111 h 257"/>
              <a:gd name="T10" fmla="*/ 1129 w 1691"/>
              <a:gd name="T11" fmla="*/ 51 h 257"/>
              <a:gd name="T12" fmla="*/ 1178 w 1691"/>
              <a:gd name="T13" fmla="*/ 29 h 257"/>
              <a:gd name="T14" fmla="*/ 1276 w 1691"/>
              <a:gd name="T15" fmla="*/ 2 h 257"/>
              <a:gd name="T16" fmla="*/ 1347 w 1691"/>
              <a:gd name="T17" fmla="*/ 62 h 257"/>
              <a:gd name="T18" fmla="*/ 1380 w 1691"/>
              <a:gd name="T19" fmla="*/ 84 h 257"/>
              <a:gd name="T20" fmla="*/ 1445 w 1691"/>
              <a:gd name="T21" fmla="*/ 160 h 257"/>
              <a:gd name="T22" fmla="*/ 1500 w 1691"/>
              <a:gd name="T23" fmla="*/ 187 h 257"/>
              <a:gd name="T24" fmla="*/ 1532 w 1691"/>
              <a:gd name="T25" fmla="*/ 215 h 257"/>
              <a:gd name="T26" fmla="*/ 1691 w 1691"/>
              <a:gd name="T27" fmla="*/ 236 h 2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91"/>
              <a:gd name="T43" fmla="*/ 0 h 257"/>
              <a:gd name="T44" fmla="*/ 1691 w 1691"/>
              <a:gd name="T45" fmla="*/ 257 h 2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91" h="257">
                <a:moveTo>
                  <a:pt x="0" y="247"/>
                </a:moveTo>
                <a:cubicBezTo>
                  <a:pt x="181" y="257"/>
                  <a:pt x="173" y="257"/>
                  <a:pt x="414" y="253"/>
                </a:cubicBezTo>
                <a:cubicBezTo>
                  <a:pt x="541" y="246"/>
                  <a:pt x="668" y="240"/>
                  <a:pt x="791" y="204"/>
                </a:cubicBezTo>
                <a:cubicBezTo>
                  <a:pt x="816" y="187"/>
                  <a:pt x="844" y="176"/>
                  <a:pt x="872" y="165"/>
                </a:cubicBezTo>
                <a:cubicBezTo>
                  <a:pt x="899" y="126"/>
                  <a:pt x="928" y="124"/>
                  <a:pt x="971" y="111"/>
                </a:cubicBezTo>
                <a:cubicBezTo>
                  <a:pt x="1017" y="79"/>
                  <a:pt x="1077" y="71"/>
                  <a:pt x="1129" y="51"/>
                </a:cubicBezTo>
                <a:cubicBezTo>
                  <a:pt x="1146" y="45"/>
                  <a:pt x="1161" y="35"/>
                  <a:pt x="1178" y="29"/>
                </a:cubicBezTo>
                <a:cubicBezTo>
                  <a:pt x="1207" y="0"/>
                  <a:pt x="1232" y="6"/>
                  <a:pt x="1276" y="2"/>
                </a:cubicBezTo>
                <a:cubicBezTo>
                  <a:pt x="1342" y="10"/>
                  <a:pt x="1312" y="9"/>
                  <a:pt x="1347" y="62"/>
                </a:cubicBezTo>
                <a:cubicBezTo>
                  <a:pt x="1354" y="73"/>
                  <a:pt x="1380" y="84"/>
                  <a:pt x="1380" y="84"/>
                </a:cubicBezTo>
                <a:cubicBezTo>
                  <a:pt x="1400" y="113"/>
                  <a:pt x="1408" y="149"/>
                  <a:pt x="1445" y="160"/>
                </a:cubicBezTo>
                <a:cubicBezTo>
                  <a:pt x="1463" y="172"/>
                  <a:pt x="1483" y="173"/>
                  <a:pt x="1500" y="187"/>
                </a:cubicBezTo>
                <a:cubicBezTo>
                  <a:pt x="1511" y="196"/>
                  <a:pt x="1517" y="210"/>
                  <a:pt x="1532" y="215"/>
                </a:cubicBezTo>
                <a:cubicBezTo>
                  <a:pt x="1582" y="232"/>
                  <a:pt x="1639" y="236"/>
                  <a:pt x="1691" y="236"/>
                </a:cubicBezTo>
              </a:path>
            </a:pathLst>
          </a:custGeom>
          <a:noFill/>
          <a:ln w="9525">
            <a:solidFill>
              <a:schemeClr val="tx1"/>
            </a:solidFill>
            <a:round/>
            <a:headEnd/>
            <a:tailEnd/>
          </a:ln>
        </p:spPr>
        <p:txBody>
          <a:bodyPr wrap="none" anchor="ctr"/>
          <a:lstStyle/>
          <a:p>
            <a:endParaRPr lang="en-US"/>
          </a:p>
        </p:txBody>
      </p:sp>
      <p:grpSp>
        <p:nvGrpSpPr>
          <p:cNvPr id="37900" name="Group 25"/>
          <p:cNvGrpSpPr>
            <a:grpSpLocks/>
          </p:cNvGrpSpPr>
          <p:nvPr/>
        </p:nvGrpSpPr>
        <p:grpSpPr bwMode="auto">
          <a:xfrm>
            <a:off x="2819400" y="4724400"/>
            <a:ext cx="304800" cy="533400"/>
            <a:chOff x="624" y="2736"/>
            <a:chExt cx="192" cy="336"/>
          </a:xfrm>
        </p:grpSpPr>
        <p:sp>
          <p:nvSpPr>
            <p:cNvPr id="37906" name="Line 26"/>
            <p:cNvSpPr>
              <a:spLocks noChangeShapeType="1"/>
            </p:cNvSpPr>
            <p:nvPr/>
          </p:nvSpPr>
          <p:spPr bwMode="auto">
            <a:xfrm>
              <a:off x="720" y="2832"/>
              <a:ext cx="0" cy="144"/>
            </a:xfrm>
            <a:prstGeom prst="line">
              <a:avLst/>
            </a:prstGeom>
            <a:noFill/>
            <a:ln w="9525">
              <a:solidFill>
                <a:schemeClr val="tx1"/>
              </a:solidFill>
              <a:round/>
              <a:headEnd/>
              <a:tailEnd/>
            </a:ln>
          </p:spPr>
          <p:txBody>
            <a:bodyPr wrap="none" anchor="ctr"/>
            <a:lstStyle/>
            <a:p>
              <a:endParaRPr lang="en-US"/>
            </a:p>
          </p:txBody>
        </p:sp>
        <p:sp>
          <p:nvSpPr>
            <p:cNvPr id="37907" name="Oval 27"/>
            <p:cNvSpPr>
              <a:spLocks noChangeArrowheads="1"/>
            </p:cNvSpPr>
            <p:nvPr/>
          </p:nvSpPr>
          <p:spPr bwMode="auto">
            <a:xfrm>
              <a:off x="672" y="2736"/>
              <a:ext cx="96" cy="96"/>
            </a:xfrm>
            <a:prstGeom prst="ellipse">
              <a:avLst/>
            </a:prstGeom>
            <a:noFill/>
            <a:ln w="9525">
              <a:solidFill>
                <a:schemeClr val="tx1"/>
              </a:solidFill>
              <a:round/>
              <a:headEnd/>
              <a:tailEnd/>
            </a:ln>
          </p:spPr>
          <p:txBody>
            <a:bodyPr wrap="none" anchor="ctr"/>
            <a:lstStyle/>
            <a:p>
              <a:endParaRPr lang="en-US"/>
            </a:p>
          </p:txBody>
        </p:sp>
        <p:sp>
          <p:nvSpPr>
            <p:cNvPr id="37908" name="Line 28"/>
            <p:cNvSpPr>
              <a:spLocks noChangeShapeType="1"/>
            </p:cNvSpPr>
            <p:nvPr/>
          </p:nvSpPr>
          <p:spPr bwMode="auto">
            <a:xfrm flipH="1">
              <a:off x="672" y="2976"/>
              <a:ext cx="48" cy="96"/>
            </a:xfrm>
            <a:prstGeom prst="line">
              <a:avLst/>
            </a:prstGeom>
            <a:noFill/>
            <a:ln w="9525">
              <a:solidFill>
                <a:schemeClr val="tx1"/>
              </a:solidFill>
              <a:round/>
              <a:headEnd/>
              <a:tailEnd/>
            </a:ln>
          </p:spPr>
          <p:txBody>
            <a:bodyPr wrap="none" anchor="ctr"/>
            <a:lstStyle/>
            <a:p>
              <a:endParaRPr lang="en-US"/>
            </a:p>
          </p:txBody>
        </p:sp>
        <p:sp>
          <p:nvSpPr>
            <p:cNvPr id="37909" name="Line 29"/>
            <p:cNvSpPr>
              <a:spLocks noChangeShapeType="1"/>
            </p:cNvSpPr>
            <p:nvPr/>
          </p:nvSpPr>
          <p:spPr bwMode="auto">
            <a:xfrm>
              <a:off x="720" y="2976"/>
              <a:ext cx="48" cy="96"/>
            </a:xfrm>
            <a:prstGeom prst="line">
              <a:avLst/>
            </a:prstGeom>
            <a:noFill/>
            <a:ln w="9525">
              <a:solidFill>
                <a:schemeClr val="tx1"/>
              </a:solidFill>
              <a:round/>
              <a:headEnd/>
              <a:tailEnd/>
            </a:ln>
          </p:spPr>
          <p:txBody>
            <a:bodyPr wrap="none" anchor="ctr"/>
            <a:lstStyle/>
            <a:p>
              <a:endParaRPr lang="en-US"/>
            </a:p>
          </p:txBody>
        </p:sp>
        <p:sp>
          <p:nvSpPr>
            <p:cNvPr id="37910" name="Line 30"/>
            <p:cNvSpPr>
              <a:spLocks noChangeShapeType="1"/>
            </p:cNvSpPr>
            <p:nvPr/>
          </p:nvSpPr>
          <p:spPr bwMode="auto">
            <a:xfrm>
              <a:off x="624" y="2880"/>
              <a:ext cx="192" cy="0"/>
            </a:xfrm>
            <a:prstGeom prst="line">
              <a:avLst/>
            </a:prstGeom>
            <a:noFill/>
            <a:ln w="9525">
              <a:solidFill>
                <a:schemeClr val="tx1"/>
              </a:solidFill>
              <a:round/>
              <a:headEnd/>
              <a:tailEnd/>
            </a:ln>
          </p:spPr>
          <p:txBody>
            <a:bodyPr wrap="none" anchor="ctr"/>
            <a:lstStyle/>
            <a:p>
              <a:endParaRPr lang="en-US"/>
            </a:p>
          </p:txBody>
        </p:sp>
      </p:grpSp>
      <p:pic>
        <p:nvPicPr>
          <p:cNvPr id="37901" name="Picture 31"/>
          <p:cNvPicPr>
            <a:picLocks noChangeAspect="1" noChangeArrowheads="1"/>
          </p:cNvPicPr>
          <p:nvPr/>
        </p:nvPicPr>
        <p:blipFill>
          <a:blip r:embed="rId3" cstate="print"/>
          <a:srcRect/>
          <a:stretch>
            <a:fillRect/>
          </a:stretch>
        </p:blipFill>
        <p:spPr bwMode="auto">
          <a:xfrm>
            <a:off x="4343400" y="4648200"/>
            <a:ext cx="357188" cy="381000"/>
          </a:xfrm>
          <a:prstGeom prst="rect">
            <a:avLst/>
          </a:prstGeom>
          <a:noFill/>
          <a:ln w="9525">
            <a:noFill/>
            <a:miter lim="800000"/>
            <a:headEnd/>
            <a:tailEnd/>
          </a:ln>
        </p:spPr>
      </p:pic>
      <p:grpSp>
        <p:nvGrpSpPr>
          <p:cNvPr id="37902" name="Group 32"/>
          <p:cNvGrpSpPr>
            <a:grpSpLocks/>
          </p:cNvGrpSpPr>
          <p:nvPr/>
        </p:nvGrpSpPr>
        <p:grpSpPr bwMode="auto">
          <a:xfrm>
            <a:off x="4724400" y="4572000"/>
            <a:ext cx="381000" cy="381000"/>
            <a:chOff x="912" y="1872"/>
            <a:chExt cx="240" cy="240"/>
          </a:xfrm>
        </p:grpSpPr>
        <p:sp>
          <p:nvSpPr>
            <p:cNvPr id="37903" name="Line 33"/>
            <p:cNvSpPr>
              <a:spLocks noChangeShapeType="1"/>
            </p:cNvSpPr>
            <p:nvPr/>
          </p:nvSpPr>
          <p:spPr bwMode="auto">
            <a:xfrm flipV="1">
              <a:off x="960" y="1920"/>
              <a:ext cx="48" cy="192"/>
            </a:xfrm>
            <a:prstGeom prst="line">
              <a:avLst/>
            </a:prstGeom>
            <a:noFill/>
            <a:ln w="9525">
              <a:solidFill>
                <a:schemeClr val="tx1"/>
              </a:solidFill>
              <a:round/>
              <a:headEnd/>
              <a:tailEnd/>
            </a:ln>
          </p:spPr>
          <p:txBody>
            <a:bodyPr wrap="none" anchor="ctr"/>
            <a:lstStyle/>
            <a:p>
              <a:endParaRPr lang="en-US"/>
            </a:p>
          </p:txBody>
        </p:sp>
        <p:sp>
          <p:nvSpPr>
            <p:cNvPr id="37904" name="Line 34"/>
            <p:cNvSpPr>
              <a:spLocks noChangeShapeType="1"/>
            </p:cNvSpPr>
            <p:nvPr/>
          </p:nvSpPr>
          <p:spPr bwMode="auto">
            <a:xfrm flipH="1" flipV="1">
              <a:off x="1008" y="1920"/>
              <a:ext cx="48" cy="192"/>
            </a:xfrm>
            <a:prstGeom prst="line">
              <a:avLst/>
            </a:prstGeom>
            <a:noFill/>
            <a:ln w="9525">
              <a:solidFill>
                <a:schemeClr val="tx1"/>
              </a:solidFill>
              <a:round/>
              <a:headEnd/>
              <a:tailEnd/>
            </a:ln>
          </p:spPr>
          <p:txBody>
            <a:bodyPr wrap="none" anchor="ctr"/>
            <a:lstStyle/>
            <a:p>
              <a:endParaRPr lang="en-US"/>
            </a:p>
          </p:txBody>
        </p:sp>
        <p:sp>
          <p:nvSpPr>
            <p:cNvPr id="37905" name="Rectangle 35"/>
            <p:cNvSpPr>
              <a:spLocks noChangeArrowheads="1"/>
            </p:cNvSpPr>
            <p:nvPr/>
          </p:nvSpPr>
          <p:spPr bwMode="auto">
            <a:xfrm rot="-63080">
              <a:off x="912" y="1872"/>
              <a:ext cx="240" cy="48"/>
            </a:xfrm>
            <a:prstGeom prst="rect">
              <a:avLst/>
            </a:prstGeom>
            <a:no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p>
            <a:fld id="{2F1AE92B-11BB-448F-BD29-FA2F2F2F157C}" type="slidenum">
              <a:rPr lang="en-US"/>
              <a:pPr/>
              <a:t>36</a:t>
            </a:fld>
            <a:endParaRPr lang="en-US"/>
          </a:p>
        </p:txBody>
      </p:sp>
      <p:sp>
        <p:nvSpPr>
          <p:cNvPr id="38915" name="Rectangle 2"/>
          <p:cNvSpPr>
            <a:spLocks noGrp="1" noChangeArrowheads="1"/>
          </p:cNvSpPr>
          <p:nvPr>
            <p:ph type="title"/>
          </p:nvPr>
        </p:nvSpPr>
        <p:spPr/>
        <p:txBody>
          <a:bodyPr/>
          <a:lstStyle/>
          <a:p>
            <a:pPr eaLnBrk="1" hangingPunct="1"/>
            <a:r>
              <a:rPr lang="en-US" smtClean="0"/>
              <a:t>Articles</a:t>
            </a:r>
          </a:p>
        </p:txBody>
      </p:sp>
      <p:sp>
        <p:nvSpPr>
          <p:cNvPr id="38916" name="Rectangle 3"/>
          <p:cNvSpPr>
            <a:spLocks noGrp="1" noChangeArrowheads="1"/>
          </p:cNvSpPr>
          <p:nvPr>
            <p:ph type="body" idx="1"/>
          </p:nvPr>
        </p:nvSpPr>
        <p:spPr/>
        <p:txBody>
          <a:bodyPr/>
          <a:lstStyle/>
          <a:p>
            <a:pPr eaLnBrk="1" hangingPunct="1"/>
            <a:endParaRPr lang="en-US" i="1" smtClean="0"/>
          </a:p>
          <a:p>
            <a:pPr eaLnBrk="1" hangingPunct="1"/>
            <a:r>
              <a:rPr lang="en-US" i="1" smtClean="0"/>
              <a:t>open dialog box</a:t>
            </a:r>
          </a:p>
          <a:p>
            <a:pPr eaLnBrk="1" hangingPunct="1"/>
            <a:endParaRPr lang="en-US" i="1" smtClean="0"/>
          </a:p>
          <a:p>
            <a:pPr eaLnBrk="1" hangingPunct="1"/>
            <a:endParaRPr lang="en-US" i="1" smtClean="0"/>
          </a:p>
          <a:p>
            <a:pPr eaLnBrk="1" hangingPunct="1"/>
            <a:r>
              <a:rPr lang="en-US" i="1" smtClean="0"/>
              <a:t>open the dialog box</a:t>
            </a:r>
            <a:endParaRPr lang="en-US" smtClean="0"/>
          </a:p>
        </p:txBody>
      </p:sp>
      <p:sp>
        <p:nvSpPr>
          <p:cNvPr id="38917" name="Rectangle 4"/>
          <p:cNvSpPr>
            <a:spLocks noChangeArrowheads="1"/>
          </p:cNvSpPr>
          <p:nvPr/>
        </p:nvSpPr>
        <p:spPr bwMode="auto">
          <a:xfrm>
            <a:off x="1828800" y="4038600"/>
            <a:ext cx="685800" cy="381000"/>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p:spPr>
        <p:txBody>
          <a:bodyPr/>
          <a:lstStyle/>
          <a:p>
            <a:fld id="{5BDFE35E-D032-4D98-8F46-D8D56EC38509}" type="slidenum">
              <a:rPr lang="en-US"/>
              <a:pPr/>
              <a:t>37</a:t>
            </a:fld>
            <a:endParaRPr lang="en-US"/>
          </a:p>
        </p:txBody>
      </p:sp>
      <p:sp>
        <p:nvSpPr>
          <p:cNvPr id="39939" name="Rectangle 2"/>
          <p:cNvSpPr>
            <a:spLocks noGrp="1" noChangeArrowheads="1"/>
          </p:cNvSpPr>
          <p:nvPr>
            <p:ph type="title"/>
          </p:nvPr>
        </p:nvSpPr>
        <p:spPr/>
        <p:txBody>
          <a:bodyPr/>
          <a:lstStyle/>
          <a:p>
            <a:pPr eaLnBrk="1" hangingPunct="1"/>
            <a:r>
              <a:rPr lang="en-US" smtClean="0"/>
              <a:t>Split Infinitives</a:t>
            </a:r>
          </a:p>
        </p:txBody>
      </p:sp>
      <p:sp>
        <p:nvSpPr>
          <p:cNvPr id="39940" name="Rectangle 3"/>
          <p:cNvSpPr>
            <a:spLocks noGrp="1" noChangeArrowheads="1"/>
          </p:cNvSpPr>
          <p:nvPr>
            <p:ph type="body" idx="1"/>
          </p:nvPr>
        </p:nvSpPr>
        <p:spPr>
          <a:xfrm>
            <a:off x="457200" y="1981200"/>
            <a:ext cx="8229600" cy="4724400"/>
          </a:xfrm>
        </p:spPr>
        <p:txBody>
          <a:bodyPr/>
          <a:lstStyle/>
          <a:p>
            <a:pPr eaLnBrk="1" hangingPunct="1"/>
            <a:endParaRPr lang="en-US" i="1" smtClean="0"/>
          </a:p>
          <a:p>
            <a:pPr eaLnBrk="1" hangingPunct="1"/>
            <a:r>
              <a:rPr lang="en-US" i="1" smtClean="0"/>
              <a:t>to boldly go where no one has gone before</a:t>
            </a:r>
          </a:p>
          <a:p>
            <a:pPr eaLnBrk="1" hangingPunct="1"/>
            <a:endParaRPr lang="en-US" i="1" smtClean="0"/>
          </a:p>
          <a:p>
            <a:pPr eaLnBrk="1" hangingPunct="1"/>
            <a:endParaRPr lang="en-US" i="1" smtClean="0"/>
          </a:p>
          <a:p>
            <a:pPr eaLnBrk="1" hangingPunct="1"/>
            <a:r>
              <a:rPr lang="en-US" i="1" smtClean="0"/>
              <a:t>to go boldly where no one has gone before</a:t>
            </a:r>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p>
            <a:fld id="{07714F4F-57EC-48CC-A9C4-A12A79498873}" type="slidenum">
              <a:rPr lang="en-US"/>
              <a:pPr/>
              <a:t>38</a:t>
            </a:fld>
            <a:endParaRPr lang="en-US"/>
          </a:p>
        </p:txBody>
      </p:sp>
      <p:sp>
        <p:nvSpPr>
          <p:cNvPr id="40963" name="Rectangle 2"/>
          <p:cNvSpPr>
            <a:spLocks noGrp="1" noChangeArrowheads="1"/>
          </p:cNvSpPr>
          <p:nvPr>
            <p:ph type="title"/>
          </p:nvPr>
        </p:nvSpPr>
        <p:spPr/>
        <p:txBody>
          <a:bodyPr/>
          <a:lstStyle/>
          <a:p>
            <a:pPr eaLnBrk="1" hangingPunct="1"/>
            <a:r>
              <a:rPr lang="en-US" smtClean="0"/>
              <a:t>Split Infinitives</a:t>
            </a:r>
          </a:p>
        </p:txBody>
      </p:sp>
      <p:sp>
        <p:nvSpPr>
          <p:cNvPr id="40964" name="Rectangle 3"/>
          <p:cNvSpPr>
            <a:spLocks noGrp="1" noChangeArrowheads="1"/>
          </p:cNvSpPr>
          <p:nvPr>
            <p:ph type="body" idx="1"/>
          </p:nvPr>
        </p:nvSpPr>
        <p:spPr>
          <a:xfrm>
            <a:off x="457200" y="1981200"/>
            <a:ext cx="8229600" cy="4724400"/>
          </a:xfrm>
        </p:spPr>
        <p:txBody>
          <a:bodyPr/>
          <a:lstStyle/>
          <a:p>
            <a:pPr eaLnBrk="1" hangingPunct="1"/>
            <a:endParaRPr lang="en-US" i="1" smtClean="0"/>
          </a:p>
          <a:p>
            <a:pPr eaLnBrk="1" hangingPunct="1"/>
            <a:r>
              <a:rPr lang="en-US" i="1" smtClean="0">
                <a:solidFill>
                  <a:schemeClr val="accent2"/>
                </a:solidFill>
              </a:rPr>
              <a:t>to</a:t>
            </a:r>
            <a:r>
              <a:rPr lang="en-US" i="1" smtClean="0"/>
              <a:t> </a:t>
            </a:r>
            <a:r>
              <a:rPr lang="en-US" i="1" smtClean="0">
                <a:solidFill>
                  <a:schemeClr val="hlink"/>
                </a:solidFill>
              </a:rPr>
              <a:t>boldly</a:t>
            </a:r>
            <a:r>
              <a:rPr lang="en-US" i="1" smtClean="0"/>
              <a:t> </a:t>
            </a:r>
            <a:r>
              <a:rPr lang="en-US" i="1" smtClean="0">
                <a:solidFill>
                  <a:schemeClr val="accent2"/>
                </a:solidFill>
              </a:rPr>
              <a:t>go</a:t>
            </a:r>
            <a:r>
              <a:rPr lang="en-US" i="1" smtClean="0"/>
              <a:t> where no one has gone before</a:t>
            </a:r>
          </a:p>
          <a:p>
            <a:pPr eaLnBrk="1" hangingPunct="1"/>
            <a:endParaRPr lang="en-US" i="1" smtClean="0"/>
          </a:p>
          <a:p>
            <a:pPr eaLnBrk="1" hangingPunct="1"/>
            <a:endParaRPr lang="en-US" i="1" smtClean="0"/>
          </a:p>
          <a:p>
            <a:pPr eaLnBrk="1" hangingPunct="1"/>
            <a:r>
              <a:rPr lang="en-US" i="1" smtClean="0">
                <a:solidFill>
                  <a:schemeClr val="accent2"/>
                </a:solidFill>
              </a:rPr>
              <a:t>to go</a:t>
            </a:r>
            <a:r>
              <a:rPr lang="en-US" i="1" smtClean="0"/>
              <a:t> </a:t>
            </a:r>
            <a:r>
              <a:rPr lang="en-US" i="1" smtClean="0">
                <a:solidFill>
                  <a:schemeClr val="hlink"/>
                </a:solidFill>
              </a:rPr>
              <a:t>boldly</a:t>
            </a:r>
            <a:r>
              <a:rPr lang="en-US" i="1" smtClean="0"/>
              <a:t> where no one has gone before</a:t>
            </a:r>
            <a:endParaRPr lang="en-US" smtClean="0"/>
          </a:p>
        </p:txBody>
      </p:sp>
      <p:grpSp>
        <p:nvGrpSpPr>
          <p:cNvPr id="40965" name="Group 4"/>
          <p:cNvGrpSpPr>
            <a:grpSpLocks/>
          </p:cNvGrpSpPr>
          <p:nvPr/>
        </p:nvGrpSpPr>
        <p:grpSpPr bwMode="auto">
          <a:xfrm>
            <a:off x="1295400" y="1524000"/>
            <a:ext cx="1447800" cy="2209800"/>
            <a:chOff x="816" y="986"/>
            <a:chExt cx="912" cy="1392"/>
          </a:xfrm>
        </p:grpSpPr>
        <p:sp>
          <p:nvSpPr>
            <p:cNvPr id="40967" name="Text Box 5"/>
            <p:cNvSpPr txBox="1">
              <a:spLocks noChangeArrowheads="1"/>
            </p:cNvSpPr>
            <p:nvPr/>
          </p:nvSpPr>
          <p:spPr bwMode="auto">
            <a:xfrm>
              <a:off x="902" y="986"/>
              <a:ext cx="818" cy="288"/>
            </a:xfrm>
            <a:prstGeom prst="rect">
              <a:avLst/>
            </a:prstGeom>
            <a:noFill/>
            <a:ln w="9525">
              <a:noFill/>
              <a:miter lim="800000"/>
              <a:headEnd/>
              <a:tailEnd/>
            </a:ln>
          </p:spPr>
          <p:txBody>
            <a:bodyPr wrap="none">
              <a:spAutoFit/>
            </a:bodyPr>
            <a:lstStyle/>
            <a:p>
              <a:r>
                <a:rPr lang="en-US" sz="2400">
                  <a:solidFill>
                    <a:schemeClr val="accent2"/>
                  </a:solidFill>
                  <a:latin typeface="Times New Roman" pitchFamily="18" charset="0"/>
                </a:rPr>
                <a:t>infinitive</a:t>
              </a:r>
              <a:endParaRPr lang="en-US" sz="2400">
                <a:latin typeface="Times New Roman" pitchFamily="18" charset="0"/>
              </a:endParaRPr>
            </a:p>
          </p:txBody>
        </p:sp>
        <p:sp>
          <p:nvSpPr>
            <p:cNvPr id="40968" name="Line 6"/>
            <p:cNvSpPr>
              <a:spLocks noChangeShapeType="1"/>
            </p:cNvSpPr>
            <p:nvPr/>
          </p:nvSpPr>
          <p:spPr bwMode="auto">
            <a:xfrm flipH="1">
              <a:off x="816" y="1248"/>
              <a:ext cx="432" cy="480"/>
            </a:xfrm>
            <a:prstGeom prst="line">
              <a:avLst/>
            </a:prstGeom>
            <a:noFill/>
            <a:ln w="9525">
              <a:solidFill>
                <a:schemeClr val="tx1"/>
              </a:solidFill>
              <a:round/>
              <a:headEnd/>
              <a:tailEnd type="triangle" w="med" len="med"/>
            </a:ln>
          </p:spPr>
          <p:txBody>
            <a:bodyPr wrap="none" anchor="ctr"/>
            <a:lstStyle/>
            <a:p>
              <a:endParaRPr lang="en-US"/>
            </a:p>
          </p:txBody>
        </p:sp>
        <p:sp>
          <p:nvSpPr>
            <p:cNvPr id="40969" name="Line 7"/>
            <p:cNvSpPr>
              <a:spLocks noChangeShapeType="1"/>
            </p:cNvSpPr>
            <p:nvPr/>
          </p:nvSpPr>
          <p:spPr bwMode="auto">
            <a:xfrm>
              <a:off x="1248" y="1248"/>
              <a:ext cx="480" cy="480"/>
            </a:xfrm>
            <a:prstGeom prst="line">
              <a:avLst/>
            </a:prstGeom>
            <a:noFill/>
            <a:ln w="9525">
              <a:solidFill>
                <a:schemeClr val="tx1"/>
              </a:solidFill>
              <a:round/>
              <a:headEnd/>
              <a:tailEnd type="triangle" w="med" len="med"/>
            </a:ln>
          </p:spPr>
          <p:txBody>
            <a:bodyPr wrap="none" anchor="ctr"/>
            <a:lstStyle/>
            <a:p>
              <a:endParaRPr lang="en-US"/>
            </a:p>
          </p:txBody>
        </p:sp>
        <p:sp>
          <p:nvSpPr>
            <p:cNvPr id="40970" name="Text Box 8"/>
            <p:cNvSpPr txBox="1">
              <a:spLocks noChangeArrowheads="1"/>
            </p:cNvSpPr>
            <p:nvPr/>
          </p:nvSpPr>
          <p:spPr bwMode="auto">
            <a:xfrm>
              <a:off x="998" y="2090"/>
              <a:ext cx="638" cy="288"/>
            </a:xfrm>
            <a:prstGeom prst="rect">
              <a:avLst/>
            </a:prstGeom>
            <a:noFill/>
            <a:ln w="9525">
              <a:noFill/>
              <a:miter lim="800000"/>
              <a:headEnd/>
              <a:tailEnd/>
            </a:ln>
          </p:spPr>
          <p:txBody>
            <a:bodyPr wrap="none">
              <a:spAutoFit/>
            </a:bodyPr>
            <a:lstStyle/>
            <a:p>
              <a:r>
                <a:rPr lang="en-US" sz="2400">
                  <a:solidFill>
                    <a:schemeClr val="hlink"/>
                  </a:solidFill>
                  <a:latin typeface="Times New Roman" pitchFamily="18" charset="0"/>
                </a:rPr>
                <a:t>adverb</a:t>
              </a:r>
              <a:endParaRPr lang="en-US" sz="2400">
                <a:latin typeface="Times New Roman" pitchFamily="18" charset="0"/>
              </a:endParaRPr>
            </a:p>
          </p:txBody>
        </p:sp>
        <p:sp>
          <p:nvSpPr>
            <p:cNvPr id="40971" name="Line 9"/>
            <p:cNvSpPr>
              <a:spLocks noChangeShapeType="1"/>
            </p:cNvSpPr>
            <p:nvPr/>
          </p:nvSpPr>
          <p:spPr bwMode="auto">
            <a:xfrm flipV="1">
              <a:off x="1296" y="1920"/>
              <a:ext cx="0" cy="240"/>
            </a:xfrm>
            <a:prstGeom prst="line">
              <a:avLst/>
            </a:prstGeom>
            <a:noFill/>
            <a:ln w="9525">
              <a:solidFill>
                <a:schemeClr val="tx1"/>
              </a:solidFill>
              <a:round/>
              <a:headEnd/>
              <a:tailEnd type="triangle" w="med" len="med"/>
            </a:ln>
          </p:spPr>
          <p:txBody>
            <a:bodyPr wrap="none" anchor="ctr"/>
            <a:lstStyle/>
            <a:p>
              <a:endParaRPr lang="en-US"/>
            </a:p>
          </p:txBody>
        </p:sp>
      </p:grpSp>
      <p:sp>
        <p:nvSpPr>
          <p:cNvPr id="40966" name="Text Box 10"/>
          <p:cNvSpPr txBox="1">
            <a:spLocks noChangeArrowheads="1"/>
          </p:cNvSpPr>
          <p:nvPr/>
        </p:nvSpPr>
        <p:spPr bwMode="auto">
          <a:xfrm>
            <a:off x="4495800" y="5181600"/>
            <a:ext cx="3962400" cy="457200"/>
          </a:xfrm>
          <a:prstGeom prst="rect">
            <a:avLst/>
          </a:prstGeom>
          <a:noFill/>
          <a:ln w="9525">
            <a:noFill/>
            <a:miter lim="800000"/>
            <a:headEnd/>
            <a:tailEnd/>
          </a:ln>
        </p:spPr>
        <p:txBody>
          <a:bodyPr>
            <a:spAutoFit/>
          </a:bodyPr>
          <a:lstStyle/>
          <a:p>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p>
            <a:fld id="{5949B261-9501-4F49-B7D2-40BCA09DFCA8}" type="slidenum">
              <a:rPr lang="en-US"/>
              <a:pPr/>
              <a:t>39</a:t>
            </a:fld>
            <a:endParaRPr lang="en-US"/>
          </a:p>
        </p:txBody>
      </p:sp>
      <p:sp>
        <p:nvSpPr>
          <p:cNvPr id="41987" name="Rectangle 2"/>
          <p:cNvSpPr>
            <a:spLocks noGrp="1" noChangeArrowheads="1"/>
          </p:cNvSpPr>
          <p:nvPr>
            <p:ph type="title"/>
          </p:nvPr>
        </p:nvSpPr>
        <p:spPr/>
        <p:txBody>
          <a:bodyPr/>
          <a:lstStyle/>
          <a:p>
            <a:pPr eaLnBrk="1" hangingPunct="1"/>
            <a:r>
              <a:rPr lang="en-US" smtClean="0"/>
              <a:t>Style for Technical Writing</a:t>
            </a:r>
          </a:p>
        </p:txBody>
      </p:sp>
      <p:sp>
        <p:nvSpPr>
          <p:cNvPr id="41988" name="Rectangle 3"/>
          <p:cNvSpPr>
            <a:spLocks noGrp="1" noChangeArrowheads="1"/>
          </p:cNvSpPr>
          <p:nvPr>
            <p:ph type="body" idx="1"/>
          </p:nvPr>
        </p:nvSpPr>
        <p:spPr/>
        <p:txBody>
          <a:bodyPr/>
          <a:lstStyle/>
          <a:p>
            <a:pPr eaLnBrk="1" hangingPunct="1">
              <a:spcBef>
                <a:spcPts val="500"/>
              </a:spcBef>
              <a:spcAft>
                <a:spcPts val="500"/>
              </a:spcAft>
            </a:pPr>
            <a:r>
              <a:rPr lang="en-US" smtClean="0"/>
              <a:t>active/passive</a:t>
            </a:r>
          </a:p>
          <a:p>
            <a:pPr eaLnBrk="1" hangingPunct="1">
              <a:spcBef>
                <a:spcPts val="500"/>
              </a:spcBef>
              <a:spcAft>
                <a:spcPts val="500"/>
              </a:spcAft>
            </a:pPr>
            <a:r>
              <a:rPr lang="en-US" smtClean="0"/>
              <a:t>wordiness</a:t>
            </a:r>
          </a:p>
          <a:p>
            <a:pPr eaLnBrk="1" hangingPunct="1">
              <a:spcBef>
                <a:spcPts val="500"/>
              </a:spcBef>
              <a:spcAft>
                <a:spcPts val="500"/>
              </a:spcAft>
            </a:pPr>
            <a:r>
              <a:rPr lang="en-US" smtClean="0"/>
              <a:t>stilted language</a:t>
            </a:r>
          </a:p>
          <a:p>
            <a:pPr eaLnBrk="1" hangingPunct="1">
              <a:spcBef>
                <a:spcPts val="500"/>
              </a:spcBef>
              <a:spcAft>
                <a:spcPts val="500"/>
              </a:spcAft>
            </a:pPr>
            <a:r>
              <a:rPr lang="en-US" smtClean="0"/>
              <a:t>negatives</a:t>
            </a:r>
          </a:p>
          <a:p>
            <a:pPr eaLnBrk="1" hangingPunct="1">
              <a:spcBef>
                <a:spcPts val="500"/>
              </a:spcBef>
              <a:spcAft>
                <a:spcPts val="500"/>
              </a:spcAft>
            </a:pPr>
            <a:r>
              <a:rPr lang="en-US" smtClean="0"/>
              <a:t>context</a:t>
            </a:r>
          </a:p>
          <a:p>
            <a:pPr eaLnBrk="1" hangingPunct="1">
              <a:spcBef>
                <a:spcPts val="500"/>
              </a:spcBef>
              <a:spcAft>
                <a:spcPts val="500"/>
              </a:spcAft>
            </a:pPr>
            <a:r>
              <a:rPr lang="en-US" smtClean="0"/>
              <a:t>lists</a:t>
            </a:r>
          </a:p>
          <a:p>
            <a:pPr eaLnBrk="1" hangingPunct="1">
              <a:spcBef>
                <a:spcPts val="500"/>
              </a:spcBef>
              <a:spcAft>
                <a:spcPts val="500"/>
              </a:spcAft>
            </a:pPr>
            <a:r>
              <a:rPr lang="en-US" smtClean="0"/>
              <a:t>consistency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359110E5-D492-42BA-86B5-44A2F42095DA}" type="slidenum">
              <a:rPr lang="en-US"/>
              <a:pPr/>
              <a:t>4</a:t>
            </a:fld>
            <a:endParaRPr lang="en-US"/>
          </a:p>
        </p:txBody>
      </p:sp>
      <p:sp>
        <p:nvSpPr>
          <p:cNvPr id="6147" name="Rectangle 2"/>
          <p:cNvSpPr>
            <a:spLocks noGrp="1" noChangeArrowheads="1"/>
          </p:cNvSpPr>
          <p:nvPr>
            <p:ph type="title"/>
          </p:nvPr>
        </p:nvSpPr>
        <p:spPr/>
        <p:txBody>
          <a:bodyPr/>
          <a:lstStyle/>
          <a:p>
            <a:pPr eaLnBrk="1" hangingPunct="1"/>
            <a:r>
              <a:rPr lang="en-US" smtClean="0"/>
              <a:t>External Documentation</a:t>
            </a:r>
          </a:p>
        </p:txBody>
      </p:sp>
      <p:sp>
        <p:nvSpPr>
          <p:cNvPr id="6148" name="Rectangle 3"/>
          <p:cNvSpPr>
            <a:spLocks noGrp="1" noChangeArrowheads="1"/>
          </p:cNvSpPr>
          <p:nvPr>
            <p:ph type="body" idx="1"/>
          </p:nvPr>
        </p:nvSpPr>
        <p:spPr>
          <a:xfrm>
            <a:off x="-228600" y="1600200"/>
            <a:ext cx="5943600" cy="4114800"/>
          </a:xfrm>
        </p:spPr>
        <p:txBody>
          <a:bodyPr/>
          <a:lstStyle/>
          <a:p>
            <a:pPr lvl="1" eaLnBrk="1" hangingPunct="1"/>
            <a:r>
              <a:rPr lang="en-US" smtClean="0">
                <a:latin typeface="Arial Unicode MS" pitchFamily="34" charset="-128"/>
              </a:rPr>
              <a:t>Management documents:</a:t>
            </a:r>
          </a:p>
          <a:p>
            <a:pPr lvl="2" eaLnBrk="1" hangingPunct="1"/>
            <a:r>
              <a:rPr lang="en-US" smtClean="0">
                <a:latin typeface="Arial Unicode MS" pitchFamily="34" charset="-128"/>
              </a:rPr>
              <a:t>risk management plan</a:t>
            </a:r>
          </a:p>
          <a:p>
            <a:pPr lvl="2" eaLnBrk="1" hangingPunct="1"/>
            <a:r>
              <a:rPr lang="en-US" smtClean="0">
                <a:latin typeface="Arial Unicode MS" pitchFamily="34" charset="-128"/>
              </a:rPr>
              <a:t>project plan</a:t>
            </a:r>
          </a:p>
          <a:p>
            <a:pPr lvl="2" eaLnBrk="1" hangingPunct="1"/>
            <a:r>
              <a:rPr lang="en-US" smtClean="0">
                <a:latin typeface="Arial Unicode MS" pitchFamily="34" charset="-128"/>
              </a:rPr>
              <a:t>SQA plan</a:t>
            </a:r>
          </a:p>
          <a:p>
            <a:pPr lvl="1" eaLnBrk="1" hangingPunct="1"/>
            <a:r>
              <a:rPr lang="en-US" smtClean="0">
                <a:latin typeface="Arial Unicode MS" pitchFamily="34" charset="-128"/>
              </a:rPr>
              <a:t>Conventional SE documents:</a:t>
            </a:r>
          </a:p>
          <a:p>
            <a:pPr lvl="2" eaLnBrk="1" hangingPunct="1"/>
            <a:r>
              <a:rPr lang="en-US" smtClean="0">
                <a:latin typeface="Arial Unicode MS" pitchFamily="34" charset="-128"/>
              </a:rPr>
              <a:t>system specification</a:t>
            </a:r>
          </a:p>
          <a:p>
            <a:pPr lvl="2" eaLnBrk="1" hangingPunct="1"/>
            <a:r>
              <a:rPr lang="en-US" smtClean="0">
                <a:latin typeface="Arial Unicode MS" pitchFamily="34" charset="-128"/>
              </a:rPr>
              <a:t>requirements document*</a:t>
            </a:r>
          </a:p>
          <a:p>
            <a:pPr lvl="2" eaLnBrk="1" hangingPunct="1"/>
            <a:r>
              <a:rPr lang="en-US" smtClean="0">
                <a:latin typeface="Arial Unicode MS" pitchFamily="34" charset="-128"/>
              </a:rPr>
              <a:t>design document (various levels)*</a:t>
            </a:r>
          </a:p>
          <a:p>
            <a:pPr lvl="2" eaLnBrk="1" hangingPunct="1"/>
            <a:r>
              <a:rPr lang="en-US" smtClean="0">
                <a:latin typeface="Arial Unicode MS" pitchFamily="34" charset="-128"/>
              </a:rPr>
              <a:t>test plan (various levels)</a:t>
            </a:r>
          </a:p>
        </p:txBody>
      </p:sp>
      <p:sp>
        <p:nvSpPr>
          <p:cNvPr id="6149" name="Rectangle 4"/>
          <p:cNvSpPr>
            <a:spLocks noChangeArrowheads="1"/>
          </p:cNvSpPr>
          <p:nvPr/>
        </p:nvSpPr>
        <p:spPr bwMode="auto">
          <a:xfrm>
            <a:off x="4724400" y="1600200"/>
            <a:ext cx="5715000" cy="3048000"/>
          </a:xfrm>
          <a:prstGeom prst="rect">
            <a:avLst/>
          </a:prstGeom>
          <a:noFill/>
          <a:ln w="9525">
            <a:noFill/>
            <a:miter lim="800000"/>
            <a:headEnd/>
            <a:tailEnd/>
          </a:ln>
        </p:spPr>
        <p:txBody>
          <a:bodyPr/>
          <a:lstStyle/>
          <a:p>
            <a:pPr lvl="1">
              <a:buFont typeface="Arial Unicode MS" pitchFamily="34" charset="-128"/>
              <a:buChar char="–"/>
            </a:pPr>
            <a:r>
              <a:rPr lang="en-US" sz="2400">
                <a:solidFill>
                  <a:schemeClr val="bg2"/>
                </a:solidFill>
                <a:latin typeface="Arial Unicode MS" pitchFamily="34" charset="-128"/>
              </a:rPr>
              <a:t> </a:t>
            </a:r>
            <a:r>
              <a:rPr lang="en-US" sz="2800">
                <a:latin typeface="Arial Unicode MS" pitchFamily="34" charset="-128"/>
              </a:rPr>
              <a:t>Users documentation</a:t>
            </a:r>
            <a:r>
              <a:rPr lang="en-US" sz="2400">
                <a:latin typeface="Arial Unicode MS" pitchFamily="34" charset="-128"/>
              </a:rPr>
              <a:t>:</a:t>
            </a:r>
          </a:p>
          <a:p>
            <a:pPr lvl="2">
              <a:spcBef>
                <a:spcPct val="20000"/>
              </a:spcBef>
              <a:buFontTx/>
              <a:buChar char="•"/>
            </a:pPr>
            <a:r>
              <a:rPr lang="en-US" sz="2400">
                <a:latin typeface="Arial Unicode MS" pitchFamily="34" charset="-128"/>
              </a:rPr>
              <a:t> installation guides*</a:t>
            </a:r>
          </a:p>
          <a:p>
            <a:pPr lvl="2">
              <a:spcBef>
                <a:spcPct val="20000"/>
              </a:spcBef>
              <a:buFontTx/>
              <a:buChar char="•"/>
            </a:pPr>
            <a:r>
              <a:rPr lang="en-US" sz="2400">
                <a:latin typeface="Arial Unicode MS" pitchFamily="34" charset="-128"/>
              </a:rPr>
              <a:t> tutorials</a:t>
            </a:r>
          </a:p>
          <a:p>
            <a:pPr lvl="2">
              <a:spcBef>
                <a:spcPct val="20000"/>
              </a:spcBef>
              <a:buFontTx/>
              <a:buChar char="•"/>
            </a:pPr>
            <a:r>
              <a:rPr lang="en-US" sz="2400">
                <a:latin typeface="Arial Unicode MS" pitchFamily="34" charset="-128"/>
              </a:rPr>
              <a:t> user's guides</a:t>
            </a:r>
          </a:p>
          <a:p>
            <a:pPr lvl="2">
              <a:spcBef>
                <a:spcPct val="20000"/>
              </a:spcBef>
              <a:buFontTx/>
              <a:buChar char="•"/>
            </a:pPr>
            <a:r>
              <a:rPr lang="en-US" sz="2400">
                <a:latin typeface="Arial Unicode MS" pitchFamily="34" charset="-128"/>
              </a:rPr>
              <a:t> reference guides</a:t>
            </a:r>
          </a:p>
          <a:p>
            <a:pPr lvl="2">
              <a:spcBef>
                <a:spcPct val="20000"/>
              </a:spcBef>
              <a:buFontTx/>
              <a:buChar char="•"/>
            </a:pPr>
            <a:r>
              <a:rPr lang="en-US" sz="2400">
                <a:latin typeface="Arial Unicode MS" pitchFamily="34" charset="-128"/>
              </a:rPr>
              <a:t> super index</a:t>
            </a:r>
          </a:p>
          <a:p>
            <a:pPr lvl="2">
              <a:spcBef>
                <a:spcPct val="20000"/>
              </a:spcBef>
              <a:buFontTx/>
              <a:buChar char="•"/>
            </a:pPr>
            <a:r>
              <a:rPr lang="en-US" sz="2400">
                <a:latin typeface="Arial Unicode MS" pitchFamily="34" charset="-128"/>
              </a:rPr>
              <a:t> on-line help*</a:t>
            </a:r>
          </a:p>
        </p:txBody>
      </p:sp>
      <p:sp>
        <p:nvSpPr>
          <p:cNvPr id="6150" name="Text Box 5"/>
          <p:cNvSpPr txBox="1">
            <a:spLocks noChangeArrowheads="1"/>
          </p:cNvSpPr>
          <p:nvPr/>
        </p:nvSpPr>
        <p:spPr bwMode="auto">
          <a:xfrm>
            <a:off x="6172200" y="5410200"/>
            <a:ext cx="184150" cy="396875"/>
          </a:xfrm>
          <a:prstGeom prst="rect">
            <a:avLst/>
          </a:prstGeom>
          <a:noFill/>
          <a:ln w="9525">
            <a:noFill/>
            <a:miter lim="800000"/>
            <a:headEnd/>
            <a:tailEnd/>
          </a:ln>
        </p:spPr>
        <p:txBody>
          <a:bodyPr wrap="none">
            <a:spAutoFit/>
          </a:bodyPr>
          <a:lstStyle/>
          <a:p>
            <a:endParaRPr lang="en-US" sz="2000">
              <a:latin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p>
            <a:fld id="{81F22056-2990-40C7-A5AA-D249C7C9610F}" type="slidenum">
              <a:rPr lang="en-US"/>
              <a:pPr/>
              <a:t>40</a:t>
            </a:fld>
            <a:endParaRPr lang="en-US"/>
          </a:p>
        </p:txBody>
      </p:sp>
      <p:sp>
        <p:nvSpPr>
          <p:cNvPr id="43011" name="Rectangle 2"/>
          <p:cNvSpPr>
            <a:spLocks noGrp="1" noChangeArrowheads="1"/>
          </p:cNvSpPr>
          <p:nvPr>
            <p:ph type="title"/>
          </p:nvPr>
        </p:nvSpPr>
        <p:spPr/>
        <p:txBody>
          <a:bodyPr/>
          <a:lstStyle/>
          <a:p>
            <a:pPr eaLnBrk="1" hangingPunct="1"/>
            <a:r>
              <a:rPr lang="en-US" smtClean="0"/>
              <a:t>Active/Passive</a:t>
            </a:r>
          </a:p>
        </p:txBody>
      </p:sp>
      <p:sp>
        <p:nvSpPr>
          <p:cNvPr id="43012" name="Rectangle 3"/>
          <p:cNvSpPr>
            <a:spLocks noGrp="1" noChangeArrowheads="1"/>
          </p:cNvSpPr>
          <p:nvPr>
            <p:ph type="body" idx="1"/>
          </p:nvPr>
        </p:nvSpPr>
        <p:spPr>
          <a:xfrm>
            <a:off x="685800" y="1981200"/>
            <a:ext cx="8001000" cy="4114800"/>
          </a:xfrm>
        </p:spPr>
        <p:txBody>
          <a:bodyPr/>
          <a:lstStyle/>
          <a:p>
            <a:pPr eaLnBrk="1" hangingPunct="1">
              <a:spcBef>
                <a:spcPts val="500"/>
              </a:spcBef>
              <a:spcAft>
                <a:spcPts val="500"/>
              </a:spcAft>
              <a:buFont typeface="Symbol" pitchFamily="18" charset="2"/>
              <a:buChar char="·"/>
            </a:pPr>
            <a:r>
              <a:rPr lang="en-US" i="1" smtClean="0"/>
              <a:t>Depress knob and hold for 60 seconds after pilot has been lighted. Release knob and turn to On position.</a:t>
            </a:r>
            <a:r>
              <a:rPr lang="en-US" smtClean="0"/>
              <a:t> </a:t>
            </a:r>
            <a:r>
              <a:rPr lang="en-US" sz="1800" smtClean="0"/>
              <a:t>-  the furnace example</a:t>
            </a:r>
            <a:endParaRPr lang="en-US" smtClean="0"/>
          </a:p>
          <a:p>
            <a:pPr eaLnBrk="1" hangingPunct="1">
              <a:spcBef>
                <a:spcPts val="500"/>
              </a:spcBef>
              <a:spcAft>
                <a:spcPts val="500"/>
              </a:spcAft>
              <a:buFont typeface="Symbol" pitchFamily="18" charset="2"/>
              <a:buChar char="·"/>
            </a:pPr>
            <a:r>
              <a:rPr lang="en-US" i="1" smtClean="0"/>
              <a:t>Chapter IV, in which it is shown that Tiggers don't climb trees</a:t>
            </a:r>
            <a:r>
              <a:rPr lang="en-US" sz="1800" smtClean="0"/>
              <a:t>  -  </a:t>
            </a:r>
            <a:r>
              <a:rPr lang="en-US" sz="1800" i="1" smtClean="0"/>
              <a:t>The house at Pooh Corner</a:t>
            </a:r>
            <a:r>
              <a:rPr lang="en-US" sz="1800" smtClean="0"/>
              <a:t> A. Milne </a:t>
            </a:r>
          </a:p>
          <a:p>
            <a:pPr eaLnBrk="1" hangingPunct="1">
              <a:spcBef>
                <a:spcPts val="500"/>
              </a:spcBef>
              <a:spcAft>
                <a:spcPts val="500"/>
              </a:spcAft>
              <a:buFont typeface="Symbol" pitchFamily="18" charset="2"/>
              <a:buChar char="·"/>
            </a:pPr>
            <a:r>
              <a:rPr lang="en-US" smtClean="0"/>
              <a:t>Parents</a:t>
            </a:r>
            <a:r>
              <a:rPr lang="en-US" i="1" smtClean="0"/>
              <a:t> -  Socks must be worn while in Ronald’s Play Place.  Thank You </a:t>
            </a:r>
            <a:r>
              <a:rPr lang="en-US" sz="1800" smtClean="0"/>
              <a:t>-  McDonalds Co. </a:t>
            </a:r>
          </a:p>
          <a:p>
            <a:pPr eaLnBrk="1" hangingPunct="1">
              <a:spcBef>
                <a:spcPts val="500"/>
              </a:spcBef>
              <a:spcAft>
                <a:spcPts val="500"/>
              </a:spcAft>
              <a:buFont typeface="Symbol" pitchFamily="18" charset="2"/>
              <a:buChar char="·"/>
            </a:pPr>
            <a:endParaRPr lang="en-US" sz="18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p>
            <a:fld id="{D1D8D70F-1869-4ED2-9148-562E33D7F11F}" type="slidenum">
              <a:rPr lang="en-US"/>
              <a:pPr/>
              <a:t>41</a:t>
            </a:fld>
            <a:endParaRPr lang="en-US"/>
          </a:p>
        </p:txBody>
      </p:sp>
      <p:sp>
        <p:nvSpPr>
          <p:cNvPr id="44035" name="Rectangle 2"/>
          <p:cNvSpPr>
            <a:spLocks noGrp="1" noChangeArrowheads="1"/>
          </p:cNvSpPr>
          <p:nvPr>
            <p:ph type="title"/>
          </p:nvPr>
        </p:nvSpPr>
        <p:spPr/>
        <p:txBody>
          <a:bodyPr/>
          <a:lstStyle/>
          <a:p>
            <a:pPr eaLnBrk="1" hangingPunct="1"/>
            <a:r>
              <a:rPr lang="en-US" smtClean="0"/>
              <a:t>Active/Passive</a:t>
            </a:r>
          </a:p>
        </p:txBody>
      </p:sp>
      <p:sp>
        <p:nvSpPr>
          <p:cNvPr id="44036" name="Rectangle 3"/>
          <p:cNvSpPr>
            <a:spLocks noGrp="1" noChangeArrowheads="1"/>
          </p:cNvSpPr>
          <p:nvPr>
            <p:ph type="body" idx="1"/>
          </p:nvPr>
        </p:nvSpPr>
        <p:spPr>
          <a:xfrm>
            <a:off x="685800" y="1981200"/>
            <a:ext cx="8001000" cy="4114800"/>
          </a:xfrm>
        </p:spPr>
        <p:txBody>
          <a:bodyPr/>
          <a:lstStyle/>
          <a:p>
            <a:pPr eaLnBrk="1" hangingPunct="1">
              <a:spcBef>
                <a:spcPts val="500"/>
              </a:spcBef>
              <a:spcAft>
                <a:spcPts val="500"/>
              </a:spcAft>
              <a:buFont typeface="Symbol" pitchFamily="18" charset="2"/>
              <a:buChar char="·"/>
            </a:pPr>
            <a:r>
              <a:rPr lang="en-US" i="1" smtClean="0"/>
              <a:t>Depress knob and hold for 60 seconds after pilot </a:t>
            </a:r>
            <a:r>
              <a:rPr lang="en-US" b="1" i="1" smtClean="0"/>
              <a:t>has been lighted</a:t>
            </a:r>
            <a:r>
              <a:rPr lang="en-US" i="1" smtClean="0"/>
              <a:t>. Release knob and turn to On position.</a:t>
            </a:r>
            <a:r>
              <a:rPr lang="en-US" smtClean="0"/>
              <a:t> </a:t>
            </a:r>
            <a:r>
              <a:rPr lang="en-US" sz="1800" smtClean="0"/>
              <a:t>-  the furnace from before</a:t>
            </a:r>
            <a:endParaRPr lang="en-US" i="1" smtClean="0"/>
          </a:p>
          <a:p>
            <a:pPr eaLnBrk="1" hangingPunct="1">
              <a:spcBef>
                <a:spcPts val="500"/>
              </a:spcBef>
              <a:spcAft>
                <a:spcPts val="500"/>
              </a:spcAft>
              <a:buFont typeface="Symbol" pitchFamily="18" charset="2"/>
              <a:buChar char="·"/>
            </a:pPr>
            <a:r>
              <a:rPr lang="en-US" i="1" smtClean="0"/>
              <a:t>Chapter IV, in which </a:t>
            </a:r>
            <a:r>
              <a:rPr lang="en-US" b="1" i="1" smtClean="0"/>
              <a:t>it is shown</a:t>
            </a:r>
            <a:r>
              <a:rPr lang="en-US" i="1" smtClean="0"/>
              <a:t> that Tiggers don't climb trees</a:t>
            </a:r>
            <a:r>
              <a:rPr lang="en-US" sz="1800" smtClean="0"/>
              <a:t>  -  </a:t>
            </a:r>
            <a:r>
              <a:rPr lang="en-US" sz="1800" i="1" smtClean="0"/>
              <a:t>The house at Pooh Corner</a:t>
            </a:r>
            <a:r>
              <a:rPr lang="en-US" sz="1800" smtClean="0"/>
              <a:t> A. Milne </a:t>
            </a:r>
          </a:p>
          <a:p>
            <a:pPr eaLnBrk="1" hangingPunct="1">
              <a:spcBef>
                <a:spcPts val="500"/>
              </a:spcBef>
              <a:spcAft>
                <a:spcPts val="500"/>
              </a:spcAft>
              <a:buFont typeface="Symbol" pitchFamily="18" charset="2"/>
              <a:buChar char="·"/>
            </a:pPr>
            <a:r>
              <a:rPr lang="en-US" smtClean="0"/>
              <a:t>Parents</a:t>
            </a:r>
            <a:r>
              <a:rPr lang="en-US" i="1" smtClean="0"/>
              <a:t> -  Socks must </a:t>
            </a:r>
            <a:r>
              <a:rPr lang="en-US" b="1" i="1" smtClean="0"/>
              <a:t>be worn</a:t>
            </a:r>
            <a:r>
              <a:rPr lang="en-US" i="1" smtClean="0"/>
              <a:t> while in Ronald’s Play Place.  Thank You </a:t>
            </a:r>
            <a:r>
              <a:rPr lang="en-US" sz="1800" smtClean="0"/>
              <a:t>-  McDonalds Co.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p:spPr>
        <p:txBody>
          <a:bodyPr/>
          <a:lstStyle/>
          <a:p>
            <a:fld id="{B1AC8223-2403-4C62-B3CE-94CE95558752}" type="slidenum">
              <a:rPr lang="en-US"/>
              <a:pPr/>
              <a:t>42</a:t>
            </a:fld>
            <a:endParaRPr lang="en-US"/>
          </a:p>
        </p:txBody>
      </p:sp>
      <p:sp>
        <p:nvSpPr>
          <p:cNvPr id="45059" name="Rectangle 2"/>
          <p:cNvSpPr>
            <a:spLocks noGrp="1" noChangeArrowheads="1"/>
          </p:cNvSpPr>
          <p:nvPr>
            <p:ph type="title"/>
          </p:nvPr>
        </p:nvSpPr>
        <p:spPr/>
        <p:txBody>
          <a:bodyPr/>
          <a:lstStyle/>
          <a:p>
            <a:pPr eaLnBrk="1" hangingPunct="1"/>
            <a:r>
              <a:rPr lang="en-US" smtClean="0"/>
              <a:t>Wordiness</a:t>
            </a:r>
          </a:p>
        </p:txBody>
      </p:sp>
      <p:sp>
        <p:nvSpPr>
          <p:cNvPr id="57347" name="Rectangle 3"/>
          <p:cNvSpPr>
            <a:spLocks noGrp="1" noChangeArrowheads="1"/>
          </p:cNvSpPr>
          <p:nvPr>
            <p:ph type="body" idx="1"/>
          </p:nvPr>
        </p:nvSpPr>
        <p:spPr/>
        <p:txBody>
          <a:bodyPr/>
          <a:lstStyle/>
          <a:p>
            <a:pPr eaLnBrk="1" hangingPunct="1">
              <a:spcBef>
                <a:spcPts val="500"/>
              </a:spcBef>
              <a:spcAft>
                <a:spcPts val="500"/>
              </a:spcAft>
              <a:buFont typeface="Symbol" pitchFamily="18" charset="2"/>
              <a:buChar char="·"/>
            </a:pPr>
            <a:r>
              <a:rPr lang="en-US" i="1" smtClean="0"/>
              <a:t>Owing to the fact that the notion of Artificial Intelligence is poorly defined, there is no doubt but that it is a loosely knit field.</a:t>
            </a:r>
          </a:p>
          <a:p>
            <a:pPr eaLnBrk="1" hangingPunct="1">
              <a:spcBef>
                <a:spcPts val="500"/>
              </a:spcBef>
              <a:spcAft>
                <a:spcPts val="500"/>
              </a:spcAft>
              <a:buFont typeface="Symbol" pitchFamily="18" charset="2"/>
              <a:buChar char="·"/>
            </a:pPr>
            <a:endParaRPr lang="en-US" i="1" smtClean="0"/>
          </a:p>
          <a:p>
            <a:pPr eaLnBrk="1" hangingPunct="1">
              <a:spcBef>
                <a:spcPts val="500"/>
              </a:spcBef>
              <a:spcAft>
                <a:spcPts val="500"/>
              </a:spcAft>
              <a:buFont typeface="Symbol" pitchFamily="18" charset="2"/>
              <a:buChar char="·"/>
            </a:pPr>
            <a:r>
              <a:rPr lang="en-US" b="1" smtClean="0"/>
              <a:t>Better:</a:t>
            </a:r>
            <a:r>
              <a:rPr lang="en-US" i="1" smtClean="0"/>
              <a:t> AI is poorly defined, so the field is disjoint.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dissolve">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347">
                                            <p:txEl>
                                              <p:pRg st="2" end="2"/>
                                            </p:txEl>
                                          </p:spTgt>
                                        </p:tgtEl>
                                        <p:attrNameLst>
                                          <p:attrName>style.visibility</p:attrName>
                                        </p:attrNameLst>
                                      </p:cBhvr>
                                      <p:to>
                                        <p:strVal val="visible"/>
                                      </p:to>
                                    </p:set>
                                    <p:animEffect transition="in" filter="dissolve">
                                      <p:cBhvr>
                                        <p:cTn id="12" dur="500"/>
                                        <p:tgtEl>
                                          <p:spTgt spid="57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p:spPr>
        <p:txBody>
          <a:bodyPr/>
          <a:lstStyle/>
          <a:p>
            <a:fld id="{8A4BB31B-426E-4F76-BBEC-509F3CC42178}" type="slidenum">
              <a:rPr lang="en-US"/>
              <a:pPr/>
              <a:t>43</a:t>
            </a:fld>
            <a:endParaRPr lang="en-US"/>
          </a:p>
        </p:txBody>
      </p:sp>
      <p:sp>
        <p:nvSpPr>
          <p:cNvPr id="46083" name="Rectangle 2"/>
          <p:cNvSpPr>
            <a:spLocks noGrp="1" noChangeArrowheads="1"/>
          </p:cNvSpPr>
          <p:nvPr>
            <p:ph type="title"/>
          </p:nvPr>
        </p:nvSpPr>
        <p:spPr/>
        <p:txBody>
          <a:bodyPr/>
          <a:lstStyle/>
          <a:p>
            <a:pPr eaLnBrk="1" hangingPunct="1"/>
            <a:r>
              <a:rPr lang="en-US" smtClean="0"/>
              <a:t>Wordiness</a:t>
            </a:r>
          </a:p>
        </p:txBody>
      </p:sp>
      <p:sp>
        <p:nvSpPr>
          <p:cNvPr id="46084" name="Rectangle 3"/>
          <p:cNvSpPr>
            <a:spLocks noGrp="1" noChangeArrowheads="1"/>
          </p:cNvSpPr>
          <p:nvPr>
            <p:ph type="body" idx="1"/>
          </p:nvPr>
        </p:nvSpPr>
        <p:spPr>
          <a:xfrm>
            <a:off x="685800" y="1600200"/>
            <a:ext cx="8001000" cy="4114800"/>
          </a:xfrm>
        </p:spPr>
        <p:txBody>
          <a:bodyPr/>
          <a:lstStyle/>
          <a:p>
            <a:pPr marL="0" indent="0" eaLnBrk="1" hangingPunct="1">
              <a:spcBef>
                <a:spcPts val="500"/>
              </a:spcBef>
              <a:spcAft>
                <a:spcPts val="500"/>
              </a:spcAft>
              <a:buFont typeface="Arial" charset="0"/>
              <a:buNone/>
            </a:pPr>
            <a:r>
              <a:rPr lang="en-US" i="1" smtClean="0"/>
              <a:t>Vigorous writing is concise. A sentence should contain no unnecessary words, a paragraph no unnecessary sentences, for the same reason that a drawing should have no unnecessary lines and a machine no unnecessary parts. This requires not that the writer make all his sentences short, or that he avoid all detail and treat his subjects only in outline, but that every word tell.</a:t>
            </a:r>
            <a:r>
              <a:rPr lang="en-US" smtClean="0"/>
              <a:t> </a:t>
            </a:r>
            <a:r>
              <a:rPr lang="en-US" sz="1800" smtClean="0"/>
              <a:t>- </a:t>
            </a:r>
            <a:r>
              <a:rPr lang="en-US" sz="1800" i="1" smtClean="0"/>
              <a:t>see </a:t>
            </a:r>
            <a:r>
              <a:rPr lang="en-US" sz="1800" i="1" u="sng" smtClean="0">
                <a:solidFill>
                  <a:srgbClr val="0000FF"/>
                </a:solidFill>
                <a:hlinkClick r:id="rId3"/>
              </a:rPr>
              <a:t>Strunk's text on omitting needless words.</a:t>
            </a:r>
            <a:r>
              <a:rPr lang="en-US" i="1" smtClean="0">
                <a:hlinkClick r:id="rId3"/>
              </a:rPr>
              <a:t> </a:t>
            </a:r>
            <a:endParaRPr lang="en-US" smtClean="0">
              <a:hlinkClick r:id="rId3"/>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p>
            <a:fld id="{A29A0128-85D6-45AE-BE31-DDD4AE68A0DB}" type="slidenum">
              <a:rPr lang="en-US"/>
              <a:pPr/>
              <a:t>44</a:t>
            </a:fld>
            <a:endParaRPr lang="en-US"/>
          </a:p>
        </p:txBody>
      </p:sp>
      <p:sp>
        <p:nvSpPr>
          <p:cNvPr id="47107" name="Rectangle 2"/>
          <p:cNvSpPr>
            <a:spLocks noGrp="1" noChangeArrowheads="1"/>
          </p:cNvSpPr>
          <p:nvPr>
            <p:ph type="title"/>
          </p:nvPr>
        </p:nvSpPr>
        <p:spPr/>
        <p:txBody>
          <a:bodyPr/>
          <a:lstStyle/>
          <a:p>
            <a:pPr eaLnBrk="1" hangingPunct="1"/>
            <a:r>
              <a:rPr lang="en-US" smtClean="0"/>
              <a:t>Stilted language</a:t>
            </a:r>
          </a:p>
        </p:txBody>
      </p:sp>
      <p:sp>
        <p:nvSpPr>
          <p:cNvPr id="58371" name="Rectangle 3"/>
          <p:cNvSpPr>
            <a:spLocks noGrp="1" noChangeArrowheads="1"/>
          </p:cNvSpPr>
          <p:nvPr>
            <p:ph type="body" idx="1"/>
          </p:nvPr>
        </p:nvSpPr>
        <p:spPr/>
        <p:txBody>
          <a:bodyPr/>
          <a:lstStyle/>
          <a:p>
            <a:pPr eaLnBrk="1" hangingPunct="1">
              <a:spcBef>
                <a:spcPts val="500"/>
              </a:spcBef>
              <a:spcAft>
                <a:spcPts val="500"/>
              </a:spcAft>
            </a:pPr>
            <a:endParaRPr lang="en-US" smtClean="0"/>
          </a:p>
          <a:p>
            <a:pPr eaLnBrk="1" hangingPunct="1">
              <a:spcBef>
                <a:spcPts val="500"/>
              </a:spcBef>
              <a:spcAft>
                <a:spcPts val="500"/>
              </a:spcAft>
              <a:buFont typeface="Symbol" pitchFamily="18" charset="2"/>
              <a:buChar char="·"/>
            </a:pPr>
            <a:r>
              <a:rPr lang="en-US" i="1" smtClean="0"/>
              <a:t>We utilized said methodology.</a:t>
            </a:r>
          </a:p>
          <a:p>
            <a:pPr eaLnBrk="1" hangingPunct="1">
              <a:spcBef>
                <a:spcPts val="500"/>
              </a:spcBef>
              <a:spcAft>
                <a:spcPts val="500"/>
              </a:spcAft>
              <a:buFont typeface="Symbol" pitchFamily="18" charset="2"/>
              <a:buChar char="·"/>
            </a:pPr>
            <a:endParaRPr lang="en-US" i="1" smtClean="0"/>
          </a:p>
          <a:p>
            <a:pPr eaLnBrk="1" hangingPunct="1">
              <a:spcBef>
                <a:spcPts val="500"/>
              </a:spcBef>
              <a:spcAft>
                <a:spcPts val="500"/>
              </a:spcAft>
              <a:buFont typeface="Symbol" pitchFamily="18" charset="2"/>
              <a:buChar char="·"/>
            </a:pPr>
            <a:r>
              <a:rPr lang="en-US" b="1" smtClean="0"/>
              <a:t>Better:</a:t>
            </a:r>
            <a:r>
              <a:rPr lang="en-US" i="1" smtClean="0"/>
              <a:t> We applied this method.</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animEffect transition="in" filter="dissolve">
                                      <p:cBhvr>
                                        <p:cTn id="7" dur="500"/>
                                        <p:tgtEl>
                                          <p:spTgt spid="583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71">
                                            <p:txEl>
                                              <p:pRg st="3" end="3"/>
                                            </p:txEl>
                                          </p:spTgt>
                                        </p:tgtEl>
                                        <p:attrNameLst>
                                          <p:attrName>style.visibility</p:attrName>
                                        </p:attrNameLst>
                                      </p:cBhvr>
                                      <p:to>
                                        <p:strVal val="visible"/>
                                      </p:to>
                                    </p:set>
                                    <p:animEffect transition="in" filter="dissolve">
                                      <p:cBhvr>
                                        <p:cTn id="12" dur="500"/>
                                        <p:tgtEl>
                                          <p:spTgt spid="58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p>
            <a:fld id="{FD053116-A140-4763-BB49-E6921A2A221D}" type="slidenum">
              <a:rPr lang="en-US"/>
              <a:pPr/>
              <a:t>45</a:t>
            </a:fld>
            <a:endParaRPr lang="en-US"/>
          </a:p>
        </p:txBody>
      </p:sp>
      <p:sp>
        <p:nvSpPr>
          <p:cNvPr id="48131" name="Rectangle 2"/>
          <p:cNvSpPr>
            <a:spLocks noGrp="1" noChangeArrowheads="1"/>
          </p:cNvSpPr>
          <p:nvPr>
            <p:ph type="title"/>
          </p:nvPr>
        </p:nvSpPr>
        <p:spPr/>
        <p:txBody>
          <a:bodyPr/>
          <a:lstStyle/>
          <a:p>
            <a:pPr eaLnBrk="1" hangingPunct="1"/>
            <a:r>
              <a:rPr lang="en-US" smtClean="0"/>
              <a:t>Negatives</a:t>
            </a:r>
          </a:p>
        </p:txBody>
      </p:sp>
      <p:sp>
        <p:nvSpPr>
          <p:cNvPr id="48132" name="Rectangle 3"/>
          <p:cNvSpPr>
            <a:spLocks noGrp="1" noChangeArrowheads="1"/>
          </p:cNvSpPr>
          <p:nvPr>
            <p:ph type="body" idx="1"/>
          </p:nvPr>
        </p:nvSpPr>
        <p:spPr/>
        <p:txBody>
          <a:bodyPr/>
          <a:lstStyle/>
          <a:p>
            <a:pPr eaLnBrk="1" hangingPunct="1">
              <a:spcBef>
                <a:spcPts val="500"/>
              </a:spcBef>
              <a:spcAft>
                <a:spcPts val="500"/>
              </a:spcAft>
            </a:pPr>
            <a:endParaRPr lang="en-US" smtClean="0"/>
          </a:p>
          <a:p>
            <a:pPr eaLnBrk="1" hangingPunct="1">
              <a:spcBef>
                <a:spcPts val="500"/>
              </a:spcBef>
              <a:spcAft>
                <a:spcPts val="500"/>
              </a:spcAft>
              <a:buFont typeface="Symbol" pitchFamily="18" charset="2"/>
              <a:buChar char="·"/>
            </a:pPr>
            <a:r>
              <a:rPr lang="en-US" i="1" smtClean="0"/>
              <a:t>Don't use negative imperatives.</a:t>
            </a:r>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p:spPr>
        <p:txBody>
          <a:bodyPr/>
          <a:lstStyle/>
          <a:p>
            <a:fld id="{A897CF82-7949-4224-876A-601D66161C5C}" type="slidenum">
              <a:rPr lang="en-US"/>
              <a:pPr/>
              <a:t>46</a:t>
            </a:fld>
            <a:endParaRPr lang="en-US"/>
          </a:p>
        </p:txBody>
      </p:sp>
      <p:sp>
        <p:nvSpPr>
          <p:cNvPr id="49155" name="Rectangle 2"/>
          <p:cNvSpPr>
            <a:spLocks noGrp="1" noChangeArrowheads="1"/>
          </p:cNvSpPr>
          <p:nvPr>
            <p:ph type="title"/>
          </p:nvPr>
        </p:nvSpPr>
        <p:spPr/>
        <p:txBody>
          <a:bodyPr/>
          <a:lstStyle/>
          <a:p>
            <a:pPr eaLnBrk="1" hangingPunct="1"/>
            <a:r>
              <a:rPr lang="en-US" smtClean="0"/>
              <a:t>Context</a:t>
            </a:r>
          </a:p>
        </p:txBody>
      </p:sp>
      <p:sp>
        <p:nvSpPr>
          <p:cNvPr id="49156" name="Rectangle 3"/>
          <p:cNvSpPr>
            <a:spLocks noGrp="1" noChangeArrowheads="1"/>
          </p:cNvSpPr>
          <p:nvPr>
            <p:ph type="body" idx="1"/>
          </p:nvPr>
        </p:nvSpPr>
        <p:spPr/>
        <p:txBody>
          <a:bodyPr/>
          <a:lstStyle/>
          <a:p>
            <a:pPr eaLnBrk="1" hangingPunct="1">
              <a:spcBef>
                <a:spcPts val="500"/>
              </a:spcBef>
              <a:spcAft>
                <a:spcPts val="500"/>
              </a:spcAft>
              <a:buFont typeface="Symbol" pitchFamily="18" charset="2"/>
              <a:buChar char="·"/>
            </a:pPr>
            <a:r>
              <a:rPr lang="en-US" i="1" smtClean="0"/>
              <a:t>When you have chosen a filename, click on the save button.</a:t>
            </a:r>
          </a:p>
          <a:p>
            <a:pPr eaLnBrk="1" hangingPunct="1">
              <a:spcBef>
                <a:spcPts val="500"/>
              </a:spcBef>
              <a:spcAft>
                <a:spcPts val="500"/>
              </a:spcAft>
              <a:buFont typeface="Symbol" pitchFamily="18" charset="2"/>
              <a:buChar char="·"/>
            </a:pPr>
            <a:endParaRPr lang="en-US" i="1" smtClean="0"/>
          </a:p>
          <a:p>
            <a:pPr eaLnBrk="1" hangingPunct="1">
              <a:spcBef>
                <a:spcPts val="500"/>
              </a:spcBef>
              <a:spcAft>
                <a:spcPts val="500"/>
              </a:spcAft>
              <a:buFont typeface="Symbol" pitchFamily="18" charset="2"/>
              <a:buChar char="·"/>
            </a:pPr>
            <a:r>
              <a:rPr lang="en-US" i="1" smtClean="0"/>
              <a:t>Click on the OK button. The system indicates that it is finished by printing "File Saved...".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p:spPr>
        <p:txBody>
          <a:bodyPr/>
          <a:lstStyle/>
          <a:p>
            <a:fld id="{FEEE0C2E-337F-4A07-B1A0-2C579DC5B191}" type="slidenum">
              <a:rPr lang="en-US"/>
              <a:pPr/>
              <a:t>47</a:t>
            </a:fld>
            <a:endParaRPr lang="en-US"/>
          </a:p>
        </p:txBody>
      </p:sp>
      <p:sp>
        <p:nvSpPr>
          <p:cNvPr id="50179" name="Rectangle 2"/>
          <p:cNvSpPr>
            <a:spLocks noGrp="1" noChangeArrowheads="1"/>
          </p:cNvSpPr>
          <p:nvPr>
            <p:ph type="title"/>
          </p:nvPr>
        </p:nvSpPr>
        <p:spPr/>
        <p:txBody>
          <a:bodyPr/>
          <a:lstStyle/>
          <a:p>
            <a:pPr eaLnBrk="1" hangingPunct="1"/>
            <a:r>
              <a:rPr lang="en-US" smtClean="0"/>
              <a:t>Context</a:t>
            </a:r>
          </a:p>
        </p:txBody>
      </p:sp>
      <p:sp>
        <p:nvSpPr>
          <p:cNvPr id="50180" name="Rectangle 3"/>
          <p:cNvSpPr>
            <a:spLocks noGrp="1" noChangeArrowheads="1"/>
          </p:cNvSpPr>
          <p:nvPr>
            <p:ph type="body" idx="1"/>
          </p:nvPr>
        </p:nvSpPr>
        <p:spPr/>
        <p:txBody>
          <a:bodyPr/>
          <a:lstStyle/>
          <a:p>
            <a:pPr eaLnBrk="1" hangingPunct="1">
              <a:spcBef>
                <a:spcPts val="500"/>
              </a:spcBef>
              <a:spcAft>
                <a:spcPts val="500"/>
              </a:spcAft>
              <a:buFont typeface="Symbol" pitchFamily="18" charset="2"/>
              <a:buChar char="·"/>
            </a:pPr>
            <a:r>
              <a:rPr lang="en-US" b="1" i="1" smtClean="0"/>
              <a:t>When you have chosen a filename,</a:t>
            </a:r>
            <a:r>
              <a:rPr lang="en-US" i="1" smtClean="0"/>
              <a:t> click on the save button.</a:t>
            </a:r>
          </a:p>
          <a:p>
            <a:pPr eaLnBrk="1" hangingPunct="1">
              <a:spcBef>
                <a:spcPts val="500"/>
              </a:spcBef>
              <a:spcAft>
                <a:spcPts val="500"/>
              </a:spcAft>
              <a:buFont typeface="Symbol" pitchFamily="18" charset="2"/>
              <a:buChar char="·"/>
            </a:pPr>
            <a:endParaRPr lang="en-US" i="1" smtClean="0"/>
          </a:p>
          <a:p>
            <a:pPr eaLnBrk="1" hangingPunct="1">
              <a:spcBef>
                <a:spcPts val="500"/>
              </a:spcBef>
              <a:spcAft>
                <a:spcPts val="500"/>
              </a:spcAft>
              <a:buFont typeface="Symbol" pitchFamily="18" charset="2"/>
              <a:buChar char="·"/>
            </a:pPr>
            <a:r>
              <a:rPr lang="en-US" i="1" smtClean="0"/>
              <a:t>Click on the OK button. The system indicates that it is finished by printing "File Saved...".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fld id="{D2C59C06-C02E-4300-AFF5-6071D1C6A5F3}" type="slidenum">
              <a:rPr lang="en-US"/>
              <a:pPr/>
              <a:t>48</a:t>
            </a:fld>
            <a:endParaRPr lang="en-US"/>
          </a:p>
        </p:txBody>
      </p:sp>
      <p:sp>
        <p:nvSpPr>
          <p:cNvPr id="51203" name="Rectangle 2"/>
          <p:cNvSpPr>
            <a:spLocks noGrp="1" noChangeArrowheads="1"/>
          </p:cNvSpPr>
          <p:nvPr>
            <p:ph type="title"/>
          </p:nvPr>
        </p:nvSpPr>
        <p:spPr/>
        <p:txBody>
          <a:bodyPr/>
          <a:lstStyle/>
          <a:p>
            <a:pPr eaLnBrk="1" hangingPunct="1"/>
            <a:r>
              <a:rPr lang="en-US" smtClean="0"/>
              <a:t>Context</a:t>
            </a:r>
          </a:p>
        </p:txBody>
      </p:sp>
      <p:sp>
        <p:nvSpPr>
          <p:cNvPr id="51204" name="Rectangle 3"/>
          <p:cNvSpPr>
            <a:spLocks noGrp="1" noChangeArrowheads="1"/>
          </p:cNvSpPr>
          <p:nvPr>
            <p:ph type="body" idx="1"/>
          </p:nvPr>
        </p:nvSpPr>
        <p:spPr/>
        <p:txBody>
          <a:bodyPr/>
          <a:lstStyle/>
          <a:p>
            <a:pPr eaLnBrk="1" hangingPunct="1">
              <a:spcBef>
                <a:spcPts val="500"/>
              </a:spcBef>
              <a:spcAft>
                <a:spcPts val="500"/>
              </a:spcAft>
              <a:buFont typeface="Symbol" pitchFamily="18" charset="2"/>
              <a:buChar char="·"/>
            </a:pPr>
            <a:r>
              <a:rPr lang="en-US" i="1" smtClean="0"/>
              <a:t>When you have chosen a filename, click on the save button.</a:t>
            </a:r>
          </a:p>
          <a:p>
            <a:pPr eaLnBrk="1" hangingPunct="1">
              <a:spcBef>
                <a:spcPts val="500"/>
              </a:spcBef>
              <a:spcAft>
                <a:spcPts val="500"/>
              </a:spcAft>
              <a:buFont typeface="Symbol" pitchFamily="18" charset="2"/>
              <a:buChar char="·"/>
            </a:pPr>
            <a:endParaRPr lang="en-US" i="1" smtClean="0"/>
          </a:p>
          <a:p>
            <a:pPr eaLnBrk="1" hangingPunct="1">
              <a:spcBef>
                <a:spcPts val="500"/>
              </a:spcBef>
              <a:spcAft>
                <a:spcPts val="500"/>
              </a:spcAft>
              <a:buFont typeface="Symbol" pitchFamily="18" charset="2"/>
              <a:buChar char="·"/>
            </a:pPr>
            <a:r>
              <a:rPr lang="en-US" i="1" smtClean="0"/>
              <a:t>Click on the OK button. </a:t>
            </a:r>
            <a:r>
              <a:rPr lang="en-US" b="1" i="1" smtClean="0"/>
              <a:t>The system indicates that it is finished by printing "File Saved...".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p:spPr>
        <p:txBody>
          <a:bodyPr/>
          <a:lstStyle/>
          <a:p>
            <a:fld id="{E7C1E8FD-1146-464D-9ADB-258EDA9A29E6}" type="slidenum">
              <a:rPr lang="en-US"/>
              <a:pPr/>
              <a:t>49</a:t>
            </a:fld>
            <a:endParaRPr lang="en-US"/>
          </a:p>
        </p:txBody>
      </p:sp>
      <p:sp>
        <p:nvSpPr>
          <p:cNvPr id="52227" name="Rectangle 2"/>
          <p:cNvSpPr>
            <a:spLocks noGrp="1" noChangeArrowheads="1"/>
          </p:cNvSpPr>
          <p:nvPr>
            <p:ph type="title"/>
          </p:nvPr>
        </p:nvSpPr>
        <p:spPr/>
        <p:txBody>
          <a:bodyPr/>
          <a:lstStyle/>
          <a:p>
            <a:pPr eaLnBrk="1" hangingPunct="1"/>
            <a:r>
              <a:rPr lang="en-US" smtClean="0"/>
              <a:t>Lists</a:t>
            </a:r>
          </a:p>
        </p:txBody>
      </p:sp>
      <p:sp>
        <p:nvSpPr>
          <p:cNvPr id="52228" name="Rectangle 3"/>
          <p:cNvSpPr>
            <a:spLocks noGrp="1" noChangeArrowheads="1"/>
          </p:cNvSpPr>
          <p:nvPr>
            <p:ph type="body" idx="1"/>
          </p:nvPr>
        </p:nvSpPr>
        <p:spPr/>
        <p:txBody>
          <a:bodyPr/>
          <a:lstStyle/>
          <a:p>
            <a:pPr eaLnBrk="1" hangingPunct="1">
              <a:spcBef>
                <a:spcPts val="500"/>
              </a:spcBef>
              <a:spcAft>
                <a:spcPts val="500"/>
              </a:spcAft>
              <a:buFont typeface="Symbol" pitchFamily="18" charset="2"/>
              <a:buChar char="·"/>
            </a:pPr>
            <a:r>
              <a:rPr lang="en-US" smtClean="0"/>
              <a:t>Use lists to make the structure clear. </a:t>
            </a:r>
          </a:p>
          <a:p>
            <a:pPr eaLnBrk="1" hangingPunct="1">
              <a:spcBef>
                <a:spcPts val="500"/>
              </a:spcBef>
              <a:spcAft>
                <a:spcPts val="500"/>
              </a:spcAft>
              <a:buFont typeface="Symbol" pitchFamily="18" charset="2"/>
              <a:buChar char="·"/>
            </a:pPr>
            <a:r>
              <a:rPr lang="en-US" smtClean="0"/>
              <a:t>Enumerate ordered sequences of actions.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p>
            <a:fld id="{811C4249-EB75-49EF-8439-27F19E423BA9}" type="slidenum">
              <a:rPr lang="en-US"/>
              <a:pPr/>
              <a:t>5</a:t>
            </a:fld>
            <a:endParaRPr lang="en-US"/>
          </a:p>
        </p:txBody>
      </p:sp>
      <p:sp>
        <p:nvSpPr>
          <p:cNvPr id="7171" name="Rectangle 2"/>
          <p:cNvSpPr>
            <a:spLocks noGrp="1" noChangeArrowheads="1"/>
          </p:cNvSpPr>
          <p:nvPr>
            <p:ph type="title"/>
          </p:nvPr>
        </p:nvSpPr>
        <p:spPr/>
        <p:txBody>
          <a:bodyPr/>
          <a:lstStyle/>
          <a:p>
            <a:pPr eaLnBrk="1" hangingPunct="1"/>
            <a:r>
              <a:rPr lang="en-US" smtClean="0"/>
              <a:t>External Documentation</a:t>
            </a:r>
          </a:p>
        </p:txBody>
      </p:sp>
      <p:sp>
        <p:nvSpPr>
          <p:cNvPr id="7172" name="Rectangle 7"/>
          <p:cNvSpPr>
            <a:spLocks noGrp="1" noChangeArrowheads="1"/>
          </p:cNvSpPr>
          <p:nvPr>
            <p:ph type="body" idx="1"/>
          </p:nvPr>
        </p:nvSpPr>
        <p:spPr>
          <a:xfrm>
            <a:off x="-228600" y="1600200"/>
            <a:ext cx="5943600" cy="4114800"/>
          </a:xfrm>
          <a:noFill/>
        </p:spPr>
        <p:txBody>
          <a:bodyPr/>
          <a:lstStyle/>
          <a:p>
            <a:pPr lvl="1" eaLnBrk="1" hangingPunct="1"/>
            <a:r>
              <a:rPr lang="en-US" smtClean="0">
                <a:latin typeface="Arial Unicode MS" pitchFamily="34" charset="-128"/>
              </a:rPr>
              <a:t>Management documents:</a:t>
            </a:r>
          </a:p>
          <a:p>
            <a:pPr lvl="2" eaLnBrk="1" hangingPunct="1"/>
            <a:r>
              <a:rPr lang="en-US" smtClean="0">
                <a:latin typeface="Arial Unicode MS" pitchFamily="34" charset="-128"/>
              </a:rPr>
              <a:t>risk management plan</a:t>
            </a:r>
          </a:p>
          <a:p>
            <a:pPr lvl="2" eaLnBrk="1" hangingPunct="1"/>
            <a:r>
              <a:rPr lang="en-US" smtClean="0">
                <a:latin typeface="Arial Unicode MS" pitchFamily="34" charset="-128"/>
              </a:rPr>
              <a:t>project plan</a:t>
            </a:r>
          </a:p>
          <a:p>
            <a:pPr lvl="2" eaLnBrk="1" hangingPunct="1"/>
            <a:r>
              <a:rPr lang="en-US" smtClean="0">
                <a:latin typeface="Arial Unicode MS" pitchFamily="34" charset="-128"/>
              </a:rPr>
              <a:t>SQA plan</a:t>
            </a:r>
          </a:p>
          <a:p>
            <a:pPr lvl="1" eaLnBrk="1" hangingPunct="1"/>
            <a:r>
              <a:rPr lang="en-US" smtClean="0">
                <a:latin typeface="Arial Unicode MS" pitchFamily="34" charset="-128"/>
              </a:rPr>
              <a:t>Conventional SE documents:</a:t>
            </a:r>
          </a:p>
          <a:p>
            <a:pPr lvl="2" eaLnBrk="1" hangingPunct="1"/>
            <a:r>
              <a:rPr lang="en-US" smtClean="0">
                <a:latin typeface="Arial Unicode MS" pitchFamily="34" charset="-128"/>
              </a:rPr>
              <a:t>system specification</a:t>
            </a:r>
          </a:p>
          <a:p>
            <a:pPr lvl="2" eaLnBrk="1" hangingPunct="1"/>
            <a:r>
              <a:rPr lang="en-US" b="1" smtClean="0">
                <a:latin typeface="Arial Unicode MS" pitchFamily="34" charset="-128"/>
              </a:rPr>
              <a:t>requirements document*</a:t>
            </a:r>
          </a:p>
          <a:p>
            <a:pPr lvl="2" eaLnBrk="1" hangingPunct="1"/>
            <a:r>
              <a:rPr lang="en-US" b="1" smtClean="0">
                <a:latin typeface="Arial Unicode MS" pitchFamily="34" charset="-128"/>
              </a:rPr>
              <a:t>design document (various levels)*</a:t>
            </a:r>
            <a:endParaRPr lang="en-US" smtClean="0">
              <a:latin typeface="Arial Unicode MS" pitchFamily="34" charset="-128"/>
            </a:endParaRPr>
          </a:p>
          <a:p>
            <a:pPr lvl="2" eaLnBrk="1" hangingPunct="1"/>
            <a:r>
              <a:rPr lang="en-US" smtClean="0">
                <a:latin typeface="Arial Unicode MS" pitchFamily="34" charset="-128"/>
              </a:rPr>
              <a:t>test plan (various levels)</a:t>
            </a:r>
          </a:p>
        </p:txBody>
      </p:sp>
      <p:sp>
        <p:nvSpPr>
          <p:cNvPr id="7173" name="Rectangle 8"/>
          <p:cNvSpPr>
            <a:spLocks noChangeArrowheads="1"/>
          </p:cNvSpPr>
          <p:nvPr/>
        </p:nvSpPr>
        <p:spPr bwMode="auto">
          <a:xfrm>
            <a:off x="4724400" y="1600200"/>
            <a:ext cx="5715000" cy="3048000"/>
          </a:xfrm>
          <a:prstGeom prst="rect">
            <a:avLst/>
          </a:prstGeom>
          <a:noFill/>
          <a:ln w="9525">
            <a:noFill/>
            <a:miter lim="800000"/>
            <a:headEnd/>
            <a:tailEnd/>
          </a:ln>
        </p:spPr>
        <p:txBody>
          <a:bodyPr/>
          <a:lstStyle/>
          <a:p>
            <a:pPr lvl="1">
              <a:buFont typeface="Arial Unicode MS" pitchFamily="34" charset="-128"/>
              <a:buChar char="–"/>
            </a:pPr>
            <a:r>
              <a:rPr lang="en-US" sz="2400">
                <a:solidFill>
                  <a:schemeClr val="bg2"/>
                </a:solidFill>
                <a:latin typeface="Arial Unicode MS" pitchFamily="34" charset="-128"/>
              </a:rPr>
              <a:t> </a:t>
            </a:r>
            <a:r>
              <a:rPr lang="en-US" sz="2800">
                <a:solidFill>
                  <a:schemeClr val="bg2"/>
                </a:solidFill>
                <a:latin typeface="Arial Unicode MS" pitchFamily="34" charset="-128"/>
              </a:rPr>
              <a:t>Users documentation</a:t>
            </a:r>
            <a:r>
              <a:rPr lang="en-US" sz="2400">
                <a:solidFill>
                  <a:schemeClr val="bg2"/>
                </a:solidFill>
                <a:latin typeface="Arial Unicode MS" pitchFamily="34" charset="-128"/>
              </a:rPr>
              <a:t>:</a:t>
            </a:r>
          </a:p>
          <a:p>
            <a:pPr lvl="2">
              <a:spcBef>
                <a:spcPct val="20000"/>
              </a:spcBef>
              <a:buFontTx/>
              <a:buChar char="•"/>
            </a:pPr>
            <a:r>
              <a:rPr lang="en-US" sz="2400" b="1">
                <a:latin typeface="Arial Unicode MS" pitchFamily="34" charset="-128"/>
              </a:rPr>
              <a:t> installation guides*</a:t>
            </a:r>
            <a:endParaRPr lang="en-US" sz="2400">
              <a:latin typeface="Arial Unicode MS" pitchFamily="34" charset="-128"/>
            </a:endParaRPr>
          </a:p>
          <a:p>
            <a:pPr lvl="2">
              <a:spcBef>
                <a:spcPct val="20000"/>
              </a:spcBef>
              <a:buFontTx/>
              <a:buChar char="•"/>
            </a:pPr>
            <a:r>
              <a:rPr lang="en-US" sz="2400">
                <a:solidFill>
                  <a:schemeClr val="bg2"/>
                </a:solidFill>
                <a:latin typeface="Arial Unicode MS" pitchFamily="34" charset="-128"/>
              </a:rPr>
              <a:t> tutorials</a:t>
            </a:r>
          </a:p>
          <a:p>
            <a:pPr lvl="2">
              <a:spcBef>
                <a:spcPct val="20000"/>
              </a:spcBef>
              <a:buFontTx/>
              <a:buChar char="•"/>
            </a:pPr>
            <a:r>
              <a:rPr lang="en-US" sz="2400">
                <a:solidFill>
                  <a:schemeClr val="bg2"/>
                </a:solidFill>
                <a:latin typeface="Arial Unicode MS" pitchFamily="34" charset="-128"/>
              </a:rPr>
              <a:t> user's guides</a:t>
            </a:r>
          </a:p>
          <a:p>
            <a:pPr lvl="2">
              <a:spcBef>
                <a:spcPct val="20000"/>
              </a:spcBef>
              <a:buFontTx/>
              <a:buChar char="•"/>
            </a:pPr>
            <a:r>
              <a:rPr lang="en-US" sz="2400">
                <a:solidFill>
                  <a:schemeClr val="bg2"/>
                </a:solidFill>
                <a:latin typeface="Arial Unicode MS" pitchFamily="34" charset="-128"/>
              </a:rPr>
              <a:t> reference guides</a:t>
            </a:r>
          </a:p>
          <a:p>
            <a:pPr lvl="2">
              <a:spcBef>
                <a:spcPct val="20000"/>
              </a:spcBef>
              <a:buFontTx/>
              <a:buChar char="•"/>
            </a:pPr>
            <a:r>
              <a:rPr lang="en-US" sz="2400">
                <a:solidFill>
                  <a:schemeClr val="bg2"/>
                </a:solidFill>
                <a:latin typeface="Arial Unicode MS" pitchFamily="34" charset="-128"/>
              </a:rPr>
              <a:t> super index</a:t>
            </a:r>
          </a:p>
          <a:p>
            <a:pPr lvl="2">
              <a:spcBef>
                <a:spcPct val="20000"/>
              </a:spcBef>
              <a:buFontTx/>
              <a:buChar char="•"/>
            </a:pPr>
            <a:r>
              <a:rPr lang="en-US" sz="2400" b="1">
                <a:latin typeface="Arial Unicode MS" pitchFamily="34" charset="-128"/>
              </a:rPr>
              <a:t> on-line help*</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p:spPr>
        <p:txBody>
          <a:bodyPr/>
          <a:lstStyle/>
          <a:p>
            <a:fld id="{0D181C15-5223-4A09-B48A-6D73E0722C52}" type="slidenum">
              <a:rPr lang="en-US"/>
              <a:pPr/>
              <a:t>50</a:t>
            </a:fld>
            <a:endParaRPr lang="en-US"/>
          </a:p>
        </p:txBody>
      </p:sp>
      <p:sp>
        <p:nvSpPr>
          <p:cNvPr id="53251" name="Rectangle 2"/>
          <p:cNvSpPr>
            <a:spLocks noGrp="1" noChangeArrowheads="1"/>
          </p:cNvSpPr>
          <p:nvPr>
            <p:ph type="title"/>
          </p:nvPr>
        </p:nvSpPr>
        <p:spPr/>
        <p:txBody>
          <a:bodyPr/>
          <a:lstStyle/>
          <a:p>
            <a:pPr eaLnBrk="1" hangingPunct="1"/>
            <a:r>
              <a:rPr lang="en-US" smtClean="0"/>
              <a:t>Consistency</a:t>
            </a:r>
          </a:p>
        </p:txBody>
      </p:sp>
      <p:sp>
        <p:nvSpPr>
          <p:cNvPr id="53252" name="Rectangle 3"/>
          <p:cNvSpPr>
            <a:spLocks noGrp="1" noChangeArrowheads="1"/>
          </p:cNvSpPr>
          <p:nvPr>
            <p:ph type="body" idx="1"/>
          </p:nvPr>
        </p:nvSpPr>
        <p:spPr/>
        <p:txBody>
          <a:bodyPr/>
          <a:lstStyle/>
          <a:p>
            <a:pPr eaLnBrk="1" hangingPunct="1">
              <a:spcBef>
                <a:spcPts val="500"/>
              </a:spcBef>
              <a:spcAft>
                <a:spcPts val="500"/>
              </a:spcAft>
              <a:buFont typeface="Symbol" pitchFamily="18" charset="2"/>
              <a:buChar char="·"/>
            </a:pPr>
            <a:r>
              <a:rPr lang="en-US" smtClean="0"/>
              <a:t>Parallel lists should have parallel grammar. </a:t>
            </a:r>
          </a:p>
          <a:p>
            <a:pPr eaLnBrk="1" hangingPunct="1">
              <a:spcBef>
                <a:spcPts val="500"/>
              </a:spcBef>
              <a:spcAft>
                <a:spcPts val="500"/>
              </a:spcAft>
              <a:buFont typeface="Symbol" pitchFamily="18" charset="2"/>
              <a:buChar char="·"/>
            </a:pPr>
            <a:r>
              <a:rPr lang="en-US" smtClean="0"/>
              <a:t>Documents should have a standard style and format throughout. </a:t>
            </a:r>
          </a:p>
          <a:p>
            <a:pPr eaLnBrk="1" hangingPunct="1"/>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4905F9BA-26AD-49A2-9B6E-CBF3079F34A9}" type="slidenum">
              <a:rPr lang="en-US"/>
              <a:pPr/>
              <a:t>6</a:t>
            </a:fld>
            <a:endParaRPr lang="en-US"/>
          </a:p>
        </p:txBody>
      </p:sp>
      <p:sp>
        <p:nvSpPr>
          <p:cNvPr id="8195" name="Rectangle 2"/>
          <p:cNvSpPr>
            <a:spLocks noGrp="1" noChangeArrowheads="1"/>
          </p:cNvSpPr>
          <p:nvPr>
            <p:ph type="title"/>
          </p:nvPr>
        </p:nvSpPr>
        <p:spPr/>
        <p:txBody>
          <a:bodyPr/>
          <a:lstStyle/>
          <a:p>
            <a:pPr eaLnBrk="1" hangingPunct="1"/>
            <a:r>
              <a:rPr lang="en-US" smtClean="0"/>
              <a:t>sanity check...</a:t>
            </a:r>
          </a:p>
        </p:txBody>
      </p:sp>
      <p:sp>
        <p:nvSpPr>
          <p:cNvPr id="8196" name="Rectangle 3"/>
          <p:cNvSpPr>
            <a:spLocks noGrp="1" noChangeArrowheads="1"/>
          </p:cNvSpPr>
          <p:nvPr>
            <p:ph type="body" idx="1"/>
          </p:nvPr>
        </p:nvSpPr>
        <p:spPr>
          <a:xfrm>
            <a:off x="533400" y="1600200"/>
            <a:ext cx="8077200" cy="4114800"/>
          </a:xfrm>
        </p:spPr>
        <p:txBody>
          <a:bodyPr/>
          <a:lstStyle/>
          <a:p>
            <a:pPr eaLnBrk="1" hangingPunct="1"/>
            <a:r>
              <a:rPr lang="en-US" smtClean="0"/>
              <a:t>Projects produce loads of documentation.</a:t>
            </a:r>
          </a:p>
          <a:p>
            <a:pPr eaLnBrk="1" hangingPunct="1"/>
            <a:r>
              <a:rPr lang="en-US" smtClean="0"/>
              <a:t>Is this a waste of paper and of time?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0"/>
          </p:nvPr>
        </p:nvSpPr>
        <p:spPr>
          <a:noFill/>
        </p:spPr>
        <p:txBody>
          <a:bodyPr/>
          <a:lstStyle/>
          <a:p>
            <a:fld id="{8EF50BF8-6D8D-40DB-AE5F-7B0D73152516}" type="slidenum">
              <a:rPr lang="en-US"/>
              <a:pPr/>
              <a:t>7</a:t>
            </a:fld>
            <a:endParaRPr lang="en-US"/>
          </a:p>
        </p:txBody>
      </p:sp>
      <p:pic>
        <p:nvPicPr>
          <p:cNvPr id="9219" name="Picture 2" descr="parts"/>
          <p:cNvPicPr>
            <a:picLocks noChangeAspect="1" noChangeArrowheads="1"/>
          </p:cNvPicPr>
          <p:nvPr/>
        </p:nvPicPr>
        <p:blipFill>
          <a:blip r:embed="rId3" cstate="print"/>
          <a:srcRect/>
          <a:stretch>
            <a:fillRect/>
          </a:stretch>
        </p:blipFill>
        <p:spPr bwMode="auto">
          <a:xfrm>
            <a:off x="1524000" y="1524000"/>
            <a:ext cx="6248400" cy="4975225"/>
          </a:xfrm>
          <a:prstGeom prst="rect">
            <a:avLst/>
          </a:prstGeom>
          <a:noFill/>
          <a:ln w="9525">
            <a:noFill/>
            <a:miter lim="800000"/>
            <a:headEnd/>
            <a:tailEnd/>
          </a:ln>
        </p:spPr>
      </p:pic>
      <p:sp>
        <p:nvSpPr>
          <p:cNvPr id="9220" name="Rectangle 3"/>
          <p:cNvSpPr>
            <a:spLocks noChangeArrowheads="1"/>
          </p:cNvSpPr>
          <p:nvPr/>
        </p:nvSpPr>
        <p:spPr bwMode="auto">
          <a:xfrm>
            <a:off x="685800" y="381000"/>
            <a:ext cx="7772400" cy="1143000"/>
          </a:xfrm>
          <a:prstGeom prst="rect">
            <a:avLst/>
          </a:prstGeom>
          <a:noFill/>
          <a:ln w="9525">
            <a:noFill/>
            <a:miter lim="800000"/>
            <a:headEnd/>
            <a:tailEnd/>
          </a:ln>
        </p:spPr>
        <p:txBody>
          <a:bodyPr anchor="ctr"/>
          <a:lstStyle/>
          <a:p>
            <a:pPr eaLnBrk="1" hangingPunct="1"/>
            <a:r>
              <a:rPr lang="en-US" sz="4400"/>
              <a:t>No Problem!</a:t>
            </a:r>
          </a:p>
        </p:txBody>
      </p:sp>
      <p:sp>
        <p:nvSpPr>
          <p:cNvPr id="9221" name="Text Box 4"/>
          <p:cNvSpPr txBox="1">
            <a:spLocks noChangeArrowheads="1"/>
          </p:cNvSpPr>
          <p:nvPr/>
        </p:nvSpPr>
        <p:spPr bwMode="auto">
          <a:xfrm>
            <a:off x="6464300" y="6477000"/>
            <a:ext cx="2689225" cy="228600"/>
          </a:xfrm>
          <a:prstGeom prst="rect">
            <a:avLst/>
          </a:prstGeom>
          <a:noFill/>
          <a:ln w="9525">
            <a:noFill/>
            <a:miter lim="800000"/>
            <a:headEnd/>
            <a:tailEnd/>
          </a:ln>
        </p:spPr>
        <p:txBody>
          <a:bodyPr wrap="none">
            <a:spAutoFit/>
          </a:bodyPr>
          <a:lstStyle/>
          <a:p>
            <a:pPr algn="r"/>
            <a:r>
              <a:rPr lang="en-US" sz="900">
                <a:latin typeface="Times New Roman" pitchFamily="18" charset="0"/>
              </a:rPr>
              <a:t>Images from Browne/Parkins, Candlewick Press, 1993</a:t>
            </a:r>
          </a:p>
        </p:txBody>
      </p:sp>
      <p:pic>
        <p:nvPicPr>
          <p:cNvPr id="130057" name="Picture 9" descr="bike"/>
          <p:cNvPicPr>
            <a:picLocks noChangeAspect="1" noChangeArrowheads="1"/>
          </p:cNvPicPr>
          <p:nvPr/>
        </p:nvPicPr>
        <p:blipFill>
          <a:blip r:embed="rId4" cstate="print"/>
          <a:srcRect/>
          <a:stretch>
            <a:fillRect/>
          </a:stretch>
        </p:blipFill>
        <p:spPr bwMode="auto">
          <a:xfrm>
            <a:off x="533400" y="503238"/>
            <a:ext cx="8001000" cy="5964237"/>
          </a:xfrm>
          <a:prstGeom prst="rect">
            <a:avLst/>
          </a:prstGeom>
          <a:noFill/>
          <a:ln w="9525">
            <a:noFill/>
            <a:miter lim="800000"/>
            <a:headEnd/>
            <a:tailEnd/>
          </a:ln>
        </p:spPr>
      </p:pic>
      <p:pic>
        <p:nvPicPr>
          <p:cNvPr id="130059" name="Picture 11" descr="airplane"/>
          <p:cNvPicPr>
            <a:picLocks noChangeAspect="1" noChangeArrowheads="1"/>
          </p:cNvPicPr>
          <p:nvPr/>
        </p:nvPicPr>
        <p:blipFill>
          <a:blip r:embed="rId5" cstate="print"/>
          <a:srcRect/>
          <a:stretch>
            <a:fillRect/>
          </a:stretch>
        </p:blipFill>
        <p:spPr bwMode="auto">
          <a:xfrm>
            <a:off x="381000" y="533400"/>
            <a:ext cx="8763000" cy="5975350"/>
          </a:xfrm>
          <a:prstGeom prst="rect">
            <a:avLst/>
          </a:prstGeom>
          <a:noFill/>
          <a:ln w="9525">
            <a:noFill/>
            <a:miter lim="800000"/>
            <a:headEnd/>
            <a:tailEnd/>
          </a:ln>
        </p:spPr>
      </p:pic>
      <p:sp>
        <p:nvSpPr>
          <p:cNvPr id="130056" name="Rectangle 8"/>
          <p:cNvSpPr>
            <a:spLocks noChangeArrowheads="1"/>
          </p:cNvSpPr>
          <p:nvPr/>
        </p:nvSpPr>
        <p:spPr bwMode="auto">
          <a:xfrm>
            <a:off x="304800" y="457200"/>
            <a:ext cx="8610600" cy="60960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005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0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p:spPr>
        <p:txBody>
          <a:bodyPr/>
          <a:lstStyle/>
          <a:p>
            <a:fld id="{0CD4D09B-5E7D-4396-84B1-7482E42FB462}" type="slidenum">
              <a:rPr lang="en-US"/>
              <a:pPr/>
              <a:t>8</a:t>
            </a:fld>
            <a:endParaRPr lang="en-US"/>
          </a:p>
        </p:txBody>
      </p:sp>
      <p:sp>
        <p:nvSpPr>
          <p:cNvPr id="10243" name="Text Box 2"/>
          <p:cNvSpPr txBox="1">
            <a:spLocks noChangeArrowheads="1"/>
          </p:cNvSpPr>
          <p:nvPr/>
        </p:nvSpPr>
        <p:spPr bwMode="auto">
          <a:xfrm>
            <a:off x="304800" y="434975"/>
            <a:ext cx="8054975" cy="6499225"/>
          </a:xfrm>
          <a:prstGeom prst="rect">
            <a:avLst/>
          </a:prstGeom>
          <a:noFill/>
          <a:ln w="9525">
            <a:noFill/>
            <a:miter lim="800000"/>
            <a:headEnd/>
            <a:tailEnd/>
          </a:ln>
        </p:spPr>
        <p:txBody>
          <a:bodyPr wrap="none">
            <a:spAutoFit/>
          </a:bodyPr>
          <a:lstStyle/>
          <a:p>
            <a:r>
              <a:rPr lang="en-US">
                <a:latin typeface="Times New Roman" pitchFamily="18" charset="0"/>
              </a:rPr>
              <a:t>Date: Tue, 20 Apr 1999 16:54:15 -0400</a:t>
            </a:r>
          </a:p>
          <a:p>
            <a:r>
              <a:rPr lang="en-US">
                <a:latin typeface="Times New Roman" pitchFamily="18" charset="0"/>
              </a:rPr>
              <a:t>From: </a:t>
            </a:r>
            <a:r>
              <a:rPr lang="en-US" b="1" i="1">
                <a:latin typeface="Times New Roman" pitchFamily="18" charset="0"/>
              </a:rPr>
              <a:t>&lt;deleted&gt;</a:t>
            </a:r>
          </a:p>
          <a:p>
            <a:r>
              <a:rPr lang="en-US">
                <a:latin typeface="Times New Roman" pitchFamily="18" charset="0"/>
              </a:rPr>
              <a:t>To: SIGCSE.MEMBERS@ACM.ORG</a:t>
            </a:r>
          </a:p>
          <a:p>
            <a:r>
              <a:rPr lang="en-US">
                <a:latin typeface="Times New Roman" pitchFamily="18" charset="0"/>
              </a:rPr>
              <a:t>Subject: Re: impact of college</a:t>
            </a:r>
          </a:p>
          <a:p>
            <a:r>
              <a:rPr lang="en-US">
                <a:latin typeface="Times New Roman" pitchFamily="18" charset="0"/>
              </a:rPr>
              <a:t> </a:t>
            </a:r>
          </a:p>
          <a:p>
            <a:r>
              <a:rPr lang="en-US">
                <a:latin typeface="Times New Roman" pitchFamily="18" charset="0"/>
              </a:rPr>
              <a:t>On 4/19/99 @ 3:48 PM, rsc@CASTOR.CSUSTAN.EDU (Steve Cunningham) wrote:</a:t>
            </a:r>
          </a:p>
          <a:p>
            <a:r>
              <a:rPr lang="en-US">
                <a:latin typeface="Times New Roman" pitchFamily="18" charset="0"/>
              </a:rPr>
              <a:t> </a:t>
            </a:r>
          </a:p>
          <a:p>
            <a:r>
              <a:rPr lang="en-US">
                <a:latin typeface="Times New Roman" pitchFamily="18" charset="0"/>
              </a:rPr>
              <a:t>&gt; Years later, several of us were working on a career handbook for computer</a:t>
            </a:r>
          </a:p>
          <a:p>
            <a:r>
              <a:rPr lang="en-US">
                <a:latin typeface="Times New Roman" pitchFamily="18" charset="0"/>
              </a:rPr>
              <a:t>&gt; graphics and a member of the group surveyed graphics professionals about</a:t>
            </a:r>
          </a:p>
          <a:p>
            <a:r>
              <a:rPr lang="en-US">
                <a:latin typeface="Times New Roman" pitchFamily="18" charset="0"/>
              </a:rPr>
              <a:t>&gt; the skills required for the profession.  The skill that was reported as</a:t>
            </a:r>
          </a:p>
          <a:p>
            <a:r>
              <a:rPr lang="en-US">
                <a:latin typeface="Times New Roman" pitchFamily="18" charset="0"/>
              </a:rPr>
              <a:t>&gt; the most critical -- and that 98% of respondents listed as required -- was</a:t>
            </a:r>
          </a:p>
          <a:p>
            <a:r>
              <a:rPr lang="en-US">
                <a:latin typeface="Times New Roman" pitchFamily="18" charset="0"/>
              </a:rPr>
              <a:t>&gt; communication ability.  And interestingly enough, both verbal and written</a:t>
            </a:r>
          </a:p>
          <a:p>
            <a:r>
              <a:rPr lang="en-US">
                <a:latin typeface="Times New Roman" pitchFamily="18" charset="0"/>
              </a:rPr>
              <a:t>&gt; communication skills had the same score.  Jack hit it on the head.</a:t>
            </a:r>
          </a:p>
          <a:p>
            <a:r>
              <a:rPr lang="en-US">
                <a:latin typeface="Times New Roman" pitchFamily="18" charset="0"/>
              </a:rPr>
              <a:t> </a:t>
            </a:r>
          </a:p>
          <a:p>
            <a:r>
              <a:rPr lang="en-US">
                <a:latin typeface="Times New Roman" pitchFamily="18" charset="0"/>
              </a:rPr>
              <a:t> </a:t>
            </a:r>
          </a:p>
          <a:p>
            <a:r>
              <a:rPr lang="en-US">
                <a:latin typeface="Times New Roman" pitchFamily="18" charset="0"/>
              </a:rPr>
              <a:t>I was once hired by a company and offer $10,000 more than I was making on the</a:t>
            </a:r>
          </a:p>
          <a:p>
            <a:r>
              <a:rPr lang="en-US">
                <a:latin typeface="Times New Roman" pitchFamily="18" charset="0"/>
              </a:rPr>
              <a:t>other company simply because, as my new boss at the time put it: "You are the</a:t>
            </a:r>
          </a:p>
          <a:p>
            <a:r>
              <a:rPr lang="en-US">
                <a:latin typeface="Times New Roman" pitchFamily="18" charset="0"/>
              </a:rPr>
              <a:t>only person I know that can write C code and speak English"... and English is</a:t>
            </a:r>
          </a:p>
          <a:p>
            <a:r>
              <a:rPr lang="en-US">
                <a:latin typeface="Times New Roman" pitchFamily="18" charset="0"/>
              </a:rPr>
              <a:t>my second language :-)</a:t>
            </a:r>
          </a:p>
          <a:p>
            <a:r>
              <a:rPr lang="en-US">
                <a:latin typeface="Times New Roman" pitchFamily="18" charset="0"/>
              </a:rPr>
              <a:t> </a:t>
            </a:r>
          </a:p>
          <a:p>
            <a:r>
              <a:rPr lang="en-US">
                <a:latin typeface="Times New Roman" pitchFamily="18" charset="0"/>
              </a:rPr>
              <a:t>I often tell my students this story because they often beleive that if they can</a:t>
            </a:r>
          </a:p>
          <a:p>
            <a:r>
              <a:rPr lang="en-US">
                <a:latin typeface="Times New Roman" pitchFamily="18" charset="0"/>
              </a:rPr>
              <a:t>"code" they have got it made.</a:t>
            </a:r>
            <a:endParaRPr lang="en-US" sz="2400">
              <a:latin typeface="Times New Roman" pitchFamily="18" charset="0"/>
            </a:endParaRPr>
          </a:p>
          <a:p>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62091B6B-C15A-40EC-B723-B67E05802E5A}" type="slidenum">
              <a:rPr lang="en-US"/>
              <a:pPr/>
              <a:t>9</a:t>
            </a:fld>
            <a:endParaRPr lang="en-US"/>
          </a:p>
        </p:txBody>
      </p:sp>
      <p:sp>
        <p:nvSpPr>
          <p:cNvPr id="11267" name="Rectangle 2"/>
          <p:cNvSpPr>
            <a:spLocks noGrp="1" noChangeArrowheads="1"/>
          </p:cNvSpPr>
          <p:nvPr>
            <p:ph type="title"/>
          </p:nvPr>
        </p:nvSpPr>
        <p:spPr/>
        <p:txBody>
          <a:bodyPr/>
          <a:lstStyle/>
          <a:p>
            <a:pPr eaLnBrk="1" hangingPunct="1"/>
            <a:r>
              <a:rPr lang="en-US" smtClean="0"/>
              <a:t>Modes of Documentation</a:t>
            </a:r>
          </a:p>
        </p:txBody>
      </p:sp>
      <p:sp>
        <p:nvSpPr>
          <p:cNvPr id="11268" name="Rectangle 3"/>
          <p:cNvSpPr>
            <a:spLocks noGrp="1" noChangeArrowheads="1"/>
          </p:cNvSpPr>
          <p:nvPr>
            <p:ph type="body" idx="1"/>
          </p:nvPr>
        </p:nvSpPr>
        <p:spPr/>
        <p:txBody>
          <a:bodyPr/>
          <a:lstStyle/>
          <a:p>
            <a:pPr eaLnBrk="1" hangingPunct="1"/>
            <a:r>
              <a:rPr lang="en-US" smtClean="0"/>
              <a:t>In-line code comments</a:t>
            </a:r>
          </a:p>
          <a:p>
            <a:pPr eaLnBrk="1" hangingPunct="1"/>
            <a:r>
              <a:rPr lang="en-US" smtClean="0"/>
              <a:t>Paper documents</a:t>
            </a:r>
          </a:p>
          <a:p>
            <a:pPr eaLnBrk="1" hangingPunct="1"/>
            <a:r>
              <a:rPr lang="en-US" smtClean="0"/>
              <a:t>Hypertext manuals</a:t>
            </a:r>
          </a:p>
          <a:p>
            <a:pPr eaLnBrk="1" hangingPunct="1"/>
            <a:r>
              <a:rPr lang="en-US" smtClean="0"/>
              <a:t>On-line help systems</a:t>
            </a:r>
          </a:p>
          <a:p>
            <a:pPr eaLnBrk="1" hangingPunct="1"/>
            <a:r>
              <a:rPr lang="en-US" smtClean="0"/>
              <a:t>Video demonstrations</a:t>
            </a:r>
          </a:p>
          <a:p>
            <a:pPr eaLnBrk="1" hangingPunct="1"/>
            <a:r>
              <a:rPr lang="en-US" smtClean="0"/>
              <a:t>Reference cards</a:t>
            </a:r>
          </a:p>
          <a:p>
            <a:pPr eaLnBrk="1" hangingPunct="1"/>
            <a:r>
              <a:rPr lang="en-US" smtClean="0"/>
              <a:t>Help desks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
      <a:dk1>
        <a:srgbClr val="003300"/>
      </a:dk1>
      <a:lt1>
        <a:srgbClr val="FFFFFF"/>
      </a:lt1>
      <a:dk2>
        <a:srgbClr val="000000"/>
      </a:dk2>
      <a:lt2>
        <a:srgbClr val="336600"/>
      </a:lt2>
      <a:accent1>
        <a:srgbClr val="D5D000"/>
      </a:accent1>
      <a:accent2>
        <a:srgbClr val="669900"/>
      </a:accent2>
      <a:accent3>
        <a:srgbClr val="FFFFFF"/>
      </a:accent3>
      <a:accent4>
        <a:srgbClr val="002A00"/>
      </a:accent4>
      <a:accent5>
        <a:srgbClr val="E7E4AA"/>
      </a:accent5>
      <a:accent6>
        <a:srgbClr val="5C8A00"/>
      </a:accent6>
      <a:hlink>
        <a:srgbClr val="333300"/>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blank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blank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blank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blank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blank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blank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996600"/>
        </a:hlink>
        <a:folHlink>
          <a:srgbClr val="CC9900"/>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9900"/>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717</TotalTime>
  <Words>2778</Words>
  <Application>Microsoft Office PowerPoint</Application>
  <PresentationFormat>On-screen Show (4:3)</PresentationFormat>
  <Paragraphs>497</Paragraphs>
  <Slides>50</Slides>
  <Notes>50</Notes>
  <HiddenSlides>0</HiddenSlides>
  <MMClips>0</MMClips>
  <ScaleCrop>false</ScaleCrop>
  <HeadingPairs>
    <vt:vector size="6" baseType="variant">
      <vt:variant>
        <vt:lpstr>Theme</vt:lpstr>
      </vt:variant>
      <vt:variant>
        <vt:i4>1</vt:i4>
      </vt:variant>
      <vt:variant>
        <vt:lpstr>Slide Titles</vt:lpstr>
      </vt:variant>
      <vt:variant>
        <vt:i4>50</vt:i4>
      </vt:variant>
      <vt:variant>
        <vt:lpstr>Custom Shows</vt:lpstr>
      </vt:variant>
      <vt:variant>
        <vt:i4>7</vt:i4>
      </vt:variant>
    </vt:vector>
  </HeadingPairs>
  <TitlesOfParts>
    <vt:vector size="58" baseType="lpstr">
      <vt:lpstr>blank</vt:lpstr>
      <vt:lpstr>Slide 1</vt:lpstr>
      <vt:lpstr>Technical Writing</vt:lpstr>
      <vt:lpstr>Internal Documentation</vt:lpstr>
      <vt:lpstr>External Documentation</vt:lpstr>
      <vt:lpstr>External Documentation</vt:lpstr>
      <vt:lpstr>sanity check...</vt:lpstr>
      <vt:lpstr>Slide 7</vt:lpstr>
      <vt:lpstr>Slide 8</vt:lpstr>
      <vt:lpstr>Modes of Documentation</vt:lpstr>
      <vt:lpstr>Modes of Documentation</vt:lpstr>
      <vt:lpstr>JavaDoc</vt:lpstr>
      <vt:lpstr>User’s Documentation</vt:lpstr>
      <vt:lpstr>Bad User’s Documentation</vt:lpstr>
      <vt:lpstr>Better User’s Documentation</vt:lpstr>
      <vt:lpstr>Better User’s Documentation</vt:lpstr>
      <vt:lpstr>Better User’s Documentation</vt:lpstr>
      <vt:lpstr>Potential Problems</vt:lpstr>
      <vt:lpstr>User’s Guide</vt:lpstr>
      <vt:lpstr>Reference Guide</vt:lpstr>
      <vt:lpstr>Super Index</vt:lpstr>
      <vt:lpstr>On-Line Help</vt:lpstr>
      <vt:lpstr>On-Line Help (cont.)</vt:lpstr>
      <vt:lpstr>Constraints for On-Line Text</vt:lpstr>
      <vt:lpstr>Installation Guide</vt:lpstr>
      <vt:lpstr>John M. Carroll The minimal manual</vt:lpstr>
      <vt:lpstr>The Writing Proper</vt:lpstr>
      <vt:lpstr>Audience Analysis</vt:lpstr>
      <vt:lpstr>Grammar for Technical Writing</vt:lpstr>
      <vt:lpstr>Agreement</vt:lpstr>
      <vt:lpstr>Pronouns</vt:lpstr>
      <vt:lpstr>Pronouns: Example 1</vt:lpstr>
      <vt:lpstr>Pronouns: Example 2</vt:lpstr>
      <vt:lpstr>Attachment</vt:lpstr>
      <vt:lpstr>Attachment</vt:lpstr>
      <vt:lpstr>Attachment</vt:lpstr>
      <vt:lpstr>Articles</vt:lpstr>
      <vt:lpstr>Split Infinitives</vt:lpstr>
      <vt:lpstr>Split Infinitives</vt:lpstr>
      <vt:lpstr>Style for Technical Writing</vt:lpstr>
      <vt:lpstr>Active/Passive</vt:lpstr>
      <vt:lpstr>Active/Passive</vt:lpstr>
      <vt:lpstr>Wordiness</vt:lpstr>
      <vt:lpstr>Wordiness</vt:lpstr>
      <vt:lpstr>Stilted language</vt:lpstr>
      <vt:lpstr>Negatives</vt:lpstr>
      <vt:lpstr>Context</vt:lpstr>
      <vt:lpstr>Context</vt:lpstr>
      <vt:lpstr>Context</vt:lpstr>
      <vt:lpstr>Lists</vt:lpstr>
      <vt:lpstr>Consistency</vt:lpstr>
      <vt:lpstr>modes</vt:lpstr>
      <vt:lpstr>audience</vt:lpstr>
      <vt:lpstr>grammatical style</vt:lpstr>
      <vt:lpstr>writing</vt:lpstr>
      <vt:lpstr>content</vt:lpstr>
      <vt:lpstr>grammar</vt:lpstr>
      <vt:lpstr>types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262 - Software Engineering - Calvin College</dc:title>
  <dc:creator>Keith Vander Linden</dc:creator>
  <cp:lastModifiedBy>Information Technology</cp:lastModifiedBy>
  <cp:revision>214</cp:revision>
  <cp:lastPrinted>2000-01-31T15:57:30Z</cp:lastPrinted>
  <dcterms:created xsi:type="dcterms:W3CDTF">1996-09-30T18:28:10Z</dcterms:created>
  <dcterms:modified xsi:type="dcterms:W3CDTF">2009-08-26T19:54:54Z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kvlinden@calvin.edu</vt:lpwstr>
  </property>
  <property fmtid="{D5CDD505-2E9C-101B-9397-08002B2CF9AE}" pid="8" name="HomePage">
    <vt:lpwstr>http://www.calvin.edu/~kvlinden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D:\Courses\247</vt:lpwstr>
  </property>
</Properties>
</file>