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58"/>
  </p:notesMasterIdLst>
  <p:handoutMasterIdLst>
    <p:handoutMasterId r:id="rId59"/>
  </p:handoutMasterIdLst>
  <p:sldIdLst>
    <p:sldId id="300" r:id="rId2"/>
    <p:sldId id="328" r:id="rId3"/>
    <p:sldId id="302" r:id="rId4"/>
    <p:sldId id="305" r:id="rId5"/>
    <p:sldId id="308" r:id="rId6"/>
    <p:sldId id="304" r:id="rId7"/>
    <p:sldId id="303" r:id="rId8"/>
    <p:sldId id="316" r:id="rId9"/>
    <p:sldId id="375" r:id="rId10"/>
    <p:sldId id="315" r:id="rId11"/>
    <p:sldId id="360" r:id="rId12"/>
    <p:sldId id="306" r:id="rId13"/>
    <p:sldId id="311" r:id="rId14"/>
    <p:sldId id="307" r:id="rId15"/>
    <p:sldId id="323" r:id="rId16"/>
    <p:sldId id="374" r:id="rId17"/>
    <p:sldId id="370" r:id="rId18"/>
    <p:sldId id="371" r:id="rId19"/>
    <p:sldId id="372" r:id="rId20"/>
    <p:sldId id="373" r:id="rId21"/>
    <p:sldId id="326" r:id="rId22"/>
    <p:sldId id="376" r:id="rId23"/>
    <p:sldId id="386" r:id="rId24"/>
    <p:sldId id="322" r:id="rId25"/>
    <p:sldId id="327" r:id="rId26"/>
    <p:sldId id="364" r:id="rId27"/>
    <p:sldId id="367" r:id="rId28"/>
    <p:sldId id="365" r:id="rId29"/>
    <p:sldId id="366" r:id="rId30"/>
    <p:sldId id="363" r:id="rId31"/>
    <p:sldId id="377" r:id="rId32"/>
    <p:sldId id="381" r:id="rId33"/>
    <p:sldId id="382" r:id="rId34"/>
    <p:sldId id="383" r:id="rId35"/>
    <p:sldId id="329" r:id="rId36"/>
    <p:sldId id="330" r:id="rId37"/>
    <p:sldId id="368" r:id="rId38"/>
    <p:sldId id="332" r:id="rId39"/>
    <p:sldId id="338" r:id="rId40"/>
    <p:sldId id="384" r:id="rId41"/>
    <p:sldId id="385" r:id="rId42"/>
    <p:sldId id="339" r:id="rId43"/>
    <p:sldId id="340" r:id="rId44"/>
    <p:sldId id="343" r:id="rId45"/>
    <p:sldId id="345" r:id="rId46"/>
    <p:sldId id="346" r:id="rId47"/>
    <p:sldId id="350" r:id="rId48"/>
    <p:sldId id="348" r:id="rId49"/>
    <p:sldId id="351" r:id="rId50"/>
    <p:sldId id="356" r:id="rId51"/>
    <p:sldId id="357" r:id="rId52"/>
    <p:sldId id="358" r:id="rId53"/>
    <p:sldId id="359" r:id="rId54"/>
    <p:sldId id="352" r:id="rId55"/>
    <p:sldId id="353" r:id="rId56"/>
    <p:sldId id="354" r:id="rId57"/>
  </p:sldIdLst>
  <p:sldSz cx="9144000" cy="6858000" type="screen4x3"/>
  <p:notesSz cx="6858000" cy="9144000"/>
  <p:custShowLst>
    <p:custShow name="quality" id="0">
      <p:sldLst>
        <p:sld r:id="rId5"/>
        <p:sld r:id="rId6"/>
        <p:sld r:id="rId7"/>
      </p:sldLst>
    </p:custShow>
    <p:custShow name="traditionalTesting" id="1">
      <p:sldLst>
        <p:sld r:id="rId8"/>
      </p:sldLst>
    </p:custShow>
    <p:custShow name="tdd" id="2">
      <p:sldLst>
        <p:sld r:id="rId27"/>
        <p:sld r:id="rId28"/>
        <p:sld r:id="rId29"/>
        <p:sld r:id="rId30"/>
        <p:sld r:id="rId31"/>
      </p:sldLst>
    </p:custShow>
    <p:custShow name="nonexecutiontesting" id="3">
      <p:sldLst>
        <p:sld r:id="rId13"/>
        <p:sld r:id="rId14"/>
      </p:sldLst>
    </p:custShow>
    <p:custShow name="executiontesting" id="4">
      <p:sldLst>
        <p:sld r:id="rId15"/>
        <p:sld r:id="rId16"/>
        <p:sld r:id="rId17"/>
        <p:sld r:id="rId18"/>
        <p:sld r:id="rId19"/>
        <p:sld r:id="rId20"/>
        <p:sld r:id="rId21"/>
        <p:sld r:id="rId22"/>
        <p:sld r:id="rId23"/>
        <p:sld r:id="rId24"/>
        <p:sld r:id="rId25"/>
        <p:sld r:id="rId26"/>
      </p:sldLst>
    </p:custShow>
    <p:custShow name="processImprovement" id="5">
      <p:sldLst>
        <p:sld r:id="rId36"/>
      </p:sldLst>
    </p:custShow>
    <p:custShow name="cmm" id="6">
      <p:sldLst>
        <p:sld r:id="rId37"/>
        <p:sld r:id="rId38"/>
        <p:sld r:id="rId39"/>
        <p:sld r:id="rId40"/>
        <p:sld r:id="rId41"/>
        <p:sld r:id="rId42"/>
        <p:sld r:id="rId43"/>
        <p:sld r:id="rId44"/>
      </p:sldLst>
    </p:custShow>
    <p:custShow name="iso9000" id="7">
      <p:sldLst>
        <p:sld r:id="rId45"/>
      </p:sldLst>
    </p:custShow>
    <p:custShow name="psp" id="8">
      <p:sldLst>
        <p:sld r:id="rId46"/>
      </p:sldLst>
    </p:custShow>
    <p:custShow name="metrics" id="9">
      <p:sldLst>
        <p:sld r:id="rId47"/>
        <p:sld r:id="rId48"/>
        <p:sld r:id="rId49"/>
        <p:sld r:id="rId50"/>
        <p:sld r:id="rId51"/>
        <p:sld r:id="rId52"/>
        <p:sld r:id="rId53"/>
        <p:sld r:id="rId54"/>
        <p:sld r:id="rId55"/>
        <p:sld r:id="rId56"/>
        <p:sld r:id="rId57"/>
      </p:sldLst>
    </p:custShow>
    <p:custShow name="softwareTestingOverview" id="10">
      <p:sldLst>
        <p:sld r:id="rId9"/>
        <p:sld r:id="rId10"/>
        <p:sld r:id="rId11"/>
        <p:sld r:id="rId12"/>
      </p:sldLst>
    </p:custShow>
    <p:custShow name="cm" id="11">
      <p:sldLst>
        <p:sld r:id="rId32"/>
        <p:sld r:id="rId33"/>
        <p:sld r:id="rId34"/>
        <p:sld r:id="rId35"/>
      </p:sldLst>
    </p:custShow>
  </p:custShow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24956" autoAdjust="0"/>
    <p:restoredTop sz="85862" autoAdjust="0"/>
  </p:normalViewPr>
  <p:slideViewPr>
    <p:cSldViewPr>
      <p:cViewPr varScale="1">
        <p:scale>
          <a:sx n="106" d="100"/>
          <a:sy n="106" d="100"/>
        </p:scale>
        <p:origin x="-3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72" y="-43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smtClean="0">
                <a:latin typeface="Times New Roman" pitchFamily="18" charset="0"/>
              </a:defRPr>
            </a:lvl1pPr>
          </a:lstStyle>
          <a:p>
            <a:pPr>
              <a:defRPr/>
            </a:pPr>
            <a:endParaRPr lang="en-US"/>
          </a:p>
        </p:txBody>
      </p:sp>
      <p:sp>
        <p:nvSpPr>
          <p:cNvPr id="839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1" smtClean="0">
                <a:latin typeface="Times New Roman" pitchFamily="18" charset="0"/>
              </a:defRPr>
            </a:lvl1pPr>
          </a:lstStyle>
          <a:p>
            <a:pPr>
              <a:defRPr/>
            </a:pPr>
            <a:endParaRPr lang="en-US"/>
          </a:p>
        </p:txBody>
      </p:sp>
      <p:sp>
        <p:nvSpPr>
          <p:cNvPr id="839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1" smtClean="0">
                <a:latin typeface="Times New Roman" pitchFamily="18" charset="0"/>
              </a:defRPr>
            </a:lvl1pPr>
          </a:lstStyle>
          <a:p>
            <a:pPr>
              <a:defRPr/>
            </a:pPr>
            <a:endParaRPr lang="en-US"/>
          </a:p>
        </p:txBody>
      </p:sp>
      <p:sp>
        <p:nvSpPr>
          <p:cNvPr id="839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1" smtClean="0">
                <a:latin typeface="Times New Roman" pitchFamily="18" charset="0"/>
              </a:defRPr>
            </a:lvl1pPr>
          </a:lstStyle>
          <a:p>
            <a:pPr>
              <a:defRPr/>
            </a:pPr>
            <a:fld id="{95D07D52-D923-45A4-8E7E-AB139F0AC81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pitchFamily="18"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pitchFamily="18" charset="0"/>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pitchFamily="18" charset="0"/>
              </a:defRPr>
            </a:lvl1pPr>
          </a:lstStyle>
          <a:p>
            <a:pPr>
              <a:defRPr/>
            </a:pPr>
            <a:fld id="{827E1973-AF1B-4791-8711-89764A751E3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20D8F24-BC3F-48C7-B7E0-F00C26944EF3}" type="slidenum">
              <a:rPr lang="en-US"/>
              <a:pPr/>
              <a:t>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a:lnSpc>
                <a:spcPct val="80000"/>
              </a:lnSpc>
            </a:pPr>
            <a:r>
              <a:rPr lang="en-US" sz="800" smtClean="0"/>
              <a:t>Schedule:</a:t>
            </a:r>
          </a:p>
          <a:p>
            <a:pPr>
              <a:lnSpc>
                <a:spcPct val="80000"/>
              </a:lnSpc>
              <a:buFontTx/>
              <a:buChar char="•"/>
            </a:pPr>
            <a:r>
              <a:rPr lang="en-US" sz="800" smtClean="0"/>
              <a:t>Monday – Quality introduction/Software testing overview</a:t>
            </a:r>
          </a:p>
          <a:p>
            <a:pPr>
              <a:lnSpc>
                <a:spcPct val="80000"/>
              </a:lnSpc>
              <a:buFontTx/>
              <a:buChar char="•"/>
            </a:pPr>
            <a:r>
              <a:rPr lang="en-US" sz="800" smtClean="0"/>
              <a:t>Wednesday – Software testing/Configuration management</a:t>
            </a:r>
          </a:p>
          <a:p>
            <a:pPr>
              <a:lnSpc>
                <a:spcPct val="80000"/>
              </a:lnSpc>
              <a:buFontTx/>
              <a:buChar char="•"/>
            </a:pPr>
            <a:r>
              <a:rPr lang="en-US" sz="800" smtClean="0"/>
              <a:t>Monday – Process maturity/Quiz</a:t>
            </a:r>
          </a:p>
          <a:p>
            <a:pPr>
              <a:lnSpc>
                <a:spcPct val="80000"/>
              </a:lnSpc>
              <a:buFontTx/>
              <a:buChar char="•"/>
            </a:pPr>
            <a:r>
              <a:rPr lang="en-US" sz="800" smtClean="0"/>
              <a:t>Wednesday – user testing “lab” They aren’t required to hold their user tests then, but they could.  They do need to find a time to run me as a test subject in preparation for the CS 108 students.</a:t>
            </a:r>
          </a:p>
          <a:p>
            <a:pPr>
              <a:lnSpc>
                <a:spcPct val="80000"/>
              </a:lnSpc>
              <a:buFontTx/>
              <a:buChar char="•"/>
            </a:pPr>
            <a:r>
              <a:rPr lang="en-US" sz="800" smtClean="0"/>
              <a:t>Monday (after Thanksgiving) – Metrics plus Start of writing material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9C494D0-2A6E-4C8C-99D5-64F8EEEC0236}" type="slidenum">
              <a:rPr lang="en-US"/>
              <a:pPr/>
              <a:t>10</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a:lnSpc>
                <a:spcPct val="80000"/>
              </a:lnSpc>
            </a:pPr>
            <a:r>
              <a:rPr lang="en-US" sz="1000" smtClean="0"/>
              <a:t>Good coders:</a:t>
            </a:r>
          </a:p>
          <a:p>
            <a:pPr>
              <a:lnSpc>
                <a:spcPct val="80000"/>
              </a:lnSpc>
            </a:pPr>
            <a:r>
              <a:rPr lang="en-US" sz="1000" smtClean="0"/>
              <a:t>	are like artists </a:t>
            </a:r>
          </a:p>
          <a:p>
            <a:pPr>
              <a:lnSpc>
                <a:spcPct val="80000"/>
              </a:lnSpc>
            </a:pPr>
            <a:r>
              <a:rPr lang="en-US" sz="1000" smtClean="0"/>
              <a:t>	are creative in nature</a:t>
            </a:r>
          </a:p>
          <a:p>
            <a:pPr>
              <a:lnSpc>
                <a:spcPct val="80000"/>
              </a:lnSpc>
            </a:pPr>
            <a:r>
              <a:rPr lang="en-US" sz="1000" smtClean="0"/>
              <a:t>	are protective of their creations</a:t>
            </a:r>
          </a:p>
          <a:p>
            <a:pPr>
              <a:lnSpc>
                <a:spcPct val="80000"/>
              </a:lnSpc>
            </a:pPr>
            <a:r>
              <a:rPr lang="en-US" sz="1000" smtClean="0"/>
              <a:t>	like modeling</a:t>
            </a:r>
          </a:p>
          <a:p>
            <a:pPr>
              <a:lnSpc>
                <a:spcPct val="80000"/>
              </a:lnSpc>
            </a:pPr>
            <a:r>
              <a:rPr lang="en-US" sz="1000" smtClean="0"/>
              <a:t>Good testers:</a:t>
            </a:r>
          </a:p>
          <a:p>
            <a:pPr>
              <a:lnSpc>
                <a:spcPct val="80000"/>
              </a:lnSpc>
            </a:pPr>
            <a:r>
              <a:rPr lang="en-US" sz="1000" smtClean="0"/>
              <a:t>	are like critics</a:t>
            </a:r>
          </a:p>
          <a:p>
            <a:pPr>
              <a:lnSpc>
                <a:spcPct val="80000"/>
              </a:lnSpc>
            </a:pPr>
            <a:r>
              <a:rPr lang="en-US" sz="1000" smtClean="0"/>
              <a:t>	are destructive in nature</a:t>
            </a:r>
          </a:p>
          <a:p>
            <a:pPr>
              <a:lnSpc>
                <a:spcPct val="80000"/>
              </a:lnSpc>
            </a:pPr>
            <a:r>
              <a:rPr lang="en-US" sz="1000" smtClean="0"/>
              <a:t>	are willing to beat on their creations</a:t>
            </a:r>
          </a:p>
          <a:p>
            <a:pPr>
              <a:lnSpc>
                <a:spcPct val="80000"/>
              </a:lnSpc>
            </a:pPr>
            <a:r>
              <a:rPr lang="en-US" sz="1000" smtClean="0"/>
              <a:t>	like hacking</a:t>
            </a:r>
          </a:p>
          <a:p>
            <a:pPr>
              <a:lnSpc>
                <a:spcPct val="80000"/>
              </a:lnSpc>
            </a:pPr>
            <a:r>
              <a:rPr lang="en-US" sz="1000" smtClean="0"/>
              <a:t>	Lou Gossett in "Officer and a Gentleman"</a:t>
            </a:r>
          </a:p>
          <a:p>
            <a:pPr>
              <a:lnSpc>
                <a:spcPct val="80000"/>
              </a:lnSpc>
            </a:pPr>
            <a:r>
              <a:rPr lang="en-US" sz="1000" smtClean="0"/>
              <a:t>		"trip you up and expose your weaknesses</a:t>
            </a:r>
          </a:p>
          <a:p>
            <a:pPr>
              <a:lnSpc>
                <a:spcPct val="80000"/>
              </a:lnSpc>
            </a:pPr>
            <a:r>
              <a:rPr lang="en-US" sz="1000" smtClean="0"/>
              <a:t>			as a potential aviator"</a:t>
            </a:r>
          </a:p>
          <a:p>
            <a:pPr>
              <a:lnSpc>
                <a:spcPct val="80000"/>
              </a:lnSpc>
            </a:pPr>
            <a:r>
              <a:rPr lang="en-US" sz="1000" smtClean="0"/>
              <a:t>	the gorilla in the Samsonite ads</a:t>
            </a:r>
          </a:p>
          <a:p>
            <a:pPr>
              <a:lnSpc>
                <a:spcPct val="80000"/>
              </a:lnSpc>
            </a:pPr>
            <a:r>
              <a:rPr lang="en-US" sz="1000" smtClean="0"/>
              <a:t>	automotive ad with the mild-mannered testing guy</a:t>
            </a:r>
          </a:p>
          <a:p>
            <a:pPr>
              <a:lnSpc>
                <a:spcPct val="80000"/>
              </a:lnSpc>
            </a:pPr>
            <a:r>
              <a:rPr lang="en-US" sz="1000" smtClean="0"/>
              <a:t>	Some are better than others at this</a:t>
            </a:r>
          </a:p>
          <a:p>
            <a:pPr>
              <a:lnSpc>
                <a:spcPct val="80000"/>
              </a:lnSpc>
            </a:pPr>
            <a:r>
              <a:rPr lang="en-US" sz="1000" smtClean="0"/>
              <a:t>		Destructive in nature</a:t>
            </a:r>
          </a:p>
          <a:p>
            <a:pPr>
              <a:lnSpc>
                <a:spcPct val="80000"/>
              </a:lnSpc>
            </a:pPr>
            <a:r>
              <a:rPr lang="en-US" sz="1000" smtClean="0"/>
              <a:t>		Who in your group should do it?</a:t>
            </a:r>
          </a:p>
          <a:p>
            <a:pPr>
              <a:lnSpc>
                <a:spcPct val="80000"/>
              </a:lnSpc>
            </a:pPr>
            <a:r>
              <a:rPr lang="en-US" sz="1000" smtClean="0"/>
              <a:t>Redo the E V 4 7 card problem – programmers get it right the second time, testers turn over all the cards to check if the assumptions are really true.</a:t>
            </a:r>
          </a:p>
          <a:p>
            <a:pPr>
              <a:lnSpc>
                <a:spcPct val="80000"/>
              </a:lnSpc>
            </a:pPr>
            <a:r>
              <a:rPr lang="en-US" sz="1000" smtClean="0"/>
              <a:t>Coders testing their own code can create a conflict of interest</a:t>
            </a:r>
          </a:p>
          <a:p>
            <a:pPr>
              <a:lnSpc>
                <a:spcPct val="80000"/>
              </a:lnSpc>
            </a:pPr>
            <a:r>
              <a:rPr lang="en-US" sz="1000" smtClean="0"/>
              <a:t>	Bev Tefer</a:t>
            </a:r>
          </a:p>
          <a:p>
            <a:pPr>
              <a:lnSpc>
                <a:spcPct val="80000"/>
              </a:lnSpc>
            </a:pPr>
            <a:r>
              <a:rPr lang="en-US" sz="1000" smtClean="0"/>
              <a:t>	The non-coders in your groups might be better at some of this.</a:t>
            </a:r>
          </a:p>
          <a:p>
            <a:pPr>
              <a:lnSpc>
                <a:spcPct val="80000"/>
              </a:lnSpc>
            </a:pPr>
            <a:endParaRPr 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DD41DDB-149E-4243-9BD1-73A97CCDFA8A}" type="slidenum">
              <a:rPr lang="en-US"/>
              <a:pPr/>
              <a:t>11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914400" y="4343400"/>
            <a:ext cx="5257800" cy="4114800"/>
          </a:xfrm>
          <a:noFill/>
          <a:ln/>
        </p:spPr>
        <p:txBody>
          <a:bodyPr/>
          <a:lstStyle/>
          <a:p>
            <a:r>
              <a:rPr lang="en-US" smtClean="0"/>
              <a:t>The true tester’s answer here is that your flip them all over (to make sure that the assumption of numeral on one side, letter on the other is really true), mess with them a while to make sure that they really are cards as one would expect), and look around as well (to make sure that there aren’t cards anywhere else), etc, etc.</a:t>
            </a:r>
          </a:p>
          <a:p>
            <a:r>
              <a:rPr lang="en-US" smtClean="0"/>
              <a:t>You see that testers aren’t so much destructive as they are skeptical of assumptions</a:t>
            </a:r>
          </a:p>
          <a:p>
            <a:r>
              <a:rPr lang="en-US" smtClean="0"/>
              <a:t>Wason’s cards</a:t>
            </a:r>
          </a:p>
          <a:p>
            <a:r>
              <a:rPr lang="en-US" smtClean="0"/>
              <a:t>	4 e 7 k    	verify that "vowel =&gt; even number"</a:t>
            </a:r>
          </a:p>
          <a:p>
            <a:r>
              <a:rPr lang="en-US" smtClean="0"/>
              <a:t>	results:	46% turn over e and 4</a:t>
            </a:r>
          </a:p>
          <a:p>
            <a:r>
              <a:rPr lang="en-US" smtClean="0"/>
              <a:t>		4% turn over e and 7 (the correct answer)</a:t>
            </a:r>
          </a:p>
          <a:p>
            <a:r>
              <a:rPr lang="en-US" smtClean="0"/>
              <a:t>	envelopes open-closed-addressed-notaddressed</a:t>
            </a:r>
          </a:p>
          <a:p>
            <a:r>
              <a:rPr lang="en-US" smtClean="0"/>
              <a:t>	verify that "closed =&gt; addressed"</a:t>
            </a:r>
          </a:p>
          <a:p>
            <a:r>
              <a:rPr lang="en-US" smtClean="0"/>
              <a:t>	results:	87% got this one right.</a:t>
            </a:r>
          </a:p>
          <a:p>
            <a:r>
              <a:rPr lang="en-US" smtClean="0"/>
              <a:t>	We're not good with modus-tollens</a:t>
            </a:r>
          </a:p>
          <a:p>
            <a:r>
              <a:rPr lang="en-US" smtClean="0"/>
              <a:t>		P=&gt;Q == ~Q=&gt;~P</a:t>
            </a:r>
          </a:p>
          <a:p>
            <a:r>
              <a:rPr lang="en-US" smtClean="0"/>
              <a:t>	=&gt; People are not strict logic engines.</a:t>
            </a:r>
          </a:p>
          <a:p>
            <a:r>
              <a:rPr lang="en-US" smtClean="0"/>
              <a:t>		they will infer causation when its not warranted</a:t>
            </a:r>
          </a:p>
          <a:p>
            <a:r>
              <a:rPr lang="en-US" smtClean="0"/>
              <a:t>		(see Luke 6:37, we jump to judgement)</a:t>
            </a:r>
          </a:p>
          <a:p>
            <a:r>
              <a:rPr lang="en-US" smtClean="0"/>
              <a:t>Examples of violations</a:t>
            </a:r>
          </a:p>
          <a:p>
            <a:r>
              <a:rPr lang="en-US" smtClean="0"/>
              <a:t>	Getting money before your card at an ATM machine </a:t>
            </a:r>
          </a:p>
          <a:p>
            <a:r>
              <a:rPr lang="en-US" smtClean="0"/>
              <a:t>		people forget card when they achieve the main goal. </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8889440-15BC-4B62-88EF-F1218306A99E}" type="slidenum">
              <a:rPr lang="en-US"/>
              <a:pPr/>
              <a:t>12</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mtClean="0"/>
              <a:t>This includes reviews of both static and executable artifacts!  Systems are built by fallible individuals =&gt; Peer reviews are a good sanity check.</a:t>
            </a:r>
          </a:p>
          <a:p>
            <a:r>
              <a:rPr lang="en-US" smtClean="0"/>
              <a:t>Advantages:</a:t>
            </a:r>
          </a:p>
          <a:p>
            <a:pPr>
              <a:buFontTx/>
              <a:buChar char="•"/>
            </a:pPr>
            <a:r>
              <a:rPr lang="en-US" smtClean="0"/>
              <a:t>Individuals make mistakes that they often cannot see.</a:t>
            </a:r>
          </a:p>
          <a:p>
            <a:pPr>
              <a:buFontTx/>
              <a:buChar char="•"/>
            </a:pPr>
            <a:r>
              <a:rPr lang="en-US" smtClean="0"/>
              <a:t>Review motivates people - good code avoids embarrassment</a:t>
            </a:r>
          </a:p>
          <a:p>
            <a:pPr>
              <a:buFontTx/>
              <a:buChar char="•"/>
            </a:pPr>
            <a:r>
              <a:rPr lang="en-US" smtClean="0"/>
              <a:t>Can be done </a:t>
            </a:r>
            <a:r>
              <a:rPr lang="en-US" i="1" smtClean="0"/>
              <a:t>cheap</a:t>
            </a:r>
            <a:r>
              <a:rPr lang="en-US" smtClean="0"/>
              <a:t> and </a:t>
            </a:r>
            <a:r>
              <a:rPr lang="en-US" i="1" smtClean="0"/>
              <a:t>early</a:t>
            </a:r>
          </a:p>
          <a:p>
            <a:pPr>
              <a:buFontTx/>
              <a:buChar char="•"/>
            </a:pPr>
            <a:r>
              <a:rPr lang="en-US" smtClean="0"/>
              <a:t>Enhances </a:t>
            </a:r>
            <a:r>
              <a:rPr lang="en-US" i="1" smtClean="0"/>
              <a:t>inter-developer communication</a:t>
            </a:r>
            <a:r>
              <a:rPr lang="en-US" smtClean="0"/>
              <a:t> (e.g., enforcing coding standards &amp; spreading information) and </a:t>
            </a:r>
            <a:r>
              <a:rPr lang="en-US" i="1" smtClean="0"/>
              <a:t>quality awareness</a:t>
            </a:r>
          </a:p>
          <a:p>
            <a:r>
              <a:rPr lang="en-US" smtClean="0"/>
              <a:t>Approaches:</a:t>
            </a:r>
          </a:p>
          <a:p>
            <a:pPr>
              <a:buFontTx/>
              <a:buChar char="•"/>
            </a:pPr>
            <a:r>
              <a:rPr lang="en-US" i="1" smtClean="0"/>
              <a:t>Walkthrough</a:t>
            </a:r>
            <a:r>
              <a:rPr lang="en-US" smtClean="0"/>
              <a:t> – a semi-formal meeting at which a peer-team reads through an artifact.  (We’ll do a walkthrough in this week’s lab exercise.)</a:t>
            </a:r>
          </a:p>
          <a:p>
            <a:pPr>
              <a:buFontTx/>
              <a:buChar char="•"/>
            </a:pPr>
            <a:r>
              <a:rPr lang="en-US" i="1" smtClean="0"/>
              <a:t>Inspection</a:t>
            </a:r>
            <a:r>
              <a:rPr lang="en-US" smtClean="0"/>
              <a:t> – a more formal walkthrough with checklists and more steps to go through.  Proposed by Fagan in 1976.</a:t>
            </a:r>
          </a:p>
          <a:p>
            <a:r>
              <a:rPr lang="en-US" smtClean="0"/>
              <a:t>Discuss how XP pair-programming creates a sort of continuous review process.</a:t>
            </a:r>
          </a:p>
          <a:p>
            <a:endParaRPr lang="en-US" smtClean="0"/>
          </a:p>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236FD09-5663-4397-A67A-E9CA9EC5A670}" type="slidenum">
              <a:rPr lang="en-US"/>
              <a:pPr/>
              <a:t>13</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t>Roles</a:t>
            </a:r>
          </a:p>
          <a:p>
            <a:pPr>
              <a:buFontTx/>
              <a:buChar char="•"/>
            </a:pPr>
            <a:r>
              <a:rPr lang="en-US" smtClean="0"/>
              <a:t>Facilitator – shouldn’t be the coder; frequently is a QA official</a:t>
            </a:r>
          </a:p>
          <a:p>
            <a:pPr>
              <a:buFontTx/>
              <a:buChar char="•"/>
            </a:pPr>
            <a:r>
              <a:rPr lang="en-US" smtClean="0"/>
              <a:t>Recorder – takes written notes of problems found</a:t>
            </a:r>
          </a:p>
          <a:p>
            <a:pPr>
              <a:buFontTx/>
              <a:buChar char="•"/>
            </a:pPr>
            <a:r>
              <a:rPr lang="en-US" smtClean="0"/>
              <a:t>Producer(s) – wears beige and keeps their mouth shut</a:t>
            </a:r>
          </a:p>
          <a:p>
            <a:pPr>
              <a:buFontTx/>
              <a:buChar char="•"/>
            </a:pPr>
            <a:r>
              <a:rPr lang="en-US" smtClean="0"/>
              <a:t>Reviewers – seriously study the artifact</a:t>
            </a:r>
          </a:p>
          <a:p>
            <a:r>
              <a:rPr lang="en-US" smtClean="0"/>
              <a:t>Process</a:t>
            </a:r>
          </a:p>
          <a:p>
            <a:pPr>
              <a:buFontTx/>
              <a:buChar char="•"/>
            </a:pPr>
            <a:r>
              <a:rPr lang="en-US" sz="2400" smtClean="0"/>
              <a:t> Before: The producer distributes an artifact and the reviewers study it carefully.</a:t>
            </a:r>
          </a:p>
          <a:p>
            <a:pPr>
              <a:buFontTx/>
              <a:buChar char="•"/>
            </a:pPr>
            <a:r>
              <a:rPr lang="en-US" sz="2400" smtClean="0"/>
              <a:t> During: The team goes through the code line-by-line, recording issues and estimating their severity.</a:t>
            </a:r>
          </a:p>
          <a:p>
            <a:pPr>
              <a:buFontTx/>
              <a:buChar char="•"/>
            </a:pPr>
            <a:r>
              <a:rPr lang="en-US" sz="2400" smtClean="0"/>
              <a:t> After: The producer addresses the issues and reports to the facilitator.</a:t>
            </a:r>
            <a:endParaRPr lang="en-US" smtClean="0"/>
          </a:p>
          <a:p>
            <a:r>
              <a:rPr lang="en-US" smtClean="0"/>
              <a:t>Things to keep in mind:</a:t>
            </a:r>
          </a:p>
          <a:p>
            <a:pPr>
              <a:buFontTx/>
              <a:buChar char="•"/>
            </a:pPr>
            <a:r>
              <a:rPr lang="en-US" smtClean="0"/>
              <a:t>Entry criteria: The artifact should be “good”, it should compile, it should pass automated cleanup utilities, it should be properly formatted, the facilitator shouldn’t be able to find numerous “obvious” faults.</a:t>
            </a:r>
          </a:p>
          <a:p>
            <a:pPr>
              <a:buFontTx/>
              <a:buChar char="•"/>
            </a:pPr>
            <a:r>
              <a:rPr lang="en-US" smtClean="0"/>
              <a:t>Review the code, not the coder (the egoless programmer, hate the sin not the sinner)</a:t>
            </a:r>
          </a:p>
          <a:p>
            <a:pPr>
              <a:buFontTx/>
              <a:buChar char="•"/>
            </a:pPr>
            <a:r>
              <a:rPr lang="en-US" smtClean="0"/>
              <a:t>Find something (e.g., Jean Pollari, Brian Cariveau)</a:t>
            </a:r>
          </a:p>
          <a:p>
            <a:endParaRPr lang="en-US" smtClean="0"/>
          </a:p>
          <a:p>
            <a:endParaRPr lang="en-US" smtClean="0"/>
          </a:p>
          <a:p>
            <a:endParaRPr lang="en-US" smtClean="0"/>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9F0C8FE-87A5-4BDB-9BA3-395451CECE92}" type="slidenum">
              <a:rPr lang="en-US"/>
              <a:pPr/>
              <a:t>14</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These approaches/levels go by different names – You shall know them by their objectives/process.</a:t>
            </a:r>
          </a:p>
          <a:p>
            <a:r>
              <a:rPr lang="en-US" smtClean="0"/>
              <a:t>We’ll discuss them (and more) in the following slides.</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B1519CE-495B-4CA6-89E2-10027480D153}" type="slidenum">
              <a:rPr lang="en-US"/>
              <a:pPr/>
              <a:t>15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smtClean="0"/>
              <a:t>White-box testing tests to the code.  It is more of a verification test that tends to used at lower levels.  It cares about </a:t>
            </a:r>
            <a:r>
              <a:rPr lang="en-US" i="1" smtClean="0"/>
              <a:t>statement coverage</a:t>
            </a:r>
            <a:r>
              <a:rPr lang="en-US" smtClean="0"/>
              <a:t>, which is the amount of the code that the test actually tests.</a:t>
            </a:r>
          </a:p>
          <a:p>
            <a:r>
              <a:rPr lang="en-US" smtClean="0"/>
              <a:t>Target Fault Types:</a:t>
            </a:r>
          </a:p>
          <a:p>
            <a:pPr>
              <a:buFontTx/>
              <a:buChar char="•"/>
            </a:pPr>
            <a:r>
              <a:rPr lang="en-US" smtClean="0"/>
              <a:t>Problems with unexercised (or little-executed) code</a:t>
            </a:r>
          </a:p>
          <a:p>
            <a:pPr>
              <a:buFontTx/>
              <a:buChar char="•"/>
            </a:pPr>
            <a:r>
              <a:rPr lang="en-US" smtClean="0"/>
              <a:t>Integration problems between architectural tiers</a:t>
            </a:r>
          </a:p>
          <a:p>
            <a:r>
              <a:rPr lang="en-US" smtClean="0"/>
              <a:t>Your Team Project:</a:t>
            </a:r>
          </a:p>
          <a:p>
            <a:pPr>
              <a:buFontTx/>
              <a:buChar char="•"/>
            </a:pPr>
            <a:r>
              <a:rPr lang="en-US" smtClean="0"/>
              <a:t>JUnit tests</a:t>
            </a:r>
          </a:p>
          <a:p>
            <a:pPr>
              <a:buFontTx/>
              <a:buChar char="•"/>
            </a:pPr>
            <a:r>
              <a:rPr lang="en-US" smtClean="0"/>
              <a:t>Testing inter-tier interfaces</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C856873-3733-4657-B16E-F4A1E12EE621}" type="slidenum">
              <a:rPr lang="en-US"/>
              <a:pPr/>
              <a:t>16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mtClean="0"/>
              <a:t>Black-box testing tests to the specification.</a:t>
            </a:r>
          </a:p>
          <a:p>
            <a:pPr>
              <a:buFontTx/>
              <a:buChar char="•"/>
            </a:pPr>
            <a:r>
              <a:rPr lang="en-US" smtClean="0"/>
              <a:t>It can focus on functional (correctness, interoperability w/ other systems, security) or non-functional requirements (performance, usability, accessibility, portability).</a:t>
            </a:r>
          </a:p>
          <a:p>
            <a:pPr>
              <a:buFontTx/>
              <a:buChar char="•"/>
            </a:pPr>
            <a:r>
              <a:rPr lang="en-US" smtClean="0"/>
              <a:t>It can fruitfully employ:</a:t>
            </a:r>
          </a:p>
          <a:p>
            <a:pPr lvl="1">
              <a:buFontTx/>
              <a:buChar char="-"/>
            </a:pPr>
            <a:r>
              <a:rPr lang="en-US" i="1" smtClean="0"/>
              <a:t>Boundary value</a:t>
            </a:r>
            <a:r>
              <a:rPr lang="en-US" smtClean="0"/>
              <a:t> </a:t>
            </a:r>
            <a:r>
              <a:rPr lang="en-US" i="1" smtClean="0"/>
              <a:t>analysis</a:t>
            </a:r>
            <a:r>
              <a:rPr lang="en-US" smtClean="0"/>
              <a:t> – Tests valid and invalid data values at and around representational or logical boundaries (e.g., distance conditions: invalid-negative, valid-0-20ft, out-of-bounds-&gt;20ft would dictate testing -1, 0, 20, 21 and perhaps min_double and max_double).</a:t>
            </a:r>
          </a:p>
          <a:p>
            <a:pPr lvl="1">
              <a:buFontTx/>
              <a:buChar char="-"/>
            </a:pPr>
            <a:r>
              <a:rPr lang="en-US" i="1" smtClean="0"/>
              <a:t>Decision tables</a:t>
            </a:r>
            <a:r>
              <a:rPr lang="en-US" smtClean="0"/>
              <a:t> – Tests combinations of input conditions.</a:t>
            </a:r>
          </a:p>
          <a:p>
            <a:pPr lvl="1">
              <a:buFontTx/>
              <a:buChar char="-"/>
            </a:pPr>
            <a:r>
              <a:rPr lang="en-US" i="1" smtClean="0"/>
              <a:t>State diagrams</a:t>
            </a:r>
            <a:r>
              <a:rPr lang="en-US" smtClean="0"/>
              <a:t> – Tests state-driven behaviour</a:t>
            </a:r>
          </a:p>
          <a:p>
            <a:pPr lvl="1">
              <a:buFontTx/>
              <a:buChar char="-"/>
            </a:pPr>
            <a:r>
              <a:rPr lang="en-US" i="1" smtClean="0"/>
              <a:t>Use cases</a:t>
            </a:r>
            <a:r>
              <a:rPr lang="en-US" smtClean="0"/>
              <a:t> – Tests various scenarios from your use cases. </a:t>
            </a:r>
          </a:p>
          <a:p>
            <a:r>
              <a:rPr lang="en-US" smtClean="0"/>
              <a:t>Target fault types: </a:t>
            </a:r>
          </a:p>
          <a:p>
            <a:pPr>
              <a:buFontTx/>
              <a:buChar char="•"/>
            </a:pPr>
            <a:r>
              <a:rPr lang="en-US" sz="1400" smtClean="0"/>
              <a:t>missing functionality</a:t>
            </a:r>
          </a:p>
          <a:p>
            <a:pPr>
              <a:buFontTx/>
              <a:buChar char="•"/>
            </a:pPr>
            <a:r>
              <a:rPr lang="en-US" sz="1400" smtClean="0"/>
              <a:t>Poor usability</a:t>
            </a:r>
          </a:p>
          <a:p>
            <a:pPr>
              <a:buFontTx/>
              <a:buChar char="•"/>
            </a:pPr>
            <a:r>
              <a:rPr lang="en-US" sz="1400" smtClean="0"/>
              <a:t>Performance bottlenecks</a:t>
            </a:r>
          </a:p>
          <a:p>
            <a:pPr>
              <a:buFontTx/>
              <a:buChar char="•"/>
            </a:pPr>
            <a:r>
              <a:rPr lang="en-US" sz="1400" smtClean="0"/>
              <a:t>initialization/termination problems</a:t>
            </a:r>
          </a:p>
          <a:p>
            <a:r>
              <a:rPr lang="en-US" smtClean="0"/>
              <a:t>Your Team Project:</a:t>
            </a:r>
          </a:p>
          <a:p>
            <a:pPr>
              <a:buFontTx/>
              <a:buChar char="•"/>
            </a:pPr>
            <a:r>
              <a:rPr lang="en-US" smtClean="0"/>
              <a:t>Use-case-based tests tend to test business-oriented functionality (see below from documentation standards for this).</a:t>
            </a:r>
          </a:p>
          <a:p>
            <a:pPr>
              <a:buFontTx/>
              <a:buChar char="•"/>
            </a:pPr>
            <a:r>
              <a:rPr lang="en-US" smtClean="0"/>
              <a:t>Usability test (see previous lecture on usability testing)</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094EF40-4E0A-4F86-91D4-3178DDD8C3DD}" type="slidenum">
              <a:rPr lang="en-US"/>
              <a:pPr/>
              <a:t>17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smtClean="0"/>
              <a:t>aka level-0 testing, component testing</a:t>
            </a:r>
          </a:p>
          <a:p>
            <a:r>
              <a:rPr lang="en-US" smtClean="0"/>
              <a:t>Unit testing tests individual system units.</a:t>
            </a:r>
          </a:p>
          <a:p>
            <a:pPr>
              <a:buFontTx/>
              <a:buChar char="•"/>
            </a:pPr>
            <a:r>
              <a:rPr lang="en-US" smtClean="0"/>
              <a:t>It is closely related to the coding process and is generally implemented by the coder.</a:t>
            </a:r>
          </a:p>
          <a:p>
            <a:pPr>
              <a:buFontTx/>
              <a:buChar char="•"/>
            </a:pPr>
            <a:r>
              <a:rPr lang="en-US" smtClean="0"/>
              <a:t>It generally doesn’t require </a:t>
            </a:r>
            <a:r>
              <a:rPr lang="en-US" i="1" smtClean="0"/>
              <a:t>incident reporting.</a:t>
            </a:r>
          </a:p>
          <a:p>
            <a:pPr>
              <a:buFontTx/>
              <a:buChar char="•"/>
            </a:pPr>
            <a:r>
              <a:rPr lang="en-US" smtClean="0"/>
              <a:t>It tends to deploy </a:t>
            </a:r>
            <a:r>
              <a:rPr lang="en-US" i="1" smtClean="0"/>
              <a:t>stubs</a:t>
            </a:r>
            <a:r>
              <a:rPr lang="en-US" smtClean="0"/>
              <a:t> and </a:t>
            </a:r>
            <a:r>
              <a:rPr lang="en-US" i="1" smtClean="0"/>
              <a:t>drivers</a:t>
            </a:r>
            <a:r>
              <a:rPr lang="en-US" smtClean="0"/>
              <a:t>.</a:t>
            </a:r>
          </a:p>
          <a:p>
            <a:r>
              <a:rPr lang="en-US" smtClean="0"/>
              <a:t>Target fault types:</a:t>
            </a:r>
          </a:p>
          <a:p>
            <a:pPr>
              <a:buFontTx/>
              <a:buChar char="•"/>
            </a:pPr>
            <a:r>
              <a:rPr lang="en-US" smtClean="0"/>
              <a:t>Basic correctness and accuracy faults</a:t>
            </a:r>
          </a:p>
          <a:p>
            <a:r>
              <a:rPr lang="en-US" smtClean="0"/>
              <a:t>Your team project: </a:t>
            </a:r>
          </a:p>
          <a:p>
            <a:pPr>
              <a:buFontTx/>
              <a:buChar char="•"/>
            </a:pPr>
            <a:r>
              <a:rPr lang="en-US" smtClean="0"/>
              <a:t>JUnit tests</a:t>
            </a:r>
            <a:endParaRPr lang="en-US" sz="1000" smtClean="0"/>
          </a:p>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E1C5FF7-ABC8-48CF-85E7-36F806AB9203}" type="slidenum">
              <a:rPr lang="en-US"/>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mtClean="0"/>
              <a:t>Never underestimate this part.  In the same way that there can be practically infinite combinations of input data values, there can also be practically infinite combinations of unit interactions.</a:t>
            </a:r>
          </a:p>
          <a:p>
            <a:r>
              <a:rPr lang="en-US" smtClean="0"/>
              <a:t>Integration testing tests combinations of system units.</a:t>
            </a:r>
          </a:p>
          <a:p>
            <a:pPr>
              <a:buFontTx/>
              <a:buChar char="•"/>
            </a:pPr>
            <a:r>
              <a:rPr lang="en-US" smtClean="0"/>
              <a:t>It can be approached either top-down (uses stubs) or bottom-up (uses drivers)</a:t>
            </a:r>
          </a:p>
          <a:p>
            <a:pPr>
              <a:buFontTx/>
              <a:buChar char="•"/>
            </a:pPr>
            <a:r>
              <a:rPr lang="en-US" smtClean="0"/>
              <a:t>There can be multiple levels of integration.</a:t>
            </a:r>
          </a:p>
          <a:p>
            <a:r>
              <a:rPr lang="en-US" smtClean="0"/>
              <a:t>Target fault types:</a:t>
            </a:r>
          </a:p>
          <a:p>
            <a:pPr>
              <a:buFontTx/>
              <a:buChar char="•"/>
            </a:pPr>
            <a:r>
              <a:rPr lang="en-US" smtClean="0"/>
              <a:t>Conversion faults</a:t>
            </a:r>
          </a:p>
          <a:p>
            <a:pPr>
              <a:buFontTx/>
              <a:buChar char="•"/>
            </a:pPr>
            <a:r>
              <a:rPr lang="en-US" smtClean="0"/>
              <a:t>Correctness and accuracy faults with multi-unit sub-systems</a:t>
            </a:r>
          </a:p>
          <a:p>
            <a:r>
              <a:rPr lang="en-US" smtClean="0"/>
              <a:t>Your team project:</a:t>
            </a:r>
          </a:p>
          <a:p>
            <a:pPr>
              <a:buFontTx/>
              <a:buChar char="•"/>
            </a:pPr>
            <a:r>
              <a:rPr lang="en-US" smtClean="0"/>
              <a:t>Your systems aren’t that large, so they won’t have much integration testing.  You’ll largely be going from unit tests to system tests.</a:t>
            </a:r>
          </a:p>
          <a:p>
            <a:pPr>
              <a:buFontTx/>
              <a:buChar char="•"/>
            </a:pPr>
            <a:r>
              <a:rPr lang="en-US" smtClean="0"/>
              <a:t>You will test inter-tier integration.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8C33776-81EF-43B6-8441-2CC386B567DF}" type="slidenum">
              <a:rPr lang="en-US"/>
              <a:pPr/>
              <a:t>19</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smtClean="0"/>
              <a:t>Target fault types:</a:t>
            </a:r>
          </a:p>
          <a:p>
            <a:pPr>
              <a:buFontTx/>
              <a:buChar char="•"/>
            </a:pPr>
            <a:r>
              <a:rPr lang="en-US" smtClean="0"/>
              <a:t>Functional faults (e.g., missing functionality, security holes)</a:t>
            </a:r>
          </a:p>
          <a:p>
            <a:pPr>
              <a:buFontTx/>
              <a:buChar char="•"/>
            </a:pPr>
            <a:r>
              <a:rPr lang="en-US" smtClean="0"/>
              <a:t>Non-functional faults (e.g., poor usability, poor performance)</a:t>
            </a:r>
          </a:p>
          <a:p>
            <a:r>
              <a:rPr lang="en-US" smtClean="0"/>
              <a:t>Your team project: </a:t>
            </a:r>
          </a:p>
          <a:p>
            <a:pPr>
              <a:buFontTx/>
              <a:buChar char="•"/>
            </a:pPr>
            <a:r>
              <a:rPr lang="en-US" smtClean="0"/>
              <a:t>Usability tests</a:t>
            </a:r>
          </a:p>
          <a:p>
            <a:pPr>
              <a:buFontTx/>
              <a:buChar char="•"/>
            </a:pPr>
            <a:r>
              <a:rPr lang="en-US" smtClean="0"/>
              <a:t>System tests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D9D374E-66DB-4BAF-B0EC-2344BE0DB9BE}" type="slidenum">
              <a:rPr lang="en-US"/>
              <a:pPr/>
              <a:t>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EFC4E5F-5C00-4272-801D-C2545AA13DD5}" type="slidenum">
              <a:rPr lang="en-US"/>
              <a:pPr/>
              <a:t>20</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mtClean="0"/>
              <a:t>Your team project: </a:t>
            </a:r>
          </a:p>
          <a:p>
            <a:pPr>
              <a:buFontTx/>
              <a:buChar char="•"/>
            </a:pPr>
            <a:r>
              <a:rPr lang="en-US" smtClean="0"/>
              <a:t>Alpha (w/ me, other teams)</a:t>
            </a:r>
          </a:p>
          <a:p>
            <a:pPr>
              <a:buFontTx/>
              <a:buChar char="•"/>
            </a:pPr>
            <a:r>
              <a:rPr lang="en-US" smtClean="0"/>
              <a:t>Beta (w/ CS 108 students)</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33C582C-8780-4403-9947-28022ED0628C}" type="slidenum">
              <a:rPr lang="en-US"/>
              <a:pPr/>
              <a:t>21</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92DD768-94EB-4CA6-BBBA-C026133E3C5D}" type="slidenum">
              <a:rPr lang="en-US"/>
              <a:pPr/>
              <a:t>22</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mtClean="0"/>
              <a:t>You’ll be doing both of these things in your team project:</a:t>
            </a:r>
          </a:p>
          <a:p>
            <a:pPr>
              <a:buFontTx/>
              <a:buChar char="•"/>
            </a:pPr>
            <a:r>
              <a:rPr lang="en-US" i="1" smtClean="0"/>
              <a:t>Confirmation</a:t>
            </a:r>
            <a:r>
              <a:rPr lang="en-US" smtClean="0"/>
              <a:t> testing – Tests that a defect found in an earlier test has been fixed.</a:t>
            </a:r>
          </a:p>
          <a:p>
            <a:pPr>
              <a:buFontTx/>
              <a:buChar char="•"/>
            </a:pPr>
            <a:r>
              <a:rPr lang="en-US" i="1" smtClean="0"/>
              <a:t>Regression</a:t>
            </a:r>
            <a:r>
              <a:rPr lang="en-US" smtClean="0"/>
              <a:t> testing – Tests that the integration of new modules or code fixes have not affected the existing modules.</a:t>
            </a:r>
          </a:p>
          <a:p>
            <a:r>
              <a:rPr lang="en-US" smtClean="0"/>
              <a:t>Automation is easier for system unit testing that for usability and GUI functionality.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070664F-B7DF-447E-997D-9A68F2CED855}" type="slidenum">
              <a:rPr lang="en-US"/>
              <a:pPr/>
              <a:t>23</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000" smtClean="0"/>
              <a:t>See http://www.agiledata.org/essays/databaseTesting.html.</a:t>
            </a:r>
          </a:p>
          <a:p>
            <a:r>
              <a:rPr lang="en-US" sz="1000" smtClean="0"/>
              <a:t>Less than ½ of the organizations surveyed by Scott Ambler in 2006 actually had database regression tests in place.  Why is that?</a:t>
            </a:r>
          </a:p>
          <a:p>
            <a:pPr>
              <a:buFontTx/>
              <a:buChar char="•"/>
            </a:pPr>
            <a:r>
              <a:rPr lang="en-US" sz="1000" smtClean="0"/>
              <a:t>Databases are harder to test because they are harder to run in isolation.</a:t>
            </a:r>
          </a:p>
          <a:p>
            <a:pPr>
              <a:buFontTx/>
              <a:buChar char="•"/>
            </a:pPr>
            <a:r>
              <a:rPr lang="en-US" sz="1000" smtClean="0"/>
              <a:t>Database software is developed by different sub-organizations who tend not to test as completely.</a:t>
            </a:r>
          </a:p>
          <a:p>
            <a:pPr>
              <a:buFontTx/>
              <a:buChar char="•"/>
            </a:pPr>
            <a:r>
              <a:rPr lang="en-US" sz="1000" smtClean="0"/>
              <a:t>We’re more into software quality and than we are into data quality.</a:t>
            </a:r>
          </a:p>
          <a:p>
            <a:r>
              <a:rPr lang="en-US" sz="1000" smtClean="0"/>
              <a:t>What to test:</a:t>
            </a:r>
          </a:p>
          <a:p>
            <a:pPr>
              <a:buFontTx/>
              <a:buChar char="•"/>
            </a:pPr>
            <a:r>
              <a:rPr lang="en-US" sz="1000" smtClean="0"/>
              <a:t>Database structure and integrity – whitebox test your stored procedures/triggers, referential integrity, cascading, etc.</a:t>
            </a:r>
          </a:p>
          <a:p>
            <a:pPr>
              <a:buFontTx/>
              <a:buChar char="•"/>
            </a:pPr>
            <a:r>
              <a:rPr lang="en-US" sz="1000" smtClean="0"/>
              <a:t>Data loading &amp; extracting – blackbox test your application’s data entry and retrieval.</a:t>
            </a:r>
          </a:p>
          <a:p>
            <a:pPr>
              <a:buFontTx/>
              <a:buChar char="•"/>
            </a:pPr>
            <a:r>
              <a:rPr lang="en-US" sz="1000" smtClean="0"/>
              <a:t>Application integrity – blackbox test your transactions, test for correctness and load (i.e., create a “big” testing database – one of the classic testing errors is to do all your system testing on a toy database, and then discover in production that your queries are too inefficient for databases with more than 100 records!).</a:t>
            </a:r>
          </a:p>
          <a:p>
            <a:r>
              <a:rPr lang="en-US" sz="1000" smtClean="0"/>
              <a:t>For their team projects, I’d guess that they don’t have stored procedures to test and that they’ve done an ok job of blackbox testing based on use cases.  The thing they probably haven’t don’t yet is to create a large test database to test data load.  See http://www.generatedata.com/ for a tool to create random table data.</a:t>
            </a:r>
          </a:p>
          <a:p>
            <a:endParaRPr lang="en-US" sz="1000" smtClean="0"/>
          </a:p>
          <a:p>
            <a:endParaRPr lang="en-US" sz="1000" smtClean="0"/>
          </a:p>
          <a:p>
            <a:endParaRPr lang="en-US"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0B94544-2DD0-4182-ABD4-0C8044B0739E}" type="slidenum">
              <a:rPr lang="en-US"/>
              <a:pPr/>
              <a:t>24</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mtClean="0"/>
              <a:t>Range:</a:t>
            </a:r>
          </a:p>
          <a:p>
            <a:pPr>
              <a:buFontTx/>
              <a:buChar char="•"/>
            </a:pPr>
            <a:r>
              <a:rPr lang="en-US" smtClean="0"/>
              <a:t>Formal – e.g., JUnit test suite, fully documented system test plan (e.g., for safety-critical avionics applications)</a:t>
            </a:r>
          </a:p>
          <a:p>
            <a:pPr>
              <a:buFontTx/>
              <a:buChar char="•"/>
            </a:pPr>
            <a:r>
              <a:rPr lang="en-US" smtClean="0"/>
              <a:t>Informal – e.g., scribbled notes on what to try, ad hoc CS 108 “testing”, Web interface tests</a:t>
            </a:r>
          </a:p>
          <a:p>
            <a:r>
              <a:rPr lang="en-US" smtClean="0"/>
              <a:t>Each test case in a test suite contains:</a:t>
            </a:r>
          </a:p>
          <a:p>
            <a:pPr>
              <a:buFontTx/>
              <a:buChar char="•"/>
            </a:pPr>
            <a:r>
              <a:rPr lang="en-US" i="1" smtClean="0"/>
              <a:t>Test basis – </a:t>
            </a:r>
            <a:r>
              <a:rPr lang="en-US" smtClean="0"/>
              <a:t>the documents/artifacts on which the test is based (e.g., a requirements document, use case scenario or even code segment)</a:t>
            </a:r>
            <a:endParaRPr lang="en-US" i="1" smtClean="0"/>
          </a:p>
          <a:p>
            <a:pPr>
              <a:buFontTx/>
              <a:buChar char="•"/>
            </a:pPr>
            <a:r>
              <a:rPr lang="en-US" i="1" smtClean="0"/>
              <a:t>Test data – </a:t>
            </a:r>
            <a:r>
              <a:rPr lang="en-US" smtClean="0"/>
              <a:t>the data that exists before the test is run (e.g., the contents of the database, which you may have to invent data for the test).</a:t>
            </a:r>
          </a:p>
          <a:p>
            <a:pPr>
              <a:buFontTx/>
              <a:buChar char="•"/>
            </a:pPr>
            <a:r>
              <a:rPr lang="en-US" i="1" smtClean="0"/>
              <a:t>Test script – </a:t>
            </a:r>
            <a:r>
              <a:rPr lang="en-US" smtClean="0"/>
              <a:t>the procedure for executing the test, including input values, user/system actions, and expected results.  These tend to be written much like a movie script.</a:t>
            </a:r>
          </a:p>
          <a:p>
            <a:r>
              <a:rPr lang="en-US" smtClean="0"/>
              <a:t>Your team project:</a:t>
            </a:r>
          </a:p>
          <a:p>
            <a:pPr>
              <a:buFontTx/>
              <a:buChar char="•"/>
            </a:pPr>
            <a:r>
              <a:rPr lang="en-US" smtClean="0"/>
              <a:t>You’ve been doing test documentation for the usability test and the scenario-based system tests.</a:t>
            </a:r>
          </a:p>
          <a:p>
            <a:pPr>
              <a:buFontTx/>
              <a:buChar char="•"/>
            </a:pPr>
            <a:r>
              <a:rPr lang="en-US" smtClean="0"/>
              <a:t>Show them an example from a pervious semester project</a:t>
            </a:r>
          </a:p>
          <a:p>
            <a:pPr>
              <a:buFontTx/>
              <a:buChar char="•"/>
            </a:pPr>
            <a:r>
              <a:rPr lang="en-US" smtClean="0"/>
              <a:t>These tests can be written before or in parallel with system development.</a:t>
            </a:r>
          </a:p>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F80B8D1-87CE-416B-9133-B5AF6F77C546}" type="slidenum">
              <a:rPr lang="en-US"/>
              <a:pPr/>
              <a:t>25</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z="1000" smtClean="0"/>
              <a:t>Testing finds errors; debugging fixes them.  Document all incidents (i.e., potential failures caused by system faults).</a:t>
            </a:r>
          </a:p>
          <a:p>
            <a:r>
              <a:rPr lang="en-US" sz="1000" smtClean="0"/>
              <a:t>Document all incidents so they can be investigated – actual failures should be debugged and re-tested; non-failures should be explained.  Include information on when/where/how the incident arose, what exactly happened, who found it.  Document real incidents (the system crashed, it didn’t work as advertised, it gave poor output); don’t document non-incident problems (I can’t remember the password, I didn’t follow the test script)</a:t>
            </a:r>
          </a:p>
          <a:p>
            <a:r>
              <a:rPr lang="en-US" sz="1000" smtClean="0"/>
              <a:t>Debugging techniques:</a:t>
            </a:r>
          </a:p>
          <a:p>
            <a:pPr>
              <a:buFontTx/>
              <a:buChar char="•"/>
            </a:pPr>
            <a:r>
              <a:rPr lang="en-US" sz="1000" smtClean="0"/>
              <a:t>brute force</a:t>
            </a:r>
          </a:p>
          <a:p>
            <a:pPr lvl="1"/>
            <a:r>
              <a:rPr lang="en-US" sz="1000" smtClean="0"/>
              <a:t>- adding trace and info dumping stuff</a:t>
            </a:r>
          </a:p>
          <a:p>
            <a:pPr lvl="1"/>
            <a:r>
              <a:rPr lang="en-US" sz="1000" smtClean="0"/>
              <a:t>- looking for clues</a:t>
            </a:r>
          </a:p>
          <a:p>
            <a:pPr lvl="1"/>
            <a:r>
              <a:rPr lang="en-US" sz="1000" smtClean="0"/>
              <a:t>- doing something radical</a:t>
            </a:r>
          </a:p>
          <a:p>
            <a:pPr>
              <a:buFontTx/>
              <a:buChar char="•"/>
            </a:pPr>
            <a:r>
              <a:rPr lang="en-US" sz="1000" smtClean="0"/>
              <a:t>backtracking</a:t>
            </a:r>
          </a:p>
          <a:p>
            <a:pPr lvl="1"/>
            <a:r>
              <a:rPr lang="en-US" sz="1000" smtClean="0"/>
              <a:t>- searching back from an error</a:t>
            </a:r>
          </a:p>
          <a:p>
            <a:pPr lvl="1"/>
            <a:r>
              <a:rPr lang="en-US" sz="1000" smtClean="0"/>
              <a:t>- uses an execution stack;</a:t>
            </a:r>
          </a:p>
          <a:p>
            <a:pPr>
              <a:buFontTx/>
              <a:buChar char="•"/>
            </a:pPr>
            <a:r>
              <a:rPr lang="en-US" sz="1000" smtClean="0"/>
              <a:t>cause elimination</a:t>
            </a:r>
          </a:p>
          <a:p>
            <a:pPr lvl="1"/>
            <a:r>
              <a:rPr lang="en-US" sz="1000" smtClean="0"/>
              <a:t>- systematically removing potential causes</a:t>
            </a:r>
          </a:p>
          <a:p>
            <a:pPr>
              <a:buFont typeface="Symbol" pitchFamily="18" charset="2"/>
              <a:buChar char="Þ"/>
            </a:pPr>
            <a:r>
              <a:rPr lang="en-US" sz="1000" smtClean="0"/>
              <a:t>Debugging is more like experimentation in natural science than it is like designing or implementing in mathematics or engineering.</a:t>
            </a:r>
          </a:p>
          <a:p>
            <a:pPr>
              <a:buFont typeface="Symbol" pitchFamily="18" charset="2"/>
              <a:buNone/>
            </a:pPr>
            <a:r>
              <a:rPr lang="en-US" sz="1000" smtClean="0"/>
              <a:t>For your team project, document incidents by creating Trac tickets and dealing with them as a team.</a:t>
            </a:r>
          </a:p>
          <a:p>
            <a:endParaRPr 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4D98AB94-F00C-4123-85A3-7016FB829E9E}" type="slidenum">
              <a:rPr lang="en-US"/>
              <a:pPr/>
              <a:t>26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mtClean="0"/>
              <a:t>Advantages of doing this (from Larman, chapter 21):</a:t>
            </a:r>
          </a:p>
          <a:p>
            <a:pPr>
              <a:buFontTx/>
              <a:buChar char="•"/>
            </a:pPr>
            <a:r>
              <a:rPr lang="en-US" smtClean="0"/>
              <a:t>The tests actually get written.</a:t>
            </a:r>
          </a:p>
          <a:p>
            <a:pPr>
              <a:buFontTx/>
              <a:buChar char="•"/>
            </a:pPr>
            <a:r>
              <a:rPr lang="en-US" smtClean="0"/>
              <a:t>It forces us to think carefully about the problem, not the coding.</a:t>
            </a:r>
          </a:p>
          <a:p>
            <a:pPr>
              <a:buFontTx/>
              <a:buChar char="•"/>
            </a:pPr>
            <a:r>
              <a:rPr lang="en-US" smtClean="0"/>
              <a:t>Promotes automated testing.</a:t>
            </a:r>
          </a:p>
          <a:p>
            <a:pPr>
              <a:buFontTx/>
              <a:buChar char="•"/>
            </a:pPr>
            <a:r>
              <a:rPr lang="en-US" smtClean="0"/>
              <a:t>Provides confidence to refactor.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518F0F44-A797-4B7D-9559-1CBD9A50D3E4}" type="slidenum">
              <a:rPr lang="en-US"/>
              <a:pPr/>
              <a:t>27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mtClean="0"/>
              <a:t>What a wonderful feeling – the Eclipse/Java/JUnit green bar on my iSudoku tests after refactoring the grid implementation.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496A730-093C-4DED-B365-94232BB8603C}" type="slidenum">
              <a:rPr lang="en-US"/>
              <a:pPr/>
              <a:t>28</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What to refactor – everything</a:t>
            </a:r>
          </a:p>
          <a:p>
            <a:r>
              <a:rPr lang="en-US" smtClean="0"/>
              <a:t>When to refactor – anytime throughout the software lifecycle that you detect “stench”</a:t>
            </a:r>
          </a:p>
          <a:p>
            <a:pPr>
              <a:buFontTx/>
              <a:buChar char="•"/>
            </a:pPr>
            <a:r>
              <a:rPr lang="en-US" smtClean="0"/>
              <a:t>Hard to understand code</a:t>
            </a:r>
          </a:p>
          <a:p>
            <a:pPr>
              <a:buFontTx/>
              <a:buChar char="•"/>
            </a:pPr>
            <a:r>
              <a:rPr lang="en-US" smtClean="0"/>
              <a:t>Long methods</a:t>
            </a:r>
          </a:p>
          <a:p>
            <a:pPr>
              <a:buFontTx/>
              <a:buChar char="•"/>
            </a:pPr>
            <a:r>
              <a:rPr lang="en-US" smtClean="0"/>
              <a:t>Too many instance variables</a:t>
            </a:r>
          </a:p>
          <a:p>
            <a:pPr>
              <a:buFontTx/>
              <a:buChar char="•"/>
            </a:pPr>
            <a:r>
              <a:rPr lang="en-US" smtClean="0"/>
              <a:t>Duplicated code</a:t>
            </a:r>
          </a:p>
          <a:p>
            <a:r>
              <a:rPr lang="en-US" smtClean="0"/>
              <a:t>How to refactor – in small steps, rerunning unit tests after each step</a:t>
            </a:r>
          </a:p>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01634D-585A-48AF-9CAC-86535F845B7D}" type="slidenum">
              <a:rPr lang="en-US"/>
              <a:pPr/>
              <a:t>29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C8D3B4B-8453-49FF-A5AE-38F2318C39F1}" type="slidenum">
              <a:rPr lang="en-US"/>
              <a:pPr/>
              <a:t>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t>Quality, process and metrics apply to the whole SE process, not just to “software testing”.  However, we’ll focus here mostly on testing approaches for software implementations.</a:t>
            </a:r>
          </a:p>
          <a:p>
            <a:pPr>
              <a:lnSpc>
                <a:spcPct val="90000"/>
              </a:lnSpc>
              <a:spcBef>
                <a:spcPct val="20000"/>
              </a:spcBef>
            </a:pPr>
            <a:r>
              <a:rPr lang="en-US" smtClean="0"/>
              <a:t>“Testing is an integral component of the software process and an activity the must be carried out throughout the life-cycle.”</a:t>
            </a:r>
            <a:r>
              <a:rPr lang="en-US" i="1" smtClean="0"/>
              <a:t> </a:t>
            </a:r>
            <a:r>
              <a:rPr lang="en-US" smtClean="0"/>
              <a:t>- Stephen Schach, </a:t>
            </a:r>
            <a:r>
              <a:rPr lang="en-US" i="1" smtClean="0"/>
              <a:t>Software Engineering</a:t>
            </a:r>
          </a:p>
          <a:p>
            <a:pPr>
              <a:lnSpc>
                <a:spcPct val="90000"/>
              </a:lnSpc>
              <a:spcBef>
                <a:spcPct val="20000"/>
              </a:spcBef>
            </a:pPr>
            <a:r>
              <a:rPr lang="en-US" smtClean="0"/>
              <a:t>“Consider it pure joy, my brothers, whenever you face trials of many kinds, because you know that the testing of your faith develops perseverance.”</a:t>
            </a:r>
            <a:r>
              <a:rPr lang="en-US" i="1" smtClean="0"/>
              <a:t> </a:t>
            </a:r>
            <a:r>
              <a:rPr lang="en-US" smtClean="0"/>
              <a:t>James 1:2-3</a:t>
            </a:r>
          </a:p>
          <a:p>
            <a:pPr>
              <a:lnSpc>
                <a:spcPct val="90000"/>
              </a:lnSpc>
              <a:spcBef>
                <a:spcPct val="20000"/>
              </a:spcBef>
            </a:pPr>
            <a:endParaRPr lang="en-US" i="1" smtClean="0"/>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37576BA-CE6D-414A-8DB6-7B49AB87FE6E}" type="slidenum">
              <a:rPr lang="en-US"/>
              <a:pPr/>
              <a:t>30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smtClean="0"/>
              <a:t>This tool revolutionized my approach to programming.</a:t>
            </a:r>
          </a:p>
          <a:p>
            <a:r>
              <a:rPr lang="en-US" smtClean="0"/>
              <a:t>This is an example of the power of intelligent abstractions.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11E00F6-7C2F-43F2-8B54-BB41A10DF8B3}" type="slidenum">
              <a:rPr lang="en-US"/>
              <a:pPr/>
              <a:t>31</a:t>
            </a:fld>
            <a:endParaRPr lang="en-US"/>
          </a:p>
        </p:txBody>
      </p:sp>
      <p:sp>
        <p:nvSpPr>
          <p:cNvPr id="92163" name="Rectangle 2"/>
          <p:cNvSpPr>
            <a:spLocks noGrp="1" noChangeArrowheads="1"/>
          </p:cNvSpPr>
          <p:nvPr>
            <p:ph type="body" idx="1"/>
          </p:nvPr>
        </p:nvSpPr>
        <p:spPr>
          <a:noFill/>
          <a:ln/>
        </p:spPr>
        <p:txBody>
          <a:bodyPr/>
          <a:lstStyle/>
          <a:p>
            <a:r>
              <a:rPr lang="en-US" dirty="0" smtClean="0"/>
              <a:t>Change is inevitable.</a:t>
            </a:r>
          </a:p>
          <a:p>
            <a:r>
              <a:rPr lang="en-US" dirty="0" smtClean="0"/>
              <a:t>Artifacts:</a:t>
            </a:r>
          </a:p>
          <a:p>
            <a:pPr>
              <a:buFontTx/>
              <a:buChar char="•"/>
            </a:pPr>
            <a:r>
              <a:rPr lang="en-US" dirty="0" smtClean="0"/>
              <a:t>documents</a:t>
            </a:r>
          </a:p>
          <a:p>
            <a:pPr>
              <a:buFontTx/>
              <a:buChar char="•"/>
            </a:pPr>
            <a:r>
              <a:rPr lang="en-US" dirty="0" smtClean="0"/>
              <a:t>code/data modules</a:t>
            </a:r>
          </a:p>
          <a:p>
            <a:pPr>
              <a:buFontTx/>
              <a:buChar char="•"/>
            </a:pPr>
            <a:r>
              <a:rPr lang="en-US" dirty="0" smtClean="0"/>
              <a:t>object files</a:t>
            </a:r>
          </a:p>
          <a:p>
            <a:pPr>
              <a:buFontTx/>
              <a:buChar char="•"/>
            </a:pPr>
            <a:r>
              <a:rPr lang="en-US" dirty="0" smtClean="0"/>
              <a:t>executables</a:t>
            </a:r>
          </a:p>
          <a:p>
            <a:pPr>
              <a:buFontTx/>
              <a:buChar char="•"/>
            </a:pPr>
            <a:r>
              <a:rPr lang="en-US" dirty="0" smtClean="0"/>
              <a:t>link or make files</a:t>
            </a:r>
          </a:p>
          <a:p>
            <a:pPr>
              <a:buFontTx/>
              <a:buChar char="•"/>
            </a:pPr>
            <a:r>
              <a:rPr lang="en-US" dirty="0" smtClean="0"/>
              <a:t>the CASE tools themselves</a:t>
            </a:r>
          </a:p>
          <a:p>
            <a:pPr eaLnBrk="1" hangingPunct="1">
              <a:lnSpc>
                <a:spcPct val="90000"/>
              </a:lnSpc>
            </a:pPr>
            <a:r>
              <a:rPr lang="en-US" dirty="0" smtClean="0"/>
              <a:t>It involves a range of activities</a:t>
            </a:r>
          </a:p>
          <a:p>
            <a:pPr eaLnBrk="1" hangingPunct="1">
              <a:lnSpc>
                <a:spcPct val="90000"/>
              </a:lnSpc>
              <a:buFont typeface="Arial" pitchFamily="34" charset="0"/>
              <a:buChar char="•"/>
            </a:pPr>
            <a:r>
              <a:rPr lang="en-US" dirty="0" smtClean="0"/>
              <a:t> Version/Release control</a:t>
            </a:r>
          </a:p>
          <a:p>
            <a:pPr eaLnBrk="1" hangingPunct="1">
              <a:lnSpc>
                <a:spcPct val="90000"/>
              </a:lnSpc>
              <a:buFont typeface="Arial" pitchFamily="34" charset="0"/>
              <a:buChar char="•"/>
            </a:pPr>
            <a:r>
              <a:rPr lang="en-US" dirty="0" smtClean="0"/>
              <a:t> Change management</a:t>
            </a:r>
          </a:p>
          <a:p>
            <a:pPr eaLnBrk="1" hangingPunct="1">
              <a:lnSpc>
                <a:spcPct val="90000"/>
              </a:lnSpc>
              <a:buFont typeface="Arial" pitchFamily="34" charset="0"/>
              <a:buChar char="•"/>
            </a:pPr>
            <a:r>
              <a:rPr lang="en-US" dirty="0" smtClean="0"/>
              <a:t> Build support</a:t>
            </a:r>
          </a:p>
          <a:p>
            <a:r>
              <a:rPr lang="en-US" dirty="0" smtClean="0"/>
              <a:t>Systems and processes are usually complicated enough to require:</a:t>
            </a:r>
          </a:p>
          <a:p>
            <a:pPr>
              <a:buFontTx/>
              <a:buChar char="•"/>
            </a:pPr>
            <a:r>
              <a:rPr lang="en-US" dirty="0" smtClean="0"/>
              <a:t>specially designated software librarians</a:t>
            </a:r>
          </a:p>
          <a:p>
            <a:pPr>
              <a:buFontTx/>
              <a:buChar char="•"/>
            </a:pPr>
            <a:r>
              <a:rPr lang="en-US" dirty="0" smtClean="0"/>
              <a:t>automated tool support for all of these tasks</a:t>
            </a:r>
          </a:p>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1E050ECB-4C87-43DD-8A1F-A96DF8134F2C}" type="slidenum">
              <a:rPr lang="en-US"/>
              <a:pPr/>
              <a:t>32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b="1" smtClean="0"/>
              <a:t>Versions</a:t>
            </a:r>
            <a:r>
              <a:rPr lang="en-US" smtClean="0"/>
              <a:t> (aka revisions):</a:t>
            </a:r>
          </a:p>
          <a:p>
            <a:pPr>
              <a:buFontTx/>
              <a:buChar char="•"/>
            </a:pPr>
            <a:r>
              <a:rPr lang="en-US" smtClean="0"/>
              <a:t>New versions replace old ones, but the old versions must be kept to support older versions of the product.</a:t>
            </a:r>
          </a:p>
          <a:p>
            <a:pPr>
              <a:buFontTx/>
              <a:buChar char="•"/>
            </a:pPr>
            <a:r>
              <a:rPr lang="en-US" smtClean="0"/>
              <a:t>Versions usually replace earlier versions, but multiple variants could be kept (e.g., for different OSs or hardware).</a:t>
            </a:r>
          </a:p>
          <a:p>
            <a:pPr>
              <a:buFontTx/>
              <a:buChar char="•"/>
            </a:pPr>
            <a:r>
              <a:rPr lang="en-US" smtClean="0"/>
              <a:t>Versions are usually numbered linearly.</a:t>
            </a:r>
          </a:p>
          <a:p>
            <a:pPr>
              <a:buFontTx/>
              <a:buChar char="•"/>
            </a:pPr>
            <a:r>
              <a:rPr lang="en-US" smtClean="0"/>
              <a:t>Generally, you work with the most recent version of everything in the trunk.</a:t>
            </a:r>
          </a:p>
          <a:p>
            <a:r>
              <a:rPr lang="en-US" b="1" smtClean="0"/>
              <a:t>Releases</a:t>
            </a:r>
            <a:r>
              <a:rPr lang="en-US" smtClean="0"/>
              <a:t> (aka configurations, tags):</a:t>
            </a:r>
          </a:p>
          <a:p>
            <a:pPr>
              <a:buFontTx/>
              <a:buChar char="•"/>
            </a:pPr>
            <a:r>
              <a:rPr lang="en-US" smtClean="0"/>
              <a:t>Releases are aggregates of multiple versioned artifacts representing complete systems.</a:t>
            </a:r>
          </a:p>
          <a:p>
            <a:pPr>
              <a:buFontTx/>
              <a:buChar char="•"/>
            </a:pPr>
            <a:r>
              <a:rPr lang="en-US" smtClean="0"/>
              <a:t>They don’t create copies of the code, they just mark existing versions as in the release.</a:t>
            </a:r>
          </a:p>
          <a:p>
            <a:r>
              <a:rPr lang="en-US" b="1" smtClean="0"/>
              <a:t>Branches</a:t>
            </a:r>
            <a:r>
              <a:rPr lang="en-US" smtClean="0"/>
              <a:t> (aka forks):</a:t>
            </a:r>
          </a:p>
          <a:p>
            <a:pPr>
              <a:buFontTx/>
              <a:buChar char="•"/>
            </a:pPr>
            <a:r>
              <a:rPr lang="en-US" smtClean="0"/>
              <a:t>You copy over individual artifacts or whole systems to separate development</a:t>
            </a:r>
          </a:p>
          <a:p>
            <a:pPr>
              <a:buFontTx/>
              <a:buChar char="•"/>
            </a:pPr>
            <a:r>
              <a:rPr lang="en-US" smtClean="0"/>
              <a:t>You can merge a branch’s changed back into the main trunk when/if appropriate.</a:t>
            </a:r>
          </a:p>
          <a:p>
            <a:r>
              <a:rPr lang="en-US" smtClean="0"/>
              <a:t>Example support tools: RCS, CVS, SVN, SourceSafe, ClearCase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E6BAE64-8286-4145-A44B-AD4A036231C8}" type="slidenum">
              <a:rPr lang="en-US"/>
              <a:pPr/>
              <a:t>33</a:t>
            </a:fld>
            <a:endParaRPr lang="en-US"/>
          </a:p>
        </p:txBody>
      </p:sp>
      <p:sp>
        <p:nvSpPr>
          <p:cNvPr id="94211" name="Rectangle 2"/>
          <p:cNvSpPr>
            <a:spLocks noGrp="1" noChangeArrowheads="1"/>
          </p:cNvSpPr>
          <p:nvPr>
            <p:ph type="body" idx="1"/>
          </p:nvPr>
        </p:nvSpPr>
        <p:spPr>
          <a:noFill/>
          <a:ln/>
        </p:spPr>
        <p:txBody>
          <a:bodyPr/>
          <a:lstStyle/>
          <a:p>
            <a:r>
              <a:rPr lang="en-US" smtClean="0"/>
              <a:t>Change is inevitable and must be managed. Changes must be made for documented reasons.</a:t>
            </a:r>
          </a:p>
          <a:p>
            <a:r>
              <a:rPr lang="en-US" smtClean="0"/>
              <a:t>The change request is usually a formal form that is submitted to quality assurance.  Typical contents for this form are discussed in lab #11 (i.e., originator, detailed description of the problem, the resolver, the solution, the approval, the results).</a:t>
            </a:r>
          </a:p>
          <a:p>
            <a:r>
              <a:rPr lang="en-US" smtClean="0"/>
              <a:t>Engineering the change requires that the full software engineering process (i.e., analysis, design, documentation, test, etc) be carried out on the change itself in the context of the rest of the system.</a:t>
            </a:r>
          </a:p>
          <a:p>
            <a:r>
              <a:rPr lang="en-US" smtClean="0"/>
              <a:t>Iteration is required if approvals are not gained on the first try.  </a:t>
            </a:r>
          </a:p>
          <a:p>
            <a:r>
              <a:rPr lang="en-US" smtClean="0"/>
              <a:t>Example support tools: Trac tickets, ClearQuest</a:t>
            </a:r>
          </a:p>
          <a:p>
            <a:endParaRPr lang="en-US" smtClean="0"/>
          </a:p>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3F9E6B4-06B1-494E-8CA4-142418D14615}" type="slidenum">
              <a:rPr lang="en-US"/>
              <a:pPr/>
              <a:t>34</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mtClean="0"/>
              <a:t>It’s almost impossible to image living without some form of build support.</a:t>
            </a:r>
          </a:p>
          <a:p>
            <a:r>
              <a:rPr lang="en-US" smtClean="0"/>
              <a:t>Example support tools: make, ant</a:t>
            </a:r>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CCF6F7F-F04F-4F4E-89BA-1B43E53A8A5C}" type="slidenum">
              <a:rPr lang="en-US"/>
              <a:pPr/>
              <a:t>35</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mtClean="0"/>
              <a:t>Students prefer to focus on people and technology, ignoring process.  Process matters.  The larger the software system/organization, the more the process matters.   Examples of life-changing process ideas: winner picks it up; misplaces shoes go down the clothes chute.</a:t>
            </a:r>
          </a:p>
          <a:p>
            <a:r>
              <a:rPr lang="en-US" smtClean="0"/>
              <a:t>SE has made and continues to make mistakes.  Civil engineering has a 3 millennia head start.  And process assessment and improvement are even younger than software engineering.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03AE146-5584-47C1-878B-349D10347A1B}" type="slidenum">
              <a:rPr lang="en-US"/>
              <a:pPr/>
              <a:t>36</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457200" y="4343400"/>
            <a:ext cx="6172200" cy="4114800"/>
          </a:xfrm>
          <a:noFill/>
          <a:ln/>
        </p:spPr>
        <p:txBody>
          <a:bodyPr/>
          <a:lstStyle/>
          <a:p>
            <a:r>
              <a:rPr lang="en-US" smtClean="0"/>
              <a:t>Dr. W. Edwards Deming developed his System of Profound Knowledge as a comprehensive theory for management, providing  the rationale by which every aspect of life may be improved. Dr. Deming’s teachings of his management philosophy in Japan from 1950 on, created a total transformation in Japanese business  resulting in what is known today as the "Japanese Industrial  Miracle.” </a:t>
            </a:r>
          </a:p>
          <a:p>
            <a:r>
              <a:rPr lang="en-US" smtClean="0"/>
              <a:t>The late Dr. W. E. Deming (1900 - 1993), one of the foremost experts of quality control in the United States, was invited to Japan by the Union of Japanese Scientists and Engineers (JUSE) in July 1950. Upon his visit, Dr. Deming lectured day after day his, "Eight-Day Course on Quality Control," at the Auditorium of the Japan Medical Association in Kanda-Surugadai, Tokyo. This was followed by Dr. Deming's "One-Day Course on Quality Control for Top Management," held in Hakone. Through these seminars, Dr. Deming taught the basics of statistical quality control plainly and thoroughly to executives, managers, engineers, and researchers of the Japanese industries. His teachings made a deep impression on the participants' mind and provided great impetus to quality control in Japan, which was in its infancy.</a:t>
            </a:r>
          </a:p>
          <a:p>
            <a:endParaRPr lang="en-US" smtClean="0"/>
          </a:p>
          <a:p>
            <a:r>
              <a:rPr lang="en-US" i="1" smtClean="0"/>
              <a:t>W.E. Deming, in his work with the Japanese industry after World War II, applied the concepts of statistical process control to industry.  While there are important differences, these concepts are just as applicable to software as they are to automobiles, cameras, wristwatches and steel.</a:t>
            </a:r>
          </a:p>
          <a:p>
            <a:r>
              <a:rPr lang="en-US" i="1" smtClean="0"/>
              <a:t>			- </a:t>
            </a:r>
            <a:r>
              <a:rPr lang="en-US" smtClean="0"/>
              <a:t>Watts Humphrey</a:t>
            </a:r>
          </a:p>
          <a:p>
            <a:r>
              <a:rPr lang="en-US" smtClean="0"/>
              <a:t>			   </a:t>
            </a:r>
            <a:r>
              <a:rPr lang="en-US" i="1" smtClean="0"/>
              <a:t>IEEE Software</a:t>
            </a:r>
            <a:r>
              <a:rPr lang="en-US" smtClean="0"/>
              <a:t>, 1988</a:t>
            </a:r>
          </a:p>
          <a:p>
            <a:r>
              <a:rPr lang="en-US" smtClean="0"/>
              <a:t>			    </a:t>
            </a:r>
          </a:p>
          <a:p>
            <a:endParaRPr lang="en-US" smtClean="0"/>
          </a:p>
          <a:p>
            <a:endParaRPr lang="en-US" smtClean="0"/>
          </a:p>
          <a:p>
            <a:r>
              <a:rPr lang="en-US" smtClean="0"/>
              <a:t>Some relevant features of the Deming philosophy are: </a:t>
            </a:r>
          </a:p>
          <a:p>
            <a:r>
              <a:rPr lang="en-US" smtClean="0"/>
              <a:t>      the customer is the most important part of the production line </a:t>
            </a:r>
          </a:p>
          <a:p>
            <a:r>
              <a:rPr lang="en-US" smtClean="0"/>
              <a:t>      customer satisfaction is not enough; you must exceed the customer's   expectations to improve your reputation and secure future business </a:t>
            </a:r>
          </a:p>
          <a:p>
            <a:r>
              <a:rPr lang="en-US" smtClean="0"/>
              <a:t>      improved quality (reliability, consistency, predictability, dependability) is  analogous to reduced variation. This is why statistical thinking and  statistical methods are all-important: the study of statistics is the study of  variation  an organisation must operate as a genuine team focussed on the customer, without the internal competition and conflict which typify Western management style </a:t>
            </a:r>
          </a:p>
          <a:p>
            <a:r>
              <a:rPr lang="en-US" smtClean="0"/>
              <a:t>       teamwork should extend to customer-supplier relationships </a:t>
            </a:r>
          </a:p>
          <a:p>
            <a:r>
              <a:rPr lang="en-US" smtClean="0"/>
              <a:t>       the vast majority of problems and difficulties are caused by poor   management  good operations, best efforts, hard work, and experience are not  enough: everyone in the organisation must understand what changes are needed and the reasons for them </a:t>
            </a:r>
          </a:p>
          <a:p>
            <a:r>
              <a:rPr lang="en-US" smtClean="0"/>
              <a:t>       there is no substitute for knowledge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6B1E938-8605-4785-83DC-9721145B19B4}" type="slidenum">
              <a:rPr lang="en-US"/>
              <a:pPr/>
              <a:t>37</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mtClean="0"/>
              <a:t>http://www.sei.cmu.edu/cmmi/</a:t>
            </a:r>
          </a:p>
          <a:p>
            <a:r>
              <a:rPr lang="en-US" smtClean="0"/>
              <a:t>This is a very complex system, but is commonly used as a reference in the industry.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AD2F5AD7-7A85-4FE8-89DE-3E25536A5F58}" type="slidenum">
              <a:rPr lang="en-US"/>
              <a:pPr/>
              <a:t>38</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smtClean="0"/>
              <a:t>24 process areas: </a:t>
            </a:r>
          </a:p>
          <a:p>
            <a:pPr>
              <a:buFontTx/>
              <a:buChar char="•"/>
            </a:pPr>
            <a:r>
              <a:rPr lang="en-US" smtClean="0"/>
              <a:t>See http://en.wikipedia.org/wiki/CMMI#Process_Areas</a:t>
            </a:r>
          </a:p>
          <a:p>
            <a:r>
              <a:rPr lang="en-US" smtClean="0"/>
              <a:t>6-point scale:</a:t>
            </a:r>
          </a:p>
          <a:p>
            <a:r>
              <a:rPr lang="en-US" smtClean="0"/>
              <a:t>1. Not performed – not up to scratch in some particular area</a:t>
            </a:r>
          </a:p>
          <a:p>
            <a:r>
              <a:rPr lang="en-US" smtClean="0"/>
              <a:t>2. Performed – all areas covered/communicated</a:t>
            </a:r>
          </a:p>
          <a:p>
            <a:r>
              <a:rPr lang="en-US" smtClean="0"/>
              <a:t>3. Managed – all areas documented/managed</a:t>
            </a:r>
          </a:p>
          <a:p>
            <a:r>
              <a:rPr lang="en-US" smtClean="0"/>
              <a:t>4. Defined – data collected</a:t>
            </a:r>
          </a:p>
          <a:p>
            <a:r>
              <a:rPr lang="en-US" smtClean="0"/>
              <a:t>5. Quantitatively managed – data used in area process management</a:t>
            </a:r>
          </a:p>
          <a:p>
            <a:r>
              <a:rPr lang="en-US" smtClean="0"/>
              <a:t>6. Optimized – trends analyzed &amp; processes modified</a:t>
            </a:r>
          </a:p>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B7C3ECFB-DA78-4AF8-8214-5A394DF4CC60}" type="slidenum">
              <a:rPr lang="en-US"/>
              <a:pPr/>
              <a:t>39</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mtClean="0"/>
              <a:t>This is a fabricated example.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6618CA-5994-4728-9C0B-13A7D9DD3416}" type="slidenum">
              <a:rPr lang="en-US"/>
              <a:pPr/>
              <a:t>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Quality definition – “excellence” is what we’d like, “adherence” is mostly what we get.  The difference between the two is considerable.</a:t>
            </a:r>
          </a:p>
          <a:p>
            <a:r>
              <a:rPr lang="en-US" smtClean="0"/>
              <a:t>V&amp;V:</a:t>
            </a:r>
          </a:p>
          <a:p>
            <a:pPr>
              <a:buFontTx/>
              <a:buChar char="•"/>
            </a:pPr>
            <a:r>
              <a:rPr lang="en-US" b="1" smtClean="0"/>
              <a:t>Validation</a:t>
            </a:r>
            <a:r>
              <a:rPr lang="en-US" smtClean="0"/>
              <a:t> – Ensure that the software satisfies the requirements (building the right product – Boehm)</a:t>
            </a:r>
          </a:p>
          <a:p>
            <a:pPr>
              <a:buFontTx/>
              <a:buChar char="•"/>
            </a:pPr>
            <a:r>
              <a:rPr lang="en-US" b="1" smtClean="0"/>
              <a:t>Verification</a:t>
            </a:r>
            <a:r>
              <a:rPr lang="en-US" smtClean="0"/>
              <a:t> – Ensure that the software is well-built (building the product right - Boehm)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120FE95-33C3-4772-9B57-91A3E9709C68}" type="slidenum">
              <a:rPr lang="en-US"/>
              <a:pPr/>
              <a:t>40</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smtClean="0"/>
              <a:t>Each maturity level dictates a set of target process areas and goals and is roughly similar in nature to the more fine-grained assessment of each area in the continuous model (note that the levels are about the same).  As a summary:</a:t>
            </a:r>
          </a:p>
          <a:p>
            <a:r>
              <a:rPr lang="en-US" smtClean="0"/>
              <a:t>1. Initial – The lowest level, characterized by chaos and heroics</a:t>
            </a:r>
          </a:p>
          <a:p>
            <a:r>
              <a:rPr lang="en-US" smtClean="0"/>
              <a:t>2. Managed - Uses basic project management (e.g., planning, configuration management)</a:t>
            </a:r>
          </a:p>
          <a:p>
            <a:r>
              <a:rPr lang="en-US" smtClean="0"/>
              <a:t>3. Defined – Adds organizational support</a:t>
            </a:r>
          </a:p>
          <a:p>
            <a:r>
              <a:rPr lang="en-US" smtClean="0"/>
              <a:t>4. Quantitatively Managed – Adds metrics collection</a:t>
            </a:r>
          </a:p>
          <a:p>
            <a:r>
              <a:rPr lang="en-US" smtClean="0"/>
              <a:t>5. Optimizing – Uses metrics to tweak processes</a:t>
            </a:r>
          </a:p>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F22E4AC-3C6E-4090-87A9-0EE2A931ECC1}" type="slidenum">
              <a:rPr lang="en-US"/>
              <a:pPr/>
              <a:t>41</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mtClean="0"/>
              <a:t>Based on staged appraisal data from 2002-2006 provided by SEI:</a:t>
            </a:r>
          </a:p>
          <a:p>
            <a:pPr>
              <a:buFontTx/>
              <a:buChar char="•"/>
            </a:pPr>
            <a:r>
              <a:rPr lang="en-US" smtClean="0"/>
              <a:t>This is based on self-reported data from 1377 CMMI-staged appraised organizations.</a:t>
            </a:r>
          </a:p>
          <a:p>
            <a:pPr>
              <a:buFontTx/>
              <a:buChar char="•"/>
            </a:pPr>
            <a:r>
              <a:rPr lang="en-US" smtClean="0"/>
              <a:t>There were 1581 total appraisals, so we can only guess where they fall on the scale (though I have a pretty good idea!).</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FD3C5DC-EF86-4F04-829C-EF94B475B901}" type="slidenum">
              <a:rPr lang="en-US"/>
              <a:pPr/>
              <a:t>42</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mtClean="0"/>
              <a:t>Costs:</a:t>
            </a:r>
          </a:p>
          <a:p>
            <a:pPr>
              <a:buFontTx/>
              <a:buChar char="•"/>
            </a:pPr>
            <a:r>
              <a:rPr lang="en-US" smtClean="0"/>
              <a:t>This is hard to say.  In 1995 the old CMM took organizations some time to tool up: ~2 years to go from CMM level 1 to 2; ~2 years to go from CMM level 2 to 3; ~ It cost from $500-$2000 per engineer.</a:t>
            </a:r>
          </a:p>
          <a:p>
            <a:r>
              <a:rPr lang="en-US" smtClean="0"/>
              <a:t>Benefits:</a:t>
            </a:r>
          </a:p>
          <a:p>
            <a:pPr>
              <a:buFontTx/>
              <a:buChar char="•"/>
            </a:pPr>
            <a:r>
              <a:rPr lang="en-US" smtClean="0"/>
              <a:t>These data are from an SEI report of 30 companies that achieved a change. I wonder what happened to the other 1347 companies they know about.</a:t>
            </a:r>
          </a:p>
          <a:p>
            <a:pPr>
              <a:buFontTx/>
              <a:buChar char="•"/>
            </a:pPr>
            <a:r>
              <a:rPr lang="en-US" smtClean="0"/>
              <a:t>CMMIFAQ (http://www.cmmifaq.info/#10) says that there are “There are far more bad implementation stories than success stories.” </a:t>
            </a:r>
            <a:endParaRPr lang="en-US" sz="800" smtClean="0"/>
          </a:p>
          <a:p>
            <a:r>
              <a:rPr lang="en-US" sz="800" smtClean="0"/>
              <a:t>Category	Median improvement</a:t>
            </a:r>
          </a:p>
          <a:p>
            <a:r>
              <a:rPr lang="en-US" sz="800" smtClean="0"/>
              <a:t>Cost			34%</a:t>
            </a:r>
          </a:p>
          <a:p>
            <a:r>
              <a:rPr lang="en-US" sz="800" smtClean="0"/>
              <a:t>Schedule		50%</a:t>
            </a:r>
          </a:p>
          <a:p>
            <a:r>
              <a:rPr lang="en-US" sz="800" smtClean="0"/>
              <a:t>Productivity		61%</a:t>
            </a:r>
          </a:p>
          <a:p>
            <a:r>
              <a:rPr lang="en-US" sz="800" smtClean="0"/>
              <a:t>Quality		48%</a:t>
            </a:r>
          </a:p>
          <a:p>
            <a:r>
              <a:rPr lang="en-US" sz="800" smtClean="0"/>
              <a:t>Customer Sat	14%</a:t>
            </a:r>
          </a:p>
          <a:p>
            <a:r>
              <a:rPr lang="en-US" sz="800" smtClean="0"/>
              <a:t>ROI			4:1</a:t>
            </a:r>
          </a:p>
          <a:p>
            <a:r>
              <a:rPr lang="en-US" sz="800" smtClean="0"/>
              <a:t>More data from an ASQ presentation:</a:t>
            </a:r>
          </a:p>
          <a:p>
            <a:r>
              <a:rPr lang="en-US" smtClean="0"/>
              <a:t>• 5:1 ROI for quality activities (Accenture)</a:t>
            </a:r>
          </a:p>
          <a:p>
            <a:r>
              <a:rPr lang="en-US" smtClean="0"/>
              <a:t>• 13:1 ROI calculated as defects avoided per hour spent in training and defect prevention (Northrop Grumman Defense Enterprise Systems)</a:t>
            </a:r>
          </a:p>
          <a:p>
            <a:r>
              <a:rPr lang="en-US" smtClean="0"/>
              <a:t>• Avoided $3.72M in costs due to better cost performance (Raytheon North Texas Software Engineering)</a:t>
            </a:r>
          </a:p>
          <a:p>
            <a:r>
              <a:rPr lang="en-US" smtClean="0"/>
              <a:t>- As the organization improved from SW-CMM level 4 to CMMI level 5</a:t>
            </a:r>
          </a:p>
          <a:p>
            <a:r>
              <a:rPr lang="en-US" smtClean="0"/>
              <a:t>• 2:1 ROI over 3 years (Siemens Information Systems Ltd, India)</a:t>
            </a:r>
          </a:p>
          <a:p>
            <a:r>
              <a:rPr lang="en-US" smtClean="0"/>
              <a:t>• 2.5:1 ROI over 1st year, with benefits amortized over less than 6 months (reported under non disclosure)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012BBFF-C817-4E39-A224-1E7325A35FB6}" type="slidenum">
              <a:rPr lang="en-US"/>
              <a:pPr/>
              <a:t>43</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mtClean="0"/>
              <a:t>This advice is based on independent observations by CMMIFAQ (see http://www.cmmifaq.info/#10).</a:t>
            </a:r>
          </a:p>
          <a:p>
            <a:r>
              <a:rPr lang="en-US" smtClean="0"/>
              <a:t>Regardless of whether you support CMMI per se, you should adopt the “spirit” of the methodology.  Take process and process improvement seriously.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DCA5B6B-B746-4C7D-A81B-561F231D7521}" type="slidenum">
              <a:rPr lang="en-US"/>
              <a:pPr/>
              <a:t>44</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smtClean="0"/>
              <a:t>From www.iso.org:</a:t>
            </a:r>
          </a:p>
          <a:p>
            <a:r>
              <a:rPr lang="en-US" smtClean="0"/>
              <a:t>The ISO 9000 and ISO 14000 families are among ISO's most widely known standards ever. </a:t>
            </a:r>
            <a:r>
              <a:rPr lang="en-US" b="1" smtClean="0"/>
              <a:t>ISO 9000 and ISO 14000 standards are implemented by some 610 000 organizations in 160 countries</a:t>
            </a:r>
            <a:r>
              <a:rPr lang="en-US" smtClean="0"/>
              <a:t>. ISO 9000 has become an international reference for quality management requirements in business-to-business dealings, and ISO 14000 is well on the way to achieving as much, if not more, in enabling organizations to meet their environmental challenges.</a:t>
            </a:r>
          </a:p>
          <a:p>
            <a:r>
              <a:rPr lang="en-US" smtClean="0"/>
              <a:t>The </a:t>
            </a:r>
            <a:r>
              <a:rPr lang="en-US" b="1" smtClean="0"/>
              <a:t>ISO 9000</a:t>
            </a:r>
            <a:r>
              <a:rPr lang="en-US" smtClean="0"/>
              <a:t> family is primarily concerned with </a:t>
            </a:r>
            <a:r>
              <a:rPr lang="en-US" b="1" smtClean="0"/>
              <a:t>"quality management"</a:t>
            </a:r>
            <a:r>
              <a:rPr lang="en-US" smtClean="0"/>
              <a:t>. This means what the organization does to fulfil:</a:t>
            </a:r>
          </a:p>
          <a:p>
            <a:r>
              <a:rPr lang="en-US" smtClean="0"/>
              <a:t>- the customer's quality requirements, and</a:t>
            </a:r>
            <a:br>
              <a:rPr lang="en-US" smtClean="0"/>
            </a:br>
            <a:r>
              <a:rPr lang="en-US" smtClean="0"/>
              <a:t>- applicable regulatory requirements, while aiming to</a:t>
            </a:r>
            <a:br>
              <a:rPr lang="en-US" smtClean="0"/>
            </a:br>
            <a:r>
              <a:rPr lang="en-US" smtClean="0"/>
              <a:t>- enhance customer satisfaction, and </a:t>
            </a:r>
            <a:br>
              <a:rPr lang="en-US" smtClean="0"/>
            </a:br>
            <a:r>
              <a:rPr lang="en-US" smtClean="0"/>
              <a:t>- achieve continual improvement of its performance in pursuit of these objectives. </a:t>
            </a:r>
          </a:p>
          <a:p>
            <a:r>
              <a:rPr lang="en-US" smtClean="0"/>
              <a:t>The </a:t>
            </a:r>
            <a:r>
              <a:rPr lang="en-US" b="1" smtClean="0"/>
              <a:t>ISO 14000</a:t>
            </a:r>
            <a:r>
              <a:rPr lang="en-US" smtClean="0"/>
              <a:t> family is primarily concerned with </a:t>
            </a:r>
            <a:r>
              <a:rPr lang="en-US" b="1" smtClean="0"/>
              <a:t>"environmental management"</a:t>
            </a:r>
            <a:r>
              <a:rPr lang="en-US" smtClean="0"/>
              <a:t>. This means what the organization does to:</a:t>
            </a:r>
          </a:p>
          <a:p>
            <a:r>
              <a:rPr lang="en-US" smtClean="0"/>
              <a:t>- minimize harmful effects on the environment caused by its activities, and to</a:t>
            </a:r>
            <a:br>
              <a:rPr lang="en-US" smtClean="0"/>
            </a:br>
            <a:r>
              <a:rPr lang="en-US" smtClean="0"/>
              <a:t>- achieve continual improvement of its environmental performance.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D5E7926-7B3F-4982-8E85-CA98AE7CA265}" type="slidenum">
              <a:rPr lang="en-US"/>
              <a:pPr/>
              <a:t>45</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092E683-4A95-432C-8AF5-D87CB70A946F}" type="slidenum">
              <a:rPr lang="en-US"/>
              <a:pPr/>
              <a:t>46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mtClean="0"/>
              <a:t>What’s your favorite baseball statistic?  </a:t>
            </a:r>
          </a:p>
          <a:p>
            <a:r>
              <a:rPr lang="en-US" smtClean="0"/>
              <a:t>	E.g., number of times a team has come from behind in the second quarter against a #1 ranked football team in an away game (in late Fall).</a:t>
            </a:r>
          </a:p>
          <a:p>
            <a:r>
              <a:rPr lang="en-US" smtClean="0"/>
              <a:t>Have statistics improved baseball?</a:t>
            </a:r>
          </a:p>
          <a:p>
            <a:r>
              <a:rPr lang="en-US" smtClean="0"/>
              <a:t>	European sports casters don't like them.</a:t>
            </a:r>
          </a:p>
          <a:p>
            <a:r>
              <a:rPr lang="en-US" smtClean="0"/>
              <a:t>	They allow goals to be set.</a:t>
            </a:r>
          </a:p>
          <a:p>
            <a:pPr>
              <a:buFont typeface="Symbol" pitchFamily="18" charset="2"/>
              <a:buNone/>
            </a:pPr>
            <a:r>
              <a:rPr lang="en-US" smtClean="0"/>
              <a:t>Can we better predict and manage the game outcome with them?</a:t>
            </a:r>
          </a:p>
          <a:p>
            <a:r>
              <a:rPr lang="en-US" smtClean="0"/>
              <a:t>Do teams or players perform better with them?</a:t>
            </a:r>
          </a:p>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F591E69-AE48-46C4-87CD-0C23296E3630}" type="slidenum">
              <a:rPr lang="en-US"/>
              <a:pPr/>
              <a:t>47</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r>
              <a:rPr lang="en-US" smtClean="0"/>
              <a:t>On January 29, 1964, the elegant Russian couple of Oleg Protopopov and Lyudmila Belousova earned the gold medal in pairs figure skating. No one knew it at the time, but this victory marked the beginning of the most extraordinary winning streak in the history of the Olympic Winter Games. Russian pairs skaters have won every gold medal awarded since then: 10 in a row. </a:t>
            </a:r>
          </a:p>
          <a:p>
            <a:r>
              <a:rPr lang="en-US" smtClean="0"/>
              <a:t>Protopopov/Belousova defended their medal in the 1968 olympics.</a:t>
            </a:r>
          </a:p>
          <a:p>
            <a:r>
              <a:rPr lang="en-US" i="1" smtClean="0"/>
              <a:t>If you need judges, it’s not a sport.</a:t>
            </a:r>
            <a:r>
              <a:rPr lang="en-US" smtClean="0"/>
              <a:t> </a:t>
            </a:r>
            <a:r>
              <a:rPr lang="en-US" sz="800" smtClean="0"/>
              <a:t>- B. Kamery</a:t>
            </a:r>
          </a:p>
          <a:p>
            <a:endParaRPr lang="en-US" smtClean="0"/>
          </a:p>
          <a:p>
            <a:r>
              <a:rPr lang="en-US" smtClean="0"/>
              <a:t>It’s hard to quantify beauty – and to the extent that programs are beautiful, it’s hard to quantify their quality.</a:t>
            </a:r>
          </a:p>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E929F3F-8751-4F7E-A4BC-13AB9CA92675}" type="slidenum">
              <a:rPr lang="en-US"/>
              <a:pPr/>
              <a:t>48</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smtClean="0"/>
              <a:t>Have statistics improved engineering?</a:t>
            </a:r>
          </a:p>
          <a:p>
            <a:r>
              <a:rPr lang="en-US" smtClean="0"/>
              <a:t>Do engineers perform better with them?</a:t>
            </a:r>
          </a:p>
          <a:p>
            <a:r>
              <a:rPr lang="en-US" smtClean="0"/>
              <a:t>The 777 project show on PBS discussed all these and more...</a:t>
            </a:r>
          </a:p>
          <a:p>
            <a:r>
              <a:rPr lang="en-US" smtClean="0"/>
              <a:t>Perhaps the clearest statement about the importance of measurement is Lord Kelvin's: "When you can measure what you are speaking about, and express it in numbers, you know something about it; but when you cannot measure it, when you cannot express it in numbers, your knowledge is of a meager and unsatisfactory kind. It may be the beginning of knowledge, but you have scarcely, in your thoughts, advanced to the stage of science."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F11ADA2-5811-4FC8-B9C5-D149EEEA00FD}" type="slidenum">
              <a:rPr lang="en-US"/>
              <a:pPr/>
              <a:t>49</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smtClean="0"/>
              <a:t>Measurement:</a:t>
            </a:r>
          </a:p>
          <a:p>
            <a:r>
              <a:rPr lang="en-US" smtClean="0"/>
              <a:t>	allows measurable management and prediction;</a:t>
            </a:r>
          </a:p>
          <a:p>
            <a:r>
              <a:rPr lang="en-US" smtClean="0"/>
              <a:t>	allows improvement goals to be set;</a:t>
            </a:r>
          </a:p>
          <a:p>
            <a:r>
              <a:rPr lang="en-US" smtClean="0"/>
              <a:t>In SE it’s hard to objectively measure the “important” bits;</a:t>
            </a:r>
          </a:p>
          <a:p>
            <a:r>
              <a:rPr lang="en-US" i="1" smtClean="0"/>
              <a:t>When you can measure what you are speaking about, and express it in numbers, you know something about it; but when you cannot measure it, when you cannot express it in numbers, your knowledge is of a meager and unsatisfactory kind: it may be the beginning of knowledge, but you have scarcely in your thoughts advanced to the stage of science</a:t>
            </a:r>
            <a:r>
              <a:rPr lang="en-US" smtClean="0"/>
              <a:t>. - Lord Kelvin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3D51897-7476-47D1-925D-F9353C7AD1CE}" type="slidenum">
              <a:rPr lang="en-US"/>
              <a:pPr/>
              <a:t>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mtClean="0"/>
              <a:t>Utility – a measure of how well the system meets the user’s needs (usability/functionality)</a:t>
            </a:r>
          </a:p>
          <a:p>
            <a:r>
              <a:rPr lang="en-US" smtClean="0"/>
              <a:t>Reliability – a measure of the frequency/severity of system failures</a:t>
            </a:r>
            <a:endParaRPr lang="en-US" sz="300" smtClean="0"/>
          </a:p>
          <a:p>
            <a:r>
              <a:rPr lang="en-US" smtClean="0"/>
              <a:t>Robustness – a measure of the stability of the system in the face of change (including portability, maintainability)</a:t>
            </a:r>
          </a:p>
          <a:p>
            <a:r>
              <a:rPr lang="en-US" smtClean="0"/>
              <a:t>Performance – a measure of the system’s speed and space requirements</a:t>
            </a:r>
          </a:p>
          <a:p>
            <a:r>
              <a:rPr lang="en-US" smtClean="0"/>
              <a:t>Correctness – a measure of the accuracy of the system output/results</a:t>
            </a:r>
          </a:p>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2EC8545-ACD9-4E93-BC07-658BEAAB9272}" type="slidenum">
              <a:rPr lang="en-US"/>
              <a:pPr/>
              <a:t>50</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smtClean="0"/>
              <a:t>You record who writes the code and what errors are found in level 2 testing (and potentially levels 0 and 1), so you can compute defect rates for coders (or modules).</a:t>
            </a:r>
          </a:p>
          <a:p>
            <a:r>
              <a:rPr lang="en-US" smtClean="0"/>
              <a:t># of faults - Nick Micris coded the Aamp microcode with no errors.</a:t>
            </a:r>
          </a:p>
          <a:p>
            <a:r>
              <a:rPr lang="en-US" smtClean="0"/>
              <a:t>The amount of code written by good and bad professionals varies by a factor of 10.  This isn’t a measure of the size of the program, it’s a measure of the coding process.</a:t>
            </a:r>
          </a:p>
          <a:p>
            <a:r>
              <a:rPr lang="en-US" smtClean="0"/>
              <a:t>Staff turn-over - We’d like to keep this number small.</a:t>
            </a:r>
          </a:p>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352D741-37F3-4858-BAF7-EA46F922C50B}" type="slidenum">
              <a:rPr lang="en-US"/>
              <a:pPr/>
              <a:t>51</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b="1" smtClean="0"/>
              <a:t>Cost - </a:t>
            </a:r>
            <a:r>
              <a:rPr lang="en-US" smtClean="0"/>
              <a:t>How much did it cost to produce the software?</a:t>
            </a:r>
            <a:endParaRPr lang="en-US" b="1" smtClean="0"/>
          </a:p>
          <a:p>
            <a:endParaRPr lang="en-US" sz="300" b="1" smtClean="0"/>
          </a:p>
          <a:p>
            <a:r>
              <a:rPr lang="en-US" b="1" smtClean="0"/>
              <a:t>Duration </a:t>
            </a:r>
            <a:r>
              <a:rPr lang="en-US" smtClean="0"/>
              <a:t>- How long did it take to build it?</a:t>
            </a:r>
            <a:endParaRPr lang="en-US" b="1" smtClean="0"/>
          </a:p>
          <a:p>
            <a:endParaRPr lang="en-US" sz="300" b="1" smtClean="0"/>
          </a:p>
          <a:p>
            <a:r>
              <a:rPr lang="en-US" b="1" smtClean="0"/>
              <a:t>Effort </a:t>
            </a:r>
            <a:r>
              <a:rPr lang="en-US" smtClean="0"/>
              <a:t>- How much work was involved?</a:t>
            </a:r>
            <a:endParaRPr lang="en-US" b="1" smtClean="0"/>
          </a:p>
          <a:p>
            <a:endParaRPr lang="en-US" sz="300" b="1" smtClean="0"/>
          </a:p>
          <a:p>
            <a:r>
              <a:rPr lang="en-US" b="1" smtClean="0"/>
              <a:t>Size/complexity </a:t>
            </a:r>
            <a:r>
              <a:rPr lang="en-US" smtClean="0"/>
              <a:t>- How big was the final product?</a:t>
            </a:r>
            <a:endParaRPr lang="en-US" b="1" smtClean="0"/>
          </a:p>
          <a:p>
            <a:endParaRPr lang="en-US" sz="300" b="1" smtClean="0"/>
          </a:p>
          <a:p>
            <a:r>
              <a:rPr lang="en-US" b="1" smtClean="0"/>
              <a:t>Quality </a:t>
            </a:r>
            <a:r>
              <a:rPr lang="en-US" smtClean="0"/>
              <a:t> - What was the level of quality of the final product?</a:t>
            </a:r>
            <a:endParaRPr lang="en-US" b="1" smtClean="0"/>
          </a:p>
          <a:p>
            <a:endParaRPr lang="en-US" sz="300" b="1" smtClean="0"/>
          </a:p>
          <a:p>
            <a:endParaRPr lang="en-US" b="1" smtClean="0"/>
          </a:p>
          <a:p>
            <a:r>
              <a:rPr lang="en-US" smtClean="0"/>
              <a:t>Notes:</a:t>
            </a:r>
            <a:endParaRPr lang="en-US" b="1" smtClean="0"/>
          </a:p>
          <a:p>
            <a:r>
              <a:rPr lang="en-US" smtClean="0"/>
              <a:t>	The first 3 are pretty easy to compute</a:t>
            </a:r>
          </a:p>
          <a:p>
            <a:r>
              <a:rPr lang="en-US" smtClean="0"/>
              <a:t>	the 4th isn’t bad</a:t>
            </a:r>
          </a:p>
          <a:p>
            <a:r>
              <a:rPr lang="en-US" smtClean="0"/>
              <a:t>	the last is impossible 				(and unfortunately, it’s what we really want to know).</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69B235E-B962-474F-AF67-4C56CCE4F2C2}" type="slidenum">
              <a:rPr lang="en-US"/>
              <a:pPr/>
              <a:t>52</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914400" y="4343400"/>
            <a:ext cx="5410200" cy="4114800"/>
          </a:xfrm>
          <a:noFill/>
          <a:ln/>
        </p:spPr>
        <p:txBody>
          <a:bodyPr/>
          <a:lstStyle/>
          <a:p>
            <a:r>
              <a:rPr lang="en-US" b="1" smtClean="0"/>
              <a:t>Lines of code (LOC)</a:t>
            </a:r>
            <a:r>
              <a:rPr lang="en-US" smtClean="0"/>
              <a:t> - the most common and easiest, but has problems:</a:t>
            </a:r>
          </a:p>
          <a:p>
            <a:r>
              <a:rPr lang="en-US" smtClean="0"/>
              <a:t>	different languages are different e.g., exec notepad != MOV A,B</a:t>
            </a:r>
          </a:p>
          <a:p>
            <a:r>
              <a:rPr lang="en-US" smtClean="0"/>
              <a:t>	see chart, page 94 lines per function pt:	lang	LOC/FP</a:t>
            </a:r>
          </a:p>
          <a:p>
            <a:r>
              <a:rPr lang="en-US" smtClean="0"/>
              <a:t>				Assembly	320</a:t>
            </a:r>
          </a:p>
          <a:p>
            <a:r>
              <a:rPr lang="en-US" smtClean="0"/>
              <a:t>				C	128</a:t>
            </a:r>
          </a:p>
          <a:p>
            <a:r>
              <a:rPr lang="en-US" smtClean="0"/>
              <a:t>				VB	32</a:t>
            </a:r>
          </a:p>
          <a:p>
            <a:r>
              <a:rPr lang="en-US" smtClean="0"/>
              <a:t>				SQL	12</a:t>
            </a:r>
          </a:p>
          <a:p>
            <a:r>
              <a:rPr lang="en-US" smtClean="0"/>
              <a:t>	ignores important work e.g., e=mc^2 is not simple.</a:t>
            </a:r>
          </a:p>
          <a:p>
            <a:r>
              <a:rPr lang="en-US" smtClean="0"/>
              <a:t>		Are testing harnesses counted?</a:t>
            </a:r>
          </a:p>
          <a:p>
            <a:r>
              <a:rPr lang="en-US" smtClean="0"/>
              <a:t>	do comments count?  </a:t>
            </a:r>
          </a:p>
          <a:p>
            <a:r>
              <a:rPr lang="en-US" smtClean="0"/>
              <a:t>		If not, who would write them? If so, who would stop?</a:t>
            </a:r>
          </a:p>
          <a:p>
            <a:r>
              <a:rPr lang="en-US" b="1" smtClean="0"/>
              <a:t>Function points (FP)</a:t>
            </a:r>
          </a:p>
          <a:p>
            <a:r>
              <a:rPr lang="en-US" smtClean="0"/>
              <a:t>	measures functional complexity</a:t>
            </a:r>
          </a:p>
          <a:p>
            <a:r>
              <a:rPr lang="en-US" smtClean="0"/>
              <a:t>	complicated, see text for details </a:t>
            </a:r>
          </a:p>
          <a:p>
            <a:r>
              <a:rPr lang="en-US" smtClean="0"/>
              <a:t>		See p 86,7 if you are interested.</a:t>
            </a:r>
          </a:p>
          <a:p>
            <a:r>
              <a:rPr lang="en-US" smtClean="0"/>
              <a:t>		You may skip this section.</a:t>
            </a:r>
          </a:p>
          <a:p>
            <a:r>
              <a:rPr lang="en-US" smtClean="0"/>
              <a:t>	better than LOC, but still inadequate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3FBEBAA-9E0B-4450-BF81-656A181A3BDA}" type="slidenum">
              <a:rPr lang="en-US"/>
              <a:pPr/>
              <a:t>53</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257800" cy="4114800"/>
          </a:xfrm>
          <a:noFill/>
          <a:ln/>
        </p:spPr>
        <p:txBody>
          <a:bodyPr/>
          <a:lstStyle/>
          <a:p>
            <a:r>
              <a:rPr lang="en-US" smtClean="0"/>
              <a:t>Product operation (using the product)</a:t>
            </a:r>
          </a:p>
          <a:p>
            <a:r>
              <a:rPr lang="en-US" smtClean="0"/>
              <a:t>	correctness</a:t>
            </a:r>
          </a:p>
          <a:p>
            <a:r>
              <a:rPr lang="en-US" smtClean="0"/>
              <a:t>		defects per KLOC</a:t>
            </a:r>
          </a:p>
          <a:p>
            <a:r>
              <a:rPr lang="en-US" smtClean="0"/>
              <a:t>			code-review bugs</a:t>
            </a:r>
          </a:p>
          <a:p>
            <a:r>
              <a:rPr lang="en-US" smtClean="0"/>
              <a:t>			DRs</a:t>
            </a:r>
          </a:p>
          <a:p>
            <a:r>
              <a:rPr lang="en-US" smtClean="0"/>
              <a:t>		defects per interval (e.g., day, week)</a:t>
            </a:r>
          </a:p>
          <a:p>
            <a:r>
              <a:rPr lang="en-US" smtClean="0"/>
              <a:t>			the microsoft video (MTCTW)</a:t>
            </a:r>
          </a:p>
          <a:p>
            <a:r>
              <a:rPr lang="en-US" smtClean="0"/>
              <a:t>		mean-time-between-failure (MTBF)</a:t>
            </a:r>
          </a:p>
          <a:p>
            <a:r>
              <a:rPr lang="en-US" smtClean="0"/>
              <a:t>	integrity (security)</a:t>
            </a:r>
          </a:p>
          <a:p>
            <a:r>
              <a:rPr lang="en-US" smtClean="0"/>
              <a:t>		I've found no hard metrics for this.</a:t>
            </a:r>
          </a:p>
          <a:p>
            <a:r>
              <a:rPr lang="en-US" smtClean="0"/>
              <a:t>		# of unknown breaches per interval?!</a:t>
            </a:r>
          </a:p>
          <a:p>
            <a:r>
              <a:rPr lang="en-US" smtClean="0"/>
              <a:t>	usability</a:t>
            </a:r>
          </a:p>
          <a:p>
            <a:r>
              <a:rPr lang="en-US" smtClean="0"/>
              <a:t>		learning curve time</a:t>
            </a:r>
          </a:p>
          <a:p>
            <a:r>
              <a:rPr lang="en-US" smtClean="0"/>
              <a:t>		net increase in productivity</a:t>
            </a:r>
          </a:p>
          <a:p>
            <a:r>
              <a:rPr lang="en-US" smtClean="0"/>
              <a:t>Product revision (maintaining/changing the product)</a:t>
            </a:r>
          </a:p>
          <a:p>
            <a:r>
              <a:rPr lang="en-US" smtClean="0"/>
              <a:t>	maintainability - mean-time-to-change (MTTC)</a:t>
            </a:r>
          </a:p>
          <a:p>
            <a:r>
              <a:rPr lang="en-US" smtClean="0"/>
              <a:t>Product Transition (porting the product)</a:t>
            </a:r>
          </a:p>
          <a:p>
            <a:r>
              <a:rPr lang="en-US" smtClean="0"/>
              <a:t>	portability - MTTP (I suppose)</a:t>
            </a:r>
          </a:p>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63566B9-47F7-4F2F-A714-8519A8AE3BA4}" type="slidenum">
              <a:rPr lang="en-US"/>
              <a:pPr/>
              <a:t>54</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r>
              <a:rPr lang="en-US" b="1" smtClean="0"/>
              <a:t>objective vs. subjective</a:t>
            </a:r>
          </a:p>
          <a:p>
            <a:r>
              <a:rPr lang="en-US" smtClean="0"/>
              <a:t>	LOC is objective (mostly)</a:t>
            </a:r>
          </a:p>
          <a:p>
            <a:r>
              <a:rPr lang="en-US" smtClean="0"/>
              <a:t>	aesthetics of a GUI</a:t>
            </a:r>
          </a:p>
          <a:p>
            <a:r>
              <a:rPr lang="en-US" b="1" smtClean="0"/>
              <a:t>direct vs. indirect metrics</a:t>
            </a:r>
          </a:p>
          <a:p>
            <a:r>
              <a:rPr lang="en-US" smtClean="0"/>
              <a:t>	LOC can be measured directly</a:t>
            </a:r>
          </a:p>
          <a:p>
            <a:r>
              <a:rPr lang="en-US" smtClean="0"/>
              <a:t>	quality can't</a:t>
            </a:r>
          </a:p>
          <a:p>
            <a:r>
              <a:rPr lang="en-US" smtClean="0"/>
              <a:t>	=&gt; Not much of interest can be measured directly.</a:t>
            </a:r>
          </a:p>
          <a:p>
            <a:r>
              <a:rPr lang="en-US" b="1" smtClean="0"/>
              <a:t>public vs. private metrics</a:t>
            </a:r>
          </a:p>
          <a:p>
            <a:r>
              <a:rPr lang="en-US" smtClean="0"/>
              <a:t>	Some measures are individual and should be kept private.</a:t>
            </a:r>
          </a:p>
          <a:p>
            <a:r>
              <a:rPr lang="en-US" smtClean="0"/>
              <a:t>	Most are squeamish about doing performance reviews </a:t>
            </a:r>
          </a:p>
          <a:p>
            <a:r>
              <a:rPr lang="en-US" smtClean="0"/>
              <a:t>			based on individual metrics.</a:t>
            </a:r>
          </a:p>
          <a:p>
            <a:r>
              <a:rPr lang="en-US" smtClean="0"/>
              <a:t>	Aggregated metrics are more public.</a:t>
            </a:r>
          </a:p>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40427A0-1AE3-4CA3-8AE5-12A21237BE1B}" type="slidenum">
              <a:rPr lang="en-US"/>
              <a:pPr/>
              <a:t>55</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24D6D5B6-7324-41C1-8C52-7B5ABB6D4AC3}" type="slidenum">
              <a:rPr lang="en-US"/>
              <a:pPr/>
              <a:t>56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r>
              <a:rPr lang="en-US" smtClean="0"/>
              <a:t>Metrics should be as direct as possible.</a:t>
            </a:r>
          </a:p>
          <a:p>
            <a:r>
              <a:rPr lang="en-US" smtClean="0"/>
              <a:t>You need automated tools, or it won't work.</a:t>
            </a:r>
          </a:p>
          <a:p>
            <a:r>
              <a:rPr lang="en-US" smtClean="0"/>
              <a:t>Use proper statistics (e.g., to find truly independent measures)</a:t>
            </a:r>
          </a:p>
          <a:p>
            <a:r>
              <a:rPr lang="en-US" smtClean="0"/>
              <a:t>You can measure anything appropriate:</a:t>
            </a:r>
          </a:p>
          <a:p>
            <a:r>
              <a:rPr lang="en-US" smtClean="0"/>
              <a:t>	another "umbrella" activity</a:t>
            </a:r>
          </a:p>
          <a:p>
            <a:r>
              <a:rPr lang="en-US" smtClean="0"/>
              <a:t>	Earned bug average</a:t>
            </a:r>
          </a:p>
          <a:p>
            <a:r>
              <a:rPr lang="en-US" smtClean="0"/>
              <a:t>	compute a bug finding metric: bugs batted in (BBI)</a:t>
            </a:r>
          </a:p>
          <a:p>
            <a:r>
              <a:rPr lang="en-US" smtClean="0"/>
              <a:t>	at code-review, give everyone rating cards (9.7, 10.0)</a:t>
            </a:r>
          </a:p>
          <a:p>
            <a:r>
              <a:rPr lang="en-US" smtClean="0"/>
              <a:t>Only partially in jest.  Many of these things are part of departmental lore - e.g., </a:t>
            </a:r>
          </a:p>
          <a:p>
            <a:r>
              <a:rPr lang="en-US" smtClean="0"/>
              <a:t>	Nick Micris programmed the Aamp microcode with no errors </a:t>
            </a:r>
          </a:p>
          <a:p>
            <a:r>
              <a:rPr lang="en-US" smtClean="0"/>
              <a:t>		he has a low earned bug average</a:t>
            </a:r>
          </a:p>
          <a:p>
            <a:r>
              <a:rPr lang="en-US" smtClean="0"/>
              <a:t>	Bill Kamery was really at finding errors</a:t>
            </a:r>
          </a:p>
          <a:p>
            <a:r>
              <a:rPr lang="en-US" smtClean="0"/>
              <a:t>		he has a good bugs batted in average</a:t>
            </a:r>
          </a:p>
          <a:p>
            <a:r>
              <a:rPr lang="en-US" smtClean="0"/>
              <a:t>	Rob Schneider is a sweet coder </a:t>
            </a:r>
          </a:p>
          <a:p>
            <a:r>
              <a:rPr lang="en-US" smtClean="0"/>
              <a:t>		he gets 10s at his code reviews;</a:t>
            </a:r>
          </a:p>
          <a:p>
            <a:r>
              <a:rPr lang="en-US" smtClean="0"/>
              <a:t>Watch for this area to grow considerably during your career.</a:t>
            </a:r>
          </a:p>
          <a:p>
            <a:endParaRPr lang="en-US" smtClean="0"/>
          </a:p>
          <a:p>
            <a:endParaRPr lang="en-US" smtClean="0"/>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7E4530B-CB61-47A1-9219-80734DAA357F}" type="slidenum">
              <a:rPr lang="en-US"/>
              <a:pPr/>
              <a:t>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Based on IEEE Standard 729.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80D015D-8F38-4CA6-89B6-0A2E8AF4FC82}" type="slidenum">
              <a:rPr lang="en-US"/>
              <a:pPr/>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It investigates but can generally never “prove” correctness or any of the other quality attributes.</a:t>
            </a:r>
          </a:p>
          <a:p>
            <a:r>
              <a:rPr lang="en-US" smtClean="0"/>
              <a:t>Use the approaches in combination:</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27AF2B9-2A33-463D-8599-F614E15C15C2}" type="slidenum">
              <a:rPr lang="en-US"/>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i="1" smtClean="0"/>
              <a:t>Correctness proof – </a:t>
            </a:r>
            <a:r>
              <a:rPr lang="en-US" smtClean="0"/>
              <a:t>Testing can reduce the probability of finding defects, but it can never prove that there are no defects.</a:t>
            </a:r>
            <a:endParaRPr lang="en-US" i="1" smtClean="0"/>
          </a:p>
          <a:p>
            <a:r>
              <a:rPr lang="en-US" i="1" smtClean="0"/>
              <a:t>Exhaustive testing</a:t>
            </a:r>
            <a:r>
              <a:rPr lang="en-US" smtClean="0"/>
              <a:t> - not possible for non-trivial systems (e.g., 10 input fields with 5 values each leads to 5^10, 9.7 million, exhaustive test cases) =&gt; You simply don’t have time to waste by testing haphazardly.</a:t>
            </a:r>
          </a:p>
          <a:p>
            <a:r>
              <a:rPr lang="en-US" i="1" smtClean="0"/>
              <a:t>Context-dependent</a:t>
            </a:r>
            <a:r>
              <a:rPr lang="en-US" smtClean="0"/>
              <a:t> – Testing is based on context, e.g., safety-critical systems require more testing.</a:t>
            </a:r>
          </a:p>
          <a:p>
            <a:r>
              <a:rPr lang="en-US" i="1" smtClean="0"/>
              <a:t>Clustering</a:t>
            </a:r>
            <a:r>
              <a:rPr lang="en-US" smtClean="0"/>
              <a:t> – Frequently, a small set of modules contain a large set of the faults.  Debugging can create new faults “near” the old ones.  And the clusters can move around with time, so good testers keep looking (and looking and looking).</a:t>
            </a:r>
          </a:p>
          <a:p>
            <a:r>
              <a:rPr lang="en-US" i="1" smtClean="0"/>
              <a:t>Test Basis</a:t>
            </a:r>
            <a:r>
              <a:rPr lang="en-US" smtClean="0"/>
              <a:t> – Basing tests on requirements (usually, but can be use-cases for business process testing or the code itself for structural tests) helps you test the things that matter to your user.  Just be sure to include all the requirements (e.g., usability) to remind yourself to test them later.</a:t>
            </a:r>
          </a:p>
          <a:p>
            <a:r>
              <a:rPr lang="en-US" i="1" smtClean="0"/>
              <a:t>Product testability</a:t>
            </a:r>
            <a:r>
              <a:rPr lang="en-US" smtClean="0"/>
              <a:t> – Well-designed code is easier to test.  Use self-testing modules (-d statements, data logging).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CA9A38A-E43A-4108-8F3E-9227EB70EFA1}" type="slidenum">
              <a:rPr lang="en-US"/>
              <a:pPr/>
              <a:t>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Test management – plan for testing, design it, implement it, use tools, automate it.</a:t>
            </a:r>
          </a:p>
          <a:p>
            <a:pPr>
              <a:buFontTx/>
              <a:buChar char="•"/>
            </a:pPr>
            <a:r>
              <a:rPr lang="en-US" smtClean="0"/>
              <a:t>Test continuously – Test early, test often; don’t treat testing as an afterthought.  Testing is really more of a way of life than a phase. </a:t>
            </a:r>
            <a:r>
              <a:rPr lang="en-US" i="1" smtClean="0"/>
              <a:t>Testing is an integral component of the software process and an activity the must be carried out throughout the life-cycle.</a:t>
            </a:r>
            <a:r>
              <a:rPr lang="en-US" smtClean="0"/>
              <a:t> - Stephen Schach, OO &amp; Classical Software Engineering</a:t>
            </a:r>
          </a:p>
          <a:p>
            <a:pPr>
              <a:buFontTx/>
              <a:buChar char="•"/>
            </a:pPr>
            <a:r>
              <a:rPr lang="en-US" smtClean="0"/>
              <a:t>Test pervasively – Test everything (I mean everything – code, documents, presentations). Begin with small modules and move out.</a:t>
            </a:r>
            <a:endParaRPr lang="en-US" sz="500" smtClean="0"/>
          </a:p>
          <a:p>
            <a:pPr>
              <a:buFontTx/>
              <a:buChar char="•"/>
            </a:pPr>
            <a:r>
              <a:rPr lang="en-US" smtClean="0"/>
              <a:t>Testing meticulously – Testing is challenging; don’t underestimate it.</a:t>
            </a:r>
            <a:endParaRPr lang="en-US" sz="500" smtClean="0"/>
          </a:p>
          <a:p>
            <a:pPr>
              <a:buFontTx/>
              <a:buChar char="•"/>
            </a:pPr>
            <a:r>
              <a:rPr lang="en-US" smtClean="0"/>
              <a:t>Test independently – Some testing should be done by an independent group (others on same team, other teams, other division, other companies).</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1">
            <a:gsLst>
              <a:gs pos="0">
                <a:srgbClr val="C8C864">
                  <a:alpha val="50999"/>
                </a:srgbClr>
              </a:gs>
              <a:gs pos="100000">
                <a:srgbClr val="C8C864">
                  <a:gamma/>
                  <a:shade val="46275"/>
                  <a:invGamma/>
                  <a:alpha val="0"/>
                </a:srgbClr>
              </a:gs>
            </a:gsLst>
            <a:lin ang="0" scaled="1"/>
          </a:gra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5" name="Rectangle 3"/>
          <p:cNvSpPr>
            <a:spLocks noChangeArrowheads="1"/>
          </p:cNvSpPr>
          <p:nvPr/>
        </p:nvSpPr>
        <p:spPr bwMode="hidden">
          <a:xfrm>
            <a:off x="0" y="1690688"/>
            <a:ext cx="9144000" cy="253365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pic>
        <p:nvPicPr>
          <p:cNvPr id="6" name="Picture 6" descr="calvin-seal"/>
          <p:cNvPicPr>
            <a:picLocks noChangeAspect="1" noChangeArrowheads="1"/>
          </p:cNvPicPr>
          <p:nvPr/>
        </p:nvPicPr>
        <p:blipFill>
          <a:blip r:embed="rId2" cstate="print"/>
          <a:srcRect/>
          <a:stretch>
            <a:fillRect/>
          </a:stretch>
        </p:blipFill>
        <p:spPr bwMode="auto">
          <a:xfrm>
            <a:off x="381000" y="2209800"/>
            <a:ext cx="1447800" cy="1447800"/>
          </a:xfrm>
          <a:prstGeom prst="rect">
            <a:avLst/>
          </a:prstGeom>
          <a:noFill/>
          <a:ln w="9525">
            <a:noFill/>
            <a:miter lim="800000"/>
            <a:headEnd/>
            <a:tailEnd/>
          </a:ln>
        </p:spPr>
      </p:pic>
      <p:sp>
        <p:nvSpPr>
          <p:cNvPr id="629764" name="Rectangle 4"/>
          <p:cNvSpPr>
            <a:spLocks noGrp="1" noChangeArrowheads="1"/>
          </p:cNvSpPr>
          <p:nvPr>
            <p:ph type="ctrTitle"/>
          </p:nvPr>
        </p:nvSpPr>
        <p:spPr>
          <a:xfrm>
            <a:off x="2209800" y="1828800"/>
            <a:ext cx="6781800" cy="2209800"/>
          </a:xfrm>
        </p:spPr>
        <p:txBody>
          <a:bodyPr/>
          <a:lstStyle>
            <a:lvl1pPr>
              <a:defRPr sz="5000">
                <a:solidFill>
                  <a:srgbClr val="FFFFFF"/>
                </a:solidFill>
              </a:defRPr>
            </a:lvl1pPr>
          </a:lstStyle>
          <a:p>
            <a:r>
              <a:rPr lang="en-US"/>
              <a:t>Click to edit Master title style</a:t>
            </a:r>
          </a:p>
        </p:txBody>
      </p:sp>
      <p:sp>
        <p:nvSpPr>
          <p:cNvPr id="629765" name="Rectangle 5"/>
          <p:cNvSpPr>
            <a:spLocks noGrp="1" noChangeArrowheads="1"/>
          </p:cNvSpPr>
          <p:nvPr>
            <p:ph type="subTitle" idx="1"/>
          </p:nvPr>
        </p:nvSpPr>
        <p:spPr>
          <a:xfrm>
            <a:off x="2209800" y="4267200"/>
            <a:ext cx="6781800" cy="1752600"/>
          </a:xfrm>
        </p:spPr>
        <p:txBody>
          <a:bodyPr/>
          <a:lstStyle>
            <a:lvl1pPr marL="0" indent="0">
              <a:buFont typeface="Arial" charset="0"/>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986A73B6-6FDD-474D-857A-F1C51B66F11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1A7B64E6-0E7A-4996-B2C5-BBA9C6F42E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fld id="{56ACA772-40ED-4F7B-B313-962DDDD69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C7883866-92AB-4EF0-8C65-1670150531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fld id="{9593C032-A091-4DF1-AA8A-AAAF15391B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fld id="{8889D97A-938C-4DB6-B864-F605B8EB155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fld id="{F47622D0-7E71-4607-A352-C2F91D8C70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2561F117-1667-4289-84E9-08C65E2074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283373C2-33D3-46BB-9958-9C8A8A789C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6B374337-1DC7-4C13-B743-5DF6A977D7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sldNum" sz="quarter" idx="4"/>
          </p:nvPr>
        </p:nvSpPr>
        <p:spPr bwMode="auto">
          <a:xfrm>
            <a:off x="7010400" y="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smtClean="0">
                <a:latin typeface="Arial Unicode MS" pitchFamily="34" charset="-128"/>
              </a:defRPr>
            </a:lvl1pPr>
          </a:lstStyle>
          <a:p>
            <a:pPr>
              <a:defRPr/>
            </a:pPr>
            <a:fld id="{A6EB7EA5-0540-4495-AF38-26CA538BDFDF}" type="slidenum">
              <a:rPr lang="en-US"/>
              <a:pPr>
                <a:defRPr/>
              </a:pPr>
              <a:t>‹#›</a:t>
            </a:fld>
            <a:endParaRPr lang="en-US"/>
          </a:p>
        </p:txBody>
      </p:sp>
      <p:sp>
        <p:nvSpPr>
          <p:cNvPr id="628739" name="Rectangle 3"/>
          <p:cNvSpPr>
            <a:spLocks noChangeArrowheads="1"/>
          </p:cNvSpPr>
          <p:nvPr/>
        </p:nvSpPr>
        <p:spPr bwMode="auto">
          <a:xfrm>
            <a:off x="0" y="0"/>
            <a:ext cx="9144000" cy="457200"/>
          </a:xfrm>
          <a:prstGeom prst="rect">
            <a:avLst/>
          </a:prstGeom>
          <a:gradFill rotWithShape="1">
            <a:gsLst>
              <a:gs pos="0">
                <a:srgbClr val="C8C864"/>
              </a:gs>
              <a:gs pos="100000">
                <a:srgbClr val="C8C864">
                  <a:gamma/>
                  <a:shade val="46275"/>
                  <a:invGamma/>
                  <a:alpha val="0"/>
                </a:srgbClr>
              </a:gs>
            </a:gsLst>
            <a:lin ang="0" scaled="1"/>
          </a:gradFill>
          <a:ln w="9525">
            <a:noFill/>
            <a:miter lim="800000"/>
            <a:headEnd/>
            <a:tailEnd/>
          </a:ln>
        </p:spPr>
        <p:txBody>
          <a:bodyPr/>
          <a:lstStyle/>
          <a:p>
            <a:pPr eaLnBrk="1" hangingPunct="1">
              <a:defRPr/>
            </a:pPr>
            <a:endParaRPr lang="en-US" sz="2400">
              <a:latin typeface="Times New Roman" pitchFamily="18" charset="0"/>
            </a:endParaRPr>
          </a:p>
        </p:txBody>
      </p:sp>
      <p:sp>
        <p:nvSpPr>
          <p:cNvPr id="2052" name="Rectangle 4"/>
          <p:cNvSpPr>
            <a:spLocks noGrp="1" noChangeArrowheads="1"/>
          </p:cNvSpPr>
          <p:nvPr>
            <p:ph type="title"/>
          </p:nvPr>
        </p:nvSpPr>
        <p:spPr bwMode="auto">
          <a:xfrm>
            <a:off x="457200" y="4572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3" name="Rectangle 5"/>
          <p:cNvSpPr>
            <a:spLocks noGrp="1" noChangeArrowheads="1"/>
          </p:cNvSpPr>
          <p:nvPr>
            <p:ph type="body" idx="1"/>
          </p:nvPr>
        </p:nvSpPr>
        <p:spPr bwMode="auto">
          <a:xfrm>
            <a:off x="457200" y="16002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054" name="Picture 6" descr="calvin-seal"/>
          <p:cNvPicPr>
            <a:picLocks noChangeAspect="1" noChangeArrowheads="1"/>
          </p:cNvPicPr>
          <p:nvPr/>
        </p:nvPicPr>
        <p:blipFill>
          <a:blip r:embed="rId13" cstate="print"/>
          <a:srcRect/>
          <a:stretch>
            <a:fillRect/>
          </a:stretch>
        </p:blipFill>
        <p:spPr bwMode="auto">
          <a:xfrm>
            <a:off x="0" y="0"/>
            <a:ext cx="457200" cy="457200"/>
          </a:xfrm>
          <a:prstGeom prst="rect">
            <a:avLst/>
          </a:prstGeom>
          <a:noFill/>
          <a:ln w="9525">
            <a:noFill/>
            <a:miter lim="800000"/>
            <a:headEnd/>
            <a:tailEnd/>
          </a:ln>
        </p:spPr>
      </p:pic>
      <p:sp>
        <p:nvSpPr>
          <p:cNvPr id="628743" name="Rectangle 7"/>
          <p:cNvSpPr>
            <a:spLocks noChangeArrowheads="1"/>
          </p:cNvSpPr>
          <p:nvPr/>
        </p:nvSpPr>
        <p:spPr bwMode="auto">
          <a:xfrm>
            <a:off x="7239000" y="6629400"/>
            <a:ext cx="1905000" cy="228600"/>
          </a:xfrm>
          <a:prstGeom prst="rect">
            <a:avLst/>
          </a:prstGeom>
          <a:noFill/>
          <a:ln w="9525">
            <a:noFill/>
            <a:miter lim="800000"/>
            <a:headEnd/>
            <a:tailEnd/>
          </a:ln>
          <a:effectLst/>
        </p:spPr>
        <p:txBody>
          <a:bodyPr/>
          <a:lstStyle/>
          <a:p>
            <a:pPr algn="r">
              <a:defRPr/>
            </a:pPr>
            <a:r>
              <a:rPr lang="en-US" sz="900" dirty="0">
                <a:latin typeface="Arial Unicode MS" pitchFamily="34" charset="-128"/>
              </a:rPr>
              <a:t>© Keith Vander Linden, </a:t>
            </a:r>
            <a:r>
              <a:rPr lang="en-US" sz="900" dirty="0" smtClean="0">
                <a:latin typeface="Arial Unicode MS" pitchFamily="34" charset="-128"/>
              </a:rPr>
              <a:t>2009</a:t>
            </a:r>
            <a:endParaRPr lang="en-US" sz="900" dirty="0">
              <a:latin typeface="Arial Unicode MS" pitchFamily="34" charset="-128"/>
            </a:endParaRP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65000"/>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Font typeface="Wingdings" pitchFamily="2" charset="2"/>
        <a:buChar char=" "/>
        <a:defRPr sz="2000">
          <a:solidFill>
            <a:schemeClr val="tx1"/>
          </a:solidFill>
          <a:latin typeface="+mn-lt"/>
        </a:defRPr>
      </a:lvl5pPr>
      <a:lvl6pPr marL="25146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6pPr>
      <a:lvl7pPr marL="29718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7pPr>
      <a:lvl8pPr marL="34290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8pPr>
      <a:lvl9pPr marL="3886200" indent="-228600" algn="l" rtl="0" fontAlgn="base">
        <a:spcBef>
          <a:spcPct val="20000"/>
        </a:spcBef>
        <a:spcAft>
          <a:spcPct val="0"/>
        </a:spcAft>
        <a:buClr>
          <a:schemeClr val="tx1"/>
        </a:buClr>
        <a:buFont typeface="Wingdings" pitchFamily="2" charset="2"/>
        <a:buChar char=" "/>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0"/>
          </p:nvPr>
        </p:nvSpPr>
        <p:spPr>
          <a:noFill/>
        </p:spPr>
        <p:txBody>
          <a:bodyPr/>
          <a:lstStyle/>
          <a:p>
            <a:fld id="{9F9AE793-CE48-4161-8A8F-03718DD7542C}" type="slidenum">
              <a:rPr lang="en-US"/>
              <a:pPr/>
              <a:t>1</a:t>
            </a:fld>
            <a:endParaRPr lang="en-US"/>
          </a:p>
        </p:txBody>
      </p:sp>
      <p:sp>
        <p:nvSpPr>
          <p:cNvPr id="4099" name="Text Box 2"/>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pic>
        <p:nvPicPr>
          <p:cNvPr id="4100" name="Picture 1025" descr="dilbert-quality"/>
          <p:cNvPicPr>
            <a:picLocks noChangeAspect="1" noChangeArrowheads="1"/>
          </p:cNvPicPr>
          <p:nvPr/>
        </p:nvPicPr>
        <p:blipFill>
          <a:blip r:embed="rId3" cstate="print"/>
          <a:srcRect/>
          <a:stretch>
            <a:fillRect/>
          </a:stretch>
        </p:blipFill>
        <p:spPr bwMode="auto">
          <a:xfrm>
            <a:off x="428625" y="1143000"/>
            <a:ext cx="82867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fld id="{757ED0FF-5577-40AB-B840-EFA32E492B72}" type="slidenum">
              <a:rPr lang="en-US"/>
              <a:pPr/>
              <a:t>10</a:t>
            </a:fld>
            <a:endParaRPr lang="en-US"/>
          </a:p>
        </p:txBody>
      </p:sp>
      <p:sp>
        <p:nvSpPr>
          <p:cNvPr id="13315" name="Rectangle 3"/>
          <p:cNvSpPr>
            <a:spLocks noGrp="1" noChangeArrowheads="1"/>
          </p:cNvSpPr>
          <p:nvPr>
            <p:ph type="title"/>
          </p:nvPr>
        </p:nvSpPr>
        <p:spPr/>
        <p:txBody>
          <a:bodyPr/>
          <a:lstStyle/>
          <a:p>
            <a:pPr eaLnBrk="1" hangingPunct="1"/>
            <a:r>
              <a:rPr lang="en-US" smtClean="0"/>
              <a:t>Testing: Psychology</a:t>
            </a:r>
          </a:p>
        </p:txBody>
      </p:sp>
      <p:pic>
        <p:nvPicPr>
          <p:cNvPr id="13316" name="Picture 4"/>
          <p:cNvPicPr>
            <a:picLocks noChangeAspect="1" noChangeArrowheads="1"/>
          </p:cNvPicPr>
          <p:nvPr/>
        </p:nvPicPr>
        <p:blipFill>
          <a:blip r:embed="rId3" cstate="print"/>
          <a:srcRect/>
          <a:stretch>
            <a:fillRect/>
          </a:stretch>
        </p:blipFill>
        <p:spPr bwMode="auto">
          <a:xfrm>
            <a:off x="457200" y="4343400"/>
            <a:ext cx="1905000" cy="2133600"/>
          </a:xfrm>
          <a:prstGeom prst="rect">
            <a:avLst/>
          </a:prstGeom>
          <a:noFill/>
          <a:ln w="9525">
            <a:noFill/>
            <a:miter lim="800000"/>
            <a:headEnd/>
            <a:tailEnd/>
          </a:ln>
        </p:spPr>
      </p:pic>
      <p:sp>
        <p:nvSpPr>
          <p:cNvPr id="13317" name="Text Box 5"/>
          <p:cNvSpPr txBox="1">
            <a:spLocks noChangeArrowheads="1"/>
          </p:cNvSpPr>
          <p:nvPr/>
        </p:nvSpPr>
        <p:spPr bwMode="auto">
          <a:xfrm>
            <a:off x="457200" y="1905000"/>
            <a:ext cx="3521075" cy="1674813"/>
          </a:xfrm>
          <a:prstGeom prst="rect">
            <a:avLst/>
          </a:prstGeom>
          <a:noFill/>
          <a:ln w="9525">
            <a:noFill/>
            <a:miter lim="800000"/>
            <a:headEnd/>
            <a:tailEnd/>
          </a:ln>
        </p:spPr>
        <p:txBody>
          <a:bodyPr>
            <a:spAutoFit/>
          </a:bodyPr>
          <a:lstStyle/>
          <a:p>
            <a:r>
              <a:rPr lang="en-US" sz="3200">
                <a:latin typeface="Times New Roman" pitchFamily="18" charset="0"/>
              </a:rPr>
              <a:t>Good coders:</a:t>
            </a:r>
            <a:endParaRPr lang="en-US" sz="2400">
              <a:latin typeface="Times New Roman" pitchFamily="18" charset="0"/>
            </a:endParaRPr>
          </a:p>
          <a:p>
            <a:pPr>
              <a:buFontTx/>
              <a:buChar char="•"/>
            </a:pPr>
            <a:r>
              <a:rPr lang="en-US" sz="2400">
                <a:latin typeface="Times New Roman" pitchFamily="18" charset="0"/>
              </a:rPr>
              <a:t> are constructive by nature</a:t>
            </a:r>
          </a:p>
          <a:p>
            <a:pPr>
              <a:buFontTx/>
              <a:buChar char="•"/>
            </a:pPr>
            <a:r>
              <a:rPr lang="en-US" sz="2400">
                <a:latin typeface="Times New Roman" pitchFamily="18" charset="0"/>
              </a:rPr>
              <a:t> they like to build things 	and solve problems</a:t>
            </a:r>
          </a:p>
        </p:txBody>
      </p:sp>
      <p:sp>
        <p:nvSpPr>
          <p:cNvPr id="13318" name="Text Box 11"/>
          <p:cNvSpPr txBox="1">
            <a:spLocks noChangeArrowheads="1"/>
          </p:cNvSpPr>
          <p:nvPr/>
        </p:nvSpPr>
        <p:spPr bwMode="auto">
          <a:xfrm>
            <a:off x="7556500" y="6477000"/>
            <a:ext cx="1587500" cy="228600"/>
          </a:xfrm>
          <a:prstGeom prst="rect">
            <a:avLst/>
          </a:prstGeom>
          <a:noFill/>
          <a:ln w="9525">
            <a:noFill/>
            <a:miter lim="800000"/>
            <a:headEnd/>
            <a:tailEnd/>
          </a:ln>
        </p:spPr>
        <p:txBody>
          <a:bodyPr wrap="none">
            <a:spAutoFit/>
          </a:bodyPr>
          <a:lstStyle/>
          <a:p>
            <a:r>
              <a:rPr lang="en-US" sz="900">
                <a:latin typeface="Times New Roman" pitchFamily="18" charset="0"/>
              </a:rPr>
              <a:t>images from www.dilbert.com</a:t>
            </a:r>
          </a:p>
        </p:txBody>
      </p:sp>
      <p:grpSp>
        <p:nvGrpSpPr>
          <p:cNvPr id="2" name="Group 16"/>
          <p:cNvGrpSpPr>
            <a:grpSpLocks/>
          </p:cNvGrpSpPr>
          <p:nvPr/>
        </p:nvGrpSpPr>
        <p:grpSpPr bwMode="auto">
          <a:xfrm>
            <a:off x="2590800" y="1828800"/>
            <a:ext cx="4051300" cy="4343400"/>
            <a:chOff x="1632" y="1152"/>
            <a:chExt cx="2552" cy="2736"/>
          </a:xfrm>
        </p:grpSpPr>
        <p:pic>
          <p:nvPicPr>
            <p:cNvPr id="13327" name="Picture 2" descr="alice"/>
            <p:cNvPicPr>
              <a:picLocks noChangeAspect="1" noChangeArrowheads="1"/>
            </p:cNvPicPr>
            <p:nvPr/>
          </p:nvPicPr>
          <p:blipFill>
            <a:blip r:embed="rId4" cstate="print"/>
            <a:srcRect/>
            <a:stretch>
              <a:fillRect/>
            </a:stretch>
          </p:blipFill>
          <p:spPr bwMode="auto">
            <a:xfrm>
              <a:off x="1632" y="2920"/>
              <a:ext cx="666" cy="968"/>
            </a:xfrm>
            <a:prstGeom prst="rect">
              <a:avLst/>
            </a:prstGeom>
            <a:noFill/>
            <a:ln w="9525">
              <a:noFill/>
              <a:miter lim="800000"/>
              <a:headEnd/>
              <a:tailEnd/>
            </a:ln>
          </p:spPr>
        </p:pic>
        <p:pic>
          <p:nvPicPr>
            <p:cNvPr id="13328" name="Picture 10" descr="dilmom"/>
            <p:cNvPicPr>
              <a:picLocks noChangeAspect="1" noChangeArrowheads="1"/>
            </p:cNvPicPr>
            <p:nvPr/>
          </p:nvPicPr>
          <p:blipFill>
            <a:blip r:embed="rId5" cstate="print"/>
            <a:srcRect/>
            <a:stretch>
              <a:fillRect/>
            </a:stretch>
          </p:blipFill>
          <p:spPr bwMode="auto">
            <a:xfrm>
              <a:off x="3552" y="1152"/>
              <a:ext cx="632" cy="696"/>
            </a:xfrm>
            <a:prstGeom prst="rect">
              <a:avLst/>
            </a:prstGeom>
            <a:noFill/>
            <a:ln w="9525">
              <a:noFill/>
              <a:miter lim="800000"/>
              <a:headEnd/>
              <a:tailEnd/>
            </a:ln>
          </p:spPr>
        </p:pic>
      </p:grpSp>
      <p:grpSp>
        <p:nvGrpSpPr>
          <p:cNvPr id="3" name="Group 18"/>
          <p:cNvGrpSpPr>
            <a:grpSpLocks/>
          </p:cNvGrpSpPr>
          <p:nvPr/>
        </p:nvGrpSpPr>
        <p:grpSpPr bwMode="auto">
          <a:xfrm>
            <a:off x="3505200" y="1600200"/>
            <a:ext cx="5257800" cy="4724400"/>
            <a:chOff x="2208" y="1008"/>
            <a:chExt cx="3312" cy="2976"/>
          </a:xfrm>
        </p:grpSpPr>
        <p:sp>
          <p:nvSpPr>
            <p:cNvPr id="13324" name="Line 7"/>
            <p:cNvSpPr>
              <a:spLocks noChangeShapeType="1"/>
            </p:cNvSpPr>
            <p:nvPr/>
          </p:nvSpPr>
          <p:spPr bwMode="auto">
            <a:xfrm flipH="1">
              <a:off x="2208" y="1104"/>
              <a:ext cx="1152" cy="2880"/>
            </a:xfrm>
            <a:prstGeom prst="line">
              <a:avLst/>
            </a:prstGeom>
            <a:noFill/>
            <a:ln w="25400">
              <a:solidFill>
                <a:schemeClr val="tx1"/>
              </a:solidFill>
              <a:round/>
              <a:headEnd/>
              <a:tailEnd/>
            </a:ln>
          </p:spPr>
          <p:txBody>
            <a:bodyPr wrap="none" anchor="ctr"/>
            <a:lstStyle/>
            <a:p>
              <a:endParaRPr lang="en-US"/>
            </a:p>
          </p:txBody>
        </p:sp>
        <p:pic>
          <p:nvPicPr>
            <p:cNvPr id="13325" name="Picture 8"/>
            <p:cNvPicPr>
              <a:picLocks noChangeAspect="1" noChangeArrowheads="1"/>
            </p:cNvPicPr>
            <p:nvPr/>
          </p:nvPicPr>
          <p:blipFill>
            <a:blip r:embed="rId6" cstate="print"/>
            <a:srcRect/>
            <a:stretch>
              <a:fillRect/>
            </a:stretch>
          </p:blipFill>
          <p:spPr bwMode="auto">
            <a:xfrm>
              <a:off x="4368" y="1008"/>
              <a:ext cx="1152" cy="816"/>
            </a:xfrm>
            <a:prstGeom prst="rect">
              <a:avLst/>
            </a:prstGeom>
            <a:noFill/>
            <a:ln w="9525">
              <a:noFill/>
              <a:miter lim="800000"/>
              <a:headEnd/>
              <a:tailEnd/>
            </a:ln>
          </p:spPr>
        </p:pic>
        <p:sp>
          <p:nvSpPr>
            <p:cNvPr id="13326" name="Text Box 9"/>
            <p:cNvSpPr txBox="1">
              <a:spLocks noChangeArrowheads="1"/>
            </p:cNvSpPr>
            <p:nvPr/>
          </p:nvSpPr>
          <p:spPr bwMode="auto">
            <a:xfrm>
              <a:off x="3408" y="2112"/>
              <a:ext cx="2002" cy="1055"/>
            </a:xfrm>
            <a:prstGeom prst="rect">
              <a:avLst/>
            </a:prstGeom>
            <a:noFill/>
            <a:ln w="9525">
              <a:noFill/>
              <a:miter lim="800000"/>
              <a:headEnd/>
              <a:tailEnd/>
            </a:ln>
          </p:spPr>
          <p:txBody>
            <a:bodyPr wrap="none">
              <a:spAutoFit/>
            </a:bodyPr>
            <a:lstStyle/>
            <a:p>
              <a:r>
                <a:rPr lang="en-US" sz="3200">
                  <a:latin typeface="Times New Roman" pitchFamily="18" charset="0"/>
                </a:rPr>
                <a:t>Good testers:</a:t>
              </a:r>
              <a:endParaRPr lang="en-US" sz="2400">
                <a:latin typeface="Times New Roman" pitchFamily="18" charset="0"/>
              </a:endParaRPr>
            </a:p>
            <a:p>
              <a:pPr>
                <a:buFontTx/>
                <a:buChar char="•"/>
              </a:pPr>
              <a:r>
                <a:rPr lang="en-US" sz="2400">
                  <a:latin typeface="Times New Roman" pitchFamily="18" charset="0"/>
                </a:rPr>
                <a:t> are skeptical by nature</a:t>
              </a:r>
            </a:p>
            <a:p>
              <a:pPr>
                <a:buFontTx/>
                <a:buChar char="•"/>
              </a:pPr>
              <a:r>
                <a:rPr lang="en-US" sz="2400">
                  <a:latin typeface="Times New Roman" pitchFamily="18" charset="0"/>
                </a:rPr>
                <a:t> they like to tinker, </a:t>
              </a:r>
            </a:p>
            <a:p>
              <a:r>
                <a:rPr lang="en-US" sz="2400">
                  <a:latin typeface="Times New Roman" pitchFamily="18" charset="0"/>
                </a:rPr>
                <a:t>      question and explore</a:t>
              </a:r>
            </a:p>
          </p:txBody>
        </p:sp>
      </p:grpSp>
      <p:grpSp>
        <p:nvGrpSpPr>
          <p:cNvPr id="4" name="Group 17"/>
          <p:cNvGrpSpPr>
            <a:grpSpLocks/>
          </p:cNvGrpSpPr>
          <p:nvPr/>
        </p:nvGrpSpPr>
        <p:grpSpPr bwMode="auto">
          <a:xfrm>
            <a:off x="2438400" y="1676400"/>
            <a:ext cx="4267200" cy="4572000"/>
            <a:chOff x="1536" y="720"/>
            <a:chExt cx="2688" cy="2880"/>
          </a:xfrm>
        </p:grpSpPr>
        <p:sp>
          <p:nvSpPr>
            <p:cNvPr id="13322" name="Rectangle 12"/>
            <p:cNvSpPr>
              <a:spLocks noChangeArrowheads="1"/>
            </p:cNvSpPr>
            <p:nvPr/>
          </p:nvSpPr>
          <p:spPr bwMode="auto">
            <a:xfrm>
              <a:off x="1536" y="2400"/>
              <a:ext cx="624" cy="1200"/>
            </a:xfrm>
            <a:prstGeom prst="rect">
              <a:avLst/>
            </a:prstGeom>
            <a:solidFill>
              <a:schemeClr val="bg1"/>
            </a:solidFill>
            <a:ln w="9525">
              <a:noFill/>
              <a:miter lim="800000"/>
              <a:headEnd/>
              <a:tailEnd/>
            </a:ln>
          </p:spPr>
          <p:txBody>
            <a:bodyPr wrap="none" anchor="ctr"/>
            <a:lstStyle/>
            <a:p>
              <a:endParaRPr lang="en-US"/>
            </a:p>
          </p:txBody>
        </p:sp>
        <p:sp>
          <p:nvSpPr>
            <p:cNvPr id="13323" name="Rectangle 13"/>
            <p:cNvSpPr>
              <a:spLocks noChangeArrowheads="1"/>
            </p:cNvSpPr>
            <p:nvPr/>
          </p:nvSpPr>
          <p:spPr bwMode="auto">
            <a:xfrm>
              <a:off x="3504" y="720"/>
              <a:ext cx="720" cy="816"/>
            </a:xfrm>
            <a:prstGeom prst="rect">
              <a:avLst/>
            </a:prstGeom>
            <a:solidFill>
              <a:schemeClr val="bg1"/>
            </a:solidFill>
            <a:ln w="9525">
              <a:no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p>
            <a:fld id="{C95EDB08-E02B-4CBF-A908-CEA4E332A9B6}" type="slidenum">
              <a:rPr lang="en-US"/>
              <a:pPr/>
              <a:t>11</a:t>
            </a:fld>
            <a:endParaRPr lang="en-US"/>
          </a:p>
        </p:txBody>
      </p:sp>
      <p:sp>
        <p:nvSpPr>
          <p:cNvPr id="14339" name="Rectangle 2"/>
          <p:cNvSpPr>
            <a:spLocks noChangeArrowheads="1"/>
          </p:cNvSpPr>
          <p:nvPr/>
        </p:nvSpPr>
        <p:spPr bwMode="auto">
          <a:xfrm>
            <a:off x="533400" y="457200"/>
            <a:ext cx="7772400" cy="1143000"/>
          </a:xfrm>
          <a:prstGeom prst="rect">
            <a:avLst/>
          </a:prstGeom>
          <a:noFill/>
          <a:ln w="9525">
            <a:noFill/>
            <a:miter lim="800000"/>
            <a:headEnd/>
            <a:tailEnd/>
          </a:ln>
        </p:spPr>
        <p:txBody>
          <a:bodyPr anchor="ctr"/>
          <a:lstStyle/>
          <a:p>
            <a:pPr eaLnBrk="1" hangingPunct="1"/>
            <a:r>
              <a:rPr lang="en-US" sz="4400"/>
              <a:t>Revisiting Wason’s Cards</a:t>
            </a:r>
          </a:p>
        </p:txBody>
      </p:sp>
      <p:sp>
        <p:nvSpPr>
          <p:cNvPr id="14340" name="AutoShape 3"/>
          <p:cNvSpPr>
            <a:spLocks noChangeArrowheads="1"/>
          </p:cNvSpPr>
          <p:nvPr/>
        </p:nvSpPr>
        <p:spPr bwMode="auto">
          <a:xfrm>
            <a:off x="2057400" y="2057400"/>
            <a:ext cx="838200" cy="1295400"/>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4</a:t>
            </a:r>
          </a:p>
        </p:txBody>
      </p:sp>
      <p:sp>
        <p:nvSpPr>
          <p:cNvPr id="14341" name="AutoShape 4"/>
          <p:cNvSpPr>
            <a:spLocks noChangeArrowheads="1"/>
          </p:cNvSpPr>
          <p:nvPr/>
        </p:nvSpPr>
        <p:spPr bwMode="auto">
          <a:xfrm>
            <a:off x="3124200" y="2057400"/>
            <a:ext cx="838200" cy="1295400"/>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E</a:t>
            </a:r>
          </a:p>
        </p:txBody>
      </p:sp>
      <p:sp>
        <p:nvSpPr>
          <p:cNvPr id="14342" name="AutoShape 5"/>
          <p:cNvSpPr>
            <a:spLocks noChangeArrowheads="1"/>
          </p:cNvSpPr>
          <p:nvPr/>
        </p:nvSpPr>
        <p:spPr bwMode="auto">
          <a:xfrm>
            <a:off x="4191000" y="2057400"/>
            <a:ext cx="838200" cy="1295400"/>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7</a:t>
            </a:r>
          </a:p>
        </p:txBody>
      </p:sp>
      <p:sp>
        <p:nvSpPr>
          <p:cNvPr id="14343" name="AutoShape 6"/>
          <p:cNvSpPr>
            <a:spLocks noChangeArrowheads="1"/>
          </p:cNvSpPr>
          <p:nvPr/>
        </p:nvSpPr>
        <p:spPr bwMode="auto">
          <a:xfrm>
            <a:off x="5257800" y="2057400"/>
            <a:ext cx="838200" cy="1295400"/>
          </a:xfrm>
          <a:prstGeom prst="flowChartAlternateProcess">
            <a:avLst/>
          </a:prstGeom>
          <a:noFill/>
          <a:ln w="9525">
            <a:solidFill>
              <a:schemeClr val="tx1"/>
            </a:solidFill>
            <a:miter lim="800000"/>
            <a:headEnd/>
            <a:tailEnd/>
          </a:ln>
        </p:spPr>
        <p:txBody>
          <a:bodyPr wrap="none" anchor="ctr"/>
          <a:lstStyle/>
          <a:p>
            <a:pPr algn="ctr"/>
            <a:r>
              <a:rPr lang="en-US" sz="2400">
                <a:latin typeface="Times New Roman" pitchFamily="18" charset="0"/>
              </a:rPr>
              <a:t>K</a:t>
            </a:r>
          </a:p>
        </p:txBody>
      </p:sp>
      <p:sp>
        <p:nvSpPr>
          <p:cNvPr id="14344" name="Text Box 7"/>
          <p:cNvSpPr txBox="1">
            <a:spLocks noChangeArrowheads="1"/>
          </p:cNvSpPr>
          <p:nvPr/>
        </p:nvSpPr>
        <p:spPr bwMode="auto">
          <a:xfrm>
            <a:off x="1828800" y="3505200"/>
            <a:ext cx="5486400" cy="2016125"/>
          </a:xfrm>
          <a:prstGeom prst="rect">
            <a:avLst/>
          </a:prstGeom>
          <a:noFill/>
          <a:ln w="9525">
            <a:noFill/>
            <a:miter lim="800000"/>
            <a:headEnd/>
            <a:tailEnd/>
          </a:ln>
        </p:spPr>
        <p:txBody>
          <a:bodyPr>
            <a:spAutoFit/>
          </a:bodyPr>
          <a:lstStyle/>
          <a:p>
            <a:pPr>
              <a:spcBef>
                <a:spcPct val="50000"/>
              </a:spcBef>
            </a:pPr>
            <a:r>
              <a:rPr lang="en-US" i="1">
                <a:latin typeface="Times New Roman" pitchFamily="18" charset="0"/>
              </a:rPr>
              <a:t>Given cards with:                                                     	a letter on one side                                   	a number on the other</a:t>
            </a:r>
          </a:p>
          <a:p>
            <a:pPr>
              <a:spcBef>
                <a:spcPct val="50000"/>
              </a:spcBef>
            </a:pPr>
            <a:r>
              <a:rPr lang="en-US" i="1">
                <a:latin typeface="Times New Roman" pitchFamily="18" charset="0"/>
              </a:rPr>
              <a:t>Determine:                                                                  	Vowel on one side </a:t>
            </a:r>
            <a:r>
              <a:rPr lang="en-US" i="1">
                <a:latin typeface="Times New Roman" pitchFamily="18" charset="0"/>
                <a:sym typeface="Symbol" pitchFamily="18" charset="2"/>
              </a:rPr>
              <a:t> </a:t>
            </a:r>
            <a:r>
              <a:rPr lang="en-US" i="1">
                <a:latin typeface="Times New Roman" pitchFamily="18" charset="0"/>
              </a:rPr>
              <a:t>even # on the other side</a:t>
            </a:r>
          </a:p>
          <a:p>
            <a:pPr>
              <a:spcBef>
                <a:spcPct val="50000"/>
              </a:spcBef>
            </a:pPr>
            <a:r>
              <a:rPr lang="en-US" i="1">
                <a:latin typeface="Times New Roman" pitchFamily="18" charset="0"/>
              </a:rPr>
              <a:t>What cards do you have to turn over to check this?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583FDEB5-9653-45B9-A225-DAA6BEA604FA}" type="slidenum">
              <a:rPr lang="en-US"/>
              <a:pPr/>
              <a:t>12</a:t>
            </a:fld>
            <a:endParaRPr lang="en-US"/>
          </a:p>
        </p:txBody>
      </p:sp>
      <p:sp>
        <p:nvSpPr>
          <p:cNvPr id="15363" name="Rectangle 2"/>
          <p:cNvSpPr>
            <a:spLocks noGrp="1" noChangeArrowheads="1"/>
          </p:cNvSpPr>
          <p:nvPr>
            <p:ph type="title"/>
          </p:nvPr>
        </p:nvSpPr>
        <p:spPr/>
        <p:txBody>
          <a:bodyPr/>
          <a:lstStyle/>
          <a:p>
            <a:pPr eaLnBrk="1" hangingPunct="1"/>
            <a:r>
              <a:rPr lang="en-US" smtClean="0"/>
              <a:t>Non-Execution-Based Testing</a:t>
            </a:r>
          </a:p>
        </p:txBody>
      </p:sp>
      <p:sp>
        <p:nvSpPr>
          <p:cNvPr id="15364" name="Rectangle 3"/>
          <p:cNvSpPr>
            <a:spLocks noGrp="1" noChangeArrowheads="1"/>
          </p:cNvSpPr>
          <p:nvPr>
            <p:ph type="body" idx="1"/>
          </p:nvPr>
        </p:nvSpPr>
        <p:spPr>
          <a:xfrm>
            <a:off x="533400" y="1600200"/>
            <a:ext cx="8153400" cy="4800600"/>
          </a:xfrm>
        </p:spPr>
        <p:txBody>
          <a:bodyPr/>
          <a:lstStyle/>
          <a:p>
            <a:pPr eaLnBrk="1" hangingPunct="1"/>
            <a:r>
              <a:rPr lang="en-US" smtClean="0"/>
              <a:t>Non-execution-based testing exposes faults by studying a software system.</a:t>
            </a:r>
          </a:p>
          <a:p>
            <a:pPr eaLnBrk="1" hangingPunct="1"/>
            <a:r>
              <a:rPr lang="en-US" smtClean="0"/>
              <a:t>Advantages:</a:t>
            </a:r>
          </a:p>
          <a:p>
            <a:pPr eaLnBrk="1" hangingPunct="1"/>
            <a:endParaRPr lang="en-US" smtClean="0"/>
          </a:p>
          <a:p>
            <a:pPr eaLnBrk="1" hangingPunct="1"/>
            <a:r>
              <a:rPr lang="en-US" smtClean="0"/>
              <a:t>Approaches:</a:t>
            </a:r>
          </a:p>
          <a:p>
            <a:pPr lvl="1" eaLnBrk="1" hangingPunct="1"/>
            <a:r>
              <a:rPr lang="en-US" smtClean="0"/>
              <a:t>Review</a:t>
            </a:r>
          </a:p>
          <a:p>
            <a:pPr lvl="1" eaLnBrk="1" hangingPunct="1"/>
            <a:endParaRPr lang="en-US" sz="1400" smtClean="0"/>
          </a:p>
          <a:p>
            <a:pPr lvl="1" eaLnBrk="1" hangingPunct="1"/>
            <a:r>
              <a:rPr lang="en-US" smtClean="0"/>
              <a:t>Inspections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E30DA084-105B-480D-AE76-7A9C55D97FC0}" type="slidenum">
              <a:rPr lang="en-US"/>
              <a:pPr/>
              <a:t>13</a:t>
            </a:fld>
            <a:endParaRPr lang="en-US"/>
          </a:p>
        </p:txBody>
      </p:sp>
      <p:sp>
        <p:nvSpPr>
          <p:cNvPr id="16387" name="Rectangle 2"/>
          <p:cNvSpPr>
            <a:spLocks noGrp="1" noChangeArrowheads="1"/>
          </p:cNvSpPr>
          <p:nvPr>
            <p:ph type="title"/>
          </p:nvPr>
        </p:nvSpPr>
        <p:spPr>
          <a:xfrm>
            <a:off x="685800" y="457200"/>
            <a:ext cx="7772400" cy="1143000"/>
          </a:xfrm>
        </p:spPr>
        <p:txBody>
          <a:bodyPr/>
          <a:lstStyle/>
          <a:p>
            <a:pPr eaLnBrk="1" hangingPunct="1"/>
            <a:r>
              <a:rPr lang="en-US" smtClean="0"/>
              <a:t>Technical Review</a:t>
            </a:r>
          </a:p>
        </p:txBody>
      </p:sp>
      <p:sp>
        <p:nvSpPr>
          <p:cNvPr id="16388" name="Rectangle 3"/>
          <p:cNvSpPr>
            <a:spLocks noGrp="1" noChangeArrowheads="1"/>
          </p:cNvSpPr>
          <p:nvPr>
            <p:ph type="body" idx="1"/>
          </p:nvPr>
        </p:nvSpPr>
        <p:spPr>
          <a:xfrm>
            <a:off x="685800" y="1371600"/>
            <a:ext cx="7772400" cy="5334000"/>
          </a:xfrm>
        </p:spPr>
        <p:txBody>
          <a:bodyPr/>
          <a:lstStyle/>
          <a:p>
            <a:pPr eaLnBrk="1" hangingPunct="1"/>
            <a:r>
              <a:rPr lang="en-US" smtClean="0"/>
              <a:t>Roles:</a:t>
            </a:r>
          </a:p>
          <a:p>
            <a:pPr lvl="1" eaLnBrk="1" hangingPunct="1"/>
            <a:r>
              <a:rPr lang="en-US" sz="2400" smtClean="0"/>
              <a:t>Facilitator </a:t>
            </a:r>
          </a:p>
          <a:p>
            <a:pPr lvl="1" eaLnBrk="1" hangingPunct="1"/>
            <a:r>
              <a:rPr lang="en-US" sz="2400" smtClean="0"/>
              <a:t>Recorder</a:t>
            </a:r>
          </a:p>
          <a:p>
            <a:pPr lvl="1" eaLnBrk="1" hangingPunct="1"/>
            <a:r>
              <a:rPr lang="en-US" sz="2400" smtClean="0"/>
              <a:t>Producer(s)</a:t>
            </a:r>
          </a:p>
          <a:p>
            <a:pPr lvl="1" eaLnBrk="1" hangingPunct="1"/>
            <a:r>
              <a:rPr lang="en-US" sz="2400" smtClean="0"/>
              <a:t>Reviewers</a:t>
            </a:r>
          </a:p>
          <a:p>
            <a:pPr eaLnBrk="1" hangingPunct="1"/>
            <a:r>
              <a:rPr lang="en-US" smtClean="0"/>
              <a:t>Process</a:t>
            </a:r>
          </a:p>
          <a:p>
            <a:pPr lvl="1" eaLnBrk="1" hangingPunct="1"/>
            <a:r>
              <a:rPr lang="en-US" sz="2400" smtClean="0"/>
              <a:t>Before:</a:t>
            </a:r>
          </a:p>
          <a:p>
            <a:pPr lvl="1" eaLnBrk="1" hangingPunct="1"/>
            <a:endParaRPr lang="en-US" sz="1200" smtClean="0"/>
          </a:p>
          <a:p>
            <a:pPr lvl="1" eaLnBrk="1" hangingPunct="1"/>
            <a:r>
              <a:rPr lang="en-US" sz="2400" smtClean="0"/>
              <a:t>During:</a:t>
            </a:r>
          </a:p>
          <a:p>
            <a:pPr lvl="1" eaLnBrk="1" hangingPunct="1"/>
            <a:endParaRPr lang="en-US" sz="1200" smtClean="0"/>
          </a:p>
          <a:p>
            <a:pPr lvl="1" eaLnBrk="1" hangingPunct="1"/>
            <a:r>
              <a:rPr lang="en-US" sz="2400" smtClean="0"/>
              <a:t>After: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F1DA2CD7-BA5C-4352-9621-7B25EC6B233B}" type="slidenum">
              <a:rPr lang="en-US"/>
              <a:pPr/>
              <a:t>14</a:t>
            </a:fld>
            <a:endParaRPr lang="en-US"/>
          </a:p>
        </p:txBody>
      </p:sp>
      <p:sp>
        <p:nvSpPr>
          <p:cNvPr id="17411" name="Rectangle 2"/>
          <p:cNvSpPr>
            <a:spLocks noGrp="1" noChangeArrowheads="1"/>
          </p:cNvSpPr>
          <p:nvPr>
            <p:ph type="title"/>
          </p:nvPr>
        </p:nvSpPr>
        <p:spPr/>
        <p:txBody>
          <a:bodyPr/>
          <a:lstStyle/>
          <a:p>
            <a:pPr eaLnBrk="1" hangingPunct="1"/>
            <a:r>
              <a:rPr lang="en-US" smtClean="0"/>
              <a:t>Execution-Based Testing</a:t>
            </a:r>
          </a:p>
        </p:txBody>
      </p:sp>
      <p:sp>
        <p:nvSpPr>
          <p:cNvPr id="17412" name="Rectangle 3"/>
          <p:cNvSpPr>
            <a:spLocks noGrp="1" noChangeArrowheads="1"/>
          </p:cNvSpPr>
          <p:nvPr>
            <p:ph type="body" idx="1"/>
          </p:nvPr>
        </p:nvSpPr>
        <p:spPr>
          <a:xfrm>
            <a:off x="457200" y="1524000"/>
            <a:ext cx="8077200" cy="4953000"/>
          </a:xfrm>
        </p:spPr>
        <p:txBody>
          <a:bodyPr/>
          <a:lstStyle/>
          <a:p>
            <a:pPr eaLnBrk="1" hangingPunct="1">
              <a:lnSpc>
                <a:spcPct val="90000"/>
              </a:lnSpc>
            </a:pPr>
            <a:r>
              <a:rPr lang="en-US" smtClean="0"/>
              <a:t>Execution-based testing exposes faults by exercising the software system.</a:t>
            </a:r>
          </a:p>
          <a:p>
            <a:pPr eaLnBrk="1" hangingPunct="1">
              <a:lnSpc>
                <a:spcPct val="90000"/>
              </a:lnSpc>
            </a:pPr>
            <a:r>
              <a:rPr lang="en-US" smtClean="0"/>
              <a:t>Approach:</a:t>
            </a:r>
          </a:p>
          <a:p>
            <a:pPr lvl="1" eaLnBrk="1" hangingPunct="1">
              <a:lnSpc>
                <a:spcPct val="90000"/>
              </a:lnSpc>
            </a:pPr>
            <a:r>
              <a:rPr lang="en-US" smtClean="0"/>
              <a:t>White-box testing</a:t>
            </a:r>
          </a:p>
          <a:p>
            <a:pPr lvl="1" eaLnBrk="1" hangingPunct="1">
              <a:lnSpc>
                <a:spcPct val="90000"/>
              </a:lnSpc>
            </a:pPr>
            <a:r>
              <a:rPr lang="en-US" smtClean="0"/>
              <a:t>Black-box testing</a:t>
            </a:r>
            <a:endParaRPr lang="en-US" sz="2400" smtClean="0"/>
          </a:p>
          <a:p>
            <a:pPr eaLnBrk="1" hangingPunct="1">
              <a:lnSpc>
                <a:spcPct val="90000"/>
              </a:lnSpc>
            </a:pPr>
            <a:r>
              <a:rPr lang="en-US" smtClean="0"/>
              <a:t>Level:</a:t>
            </a:r>
          </a:p>
          <a:p>
            <a:pPr lvl="1" eaLnBrk="1" hangingPunct="1">
              <a:lnSpc>
                <a:spcPct val="90000"/>
              </a:lnSpc>
            </a:pPr>
            <a:r>
              <a:rPr lang="en-US" smtClean="0"/>
              <a:t>Unit testing</a:t>
            </a:r>
          </a:p>
          <a:p>
            <a:pPr lvl="1" eaLnBrk="1" hangingPunct="1">
              <a:lnSpc>
                <a:spcPct val="90000"/>
              </a:lnSpc>
            </a:pPr>
            <a:r>
              <a:rPr lang="en-US" smtClean="0"/>
              <a:t>Integration testing</a:t>
            </a:r>
          </a:p>
          <a:p>
            <a:pPr lvl="1" eaLnBrk="1" hangingPunct="1">
              <a:lnSpc>
                <a:spcPct val="90000"/>
              </a:lnSpc>
            </a:pPr>
            <a:r>
              <a:rPr lang="en-US" smtClean="0"/>
              <a:t>System testing</a:t>
            </a:r>
          </a:p>
          <a:p>
            <a:pPr lvl="1" eaLnBrk="1" hangingPunct="1">
              <a:lnSpc>
                <a:spcPct val="90000"/>
              </a:lnSpc>
            </a:pPr>
            <a:r>
              <a:rPr lang="en-US" smtClean="0"/>
              <a:t>Acceptance testing</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8FD9C970-48CE-4210-8C26-604FA2ED8589}" type="slidenum">
              <a:rPr lang="en-US"/>
              <a:pPr/>
              <a:t>15</a:t>
            </a:fld>
            <a:endParaRPr lang="en-US"/>
          </a:p>
        </p:txBody>
      </p:sp>
      <p:sp>
        <p:nvSpPr>
          <p:cNvPr id="18435" name="Rectangle 2"/>
          <p:cNvSpPr>
            <a:spLocks noGrp="1" noChangeArrowheads="1"/>
          </p:cNvSpPr>
          <p:nvPr>
            <p:ph type="title"/>
          </p:nvPr>
        </p:nvSpPr>
        <p:spPr/>
        <p:txBody>
          <a:bodyPr/>
          <a:lstStyle/>
          <a:p>
            <a:pPr eaLnBrk="1" hangingPunct="1"/>
            <a:r>
              <a:rPr lang="en-US" smtClean="0"/>
              <a:t>White-Box Testing</a:t>
            </a:r>
          </a:p>
        </p:txBody>
      </p:sp>
      <p:sp>
        <p:nvSpPr>
          <p:cNvPr id="18436" name="Rectangle 3"/>
          <p:cNvSpPr>
            <a:spLocks noGrp="1" noChangeArrowheads="1"/>
          </p:cNvSpPr>
          <p:nvPr>
            <p:ph type="body" idx="1"/>
          </p:nvPr>
        </p:nvSpPr>
        <p:spPr/>
        <p:txBody>
          <a:bodyPr/>
          <a:lstStyle/>
          <a:p>
            <a:pPr eaLnBrk="1" hangingPunct="1">
              <a:lnSpc>
                <a:spcPct val="90000"/>
              </a:lnSpc>
            </a:pPr>
            <a:r>
              <a:rPr lang="en-US" smtClean="0"/>
              <a:t>aka glass-box, clear-box, structural testing</a:t>
            </a:r>
          </a:p>
          <a:p>
            <a:pPr eaLnBrk="1" hangingPunct="1">
              <a:lnSpc>
                <a:spcPct val="90000"/>
              </a:lnSpc>
            </a:pPr>
            <a:r>
              <a:rPr lang="en-US" smtClean="0"/>
              <a:t>White-box testing tests to the code.</a:t>
            </a:r>
          </a:p>
          <a:p>
            <a:pPr lvl="1" eaLnBrk="1" hangingPunct="1">
              <a:lnSpc>
                <a:spcPct val="90000"/>
              </a:lnSpc>
            </a:pPr>
            <a:r>
              <a:rPr lang="en-US" smtClean="0"/>
              <a:t>It uses knowledge of the code to focus on module design and structure.</a:t>
            </a:r>
          </a:p>
          <a:p>
            <a:pPr lvl="1" eaLnBrk="1" hangingPunct="1">
              <a:lnSpc>
                <a:spcPct val="90000"/>
              </a:lnSpc>
            </a:pPr>
            <a:r>
              <a:rPr lang="en-US" smtClean="0"/>
              <a:t>It exercises internal control paths, logical conditions, and data structures.</a:t>
            </a:r>
          </a:p>
          <a:p>
            <a:pPr eaLnBrk="1" hangingPunct="1">
              <a:lnSpc>
                <a:spcPct val="90000"/>
              </a:lnSpc>
            </a:pPr>
            <a:r>
              <a:rPr lang="en-US" smtClean="0"/>
              <a:t>Target fault types:</a:t>
            </a:r>
          </a:p>
          <a:p>
            <a:pPr eaLnBrk="1" hangingPunct="1">
              <a:lnSpc>
                <a:spcPct val="90000"/>
              </a:lnSpc>
            </a:pPr>
            <a:endParaRPr lang="en-US" smtClean="0"/>
          </a:p>
          <a:p>
            <a:pPr eaLnBrk="1" hangingPunct="1">
              <a:lnSpc>
                <a:spcPct val="90000"/>
              </a:lnSpc>
            </a:pPr>
            <a:r>
              <a:rPr lang="en-US" smtClean="0"/>
              <a:t>Your team project: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1B6A466D-FBD9-44EA-A2A8-D1323690E0CD}" type="slidenum">
              <a:rPr lang="en-US"/>
              <a:pPr/>
              <a:t>16</a:t>
            </a:fld>
            <a:endParaRPr lang="en-US"/>
          </a:p>
        </p:txBody>
      </p:sp>
      <p:sp>
        <p:nvSpPr>
          <p:cNvPr id="19459" name="Rectangle 2"/>
          <p:cNvSpPr>
            <a:spLocks noGrp="1" noChangeArrowheads="1"/>
          </p:cNvSpPr>
          <p:nvPr>
            <p:ph type="title"/>
          </p:nvPr>
        </p:nvSpPr>
        <p:spPr/>
        <p:txBody>
          <a:bodyPr/>
          <a:lstStyle/>
          <a:p>
            <a:pPr eaLnBrk="1" hangingPunct="1"/>
            <a:r>
              <a:rPr lang="en-US" smtClean="0"/>
              <a:t>Black-Box Testing</a:t>
            </a:r>
          </a:p>
        </p:txBody>
      </p:sp>
      <p:sp>
        <p:nvSpPr>
          <p:cNvPr id="19460" name="Rectangle 3"/>
          <p:cNvSpPr>
            <a:spLocks noGrp="1" noChangeArrowheads="1"/>
          </p:cNvSpPr>
          <p:nvPr>
            <p:ph type="body" idx="1"/>
          </p:nvPr>
        </p:nvSpPr>
        <p:spPr>
          <a:xfrm>
            <a:off x="457200" y="1600200"/>
            <a:ext cx="8382000" cy="4724400"/>
          </a:xfrm>
        </p:spPr>
        <p:txBody>
          <a:bodyPr/>
          <a:lstStyle/>
          <a:p>
            <a:pPr eaLnBrk="1" hangingPunct="1">
              <a:lnSpc>
                <a:spcPct val="90000"/>
              </a:lnSpc>
            </a:pPr>
            <a:r>
              <a:rPr lang="en-US" smtClean="0"/>
              <a:t>aka specification-based, data-driven testing </a:t>
            </a:r>
          </a:p>
          <a:p>
            <a:pPr eaLnBrk="1" hangingPunct="1">
              <a:lnSpc>
                <a:spcPct val="90000"/>
              </a:lnSpc>
            </a:pPr>
            <a:r>
              <a:rPr lang="en-US" smtClean="0"/>
              <a:t>Black-box testing tests to the requirements.</a:t>
            </a:r>
          </a:p>
          <a:p>
            <a:pPr lvl="1" eaLnBrk="1" hangingPunct="1">
              <a:lnSpc>
                <a:spcPct val="90000"/>
              </a:lnSpc>
            </a:pPr>
            <a:r>
              <a:rPr lang="en-US" smtClean="0"/>
              <a:t>It can focus on functional or non-functional requirements.</a:t>
            </a:r>
          </a:p>
          <a:p>
            <a:pPr lvl="1" eaLnBrk="1" hangingPunct="1">
              <a:lnSpc>
                <a:spcPct val="90000"/>
              </a:lnSpc>
            </a:pPr>
            <a:r>
              <a:rPr lang="en-US" smtClean="0"/>
              <a:t>It can be based on </a:t>
            </a:r>
            <a:r>
              <a:rPr lang="en-US" i="1" smtClean="0"/>
              <a:t>boundary value</a:t>
            </a:r>
            <a:r>
              <a:rPr lang="en-US" smtClean="0"/>
              <a:t> </a:t>
            </a:r>
            <a:r>
              <a:rPr lang="en-US" i="1" smtClean="0"/>
              <a:t>analysis</a:t>
            </a:r>
            <a:r>
              <a:rPr lang="en-US" smtClean="0"/>
              <a:t>, </a:t>
            </a:r>
            <a:r>
              <a:rPr lang="en-US" i="1" smtClean="0"/>
              <a:t>decision tables</a:t>
            </a:r>
            <a:r>
              <a:rPr lang="en-US" smtClean="0"/>
              <a:t>, </a:t>
            </a:r>
            <a:r>
              <a:rPr lang="en-US" i="1" smtClean="0"/>
              <a:t>state diagrams</a:t>
            </a:r>
            <a:r>
              <a:rPr lang="en-US" smtClean="0"/>
              <a:t> or </a:t>
            </a:r>
            <a:r>
              <a:rPr lang="en-US" i="1" smtClean="0"/>
              <a:t>use cases</a:t>
            </a:r>
            <a:r>
              <a:rPr lang="en-US" smtClean="0"/>
              <a:t>.</a:t>
            </a:r>
          </a:p>
          <a:p>
            <a:pPr eaLnBrk="1" hangingPunct="1">
              <a:lnSpc>
                <a:spcPct val="90000"/>
              </a:lnSpc>
            </a:pPr>
            <a:r>
              <a:rPr lang="en-US" smtClean="0"/>
              <a:t>Target fault types: </a:t>
            </a:r>
          </a:p>
          <a:p>
            <a:pPr eaLnBrk="1" hangingPunct="1">
              <a:lnSpc>
                <a:spcPct val="90000"/>
              </a:lnSpc>
            </a:pPr>
            <a:endParaRPr lang="en-US" smtClean="0"/>
          </a:p>
          <a:p>
            <a:pPr eaLnBrk="1" hangingPunct="1">
              <a:lnSpc>
                <a:spcPct val="90000"/>
              </a:lnSpc>
            </a:pPr>
            <a:r>
              <a:rPr lang="en-US" smtClean="0"/>
              <a:t>Your team project:</a:t>
            </a:r>
          </a:p>
          <a:p>
            <a:pPr eaLnBrk="1" hangingPunct="1">
              <a:lnSpc>
                <a:spcPct val="90000"/>
              </a:lnSpc>
            </a:pPr>
            <a:endParaRPr lang="en-US" sz="36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19CBA1BC-1AA8-4AD7-BF83-C914B7B66E9A}" type="slidenum">
              <a:rPr lang="en-US"/>
              <a:pPr/>
              <a:t>17</a:t>
            </a:fld>
            <a:endParaRPr lang="en-US"/>
          </a:p>
        </p:txBody>
      </p:sp>
      <p:sp>
        <p:nvSpPr>
          <p:cNvPr id="20483" name="Rectangle 2"/>
          <p:cNvSpPr>
            <a:spLocks noGrp="1" noChangeArrowheads="1"/>
          </p:cNvSpPr>
          <p:nvPr>
            <p:ph type="title"/>
          </p:nvPr>
        </p:nvSpPr>
        <p:spPr/>
        <p:txBody>
          <a:bodyPr/>
          <a:lstStyle/>
          <a:p>
            <a:pPr eaLnBrk="1" hangingPunct="1"/>
            <a:r>
              <a:rPr lang="en-US" smtClean="0"/>
              <a:t>Unit Testing</a:t>
            </a:r>
          </a:p>
        </p:txBody>
      </p:sp>
      <p:sp>
        <p:nvSpPr>
          <p:cNvPr id="20484" name="Rectangle 3"/>
          <p:cNvSpPr>
            <a:spLocks noGrp="1" noChangeArrowheads="1"/>
          </p:cNvSpPr>
          <p:nvPr>
            <p:ph type="body" idx="1"/>
          </p:nvPr>
        </p:nvSpPr>
        <p:spPr/>
        <p:txBody>
          <a:bodyPr/>
          <a:lstStyle/>
          <a:p>
            <a:pPr eaLnBrk="1" hangingPunct="1"/>
            <a:r>
              <a:rPr lang="en-US" smtClean="0"/>
              <a:t>aka level-0, component testing</a:t>
            </a:r>
          </a:p>
          <a:p>
            <a:pPr eaLnBrk="1" hangingPunct="1"/>
            <a:r>
              <a:rPr lang="en-US" smtClean="0"/>
              <a:t>Unit testing tests individual system units.</a:t>
            </a:r>
          </a:p>
          <a:p>
            <a:pPr lvl="1" eaLnBrk="1" hangingPunct="1"/>
            <a:r>
              <a:rPr lang="en-US" smtClean="0"/>
              <a:t>It is closely related to the coding process.</a:t>
            </a:r>
          </a:p>
          <a:p>
            <a:pPr lvl="1" eaLnBrk="1" hangingPunct="1"/>
            <a:r>
              <a:rPr lang="en-US" smtClean="0"/>
              <a:t>It generally doesn’t require </a:t>
            </a:r>
            <a:r>
              <a:rPr lang="en-US" i="1" smtClean="0"/>
              <a:t>incident reporting.</a:t>
            </a:r>
          </a:p>
          <a:p>
            <a:pPr lvl="1" eaLnBrk="1" hangingPunct="1"/>
            <a:r>
              <a:rPr lang="en-US" smtClean="0"/>
              <a:t>It tends to deploy </a:t>
            </a:r>
            <a:r>
              <a:rPr lang="en-US" i="1" smtClean="0"/>
              <a:t>stubs</a:t>
            </a:r>
            <a:r>
              <a:rPr lang="en-US" smtClean="0"/>
              <a:t> and </a:t>
            </a:r>
            <a:r>
              <a:rPr lang="en-US" i="1" smtClean="0"/>
              <a:t>drivers</a:t>
            </a:r>
            <a:r>
              <a:rPr lang="en-US" smtClean="0"/>
              <a:t>.</a:t>
            </a:r>
          </a:p>
          <a:p>
            <a:pPr eaLnBrk="1" hangingPunct="1"/>
            <a:r>
              <a:rPr lang="en-US" smtClean="0"/>
              <a:t>Target fault types: </a:t>
            </a:r>
          </a:p>
          <a:p>
            <a:pPr eaLnBrk="1" hangingPunct="1"/>
            <a:endParaRPr lang="en-US" sz="2400" smtClean="0"/>
          </a:p>
          <a:p>
            <a:pPr eaLnBrk="1" hangingPunct="1"/>
            <a:r>
              <a:rPr lang="en-US" smtClean="0"/>
              <a:t>Your team project:</a:t>
            </a:r>
          </a:p>
          <a:p>
            <a:pPr eaLnBrk="1" hangingPunct="1"/>
            <a:endParaRPr lang="en-US" sz="36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EC6E89D8-3671-4CE9-895A-D50F8B7ED296}" type="slidenum">
              <a:rPr lang="en-US"/>
              <a:pPr/>
              <a:t>18</a:t>
            </a:fld>
            <a:endParaRPr lang="en-US"/>
          </a:p>
        </p:txBody>
      </p:sp>
      <p:sp>
        <p:nvSpPr>
          <p:cNvPr id="21507" name="Rectangle 2"/>
          <p:cNvSpPr>
            <a:spLocks noGrp="1" noChangeArrowheads="1"/>
          </p:cNvSpPr>
          <p:nvPr>
            <p:ph type="title"/>
          </p:nvPr>
        </p:nvSpPr>
        <p:spPr/>
        <p:txBody>
          <a:bodyPr/>
          <a:lstStyle/>
          <a:p>
            <a:pPr eaLnBrk="1" hangingPunct="1"/>
            <a:r>
              <a:rPr lang="en-US" smtClean="0"/>
              <a:t>Integration Testing</a:t>
            </a:r>
          </a:p>
        </p:txBody>
      </p:sp>
      <p:sp>
        <p:nvSpPr>
          <p:cNvPr id="21508" name="Rectangle 3"/>
          <p:cNvSpPr>
            <a:spLocks noGrp="1" noChangeArrowheads="1"/>
          </p:cNvSpPr>
          <p:nvPr>
            <p:ph type="body" idx="1"/>
          </p:nvPr>
        </p:nvSpPr>
        <p:spPr/>
        <p:txBody>
          <a:bodyPr/>
          <a:lstStyle/>
          <a:p>
            <a:pPr eaLnBrk="1" hangingPunct="1"/>
            <a:r>
              <a:rPr lang="en-US" smtClean="0"/>
              <a:t>aka</a:t>
            </a:r>
            <a:r>
              <a:rPr lang="en-US" i="1" smtClean="0"/>
              <a:t> </a:t>
            </a:r>
            <a:r>
              <a:rPr lang="en-US" smtClean="0"/>
              <a:t>level-1 testing </a:t>
            </a:r>
          </a:p>
          <a:p>
            <a:pPr eaLnBrk="1" hangingPunct="1"/>
            <a:r>
              <a:rPr lang="en-US" smtClean="0"/>
              <a:t>Integration testing tests combinations of system units.</a:t>
            </a:r>
          </a:p>
          <a:p>
            <a:pPr lvl="1" eaLnBrk="1" hangingPunct="1"/>
            <a:r>
              <a:rPr lang="en-US" smtClean="0"/>
              <a:t>It can be approached top-down or bottom-up.</a:t>
            </a:r>
          </a:p>
          <a:p>
            <a:pPr lvl="1" eaLnBrk="1" hangingPunct="1"/>
            <a:r>
              <a:rPr lang="en-US" smtClean="0"/>
              <a:t>It can test multiple levels of integration.</a:t>
            </a:r>
          </a:p>
          <a:p>
            <a:pPr eaLnBrk="1" hangingPunct="1"/>
            <a:r>
              <a:rPr lang="en-US" smtClean="0"/>
              <a:t>Target fault types: </a:t>
            </a:r>
          </a:p>
          <a:p>
            <a:pPr eaLnBrk="1" hangingPunct="1"/>
            <a:endParaRPr lang="en-US" sz="2400" smtClean="0"/>
          </a:p>
          <a:p>
            <a:pPr eaLnBrk="1" hangingPunct="1"/>
            <a:r>
              <a:rPr lang="en-US" smtClean="0"/>
              <a:t>Your team project:</a:t>
            </a:r>
          </a:p>
          <a:p>
            <a:pPr eaLnBrk="1" hangingPunct="1"/>
            <a:endParaRPr lang="en-US" sz="36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5F570BEC-828E-4D5A-BA05-ECE74AE36A88}" type="slidenum">
              <a:rPr lang="en-US"/>
              <a:pPr/>
              <a:t>19</a:t>
            </a:fld>
            <a:endParaRPr lang="en-US"/>
          </a:p>
        </p:txBody>
      </p:sp>
      <p:sp>
        <p:nvSpPr>
          <p:cNvPr id="22531" name="Rectangle 2"/>
          <p:cNvSpPr>
            <a:spLocks noGrp="1" noChangeArrowheads="1"/>
          </p:cNvSpPr>
          <p:nvPr>
            <p:ph type="title"/>
          </p:nvPr>
        </p:nvSpPr>
        <p:spPr/>
        <p:txBody>
          <a:bodyPr/>
          <a:lstStyle/>
          <a:p>
            <a:pPr eaLnBrk="1" hangingPunct="1"/>
            <a:r>
              <a:rPr lang="en-US" smtClean="0"/>
              <a:t>System Testing</a:t>
            </a:r>
          </a:p>
        </p:txBody>
      </p:sp>
      <p:sp>
        <p:nvSpPr>
          <p:cNvPr id="22532" name="Rectangle 3"/>
          <p:cNvSpPr>
            <a:spLocks noGrp="1" noChangeArrowheads="1"/>
          </p:cNvSpPr>
          <p:nvPr>
            <p:ph type="body" idx="1"/>
          </p:nvPr>
        </p:nvSpPr>
        <p:spPr/>
        <p:txBody>
          <a:bodyPr/>
          <a:lstStyle/>
          <a:p>
            <a:pPr eaLnBrk="1" hangingPunct="1">
              <a:lnSpc>
                <a:spcPct val="90000"/>
              </a:lnSpc>
            </a:pPr>
            <a:r>
              <a:rPr lang="en-US" smtClean="0"/>
              <a:t>aka level-2, product testing</a:t>
            </a:r>
          </a:p>
          <a:p>
            <a:pPr eaLnBrk="1" hangingPunct="1">
              <a:lnSpc>
                <a:spcPct val="90000"/>
              </a:lnSpc>
            </a:pPr>
            <a:r>
              <a:rPr lang="en-US" smtClean="0"/>
              <a:t>System testing tests the whole system.</a:t>
            </a:r>
          </a:p>
          <a:p>
            <a:pPr lvl="1" eaLnBrk="1" hangingPunct="1">
              <a:lnSpc>
                <a:spcPct val="90000"/>
              </a:lnSpc>
            </a:pPr>
            <a:r>
              <a:rPr lang="en-US" smtClean="0"/>
              <a:t>It tests the fully integrated system.</a:t>
            </a:r>
          </a:p>
          <a:p>
            <a:pPr lvl="1" eaLnBrk="1" hangingPunct="1">
              <a:lnSpc>
                <a:spcPct val="90000"/>
              </a:lnSpc>
            </a:pPr>
            <a:r>
              <a:rPr lang="en-US" smtClean="0"/>
              <a:t>It is based on the system requirements.</a:t>
            </a:r>
          </a:p>
          <a:p>
            <a:pPr lvl="1" eaLnBrk="1" hangingPunct="1">
              <a:lnSpc>
                <a:spcPct val="90000"/>
              </a:lnSpc>
            </a:pPr>
            <a:r>
              <a:rPr lang="en-US" smtClean="0"/>
              <a:t>It can be seen as a rehearsal for customer acceptance testing.</a:t>
            </a:r>
          </a:p>
          <a:p>
            <a:pPr eaLnBrk="1" hangingPunct="1">
              <a:lnSpc>
                <a:spcPct val="90000"/>
              </a:lnSpc>
            </a:pPr>
            <a:r>
              <a:rPr lang="en-US" smtClean="0"/>
              <a:t>Target fault types: </a:t>
            </a:r>
          </a:p>
          <a:p>
            <a:pPr eaLnBrk="1" hangingPunct="1">
              <a:lnSpc>
                <a:spcPct val="90000"/>
              </a:lnSpc>
            </a:pPr>
            <a:endParaRPr lang="en-US" sz="2400" smtClean="0"/>
          </a:p>
          <a:p>
            <a:pPr eaLnBrk="1" hangingPunct="1">
              <a:lnSpc>
                <a:spcPct val="90000"/>
              </a:lnSpc>
            </a:pPr>
            <a:r>
              <a:rPr lang="en-US" smtClean="0"/>
              <a:t>Your team project:</a:t>
            </a:r>
            <a:endParaRPr lang="en-US" sz="36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59108" name="Picture 4" descr="dilbert-quality"/>
          <p:cNvPicPr>
            <a:picLocks noChangeAspect="1" noChangeArrowheads="1"/>
          </p:cNvPicPr>
          <p:nvPr/>
        </p:nvPicPr>
        <p:blipFill>
          <a:blip r:embed="rId3" cstate="print"/>
          <a:srcRect/>
          <a:stretch>
            <a:fillRect/>
          </a:stretch>
        </p:blipFill>
        <p:spPr bwMode="auto">
          <a:xfrm>
            <a:off x="1371600" y="152400"/>
            <a:ext cx="6096000" cy="2133600"/>
          </a:xfrm>
          <a:prstGeom prst="rect">
            <a:avLst/>
          </a:prstGeom>
          <a:noFill/>
          <a:ln w="9525">
            <a:noFill/>
            <a:miter lim="800000"/>
            <a:headEnd/>
            <a:tailEnd/>
          </a:ln>
        </p:spPr>
      </p:pic>
      <p:pic>
        <p:nvPicPr>
          <p:cNvPr id="559109" name="Picture 5" descr="dilbert-iso9000"/>
          <p:cNvPicPr>
            <a:picLocks noChangeAspect="1" noChangeArrowheads="1"/>
          </p:cNvPicPr>
          <p:nvPr/>
        </p:nvPicPr>
        <p:blipFill>
          <a:blip r:embed="rId4" cstate="print"/>
          <a:srcRect/>
          <a:stretch>
            <a:fillRect/>
          </a:stretch>
        </p:blipFill>
        <p:spPr bwMode="auto">
          <a:xfrm>
            <a:off x="1371600" y="2362200"/>
            <a:ext cx="6172200" cy="2133600"/>
          </a:xfrm>
          <a:prstGeom prst="rect">
            <a:avLst/>
          </a:prstGeom>
          <a:noFill/>
          <a:ln w="9525">
            <a:noFill/>
            <a:miter lim="800000"/>
            <a:headEnd/>
            <a:tailEnd/>
          </a:ln>
        </p:spPr>
      </p:pic>
      <p:sp>
        <p:nvSpPr>
          <p:cNvPr id="5124" name="Text Box 7"/>
          <p:cNvSpPr txBox="1">
            <a:spLocks noChangeArrowheads="1"/>
          </p:cNvSpPr>
          <p:nvPr/>
        </p:nvSpPr>
        <p:spPr bwMode="auto">
          <a:xfrm>
            <a:off x="6854825" y="6613525"/>
            <a:ext cx="2289175" cy="244475"/>
          </a:xfrm>
          <a:prstGeom prst="rect">
            <a:avLst/>
          </a:prstGeom>
          <a:solidFill>
            <a:schemeClr val="bg1"/>
          </a:solidFill>
          <a:ln w="9525">
            <a:noFill/>
            <a:miter lim="800000"/>
            <a:headEnd/>
            <a:tailEnd/>
          </a:ln>
        </p:spPr>
        <p:txBody>
          <a:bodyPr wrap="none">
            <a:spAutoFit/>
          </a:bodyPr>
          <a:lstStyle/>
          <a:p>
            <a:r>
              <a:rPr lang="en-US" sz="1000">
                <a:latin typeface="Times New Roman" pitchFamily="18" charset="0"/>
              </a:rPr>
              <a:t>Dilbert © United Feature Syndicate, Inc. </a:t>
            </a:r>
          </a:p>
        </p:txBody>
      </p:sp>
      <p:pic>
        <p:nvPicPr>
          <p:cNvPr id="559110" name="Picture 6" descr="dilbert-misc"/>
          <p:cNvPicPr>
            <a:picLocks noChangeAspect="1" noChangeArrowheads="1"/>
          </p:cNvPicPr>
          <p:nvPr/>
        </p:nvPicPr>
        <p:blipFill>
          <a:blip r:embed="rId5" cstate="print"/>
          <a:srcRect/>
          <a:stretch>
            <a:fillRect/>
          </a:stretch>
        </p:blipFill>
        <p:spPr bwMode="auto">
          <a:xfrm>
            <a:off x="1371600" y="4522788"/>
            <a:ext cx="6172200" cy="2168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9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9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E7BDA316-3404-4338-8A21-CE9C6C41B1EA}" type="slidenum">
              <a:rPr lang="en-US"/>
              <a:pPr/>
              <a:t>20</a:t>
            </a:fld>
            <a:endParaRPr lang="en-US"/>
          </a:p>
        </p:txBody>
      </p:sp>
      <p:sp>
        <p:nvSpPr>
          <p:cNvPr id="23555" name="Rectangle 2"/>
          <p:cNvSpPr>
            <a:spLocks noGrp="1" noChangeArrowheads="1"/>
          </p:cNvSpPr>
          <p:nvPr>
            <p:ph type="title"/>
          </p:nvPr>
        </p:nvSpPr>
        <p:spPr/>
        <p:txBody>
          <a:bodyPr/>
          <a:lstStyle/>
          <a:p>
            <a:pPr eaLnBrk="1" hangingPunct="1"/>
            <a:r>
              <a:rPr lang="en-US" smtClean="0"/>
              <a:t>Acceptance Testing</a:t>
            </a:r>
          </a:p>
        </p:txBody>
      </p:sp>
      <p:sp>
        <p:nvSpPr>
          <p:cNvPr id="23556" name="Rectangle 3"/>
          <p:cNvSpPr>
            <a:spLocks noGrp="1" noChangeArrowheads="1"/>
          </p:cNvSpPr>
          <p:nvPr>
            <p:ph type="body" idx="1"/>
          </p:nvPr>
        </p:nvSpPr>
        <p:spPr>
          <a:xfrm>
            <a:off x="457200" y="1600200"/>
            <a:ext cx="8458200" cy="4953000"/>
          </a:xfrm>
        </p:spPr>
        <p:txBody>
          <a:bodyPr/>
          <a:lstStyle/>
          <a:p>
            <a:pPr eaLnBrk="1" hangingPunct="1"/>
            <a:r>
              <a:rPr lang="en-US" smtClean="0"/>
              <a:t>Acceptance testing tests the system in customer’s context:</a:t>
            </a:r>
          </a:p>
          <a:p>
            <a:pPr lvl="1" eaLnBrk="1" hangingPunct="1"/>
            <a:r>
              <a:rPr lang="en-US" smtClean="0"/>
              <a:t>It is designed to help a customer determine if the system satisfies the requirements.</a:t>
            </a:r>
          </a:p>
          <a:p>
            <a:pPr lvl="1" eaLnBrk="1" hangingPunct="1"/>
            <a:r>
              <a:rPr lang="en-US" smtClean="0"/>
              <a:t>It is generally performed by the customer(s).</a:t>
            </a:r>
          </a:p>
          <a:p>
            <a:pPr lvl="1" eaLnBrk="1" hangingPunct="1"/>
            <a:r>
              <a:rPr lang="en-US" smtClean="0"/>
              <a:t>It may require phases:</a:t>
            </a:r>
            <a:r>
              <a:rPr lang="en-US" i="1" smtClean="0"/>
              <a:t> alpha </a:t>
            </a:r>
            <a:r>
              <a:rPr lang="en-US" smtClean="0"/>
              <a:t>&amp; </a:t>
            </a:r>
            <a:r>
              <a:rPr lang="en-US" i="1" smtClean="0"/>
              <a:t>beta</a:t>
            </a:r>
            <a:r>
              <a:rPr lang="en-US" smtClean="0"/>
              <a:t> testing</a:t>
            </a:r>
          </a:p>
          <a:p>
            <a:pPr eaLnBrk="1" hangingPunct="1"/>
            <a:r>
              <a:rPr lang="en-US" smtClean="0"/>
              <a:t>Target fault types: </a:t>
            </a:r>
          </a:p>
          <a:p>
            <a:pPr eaLnBrk="1" hangingPunct="1"/>
            <a:endParaRPr lang="en-US" sz="2400" smtClean="0"/>
          </a:p>
          <a:p>
            <a:pPr eaLnBrk="1" hangingPunct="1"/>
            <a:r>
              <a:rPr lang="en-US" smtClean="0"/>
              <a:t>Your team project:</a:t>
            </a:r>
            <a:endParaRPr lang="en-US" sz="36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
          <p:cNvSpPr>
            <a:spLocks noGrp="1"/>
          </p:cNvSpPr>
          <p:nvPr>
            <p:ph type="sldNum" sz="quarter" idx="10"/>
          </p:nvPr>
        </p:nvSpPr>
        <p:spPr>
          <a:noFill/>
        </p:spPr>
        <p:txBody>
          <a:bodyPr/>
          <a:lstStyle/>
          <a:p>
            <a:fld id="{4504F584-33FE-4374-881E-86692E0F5ED0}" type="slidenum">
              <a:rPr lang="en-US"/>
              <a:pPr/>
              <a:t>21</a:t>
            </a:fld>
            <a:endParaRPr lang="en-US"/>
          </a:p>
        </p:txBody>
      </p:sp>
      <p:sp>
        <p:nvSpPr>
          <p:cNvPr id="1028" name="Rectangle 2"/>
          <p:cNvSpPr>
            <a:spLocks noGrp="1" noChangeArrowheads="1"/>
          </p:cNvSpPr>
          <p:nvPr>
            <p:ph type="title"/>
          </p:nvPr>
        </p:nvSpPr>
        <p:spPr>
          <a:xfrm>
            <a:off x="685800" y="533400"/>
            <a:ext cx="7772400" cy="1143000"/>
          </a:xfrm>
        </p:spPr>
        <p:txBody>
          <a:bodyPr/>
          <a:lstStyle/>
          <a:p>
            <a:pPr eaLnBrk="1" hangingPunct="1"/>
            <a:r>
              <a:rPr lang="en-US" smtClean="0"/>
              <a:t>Testing Approaches &amp; Levels</a:t>
            </a:r>
          </a:p>
        </p:txBody>
      </p:sp>
      <p:graphicFrame>
        <p:nvGraphicFramePr>
          <p:cNvPr id="1026" name="Object 3"/>
          <p:cNvGraphicFramePr>
            <a:graphicFrameLocks noChangeAspect="1"/>
          </p:cNvGraphicFramePr>
          <p:nvPr/>
        </p:nvGraphicFramePr>
        <p:xfrm>
          <a:off x="685800" y="1905000"/>
          <a:ext cx="7620000" cy="4572000"/>
        </p:xfrm>
        <a:graphic>
          <a:graphicData uri="http://schemas.openxmlformats.org/presentationml/2006/ole">
            <p:oleObj spid="_x0000_s1026" name="Document" r:id="rId4" imgW="7732130" imgH="4642858" progId="Word.Document.8">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D00EFA45-444F-481D-B4B4-9FAE9F0CD131}" type="slidenum">
              <a:rPr lang="en-US"/>
              <a:pPr/>
              <a:t>22</a:t>
            </a:fld>
            <a:endParaRPr lang="en-US"/>
          </a:p>
        </p:txBody>
      </p:sp>
      <p:sp>
        <p:nvSpPr>
          <p:cNvPr id="24579" name="Rectangle 2"/>
          <p:cNvSpPr>
            <a:spLocks noGrp="1" noChangeArrowheads="1"/>
          </p:cNvSpPr>
          <p:nvPr>
            <p:ph type="title"/>
          </p:nvPr>
        </p:nvSpPr>
        <p:spPr/>
        <p:txBody>
          <a:bodyPr/>
          <a:lstStyle/>
          <a:p>
            <a:pPr eaLnBrk="1" hangingPunct="1"/>
            <a:r>
              <a:rPr lang="en-US" smtClean="0"/>
              <a:t>Testing Changes to the System</a:t>
            </a:r>
          </a:p>
        </p:txBody>
      </p:sp>
      <p:sp>
        <p:nvSpPr>
          <p:cNvPr id="24580" name="Rectangle 3"/>
          <p:cNvSpPr>
            <a:spLocks noGrp="1" noChangeArrowheads="1"/>
          </p:cNvSpPr>
          <p:nvPr>
            <p:ph type="body" idx="1"/>
          </p:nvPr>
        </p:nvSpPr>
        <p:spPr/>
        <p:txBody>
          <a:bodyPr/>
          <a:lstStyle/>
          <a:p>
            <a:pPr eaLnBrk="1" hangingPunct="1"/>
            <a:r>
              <a:rPr lang="en-US" smtClean="0"/>
              <a:t>As the system changes, test suites can be run multiple times, for differing reasons:</a:t>
            </a:r>
          </a:p>
          <a:p>
            <a:pPr lvl="1" eaLnBrk="1" hangingPunct="1"/>
            <a:r>
              <a:rPr lang="en-US" i="1" smtClean="0"/>
              <a:t>Confirmation</a:t>
            </a:r>
            <a:r>
              <a:rPr lang="en-US" smtClean="0"/>
              <a:t> testing</a:t>
            </a:r>
          </a:p>
          <a:p>
            <a:pPr lvl="1" eaLnBrk="1" hangingPunct="1"/>
            <a:endParaRPr lang="en-US" smtClean="0"/>
          </a:p>
          <a:p>
            <a:pPr lvl="1" eaLnBrk="1" hangingPunct="1"/>
            <a:r>
              <a:rPr lang="en-US" i="1" smtClean="0"/>
              <a:t>Regression</a:t>
            </a:r>
            <a:r>
              <a:rPr lang="en-US" smtClean="0"/>
              <a:t> testing  </a:t>
            </a:r>
          </a:p>
          <a:p>
            <a:pPr lvl="1" eaLnBrk="1" hangingPunct="1"/>
            <a:endParaRPr lang="en-US" smtClean="0"/>
          </a:p>
          <a:p>
            <a:pPr eaLnBrk="1" hangingPunct="1"/>
            <a:r>
              <a:rPr lang="en-US" i="1" smtClean="0"/>
              <a:t>Automated testing</a:t>
            </a:r>
            <a:r>
              <a:rPr lang="en-US" smtClean="0"/>
              <a:t> is attractive for test suites that are executed frequently.</a:t>
            </a:r>
          </a:p>
          <a:p>
            <a:pPr eaLnBrk="1" hangingPunct="1"/>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F5C029C2-0D1F-412D-A665-1476062F0E9D}" type="slidenum">
              <a:rPr lang="en-US"/>
              <a:pPr/>
              <a:t>23</a:t>
            </a:fld>
            <a:endParaRPr lang="en-US"/>
          </a:p>
        </p:txBody>
      </p:sp>
      <p:sp>
        <p:nvSpPr>
          <p:cNvPr id="25603" name="Rectangle 2"/>
          <p:cNvSpPr>
            <a:spLocks noGrp="1" noChangeArrowheads="1"/>
          </p:cNvSpPr>
          <p:nvPr>
            <p:ph type="title"/>
          </p:nvPr>
        </p:nvSpPr>
        <p:spPr/>
        <p:txBody>
          <a:bodyPr/>
          <a:lstStyle/>
          <a:p>
            <a:pPr eaLnBrk="1" hangingPunct="1"/>
            <a:r>
              <a:rPr lang="en-US" smtClean="0"/>
              <a:t>Testing Databases</a:t>
            </a:r>
          </a:p>
        </p:txBody>
      </p:sp>
      <p:sp>
        <p:nvSpPr>
          <p:cNvPr id="25604" name="Rectangle 3"/>
          <p:cNvSpPr>
            <a:spLocks noGrp="1" noChangeArrowheads="1"/>
          </p:cNvSpPr>
          <p:nvPr>
            <p:ph type="body" idx="1"/>
          </p:nvPr>
        </p:nvSpPr>
        <p:spPr>
          <a:xfrm>
            <a:off x="457200" y="1600200"/>
            <a:ext cx="8229600" cy="5105400"/>
          </a:xfrm>
        </p:spPr>
        <p:txBody>
          <a:bodyPr/>
          <a:lstStyle/>
          <a:p>
            <a:pPr eaLnBrk="1" hangingPunct="1"/>
            <a:r>
              <a:rPr lang="en-US" smtClean="0"/>
              <a:t>Organizations value information, but they tend not to test their database systems.</a:t>
            </a:r>
          </a:p>
          <a:p>
            <a:pPr eaLnBrk="1" hangingPunct="1"/>
            <a:r>
              <a:rPr lang="en-US" smtClean="0"/>
              <a:t>Things to test with respect to databases:</a:t>
            </a:r>
          </a:p>
          <a:p>
            <a:pPr lvl="1" eaLnBrk="1" hangingPunct="1"/>
            <a:r>
              <a:rPr lang="en-US" smtClean="0"/>
              <a:t>Database structure and integrity</a:t>
            </a:r>
          </a:p>
          <a:p>
            <a:pPr lvl="1" eaLnBrk="1" hangingPunct="1"/>
            <a:r>
              <a:rPr lang="en-US" smtClean="0"/>
              <a:t>Data loading &amp; extracting</a:t>
            </a:r>
          </a:p>
          <a:p>
            <a:pPr lvl="1" eaLnBrk="1" hangingPunct="1"/>
            <a:r>
              <a:rPr lang="en-US" smtClean="0"/>
              <a:t>Application integrity</a:t>
            </a:r>
          </a:p>
          <a:p>
            <a:pPr eaLnBrk="1" hangingPunct="1"/>
            <a:r>
              <a:rPr lang="en-US" smtClean="0"/>
              <a:t>Use separate database </a:t>
            </a:r>
            <a:r>
              <a:rPr lang="en-US" i="1" smtClean="0"/>
              <a:t>sandboxes </a:t>
            </a:r>
            <a:r>
              <a:rPr lang="en-US" smtClean="0"/>
              <a:t>to separate development, release, and production databases.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D4DD3423-F557-4C5B-9F75-19C7C18A0DF8}" type="slidenum">
              <a:rPr lang="en-US"/>
              <a:pPr/>
              <a:t>24</a:t>
            </a:fld>
            <a:endParaRPr lang="en-US"/>
          </a:p>
        </p:txBody>
      </p:sp>
      <p:sp>
        <p:nvSpPr>
          <p:cNvPr id="26627" name="Rectangle 2"/>
          <p:cNvSpPr>
            <a:spLocks noGrp="1" noChangeArrowheads="1"/>
          </p:cNvSpPr>
          <p:nvPr>
            <p:ph type="title"/>
          </p:nvPr>
        </p:nvSpPr>
        <p:spPr/>
        <p:txBody>
          <a:bodyPr/>
          <a:lstStyle/>
          <a:p>
            <a:pPr eaLnBrk="1" hangingPunct="1"/>
            <a:r>
              <a:rPr lang="en-US" smtClean="0"/>
              <a:t>Test Documentation</a:t>
            </a:r>
          </a:p>
        </p:txBody>
      </p:sp>
      <p:sp>
        <p:nvSpPr>
          <p:cNvPr id="26628" name="Rectangle 3"/>
          <p:cNvSpPr>
            <a:spLocks noGrp="1" noChangeArrowheads="1"/>
          </p:cNvSpPr>
          <p:nvPr>
            <p:ph type="body" idx="1"/>
          </p:nvPr>
        </p:nvSpPr>
        <p:spPr/>
        <p:txBody>
          <a:bodyPr/>
          <a:lstStyle/>
          <a:p>
            <a:pPr eaLnBrk="1" hangingPunct="1"/>
            <a:r>
              <a:rPr lang="en-US" smtClean="0"/>
              <a:t>Can range from formal to informal, depending on the context.</a:t>
            </a:r>
          </a:p>
          <a:p>
            <a:pPr eaLnBrk="1" hangingPunct="1"/>
            <a:r>
              <a:rPr lang="en-US" smtClean="0"/>
              <a:t>Each </a:t>
            </a:r>
            <a:r>
              <a:rPr lang="en-US" i="1" smtClean="0"/>
              <a:t>test case</a:t>
            </a:r>
            <a:r>
              <a:rPr lang="en-US" smtClean="0"/>
              <a:t> in a </a:t>
            </a:r>
            <a:r>
              <a:rPr lang="en-US" i="1" smtClean="0"/>
              <a:t>test suite</a:t>
            </a:r>
            <a:r>
              <a:rPr lang="en-US" smtClean="0"/>
              <a:t> contains:</a:t>
            </a:r>
          </a:p>
          <a:p>
            <a:pPr lvl="1" eaLnBrk="1" hangingPunct="1"/>
            <a:r>
              <a:rPr lang="en-US" i="1" smtClean="0"/>
              <a:t>Test basis</a:t>
            </a:r>
          </a:p>
          <a:p>
            <a:pPr lvl="1" eaLnBrk="1" hangingPunct="1"/>
            <a:endParaRPr lang="en-US" sz="1400" smtClean="0"/>
          </a:p>
          <a:p>
            <a:pPr lvl="1" eaLnBrk="1" hangingPunct="1"/>
            <a:r>
              <a:rPr lang="en-US" i="1" smtClean="0"/>
              <a:t>Test data</a:t>
            </a:r>
          </a:p>
          <a:p>
            <a:pPr lvl="1" eaLnBrk="1" hangingPunct="1"/>
            <a:endParaRPr lang="en-US" sz="1400" smtClean="0"/>
          </a:p>
          <a:p>
            <a:pPr lvl="1" eaLnBrk="1" hangingPunct="1"/>
            <a:r>
              <a:rPr lang="en-US" i="1" smtClean="0"/>
              <a:t>Test script</a:t>
            </a:r>
          </a:p>
          <a:p>
            <a:pPr lvl="1" eaLnBrk="1" hangingPunct="1"/>
            <a:endParaRPr lang="en-US" sz="1400" smtClean="0"/>
          </a:p>
          <a:p>
            <a:pPr eaLnBrk="1" hangingPunct="1"/>
            <a:r>
              <a:rPr lang="en-US" smtClean="0"/>
              <a:t>Your team project:</a:t>
            </a:r>
            <a:endParaRPr lang="en-US" sz="3600" smtClean="0"/>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A1E846D6-8056-4F48-A7C6-59D9EFD015E5}" type="slidenum">
              <a:rPr lang="en-US"/>
              <a:pPr/>
              <a:t>25</a:t>
            </a:fld>
            <a:endParaRPr lang="en-US"/>
          </a:p>
        </p:txBody>
      </p:sp>
      <p:sp>
        <p:nvSpPr>
          <p:cNvPr id="27651" name="Rectangle 2"/>
          <p:cNvSpPr>
            <a:spLocks noGrp="1" noChangeArrowheads="1"/>
          </p:cNvSpPr>
          <p:nvPr>
            <p:ph type="title"/>
          </p:nvPr>
        </p:nvSpPr>
        <p:spPr/>
        <p:txBody>
          <a:bodyPr/>
          <a:lstStyle/>
          <a:p>
            <a:pPr eaLnBrk="1" hangingPunct="1"/>
            <a:r>
              <a:rPr lang="en-US" smtClean="0"/>
              <a:t>Debugging</a:t>
            </a:r>
          </a:p>
        </p:txBody>
      </p:sp>
      <p:sp>
        <p:nvSpPr>
          <p:cNvPr id="27652" name="Rectangle 3"/>
          <p:cNvSpPr>
            <a:spLocks noGrp="1" noChangeArrowheads="1"/>
          </p:cNvSpPr>
          <p:nvPr>
            <p:ph type="body" idx="1"/>
          </p:nvPr>
        </p:nvSpPr>
        <p:spPr>
          <a:xfrm>
            <a:off x="457200" y="1600200"/>
            <a:ext cx="7907338" cy="4724400"/>
          </a:xfrm>
        </p:spPr>
        <p:txBody>
          <a:bodyPr/>
          <a:lstStyle/>
          <a:p>
            <a:pPr eaLnBrk="1" hangingPunct="1"/>
            <a:r>
              <a:rPr lang="en-US" smtClean="0"/>
              <a:t>Testing </a:t>
            </a:r>
            <a:r>
              <a:rPr lang="en-US" smtClean="0">
                <a:cs typeface="Arial" charset="0"/>
              </a:rPr>
              <a:t>≠</a:t>
            </a:r>
            <a:r>
              <a:rPr lang="en-US" smtClean="0"/>
              <a:t> debugging.</a:t>
            </a:r>
          </a:p>
          <a:p>
            <a:pPr eaLnBrk="1" hangingPunct="1"/>
            <a:r>
              <a:rPr lang="en-US" smtClean="0"/>
              <a:t>Document all </a:t>
            </a:r>
            <a:r>
              <a:rPr lang="en-US" i="1" smtClean="0"/>
              <a:t>incidents.</a:t>
            </a:r>
          </a:p>
          <a:p>
            <a:pPr eaLnBrk="1" hangingPunct="1"/>
            <a:r>
              <a:rPr lang="en-US" smtClean="0"/>
              <a:t>Techniques:</a:t>
            </a:r>
          </a:p>
          <a:p>
            <a:pPr lvl="1" eaLnBrk="1" hangingPunct="1"/>
            <a:r>
              <a:rPr lang="en-US" smtClean="0"/>
              <a:t>Brute force</a:t>
            </a:r>
          </a:p>
          <a:p>
            <a:pPr lvl="1" eaLnBrk="1" hangingPunct="1"/>
            <a:endParaRPr lang="en-US" sz="800" smtClean="0"/>
          </a:p>
          <a:p>
            <a:pPr lvl="1" eaLnBrk="1" hangingPunct="1"/>
            <a:r>
              <a:rPr lang="en-US" smtClean="0"/>
              <a:t>Backtracking</a:t>
            </a:r>
          </a:p>
          <a:p>
            <a:pPr lvl="1" eaLnBrk="1" hangingPunct="1"/>
            <a:endParaRPr lang="en-US" sz="800" smtClean="0"/>
          </a:p>
          <a:p>
            <a:pPr lvl="1" eaLnBrk="1" hangingPunct="1"/>
            <a:r>
              <a:rPr lang="en-US" smtClean="0"/>
              <a:t>Cause elimination</a:t>
            </a:r>
          </a:p>
          <a:p>
            <a:pPr lvl="1" eaLnBrk="1" hangingPunct="1"/>
            <a:endParaRPr lang="en-US" sz="800" smtClean="0"/>
          </a:p>
          <a:p>
            <a:pPr eaLnBrk="1" hangingPunct="1"/>
            <a:r>
              <a:rPr lang="en-US" smtClean="0"/>
              <a:t>Your team project:</a:t>
            </a:r>
          </a:p>
          <a:p>
            <a:pPr lvl="1" eaLnBrk="1" hangingPunct="1"/>
            <a:endParaRPr lang="en-US" sz="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fld id="{911A4440-5039-4F6F-8A96-910229C0E232}" type="slidenum">
              <a:rPr lang="en-US"/>
              <a:pPr/>
              <a:t>26</a:t>
            </a:fld>
            <a:endParaRPr lang="en-US"/>
          </a:p>
        </p:txBody>
      </p:sp>
      <p:sp>
        <p:nvSpPr>
          <p:cNvPr id="28675" name="Rectangle 2"/>
          <p:cNvSpPr>
            <a:spLocks noGrp="1" noChangeArrowheads="1"/>
          </p:cNvSpPr>
          <p:nvPr>
            <p:ph type="title"/>
          </p:nvPr>
        </p:nvSpPr>
        <p:spPr/>
        <p:txBody>
          <a:bodyPr/>
          <a:lstStyle/>
          <a:p>
            <a:pPr eaLnBrk="1" hangingPunct="1"/>
            <a:r>
              <a:rPr lang="en-US" smtClean="0"/>
              <a:t>Test-Driven Development</a:t>
            </a:r>
          </a:p>
        </p:txBody>
      </p:sp>
      <p:sp>
        <p:nvSpPr>
          <p:cNvPr id="28676" name="Rectangle 3"/>
          <p:cNvSpPr>
            <a:spLocks noGrp="1" noChangeArrowheads="1"/>
          </p:cNvSpPr>
          <p:nvPr>
            <p:ph type="body" idx="1"/>
          </p:nvPr>
        </p:nvSpPr>
        <p:spPr/>
        <p:txBody>
          <a:bodyPr/>
          <a:lstStyle/>
          <a:p>
            <a:pPr eaLnBrk="1" hangingPunct="1"/>
            <a:r>
              <a:rPr lang="en-US" smtClean="0"/>
              <a:t>In test-driven development, the tests are written before the code.</a:t>
            </a:r>
          </a:p>
          <a:p>
            <a:pPr eaLnBrk="1" hangingPunct="1"/>
            <a:r>
              <a:rPr lang="en-US" smtClean="0"/>
              <a:t>Advantages of doing this: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38B0BA9D-F2D6-43BE-8304-3E97D184D9C4}" type="slidenum">
              <a:rPr lang="en-US"/>
              <a:pPr/>
              <a:t>27</a:t>
            </a:fld>
            <a:endParaRPr lang="en-US"/>
          </a:p>
        </p:txBody>
      </p:sp>
      <p:pic>
        <p:nvPicPr>
          <p:cNvPr id="29699" name="Picture 4"/>
          <p:cNvPicPr>
            <a:picLocks noChangeAspect="1" noChangeArrowheads="1"/>
          </p:cNvPicPr>
          <p:nvPr/>
        </p:nvPicPr>
        <p:blipFill>
          <a:blip r:embed="rId3" cstate="print"/>
          <a:srcRect/>
          <a:stretch>
            <a:fillRect/>
          </a:stretch>
        </p:blipFill>
        <p:spPr bwMode="auto">
          <a:xfrm>
            <a:off x="457200" y="685800"/>
            <a:ext cx="8229600" cy="57515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p>
            <a:fld id="{C6089DF1-7921-4587-84BE-CE5736138C31}" type="slidenum">
              <a:rPr lang="en-US"/>
              <a:pPr/>
              <a:t>28</a:t>
            </a:fld>
            <a:endParaRPr lang="en-US"/>
          </a:p>
        </p:txBody>
      </p:sp>
      <p:sp>
        <p:nvSpPr>
          <p:cNvPr id="30723" name="Rectangle 2"/>
          <p:cNvSpPr>
            <a:spLocks noGrp="1" noChangeArrowheads="1"/>
          </p:cNvSpPr>
          <p:nvPr>
            <p:ph type="title"/>
          </p:nvPr>
        </p:nvSpPr>
        <p:spPr/>
        <p:txBody>
          <a:bodyPr/>
          <a:lstStyle/>
          <a:p>
            <a:pPr eaLnBrk="1" hangingPunct="1"/>
            <a:r>
              <a:rPr lang="en-US" smtClean="0"/>
              <a:t>Refactoring</a:t>
            </a:r>
          </a:p>
        </p:txBody>
      </p:sp>
      <p:sp>
        <p:nvSpPr>
          <p:cNvPr id="30724" name="Rectangle 3"/>
          <p:cNvSpPr>
            <a:spLocks noGrp="1" noChangeArrowheads="1"/>
          </p:cNvSpPr>
          <p:nvPr>
            <p:ph type="body" idx="1"/>
          </p:nvPr>
        </p:nvSpPr>
        <p:spPr/>
        <p:txBody>
          <a:bodyPr/>
          <a:lstStyle/>
          <a:p>
            <a:pPr eaLnBrk="1" hangingPunct="1"/>
            <a:r>
              <a:rPr lang="en-US" smtClean="0"/>
              <a:t>Refactoring is disciplined approach to behavior-preserving modification.</a:t>
            </a:r>
          </a:p>
          <a:p>
            <a:pPr eaLnBrk="1" hangingPunct="1"/>
            <a:r>
              <a:rPr lang="en-US" smtClean="0"/>
              <a:t>Issues:</a:t>
            </a:r>
          </a:p>
          <a:p>
            <a:pPr lvl="1" eaLnBrk="1" hangingPunct="1"/>
            <a:r>
              <a:rPr lang="en-US" smtClean="0"/>
              <a:t>What to refactor</a:t>
            </a:r>
          </a:p>
          <a:p>
            <a:pPr lvl="1" eaLnBrk="1" hangingPunct="1"/>
            <a:r>
              <a:rPr lang="en-US" smtClean="0"/>
              <a:t>When to refactor</a:t>
            </a:r>
          </a:p>
          <a:p>
            <a:pPr lvl="1" eaLnBrk="1" hangingPunct="1"/>
            <a:r>
              <a:rPr lang="en-US" smtClean="0"/>
              <a:t>How to refactor</a:t>
            </a:r>
          </a:p>
          <a:p>
            <a:pPr eaLnBrk="1" hangingPunct="1"/>
            <a:endParaRPr lang="en-US" smtClean="0"/>
          </a:p>
          <a:p>
            <a:pPr eaLnBrk="1" hangingPunct="1"/>
            <a:endParaRPr lang="en-US" smtClean="0"/>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4A2F0CB6-FAED-4F7E-AF29-4B0EC7F39702}" type="slidenum">
              <a:rPr lang="en-US"/>
              <a:pPr/>
              <a:t>29</a:t>
            </a:fld>
            <a:endParaRPr lang="en-US"/>
          </a:p>
        </p:txBody>
      </p:sp>
      <p:sp>
        <p:nvSpPr>
          <p:cNvPr id="31747" name="Rectangle 2"/>
          <p:cNvSpPr>
            <a:spLocks noGrp="1" noChangeArrowheads="1"/>
          </p:cNvSpPr>
          <p:nvPr>
            <p:ph type="title"/>
          </p:nvPr>
        </p:nvSpPr>
        <p:spPr/>
        <p:txBody>
          <a:bodyPr/>
          <a:lstStyle/>
          <a:p>
            <a:pPr eaLnBrk="1" hangingPunct="1"/>
            <a:r>
              <a:rPr lang="en-US" smtClean="0"/>
              <a:t>Refactoring Patterns</a:t>
            </a:r>
          </a:p>
        </p:txBody>
      </p:sp>
      <p:sp>
        <p:nvSpPr>
          <p:cNvPr id="31748" name="Rectangle 3"/>
          <p:cNvSpPr>
            <a:spLocks noGrp="1" noChangeArrowheads="1"/>
          </p:cNvSpPr>
          <p:nvPr>
            <p:ph type="body" idx="1"/>
          </p:nvPr>
        </p:nvSpPr>
        <p:spPr/>
        <p:txBody>
          <a:bodyPr/>
          <a:lstStyle/>
          <a:p>
            <a:pPr eaLnBrk="1" hangingPunct="1"/>
            <a:r>
              <a:rPr lang="en-US" smtClean="0"/>
              <a:t>There are many well-known refactorings.</a:t>
            </a:r>
          </a:p>
          <a:p>
            <a:pPr eaLnBrk="1" hangingPunct="1"/>
            <a:r>
              <a:rPr lang="en-US" smtClean="0"/>
              <a:t>Examples:</a:t>
            </a:r>
          </a:p>
          <a:p>
            <a:pPr lvl="1" eaLnBrk="1" hangingPunct="1"/>
            <a:r>
              <a:rPr lang="en-US" smtClean="0"/>
              <a:t>Rename</a:t>
            </a:r>
          </a:p>
          <a:p>
            <a:pPr lvl="1" eaLnBrk="1" hangingPunct="1"/>
            <a:r>
              <a:rPr lang="en-US" smtClean="0"/>
              <a:t>Extract method</a:t>
            </a:r>
          </a:p>
          <a:p>
            <a:pPr lvl="1" eaLnBrk="1" hangingPunct="1"/>
            <a:r>
              <a:rPr lang="en-US" smtClean="0"/>
              <a:t>Extract constant</a:t>
            </a:r>
          </a:p>
          <a:p>
            <a:pPr lvl="1" eaLnBrk="1" hangingPunct="1"/>
            <a:r>
              <a:rPr lang="en-US" smtClean="0"/>
              <a:t>Replace constructor with factory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AC042915-D6E1-4D80-B2AD-437B124704C3}" type="slidenum">
              <a:rPr lang="en-US"/>
              <a:pPr/>
              <a:t>3</a:t>
            </a:fld>
            <a:endParaRPr lang="en-US"/>
          </a:p>
        </p:txBody>
      </p:sp>
      <p:sp>
        <p:nvSpPr>
          <p:cNvPr id="6147" name="Rectangle 2"/>
          <p:cNvSpPr>
            <a:spLocks noGrp="1" noChangeArrowheads="1"/>
          </p:cNvSpPr>
          <p:nvPr>
            <p:ph type="title"/>
          </p:nvPr>
        </p:nvSpPr>
        <p:spPr/>
        <p:txBody>
          <a:bodyPr/>
          <a:lstStyle/>
          <a:p>
            <a:pPr eaLnBrk="1" hangingPunct="1"/>
            <a:r>
              <a:rPr lang="en-US" smtClean="0"/>
              <a:t>Software Quality</a:t>
            </a:r>
          </a:p>
        </p:txBody>
      </p:sp>
      <p:sp>
        <p:nvSpPr>
          <p:cNvPr id="6148" name="Rectangle 3"/>
          <p:cNvSpPr>
            <a:spLocks noGrp="1" noChangeArrowheads="1"/>
          </p:cNvSpPr>
          <p:nvPr>
            <p:ph type="body" idx="1"/>
          </p:nvPr>
        </p:nvSpPr>
        <p:spPr>
          <a:xfrm>
            <a:off x="457200" y="1600200"/>
            <a:ext cx="7543800" cy="4724400"/>
          </a:xfrm>
        </p:spPr>
        <p:txBody>
          <a:bodyPr/>
          <a:lstStyle/>
          <a:p>
            <a:pPr eaLnBrk="1" hangingPunct="1"/>
            <a:r>
              <a:rPr lang="en-US" smtClean="0">
                <a:hlinkClick r:id="" action="ppaction://customshow?id=0&amp;return=true"/>
              </a:rPr>
              <a:t>Introduction</a:t>
            </a:r>
            <a:endParaRPr lang="en-US" smtClean="0"/>
          </a:p>
          <a:p>
            <a:pPr eaLnBrk="1" hangingPunct="1"/>
            <a:r>
              <a:rPr lang="en-US" smtClean="0"/>
              <a:t>Testing</a:t>
            </a:r>
          </a:p>
          <a:p>
            <a:pPr lvl="1" eaLnBrk="1" hangingPunct="1"/>
            <a:r>
              <a:rPr lang="en-US" smtClean="0">
                <a:hlinkClick r:id="" action="ppaction://customshow?id=1&amp;return=true"/>
              </a:rPr>
              <a:t>Traditional software testing</a:t>
            </a:r>
            <a:endParaRPr lang="en-US" smtClean="0"/>
          </a:p>
          <a:p>
            <a:pPr lvl="1" eaLnBrk="1" hangingPunct="1"/>
            <a:r>
              <a:rPr lang="en-US" smtClean="0">
                <a:hlinkClick r:id="" action="ppaction://customshow?id=2&amp;return=true"/>
              </a:rPr>
              <a:t>Test-Driven software development</a:t>
            </a:r>
            <a:endParaRPr lang="en-US" smtClean="0"/>
          </a:p>
          <a:p>
            <a:pPr eaLnBrk="1" hangingPunct="1"/>
            <a:r>
              <a:rPr lang="en-US" smtClean="0">
                <a:hlinkClick r:id="" action="ppaction://customshow?id=11&amp;return=true"/>
              </a:rPr>
              <a:t>Configuration Management</a:t>
            </a:r>
            <a:endParaRPr lang="en-US" smtClean="0"/>
          </a:p>
          <a:p>
            <a:pPr eaLnBrk="1" hangingPunct="1"/>
            <a:r>
              <a:rPr lang="en-US" smtClean="0">
                <a:hlinkClick r:id="" action="ppaction://customshow?id=5&amp;return=true"/>
              </a:rPr>
              <a:t>Process Improvement</a:t>
            </a:r>
            <a:endParaRPr lang="en-US" smtClean="0"/>
          </a:p>
          <a:p>
            <a:pPr eaLnBrk="1" hangingPunct="1"/>
            <a:r>
              <a:rPr lang="en-US" smtClean="0">
                <a:hlinkClick r:id="" action="ppaction://customshow?id=9&amp;return=true"/>
              </a:rPr>
              <a:t>Metrics</a:t>
            </a:r>
            <a:endParaRPr lang="en-US" smtClean="0"/>
          </a:p>
          <a:p>
            <a:pPr eaLnBrk="1" hangingPunct="1"/>
            <a:endParaRPr lang="en-US" smtClean="0"/>
          </a:p>
        </p:txBody>
      </p:sp>
      <p:sp>
        <p:nvSpPr>
          <p:cNvPr id="6149" name="Text Box 1025"/>
          <p:cNvSpPr txBox="1">
            <a:spLocks noChangeArrowheads="1"/>
          </p:cNvSpPr>
          <p:nvPr/>
        </p:nvSpPr>
        <p:spPr bwMode="auto">
          <a:xfrm>
            <a:off x="609600" y="5803900"/>
            <a:ext cx="7239000" cy="749300"/>
          </a:xfrm>
          <a:prstGeom prst="rect">
            <a:avLst/>
          </a:prstGeom>
          <a:noFill/>
          <a:ln w="9525">
            <a:noFill/>
            <a:miter lim="800000"/>
            <a:headEnd/>
            <a:tailEnd/>
          </a:ln>
        </p:spPr>
        <p:txBody>
          <a:bodyPr>
            <a:spAutoFit/>
          </a:bodyPr>
          <a:lstStyle/>
          <a:p>
            <a:pPr lvl="1">
              <a:lnSpc>
                <a:spcPct val="90000"/>
              </a:lnSpc>
              <a:spcBef>
                <a:spcPct val="20000"/>
              </a:spcBef>
            </a:pPr>
            <a:r>
              <a:rPr lang="en-US" sz="2400" i="1">
                <a:latin typeface="Arial Unicode MS" pitchFamily="34" charset="-128"/>
              </a:rPr>
              <a:t>Be not ashamed of mistakes and thus make them crimes.</a:t>
            </a:r>
            <a:r>
              <a:rPr lang="en-US" sz="2400">
                <a:latin typeface="Arial Unicode MS" pitchFamily="34" charset="-128"/>
              </a:rPr>
              <a:t>                  </a:t>
            </a:r>
            <a:r>
              <a:rPr lang="en-US">
                <a:latin typeface="Arial Unicode MS" pitchFamily="34" charset="-128"/>
              </a:rPr>
              <a:t>-</a:t>
            </a:r>
            <a:r>
              <a:rPr lang="en-US"/>
              <a:t>Shūjīng, #17</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E0CC2409-979E-4D88-A456-29C65719E286}" type="slidenum">
              <a:rPr lang="en-US"/>
              <a:pPr/>
              <a:t>30</a:t>
            </a:fld>
            <a:endParaRPr lang="en-US"/>
          </a:p>
        </p:txBody>
      </p:sp>
      <p:pic>
        <p:nvPicPr>
          <p:cNvPr id="32771" name="Picture 2"/>
          <p:cNvPicPr>
            <a:picLocks noChangeAspect="1" noChangeArrowheads="1"/>
          </p:cNvPicPr>
          <p:nvPr/>
        </p:nvPicPr>
        <p:blipFill>
          <a:blip r:embed="rId3" cstate="print"/>
          <a:srcRect/>
          <a:stretch>
            <a:fillRect/>
          </a:stretch>
        </p:blipFill>
        <p:spPr bwMode="auto">
          <a:xfrm>
            <a:off x="7162800" y="2133600"/>
            <a:ext cx="1485900" cy="1676400"/>
          </a:xfrm>
          <a:prstGeom prst="rect">
            <a:avLst/>
          </a:prstGeom>
          <a:noFill/>
          <a:ln w="9525">
            <a:noFill/>
            <a:miter lim="800000"/>
            <a:headEnd/>
            <a:tailEnd/>
          </a:ln>
        </p:spPr>
      </p:pic>
      <p:sp>
        <p:nvSpPr>
          <p:cNvPr id="32772" name="Rectangle 3"/>
          <p:cNvSpPr>
            <a:spLocks noGrp="1" noChangeArrowheads="1"/>
          </p:cNvSpPr>
          <p:nvPr>
            <p:ph type="title"/>
          </p:nvPr>
        </p:nvSpPr>
        <p:spPr>
          <a:xfrm>
            <a:off x="3429000" y="609600"/>
            <a:ext cx="5016500" cy="1066800"/>
          </a:xfrm>
          <a:noFill/>
        </p:spPr>
        <p:txBody>
          <a:bodyPr/>
          <a:lstStyle/>
          <a:p>
            <a:pPr eaLnBrk="1" hangingPunct="1"/>
            <a:r>
              <a:rPr lang="en-US" sz="4000" smtClean="0"/>
              <a:t>Eric Gamma &amp;    Kent Beck</a:t>
            </a:r>
            <a:endParaRPr lang="en-US" sz="3200" i="1" smtClean="0"/>
          </a:p>
        </p:txBody>
      </p:sp>
      <p:sp>
        <p:nvSpPr>
          <p:cNvPr id="32773" name="Rectangle 4"/>
          <p:cNvSpPr>
            <a:spLocks noGrp="1" noChangeArrowheads="1"/>
          </p:cNvSpPr>
          <p:nvPr>
            <p:ph type="body" idx="1"/>
          </p:nvPr>
        </p:nvSpPr>
        <p:spPr>
          <a:xfrm>
            <a:off x="685800" y="2286000"/>
            <a:ext cx="6400800" cy="4114800"/>
          </a:xfrm>
          <a:noFill/>
        </p:spPr>
        <p:txBody>
          <a:bodyPr/>
          <a:lstStyle/>
          <a:p>
            <a:pPr eaLnBrk="1" hangingPunct="1"/>
            <a:r>
              <a:rPr lang="en-US" sz="2800" smtClean="0"/>
              <a:t>JUnit is a regression testing framework that automates the construction/execution of test cases for Java applications.</a:t>
            </a:r>
          </a:p>
          <a:p>
            <a:pPr eaLnBrk="1" hangingPunct="1"/>
            <a:r>
              <a:rPr lang="en-US" sz="2800" i="1" smtClean="0"/>
              <a:t>"Never in the field of software development was so much owed by so many to so few lines of code"</a:t>
            </a:r>
            <a:r>
              <a:rPr lang="en-US" sz="2800" smtClean="0"/>
              <a:t>      			– </a:t>
            </a:r>
            <a:r>
              <a:rPr lang="en-US" sz="2400" smtClean="0"/>
              <a:t>Martin Fowler</a:t>
            </a:r>
          </a:p>
        </p:txBody>
      </p:sp>
      <p:grpSp>
        <p:nvGrpSpPr>
          <p:cNvPr id="32774" name="Group 5"/>
          <p:cNvGrpSpPr>
            <a:grpSpLocks/>
          </p:cNvGrpSpPr>
          <p:nvPr/>
        </p:nvGrpSpPr>
        <p:grpSpPr bwMode="auto">
          <a:xfrm>
            <a:off x="8229600" y="441325"/>
            <a:ext cx="825500" cy="1006475"/>
            <a:chOff x="5184" y="96"/>
            <a:chExt cx="520" cy="634"/>
          </a:xfrm>
        </p:grpSpPr>
        <p:pic>
          <p:nvPicPr>
            <p:cNvPr id="32778" name="Picture 6"/>
            <p:cNvPicPr>
              <a:picLocks noChangeAspect="1" noChangeArrowheads="1"/>
            </p:cNvPicPr>
            <p:nvPr/>
          </p:nvPicPr>
          <p:blipFill>
            <a:blip r:embed="rId4" cstate="print"/>
            <a:srcRect/>
            <a:stretch>
              <a:fillRect/>
            </a:stretch>
          </p:blipFill>
          <p:spPr bwMode="auto">
            <a:xfrm>
              <a:off x="5318" y="96"/>
              <a:ext cx="284" cy="432"/>
            </a:xfrm>
            <a:prstGeom prst="rect">
              <a:avLst/>
            </a:prstGeom>
            <a:noFill/>
            <a:ln w="9525">
              <a:noFill/>
              <a:miter lim="800000"/>
              <a:headEnd/>
              <a:tailEnd/>
            </a:ln>
          </p:spPr>
        </p:pic>
        <p:sp>
          <p:nvSpPr>
            <p:cNvPr id="32779" name="Text Box 7"/>
            <p:cNvSpPr txBox="1">
              <a:spLocks noChangeArrowheads="1"/>
            </p:cNvSpPr>
            <p:nvPr/>
          </p:nvSpPr>
          <p:spPr bwMode="auto">
            <a:xfrm>
              <a:off x="5184" y="480"/>
              <a:ext cx="520" cy="250"/>
            </a:xfrm>
            <a:prstGeom prst="rect">
              <a:avLst/>
            </a:prstGeom>
            <a:noFill/>
            <a:ln w="9525">
              <a:noFill/>
              <a:miter lim="800000"/>
              <a:headEnd/>
              <a:tailEnd/>
            </a:ln>
          </p:spPr>
          <p:txBody>
            <a:bodyPr wrap="none">
              <a:spAutoFit/>
            </a:bodyPr>
            <a:lstStyle/>
            <a:p>
              <a:pPr algn="ctr"/>
              <a:r>
                <a:rPr lang="en-US" sz="1000" b="1"/>
                <a:t>What’s the</a:t>
              </a:r>
            </a:p>
            <a:p>
              <a:pPr algn="ctr"/>
              <a:r>
                <a:rPr lang="en-US" sz="1000" b="1"/>
                <a:t>Big Idea</a:t>
              </a:r>
              <a:endParaRPr lang="en-US" sz="2400">
                <a:latin typeface="Times New Roman" pitchFamily="18" charset="0"/>
              </a:endParaRPr>
            </a:p>
          </p:txBody>
        </p:sp>
      </p:grpSp>
      <p:pic>
        <p:nvPicPr>
          <p:cNvPr id="32775" name="Picture 8"/>
          <p:cNvPicPr>
            <a:picLocks noChangeAspect="1" noChangeArrowheads="1"/>
          </p:cNvPicPr>
          <p:nvPr/>
        </p:nvPicPr>
        <p:blipFill>
          <a:blip r:embed="rId5" cstate="print"/>
          <a:srcRect/>
          <a:stretch>
            <a:fillRect/>
          </a:stretch>
        </p:blipFill>
        <p:spPr bwMode="auto">
          <a:xfrm>
            <a:off x="7162800" y="3943350"/>
            <a:ext cx="1492250" cy="1771650"/>
          </a:xfrm>
          <a:prstGeom prst="rect">
            <a:avLst/>
          </a:prstGeom>
          <a:noFill/>
          <a:ln w="9525">
            <a:noFill/>
            <a:miter lim="800000"/>
            <a:headEnd/>
            <a:tailEnd/>
          </a:ln>
        </p:spPr>
      </p:pic>
      <p:pic>
        <p:nvPicPr>
          <p:cNvPr id="32776" name="Picture 9"/>
          <p:cNvPicPr>
            <a:picLocks noChangeAspect="1" noChangeArrowheads="1"/>
          </p:cNvPicPr>
          <p:nvPr/>
        </p:nvPicPr>
        <p:blipFill>
          <a:blip r:embed="rId6" cstate="print"/>
          <a:srcRect/>
          <a:stretch>
            <a:fillRect/>
          </a:stretch>
        </p:blipFill>
        <p:spPr bwMode="auto">
          <a:xfrm>
            <a:off x="457200" y="654050"/>
            <a:ext cx="2743200" cy="869950"/>
          </a:xfrm>
          <a:prstGeom prst="rect">
            <a:avLst/>
          </a:prstGeom>
          <a:noFill/>
          <a:ln w="9525">
            <a:noFill/>
            <a:miter lim="800000"/>
            <a:headEnd/>
            <a:tailEnd/>
          </a:ln>
        </p:spPr>
      </p:pic>
      <p:sp>
        <p:nvSpPr>
          <p:cNvPr id="32777" name="Text Box 10"/>
          <p:cNvSpPr txBox="1">
            <a:spLocks noChangeArrowheads="1"/>
          </p:cNvSpPr>
          <p:nvPr/>
        </p:nvSpPr>
        <p:spPr bwMode="auto">
          <a:xfrm>
            <a:off x="6248400" y="6477000"/>
            <a:ext cx="2895600" cy="228600"/>
          </a:xfrm>
          <a:prstGeom prst="rect">
            <a:avLst/>
          </a:prstGeom>
          <a:noFill/>
          <a:ln w="9525">
            <a:noFill/>
            <a:miter lim="800000"/>
            <a:headEnd/>
            <a:tailEnd/>
          </a:ln>
        </p:spPr>
        <p:txBody>
          <a:bodyPr>
            <a:spAutoFit/>
          </a:bodyPr>
          <a:lstStyle/>
          <a:p>
            <a:pPr algn="r"/>
            <a:r>
              <a:rPr lang="en-US" sz="900">
                <a:latin typeface="Times New Roman" pitchFamily="18" charset="0"/>
              </a:rPr>
              <a:t>images from www.junit.org, June., 2006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1F58A101-941B-4DAB-B884-7A004C701862}" type="slidenum">
              <a:rPr lang="en-US"/>
              <a:pPr/>
              <a:t>31</a:t>
            </a:fld>
            <a:endParaRPr lang="en-US"/>
          </a:p>
        </p:txBody>
      </p:sp>
      <p:sp>
        <p:nvSpPr>
          <p:cNvPr id="33795" name="Rectangle 2"/>
          <p:cNvSpPr>
            <a:spLocks noGrp="1" noChangeArrowheads="1"/>
          </p:cNvSpPr>
          <p:nvPr>
            <p:ph type="title"/>
          </p:nvPr>
        </p:nvSpPr>
        <p:spPr/>
        <p:txBody>
          <a:bodyPr/>
          <a:lstStyle/>
          <a:p>
            <a:pPr eaLnBrk="1" hangingPunct="1"/>
            <a:r>
              <a:rPr lang="en-US" smtClean="0"/>
              <a:t>Configuration Management</a:t>
            </a:r>
          </a:p>
        </p:txBody>
      </p:sp>
      <p:sp>
        <p:nvSpPr>
          <p:cNvPr id="33796" name="Rectangle 3"/>
          <p:cNvSpPr>
            <a:spLocks noGrp="1" noChangeArrowheads="1"/>
          </p:cNvSpPr>
          <p:nvPr>
            <p:ph type="body" idx="1"/>
          </p:nvPr>
        </p:nvSpPr>
        <p:spPr>
          <a:xfrm>
            <a:off x="457200" y="1600200"/>
            <a:ext cx="8458200" cy="4724400"/>
          </a:xfrm>
        </p:spPr>
        <p:txBody>
          <a:bodyPr/>
          <a:lstStyle/>
          <a:p>
            <a:pPr eaLnBrk="1" hangingPunct="1">
              <a:lnSpc>
                <a:spcPct val="90000"/>
              </a:lnSpc>
            </a:pPr>
            <a:r>
              <a:rPr lang="en-US" dirty="0" smtClean="0"/>
              <a:t>Software configuration management (SCM) is the process of managing the integrity of a software system throughout its evolution.</a:t>
            </a:r>
          </a:p>
          <a:p>
            <a:pPr eaLnBrk="1" hangingPunct="1">
              <a:lnSpc>
                <a:spcPct val="90000"/>
              </a:lnSpc>
            </a:pPr>
            <a:r>
              <a:rPr lang="en-US" dirty="0" smtClean="0"/>
              <a:t>It controls all system artifacts:</a:t>
            </a:r>
          </a:p>
          <a:p>
            <a:pPr eaLnBrk="1" hangingPunct="1">
              <a:lnSpc>
                <a:spcPct val="90000"/>
              </a:lnSpc>
            </a:pPr>
            <a:endParaRPr lang="en-US" dirty="0" smtClean="0"/>
          </a:p>
          <a:p>
            <a:pPr eaLnBrk="1" hangingPunct="1">
              <a:lnSpc>
                <a:spcPct val="90000"/>
              </a:lnSpc>
              <a:buNone/>
            </a:pPr>
            <a:endParaRPr lang="en-US" dirty="0" smtClean="0"/>
          </a:p>
          <a:p>
            <a:pPr eaLnBrk="1" hangingPunct="1">
              <a:lnSpc>
                <a:spcPct val="90000"/>
              </a:lnSpc>
            </a:pPr>
            <a:r>
              <a:rPr lang="en-US" dirty="0" smtClean="0"/>
              <a:t>It involves a range of activities: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p>
            <a:fld id="{609A4CD8-915F-4679-9D50-C9E8840383D0}" type="slidenum">
              <a:rPr lang="en-US"/>
              <a:pPr/>
              <a:t>32</a:t>
            </a:fld>
            <a:endParaRPr lang="en-US"/>
          </a:p>
        </p:txBody>
      </p:sp>
      <p:sp>
        <p:nvSpPr>
          <p:cNvPr id="34819" name="AutoShape 2"/>
          <p:cNvSpPr>
            <a:spLocks noChangeArrowheads="1"/>
          </p:cNvSpPr>
          <p:nvPr/>
        </p:nvSpPr>
        <p:spPr bwMode="auto">
          <a:xfrm>
            <a:off x="1676400" y="1676400"/>
            <a:ext cx="990600" cy="685800"/>
          </a:xfrm>
          <a:prstGeom prst="flowChartProcess">
            <a:avLst/>
          </a:prstGeom>
          <a:solidFill>
            <a:schemeClr val="accent1"/>
          </a:solidFill>
          <a:ln w="9525">
            <a:solidFill>
              <a:schemeClr val="tx1"/>
            </a:solidFill>
            <a:miter lim="800000"/>
            <a:headEnd/>
            <a:tailEnd/>
          </a:ln>
        </p:spPr>
        <p:txBody>
          <a:bodyPr wrap="none" anchor="ctr"/>
          <a:lstStyle/>
          <a:p>
            <a:pPr algn="ctr"/>
            <a:r>
              <a:rPr lang="en-US">
                <a:latin typeface="Arial Unicode MS" pitchFamily="34" charset="-128"/>
              </a:rPr>
              <a:t>Code </a:t>
            </a:r>
          </a:p>
          <a:p>
            <a:pPr algn="ctr"/>
            <a:r>
              <a:rPr lang="en-US">
                <a:latin typeface="Arial Unicode MS" pitchFamily="34" charset="-128"/>
              </a:rPr>
              <a:t>Module 1</a:t>
            </a:r>
            <a:endParaRPr lang="en-US" sz="2400">
              <a:latin typeface="Arial Unicode MS" pitchFamily="34" charset="-128"/>
            </a:endParaRPr>
          </a:p>
        </p:txBody>
      </p:sp>
      <p:sp>
        <p:nvSpPr>
          <p:cNvPr id="34820" name="AutoShape 3"/>
          <p:cNvSpPr>
            <a:spLocks noChangeArrowheads="1"/>
          </p:cNvSpPr>
          <p:nvPr/>
        </p:nvSpPr>
        <p:spPr bwMode="auto">
          <a:xfrm>
            <a:off x="1828800" y="28956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1.0</a:t>
            </a:r>
          </a:p>
        </p:txBody>
      </p:sp>
      <p:cxnSp>
        <p:nvCxnSpPr>
          <p:cNvPr id="34821" name="AutoShape 4"/>
          <p:cNvCxnSpPr>
            <a:cxnSpLocks noChangeShapeType="1"/>
            <a:stCxn id="34819" idx="2"/>
            <a:endCxn id="34820" idx="0"/>
          </p:cNvCxnSpPr>
          <p:nvPr/>
        </p:nvCxnSpPr>
        <p:spPr bwMode="auto">
          <a:xfrm>
            <a:off x="2171700" y="2362200"/>
            <a:ext cx="0" cy="533400"/>
          </a:xfrm>
          <a:prstGeom prst="straightConnector1">
            <a:avLst/>
          </a:prstGeom>
          <a:noFill/>
          <a:ln w="9525">
            <a:solidFill>
              <a:schemeClr val="tx1"/>
            </a:solidFill>
            <a:round/>
            <a:headEnd/>
            <a:tailEnd type="triangle" w="med" len="med"/>
          </a:ln>
        </p:spPr>
      </p:cxnSp>
      <p:sp>
        <p:nvSpPr>
          <p:cNvPr id="34822" name="AutoShape 5"/>
          <p:cNvSpPr>
            <a:spLocks noChangeArrowheads="1"/>
          </p:cNvSpPr>
          <p:nvPr/>
        </p:nvSpPr>
        <p:spPr bwMode="auto">
          <a:xfrm>
            <a:off x="1828800" y="35052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1.1</a:t>
            </a:r>
          </a:p>
        </p:txBody>
      </p:sp>
      <p:sp>
        <p:nvSpPr>
          <p:cNvPr id="34823" name="AutoShape 6"/>
          <p:cNvSpPr>
            <a:spLocks noChangeArrowheads="1"/>
          </p:cNvSpPr>
          <p:nvPr/>
        </p:nvSpPr>
        <p:spPr bwMode="auto">
          <a:xfrm>
            <a:off x="1828800" y="45720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2.0</a:t>
            </a:r>
          </a:p>
        </p:txBody>
      </p:sp>
      <p:cxnSp>
        <p:nvCxnSpPr>
          <p:cNvPr id="34824" name="AutoShape 7"/>
          <p:cNvCxnSpPr>
            <a:cxnSpLocks noChangeShapeType="1"/>
            <a:stCxn id="34820" idx="2"/>
            <a:endCxn id="34822" idx="0"/>
          </p:cNvCxnSpPr>
          <p:nvPr/>
        </p:nvCxnSpPr>
        <p:spPr bwMode="auto">
          <a:xfrm>
            <a:off x="2171700" y="3200400"/>
            <a:ext cx="0" cy="304800"/>
          </a:xfrm>
          <a:prstGeom prst="straightConnector1">
            <a:avLst/>
          </a:prstGeom>
          <a:noFill/>
          <a:ln w="9525">
            <a:solidFill>
              <a:schemeClr val="tx1"/>
            </a:solidFill>
            <a:round/>
            <a:headEnd/>
            <a:tailEnd type="triangle" w="med" len="med"/>
          </a:ln>
        </p:spPr>
      </p:cxnSp>
      <p:sp>
        <p:nvSpPr>
          <p:cNvPr id="34825" name="AutoShape 8"/>
          <p:cNvSpPr>
            <a:spLocks noChangeArrowheads="1"/>
          </p:cNvSpPr>
          <p:nvPr/>
        </p:nvSpPr>
        <p:spPr bwMode="auto">
          <a:xfrm>
            <a:off x="1828800" y="4038600"/>
            <a:ext cx="685800" cy="304800"/>
          </a:xfrm>
          <a:prstGeom prst="flowChartAlternateProcess">
            <a:avLst/>
          </a:prstGeom>
          <a:noFill/>
          <a:ln w="0">
            <a:noFill/>
            <a:miter lim="800000"/>
            <a:headEnd/>
            <a:tailEnd/>
          </a:ln>
        </p:spPr>
        <p:txBody>
          <a:bodyPr wrap="none" anchor="ctr"/>
          <a:lstStyle/>
          <a:p>
            <a:pPr algn="ctr"/>
            <a:r>
              <a:rPr lang="en-US">
                <a:latin typeface="Arial Unicode MS" pitchFamily="34" charset="-128"/>
              </a:rPr>
              <a:t>...</a:t>
            </a:r>
          </a:p>
        </p:txBody>
      </p:sp>
      <p:cxnSp>
        <p:nvCxnSpPr>
          <p:cNvPr id="34826" name="AutoShape 9"/>
          <p:cNvCxnSpPr>
            <a:cxnSpLocks noChangeShapeType="1"/>
            <a:stCxn id="34822" idx="2"/>
            <a:endCxn id="34825" idx="0"/>
          </p:cNvCxnSpPr>
          <p:nvPr/>
        </p:nvCxnSpPr>
        <p:spPr bwMode="auto">
          <a:xfrm>
            <a:off x="2171700" y="3810000"/>
            <a:ext cx="0" cy="228600"/>
          </a:xfrm>
          <a:prstGeom prst="straightConnector1">
            <a:avLst/>
          </a:prstGeom>
          <a:noFill/>
          <a:ln w="9525">
            <a:solidFill>
              <a:schemeClr val="tx1"/>
            </a:solidFill>
            <a:round/>
            <a:headEnd/>
            <a:tailEnd type="triangle" w="med" len="med"/>
          </a:ln>
        </p:spPr>
      </p:cxnSp>
      <p:sp>
        <p:nvSpPr>
          <p:cNvPr id="34827" name="AutoShape 10"/>
          <p:cNvSpPr>
            <a:spLocks noChangeArrowheads="1"/>
          </p:cNvSpPr>
          <p:nvPr/>
        </p:nvSpPr>
        <p:spPr bwMode="auto">
          <a:xfrm>
            <a:off x="1828800" y="4267200"/>
            <a:ext cx="685800" cy="304800"/>
          </a:xfrm>
          <a:prstGeom prst="flowChartAlternateProcess">
            <a:avLst/>
          </a:prstGeom>
          <a:noFill/>
          <a:ln w="0">
            <a:noFill/>
            <a:miter lim="800000"/>
            <a:headEnd/>
            <a:tailEnd/>
          </a:ln>
        </p:spPr>
        <p:txBody>
          <a:bodyPr wrap="none" anchor="ctr"/>
          <a:lstStyle/>
          <a:p>
            <a:pPr algn="ctr"/>
            <a:endParaRPr lang="en-US">
              <a:latin typeface="Arial Unicode MS" pitchFamily="34" charset="-128"/>
            </a:endParaRPr>
          </a:p>
        </p:txBody>
      </p:sp>
      <p:cxnSp>
        <p:nvCxnSpPr>
          <p:cNvPr id="34828" name="AutoShape 11"/>
          <p:cNvCxnSpPr>
            <a:cxnSpLocks noChangeShapeType="1"/>
            <a:stCxn id="34827" idx="2"/>
            <a:endCxn id="34823" idx="0"/>
          </p:cNvCxnSpPr>
          <p:nvPr/>
        </p:nvCxnSpPr>
        <p:spPr bwMode="auto">
          <a:xfrm>
            <a:off x="2171700" y="4572000"/>
            <a:ext cx="0" cy="0"/>
          </a:xfrm>
          <a:prstGeom prst="straightConnector1">
            <a:avLst/>
          </a:prstGeom>
          <a:noFill/>
          <a:ln w="9525">
            <a:solidFill>
              <a:schemeClr val="tx1"/>
            </a:solidFill>
            <a:round/>
            <a:headEnd/>
            <a:tailEnd type="triangle" w="med" len="med"/>
          </a:ln>
        </p:spPr>
      </p:cxnSp>
      <p:sp>
        <p:nvSpPr>
          <p:cNvPr id="34829" name="AutoShape 12"/>
          <p:cNvSpPr>
            <a:spLocks noChangeArrowheads="1"/>
          </p:cNvSpPr>
          <p:nvPr/>
        </p:nvSpPr>
        <p:spPr bwMode="auto">
          <a:xfrm>
            <a:off x="3657600" y="1676400"/>
            <a:ext cx="990600" cy="685800"/>
          </a:xfrm>
          <a:prstGeom prst="flowChartProcess">
            <a:avLst/>
          </a:prstGeom>
          <a:solidFill>
            <a:schemeClr val="accent1"/>
          </a:solidFill>
          <a:ln w="9525" algn="ctr">
            <a:solidFill>
              <a:schemeClr val="tx1"/>
            </a:solidFill>
            <a:miter lim="800000"/>
            <a:headEnd/>
            <a:tailEnd/>
          </a:ln>
        </p:spPr>
        <p:txBody>
          <a:bodyPr wrap="none" anchor="ctr"/>
          <a:lstStyle/>
          <a:p>
            <a:pPr algn="ctr"/>
            <a:r>
              <a:rPr lang="en-US">
                <a:latin typeface="Arial Unicode MS" pitchFamily="34" charset="-128"/>
              </a:rPr>
              <a:t>Code </a:t>
            </a:r>
          </a:p>
          <a:p>
            <a:pPr algn="ctr"/>
            <a:r>
              <a:rPr lang="en-US">
                <a:latin typeface="Arial Unicode MS" pitchFamily="34" charset="-128"/>
              </a:rPr>
              <a:t>Module 2</a:t>
            </a:r>
          </a:p>
        </p:txBody>
      </p:sp>
      <p:sp>
        <p:nvSpPr>
          <p:cNvPr id="34830" name="AutoShape 13"/>
          <p:cNvSpPr>
            <a:spLocks noChangeArrowheads="1"/>
          </p:cNvSpPr>
          <p:nvPr/>
        </p:nvSpPr>
        <p:spPr bwMode="auto">
          <a:xfrm>
            <a:off x="3810000" y="28956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1.0</a:t>
            </a:r>
          </a:p>
        </p:txBody>
      </p:sp>
      <p:cxnSp>
        <p:nvCxnSpPr>
          <p:cNvPr id="34831" name="AutoShape 14"/>
          <p:cNvCxnSpPr>
            <a:cxnSpLocks noChangeShapeType="1"/>
            <a:stCxn id="34829" idx="2"/>
            <a:endCxn id="34830" idx="0"/>
          </p:cNvCxnSpPr>
          <p:nvPr/>
        </p:nvCxnSpPr>
        <p:spPr bwMode="auto">
          <a:xfrm>
            <a:off x="4152900" y="2362200"/>
            <a:ext cx="0" cy="533400"/>
          </a:xfrm>
          <a:prstGeom prst="straightConnector1">
            <a:avLst/>
          </a:prstGeom>
          <a:noFill/>
          <a:ln w="9525">
            <a:solidFill>
              <a:schemeClr val="tx1"/>
            </a:solidFill>
            <a:round/>
            <a:headEnd/>
            <a:tailEnd type="triangle" w="med" len="med"/>
          </a:ln>
        </p:spPr>
      </p:cxnSp>
      <p:sp>
        <p:nvSpPr>
          <p:cNvPr id="34832" name="AutoShape 15"/>
          <p:cNvSpPr>
            <a:spLocks noChangeArrowheads="1"/>
          </p:cNvSpPr>
          <p:nvPr/>
        </p:nvSpPr>
        <p:spPr bwMode="auto">
          <a:xfrm>
            <a:off x="3810000" y="3505200"/>
            <a:ext cx="685800" cy="304800"/>
          </a:xfrm>
          <a:prstGeom prst="flowChartAlternateProcess">
            <a:avLst/>
          </a:prstGeom>
          <a:noFill/>
          <a:ln w="9525">
            <a:noFill/>
            <a:miter lim="800000"/>
            <a:headEnd/>
            <a:tailEnd/>
          </a:ln>
        </p:spPr>
        <p:txBody>
          <a:bodyPr wrap="none" anchor="ctr"/>
          <a:lstStyle/>
          <a:p>
            <a:pPr algn="ctr"/>
            <a:r>
              <a:rPr lang="en-US">
                <a:latin typeface="Arial Unicode MS" pitchFamily="34" charset="-128"/>
              </a:rPr>
              <a:t>...</a:t>
            </a:r>
          </a:p>
        </p:txBody>
      </p:sp>
      <p:sp>
        <p:nvSpPr>
          <p:cNvPr id="34833" name="AutoShape 16"/>
          <p:cNvSpPr>
            <a:spLocks noChangeArrowheads="1"/>
          </p:cNvSpPr>
          <p:nvPr/>
        </p:nvSpPr>
        <p:spPr bwMode="auto">
          <a:xfrm>
            <a:off x="3810000" y="50292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2.1</a:t>
            </a:r>
          </a:p>
        </p:txBody>
      </p:sp>
      <p:cxnSp>
        <p:nvCxnSpPr>
          <p:cNvPr id="34834" name="AutoShape 17"/>
          <p:cNvCxnSpPr>
            <a:cxnSpLocks noChangeShapeType="1"/>
            <a:stCxn id="34830" idx="2"/>
            <a:endCxn id="34832" idx="0"/>
          </p:cNvCxnSpPr>
          <p:nvPr/>
        </p:nvCxnSpPr>
        <p:spPr bwMode="auto">
          <a:xfrm>
            <a:off x="4152900" y="3200400"/>
            <a:ext cx="0" cy="304800"/>
          </a:xfrm>
          <a:prstGeom prst="straightConnector1">
            <a:avLst/>
          </a:prstGeom>
          <a:noFill/>
          <a:ln w="9525">
            <a:solidFill>
              <a:schemeClr val="tx1"/>
            </a:solidFill>
            <a:round/>
            <a:headEnd/>
            <a:tailEnd type="triangle" w="med" len="med"/>
          </a:ln>
        </p:spPr>
      </p:cxnSp>
      <p:sp>
        <p:nvSpPr>
          <p:cNvPr id="34835" name="AutoShape 18"/>
          <p:cNvSpPr>
            <a:spLocks noChangeArrowheads="1"/>
          </p:cNvSpPr>
          <p:nvPr/>
        </p:nvSpPr>
        <p:spPr bwMode="auto">
          <a:xfrm>
            <a:off x="3810000" y="4114800"/>
            <a:ext cx="685800" cy="304800"/>
          </a:xfrm>
          <a:prstGeom prst="flowChartAlternateProcess">
            <a:avLst/>
          </a:prstGeom>
          <a:solidFill>
            <a:schemeClr val="accent1"/>
          </a:solidFill>
          <a:ln w="0">
            <a:solidFill>
              <a:schemeClr val="tx1"/>
            </a:solidFill>
            <a:miter lim="800000"/>
            <a:headEnd/>
            <a:tailEnd/>
          </a:ln>
        </p:spPr>
        <p:txBody>
          <a:bodyPr wrap="none" anchor="ctr"/>
          <a:lstStyle/>
          <a:p>
            <a:pPr algn="ctr"/>
            <a:r>
              <a:rPr lang="en-US">
                <a:latin typeface="Arial Unicode MS" pitchFamily="34" charset="-128"/>
              </a:rPr>
              <a:t>1.8.1</a:t>
            </a:r>
          </a:p>
        </p:txBody>
      </p:sp>
      <p:cxnSp>
        <p:nvCxnSpPr>
          <p:cNvPr id="34836" name="AutoShape 19"/>
          <p:cNvCxnSpPr>
            <a:cxnSpLocks noChangeShapeType="1"/>
            <a:stCxn id="34832" idx="2"/>
            <a:endCxn id="34835" idx="0"/>
          </p:cNvCxnSpPr>
          <p:nvPr/>
        </p:nvCxnSpPr>
        <p:spPr bwMode="auto">
          <a:xfrm>
            <a:off x="4152900" y="3810000"/>
            <a:ext cx="0" cy="304800"/>
          </a:xfrm>
          <a:prstGeom prst="straightConnector1">
            <a:avLst/>
          </a:prstGeom>
          <a:noFill/>
          <a:ln w="9525">
            <a:solidFill>
              <a:schemeClr val="tx1"/>
            </a:solidFill>
            <a:round/>
            <a:headEnd/>
            <a:tailEnd type="triangle" w="med" len="med"/>
          </a:ln>
        </p:spPr>
      </p:cxnSp>
      <p:sp>
        <p:nvSpPr>
          <p:cNvPr id="34837" name="AutoShape 20"/>
          <p:cNvSpPr>
            <a:spLocks noChangeArrowheads="1"/>
          </p:cNvSpPr>
          <p:nvPr/>
        </p:nvSpPr>
        <p:spPr bwMode="auto">
          <a:xfrm>
            <a:off x="3810000" y="4343400"/>
            <a:ext cx="685800" cy="304800"/>
          </a:xfrm>
          <a:prstGeom prst="flowChartAlternateProcess">
            <a:avLst/>
          </a:prstGeom>
          <a:noFill/>
          <a:ln w="0">
            <a:noFill/>
            <a:miter lim="800000"/>
            <a:headEnd/>
            <a:tailEnd/>
          </a:ln>
        </p:spPr>
        <p:txBody>
          <a:bodyPr wrap="none" anchor="ctr"/>
          <a:lstStyle/>
          <a:p>
            <a:pPr algn="ctr"/>
            <a:r>
              <a:rPr lang="en-US">
                <a:latin typeface="Arial Unicode MS" pitchFamily="34" charset="-128"/>
              </a:rPr>
              <a:t>...</a:t>
            </a:r>
          </a:p>
        </p:txBody>
      </p:sp>
      <p:cxnSp>
        <p:nvCxnSpPr>
          <p:cNvPr id="34838" name="AutoShape 21"/>
          <p:cNvCxnSpPr>
            <a:cxnSpLocks noChangeShapeType="1"/>
            <a:stCxn id="34837" idx="2"/>
            <a:endCxn id="34833" idx="0"/>
          </p:cNvCxnSpPr>
          <p:nvPr/>
        </p:nvCxnSpPr>
        <p:spPr bwMode="auto">
          <a:xfrm>
            <a:off x="4152900" y="4648200"/>
            <a:ext cx="0" cy="381000"/>
          </a:xfrm>
          <a:prstGeom prst="straightConnector1">
            <a:avLst/>
          </a:prstGeom>
          <a:noFill/>
          <a:ln w="9525">
            <a:solidFill>
              <a:schemeClr val="tx1"/>
            </a:solidFill>
            <a:round/>
            <a:headEnd/>
            <a:tailEnd type="triangle" w="med" len="med"/>
          </a:ln>
        </p:spPr>
      </p:cxnSp>
      <p:sp>
        <p:nvSpPr>
          <p:cNvPr id="34839" name="AutoShape 22"/>
          <p:cNvSpPr>
            <a:spLocks noChangeArrowheads="1"/>
          </p:cNvSpPr>
          <p:nvPr/>
        </p:nvSpPr>
        <p:spPr bwMode="auto">
          <a:xfrm>
            <a:off x="6629400" y="1676400"/>
            <a:ext cx="1143000" cy="685800"/>
          </a:xfrm>
          <a:prstGeom prst="flowChartProcess">
            <a:avLst/>
          </a:prstGeom>
          <a:solidFill>
            <a:schemeClr val="accent1"/>
          </a:solidFill>
          <a:ln w="9525" algn="ctr">
            <a:solidFill>
              <a:schemeClr val="tx1"/>
            </a:solidFill>
            <a:miter lim="800000"/>
            <a:headEnd/>
            <a:tailEnd/>
          </a:ln>
        </p:spPr>
        <p:txBody>
          <a:bodyPr wrap="none" anchor="ctr"/>
          <a:lstStyle/>
          <a:p>
            <a:pPr algn="ctr"/>
            <a:r>
              <a:rPr lang="en-US">
                <a:latin typeface="Arial Unicode MS" pitchFamily="34" charset="-128"/>
              </a:rPr>
              <a:t>Design</a:t>
            </a:r>
          </a:p>
          <a:p>
            <a:pPr algn="ctr"/>
            <a:r>
              <a:rPr lang="en-US">
                <a:latin typeface="Arial Unicode MS" pitchFamily="34" charset="-128"/>
              </a:rPr>
              <a:t>Document</a:t>
            </a:r>
          </a:p>
        </p:txBody>
      </p:sp>
      <p:sp>
        <p:nvSpPr>
          <p:cNvPr id="34840" name="AutoShape 23"/>
          <p:cNvSpPr>
            <a:spLocks noChangeArrowheads="1"/>
          </p:cNvSpPr>
          <p:nvPr/>
        </p:nvSpPr>
        <p:spPr bwMode="auto">
          <a:xfrm>
            <a:off x="6858000" y="28956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1.0</a:t>
            </a:r>
          </a:p>
        </p:txBody>
      </p:sp>
      <p:cxnSp>
        <p:nvCxnSpPr>
          <p:cNvPr id="34841" name="AutoShape 24"/>
          <p:cNvCxnSpPr>
            <a:cxnSpLocks noChangeShapeType="1"/>
            <a:stCxn id="34839" idx="2"/>
            <a:endCxn id="34840" idx="0"/>
          </p:cNvCxnSpPr>
          <p:nvPr/>
        </p:nvCxnSpPr>
        <p:spPr bwMode="auto">
          <a:xfrm>
            <a:off x="7200900" y="2362200"/>
            <a:ext cx="0" cy="533400"/>
          </a:xfrm>
          <a:prstGeom prst="straightConnector1">
            <a:avLst/>
          </a:prstGeom>
          <a:noFill/>
          <a:ln w="9525">
            <a:solidFill>
              <a:schemeClr val="tx1"/>
            </a:solidFill>
            <a:round/>
            <a:headEnd/>
            <a:tailEnd type="triangle" w="med" len="med"/>
          </a:ln>
        </p:spPr>
      </p:cxnSp>
      <p:sp>
        <p:nvSpPr>
          <p:cNvPr id="34842" name="AutoShape 25"/>
          <p:cNvSpPr>
            <a:spLocks noChangeArrowheads="1"/>
          </p:cNvSpPr>
          <p:nvPr/>
        </p:nvSpPr>
        <p:spPr bwMode="auto">
          <a:xfrm>
            <a:off x="6858000" y="35052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1.1</a:t>
            </a:r>
          </a:p>
        </p:txBody>
      </p:sp>
      <p:cxnSp>
        <p:nvCxnSpPr>
          <p:cNvPr id="34843" name="AutoShape 26"/>
          <p:cNvCxnSpPr>
            <a:cxnSpLocks noChangeShapeType="1"/>
            <a:stCxn id="34840" idx="2"/>
            <a:endCxn id="34842" idx="0"/>
          </p:cNvCxnSpPr>
          <p:nvPr/>
        </p:nvCxnSpPr>
        <p:spPr bwMode="auto">
          <a:xfrm>
            <a:off x="7200900" y="3200400"/>
            <a:ext cx="0" cy="304800"/>
          </a:xfrm>
          <a:prstGeom prst="straightConnector1">
            <a:avLst/>
          </a:prstGeom>
          <a:noFill/>
          <a:ln w="9525">
            <a:solidFill>
              <a:schemeClr val="tx1"/>
            </a:solidFill>
            <a:round/>
            <a:headEnd/>
            <a:tailEnd type="triangle" w="med" len="med"/>
          </a:ln>
        </p:spPr>
      </p:cxnSp>
      <p:sp>
        <p:nvSpPr>
          <p:cNvPr id="34844" name="AutoShape 27"/>
          <p:cNvSpPr>
            <a:spLocks noChangeArrowheads="1"/>
          </p:cNvSpPr>
          <p:nvPr/>
        </p:nvSpPr>
        <p:spPr bwMode="auto">
          <a:xfrm>
            <a:off x="6858000" y="4114800"/>
            <a:ext cx="685800" cy="304800"/>
          </a:xfrm>
          <a:prstGeom prst="flowChartAlternateProcess">
            <a:avLst/>
          </a:prstGeom>
          <a:noFill/>
          <a:ln w="0">
            <a:noFill/>
            <a:miter lim="800000"/>
            <a:headEnd/>
            <a:tailEnd/>
          </a:ln>
        </p:spPr>
        <p:txBody>
          <a:bodyPr wrap="none" anchor="ctr"/>
          <a:lstStyle/>
          <a:p>
            <a:pPr algn="ctr"/>
            <a:r>
              <a:rPr lang="en-US">
                <a:latin typeface="Arial Unicode MS" pitchFamily="34" charset="-128"/>
              </a:rPr>
              <a:t>...</a:t>
            </a:r>
          </a:p>
        </p:txBody>
      </p:sp>
      <p:cxnSp>
        <p:nvCxnSpPr>
          <p:cNvPr id="34845" name="AutoShape 28"/>
          <p:cNvCxnSpPr>
            <a:cxnSpLocks noChangeShapeType="1"/>
            <a:stCxn id="34842" idx="2"/>
            <a:endCxn id="34844" idx="0"/>
          </p:cNvCxnSpPr>
          <p:nvPr/>
        </p:nvCxnSpPr>
        <p:spPr bwMode="auto">
          <a:xfrm>
            <a:off x="7200900" y="3810000"/>
            <a:ext cx="0" cy="304800"/>
          </a:xfrm>
          <a:prstGeom prst="straightConnector1">
            <a:avLst/>
          </a:prstGeom>
          <a:noFill/>
          <a:ln w="9525">
            <a:solidFill>
              <a:schemeClr val="tx1"/>
            </a:solidFill>
            <a:round/>
            <a:headEnd/>
            <a:tailEnd type="triangle" w="med" len="med"/>
          </a:ln>
        </p:spPr>
      </p:cxnSp>
      <p:sp>
        <p:nvSpPr>
          <p:cNvPr id="34846" name="AutoShape 29"/>
          <p:cNvSpPr>
            <a:spLocks noChangeArrowheads="1"/>
          </p:cNvSpPr>
          <p:nvPr/>
        </p:nvSpPr>
        <p:spPr bwMode="auto">
          <a:xfrm>
            <a:off x="5181600" y="1676400"/>
            <a:ext cx="990600" cy="685800"/>
          </a:xfrm>
          <a:prstGeom prst="flowChartProcess">
            <a:avLst/>
          </a:prstGeom>
          <a:noFill/>
          <a:ln w="9525">
            <a:noFill/>
            <a:miter lim="800000"/>
            <a:headEnd/>
            <a:tailEnd/>
          </a:ln>
        </p:spPr>
        <p:txBody>
          <a:bodyPr wrap="none" anchor="ctr"/>
          <a:lstStyle/>
          <a:p>
            <a:pPr algn="ctr"/>
            <a:r>
              <a:rPr lang="en-US">
                <a:latin typeface="Arial Unicode MS" pitchFamily="34" charset="-128"/>
              </a:rPr>
              <a:t>...</a:t>
            </a:r>
            <a:endParaRPr lang="en-US" sz="2400">
              <a:latin typeface="Arial Unicode MS" pitchFamily="34" charset="-128"/>
            </a:endParaRPr>
          </a:p>
        </p:txBody>
      </p:sp>
      <p:sp>
        <p:nvSpPr>
          <p:cNvPr id="34847" name="AutoShape 30"/>
          <p:cNvSpPr>
            <a:spLocks noChangeArrowheads="1"/>
          </p:cNvSpPr>
          <p:nvPr/>
        </p:nvSpPr>
        <p:spPr bwMode="auto">
          <a:xfrm>
            <a:off x="7924800" y="1676400"/>
            <a:ext cx="990600" cy="685800"/>
          </a:xfrm>
          <a:prstGeom prst="flowChartProcess">
            <a:avLst/>
          </a:prstGeom>
          <a:noFill/>
          <a:ln w="9525">
            <a:noFill/>
            <a:miter lim="800000"/>
            <a:headEnd/>
            <a:tailEnd/>
          </a:ln>
        </p:spPr>
        <p:txBody>
          <a:bodyPr wrap="none" anchor="ctr"/>
          <a:lstStyle/>
          <a:p>
            <a:pPr algn="ctr"/>
            <a:r>
              <a:rPr lang="en-US">
                <a:latin typeface="Times New Roman" pitchFamily="18" charset="0"/>
              </a:rPr>
              <a:t>...</a:t>
            </a:r>
            <a:endParaRPr lang="en-US" sz="2400">
              <a:latin typeface="Times New Roman" pitchFamily="18" charset="0"/>
            </a:endParaRPr>
          </a:p>
        </p:txBody>
      </p:sp>
      <p:grpSp>
        <p:nvGrpSpPr>
          <p:cNvPr id="2" name="Group 82"/>
          <p:cNvGrpSpPr>
            <a:grpSpLocks/>
          </p:cNvGrpSpPr>
          <p:nvPr/>
        </p:nvGrpSpPr>
        <p:grpSpPr bwMode="auto">
          <a:xfrm>
            <a:off x="1828800" y="4876800"/>
            <a:ext cx="1752600" cy="1828800"/>
            <a:chOff x="1152" y="3072"/>
            <a:chExt cx="1104" cy="1152"/>
          </a:xfrm>
        </p:grpSpPr>
        <p:sp>
          <p:nvSpPr>
            <p:cNvPr id="34870" name="AutoShape 31"/>
            <p:cNvSpPr>
              <a:spLocks noChangeArrowheads="1"/>
            </p:cNvSpPr>
            <p:nvPr/>
          </p:nvSpPr>
          <p:spPr bwMode="auto">
            <a:xfrm>
              <a:off x="1152" y="3408"/>
              <a:ext cx="432" cy="192"/>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2.1</a:t>
              </a:r>
            </a:p>
          </p:txBody>
        </p:sp>
        <p:sp>
          <p:nvSpPr>
            <p:cNvPr id="34871" name="AutoShape 32"/>
            <p:cNvSpPr>
              <a:spLocks noChangeArrowheads="1"/>
            </p:cNvSpPr>
            <p:nvPr/>
          </p:nvSpPr>
          <p:spPr bwMode="auto">
            <a:xfrm>
              <a:off x="1680" y="3408"/>
              <a:ext cx="576" cy="192"/>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sz="1600" b="1">
                  <a:latin typeface="Arial Unicode MS" pitchFamily="34" charset="-128"/>
                </a:rPr>
                <a:t>v.2.0.1.1</a:t>
              </a:r>
            </a:p>
          </p:txBody>
        </p:sp>
        <p:cxnSp>
          <p:nvCxnSpPr>
            <p:cNvPr id="34872" name="AutoShape 33"/>
            <p:cNvCxnSpPr>
              <a:cxnSpLocks noChangeShapeType="1"/>
              <a:stCxn id="34823" idx="2"/>
              <a:endCxn id="34870" idx="0"/>
            </p:cNvCxnSpPr>
            <p:nvPr/>
          </p:nvCxnSpPr>
          <p:spPr bwMode="auto">
            <a:xfrm>
              <a:off x="1368" y="3072"/>
              <a:ext cx="0" cy="336"/>
            </a:xfrm>
            <a:prstGeom prst="straightConnector1">
              <a:avLst/>
            </a:prstGeom>
            <a:noFill/>
            <a:ln w="9525">
              <a:solidFill>
                <a:schemeClr val="tx1"/>
              </a:solidFill>
              <a:round/>
              <a:headEnd/>
              <a:tailEnd type="triangle" w="med" len="med"/>
            </a:ln>
          </p:spPr>
        </p:cxnSp>
        <p:cxnSp>
          <p:nvCxnSpPr>
            <p:cNvPr id="34873" name="AutoShape 34"/>
            <p:cNvCxnSpPr>
              <a:cxnSpLocks noChangeShapeType="1"/>
              <a:stCxn id="34823" idx="2"/>
              <a:endCxn id="34871" idx="0"/>
            </p:cNvCxnSpPr>
            <p:nvPr/>
          </p:nvCxnSpPr>
          <p:spPr bwMode="auto">
            <a:xfrm>
              <a:off x="1368" y="3072"/>
              <a:ext cx="600" cy="336"/>
            </a:xfrm>
            <a:prstGeom prst="straightConnector1">
              <a:avLst/>
            </a:prstGeom>
            <a:noFill/>
            <a:ln w="9525">
              <a:solidFill>
                <a:schemeClr val="tx1"/>
              </a:solidFill>
              <a:round/>
              <a:headEnd/>
              <a:tailEnd type="triangle" w="med" len="med"/>
            </a:ln>
          </p:spPr>
        </p:cxnSp>
        <p:sp>
          <p:nvSpPr>
            <p:cNvPr id="34874" name="AutoShape 35"/>
            <p:cNvSpPr>
              <a:spLocks noChangeArrowheads="1"/>
            </p:cNvSpPr>
            <p:nvPr/>
          </p:nvSpPr>
          <p:spPr bwMode="auto">
            <a:xfrm>
              <a:off x="1680" y="3696"/>
              <a:ext cx="432" cy="192"/>
            </a:xfrm>
            <a:prstGeom prst="flowChartAlternateProcess">
              <a:avLst/>
            </a:prstGeom>
            <a:noFill/>
            <a:ln w="0">
              <a:noFill/>
              <a:miter lim="800000"/>
              <a:headEnd/>
              <a:tailEnd/>
            </a:ln>
          </p:spPr>
          <p:txBody>
            <a:bodyPr wrap="none" anchor="ctr"/>
            <a:lstStyle/>
            <a:p>
              <a:pPr algn="ctr"/>
              <a:r>
                <a:rPr lang="en-US">
                  <a:latin typeface="Arial Unicode MS" pitchFamily="34" charset="-128"/>
                </a:rPr>
                <a:t>...</a:t>
              </a:r>
            </a:p>
          </p:txBody>
        </p:sp>
        <p:cxnSp>
          <p:nvCxnSpPr>
            <p:cNvPr id="34875" name="AutoShape 36"/>
            <p:cNvCxnSpPr>
              <a:cxnSpLocks noChangeShapeType="1"/>
            </p:cNvCxnSpPr>
            <p:nvPr/>
          </p:nvCxnSpPr>
          <p:spPr bwMode="auto">
            <a:xfrm>
              <a:off x="1896" y="3600"/>
              <a:ext cx="0" cy="192"/>
            </a:xfrm>
            <a:prstGeom prst="straightConnector1">
              <a:avLst/>
            </a:prstGeom>
            <a:noFill/>
            <a:ln w="9525">
              <a:solidFill>
                <a:schemeClr val="tx1"/>
              </a:solidFill>
              <a:round/>
              <a:headEnd/>
              <a:tailEnd type="triangle" w="med" len="med"/>
            </a:ln>
          </p:spPr>
        </p:cxnSp>
        <p:sp>
          <p:nvSpPr>
            <p:cNvPr id="34876" name="AutoShape 37"/>
            <p:cNvSpPr>
              <a:spLocks noChangeArrowheads="1"/>
            </p:cNvSpPr>
            <p:nvPr/>
          </p:nvSpPr>
          <p:spPr bwMode="auto">
            <a:xfrm>
              <a:off x="1152" y="3696"/>
              <a:ext cx="432" cy="192"/>
            </a:xfrm>
            <a:prstGeom prst="flowChartAlternateProcess">
              <a:avLst/>
            </a:prstGeom>
            <a:noFill/>
            <a:ln w="0">
              <a:noFill/>
              <a:miter lim="800000"/>
              <a:headEnd/>
              <a:tailEnd/>
            </a:ln>
          </p:spPr>
          <p:txBody>
            <a:bodyPr wrap="none" anchor="ctr"/>
            <a:lstStyle/>
            <a:p>
              <a:pPr algn="ctr"/>
              <a:r>
                <a:rPr lang="en-US">
                  <a:latin typeface="Arial Unicode MS" pitchFamily="34" charset="-128"/>
                </a:rPr>
                <a:t>...</a:t>
              </a:r>
            </a:p>
          </p:txBody>
        </p:sp>
        <p:cxnSp>
          <p:nvCxnSpPr>
            <p:cNvPr id="34877" name="AutoShape 38"/>
            <p:cNvCxnSpPr>
              <a:cxnSpLocks noChangeShapeType="1"/>
            </p:cNvCxnSpPr>
            <p:nvPr/>
          </p:nvCxnSpPr>
          <p:spPr bwMode="auto">
            <a:xfrm>
              <a:off x="1368" y="3600"/>
              <a:ext cx="0" cy="192"/>
            </a:xfrm>
            <a:prstGeom prst="straightConnector1">
              <a:avLst/>
            </a:prstGeom>
            <a:noFill/>
            <a:ln w="9525">
              <a:solidFill>
                <a:schemeClr val="tx1"/>
              </a:solidFill>
              <a:round/>
              <a:headEnd/>
              <a:tailEnd type="triangle" w="med" len="med"/>
            </a:ln>
          </p:spPr>
        </p:cxnSp>
        <p:sp>
          <p:nvSpPr>
            <p:cNvPr id="34878" name="AutoShape 39"/>
            <p:cNvSpPr>
              <a:spLocks noChangeArrowheads="1"/>
            </p:cNvSpPr>
            <p:nvPr/>
          </p:nvSpPr>
          <p:spPr bwMode="auto">
            <a:xfrm>
              <a:off x="1152" y="4032"/>
              <a:ext cx="432" cy="192"/>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3.0</a:t>
              </a:r>
            </a:p>
          </p:txBody>
        </p:sp>
        <p:cxnSp>
          <p:nvCxnSpPr>
            <p:cNvPr id="34879" name="AutoShape 40"/>
            <p:cNvCxnSpPr>
              <a:cxnSpLocks noChangeShapeType="1"/>
              <a:stCxn id="34876" idx="2"/>
              <a:endCxn id="34878" idx="0"/>
            </p:cNvCxnSpPr>
            <p:nvPr/>
          </p:nvCxnSpPr>
          <p:spPr bwMode="auto">
            <a:xfrm>
              <a:off x="1368" y="3888"/>
              <a:ext cx="0" cy="144"/>
            </a:xfrm>
            <a:prstGeom prst="straightConnector1">
              <a:avLst/>
            </a:prstGeom>
            <a:noFill/>
            <a:ln w="9525">
              <a:solidFill>
                <a:schemeClr val="tx1"/>
              </a:solidFill>
              <a:round/>
              <a:headEnd/>
              <a:tailEnd type="triangle" w="med" len="med"/>
            </a:ln>
          </p:spPr>
        </p:cxnSp>
        <p:cxnSp>
          <p:nvCxnSpPr>
            <p:cNvPr id="34880" name="AutoShape 41"/>
            <p:cNvCxnSpPr>
              <a:cxnSpLocks noChangeShapeType="1"/>
              <a:stCxn id="34874" idx="2"/>
              <a:endCxn id="34878" idx="0"/>
            </p:cNvCxnSpPr>
            <p:nvPr/>
          </p:nvCxnSpPr>
          <p:spPr bwMode="auto">
            <a:xfrm flipH="1">
              <a:off x="1368" y="3888"/>
              <a:ext cx="528" cy="144"/>
            </a:xfrm>
            <a:prstGeom prst="straightConnector1">
              <a:avLst/>
            </a:prstGeom>
            <a:noFill/>
            <a:ln w="9525">
              <a:solidFill>
                <a:schemeClr val="tx1"/>
              </a:solidFill>
              <a:round/>
              <a:headEnd/>
              <a:tailEnd type="triangle" w="med" len="med"/>
            </a:ln>
          </p:spPr>
        </p:cxnSp>
      </p:grpSp>
      <p:sp>
        <p:nvSpPr>
          <p:cNvPr id="34849" name="AutoShape 45"/>
          <p:cNvSpPr>
            <a:spLocks noChangeArrowheads="1"/>
          </p:cNvSpPr>
          <p:nvPr/>
        </p:nvSpPr>
        <p:spPr bwMode="auto">
          <a:xfrm>
            <a:off x="5334000" y="3124200"/>
            <a:ext cx="685800" cy="304800"/>
          </a:xfrm>
          <a:prstGeom prst="flowChartAlternateProcess">
            <a:avLst/>
          </a:prstGeom>
          <a:noFill/>
          <a:ln w="0">
            <a:noFill/>
            <a:miter lim="800000"/>
            <a:headEnd/>
            <a:tailEnd/>
          </a:ln>
        </p:spPr>
        <p:txBody>
          <a:bodyPr wrap="none" anchor="ctr"/>
          <a:lstStyle/>
          <a:p>
            <a:pPr algn="ctr"/>
            <a:r>
              <a:rPr lang="en-US">
                <a:latin typeface="Arial Unicode MS" pitchFamily="34" charset="-128"/>
              </a:rPr>
              <a:t>...</a:t>
            </a:r>
          </a:p>
        </p:txBody>
      </p:sp>
      <p:sp>
        <p:nvSpPr>
          <p:cNvPr id="34850" name="AutoShape 60"/>
          <p:cNvSpPr>
            <a:spLocks noChangeArrowheads="1"/>
          </p:cNvSpPr>
          <p:nvPr/>
        </p:nvSpPr>
        <p:spPr bwMode="auto">
          <a:xfrm>
            <a:off x="6858000" y="4876800"/>
            <a:ext cx="685800" cy="304800"/>
          </a:xfrm>
          <a:prstGeom prst="flowChartAlternateProcess">
            <a:avLst/>
          </a:prstGeom>
          <a:solidFill>
            <a:schemeClr val="accent1"/>
          </a:solidFill>
          <a:ln w="0" algn="ctr">
            <a:solidFill>
              <a:schemeClr val="tx1"/>
            </a:solidFill>
            <a:miter lim="800000"/>
            <a:headEnd/>
            <a:tailEnd/>
          </a:ln>
        </p:spPr>
        <p:txBody>
          <a:bodyPr wrap="none" anchor="ctr"/>
          <a:lstStyle/>
          <a:p>
            <a:pPr algn="ctr"/>
            <a:r>
              <a:rPr lang="en-US">
                <a:latin typeface="Arial Unicode MS" pitchFamily="34" charset="-128"/>
              </a:rPr>
              <a:t>v. 1.7</a:t>
            </a:r>
          </a:p>
        </p:txBody>
      </p:sp>
      <p:cxnSp>
        <p:nvCxnSpPr>
          <p:cNvPr id="34851" name="AutoShape 61"/>
          <p:cNvCxnSpPr>
            <a:cxnSpLocks noChangeShapeType="1"/>
            <a:endCxn id="34850" idx="0"/>
          </p:cNvCxnSpPr>
          <p:nvPr/>
        </p:nvCxnSpPr>
        <p:spPr bwMode="auto">
          <a:xfrm>
            <a:off x="7200900" y="4572000"/>
            <a:ext cx="0" cy="304800"/>
          </a:xfrm>
          <a:prstGeom prst="straightConnector1">
            <a:avLst/>
          </a:prstGeom>
          <a:noFill/>
          <a:ln w="9525">
            <a:solidFill>
              <a:schemeClr val="tx1"/>
            </a:solidFill>
            <a:round/>
            <a:headEnd/>
            <a:tailEnd type="triangle" w="med" len="med"/>
          </a:ln>
        </p:spPr>
      </p:cxnSp>
      <p:sp>
        <p:nvSpPr>
          <p:cNvPr id="34852" name="Rectangle 62"/>
          <p:cNvSpPr>
            <a:spLocks noGrp="1" noChangeArrowheads="1"/>
          </p:cNvSpPr>
          <p:nvPr>
            <p:ph type="title"/>
          </p:nvPr>
        </p:nvSpPr>
        <p:spPr>
          <a:noFill/>
        </p:spPr>
        <p:txBody>
          <a:bodyPr/>
          <a:lstStyle/>
          <a:p>
            <a:pPr eaLnBrk="1" hangingPunct="1"/>
            <a:r>
              <a:rPr lang="en-US" smtClean="0"/>
              <a:t>Version/Release Control</a:t>
            </a:r>
          </a:p>
        </p:txBody>
      </p:sp>
      <p:grpSp>
        <p:nvGrpSpPr>
          <p:cNvPr id="3" name="Group 81"/>
          <p:cNvGrpSpPr>
            <a:grpSpLocks/>
          </p:cNvGrpSpPr>
          <p:nvPr/>
        </p:nvGrpSpPr>
        <p:grpSpPr bwMode="auto">
          <a:xfrm>
            <a:off x="304800" y="3352800"/>
            <a:ext cx="3505200" cy="1981200"/>
            <a:chOff x="96" y="2112"/>
            <a:chExt cx="2208" cy="1248"/>
          </a:xfrm>
        </p:grpSpPr>
        <p:cxnSp>
          <p:nvCxnSpPr>
            <p:cNvPr id="34863" name="AutoShape 68"/>
            <p:cNvCxnSpPr>
              <a:cxnSpLocks noChangeShapeType="1"/>
              <a:stCxn id="34855" idx="2"/>
              <a:endCxn id="34865" idx="0"/>
            </p:cNvCxnSpPr>
            <p:nvPr/>
          </p:nvCxnSpPr>
          <p:spPr bwMode="auto">
            <a:xfrm>
              <a:off x="384" y="2112"/>
              <a:ext cx="0" cy="240"/>
            </a:xfrm>
            <a:prstGeom prst="straightConnector1">
              <a:avLst/>
            </a:prstGeom>
            <a:noFill/>
            <a:ln w="9525">
              <a:solidFill>
                <a:schemeClr val="tx1"/>
              </a:solidFill>
              <a:round/>
              <a:headEnd/>
              <a:tailEnd type="triangle" w="med" len="med"/>
            </a:ln>
          </p:spPr>
        </p:cxnSp>
        <p:grpSp>
          <p:nvGrpSpPr>
            <p:cNvPr id="34864" name="Group 79"/>
            <p:cNvGrpSpPr>
              <a:grpSpLocks/>
            </p:cNvGrpSpPr>
            <p:nvPr/>
          </p:nvGrpSpPr>
          <p:grpSpPr bwMode="auto">
            <a:xfrm>
              <a:off x="96" y="2352"/>
              <a:ext cx="2208" cy="1008"/>
              <a:chOff x="96" y="2352"/>
              <a:chExt cx="2208" cy="1008"/>
            </a:xfrm>
          </p:grpSpPr>
          <p:sp>
            <p:nvSpPr>
              <p:cNvPr id="34865" name="AutoShape 69"/>
              <p:cNvSpPr>
                <a:spLocks noChangeArrowheads="1"/>
              </p:cNvSpPr>
              <p:nvPr/>
            </p:nvSpPr>
            <p:spPr bwMode="auto">
              <a:xfrm>
                <a:off x="96" y="2352"/>
                <a:ext cx="576" cy="384"/>
              </a:xfrm>
              <a:prstGeom prst="flowChartProcess">
                <a:avLst/>
              </a:prstGeom>
              <a:solidFill>
                <a:schemeClr val="accent1"/>
              </a:solidFill>
              <a:ln w="9525">
                <a:solidFill>
                  <a:schemeClr val="tx1"/>
                </a:solidFill>
                <a:miter lim="800000"/>
                <a:headEnd/>
                <a:tailEnd/>
              </a:ln>
            </p:spPr>
            <p:txBody>
              <a:bodyPr wrap="none" anchor="ctr"/>
              <a:lstStyle/>
              <a:p>
                <a:pPr algn="ctr"/>
                <a:r>
                  <a:rPr lang="en-US">
                    <a:latin typeface="Times New Roman" pitchFamily="18" charset="0"/>
                  </a:rPr>
                  <a:t>System</a:t>
                </a:r>
              </a:p>
              <a:p>
                <a:pPr algn="ctr"/>
                <a:r>
                  <a:rPr lang="en-US">
                    <a:latin typeface="Times New Roman" pitchFamily="18" charset="0"/>
                  </a:rPr>
                  <a:t>2.0</a:t>
                </a:r>
                <a:endParaRPr lang="en-US" sz="2400">
                  <a:latin typeface="Times New Roman" pitchFamily="18" charset="0"/>
                </a:endParaRPr>
              </a:p>
            </p:txBody>
          </p:sp>
          <p:sp>
            <p:nvSpPr>
              <p:cNvPr id="34866" name="AutoShape 70"/>
              <p:cNvSpPr>
                <a:spLocks noChangeArrowheads="1"/>
              </p:cNvSpPr>
              <p:nvPr/>
            </p:nvSpPr>
            <p:spPr bwMode="auto">
              <a:xfrm>
                <a:off x="96" y="2976"/>
                <a:ext cx="576" cy="384"/>
              </a:xfrm>
              <a:prstGeom prst="flowChartProcess">
                <a:avLst/>
              </a:prstGeom>
              <a:noFill/>
              <a:ln w="9525">
                <a:noFill/>
                <a:miter lim="800000"/>
                <a:headEnd/>
                <a:tailEnd/>
              </a:ln>
            </p:spPr>
            <p:txBody>
              <a:bodyPr wrap="none" anchor="ctr"/>
              <a:lstStyle/>
              <a:p>
                <a:pPr algn="ctr"/>
                <a:r>
                  <a:rPr lang="en-US">
                    <a:latin typeface="Times New Roman" pitchFamily="18" charset="0"/>
                  </a:rPr>
                  <a:t>...</a:t>
                </a:r>
                <a:endParaRPr lang="en-US" sz="2400">
                  <a:latin typeface="Times New Roman" pitchFamily="18" charset="0"/>
                </a:endParaRPr>
              </a:p>
            </p:txBody>
          </p:sp>
          <p:cxnSp>
            <p:nvCxnSpPr>
              <p:cNvPr id="34867" name="AutoShape 71"/>
              <p:cNvCxnSpPr>
                <a:cxnSpLocks noChangeShapeType="1"/>
                <a:stCxn id="34865" idx="2"/>
                <a:endCxn id="34866" idx="0"/>
              </p:cNvCxnSpPr>
              <p:nvPr/>
            </p:nvCxnSpPr>
            <p:spPr bwMode="auto">
              <a:xfrm>
                <a:off x="384" y="2736"/>
                <a:ext cx="0" cy="240"/>
              </a:xfrm>
              <a:prstGeom prst="straightConnector1">
                <a:avLst/>
              </a:prstGeom>
              <a:noFill/>
              <a:ln w="9525">
                <a:solidFill>
                  <a:schemeClr val="tx1"/>
                </a:solidFill>
                <a:round/>
                <a:headEnd/>
                <a:tailEnd type="triangle" w="med" len="med"/>
              </a:ln>
            </p:spPr>
          </p:cxnSp>
          <p:cxnSp>
            <p:nvCxnSpPr>
              <p:cNvPr id="34868" name="AutoShape 72"/>
              <p:cNvCxnSpPr>
                <a:cxnSpLocks noChangeShapeType="1"/>
                <a:stCxn id="34865" idx="3"/>
                <a:endCxn id="34823" idx="1"/>
              </p:cNvCxnSpPr>
              <p:nvPr/>
            </p:nvCxnSpPr>
            <p:spPr bwMode="auto">
              <a:xfrm>
                <a:off x="672" y="2544"/>
                <a:ext cx="384" cy="432"/>
              </a:xfrm>
              <a:prstGeom prst="bentConnector3">
                <a:avLst>
                  <a:gd name="adj1" fmla="val 50000"/>
                </a:avLst>
              </a:prstGeom>
              <a:noFill/>
              <a:ln w="9525">
                <a:solidFill>
                  <a:schemeClr val="tx1"/>
                </a:solidFill>
                <a:miter lim="800000"/>
                <a:headEnd/>
                <a:tailEnd/>
              </a:ln>
            </p:spPr>
          </p:cxnSp>
          <p:cxnSp>
            <p:nvCxnSpPr>
              <p:cNvPr id="34869" name="AutoShape 73"/>
              <p:cNvCxnSpPr>
                <a:cxnSpLocks noChangeShapeType="1"/>
                <a:stCxn id="34823" idx="3"/>
                <a:endCxn id="34833" idx="1"/>
              </p:cNvCxnSpPr>
              <p:nvPr/>
            </p:nvCxnSpPr>
            <p:spPr bwMode="auto">
              <a:xfrm>
                <a:off x="1488" y="2976"/>
                <a:ext cx="816" cy="288"/>
              </a:xfrm>
              <a:prstGeom prst="bentConnector3">
                <a:avLst>
                  <a:gd name="adj1" fmla="val 50000"/>
                </a:avLst>
              </a:prstGeom>
              <a:noFill/>
              <a:ln w="9525">
                <a:solidFill>
                  <a:schemeClr val="tx1"/>
                </a:solidFill>
                <a:miter lim="800000"/>
                <a:headEnd/>
                <a:tailEnd/>
              </a:ln>
            </p:spPr>
          </p:cxnSp>
        </p:grpSp>
      </p:grpSp>
      <p:grpSp>
        <p:nvGrpSpPr>
          <p:cNvPr id="5" name="Group 78"/>
          <p:cNvGrpSpPr>
            <a:grpSpLocks/>
          </p:cNvGrpSpPr>
          <p:nvPr/>
        </p:nvGrpSpPr>
        <p:grpSpPr bwMode="auto">
          <a:xfrm>
            <a:off x="304800" y="2743200"/>
            <a:ext cx="7239000" cy="1676400"/>
            <a:chOff x="96" y="1728"/>
            <a:chExt cx="4560" cy="1056"/>
          </a:xfrm>
        </p:grpSpPr>
        <p:sp>
          <p:nvSpPr>
            <p:cNvPr id="34855" name="AutoShape 63"/>
            <p:cNvSpPr>
              <a:spLocks noChangeArrowheads="1"/>
            </p:cNvSpPr>
            <p:nvPr/>
          </p:nvSpPr>
          <p:spPr bwMode="auto">
            <a:xfrm>
              <a:off x="96" y="1728"/>
              <a:ext cx="576" cy="384"/>
            </a:xfrm>
            <a:prstGeom prst="flowChartProcess">
              <a:avLst/>
            </a:prstGeom>
            <a:solidFill>
              <a:srgbClr val="C0C0C0"/>
            </a:solidFill>
            <a:ln w="9525">
              <a:solidFill>
                <a:schemeClr val="tx1"/>
              </a:solidFill>
              <a:miter lim="800000"/>
              <a:headEnd/>
              <a:tailEnd/>
            </a:ln>
          </p:spPr>
          <p:txBody>
            <a:bodyPr wrap="none" anchor="ctr"/>
            <a:lstStyle/>
            <a:p>
              <a:pPr algn="ctr"/>
              <a:r>
                <a:rPr lang="en-US">
                  <a:latin typeface="Times New Roman" pitchFamily="18" charset="0"/>
                </a:rPr>
                <a:t>System</a:t>
              </a:r>
            </a:p>
            <a:p>
              <a:pPr algn="ctr"/>
              <a:r>
                <a:rPr lang="en-US">
                  <a:latin typeface="Times New Roman" pitchFamily="18" charset="0"/>
                </a:rPr>
                <a:t>1.0</a:t>
              </a:r>
              <a:endParaRPr lang="en-US" sz="2400">
                <a:latin typeface="Times New Roman" pitchFamily="18" charset="0"/>
              </a:endParaRPr>
            </a:p>
          </p:txBody>
        </p:sp>
        <p:cxnSp>
          <p:nvCxnSpPr>
            <p:cNvPr id="34856" name="AutoShape 64"/>
            <p:cNvCxnSpPr>
              <a:cxnSpLocks noChangeShapeType="1"/>
              <a:stCxn id="34855" idx="3"/>
              <a:endCxn id="34820" idx="1"/>
            </p:cNvCxnSpPr>
            <p:nvPr/>
          </p:nvCxnSpPr>
          <p:spPr bwMode="auto">
            <a:xfrm>
              <a:off x="672" y="1920"/>
              <a:ext cx="384" cy="0"/>
            </a:xfrm>
            <a:prstGeom prst="straightConnector1">
              <a:avLst/>
            </a:prstGeom>
            <a:noFill/>
            <a:ln w="9525">
              <a:solidFill>
                <a:schemeClr val="tx1"/>
              </a:solidFill>
              <a:round/>
              <a:headEnd/>
              <a:tailEnd/>
            </a:ln>
          </p:spPr>
        </p:cxnSp>
        <p:cxnSp>
          <p:nvCxnSpPr>
            <p:cNvPr id="34857" name="AutoShape 65"/>
            <p:cNvCxnSpPr>
              <a:cxnSpLocks noChangeShapeType="1"/>
              <a:stCxn id="34820" idx="3"/>
              <a:endCxn id="34835" idx="1"/>
            </p:cNvCxnSpPr>
            <p:nvPr/>
          </p:nvCxnSpPr>
          <p:spPr bwMode="auto">
            <a:xfrm>
              <a:off x="1488" y="1920"/>
              <a:ext cx="816" cy="768"/>
            </a:xfrm>
            <a:prstGeom prst="bentConnector3">
              <a:avLst>
                <a:gd name="adj1" fmla="val 50000"/>
              </a:avLst>
            </a:prstGeom>
            <a:noFill/>
            <a:ln w="9525">
              <a:solidFill>
                <a:schemeClr val="tx1"/>
              </a:solidFill>
              <a:miter lim="800000"/>
              <a:headEnd/>
              <a:tailEnd/>
            </a:ln>
          </p:spPr>
        </p:cxnSp>
        <p:cxnSp>
          <p:nvCxnSpPr>
            <p:cNvPr id="34858" name="AutoShape 66"/>
            <p:cNvCxnSpPr>
              <a:cxnSpLocks noChangeShapeType="1"/>
            </p:cNvCxnSpPr>
            <p:nvPr/>
          </p:nvCxnSpPr>
          <p:spPr bwMode="auto">
            <a:xfrm flipV="1">
              <a:off x="2736" y="2112"/>
              <a:ext cx="528" cy="576"/>
            </a:xfrm>
            <a:prstGeom prst="bentConnector3">
              <a:avLst>
                <a:gd name="adj1" fmla="val 50000"/>
              </a:avLst>
            </a:prstGeom>
            <a:noFill/>
            <a:ln w="9525">
              <a:solidFill>
                <a:schemeClr val="tx1"/>
              </a:solidFill>
              <a:miter lim="800000"/>
              <a:headEnd/>
              <a:tailEnd/>
            </a:ln>
          </p:spPr>
        </p:cxnSp>
        <p:cxnSp>
          <p:nvCxnSpPr>
            <p:cNvPr id="34859" name="AutoShape 67"/>
            <p:cNvCxnSpPr>
              <a:cxnSpLocks noChangeShapeType="1"/>
            </p:cNvCxnSpPr>
            <p:nvPr/>
          </p:nvCxnSpPr>
          <p:spPr bwMode="auto">
            <a:xfrm flipV="1">
              <a:off x="3696" y="1920"/>
              <a:ext cx="528" cy="192"/>
            </a:xfrm>
            <a:prstGeom prst="bentConnector3">
              <a:avLst>
                <a:gd name="adj1" fmla="val 50000"/>
              </a:avLst>
            </a:prstGeom>
            <a:noFill/>
            <a:ln w="9525">
              <a:solidFill>
                <a:schemeClr val="tx1"/>
              </a:solidFill>
              <a:miter lim="800000"/>
              <a:headEnd/>
              <a:tailEnd/>
            </a:ln>
          </p:spPr>
        </p:cxnSp>
        <p:sp>
          <p:nvSpPr>
            <p:cNvPr id="34860" name="AutoShape 75"/>
            <p:cNvSpPr>
              <a:spLocks noChangeArrowheads="1"/>
            </p:cNvSpPr>
            <p:nvPr/>
          </p:nvSpPr>
          <p:spPr bwMode="auto">
            <a:xfrm>
              <a:off x="1056" y="1824"/>
              <a:ext cx="432" cy="192"/>
            </a:xfrm>
            <a:prstGeom prst="flowChartAlternateProcess">
              <a:avLst/>
            </a:prstGeom>
            <a:solidFill>
              <a:srgbClr val="C0C0C0"/>
            </a:solidFill>
            <a:ln w="0" algn="ctr">
              <a:solidFill>
                <a:schemeClr val="tx1"/>
              </a:solidFill>
              <a:miter lim="800000"/>
              <a:headEnd/>
              <a:tailEnd/>
            </a:ln>
          </p:spPr>
          <p:txBody>
            <a:bodyPr wrap="none" anchor="ctr"/>
            <a:lstStyle/>
            <a:p>
              <a:pPr algn="ctr"/>
              <a:r>
                <a:rPr lang="en-US">
                  <a:latin typeface="Arial Unicode MS" pitchFamily="34" charset="-128"/>
                </a:rPr>
                <a:t>v. 1.0</a:t>
              </a:r>
            </a:p>
          </p:txBody>
        </p:sp>
        <p:sp>
          <p:nvSpPr>
            <p:cNvPr id="34861" name="AutoShape 76"/>
            <p:cNvSpPr>
              <a:spLocks noChangeArrowheads="1"/>
            </p:cNvSpPr>
            <p:nvPr/>
          </p:nvSpPr>
          <p:spPr bwMode="auto">
            <a:xfrm>
              <a:off x="2304" y="2592"/>
              <a:ext cx="432" cy="192"/>
            </a:xfrm>
            <a:prstGeom prst="flowChartAlternateProcess">
              <a:avLst/>
            </a:prstGeom>
            <a:solidFill>
              <a:srgbClr val="C0C0C0"/>
            </a:solidFill>
            <a:ln w="0">
              <a:solidFill>
                <a:schemeClr val="tx1"/>
              </a:solidFill>
              <a:miter lim="800000"/>
              <a:headEnd/>
              <a:tailEnd/>
            </a:ln>
          </p:spPr>
          <p:txBody>
            <a:bodyPr wrap="none" anchor="ctr"/>
            <a:lstStyle/>
            <a:p>
              <a:pPr algn="ctr"/>
              <a:r>
                <a:rPr lang="en-US">
                  <a:latin typeface="Arial Unicode MS" pitchFamily="34" charset="-128"/>
                </a:rPr>
                <a:t>1.8.1</a:t>
              </a:r>
            </a:p>
          </p:txBody>
        </p:sp>
        <p:sp>
          <p:nvSpPr>
            <p:cNvPr id="34862" name="AutoShape 77"/>
            <p:cNvSpPr>
              <a:spLocks noChangeArrowheads="1"/>
            </p:cNvSpPr>
            <p:nvPr/>
          </p:nvSpPr>
          <p:spPr bwMode="auto">
            <a:xfrm>
              <a:off x="4224" y="1824"/>
              <a:ext cx="432" cy="192"/>
            </a:xfrm>
            <a:prstGeom prst="flowChartAlternateProcess">
              <a:avLst/>
            </a:prstGeom>
            <a:solidFill>
              <a:srgbClr val="C0C0C0"/>
            </a:solidFill>
            <a:ln w="0" algn="ctr">
              <a:solidFill>
                <a:schemeClr val="tx1"/>
              </a:solidFill>
              <a:miter lim="800000"/>
              <a:headEnd/>
              <a:tailEnd/>
            </a:ln>
          </p:spPr>
          <p:txBody>
            <a:bodyPr wrap="none" anchor="ctr"/>
            <a:lstStyle/>
            <a:p>
              <a:pPr algn="ctr"/>
              <a:r>
                <a:rPr lang="en-US">
                  <a:latin typeface="Arial Unicode MS" pitchFamily="34" charset="-128"/>
                </a:rPr>
                <a:t>v. 1.0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DB2125E1-79C2-4A60-9C9D-769DBD20D839}" type="slidenum">
              <a:rPr lang="en-US"/>
              <a:pPr/>
              <a:t>33</a:t>
            </a:fld>
            <a:endParaRPr lang="en-US"/>
          </a:p>
        </p:txBody>
      </p:sp>
      <p:sp>
        <p:nvSpPr>
          <p:cNvPr id="35843" name="Rectangle 2"/>
          <p:cNvSpPr>
            <a:spLocks noGrp="1" noChangeArrowheads="1"/>
          </p:cNvSpPr>
          <p:nvPr>
            <p:ph type="title"/>
          </p:nvPr>
        </p:nvSpPr>
        <p:spPr/>
        <p:txBody>
          <a:bodyPr/>
          <a:lstStyle/>
          <a:p>
            <a:pPr eaLnBrk="1" hangingPunct="1"/>
            <a:r>
              <a:rPr lang="en-US" smtClean="0"/>
              <a:t>Change Management</a:t>
            </a:r>
          </a:p>
        </p:txBody>
      </p:sp>
      <p:sp>
        <p:nvSpPr>
          <p:cNvPr id="35844" name="Rectangle 3"/>
          <p:cNvSpPr>
            <a:spLocks noGrp="1" noChangeArrowheads="1"/>
          </p:cNvSpPr>
          <p:nvPr>
            <p:ph type="body" idx="1"/>
          </p:nvPr>
        </p:nvSpPr>
        <p:spPr>
          <a:xfrm>
            <a:off x="457200" y="1524000"/>
            <a:ext cx="8458200" cy="4114800"/>
          </a:xfrm>
        </p:spPr>
        <p:txBody>
          <a:bodyPr/>
          <a:lstStyle/>
          <a:p>
            <a:pPr eaLnBrk="1" hangingPunct="1"/>
            <a:r>
              <a:rPr lang="en-US" smtClean="0"/>
              <a:t>Change must be managed.</a:t>
            </a:r>
          </a:p>
          <a:p>
            <a:pPr eaLnBrk="1" hangingPunct="1"/>
            <a:r>
              <a:rPr lang="en-US" smtClean="0"/>
              <a:t>The process:</a:t>
            </a:r>
          </a:p>
          <a:p>
            <a:pPr lvl="1" eaLnBrk="1" hangingPunct="1">
              <a:buFont typeface="Arial" charset="0"/>
              <a:buNone/>
            </a:pPr>
            <a:r>
              <a:rPr lang="en-US" smtClean="0"/>
              <a:t>1. A stakeholder submits a change request</a:t>
            </a:r>
          </a:p>
          <a:p>
            <a:pPr lvl="1" eaLnBrk="1" hangingPunct="1">
              <a:buFont typeface="Arial" charset="0"/>
              <a:buNone/>
            </a:pPr>
            <a:r>
              <a:rPr lang="en-US" smtClean="0"/>
              <a:t>2. If the change is valid, then assign someone to:</a:t>
            </a:r>
          </a:p>
          <a:p>
            <a:pPr lvl="2" eaLnBrk="1" hangingPunct="1">
              <a:buFontTx/>
              <a:buNone/>
            </a:pPr>
            <a:r>
              <a:rPr lang="en-US" smtClean="0"/>
              <a:t>a. Engineer the change.</a:t>
            </a:r>
          </a:p>
          <a:p>
            <a:pPr lvl="2" eaLnBrk="1" hangingPunct="1">
              <a:buFontTx/>
              <a:buNone/>
            </a:pPr>
            <a:r>
              <a:rPr lang="en-US" smtClean="0"/>
              <a:t>b. Submit change plan request.</a:t>
            </a:r>
          </a:p>
          <a:p>
            <a:pPr lvl="2" eaLnBrk="1" hangingPunct="1">
              <a:buFontTx/>
              <a:buNone/>
            </a:pPr>
            <a:r>
              <a:rPr lang="en-US" smtClean="0"/>
              <a:t>c. If change plan is approved, then:</a:t>
            </a:r>
          </a:p>
          <a:p>
            <a:pPr lvl="2" eaLnBrk="1" hangingPunct="1">
              <a:buFontTx/>
              <a:buNone/>
            </a:pPr>
            <a:r>
              <a:rPr lang="en-US" smtClean="0"/>
              <a:t>	   i.  Commit changes to system.</a:t>
            </a:r>
          </a:p>
          <a:p>
            <a:pPr lvl="2" eaLnBrk="1" hangingPunct="1">
              <a:buFontTx/>
              <a:buNone/>
            </a:pPr>
            <a:r>
              <a:rPr lang="en-US" smtClean="0"/>
              <a:t>      ii. Document their link to the change request.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12E0B473-E8A4-437A-BBA8-084EE1AB720E}" type="slidenum">
              <a:rPr lang="en-US"/>
              <a:pPr/>
              <a:t>34</a:t>
            </a:fld>
            <a:endParaRPr lang="en-US"/>
          </a:p>
        </p:txBody>
      </p:sp>
      <p:sp>
        <p:nvSpPr>
          <p:cNvPr id="36867" name="Rectangle 2"/>
          <p:cNvSpPr>
            <a:spLocks noGrp="1" noChangeArrowheads="1"/>
          </p:cNvSpPr>
          <p:nvPr>
            <p:ph type="title"/>
          </p:nvPr>
        </p:nvSpPr>
        <p:spPr/>
        <p:txBody>
          <a:bodyPr/>
          <a:lstStyle/>
          <a:p>
            <a:pPr eaLnBrk="1" hangingPunct="1"/>
            <a:r>
              <a:rPr lang="en-US" smtClean="0"/>
              <a:t>Build Support</a:t>
            </a:r>
          </a:p>
        </p:txBody>
      </p:sp>
      <p:sp>
        <p:nvSpPr>
          <p:cNvPr id="36868" name="Rectangle 3"/>
          <p:cNvSpPr>
            <a:spLocks noGrp="1" noChangeArrowheads="1"/>
          </p:cNvSpPr>
          <p:nvPr>
            <p:ph type="body" idx="1"/>
          </p:nvPr>
        </p:nvSpPr>
        <p:spPr/>
        <p:txBody>
          <a:bodyPr/>
          <a:lstStyle/>
          <a:p>
            <a:pPr eaLnBrk="1" hangingPunct="1"/>
            <a:r>
              <a:rPr lang="en-US" smtClean="0"/>
              <a:t>System building is the process of compiling, linking and configuring a complete system.</a:t>
            </a:r>
          </a:p>
          <a:p>
            <a:pPr eaLnBrk="1" hangingPunct="1"/>
            <a:r>
              <a:rPr lang="en-US" smtClean="0"/>
              <a:t>Build tools can be configured to:</a:t>
            </a:r>
          </a:p>
          <a:p>
            <a:pPr lvl="1" eaLnBrk="1" hangingPunct="1"/>
            <a:r>
              <a:rPr lang="en-US" smtClean="0"/>
              <a:t>Recompile modules only when necessary</a:t>
            </a:r>
          </a:p>
          <a:p>
            <a:pPr lvl="1" eaLnBrk="1" hangingPunct="1"/>
            <a:r>
              <a:rPr lang="en-US" smtClean="0"/>
              <a:t>Automatically run tests</a:t>
            </a:r>
          </a:p>
          <a:p>
            <a:pPr lvl="1" eaLnBrk="1" hangingPunct="1"/>
            <a:r>
              <a:rPr lang="en-US" smtClean="0"/>
              <a:t>Run periodically (or continuously)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5726464B-6C6A-4F7A-8DED-9438FA30DEAC}" type="slidenum">
              <a:rPr lang="en-US"/>
              <a:pPr/>
              <a:t>35</a:t>
            </a:fld>
            <a:endParaRPr lang="en-US"/>
          </a:p>
        </p:txBody>
      </p:sp>
      <p:sp>
        <p:nvSpPr>
          <p:cNvPr id="37891" name="Rectangle 2"/>
          <p:cNvSpPr>
            <a:spLocks noGrp="1" noChangeArrowheads="1"/>
          </p:cNvSpPr>
          <p:nvPr>
            <p:ph type="title"/>
          </p:nvPr>
        </p:nvSpPr>
        <p:spPr>
          <a:xfrm>
            <a:off x="457200" y="381000"/>
            <a:ext cx="8001000" cy="1143000"/>
          </a:xfrm>
        </p:spPr>
        <p:txBody>
          <a:bodyPr/>
          <a:lstStyle/>
          <a:p>
            <a:pPr eaLnBrk="1" hangingPunct="1"/>
            <a:r>
              <a:rPr lang="en-US" smtClean="0"/>
              <a:t>Process Improvement</a:t>
            </a:r>
          </a:p>
        </p:txBody>
      </p:sp>
      <p:sp>
        <p:nvSpPr>
          <p:cNvPr id="37892" name="Rectangle 3"/>
          <p:cNvSpPr>
            <a:spLocks noGrp="1" noChangeArrowheads="1"/>
          </p:cNvSpPr>
          <p:nvPr>
            <p:ph type="body" idx="1"/>
          </p:nvPr>
        </p:nvSpPr>
        <p:spPr>
          <a:xfrm>
            <a:off x="533400" y="1600200"/>
            <a:ext cx="8610600" cy="4114800"/>
          </a:xfrm>
        </p:spPr>
        <p:txBody>
          <a:bodyPr/>
          <a:lstStyle/>
          <a:p>
            <a:pPr eaLnBrk="1" hangingPunct="1"/>
            <a:r>
              <a:rPr lang="en-US" smtClean="0"/>
              <a:t>Process matters.</a:t>
            </a:r>
          </a:p>
          <a:p>
            <a:pPr eaLnBrk="1" hangingPunct="1"/>
            <a:r>
              <a:rPr lang="en-US" smtClean="0"/>
              <a:t>Software engineering is a young discipline with weak (but improving) process.</a:t>
            </a:r>
          </a:p>
          <a:p>
            <a:pPr eaLnBrk="1" hangingPunct="1"/>
            <a:r>
              <a:rPr lang="en-US" smtClean="0"/>
              <a:t>Process improvement iteratively assesses and modifies software processes, e.g.:</a:t>
            </a:r>
          </a:p>
          <a:p>
            <a:pPr lvl="1" eaLnBrk="1" hangingPunct="1"/>
            <a:r>
              <a:rPr lang="en-US" smtClean="0">
                <a:hlinkClick r:id="" action="ppaction://customshow?id=6&amp;return=true"/>
              </a:rPr>
              <a:t>Capability-Maturity Model Integrated (CMMI)</a:t>
            </a:r>
            <a:endParaRPr lang="en-US" smtClean="0">
              <a:hlinkClick r:id="" action="ppaction://noaction"/>
            </a:endParaRPr>
          </a:p>
          <a:p>
            <a:pPr lvl="1" eaLnBrk="1" hangingPunct="1"/>
            <a:r>
              <a:rPr lang="en-US" smtClean="0">
                <a:hlinkClick r:id="" action="ppaction://customshow?id=7&amp;return=true"/>
              </a:rPr>
              <a:t>ISO 9000</a:t>
            </a:r>
            <a:endParaRPr lang="en-US" smtClean="0">
              <a:hlinkClick r:id="" action="ppaction://noaction"/>
            </a:endParaRPr>
          </a:p>
          <a:p>
            <a:pPr lvl="1" eaLnBrk="1" hangingPunct="1"/>
            <a:r>
              <a:rPr lang="en-US" smtClean="0">
                <a:hlinkClick r:id="" action="ppaction://customshow?id=8&amp;return=true"/>
              </a:rPr>
              <a:t>Personal/Team Software Processes (PSP/TSP)</a:t>
            </a: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1"/>
          <p:cNvSpPr>
            <a:spLocks noGrp="1"/>
          </p:cNvSpPr>
          <p:nvPr>
            <p:ph type="sldNum" sz="quarter" idx="10"/>
          </p:nvPr>
        </p:nvSpPr>
        <p:spPr>
          <a:noFill/>
        </p:spPr>
        <p:txBody>
          <a:bodyPr/>
          <a:lstStyle/>
          <a:p>
            <a:fld id="{CF35322F-D80A-42DE-A74A-57FBC8D22A32}" type="slidenum">
              <a:rPr lang="en-US"/>
              <a:pPr/>
              <a:t>36</a:t>
            </a:fld>
            <a:endParaRPr lang="en-US"/>
          </a:p>
        </p:txBody>
      </p:sp>
      <p:sp>
        <p:nvSpPr>
          <p:cNvPr id="38915" name="Rectangle 4"/>
          <p:cNvSpPr>
            <a:spLocks noChangeArrowheads="1"/>
          </p:cNvSpPr>
          <p:nvPr/>
        </p:nvSpPr>
        <p:spPr bwMode="auto">
          <a:xfrm>
            <a:off x="2286000" y="609600"/>
            <a:ext cx="5943600" cy="1143000"/>
          </a:xfrm>
          <a:prstGeom prst="rect">
            <a:avLst/>
          </a:prstGeom>
          <a:noFill/>
          <a:ln w="9525">
            <a:noFill/>
            <a:miter lim="800000"/>
            <a:headEnd/>
            <a:tailEnd/>
          </a:ln>
        </p:spPr>
        <p:txBody>
          <a:bodyPr anchor="ctr"/>
          <a:lstStyle/>
          <a:p>
            <a:pPr eaLnBrk="1" hangingPunct="1"/>
            <a:r>
              <a:rPr lang="en-US" sz="4400"/>
              <a:t>W.E. Deming </a:t>
            </a:r>
            <a:r>
              <a:rPr lang="en-US" sz="2800"/>
              <a:t>(1900-1993)</a:t>
            </a:r>
            <a:r>
              <a:rPr lang="en-US" sz="2800" i="1"/>
              <a:t> System of Profound Knowledge</a:t>
            </a:r>
          </a:p>
        </p:txBody>
      </p:sp>
      <p:sp>
        <p:nvSpPr>
          <p:cNvPr id="38916" name="Rectangle 5"/>
          <p:cNvSpPr>
            <a:spLocks noChangeArrowheads="1"/>
          </p:cNvSpPr>
          <p:nvPr/>
        </p:nvSpPr>
        <p:spPr bwMode="auto">
          <a:xfrm>
            <a:off x="685800" y="2362200"/>
            <a:ext cx="5410200" cy="33528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Char char="●"/>
            </a:pPr>
            <a:r>
              <a:rPr lang="en-US" sz="3200" dirty="0"/>
              <a:t>Promoted the use of statistical quality control in Japanese manufacturing.</a:t>
            </a:r>
          </a:p>
          <a:p>
            <a:pPr marL="342900" indent="-342900" eaLnBrk="1" hangingPunct="1">
              <a:spcBef>
                <a:spcPct val="20000"/>
              </a:spcBef>
              <a:buClr>
                <a:schemeClr val="tx1"/>
              </a:buClr>
              <a:buSzPct val="75000"/>
              <a:buFont typeface="Arial" charset="0"/>
              <a:buChar char="●"/>
            </a:pPr>
            <a:r>
              <a:rPr lang="en-US" sz="3200" dirty="0"/>
              <a:t>“In God we trust, all </a:t>
            </a:r>
            <a:r>
              <a:rPr lang="en-US" sz="3200" dirty="0" smtClean="0"/>
              <a:t>others </a:t>
            </a:r>
            <a:r>
              <a:rPr lang="en-US" sz="3200" dirty="0"/>
              <a:t>bring data.” </a:t>
            </a:r>
          </a:p>
          <a:p>
            <a:pPr marL="342900" indent="-342900" eaLnBrk="1" hangingPunct="1">
              <a:spcBef>
                <a:spcPct val="20000"/>
              </a:spcBef>
              <a:buClr>
                <a:schemeClr val="tx1"/>
              </a:buClr>
              <a:buSzPct val="75000"/>
              <a:buFont typeface="Arial" charset="0"/>
              <a:buChar char="●"/>
            </a:pPr>
            <a:r>
              <a:rPr lang="en-US" sz="3200" dirty="0"/>
              <a:t>Watts Humphrey applied Deming’s approach to software development.</a:t>
            </a:r>
          </a:p>
        </p:txBody>
      </p:sp>
      <p:sp>
        <p:nvSpPr>
          <p:cNvPr id="38917" name="Text Box 9"/>
          <p:cNvSpPr txBox="1">
            <a:spLocks noChangeArrowheads="1"/>
          </p:cNvSpPr>
          <p:nvPr/>
        </p:nvSpPr>
        <p:spPr bwMode="auto">
          <a:xfrm>
            <a:off x="7556500" y="6477000"/>
            <a:ext cx="1587500" cy="228600"/>
          </a:xfrm>
          <a:prstGeom prst="rect">
            <a:avLst/>
          </a:prstGeom>
          <a:noFill/>
          <a:ln w="9525">
            <a:noFill/>
            <a:miter lim="800000"/>
            <a:headEnd/>
            <a:tailEnd/>
          </a:ln>
        </p:spPr>
        <p:txBody>
          <a:bodyPr wrap="none">
            <a:spAutoFit/>
          </a:bodyPr>
          <a:lstStyle/>
          <a:p>
            <a:r>
              <a:rPr lang="en-US" sz="900">
                <a:latin typeface="Times New Roman" pitchFamily="18" charset="0"/>
              </a:rPr>
              <a:t>images from www.deming.org</a:t>
            </a:r>
          </a:p>
        </p:txBody>
      </p:sp>
      <p:pic>
        <p:nvPicPr>
          <p:cNvPr id="38918" name="Picture 10" descr="Deming"/>
          <p:cNvPicPr>
            <a:picLocks noChangeAspect="1" noChangeArrowheads="1"/>
          </p:cNvPicPr>
          <p:nvPr/>
        </p:nvPicPr>
        <p:blipFill>
          <a:blip r:embed="rId3" cstate="print"/>
          <a:srcRect/>
          <a:stretch>
            <a:fillRect/>
          </a:stretch>
        </p:blipFill>
        <p:spPr bwMode="auto">
          <a:xfrm>
            <a:off x="685800" y="457200"/>
            <a:ext cx="1487488" cy="1828800"/>
          </a:xfrm>
          <a:prstGeom prst="rect">
            <a:avLst/>
          </a:prstGeom>
          <a:noFill/>
          <a:ln w="9525">
            <a:noFill/>
            <a:miter lim="800000"/>
            <a:headEnd/>
            <a:tailEnd/>
          </a:ln>
        </p:spPr>
      </p:pic>
      <p:pic>
        <p:nvPicPr>
          <p:cNvPr id="38919" name="Picture 11" descr="doverpublications_1789_527845335"/>
          <p:cNvPicPr>
            <a:picLocks noChangeAspect="1" noChangeArrowheads="1"/>
          </p:cNvPicPr>
          <p:nvPr/>
        </p:nvPicPr>
        <p:blipFill>
          <a:blip r:embed="rId4" cstate="print"/>
          <a:srcRect/>
          <a:stretch>
            <a:fillRect/>
          </a:stretch>
        </p:blipFill>
        <p:spPr bwMode="auto">
          <a:xfrm>
            <a:off x="6248400" y="1981200"/>
            <a:ext cx="2667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p>
            <a:fld id="{1D2D3B73-CB51-4752-8EB7-0F519DD7D78B}" type="slidenum">
              <a:rPr lang="en-US"/>
              <a:pPr/>
              <a:t>37</a:t>
            </a:fld>
            <a:endParaRPr lang="en-US"/>
          </a:p>
        </p:txBody>
      </p:sp>
      <p:sp>
        <p:nvSpPr>
          <p:cNvPr id="39939" name="Rectangle 2"/>
          <p:cNvSpPr>
            <a:spLocks noGrp="1" noChangeArrowheads="1"/>
          </p:cNvSpPr>
          <p:nvPr>
            <p:ph type="title"/>
          </p:nvPr>
        </p:nvSpPr>
        <p:spPr>
          <a:xfrm>
            <a:off x="457200" y="457200"/>
            <a:ext cx="8458200" cy="1066800"/>
          </a:xfrm>
        </p:spPr>
        <p:txBody>
          <a:bodyPr/>
          <a:lstStyle/>
          <a:p>
            <a:pPr eaLnBrk="1" hangingPunct="1"/>
            <a:r>
              <a:rPr lang="en-US" sz="4000" smtClean="0"/>
              <a:t>Capability Maturity Model Integrated</a:t>
            </a:r>
          </a:p>
        </p:txBody>
      </p:sp>
      <p:sp>
        <p:nvSpPr>
          <p:cNvPr id="39940" name="Rectangle 3"/>
          <p:cNvSpPr>
            <a:spLocks noGrp="1" noChangeArrowheads="1"/>
          </p:cNvSpPr>
          <p:nvPr>
            <p:ph type="body" idx="1"/>
          </p:nvPr>
        </p:nvSpPr>
        <p:spPr>
          <a:xfrm>
            <a:off x="457200" y="1600200"/>
            <a:ext cx="8458200" cy="4724400"/>
          </a:xfrm>
        </p:spPr>
        <p:txBody>
          <a:bodyPr/>
          <a:lstStyle/>
          <a:p>
            <a:pPr eaLnBrk="1" hangingPunct="1"/>
            <a:r>
              <a:rPr lang="en-US" smtClean="0"/>
              <a:t>CMMI is a process improvement framework developed by CMU’s SEI.</a:t>
            </a:r>
          </a:p>
          <a:p>
            <a:pPr eaLnBrk="1" hangingPunct="1"/>
            <a:r>
              <a:rPr lang="en-US" smtClean="0"/>
              <a:t>It integrates earlier approaches, including SEI’s own CMM.</a:t>
            </a:r>
          </a:p>
          <a:p>
            <a:pPr eaLnBrk="1" hangingPunct="1"/>
            <a:r>
              <a:rPr lang="en-US" smtClean="0"/>
              <a:t>It provides two models of process appraisal:</a:t>
            </a:r>
          </a:p>
          <a:p>
            <a:pPr lvl="1" eaLnBrk="1" hangingPunct="1"/>
            <a:r>
              <a:rPr lang="en-US" smtClean="0"/>
              <a:t>Continuous</a:t>
            </a:r>
          </a:p>
          <a:p>
            <a:pPr lvl="1" eaLnBrk="1" hangingPunct="1"/>
            <a:r>
              <a:rPr lang="en-US" smtClean="0"/>
              <a:t>Staged </a:t>
            </a:r>
          </a:p>
        </p:txBody>
      </p:sp>
      <p:pic>
        <p:nvPicPr>
          <p:cNvPr id="39941" name="Picture 5"/>
          <p:cNvPicPr>
            <a:picLocks noChangeAspect="1" noChangeArrowheads="1"/>
          </p:cNvPicPr>
          <p:nvPr/>
        </p:nvPicPr>
        <p:blipFill>
          <a:blip r:embed="rId3" cstate="print"/>
          <a:srcRect/>
          <a:stretch>
            <a:fillRect/>
          </a:stretch>
        </p:blipFill>
        <p:spPr bwMode="auto">
          <a:xfrm>
            <a:off x="7239000" y="5029200"/>
            <a:ext cx="1790700" cy="1457325"/>
          </a:xfrm>
          <a:prstGeom prst="rect">
            <a:avLst/>
          </a:prstGeom>
          <a:noFill/>
          <a:ln w="9525">
            <a:noFill/>
            <a:miter lim="800000"/>
            <a:headEnd/>
            <a:tailEnd/>
          </a:ln>
        </p:spPr>
      </p:pic>
      <p:sp>
        <p:nvSpPr>
          <p:cNvPr id="39942" name="Text Box 6"/>
          <p:cNvSpPr txBox="1">
            <a:spLocks noChangeArrowheads="1"/>
          </p:cNvSpPr>
          <p:nvPr/>
        </p:nvSpPr>
        <p:spPr bwMode="auto">
          <a:xfrm>
            <a:off x="7556500" y="6477000"/>
            <a:ext cx="1565275" cy="228600"/>
          </a:xfrm>
          <a:prstGeom prst="rect">
            <a:avLst/>
          </a:prstGeom>
          <a:noFill/>
          <a:ln w="9525">
            <a:noFill/>
            <a:miter lim="800000"/>
            <a:headEnd/>
            <a:tailEnd/>
          </a:ln>
        </p:spPr>
        <p:txBody>
          <a:bodyPr wrap="none">
            <a:spAutoFit/>
          </a:bodyPr>
          <a:lstStyle/>
          <a:p>
            <a:r>
              <a:rPr lang="en-US" sz="900">
                <a:latin typeface="Times New Roman" pitchFamily="18" charset="0"/>
              </a:rPr>
              <a:t>image from www.sei.cmu.edu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64FAE35B-D489-4EE4-8F55-149106568841}" type="slidenum">
              <a:rPr lang="en-US"/>
              <a:pPr/>
              <a:t>38</a:t>
            </a:fld>
            <a:endParaRPr lang="en-US"/>
          </a:p>
        </p:txBody>
      </p:sp>
      <p:sp>
        <p:nvSpPr>
          <p:cNvPr id="40963" name="Rectangle 2"/>
          <p:cNvSpPr>
            <a:spLocks noGrp="1" noChangeArrowheads="1"/>
          </p:cNvSpPr>
          <p:nvPr>
            <p:ph type="title"/>
          </p:nvPr>
        </p:nvSpPr>
        <p:spPr/>
        <p:txBody>
          <a:bodyPr/>
          <a:lstStyle/>
          <a:p>
            <a:pPr eaLnBrk="1" hangingPunct="1"/>
            <a:r>
              <a:rPr lang="en-US" smtClean="0"/>
              <a:t>CMMI Continuous Model</a:t>
            </a:r>
          </a:p>
        </p:txBody>
      </p:sp>
      <p:sp>
        <p:nvSpPr>
          <p:cNvPr id="40964" name="Rectangle 4"/>
          <p:cNvSpPr>
            <a:spLocks noChangeArrowheads="1"/>
          </p:cNvSpPr>
          <p:nvPr/>
        </p:nvSpPr>
        <p:spPr bwMode="auto">
          <a:xfrm>
            <a:off x="152400" y="1600200"/>
            <a:ext cx="8991600" cy="47244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None/>
            </a:pPr>
            <a:r>
              <a:rPr lang="en-US" sz="3200"/>
              <a:t>	The continuous model rates an organization in each of 24 process areas, e.g.:</a:t>
            </a:r>
          </a:p>
          <a:p>
            <a:pPr marL="742950" lvl="1" indent="-285750" eaLnBrk="1" hangingPunct="1">
              <a:spcBef>
                <a:spcPct val="20000"/>
              </a:spcBef>
              <a:buClr>
                <a:schemeClr val="tx1"/>
              </a:buClr>
              <a:buSzPct val="80000"/>
              <a:buFont typeface="Arial" charset="0"/>
              <a:buChar char="–"/>
            </a:pPr>
            <a:r>
              <a:rPr lang="en-US" sz="2800"/>
              <a:t>Project planning	   - Requirements management</a:t>
            </a:r>
          </a:p>
          <a:p>
            <a:pPr marL="742950" lvl="1" indent="-285750" eaLnBrk="1" hangingPunct="1">
              <a:spcBef>
                <a:spcPct val="20000"/>
              </a:spcBef>
              <a:buClr>
                <a:schemeClr val="tx1"/>
              </a:buClr>
              <a:buSzPct val="80000"/>
              <a:buFont typeface="Arial" charset="0"/>
              <a:buChar char="–"/>
            </a:pPr>
            <a:r>
              <a:rPr lang="en-US" sz="2800"/>
              <a:t>Technical solution	   - Configuration Management</a:t>
            </a:r>
          </a:p>
          <a:p>
            <a:pPr marL="742950" lvl="1" indent="-285750" eaLnBrk="1" hangingPunct="1">
              <a:spcBef>
                <a:spcPct val="20000"/>
              </a:spcBef>
              <a:buClr>
                <a:schemeClr val="tx1"/>
              </a:buClr>
              <a:buSzPct val="80000"/>
              <a:buFont typeface="Arial" charset="0"/>
              <a:buChar char="–"/>
            </a:pPr>
            <a:r>
              <a:rPr lang="en-US" sz="2800"/>
              <a:t>Risk management	   - … </a:t>
            </a:r>
          </a:p>
          <a:p>
            <a:pPr marL="342900" indent="-342900" eaLnBrk="1" hangingPunct="1">
              <a:spcBef>
                <a:spcPct val="20000"/>
              </a:spcBef>
              <a:buClr>
                <a:schemeClr val="tx1"/>
              </a:buClr>
              <a:buSzPct val="75000"/>
              <a:buFont typeface="Arial" charset="0"/>
              <a:buNone/>
            </a:pPr>
            <a:r>
              <a:rPr lang="en-US" sz="3200"/>
              <a:t>	on a 6-point </a:t>
            </a:r>
            <a:r>
              <a:rPr lang="en-US" sz="3200" i="1"/>
              <a:t>capability</a:t>
            </a:r>
            <a:r>
              <a:rPr lang="en-US" sz="3200"/>
              <a:t> scale:</a:t>
            </a:r>
          </a:p>
          <a:p>
            <a:pPr marL="342900" indent="-342900" eaLnBrk="1" hangingPunct="1">
              <a:spcBef>
                <a:spcPct val="20000"/>
              </a:spcBef>
              <a:buClr>
                <a:schemeClr val="tx1"/>
              </a:buClr>
              <a:buSzPct val="75000"/>
              <a:buFont typeface="Arial" charset="0"/>
              <a:buNone/>
            </a:pPr>
            <a:r>
              <a:rPr lang="en-US" sz="3200"/>
              <a:t>	 </a:t>
            </a:r>
            <a:r>
              <a:rPr lang="en-US" sz="2800"/>
              <a:t>1. Not performed	   4. Defined</a:t>
            </a:r>
          </a:p>
          <a:p>
            <a:pPr marL="342900" indent="-342900" eaLnBrk="1" hangingPunct="1">
              <a:spcBef>
                <a:spcPct val="20000"/>
              </a:spcBef>
              <a:buClr>
                <a:schemeClr val="tx1"/>
              </a:buClr>
              <a:buSzPct val="75000"/>
              <a:buFont typeface="Arial" charset="0"/>
              <a:buNone/>
            </a:pPr>
            <a:r>
              <a:rPr lang="en-US" sz="2800"/>
              <a:t>	 2. Performed		   5. Quantitatively managed</a:t>
            </a:r>
          </a:p>
          <a:p>
            <a:pPr marL="342900" indent="-342900" eaLnBrk="1" hangingPunct="1">
              <a:spcBef>
                <a:spcPct val="20000"/>
              </a:spcBef>
              <a:buClr>
                <a:schemeClr val="tx1"/>
              </a:buClr>
              <a:buSzPct val="75000"/>
              <a:buFont typeface="Arial" charset="0"/>
              <a:buNone/>
            </a:pPr>
            <a:r>
              <a:rPr lang="en-US" sz="2800"/>
              <a:t>	 3. Managed		   6. Optimized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8CDF5F5A-69D1-489A-8CF0-18C7BF54EC1F}" type="slidenum">
              <a:rPr lang="en-US"/>
              <a:pPr/>
              <a:t>39</a:t>
            </a:fld>
            <a:endParaRPr lang="en-US"/>
          </a:p>
        </p:txBody>
      </p:sp>
      <p:sp>
        <p:nvSpPr>
          <p:cNvPr id="41987" name="Rectangle 2"/>
          <p:cNvSpPr>
            <a:spLocks noGrp="1" noChangeArrowheads="1"/>
          </p:cNvSpPr>
          <p:nvPr>
            <p:ph type="title"/>
          </p:nvPr>
        </p:nvSpPr>
        <p:spPr/>
        <p:txBody>
          <a:bodyPr/>
          <a:lstStyle/>
          <a:p>
            <a:pPr eaLnBrk="1" hangingPunct="1"/>
            <a:r>
              <a:rPr lang="en-US" smtClean="0"/>
              <a:t>Continuous Capability Example</a:t>
            </a:r>
          </a:p>
        </p:txBody>
      </p:sp>
      <p:pic>
        <p:nvPicPr>
          <p:cNvPr id="41988" name="Picture 7" descr="cmmiContinuousProfile"/>
          <p:cNvPicPr>
            <a:picLocks noChangeAspect="1" noChangeArrowheads="1"/>
          </p:cNvPicPr>
          <p:nvPr/>
        </p:nvPicPr>
        <p:blipFill>
          <a:blip r:embed="rId3" cstate="print"/>
          <a:srcRect t="11191"/>
          <a:stretch>
            <a:fillRect/>
          </a:stretch>
        </p:blipFill>
        <p:spPr bwMode="auto">
          <a:xfrm>
            <a:off x="152400" y="1676400"/>
            <a:ext cx="8382000" cy="419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p>
            <a:fld id="{D49BFE16-6137-4EBF-9DE5-9CDCCB2AA638}" type="slidenum">
              <a:rPr lang="en-US"/>
              <a:pPr/>
              <a:t>4</a:t>
            </a:fld>
            <a:endParaRPr lang="en-US"/>
          </a:p>
        </p:txBody>
      </p:sp>
      <p:sp>
        <p:nvSpPr>
          <p:cNvPr id="7171" name="Rectangle 2"/>
          <p:cNvSpPr>
            <a:spLocks noGrp="1" noChangeArrowheads="1"/>
          </p:cNvSpPr>
          <p:nvPr>
            <p:ph type="title"/>
          </p:nvPr>
        </p:nvSpPr>
        <p:spPr/>
        <p:txBody>
          <a:bodyPr/>
          <a:lstStyle/>
          <a:p>
            <a:pPr eaLnBrk="1" hangingPunct="1"/>
            <a:r>
              <a:rPr lang="en-US" smtClean="0"/>
              <a:t>Introduction</a:t>
            </a:r>
          </a:p>
        </p:txBody>
      </p:sp>
      <p:sp>
        <p:nvSpPr>
          <p:cNvPr id="7172" name="Rectangle 3"/>
          <p:cNvSpPr>
            <a:spLocks noGrp="1" noChangeArrowheads="1"/>
          </p:cNvSpPr>
          <p:nvPr>
            <p:ph type="body" idx="1"/>
          </p:nvPr>
        </p:nvSpPr>
        <p:spPr/>
        <p:txBody>
          <a:bodyPr/>
          <a:lstStyle/>
          <a:p>
            <a:pPr eaLnBrk="1" hangingPunct="1"/>
            <a:r>
              <a:rPr lang="en-US" smtClean="0"/>
              <a:t>What is quality?</a:t>
            </a:r>
          </a:p>
          <a:p>
            <a:pPr lvl="1" eaLnBrk="1" hangingPunct="1"/>
            <a:r>
              <a:rPr lang="en-US" smtClean="0"/>
              <a:t>adherence to specifications </a:t>
            </a:r>
          </a:p>
          <a:p>
            <a:pPr lvl="1" eaLnBrk="1" hangingPunct="1"/>
            <a:r>
              <a:rPr lang="en-US" smtClean="0"/>
              <a:t>high degree of excellence</a:t>
            </a:r>
          </a:p>
          <a:p>
            <a:pPr eaLnBrk="1" hangingPunct="1"/>
            <a:r>
              <a:rPr lang="en-US" smtClean="0"/>
              <a:t>Ensuring quality:</a:t>
            </a:r>
          </a:p>
          <a:p>
            <a:pPr lvl="1" eaLnBrk="1" hangingPunct="1"/>
            <a:r>
              <a:rPr lang="en-US" smtClean="0"/>
              <a:t>Validation</a:t>
            </a:r>
          </a:p>
          <a:p>
            <a:pPr lvl="1" eaLnBrk="1" hangingPunct="1"/>
            <a:endParaRPr lang="en-US" smtClean="0"/>
          </a:p>
          <a:p>
            <a:pPr lvl="1" eaLnBrk="1" hangingPunct="1"/>
            <a:r>
              <a:rPr lang="en-US" smtClean="0"/>
              <a:t>Verification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F36E0955-BA87-4BE0-A319-3506F26E3F76}" type="slidenum">
              <a:rPr lang="en-US"/>
              <a:pPr/>
              <a:t>40</a:t>
            </a:fld>
            <a:endParaRPr lang="en-US"/>
          </a:p>
        </p:txBody>
      </p:sp>
      <p:sp>
        <p:nvSpPr>
          <p:cNvPr id="43011" name="Rectangle 2"/>
          <p:cNvSpPr>
            <a:spLocks noGrp="1" noChangeArrowheads="1"/>
          </p:cNvSpPr>
          <p:nvPr>
            <p:ph type="title"/>
          </p:nvPr>
        </p:nvSpPr>
        <p:spPr/>
        <p:txBody>
          <a:bodyPr/>
          <a:lstStyle/>
          <a:p>
            <a:pPr eaLnBrk="1" hangingPunct="1"/>
            <a:r>
              <a:rPr lang="en-US" smtClean="0"/>
              <a:t>CMMI Staged Model</a:t>
            </a:r>
          </a:p>
        </p:txBody>
      </p:sp>
      <p:sp>
        <p:nvSpPr>
          <p:cNvPr id="43012" name="Rectangle 3"/>
          <p:cNvSpPr>
            <a:spLocks noChangeArrowheads="1"/>
          </p:cNvSpPr>
          <p:nvPr/>
        </p:nvSpPr>
        <p:spPr bwMode="auto">
          <a:xfrm>
            <a:off x="457200" y="1600200"/>
            <a:ext cx="8458200" cy="47244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Char char="●"/>
            </a:pPr>
            <a:r>
              <a:rPr lang="en-US" sz="3200"/>
              <a:t>The staged model is based on the CMM.</a:t>
            </a:r>
          </a:p>
          <a:p>
            <a:pPr marL="342900" indent="-342900" eaLnBrk="1" hangingPunct="1">
              <a:spcBef>
                <a:spcPct val="20000"/>
              </a:spcBef>
              <a:buClr>
                <a:schemeClr val="tx1"/>
              </a:buClr>
              <a:buSzPct val="75000"/>
              <a:buFont typeface="Arial" charset="0"/>
              <a:buChar char="●"/>
            </a:pPr>
            <a:r>
              <a:rPr lang="en-US" sz="3200"/>
              <a:t>It rates an organization at one of five discrete </a:t>
            </a:r>
            <a:r>
              <a:rPr lang="en-US" sz="3200" i="1"/>
              <a:t>maturity</a:t>
            </a:r>
            <a:r>
              <a:rPr lang="en-US" sz="3200"/>
              <a:t> levels:</a:t>
            </a:r>
          </a:p>
          <a:p>
            <a:pPr marL="742950" lvl="1" indent="-285750" eaLnBrk="1" hangingPunct="1">
              <a:spcBef>
                <a:spcPct val="20000"/>
              </a:spcBef>
              <a:buClr>
                <a:schemeClr val="tx1"/>
              </a:buClr>
              <a:buSzPct val="80000"/>
              <a:buFont typeface="Arial" charset="0"/>
              <a:buNone/>
            </a:pPr>
            <a:r>
              <a:rPr lang="en-US" sz="2800"/>
              <a:t>1. Initial</a:t>
            </a:r>
          </a:p>
          <a:p>
            <a:pPr marL="742950" lvl="1" indent="-285750" eaLnBrk="1" hangingPunct="1">
              <a:spcBef>
                <a:spcPct val="20000"/>
              </a:spcBef>
              <a:buClr>
                <a:schemeClr val="tx1"/>
              </a:buClr>
              <a:buSzPct val="80000"/>
              <a:buFont typeface="Arial" charset="0"/>
              <a:buNone/>
            </a:pPr>
            <a:endParaRPr lang="en-US" sz="800"/>
          </a:p>
          <a:p>
            <a:pPr marL="742950" lvl="1" indent="-285750" eaLnBrk="1" hangingPunct="1">
              <a:spcBef>
                <a:spcPct val="20000"/>
              </a:spcBef>
              <a:buClr>
                <a:schemeClr val="tx1"/>
              </a:buClr>
              <a:buSzPct val="80000"/>
              <a:buFont typeface="Arial" charset="0"/>
              <a:buNone/>
            </a:pPr>
            <a:r>
              <a:rPr lang="en-US" sz="2800"/>
              <a:t>2. Managed</a:t>
            </a:r>
          </a:p>
          <a:p>
            <a:pPr marL="742950" lvl="1" indent="-285750" eaLnBrk="1" hangingPunct="1">
              <a:spcBef>
                <a:spcPct val="20000"/>
              </a:spcBef>
              <a:buClr>
                <a:schemeClr val="tx1"/>
              </a:buClr>
              <a:buSzPct val="80000"/>
              <a:buFont typeface="Arial" charset="0"/>
              <a:buNone/>
            </a:pPr>
            <a:endParaRPr lang="en-US" sz="800"/>
          </a:p>
          <a:p>
            <a:pPr marL="742950" lvl="1" indent="-285750" eaLnBrk="1" hangingPunct="1">
              <a:spcBef>
                <a:spcPct val="20000"/>
              </a:spcBef>
              <a:buClr>
                <a:schemeClr val="tx1"/>
              </a:buClr>
              <a:buSzPct val="80000"/>
              <a:buFont typeface="Arial" charset="0"/>
              <a:buNone/>
            </a:pPr>
            <a:r>
              <a:rPr lang="en-US" sz="2800"/>
              <a:t>3. Defined</a:t>
            </a:r>
          </a:p>
          <a:p>
            <a:pPr marL="742950" lvl="1" indent="-285750" eaLnBrk="1" hangingPunct="1">
              <a:spcBef>
                <a:spcPct val="20000"/>
              </a:spcBef>
              <a:buClr>
                <a:schemeClr val="tx1"/>
              </a:buClr>
              <a:buSzPct val="80000"/>
              <a:buFont typeface="Arial" charset="0"/>
              <a:buNone/>
            </a:pPr>
            <a:endParaRPr lang="en-US" sz="800"/>
          </a:p>
          <a:p>
            <a:pPr marL="742950" lvl="1" indent="-285750" eaLnBrk="1" hangingPunct="1">
              <a:spcBef>
                <a:spcPct val="20000"/>
              </a:spcBef>
              <a:buClr>
                <a:schemeClr val="tx1"/>
              </a:buClr>
              <a:buSzPct val="80000"/>
              <a:buFont typeface="Arial" charset="0"/>
              <a:buNone/>
            </a:pPr>
            <a:r>
              <a:rPr lang="en-US" sz="2800"/>
              <a:t>4. Quantitatively Managed</a:t>
            </a:r>
          </a:p>
          <a:p>
            <a:pPr marL="742950" lvl="1" indent="-285750" eaLnBrk="1" hangingPunct="1">
              <a:spcBef>
                <a:spcPct val="20000"/>
              </a:spcBef>
              <a:buClr>
                <a:schemeClr val="tx1"/>
              </a:buClr>
              <a:buSzPct val="80000"/>
              <a:buFont typeface="Arial" charset="0"/>
              <a:buNone/>
            </a:pPr>
            <a:endParaRPr lang="en-US" sz="800"/>
          </a:p>
          <a:p>
            <a:pPr marL="742950" lvl="1" indent="-285750" eaLnBrk="1" hangingPunct="1">
              <a:spcBef>
                <a:spcPct val="20000"/>
              </a:spcBef>
              <a:buClr>
                <a:schemeClr val="tx1"/>
              </a:buClr>
              <a:buSzPct val="80000"/>
              <a:buFont typeface="Arial" charset="0"/>
              <a:buNone/>
            </a:pPr>
            <a:r>
              <a:rPr lang="en-US" sz="2800"/>
              <a:t>5. Optimizing</a:t>
            </a:r>
          </a:p>
          <a:p>
            <a:pPr marL="342900" indent="-342900" eaLnBrk="1" hangingPunct="1">
              <a:spcBef>
                <a:spcPct val="20000"/>
              </a:spcBef>
              <a:buClr>
                <a:schemeClr val="tx1"/>
              </a:buClr>
              <a:buSzPct val="75000"/>
              <a:buFont typeface="Arial" charset="0"/>
              <a:buChar char="●"/>
            </a:pPr>
            <a:endParaRPr lang="en-US" sz="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E4AAC150-B049-4324-BB85-FCD1BD039392}" type="slidenum">
              <a:rPr lang="en-US"/>
              <a:pPr/>
              <a:t>41</a:t>
            </a:fld>
            <a:endParaRPr lang="en-US"/>
          </a:p>
        </p:txBody>
      </p:sp>
      <p:sp>
        <p:nvSpPr>
          <p:cNvPr id="44035" name="Rectangle 2"/>
          <p:cNvSpPr>
            <a:spLocks noGrp="1" noChangeArrowheads="1"/>
          </p:cNvSpPr>
          <p:nvPr>
            <p:ph type="title"/>
          </p:nvPr>
        </p:nvSpPr>
        <p:spPr/>
        <p:txBody>
          <a:bodyPr/>
          <a:lstStyle/>
          <a:p>
            <a:pPr eaLnBrk="1" hangingPunct="1"/>
            <a:r>
              <a:rPr lang="en-US" sz="4000" smtClean="0"/>
              <a:t>Aggregate Staged Maturity Profiles</a:t>
            </a:r>
          </a:p>
        </p:txBody>
      </p:sp>
      <p:sp>
        <p:nvSpPr>
          <p:cNvPr id="44036" name="Text Box 3"/>
          <p:cNvSpPr txBox="1">
            <a:spLocks noChangeArrowheads="1"/>
          </p:cNvSpPr>
          <p:nvPr/>
        </p:nvSpPr>
        <p:spPr bwMode="auto">
          <a:xfrm>
            <a:off x="7258050" y="6477000"/>
            <a:ext cx="1885950" cy="228600"/>
          </a:xfrm>
          <a:prstGeom prst="rect">
            <a:avLst/>
          </a:prstGeom>
          <a:noFill/>
          <a:ln w="9525">
            <a:noFill/>
            <a:miter lim="800000"/>
            <a:headEnd/>
            <a:tailEnd/>
          </a:ln>
        </p:spPr>
        <p:txBody>
          <a:bodyPr wrap="none">
            <a:spAutoFit/>
          </a:bodyPr>
          <a:lstStyle/>
          <a:p>
            <a:r>
              <a:rPr lang="en-US" sz="900">
                <a:latin typeface="Times New Roman" pitchFamily="18" charset="0"/>
              </a:rPr>
              <a:t>Data based on SEI  2002-2006 report</a:t>
            </a:r>
          </a:p>
        </p:txBody>
      </p:sp>
      <p:pic>
        <p:nvPicPr>
          <p:cNvPr id="44037" name="Picture 4" descr="cmmiProfile"/>
          <p:cNvPicPr>
            <a:picLocks noChangeAspect="1" noChangeArrowheads="1"/>
          </p:cNvPicPr>
          <p:nvPr/>
        </p:nvPicPr>
        <p:blipFill>
          <a:blip r:embed="rId3" cstate="print"/>
          <a:srcRect t="13391"/>
          <a:stretch>
            <a:fillRect/>
          </a:stretch>
        </p:blipFill>
        <p:spPr bwMode="auto">
          <a:xfrm>
            <a:off x="685800" y="1420813"/>
            <a:ext cx="7162800"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41F9B845-538A-4844-9F47-E634396BF013}" type="slidenum">
              <a:rPr lang="en-US"/>
              <a:pPr/>
              <a:t>42</a:t>
            </a:fld>
            <a:endParaRPr lang="en-US"/>
          </a:p>
        </p:txBody>
      </p:sp>
      <p:sp>
        <p:nvSpPr>
          <p:cNvPr id="45059" name="Rectangle 2"/>
          <p:cNvSpPr>
            <a:spLocks noGrp="1" noChangeArrowheads="1"/>
          </p:cNvSpPr>
          <p:nvPr>
            <p:ph type="title"/>
          </p:nvPr>
        </p:nvSpPr>
        <p:spPr/>
        <p:txBody>
          <a:bodyPr/>
          <a:lstStyle/>
          <a:p>
            <a:pPr eaLnBrk="1" hangingPunct="1"/>
            <a:r>
              <a:rPr lang="en-US" smtClean="0"/>
              <a:t>CMMI Cost/Benefit Analysis</a:t>
            </a:r>
          </a:p>
        </p:txBody>
      </p:sp>
      <p:sp>
        <p:nvSpPr>
          <p:cNvPr id="45060" name="Rectangle 3"/>
          <p:cNvSpPr>
            <a:spLocks noGrp="1" noChangeArrowheads="1"/>
          </p:cNvSpPr>
          <p:nvPr>
            <p:ph type="body" idx="1"/>
          </p:nvPr>
        </p:nvSpPr>
        <p:spPr/>
        <p:txBody>
          <a:bodyPr/>
          <a:lstStyle/>
          <a:p>
            <a:pPr eaLnBrk="1" hangingPunct="1"/>
            <a:endParaRPr lang="en-US" smtClean="0"/>
          </a:p>
          <a:p>
            <a:pPr eaLnBrk="1" hangingPunct="1"/>
            <a:endParaRPr lang="en-US" smtClean="0"/>
          </a:p>
        </p:txBody>
      </p:sp>
      <p:sp>
        <p:nvSpPr>
          <p:cNvPr id="45061" name="Rectangle 4"/>
          <p:cNvSpPr>
            <a:spLocks noChangeArrowheads="1"/>
          </p:cNvSpPr>
          <p:nvPr/>
        </p:nvSpPr>
        <p:spPr bwMode="auto">
          <a:xfrm>
            <a:off x="457200" y="1600200"/>
            <a:ext cx="8458200" cy="47244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Char char="●"/>
            </a:pPr>
            <a:r>
              <a:rPr lang="en-US" sz="3200"/>
              <a:t>Costs</a:t>
            </a:r>
          </a:p>
          <a:p>
            <a:pPr marL="342900" indent="-342900" eaLnBrk="1" hangingPunct="1">
              <a:spcBef>
                <a:spcPct val="20000"/>
              </a:spcBef>
              <a:buClr>
                <a:schemeClr val="tx1"/>
              </a:buClr>
              <a:buSzPct val="75000"/>
              <a:buFont typeface="Arial" charset="0"/>
              <a:buChar char="●"/>
            </a:pPr>
            <a:endParaRPr lang="en-US" sz="3200"/>
          </a:p>
          <a:p>
            <a:pPr marL="342900" indent="-342900" eaLnBrk="1" hangingPunct="1">
              <a:spcBef>
                <a:spcPct val="20000"/>
              </a:spcBef>
              <a:buClr>
                <a:schemeClr val="tx1"/>
              </a:buClr>
              <a:buSzPct val="75000"/>
              <a:buFont typeface="Arial" charset="0"/>
              <a:buChar char="●"/>
            </a:pPr>
            <a:endParaRPr lang="en-US" sz="3200"/>
          </a:p>
          <a:p>
            <a:pPr marL="342900" indent="-342900" eaLnBrk="1" hangingPunct="1">
              <a:spcBef>
                <a:spcPct val="20000"/>
              </a:spcBef>
              <a:buClr>
                <a:schemeClr val="tx1"/>
              </a:buClr>
              <a:buSzPct val="75000"/>
              <a:buFont typeface="Arial" charset="0"/>
              <a:buChar char="●"/>
            </a:pPr>
            <a:r>
              <a:rPr lang="en-US" sz="3200"/>
              <a:t>Benefits</a:t>
            </a:r>
          </a:p>
          <a:p>
            <a:pPr marL="342900" indent="-342900" eaLnBrk="1" hangingPunct="1">
              <a:spcBef>
                <a:spcPct val="20000"/>
              </a:spcBef>
              <a:buClr>
                <a:schemeClr val="tx1"/>
              </a:buClr>
              <a:buSzPct val="75000"/>
              <a:buFont typeface="Arial" charset="0"/>
              <a:buChar char="●"/>
            </a:pPr>
            <a:endParaRPr lang="en-US" sz="3200"/>
          </a:p>
        </p:txBody>
      </p:sp>
      <p:sp>
        <p:nvSpPr>
          <p:cNvPr id="45062" name="Text Box 38"/>
          <p:cNvSpPr txBox="1">
            <a:spLocks noChangeArrowheads="1"/>
          </p:cNvSpPr>
          <p:nvPr/>
        </p:nvSpPr>
        <p:spPr bwMode="auto">
          <a:xfrm>
            <a:off x="7258050" y="6477000"/>
            <a:ext cx="1885950" cy="228600"/>
          </a:xfrm>
          <a:prstGeom prst="rect">
            <a:avLst/>
          </a:prstGeom>
          <a:noFill/>
          <a:ln w="9525">
            <a:noFill/>
            <a:miter lim="800000"/>
            <a:headEnd/>
            <a:tailEnd/>
          </a:ln>
        </p:spPr>
        <p:txBody>
          <a:bodyPr wrap="none">
            <a:spAutoFit/>
          </a:bodyPr>
          <a:lstStyle/>
          <a:p>
            <a:r>
              <a:rPr lang="en-US" sz="900">
                <a:latin typeface="Times New Roman" pitchFamily="18" charset="0"/>
              </a:rPr>
              <a:t>Data based on SEI  2002-2006 report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204DB77B-B392-4444-9F8B-023A47D5F8FD}" type="slidenum">
              <a:rPr lang="en-US"/>
              <a:pPr/>
              <a:t>43</a:t>
            </a:fld>
            <a:endParaRPr lang="en-US"/>
          </a:p>
        </p:txBody>
      </p:sp>
      <p:sp>
        <p:nvSpPr>
          <p:cNvPr id="46083" name="Rectangle 2"/>
          <p:cNvSpPr>
            <a:spLocks noGrp="1" noChangeArrowheads="1"/>
          </p:cNvSpPr>
          <p:nvPr>
            <p:ph type="title"/>
          </p:nvPr>
        </p:nvSpPr>
        <p:spPr>
          <a:xfrm>
            <a:off x="457200" y="457200"/>
            <a:ext cx="8458200" cy="1066800"/>
          </a:xfrm>
        </p:spPr>
        <p:txBody>
          <a:bodyPr/>
          <a:lstStyle/>
          <a:p>
            <a:pPr eaLnBrk="1" hangingPunct="1"/>
            <a:r>
              <a:rPr lang="en-US" sz="4000" smtClean="0"/>
              <a:t>Implementing Process Improvement</a:t>
            </a:r>
          </a:p>
        </p:txBody>
      </p:sp>
      <p:sp>
        <p:nvSpPr>
          <p:cNvPr id="46084" name="Rectangle 3"/>
          <p:cNvSpPr>
            <a:spLocks noGrp="1" noChangeArrowheads="1"/>
          </p:cNvSpPr>
          <p:nvPr>
            <p:ph type="body" idx="1"/>
          </p:nvPr>
        </p:nvSpPr>
        <p:spPr>
          <a:xfrm>
            <a:off x="457200" y="1600200"/>
            <a:ext cx="8534400" cy="5105400"/>
          </a:xfrm>
        </p:spPr>
        <p:txBody>
          <a:bodyPr/>
          <a:lstStyle/>
          <a:p>
            <a:pPr eaLnBrk="1" hangingPunct="1"/>
            <a:r>
              <a:rPr lang="en-US" dirty="0" smtClean="0"/>
              <a:t>To implement CMMI process improvement:</a:t>
            </a:r>
          </a:p>
          <a:p>
            <a:pPr lvl="1" eaLnBrk="1" hangingPunct="1"/>
            <a:r>
              <a:rPr lang="en-US" dirty="0" smtClean="0"/>
              <a:t>Treat improvement as a technical project. </a:t>
            </a:r>
          </a:p>
          <a:p>
            <a:pPr lvl="1" eaLnBrk="1" hangingPunct="1"/>
            <a:r>
              <a:rPr lang="en-US" dirty="0" smtClean="0"/>
              <a:t>Understand your current process. </a:t>
            </a:r>
          </a:p>
          <a:p>
            <a:pPr lvl="1" eaLnBrk="1" hangingPunct="1"/>
            <a:r>
              <a:rPr lang="en-US" dirty="0" smtClean="0"/>
              <a:t>Get support from all levels.</a:t>
            </a:r>
          </a:p>
          <a:p>
            <a:pPr lvl="1" eaLnBrk="1" hangingPunct="1"/>
            <a:r>
              <a:rPr lang="en-US" dirty="0" smtClean="0"/>
              <a:t>Create and sustain a culture of improvement.</a:t>
            </a:r>
          </a:p>
          <a:p>
            <a:pPr eaLnBrk="1" hangingPunct="1"/>
            <a:r>
              <a:rPr lang="en-US" dirty="0" smtClean="0"/>
              <a:t>Things to keep in mind: </a:t>
            </a:r>
          </a:p>
          <a:p>
            <a:pPr lvl="1" eaLnBrk="1" hangingPunct="1"/>
            <a:r>
              <a:rPr lang="en-US" dirty="0" smtClean="0"/>
              <a:t>Improvement takes time/discipline.</a:t>
            </a:r>
          </a:p>
          <a:p>
            <a:pPr lvl="1" eaLnBrk="1" hangingPunct="1"/>
            <a:r>
              <a:rPr lang="en-US" dirty="0" smtClean="0"/>
              <a:t>Improvement is done </a:t>
            </a:r>
            <a:r>
              <a:rPr lang="en-US" i="1" dirty="0" smtClean="0"/>
              <a:t>by</a:t>
            </a:r>
            <a:r>
              <a:rPr lang="en-US" dirty="0" smtClean="0"/>
              <a:t> a project not </a:t>
            </a:r>
            <a:r>
              <a:rPr lang="en-US" i="1" dirty="0" smtClean="0"/>
              <a:t>to</a:t>
            </a:r>
            <a:r>
              <a:rPr lang="en-US" dirty="0" smtClean="0"/>
              <a:t> it.</a:t>
            </a:r>
          </a:p>
        </p:txBody>
      </p:sp>
      <p:sp>
        <p:nvSpPr>
          <p:cNvPr id="46085" name="Text Box 4"/>
          <p:cNvSpPr txBox="1">
            <a:spLocks noChangeArrowheads="1"/>
          </p:cNvSpPr>
          <p:nvPr/>
        </p:nvSpPr>
        <p:spPr bwMode="auto">
          <a:xfrm>
            <a:off x="7543800" y="6477000"/>
            <a:ext cx="1533525" cy="228600"/>
          </a:xfrm>
          <a:prstGeom prst="rect">
            <a:avLst/>
          </a:prstGeom>
          <a:noFill/>
          <a:ln w="9525">
            <a:noFill/>
            <a:miter lim="800000"/>
            <a:headEnd/>
            <a:tailEnd/>
          </a:ln>
        </p:spPr>
        <p:txBody>
          <a:bodyPr wrap="none">
            <a:spAutoFit/>
          </a:bodyPr>
          <a:lstStyle/>
          <a:p>
            <a:r>
              <a:rPr lang="en-US" sz="900">
                <a:latin typeface="Times New Roman" pitchFamily="18" charset="0"/>
              </a:rPr>
              <a:t>from www.cmmifaq.info/#10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600D4F75-C3C7-486A-9561-44934279900A}" type="slidenum">
              <a:rPr lang="en-US"/>
              <a:pPr/>
              <a:t>44</a:t>
            </a:fld>
            <a:endParaRPr lang="en-US"/>
          </a:p>
        </p:txBody>
      </p:sp>
      <p:sp>
        <p:nvSpPr>
          <p:cNvPr id="47107" name="Rectangle 2"/>
          <p:cNvSpPr>
            <a:spLocks noGrp="1" noChangeArrowheads="1"/>
          </p:cNvSpPr>
          <p:nvPr>
            <p:ph type="title"/>
          </p:nvPr>
        </p:nvSpPr>
        <p:spPr/>
        <p:txBody>
          <a:bodyPr/>
          <a:lstStyle/>
          <a:p>
            <a:pPr eaLnBrk="1" hangingPunct="1"/>
            <a:r>
              <a:rPr lang="en-US" smtClean="0"/>
              <a:t>ISO 9000</a:t>
            </a:r>
          </a:p>
        </p:txBody>
      </p:sp>
      <p:sp>
        <p:nvSpPr>
          <p:cNvPr id="47108" name="Rectangle 3"/>
          <p:cNvSpPr>
            <a:spLocks noGrp="1" noChangeArrowheads="1"/>
          </p:cNvSpPr>
          <p:nvPr>
            <p:ph type="body" idx="1"/>
          </p:nvPr>
        </p:nvSpPr>
        <p:spPr>
          <a:xfrm>
            <a:off x="457200" y="1600200"/>
            <a:ext cx="8229600" cy="4953000"/>
          </a:xfrm>
        </p:spPr>
        <p:txBody>
          <a:bodyPr/>
          <a:lstStyle/>
          <a:p>
            <a:pPr eaLnBrk="1" hangingPunct="1">
              <a:lnSpc>
                <a:spcPct val="90000"/>
              </a:lnSpc>
            </a:pPr>
            <a:r>
              <a:rPr lang="en-US" smtClean="0"/>
              <a:t>ISO 9000 is a series of related standards.</a:t>
            </a:r>
          </a:p>
          <a:p>
            <a:pPr lvl="1" eaLnBrk="1" hangingPunct="1">
              <a:lnSpc>
                <a:spcPct val="90000"/>
              </a:lnSpc>
            </a:pPr>
            <a:r>
              <a:rPr lang="en-US" smtClean="0"/>
              <a:t>It was produced by the International Standards Organization (starting in 1987).</a:t>
            </a:r>
          </a:p>
          <a:p>
            <a:pPr lvl="1" eaLnBrk="1" hangingPunct="1">
              <a:lnSpc>
                <a:spcPct val="90000"/>
              </a:lnSpc>
            </a:pPr>
            <a:r>
              <a:rPr lang="en-US" smtClean="0"/>
              <a:t>It is applicable to quality control in many industries.</a:t>
            </a:r>
          </a:p>
          <a:p>
            <a:pPr eaLnBrk="1" hangingPunct="1">
              <a:lnSpc>
                <a:spcPct val="90000"/>
              </a:lnSpc>
            </a:pPr>
            <a:r>
              <a:rPr lang="en-US" smtClean="0"/>
              <a:t>It is similar but distinct from CMMI:</a:t>
            </a:r>
          </a:p>
          <a:p>
            <a:pPr lvl="1" eaLnBrk="1" hangingPunct="1">
              <a:lnSpc>
                <a:spcPct val="90000"/>
              </a:lnSpc>
            </a:pPr>
            <a:r>
              <a:rPr lang="en-US" smtClean="0"/>
              <a:t>Both seek process improvement.</a:t>
            </a:r>
          </a:p>
          <a:p>
            <a:pPr lvl="1" eaLnBrk="1" hangingPunct="1">
              <a:lnSpc>
                <a:spcPct val="90000"/>
              </a:lnSpc>
            </a:pPr>
            <a:r>
              <a:rPr lang="en-US" smtClean="0"/>
              <a:t>They have different emphases on documentation and metrics.</a:t>
            </a:r>
          </a:p>
          <a:p>
            <a:pPr lvl="1" eaLnBrk="1" hangingPunct="1">
              <a:lnSpc>
                <a:spcPct val="90000"/>
              </a:lnSpc>
            </a:pPr>
            <a:r>
              <a:rPr lang="en-US" smtClean="0"/>
              <a:t>You can comply with one but not the other.</a:t>
            </a:r>
          </a:p>
        </p:txBody>
      </p:sp>
      <p:pic>
        <p:nvPicPr>
          <p:cNvPr id="47109" name="Picture 4" descr="bannerLeft_en"/>
          <p:cNvPicPr>
            <a:picLocks noChangeAspect="1" noChangeArrowheads="1"/>
          </p:cNvPicPr>
          <p:nvPr/>
        </p:nvPicPr>
        <p:blipFill>
          <a:blip r:embed="rId3" cstate="print"/>
          <a:srcRect/>
          <a:stretch>
            <a:fillRect/>
          </a:stretch>
        </p:blipFill>
        <p:spPr bwMode="auto">
          <a:xfrm>
            <a:off x="5943600" y="609600"/>
            <a:ext cx="2438400" cy="838200"/>
          </a:xfrm>
          <a:prstGeom prst="rect">
            <a:avLst/>
          </a:prstGeom>
          <a:noFill/>
          <a:ln w="9525">
            <a:noFill/>
            <a:miter lim="800000"/>
            <a:headEnd/>
            <a:tailEnd/>
          </a:ln>
        </p:spPr>
      </p:pic>
      <p:sp>
        <p:nvSpPr>
          <p:cNvPr id="47110" name="Text Box 5"/>
          <p:cNvSpPr txBox="1">
            <a:spLocks noChangeArrowheads="1"/>
          </p:cNvSpPr>
          <p:nvPr/>
        </p:nvSpPr>
        <p:spPr bwMode="auto">
          <a:xfrm>
            <a:off x="7810500" y="6477000"/>
            <a:ext cx="1333500" cy="228600"/>
          </a:xfrm>
          <a:prstGeom prst="rect">
            <a:avLst/>
          </a:prstGeom>
          <a:noFill/>
          <a:ln w="9525">
            <a:noFill/>
            <a:miter lim="800000"/>
            <a:headEnd/>
            <a:tailEnd/>
          </a:ln>
        </p:spPr>
        <p:txBody>
          <a:bodyPr wrap="none">
            <a:spAutoFit/>
          </a:bodyPr>
          <a:lstStyle/>
          <a:p>
            <a:r>
              <a:rPr lang="en-US" sz="900">
                <a:latin typeface="Times New Roman" pitchFamily="18" charset="0"/>
              </a:rPr>
              <a:t>image from www.iso.org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174268AA-12B3-4ABC-8530-98BB70DFE5AE}" type="slidenum">
              <a:rPr lang="en-US"/>
              <a:pPr/>
              <a:t>45</a:t>
            </a:fld>
            <a:endParaRPr lang="en-US"/>
          </a:p>
        </p:txBody>
      </p:sp>
      <p:pic>
        <p:nvPicPr>
          <p:cNvPr id="48131" name="Picture 10" descr="watts"/>
          <p:cNvPicPr>
            <a:picLocks noChangeAspect="1" noChangeArrowheads="1"/>
          </p:cNvPicPr>
          <p:nvPr/>
        </p:nvPicPr>
        <p:blipFill>
          <a:blip r:embed="rId3" cstate="print"/>
          <a:srcRect/>
          <a:stretch>
            <a:fillRect/>
          </a:stretch>
        </p:blipFill>
        <p:spPr bwMode="auto">
          <a:xfrm>
            <a:off x="685800" y="457200"/>
            <a:ext cx="1514475" cy="1552575"/>
          </a:xfrm>
          <a:prstGeom prst="rect">
            <a:avLst/>
          </a:prstGeom>
          <a:noFill/>
          <a:ln w="9525">
            <a:noFill/>
            <a:miter lim="800000"/>
            <a:headEnd/>
            <a:tailEnd/>
          </a:ln>
        </p:spPr>
      </p:pic>
      <p:sp>
        <p:nvSpPr>
          <p:cNvPr id="48132" name="Rectangle 11"/>
          <p:cNvSpPr>
            <a:spLocks noChangeArrowheads="1"/>
          </p:cNvSpPr>
          <p:nvPr/>
        </p:nvSpPr>
        <p:spPr bwMode="auto">
          <a:xfrm>
            <a:off x="2286000" y="609600"/>
            <a:ext cx="5943600" cy="1143000"/>
          </a:xfrm>
          <a:prstGeom prst="rect">
            <a:avLst/>
          </a:prstGeom>
          <a:noFill/>
          <a:ln w="9525">
            <a:noFill/>
            <a:miter lim="800000"/>
            <a:headEnd/>
            <a:tailEnd/>
          </a:ln>
        </p:spPr>
        <p:txBody>
          <a:bodyPr anchor="ctr"/>
          <a:lstStyle/>
          <a:p>
            <a:pPr eaLnBrk="1" hangingPunct="1"/>
            <a:r>
              <a:rPr lang="en-US" sz="4400"/>
              <a:t>Watts Humphrey </a:t>
            </a:r>
            <a:r>
              <a:rPr lang="en-US" sz="2800"/>
              <a:t>(1927-)</a:t>
            </a:r>
            <a:r>
              <a:rPr lang="en-US" sz="2800" i="1"/>
              <a:t> </a:t>
            </a:r>
            <a:r>
              <a:rPr lang="en-US" sz="4400"/>
              <a:t/>
            </a:r>
            <a:br>
              <a:rPr lang="en-US" sz="4400"/>
            </a:br>
            <a:r>
              <a:rPr lang="en-US" sz="2800" i="1"/>
              <a:t>Father of software quality</a:t>
            </a:r>
          </a:p>
        </p:txBody>
      </p:sp>
      <p:sp>
        <p:nvSpPr>
          <p:cNvPr id="48133" name="Rectangle 12"/>
          <p:cNvSpPr>
            <a:spLocks noChangeArrowheads="1"/>
          </p:cNvSpPr>
          <p:nvPr/>
        </p:nvSpPr>
        <p:spPr bwMode="auto">
          <a:xfrm>
            <a:off x="609600" y="2362200"/>
            <a:ext cx="5715000" cy="3352800"/>
          </a:xfrm>
          <a:prstGeom prst="rect">
            <a:avLst/>
          </a:prstGeom>
          <a:noFill/>
          <a:ln w="9525">
            <a:noFill/>
            <a:miter lim="800000"/>
            <a:headEnd/>
            <a:tailEnd/>
          </a:ln>
        </p:spPr>
        <p:txBody>
          <a:bodyPr/>
          <a:lstStyle/>
          <a:p>
            <a:pPr marL="342900" indent="-342900" eaLnBrk="1" hangingPunct="1">
              <a:spcBef>
                <a:spcPct val="20000"/>
              </a:spcBef>
              <a:buClr>
                <a:schemeClr val="tx1"/>
              </a:buClr>
              <a:buSzPct val="75000"/>
              <a:buFont typeface="Arial" charset="0"/>
              <a:buChar char="●"/>
            </a:pPr>
            <a:r>
              <a:rPr lang="en-US" sz="3200"/>
              <a:t>Founded the SEI software process program</a:t>
            </a:r>
          </a:p>
          <a:p>
            <a:pPr marL="342900" indent="-342900" eaLnBrk="1" hangingPunct="1">
              <a:spcBef>
                <a:spcPct val="20000"/>
              </a:spcBef>
              <a:buClr>
                <a:schemeClr val="tx1"/>
              </a:buClr>
              <a:buSzPct val="75000"/>
              <a:buFont typeface="Arial" charset="0"/>
              <a:buChar char="●"/>
            </a:pPr>
            <a:r>
              <a:rPr lang="en-US" sz="3200"/>
              <a:t>Developed CMM subsets that focused on:</a:t>
            </a:r>
          </a:p>
          <a:p>
            <a:pPr marL="742950" lvl="1" indent="-285750" eaLnBrk="1" hangingPunct="1">
              <a:spcBef>
                <a:spcPct val="20000"/>
              </a:spcBef>
              <a:buClr>
                <a:schemeClr val="tx1"/>
              </a:buClr>
              <a:buSzPct val="80000"/>
              <a:buFont typeface="Arial" charset="0"/>
              <a:buChar char="–"/>
            </a:pPr>
            <a:r>
              <a:rPr lang="en-US" sz="2800"/>
              <a:t>Individuals – PSP</a:t>
            </a:r>
          </a:p>
          <a:p>
            <a:pPr marL="742950" lvl="1" indent="-285750" eaLnBrk="1" hangingPunct="1">
              <a:spcBef>
                <a:spcPct val="20000"/>
              </a:spcBef>
              <a:buClr>
                <a:schemeClr val="tx1"/>
              </a:buClr>
              <a:buSzPct val="80000"/>
              <a:buFont typeface="Arial" charset="0"/>
              <a:buChar char="–"/>
            </a:pPr>
            <a:r>
              <a:rPr lang="en-US" sz="2800"/>
              <a:t>Teams – TSP </a:t>
            </a:r>
          </a:p>
        </p:txBody>
      </p:sp>
      <p:sp>
        <p:nvSpPr>
          <p:cNvPr id="48134" name="Text Box 13"/>
          <p:cNvSpPr txBox="1">
            <a:spLocks noChangeArrowheads="1"/>
          </p:cNvSpPr>
          <p:nvPr/>
        </p:nvSpPr>
        <p:spPr bwMode="auto">
          <a:xfrm>
            <a:off x="7534275" y="6477000"/>
            <a:ext cx="1609725" cy="228600"/>
          </a:xfrm>
          <a:prstGeom prst="rect">
            <a:avLst/>
          </a:prstGeom>
          <a:noFill/>
          <a:ln w="9525">
            <a:noFill/>
            <a:miter lim="800000"/>
            <a:headEnd/>
            <a:tailEnd/>
          </a:ln>
        </p:spPr>
        <p:txBody>
          <a:bodyPr wrap="none">
            <a:spAutoFit/>
          </a:bodyPr>
          <a:lstStyle/>
          <a:p>
            <a:r>
              <a:rPr lang="en-US" sz="900">
                <a:latin typeface="Times New Roman" pitchFamily="18" charset="0"/>
              </a:rPr>
              <a:t>images from www.sei.cmu.edu</a:t>
            </a:r>
          </a:p>
        </p:txBody>
      </p:sp>
      <p:pic>
        <p:nvPicPr>
          <p:cNvPr id="48135" name="Picture 14" descr="0201548097"/>
          <p:cNvPicPr>
            <a:picLocks noChangeAspect="1" noChangeArrowheads="1"/>
          </p:cNvPicPr>
          <p:nvPr/>
        </p:nvPicPr>
        <p:blipFill>
          <a:blip r:embed="rId4" cstate="print"/>
          <a:srcRect/>
          <a:stretch>
            <a:fillRect/>
          </a:stretch>
        </p:blipFill>
        <p:spPr bwMode="auto">
          <a:xfrm>
            <a:off x="7034213" y="1828800"/>
            <a:ext cx="1881187" cy="3124200"/>
          </a:xfrm>
          <a:prstGeom prst="rect">
            <a:avLst/>
          </a:prstGeom>
          <a:noFill/>
          <a:ln w="9525">
            <a:noFill/>
            <a:miter lim="800000"/>
            <a:headEnd/>
            <a:tailEnd/>
          </a:ln>
        </p:spPr>
      </p:pic>
      <p:pic>
        <p:nvPicPr>
          <p:cNvPr id="48136" name="Picture 16"/>
          <p:cNvPicPr>
            <a:picLocks noChangeAspect="1" noChangeArrowheads="1"/>
          </p:cNvPicPr>
          <p:nvPr/>
        </p:nvPicPr>
        <p:blipFill>
          <a:blip r:embed="rId5" cstate="print"/>
          <a:srcRect/>
          <a:stretch>
            <a:fillRect/>
          </a:stretch>
        </p:blipFill>
        <p:spPr bwMode="auto">
          <a:xfrm>
            <a:off x="6105525" y="3276600"/>
            <a:ext cx="204787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p>
            <a:fld id="{0E0A0338-05CF-4F27-ADDE-C090F63CCC3A}" type="slidenum">
              <a:rPr lang="en-US"/>
              <a:pPr/>
              <a:t>46</a:t>
            </a:fld>
            <a:endParaRPr lang="en-US"/>
          </a:p>
        </p:txBody>
      </p:sp>
      <p:pic>
        <p:nvPicPr>
          <p:cNvPr id="49155" name="Picture 5" descr="whitecaps"/>
          <p:cNvPicPr>
            <a:picLocks noChangeAspect="1" noChangeArrowheads="1"/>
          </p:cNvPicPr>
          <p:nvPr/>
        </p:nvPicPr>
        <p:blipFill>
          <a:blip r:embed="rId3" cstate="print">
            <a:lum bright="90000"/>
          </a:blip>
          <a:srcRect/>
          <a:stretch>
            <a:fillRect/>
          </a:stretch>
        </p:blipFill>
        <p:spPr bwMode="auto">
          <a:xfrm>
            <a:off x="2667000" y="609600"/>
            <a:ext cx="6248400" cy="6092825"/>
          </a:xfrm>
          <a:prstGeom prst="rect">
            <a:avLst/>
          </a:prstGeom>
          <a:noFill/>
          <a:ln w="9525">
            <a:noFill/>
            <a:miter lim="800000"/>
            <a:headEnd/>
            <a:tailEnd/>
          </a:ln>
        </p:spPr>
      </p:pic>
      <p:sp>
        <p:nvSpPr>
          <p:cNvPr id="49156" name="Rectangle 2"/>
          <p:cNvSpPr>
            <a:spLocks noGrp="1" noChangeArrowheads="1"/>
          </p:cNvSpPr>
          <p:nvPr>
            <p:ph type="title"/>
          </p:nvPr>
        </p:nvSpPr>
        <p:spPr/>
        <p:txBody>
          <a:bodyPr/>
          <a:lstStyle/>
          <a:p>
            <a:pPr eaLnBrk="1" hangingPunct="1"/>
            <a:r>
              <a:rPr lang="en-US" smtClean="0"/>
              <a:t>Baseball and Statistics</a:t>
            </a:r>
          </a:p>
        </p:txBody>
      </p:sp>
      <p:sp>
        <p:nvSpPr>
          <p:cNvPr id="49157" name="Rectangle 3"/>
          <p:cNvSpPr>
            <a:spLocks noGrp="1" noChangeArrowheads="1"/>
          </p:cNvSpPr>
          <p:nvPr>
            <p:ph type="body" sz="half" idx="1"/>
          </p:nvPr>
        </p:nvSpPr>
        <p:spPr>
          <a:xfrm>
            <a:off x="685800" y="1828800"/>
            <a:ext cx="3810000" cy="4114800"/>
          </a:xfrm>
        </p:spPr>
        <p:txBody>
          <a:bodyPr/>
          <a:lstStyle/>
          <a:p>
            <a:pPr eaLnBrk="1" hangingPunct="1"/>
            <a:r>
              <a:rPr lang="en-US" sz="2400" smtClean="0"/>
              <a:t>batting average</a:t>
            </a:r>
          </a:p>
          <a:p>
            <a:pPr eaLnBrk="1" hangingPunct="1"/>
            <a:r>
              <a:rPr lang="en-US" sz="2400" smtClean="0"/>
              <a:t>homeruns</a:t>
            </a:r>
          </a:p>
          <a:p>
            <a:pPr eaLnBrk="1" hangingPunct="1"/>
            <a:r>
              <a:rPr lang="en-US" sz="2400" smtClean="0"/>
              <a:t>RBIs</a:t>
            </a:r>
          </a:p>
          <a:p>
            <a:pPr eaLnBrk="1" hangingPunct="1"/>
            <a:r>
              <a:rPr lang="en-US" sz="2400" smtClean="0"/>
              <a:t>ERA</a:t>
            </a:r>
          </a:p>
          <a:p>
            <a:pPr eaLnBrk="1" hangingPunct="1"/>
            <a:r>
              <a:rPr lang="en-US" sz="2400" smtClean="0"/>
              <a:t>stolen bases</a:t>
            </a:r>
          </a:p>
          <a:p>
            <a:pPr eaLnBrk="1" hangingPunct="1"/>
            <a:r>
              <a:rPr lang="en-US" sz="2400" smtClean="0"/>
              <a:t>on-base %</a:t>
            </a:r>
          </a:p>
          <a:p>
            <a:pPr eaLnBrk="1" hangingPunct="1"/>
            <a:r>
              <a:rPr lang="en-US" sz="2400" smtClean="0"/>
              <a:t>runs scored</a:t>
            </a:r>
          </a:p>
          <a:p>
            <a:pPr eaLnBrk="1" hangingPunct="1"/>
            <a:r>
              <a:rPr lang="en-US" sz="2400" smtClean="0"/>
              <a:t>hits</a:t>
            </a:r>
          </a:p>
          <a:p>
            <a:pPr eaLnBrk="1" hangingPunct="1"/>
            <a:r>
              <a:rPr lang="en-US" sz="2400" smtClean="0"/>
              <a:t>bases on balls</a:t>
            </a:r>
          </a:p>
        </p:txBody>
      </p:sp>
      <p:sp>
        <p:nvSpPr>
          <p:cNvPr id="49158" name="Rectangle 4"/>
          <p:cNvSpPr>
            <a:spLocks noGrp="1" noChangeArrowheads="1"/>
          </p:cNvSpPr>
          <p:nvPr>
            <p:ph type="body" sz="half" idx="2"/>
          </p:nvPr>
        </p:nvSpPr>
        <p:spPr>
          <a:xfrm>
            <a:off x="4648200" y="1828800"/>
            <a:ext cx="3810000" cy="4114800"/>
          </a:xfrm>
        </p:spPr>
        <p:txBody>
          <a:bodyPr/>
          <a:lstStyle/>
          <a:p>
            <a:pPr eaLnBrk="1" hangingPunct="1"/>
            <a:r>
              <a:rPr lang="en-US" sz="2400" smtClean="0"/>
              <a:t>doubles</a:t>
            </a:r>
          </a:p>
          <a:p>
            <a:pPr eaLnBrk="1" hangingPunct="1"/>
            <a:r>
              <a:rPr lang="en-US" sz="2400" smtClean="0"/>
              <a:t>triples</a:t>
            </a:r>
          </a:p>
          <a:p>
            <a:pPr eaLnBrk="1" hangingPunct="1"/>
            <a:r>
              <a:rPr lang="en-US" sz="2400" smtClean="0"/>
              <a:t>total bases</a:t>
            </a:r>
          </a:p>
          <a:p>
            <a:pPr eaLnBrk="1" hangingPunct="1"/>
            <a:r>
              <a:rPr lang="en-US" sz="2400" smtClean="0"/>
              <a:t>won-lost</a:t>
            </a:r>
          </a:p>
          <a:p>
            <a:pPr eaLnBrk="1" hangingPunct="1"/>
            <a:r>
              <a:rPr lang="en-US" sz="2400" smtClean="0"/>
              <a:t>games pitched</a:t>
            </a:r>
          </a:p>
          <a:p>
            <a:pPr eaLnBrk="1" hangingPunct="1"/>
            <a:r>
              <a:rPr lang="en-US" sz="2400" smtClean="0"/>
              <a:t>saves</a:t>
            </a:r>
          </a:p>
          <a:p>
            <a:pPr eaLnBrk="1" hangingPunct="1"/>
            <a:r>
              <a:rPr lang="en-US" sz="2400" smtClean="0"/>
              <a:t>innings pitched</a:t>
            </a:r>
          </a:p>
          <a:p>
            <a:pPr eaLnBrk="1" hangingPunct="1"/>
            <a:r>
              <a:rPr lang="en-US" sz="2400" smtClean="0"/>
              <a:t>strike-outs</a:t>
            </a:r>
          </a:p>
          <a:p>
            <a:pPr eaLnBrk="1" hangingPunct="1"/>
            <a:r>
              <a:rPr lang="en-US" sz="2400" smtClean="0"/>
              <a:t>complete games</a:t>
            </a:r>
          </a:p>
          <a:p>
            <a:pPr eaLnBrk="1" hangingPunct="1"/>
            <a:r>
              <a:rPr lang="en-US" sz="2400" smtClean="0"/>
              <a:t>shut-outs</a:t>
            </a:r>
          </a:p>
          <a:p>
            <a:pPr eaLnBrk="1" hangingPunct="1"/>
            <a:endParaRPr lang="en-US" smtClean="0"/>
          </a:p>
          <a:p>
            <a:pPr eaLnBrk="1" hangingPunct="1"/>
            <a:endParaRPr lang="en-US" smtClean="0"/>
          </a:p>
        </p:txBody>
      </p:sp>
      <p:sp>
        <p:nvSpPr>
          <p:cNvPr id="49159" name="Text Box 6"/>
          <p:cNvSpPr txBox="1">
            <a:spLocks noChangeArrowheads="1"/>
          </p:cNvSpPr>
          <p:nvPr/>
        </p:nvSpPr>
        <p:spPr bwMode="auto">
          <a:xfrm>
            <a:off x="6705600" y="6477000"/>
            <a:ext cx="2419350" cy="228600"/>
          </a:xfrm>
          <a:prstGeom prst="rect">
            <a:avLst/>
          </a:prstGeom>
          <a:noFill/>
          <a:ln w="9525">
            <a:noFill/>
            <a:miter lim="800000"/>
            <a:headEnd/>
            <a:tailEnd/>
          </a:ln>
        </p:spPr>
        <p:txBody>
          <a:bodyPr wrap="none">
            <a:spAutoFit/>
          </a:bodyPr>
          <a:lstStyle/>
          <a:p>
            <a:r>
              <a:rPr lang="en-US" sz="900">
                <a:latin typeface="Times New Roman" pitchFamily="18" charset="0"/>
              </a:rPr>
              <a:t>image from http://www.whitecaps-baseball.com/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B22317A7-A0CC-489F-A723-1827030B4264}" type="slidenum">
              <a:rPr lang="en-US"/>
              <a:pPr/>
              <a:t>47</a:t>
            </a:fld>
            <a:endParaRPr lang="en-US"/>
          </a:p>
        </p:txBody>
      </p:sp>
      <p:pic>
        <p:nvPicPr>
          <p:cNvPr id="50179" name="Picture 6" descr="Protopopovs"/>
          <p:cNvPicPr>
            <a:picLocks noChangeAspect="1" noChangeArrowheads="1"/>
          </p:cNvPicPr>
          <p:nvPr/>
        </p:nvPicPr>
        <p:blipFill>
          <a:blip r:embed="rId3" cstate="print">
            <a:lum bright="60000"/>
          </a:blip>
          <a:srcRect/>
          <a:stretch>
            <a:fillRect/>
          </a:stretch>
        </p:blipFill>
        <p:spPr bwMode="auto">
          <a:xfrm>
            <a:off x="2133600" y="1803400"/>
            <a:ext cx="6858000" cy="5054600"/>
          </a:xfrm>
          <a:prstGeom prst="rect">
            <a:avLst/>
          </a:prstGeom>
          <a:noFill/>
          <a:ln w="9525">
            <a:noFill/>
            <a:miter lim="800000"/>
            <a:headEnd/>
            <a:tailEnd/>
          </a:ln>
        </p:spPr>
      </p:pic>
      <p:sp>
        <p:nvSpPr>
          <p:cNvPr id="50180" name="Rectangle 2"/>
          <p:cNvSpPr>
            <a:spLocks noGrp="1" noChangeArrowheads="1"/>
          </p:cNvSpPr>
          <p:nvPr>
            <p:ph type="title"/>
          </p:nvPr>
        </p:nvSpPr>
        <p:spPr/>
        <p:txBody>
          <a:bodyPr/>
          <a:lstStyle/>
          <a:p>
            <a:pPr eaLnBrk="1" hangingPunct="1"/>
            <a:r>
              <a:rPr lang="en-US" smtClean="0"/>
              <a:t>Ice skating and Statistics</a:t>
            </a:r>
          </a:p>
        </p:txBody>
      </p:sp>
      <p:sp>
        <p:nvSpPr>
          <p:cNvPr id="50181" name="Rectangle 3"/>
          <p:cNvSpPr>
            <a:spLocks noGrp="1" noChangeArrowheads="1"/>
          </p:cNvSpPr>
          <p:nvPr>
            <p:ph type="body" idx="1"/>
          </p:nvPr>
        </p:nvSpPr>
        <p:spPr>
          <a:xfrm>
            <a:off x="457200" y="1600200"/>
            <a:ext cx="4921250" cy="4724400"/>
          </a:xfrm>
        </p:spPr>
        <p:txBody>
          <a:bodyPr/>
          <a:lstStyle/>
          <a:p>
            <a:pPr eaLnBrk="1" hangingPunct="1"/>
            <a:r>
              <a:rPr lang="en-US" smtClean="0"/>
              <a:t>Skating is rated on a scale of 10.</a:t>
            </a:r>
          </a:p>
          <a:p>
            <a:pPr eaLnBrk="1" hangingPunct="1"/>
            <a:r>
              <a:rPr lang="en-US" smtClean="0"/>
              <a:t>It tends to be more subjective.</a:t>
            </a:r>
          </a:p>
        </p:txBody>
      </p:sp>
      <p:sp>
        <p:nvSpPr>
          <p:cNvPr id="50182" name="Text Box 5"/>
          <p:cNvSpPr txBox="1">
            <a:spLocks noChangeArrowheads="1"/>
          </p:cNvSpPr>
          <p:nvPr/>
        </p:nvSpPr>
        <p:spPr bwMode="auto">
          <a:xfrm>
            <a:off x="7327900" y="6477000"/>
            <a:ext cx="1816100" cy="228600"/>
          </a:xfrm>
          <a:prstGeom prst="rect">
            <a:avLst/>
          </a:prstGeom>
          <a:noFill/>
          <a:ln w="9525">
            <a:noFill/>
            <a:miter lim="800000"/>
            <a:headEnd/>
            <a:tailEnd/>
          </a:ln>
        </p:spPr>
        <p:txBody>
          <a:bodyPr wrap="none">
            <a:spAutoFit/>
          </a:bodyPr>
          <a:lstStyle/>
          <a:p>
            <a:r>
              <a:rPr lang="en-US" sz="900">
                <a:latin typeface="Times New Roman" pitchFamily="18" charset="0"/>
              </a:rPr>
              <a:t>Image from http://www.icesk8.com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267A32B0-FBAA-45D9-BB7D-A739C6288A1E}" type="slidenum">
              <a:rPr lang="en-US"/>
              <a:pPr/>
              <a:t>48</a:t>
            </a:fld>
            <a:endParaRPr lang="en-US"/>
          </a:p>
        </p:txBody>
      </p:sp>
      <p:pic>
        <p:nvPicPr>
          <p:cNvPr id="51203" name="Picture 4"/>
          <p:cNvPicPr>
            <a:picLocks noChangeAspect="1" noChangeArrowheads="1"/>
          </p:cNvPicPr>
          <p:nvPr/>
        </p:nvPicPr>
        <p:blipFill>
          <a:blip r:embed="rId3" cstate="print">
            <a:lum bright="60000"/>
          </a:blip>
          <a:srcRect/>
          <a:stretch>
            <a:fillRect/>
          </a:stretch>
        </p:blipFill>
        <p:spPr bwMode="auto">
          <a:xfrm>
            <a:off x="2514600" y="1327150"/>
            <a:ext cx="6629400" cy="5149850"/>
          </a:xfrm>
          <a:prstGeom prst="rect">
            <a:avLst/>
          </a:prstGeom>
          <a:noFill/>
          <a:ln w="9525">
            <a:noFill/>
            <a:miter lim="800000"/>
            <a:headEnd/>
            <a:tailEnd/>
          </a:ln>
        </p:spPr>
      </p:pic>
      <p:sp>
        <p:nvSpPr>
          <p:cNvPr id="51204" name="Rectangle 2"/>
          <p:cNvSpPr>
            <a:spLocks noGrp="1" noChangeArrowheads="1"/>
          </p:cNvSpPr>
          <p:nvPr>
            <p:ph type="title"/>
          </p:nvPr>
        </p:nvSpPr>
        <p:spPr/>
        <p:txBody>
          <a:bodyPr/>
          <a:lstStyle/>
          <a:p>
            <a:pPr eaLnBrk="1" hangingPunct="1"/>
            <a:r>
              <a:rPr lang="en-US" smtClean="0"/>
              <a:t>Engineering and Statistics</a:t>
            </a:r>
          </a:p>
        </p:txBody>
      </p:sp>
      <p:sp>
        <p:nvSpPr>
          <p:cNvPr id="51205" name="Rectangle 5"/>
          <p:cNvSpPr>
            <a:spLocks noChangeArrowheads="1"/>
          </p:cNvSpPr>
          <p:nvPr/>
        </p:nvSpPr>
        <p:spPr bwMode="auto">
          <a:xfrm>
            <a:off x="2438400" y="1371600"/>
            <a:ext cx="1981200" cy="2590800"/>
          </a:xfrm>
          <a:prstGeom prst="rect">
            <a:avLst/>
          </a:prstGeom>
          <a:solidFill>
            <a:schemeClr val="bg1"/>
          </a:solidFill>
          <a:ln w="9525">
            <a:noFill/>
            <a:miter lim="800000"/>
            <a:headEnd/>
            <a:tailEnd/>
          </a:ln>
        </p:spPr>
        <p:txBody>
          <a:bodyPr wrap="none" anchor="ctr"/>
          <a:lstStyle/>
          <a:p>
            <a:endParaRPr lang="en-US"/>
          </a:p>
        </p:txBody>
      </p:sp>
      <p:sp>
        <p:nvSpPr>
          <p:cNvPr id="51206" name="Rectangle 3"/>
          <p:cNvSpPr>
            <a:spLocks noGrp="1" noChangeArrowheads="1"/>
          </p:cNvSpPr>
          <p:nvPr>
            <p:ph type="body" idx="1"/>
          </p:nvPr>
        </p:nvSpPr>
        <p:spPr>
          <a:xfrm>
            <a:off x="457200" y="1600200"/>
            <a:ext cx="4419600" cy="4724400"/>
          </a:xfrm>
        </p:spPr>
        <p:txBody>
          <a:bodyPr/>
          <a:lstStyle/>
          <a:p>
            <a:pPr eaLnBrk="1" hangingPunct="1"/>
            <a:r>
              <a:rPr lang="en-US" smtClean="0"/>
              <a:t>weight</a:t>
            </a:r>
          </a:p>
          <a:p>
            <a:pPr eaLnBrk="1" hangingPunct="1"/>
            <a:r>
              <a:rPr lang="en-US" smtClean="0"/>
              <a:t>speed</a:t>
            </a:r>
          </a:p>
          <a:p>
            <a:pPr eaLnBrk="1" hangingPunct="1"/>
            <a:r>
              <a:rPr lang="en-US" smtClean="0"/>
              <a:t>power consumption</a:t>
            </a:r>
          </a:p>
          <a:p>
            <a:pPr eaLnBrk="1" hangingPunct="1"/>
            <a:r>
              <a:rPr lang="en-US" smtClean="0"/>
              <a:t>heat</a:t>
            </a:r>
          </a:p>
          <a:p>
            <a:pPr eaLnBrk="1" hangingPunct="1"/>
            <a:r>
              <a:rPr lang="en-US" smtClean="0"/>
              <a:t>strength</a:t>
            </a:r>
          </a:p>
          <a:p>
            <a:pPr eaLnBrk="1" hangingPunct="1"/>
            <a:r>
              <a:rPr lang="en-US" smtClean="0"/>
              <a:t>...</a:t>
            </a:r>
          </a:p>
          <a:p>
            <a:pPr eaLnBrk="1" hangingPunct="1"/>
            <a:endParaRPr lang="en-US" smtClean="0"/>
          </a:p>
        </p:txBody>
      </p:sp>
      <p:sp>
        <p:nvSpPr>
          <p:cNvPr id="51207" name="Text Box 6"/>
          <p:cNvSpPr txBox="1">
            <a:spLocks noChangeArrowheads="1"/>
          </p:cNvSpPr>
          <p:nvPr/>
        </p:nvSpPr>
        <p:spPr bwMode="auto">
          <a:xfrm>
            <a:off x="7283450" y="6477000"/>
            <a:ext cx="1860550" cy="228600"/>
          </a:xfrm>
          <a:prstGeom prst="rect">
            <a:avLst/>
          </a:prstGeom>
          <a:noFill/>
          <a:ln w="9525">
            <a:noFill/>
            <a:miter lim="800000"/>
            <a:headEnd/>
            <a:tailEnd/>
          </a:ln>
        </p:spPr>
        <p:txBody>
          <a:bodyPr wrap="none">
            <a:spAutoFit/>
          </a:bodyPr>
          <a:lstStyle/>
          <a:p>
            <a:r>
              <a:rPr lang="en-US" sz="900">
                <a:latin typeface="Times New Roman" pitchFamily="18" charset="0"/>
              </a:rPr>
              <a:t>image from http://www.boeing.com/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8BC4C7F0-492F-4D67-B01E-EBC6DC58BD6B}" type="slidenum">
              <a:rPr lang="en-US"/>
              <a:pPr/>
              <a:t>49</a:t>
            </a:fld>
            <a:endParaRPr lang="en-US"/>
          </a:p>
        </p:txBody>
      </p:sp>
      <p:sp>
        <p:nvSpPr>
          <p:cNvPr id="52227" name="Rectangle 2"/>
          <p:cNvSpPr>
            <a:spLocks noGrp="1" noChangeArrowheads="1"/>
          </p:cNvSpPr>
          <p:nvPr>
            <p:ph type="title"/>
          </p:nvPr>
        </p:nvSpPr>
        <p:spPr/>
        <p:txBody>
          <a:bodyPr/>
          <a:lstStyle/>
          <a:p>
            <a:pPr eaLnBrk="1" hangingPunct="1"/>
            <a:r>
              <a:rPr lang="en-US" smtClean="0"/>
              <a:t>Software Metrics</a:t>
            </a:r>
          </a:p>
        </p:txBody>
      </p:sp>
      <p:sp>
        <p:nvSpPr>
          <p:cNvPr id="52228" name="Rectangle 3"/>
          <p:cNvSpPr>
            <a:spLocks noGrp="1" noChangeArrowheads="1"/>
          </p:cNvSpPr>
          <p:nvPr>
            <p:ph type="body" idx="1"/>
          </p:nvPr>
        </p:nvSpPr>
        <p:spPr>
          <a:xfrm>
            <a:off x="533400" y="1524000"/>
            <a:ext cx="8305800" cy="4114800"/>
          </a:xfrm>
        </p:spPr>
        <p:txBody>
          <a:bodyPr/>
          <a:lstStyle/>
          <a:p>
            <a:pPr eaLnBrk="1" hangingPunct="1"/>
            <a:r>
              <a:rPr lang="en-US" smtClean="0"/>
              <a:t>Key points on metrics:	</a:t>
            </a:r>
          </a:p>
          <a:p>
            <a:pPr lvl="1" eaLnBrk="1" hangingPunct="1"/>
            <a:r>
              <a:rPr lang="en-US" smtClean="0"/>
              <a:t>Measurement is fundamental to engineering and science.</a:t>
            </a:r>
          </a:p>
          <a:p>
            <a:pPr lvl="1" eaLnBrk="1" hangingPunct="1"/>
            <a:r>
              <a:rPr lang="en-US" smtClean="0"/>
              <a:t>Measurement in SE is subjective and currently under debate.</a:t>
            </a:r>
          </a:p>
          <a:p>
            <a:pPr eaLnBrk="1" hangingPunct="1"/>
            <a:r>
              <a:rPr lang="en-US" smtClean="0"/>
              <a:t>What to measure:</a:t>
            </a:r>
          </a:p>
          <a:p>
            <a:pPr lvl="1" eaLnBrk="1" hangingPunct="1"/>
            <a:r>
              <a:rPr lang="en-US" smtClean="0"/>
              <a:t>The software process	</a:t>
            </a:r>
            <a:endParaRPr lang="en-US" sz="1800" smtClean="0"/>
          </a:p>
          <a:p>
            <a:pPr lvl="1" eaLnBrk="1" hangingPunct="1"/>
            <a:r>
              <a:rPr lang="en-US" smtClean="0"/>
              <a:t>The software product 	</a:t>
            </a:r>
            <a:endParaRPr lang="en-US" sz="1800" smtClean="0"/>
          </a:p>
          <a:p>
            <a:pPr lvl="1" eaLnBrk="1" hangingPunct="1"/>
            <a:r>
              <a:rPr lang="en-US" smtClean="0"/>
              <a:t>Software quality		</a:t>
            </a:r>
          </a:p>
          <a:p>
            <a:pPr lvl="1" eaLnBrk="1" hangingPunct="1"/>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50B45600-C012-4A95-81D0-E0BA8BBC5D9B}" type="slidenum">
              <a:rPr lang="en-US"/>
              <a:pPr/>
              <a:t>5</a:t>
            </a:fld>
            <a:endParaRPr lang="en-US"/>
          </a:p>
        </p:txBody>
      </p:sp>
      <p:sp>
        <p:nvSpPr>
          <p:cNvPr id="8195" name="Rectangle 2"/>
          <p:cNvSpPr>
            <a:spLocks noGrp="1" noChangeArrowheads="1"/>
          </p:cNvSpPr>
          <p:nvPr>
            <p:ph type="title"/>
          </p:nvPr>
        </p:nvSpPr>
        <p:spPr/>
        <p:txBody>
          <a:bodyPr/>
          <a:lstStyle/>
          <a:p>
            <a:pPr eaLnBrk="1" hangingPunct="1"/>
            <a:r>
              <a:rPr lang="en-US" smtClean="0"/>
              <a:t>Elements of Quality</a:t>
            </a:r>
          </a:p>
        </p:txBody>
      </p:sp>
      <p:sp>
        <p:nvSpPr>
          <p:cNvPr id="8196" name="Rectangle 3"/>
          <p:cNvSpPr>
            <a:spLocks noGrp="1" noChangeArrowheads="1"/>
          </p:cNvSpPr>
          <p:nvPr>
            <p:ph type="body" idx="1"/>
          </p:nvPr>
        </p:nvSpPr>
        <p:spPr/>
        <p:txBody>
          <a:bodyPr/>
          <a:lstStyle/>
          <a:p>
            <a:pPr eaLnBrk="1" hangingPunct="1"/>
            <a:r>
              <a:rPr lang="en-US" smtClean="0"/>
              <a:t>Utility</a:t>
            </a:r>
          </a:p>
          <a:p>
            <a:pPr eaLnBrk="1" hangingPunct="1"/>
            <a:endParaRPr lang="en-US" sz="1600" smtClean="0"/>
          </a:p>
          <a:p>
            <a:pPr eaLnBrk="1" hangingPunct="1"/>
            <a:r>
              <a:rPr lang="en-US" smtClean="0"/>
              <a:t>Reliability</a:t>
            </a:r>
            <a:endParaRPr lang="en-US" sz="800" smtClean="0"/>
          </a:p>
          <a:p>
            <a:pPr eaLnBrk="1" hangingPunct="1"/>
            <a:endParaRPr lang="en-US" sz="1600" smtClean="0"/>
          </a:p>
          <a:p>
            <a:pPr eaLnBrk="1" hangingPunct="1"/>
            <a:r>
              <a:rPr lang="en-US" smtClean="0"/>
              <a:t>Robustness</a:t>
            </a:r>
          </a:p>
          <a:p>
            <a:pPr eaLnBrk="1" hangingPunct="1"/>
            <a:endParaRPr lang="en-US" sz="1600" smtClean="0"/>
          </a:p>
          <a:p>
            <a:pPr eaLnBrk="1" hangingPunct="1"/>
            <a:r>
              <a:rPr lang="en-US" smtClean="0"/>
              <a:t>Performance</a:t>
            </a:r>
          </a:p>
          <a:p>
            <a:pPr eaLnBrk="1" hangingPunct="1"/>
            <a:endParaRPr lang="en-US" sz="1600" smtClean="0"/>
          </a:p>
          <a:p>
            <a:pPr eaLnBrk="1" hangingPunct="1"/>
            <a:r>
              <a:rPr lang="en-US" smtClean="0"/>
              <a:t>Correctness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9824B5B9-E17F-45AA-B81D-446D5E4E4F62}" type="slidenum">
              <a:rPr lang="en-US"/>
              <a:pPr/>
              <a:t>50</a:t>
            </a:fld>
            <a:endParaRPr lang="en-US"/>
          </a:p>
        </p:txBody>
      </p:sp>
      <p:sp>
        <p:nvSpPr>
          <p:cNvPr id="53251" name="Rectangle 2"/>
          <p:cNvSpPr>
            <a:spLocks noGrp="1" noChangeArrowheads="1"/>
          </p:cNvSpPr>
          <p:nvPr>
            <p:ph type="title"/>
          </p:nvPr>
        </p:nvSpPr>
        <p:spPr/>
        <p:txBody>
          <a:bodyPr/>
          <a:lstStyle/>
          <a:p>
            <a:pPr eaLnBrk="1" hangingPunct="1"/>
            <a:r>
              <a:rPr lang="en-US" smtClean="0"/>
              <a:t>Software process metrics</a:t>
            </a:r>
          </a:p>
        </p:txBody>
      </p:sp>
      <p:sp>
        <p:nvSpPr>
          <p:cNvPr id="53252" name="Rectangle 3"/>
          <p:cNvSpPr>
            <a:spLocks noGrp="1" noChangeArrowheads="1"/>
          </p:cNvSpPr>
          <p:nvPr>
            <p:ph type="body" idx="1"/>
          </p:nvPr>
        </p:nvSpPr>
        <p:spPr/>
        <p:txBody>
          <a:bodyPr/>
          <a:lstStyle/>
          <a:p>
            <a:pPr eaLnBrk="1" hangingPunct="1"/>
            <a:r>
              <a:rPr lang="en-US" smtClean="0"/>
              <a:t>Defect rates (by coder/module)</a:t>
            </a:r>
          </a:p>
          <a:p>
            <a:pPr eaLnBrk="1" hangingPunct="1"/>
            <a:endParaRPr lang="en-US" sz="1000" smtClean="0"/>
          </a:p>
          <a:p>
            <a:pPr eaLnBrk="1" hangingPunct="1"/>
            <a:r>
              <a:rPr lang="en-US" smtClean="0"/>
              <a:t>Faults found in development </a:t>
            </a:r>
            <a:r>
              <a:rPr lang="en-US" i="1" smtClean="0"/>
              <a:t>or</a:t>
            </a:r>
            <a:r>
              <a:rPr lang="en-US" smtClean="0"/>
              <a:t> total faults</a:t>
            </a:r>
          </a:p>
          <a:p>
            <a:pPr eaLnBrk="1" hangingPunct="1"/>
            <a:endParaRPr lang="en-US" sz="1000" smtClean="0"/>
          </a:p>
          <a:p>
            <a:pPr eaLnBrk="1" hangingPunct="1"/>
            <a:r>
              <a:rPr lang="en-US" smtClean="0"/>
              <a:t>Lines of code written (by coder/group)</a:t>
            </a:r>
          </a:p>
          <a:p>
            <a:pPr eaLnBrk="1" hangingPunct="1"/>
            <a:endParaRPr lang="en-US" sz="1000" smtClean="0"/>
          </a:p>
          <a:p>
            <a:pPr eaLnBrk="1" hangingPunct="1"/>
            <a:r>
              <a:rPr lang="en-US" smtClean="0"/>
              <a:t>Staff turn-over</a:t>
            </a:r>
          </a:p>
          <a:p>
            <a:pPr eaLnBrk="1" hangingPunct="1"/>
            <a:endParaRPr lang="en-US" sz="10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8DC81BB2-B1A8-46F5-BA34-3609B65C8B8D}" type="slidenum">
              <a:rPr lang="en-US"/>
              <a:pPr/>
              <a:t>51</a:t>
            </a:fld>
            <a:endParaRPr lang="en-US"/>
          </a:p>
        </p:txBody>
      </p:sp>
      <p:sp>
        <p:nvSpPr>
          <p:cNvPr id="54275" name="Rectangle 2"/>
          <p:cNvSpPr>
            <a:spLocks noGrp="1" noChangeArrowheads="1"/>
          </p:cNvSpPr>
          <p:nvPr>
            <p:ph type="title"/>
          </p:nvPr>
        </p:nvSpPr>
        <p:spPr/>
        <p:txBody>
          <a:bodyPr/>
          <a:lstStyle/>
          <a:p>
            <a:pPr eaLnBrk="1" hangingPunct="1"/>
            <a:r>
              <a:rPr lang="en-US" smtClean="0"/>
              <a:t>Software product metrics</a:t>
            </a:r>
          </a:p>
        </p:txBody>
      </p:sp>
      <p:sp>
        <p:nvSpPr>
          <p:cNvPr id="54276" name="Rectangle 3"/>
          <p:cNvSpPr>
            <a:spLocks noGrp="1" noChangeArrowheads="1"/>
          </p:cNvSpPr>
          <p:nvPr>
            <p:ph type="body" idx="1"/>
          </p:nvPr>
        </p:nvSpPr>
        <p:spPr/>
        <p:txBody>
          <a:bodyPr/>
          <a:lstStyle/>
          <a:p>
            <a:pPr eaLnBrk="1" hangingPunct="1"/>
            <a:r>
              <a:rPr lang="en-US" smtClean="0"/>
              <a:t>Cost</a:t>
            </a:r>
          </a:p>
          <a:p>
            <a:pPr eaLnBrk="1" hangingPunct="1"/>
            <a:endParaRPr lang="en-US" sz="800" smtClean="0"/>
          </a:p>
          <a:p>
            <a:pPr eaLnBrk="1" hangingPunct="1"/>
            <a:r>
              <a:rPr lang="en-US" smtClean="0"/>
              <a:t>Duration</a:t>
            </a:r>
          </a:p>
          <a:p>
            <a:pPr eaLnBrk="1" hangingPunct="1"/>
            <a:endParaRPr lang="en-US" sz="800" smtClean="0"/>
          </a:p>
          <a:p>
            <a:pPr eaLnBrk="1" hangingPunct="1"/>
            <a:r>
              <a:rPr lang="en-US" smtClean="0"/>
              <a:t>Effort</a:t>
            </a:r>
          </a:p>
          <a:p>
            <a:pPr eaLnBrk="1" hangingPunct="1"/>
            <a:endParaRPr lang="en-US" sz="800" smtClean="0"/>
          </a:p>
          <a:p>
            <a:pPr eaLnBrk="1" hangingPunct="1"/>
            <a:r>
              <a:rPr lang="en-US" smtClean="0"/>
              <a:t>Size/complexity</a:t>
            </a:r>
          </a:p>
          <a:p>
            <a:pPr eaLnBrk="1" hangingPunct="1"/>
            <a:endParaRPr lang="en-US" sz="800" smtClean="0"/>
          </a:p>
          <a:p>
            <a:pPr eaLnBrk="1" hangingPunct="1"/>
            <a:r>
              <a:rPr lang="en-US" smtClean="0"/>
              <a:t>Quality</a:t>
            </a:r>
          </a:p>
          <a:p>
            <a:pPr eaLnBrk="1" hangingPunct="1"/>
            <a:endParaRPr lang="en-US" sz="8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333C730C-27F0-45DD-A962-8E84F5413EDD}" type="slidenum">
              <a:rPr lang="en-US"/>
              <a:pPr/>
              <a:t>52</a:t>
            </a:fld>
            <a:endParaRPr lang="en-US"/>
          </a:p>
        </p:txBody>
      </p:sp>
      <p:sp>
        <p:nvSpPr>
          <p:cNvPr id="55299" name="Rectangle 2"/>
          <p:cNvSpPr>
            <a:spLocks noGrp="1" noChangeArrowheads="1"/>
          </p:cNvSpPr>
          <p:nvPr>
            <p:ph type="title"/>
          </p:nvPr>
        </p:nvSpPr>
        <p:spPr>
          <a:xfrm>
            <a:off x="304800" y="381000"/>
            <a:ext cx="8610600" cy="1143000"/>
          </a:xfrm>
        </p:spPr>
        <p:txBody>
          <a:bodyPr/>
          <a:lstStyle/>
          <a:p>
            <a:pPr eaLnBrk="1" hangingPunct="1"/>
            <a:r>
              <a:rPr lang="en-US" smtClean="0"/>
              <a:t>Software Size/Complexity Metrics</a:t>
            </a:r>
          </a:p>
        </p:txBody>
      </p:sp>
      <p:sp>
        <p:nvSpPr>
          <p:cNvPr id="55300" name="Rectangle 3"/>
          <p:cNvSpPr>
            <a:spLocks noGrp="1" noChangeArrowheads="1"/>
          </p:cNvSpPr>
          <p:nvPr>
            <p:ph type="body" idx="1"/>
          </p:nvPr>
        </p:nvSpPr>
        <p:spPr>
          <a:xfrm>
            <a:off x="457200" y="1524000"/>
            <a:ext cx="7772400" cy="4114800"/>
          </a:xfrm>
        </p:spPr>
        <p:txBody>
          <a:bodyPr/>
          <a:lstStyle/>
          <a:p>
            <a:pPr eaLnBrk="1" hangingPunct="1"/>
            <a:r>
              <a:rPr lang="en-US" smtClean="0"/>
              <a:t>Lines of Code (LOC):</a:t>
            </a:r>
          </a:p>
          <a:p>
            <a:pPr lvl="1" eaLnBrk="1" hangingPunct="1"/>
            <a:r>
              <a:rPr lang="en-US" smtClean="0"/>
              <a:t>The most common measure</a:t>
            </a:r>
          </a:p>
          <a:p>
            <a:pPr lvl="1" eaLnBrk="1" hangingPunct="1"/>
            <a:r>
              <a:rPr lang="en-US" smtClean="0"/>
              <a:t>It has problems</a:t>
            </a:r>
          </a:p>
          <a:p>
            <a:pPr eaLnBrk="1" hangingPunct="1"/>
            <a:r>
              <a:rPr lang="en-US" smtClean="0"/>
              <a:t>Function Points:</a:t>
            </a:r>
          </a:p>
          <a:p>
            <a:pPr lvl="1" eaLnBrk="1" hangingPunct="1"/>
            <a:r>
              <a:rPr lang="en-US" smtClean="0"/>
              <a:t>more complicated than LOC</a:t>
            </a:r>
          </a:p>
          <a:p>
            <a:pPr lvl="1" eaLnBrk="1" hangingPunct="1"/>
            <a:r>
              <a:rPr lang="en-US" smtClean="0"/>
              <a:t>Better than LOC, but still has problems</a:t>
            </a:r>
          </a:p>
          <a:p>
            <a:pPr eaLnBrk="1" hangingPunct="1"/>
            <a:r>
              <a:rPr lang="en-US" smtClean="0"/>
              <a:t>For OO systems:</a:t>
            </a:r>
          </a:p>
          <a:p>
            <a:pPr lvl="1" eaLnBrk="1" hangingPunct="1"/>
            <a:r>
              <a:rPr lang="en-US" smtClean="0"/>
              <a:t># of classes</a:t>
            </a:r>
          </a:p>
          <a:p>
            <a:pPr lvl="1" eaLnBrk="1" hangingPunct="1"/>
            <a:r>
              <a:rPr lang="en-US" smtClean="0"/>
              <a:t>amount of data or methods per class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D812A8A9-CBFF-4EDF-B0EC-996E2202EC04}" type="slidenum">
              <a:rPr lang="en-US"/>
              <a:pPr/>
              <a:t>53</a:t>
            </a:fld>
            <a:endParaRPr lang="en-US"/>
          </a:p>
        </p:txBody>
      </p:sp>
      <p:sp>
        <p:nvSpPr>
          <p:cNvPr id="56323" name="Rectangle 2"/>
          <p:cNvSpPr>
            <a:spLocks noGrp="1" noChangeArrowheads="1"/>
          </p:cNvSpPr>
          <p:nvPr>
            <p:ph type="title"/>
          </p:nvPr>
        </p:nvSpPr>
        <p:spPr>
          <a:xfrm>
            <a:off x="457200" y="381000"/>
            <a:ext cx="7772400" cy="1143000"/>
          </a:xfrm>
        </p:spPr>
        <p:txBody>
          <a:bodyPr/>
          <a:lstStyle/>
          <a:p>
            <a:pPr eaLnBrk="1" hangingPunct="1"/>
            <a:r>
              <a:rPr lang="en-US" smtClean="0"/>
              <a:t>Software Quality Metrics</a:t>
            </a:r>
          </a:p>
        </p:txBody>
      </p:sp>
      <p:sp>
        <p:nvSpPr>
          <p:cNvPr id="56324" name="Rectangle 3"/>
          <p:cNvSpPr>
            <a:spLocks noGrp="1" noChangeArrowheads="1"/>
          </p:cNvSpPr>
          <p:nvPr>
            <p:ph type="body" idx="1"/>
          </p:nvPr>
        </p:nvSpPr>
        <p:spPr>
          <a:xfrm>
            <a:off x="457200" y="1447800"/>
            <a:ext cx="7772400" cy="4114800"/>
          </a:xfrm>
        </p:spPr>
        <p:txBody>
          <a:bodyPr/>
          <a:lstStyle/>
          <a:p>
            <a:pPr eaLnBrk="1" hangingPunct="1"/>
            <a:r>
              <a:rPr lang="en-US" smtClean="0"/>
              <a:t>Product operation:</a:t>
            </a:r>
          </a:p>
          <a:p>
            <a:pPr lvl="1" eaLnBrk="1" hangingPunct="1"/>
            <a:r>
              <a:rPr lang="en-US" smtClean="0"/>
              <a:t>defects/KLOC </a:t>
            </a:r>
            <a:r>
              <a:rPr lang="en-US" i="1" smtClean="0"/>
              <a:t>or</a:t>
            </a:r>
            <a:r>
              <a:rPr lang="en-US" smtClean="0"/>
              <a:t> defects/time interval</a:t>
            </a:r>
          </a:p>
          <a:p>
            <a:pPr lvl="1" eaLnBrk="1" hangingPunct="1"/>
            <a:r>
              <a:rPr lang="en-US" smtClean="0"/>
              <a:t>Mean time between failure (MTBF)</a:t>
            </a:r>
          </a:p>
          <a:p>
            <a:pPr lvl="1" eaLnBrk="1" hangingPunct="1"/>
            <a:r>
              <a:rPr lang="en-US" smtClean="0"/>
              <a:t>others?</a:t>
            </a:r>
          </a:p>
          <a:p>
            <a:pPr lvl="2" eaLnBrk="1" hangingPunct="1"/>
            <a:r>
              <a:rPr lang="en-US" smtClean="0"/>
              <a:t>security</a:t>
            </a:r>
          </a:p>
          <a:p>
            <a:pPr lvl="2" eaLnBrk="1" hangingPunct="1"/>
            <a:r>
              <a:rPr lang="en-US" smtClean="0"/>
              <a:t>usability</a:t>
            </a:r>
          </a:p>
          <a:p>
            <a:pPr eaLnBrk="1" hangingPunct="1"/>
            <a:r>
              <a:rPr lang="en-US" smtClean="0"/>
              <a:t>Product revision:</a:t>
            </a:r>
          </a:p>
          <a:p>
            <a:pPr lvl="1" eaLnBrk="1" hangingPunct="1"/>
            <a:r>
              <a:rPr lang="en-US" smtClean="0"/>
              <a:t>Mean time to change (MTTC)</a:t>
            </a:r>
          </a:p>
          <a:p>
            <a:pPr eaLnBrk="1" hangingPunct="1"/>
            <a:r>
              <a:rPr lang="en-US" smtClean="0"/>
              <a:t>Product transition:</a:t>
            </a:r>
          </a:p>
          <a:p>
            <a:pPr lvl="1" eaLnBrk="1" hangingPunct="1"/>
            <a:r>
              <a:rPr lang="en-US" smtClean="0"/>
              <a:t>Time to port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72497625-03A4-4EDA-B836-1DE6388CBA54}" type="slidenum">
              <a:rPr lang="en-US"/>
              <a:pPr/>
              <a:t>54</a:t>
            </a:fld>
            <a:endParaRPr lang="en-US"/>
          </a:p>
        </p:txBody>
      </p:sp>
      <p:sp>
        <p:nvSpPr>
          <p:cNvPr id="57347" name="Rectangle 2"/>
          <p:cNvSpPr>
            <a:spLocks noGrp="1" noChangeArrowheads="1"/>
          </p:cNvSpPr>
          <p:nvPr>
            <p:ph type="title"/>
          </p:nvPr>
        </p:nvSpPr>
        <p:spPr/>
        <p:txBody>
          <a:bodyPr/>
          <a:lstStyle/>
          <a:p>
            <a:pPr eaLnBrk="1" hangingPunct="1"/>
            <a:r>
              <a:rPr lang="en-US" smtClean="0"/>
              <a:t>Metric Characteristics</a:t>
            </a:r>
          </a:p>
        </p:txBody>
      </p:sp>
      <p:sp>
        <p:nvSpPr>
          <p:cNvPr id="57348" name="Rectangle 3"/>
          <p:cNvSpPr>
            <a:spLocks noGrp="1" noChangeArrowheads="1"/>
          </p:cNvSpPr>
          <p:nvPr>
            <p:ph type="body" idx="1"/>
          </p:nvPr>
        </p:nvSpPr>
        <p:spPr/>
        <p:txBody>
          <a:bodyPr/>
          <a:lstStyle/>
          <a:p>
            <a:pPr eaLnBrk="1" hangingPunct="1"/>
            <a:r>
              <a:rPr lang="en-US" smtClean="0"/>
              <a:t>Objective vs. Subjective</a:t>
            </a:r>
          </a:p>
          <a:p>
            <a:pPr eaLnBrk="1" hangingPunct="1"/>
            <a:endParaRPr lang="en-US" smtClean="0"/>
          </a:p>
          <a:p>
            <a:pPr eaLnBrk="1" hangingPunct="1"/>
            <a:r>
              <a:rPr lang="en-US" smtClean="0"/>
              <a:t>Direct vs. Indirect</a:t>
            </a:r>
          </a:p>
          <a:p>
            <a:pPr eaLnBrk="1" hangingPunct="1"/>
            <a:endParaRPr lang="en-US" smtClean="0"/>
          </a:p>
          <a:p>
            <a:pPr eaLnBrk="1" hangingPunct="1"/>
            <a:r>
              <a:rPr lang="en-US" smtClean="0"/>
              <a:t>Public vs. Private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8DF3BBC2-338A-4F6E-8878-1E0124A843CF}" type="slidenum">
              <a:rPr lang="en-US"/>
              <a:pPr/>
              <a:t>55</a:t>
            </a:fld>
            <a:endParaRPr lang="en-US"/>
          </a:p>
        </p:txBody>
      </p:sp>
      <p:sp>
        <p:nvSpPr>
          <p:cNvPr id="58371" name="Rectangle 2"/>
          <p:cNvSpPr>
            <a:spLocks noGrp="1" noChangeArrowheads="1"/>
          </p:cNvSpPr>
          <p:nvPr>
            <p:ph type="title"/>
          </p:nvPr>
        </p:nvSpPr>
        <p:spPr/>
        <p:txBody>
          <a:bodyPr/>
          <a:lstStyle/>
          <a:p>
            <a:pPr eaLnBrk="1" hangingPunct="1"/>
            <a:r>
              <a:rPr lang="en-US" smtClean="0"/>
              <a:t>Implementing Metrics</a:t>
            </a:r>
          </a:p>
        </p:txBody>
      </p:sp>
      <p:sp>
        <p:nvSpPr>
          <p:cNvPr id="58372" name="Rectangle 3"/>
          <p:cNvSpPr>
            <a:spLocks noGrp="1" noChangeArrowheads="1"/>
          </p:cNvSpPr>
          <p:nvPr>
            <p:ph type="body" idx="1"/>
          </p:nvPr>
        </p:nvSpPr>
        <p:spPr>
          <a:xfrm>
            <a:off x="533400" y="1600200"/>
            <a:ext cx="7848600" cy="4114800"/>
          </a:xfrm>
        </p:spPr>
        <p:txBody>
          <a:bodyPr/>
          <a:lstStyle/>
          <a:p>
            <a:pPr eaLnBrk="1" hangingPunct="1"/>
            <a:r>
              <a:rPr lang="en-US" smtClean="0"/>
              <a:t>Not many companies use sophisticated metrics analysis. </a:t>
            </a:r>
          </a:p>
          <a:p>
            <a:pPr eaLnBrk="1" hangingPunct="1"/>
            <a:r>
              <a:rPr lang="en-US" smtClean="0"/>
              <a:t>Things to keep in mind:</a:t>
            </a:r>
          </a:p>
          <a:p>
            <a:pPr lvl="1" eaLnBrk="1" hangingPunct="1"/>
            <a:r>
              <a:rPr lang="en-US" smtClean="0"/>
              <a:t>Don’t use metrics to appraise or threaten individuals.</a:t>
            </a:r>
          </a:p>
          <a:p>
            <a:pPr lvl="1" eaLnBrk="1" hangingPunct="1"/>
            <a:r>
              <a:rPr lang="en-US" smtClean="0"/>
              <a:t>Clearly define the metrics and set clear goals for their collection and use.</a:t>
            </a:r>
          </a:p>
          <a:p>
            <a:pPr lvl="1" eaLnBrk="1" hangingPunct="1"/>
            <a:r>
              <a:rPr lang="en-US" smtClean="0"/>
              <a:t>Don’t focus on only 1 or 2 metrics.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E10D736C-D734-4807-82DA-A69112AABAD4}" type="slidenum">
              <a:rPr lang="en-US"/>
              <a:pPr/>
              <a:t>56</a:t>
            </a:fld>
            <a:endParaRPr lang="en-US"/>
          </a:p>
        </p:txBody>
      </p:sp>
      <p:sp>
        <p:nvSpPr>
          <p:cNvPr id="59395" name="Rectangle 2"/>
          <p:cNvSpPr>
            <a:spLocks noGrp="1" noChangeArrowheads="1"/>
          </p:cNvSpPr>
          <p:nvPr>
            <p:ph type="title"/>
          </p:nvPr>
        </p:nvSpPr>
        <p:spPr/>
        <p:txBody>
          <a:bodyPr/>
          <a:lstStyle/>
          <a:p>
            <a:pPr eaLnBrk="1" hangingPunct="1"/>
            <a:r>
              <a:rPr lang="en-US" smtClean="0"/>
              <a:t>Principles</a:t>
            </a:r>
          </a:p>
        </p:txBody>
      </p:sp>
      <p:sp>
        <p:nvSpPr>
          <p:cNvPr id="59396" name="Rectangle 3"/>
          <p:cNvSpPr>
            <a:spLocks noGrp="1" noChangeArrowheads="1"/>
          </p:cNvSpPr>
          <p:nvPr>
            <p:ph type="body" idx="1"/>
          </p:nvPr>
        </p:nvSpPr>
        <p:spPr/>
        <p:txBody>
          <a:bodyPr/>
          <a:lstStyle/>
          <a:p>
            <a:pPr eaLnBrk="1" hangingPunct="1"/>
            <a:r>
              <a:rPr lang="en-US" smtClean="0"/>
              <a:t>Metrics should be as direct as possible.</a:t>
            </a:r>
          </a:p>
          <a:p>
            <a:pPr eaLnBrk="1" hangingPunct="1"/>
            <a:r>
              <a:rPr lang="en-US" smtClean="0"/>
              <a:t>Use automated tools.</a:t>
            </a:r>
          </a:p>
          <a:p>
            <a:pPr eaLnBrk="1" hangingPunct="1"/>
            <a:r>
              <a:rPr lang="en-US" smtClean="0"/>
              <a:t>Deploy proper statistics.</a:t>
            </a:r>
          </a:p>
          <a:p>
            <a:pPr eaLnBrk="1" hangingPunct="1"/>
            <a:r>
              <a:rPr lang="en-US" smtClean="0"/>
              <a:t>You can measure anything.</a:t>
            </a:r>
          </a:p>
          <a:p>
            <a:pPr eaLnBrk="1" hangingPunct="1"/>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fld id="{FA438BCE-0E05-4C03-8867-F962BBC8EF70}" type="slidenum">
              <a:rPr lang="en-US"/>
              <a:pPr/>
              <a:t>6</a:t>
            </a:fld>
            <a:endParaRPr lang="en-US"/>
          </a:p>
        </p:txBody>
      </p:sp>
      <p:sp>
        <p:nvSpPr>
          <p:cNvPr id="9219" name="Rectangle 2"/>
          <p:cNvSpPr>
            <a:spLocks noGrp="1" noChangeArrowheads="1"/>
          </p:cNvSpPr>
          <p:nvPr>
            <p:ph type="title"/>
          </p:nvPr>
        </p:nvSpPr>
        <p:spPr/>
        <p:txBody>
          <a:bodyPr/>
          <a:lstStyle/>
          <a:p>
            <a:pPr eaLnBrk="1" hangingPunct="1"/>
            <a:r>
              <a:rPr lang="en-US" smtClean="0"/>
              <a:t>Some Definitions</a:t>
            </a:r>
          </a:p>
        </p:txBody>
      </p:sp>
      <p:sp>
        <p:nvSpPr>
          <p:cNvPr id="9220" name="Rectangle 3"/>
          <p:cNvSpPr>
            <a:spLocks noGrp="1" noChangeArrowheads="1"/>
          </p:cNvSpPr>
          <p:nvPr>
            <p:ph type="body" idx="1"/>
          </p:nvPr>
        </p:nvSpPr>
        <p:spPr>
          <a:xfrm>
            <a:off x="457200" y="1600200"/>
            <a:ext cx="8534400" cy="4724400"/>
          </a:xfrm>
        </p:spPr>
        <p:txBody>
          <a:bodyPr/>
          <a:lstStyle/>
          <a:p>
            <a:pPr eaLnBrk="1" hangingPunct="1">
              <a:lnSpc>
                <a:spcPct val="80000"/>
              </a:lnSpc>
            </a:pPr>
            <a:r>
              <a:rPr lang="en-US" sz="2800" smtClean="0"/>
              <a:t>Fault</a:t>
            </a:r>
          </a:p>
          <a:p>
            <a:pPr lvl="1" eaLnBrk="1" hangingPunct="1">
              <a:lnSpc>
                <a:spcPct val="80000"/>
              </a:lnSpc>
            </a:pPr>
            <a:r>
              <a:rPr lang="en-US" sz="2200" i="1" smtClean="0"/>
              <a:t>a software problem that causes failures</a:t>
            </a:r>
            <a:endParaRPr lang="en-US" sz="600" i="1" smtClean="0"/>
          </a:p>
          <a:p>
            <a:pPr eaLnBrk="1" hangingPunct="1">
              <a:lnSpc>
                <a:spcPct val="80000"/>
              </a:lnSpc>
            </a:pPr>
            <a:r>
              <a:rPr lang="en-US" sz="2800" smtClean="0"/>
              <a:t>Mistake</a:t>
            </a:r>
          </a:p>
          <a:p>
            <a:pPr lvl="1" eaLnBrk="1" hangingPunct="1">
              <a:lnSpc>
                <a:spcPct val="80000"/>
              </a:lnSpc>
            </a:pPr>
            <a:r>
              <a:rPr lang="en-US" sz="2200" i="1" smtClean="0"/>
              <a:t>a human error that causes a fault</a:t>
            </a:r>
          </a:p>
          <a:p>
            <a:pPr eaLnBrk="1" hangingPunct="1">
              <a:lnSpc>
                <a:spcPct val="80000"/>
              </a:lnSpc>
            </a:pPr>
            <a:r>
              <a:rPr lang="en-US" sz="2800" smtClean="0"/>
              <a:t>Failure</a:t>
            </a:r>
          </a:p>
          <a:p>
            <a:pPr lvl="1" eaLnBrk="1" hangingPunct="1">
              <a:lnSpc>
                <a:spcPct val="80000"/>
              </a:lnSpc>
            </a:pPr>
            <a:r>
              <a:rPr lang="en-US" sz="2200" i="1" smtClean="0"/>
              <a:t>incorrect software behavior caused by a fault</a:t>
            </a:r>
          </a:p>
          <a:p>
            <a:pPr eaLnBrk="1" hangingPunct="1">
              <a:lnSpc>
                <a:spcPct val="80000"/>
              </a:lnSpc>
            </a:pPr>
            <a:r>
              <a:rPr lang="en-US" sz="2700" smtClean="0"/>
              <a:t>Incident</a:t>
            </a:r>
          </a:p>
          <a:p>
            <a:pPr lvl="1" eaLnBrk="1" hangingPunct="1">
              <a:lnSpc>
                <a:spcPct val="80000"/>
              </a:lnSpc>
            </a:pPr>
            <a:r>
              <a:rPr lang="en-US" sz="2200" i="1" smtClean="0"/>
              <a:t>an observed, potential failure that must be investigated</a:t>
            </a:r>
          </a:p>
          <a:p>
            <a:pPr eaLnBrk="1" hangingPunct="1">
              <a:lnSpc>
                <a:spcPct val="80000"/>
              </a:lnSpc>
            </a:pPr>
            <a:r>
              <a:rPr lang="en-US" sz="2800" smtClean="0"/>
              <a:t>Error</a:t>
            </a:r>
          </a:p>
          <a:p>
            <a:pPr lvl="1" eaLnBrk="1" hangingPunct="1">
              <a:lnSpc>
                <a:spcPct val="80000"/>
              </a:lnSpc>
            </a:pPr>
            <a:r>
              <a:rPr lang="en-US" sz="2200" i="1" smtClean="0"/>
              <a:t>the amount of the incorrectness of a result caused by a fault</a:t>
            </a:r>
          </a:p>
          <a:p>
            <a:pPr eaLnBrk="1" hangingPunct="1">
              <a:lnSpc>
                <a:spcPct val="80000"/>
              </a:lnSpc>
            </a:pPr>
            <a:r>
              <a:rPr lang="en-US" sz="2800" smtClean="0"/>
              <a:t>Defect</a:t>
            </a:r>
          </a:p>
          <a:p>
            <a:pPr lvl="1" eaLnBrk="1" hangingPunct="1">
              <a:lnSpc>
                <a:spcPct val="80000"/>
              </a:lnSpc>
            </a:pPr>
            <a:r>
              <a:rPr lang="en-US" sz="2200" i="1" smtClean="0"/>
              <a:t>a generic term for all of the above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48164105-CB1F-4712-A432-9086CCACBE8C}" type="slidenum">
              <a:rPr lang="en-US"/>
              <a:pPr/>
              <a:t>7</a:t>
            </a:fld>
            <a:endParaRPr lang="en-US"/>
          </a:p>
        </p:txBody>
      </p:sp>
      <p:sp>
        <p:nvSpPr>
          <p:cNvPr id="10243" name="Rectangle 2"/>
          <p:cNvSpPr>
            <a:spLocks noGrp="1" noChangeArrowheads="1"/>
          </p:cNvSpPr>
          <p:nvPr>
            <p:ph type="title"/>
          </p:nvPr>
        </p:nvSpPr>
        <p:spPr/>
        <p:txBody>
          <a:bodyPr/>
          <a:lstStyle/>
          <a:p>
            <a:pPr eaLnBrk="1" hangingPunct="1"/>
            <a:r>
              <a:rPr lang="en-US" smtClean="0"/>
              <a:t>Traditional Software Testing</a:t>
            </a:r>
          </a:p>
        </p:txBody>
      </p:sp>
      <p:sp>
        <p:nvSpPr>
          <p:cNvPr id="10244" name="Rectangle 3"/>
          <p:cNvSpPr>
            <a:spLocks noGrp="1" noChangeArrowheads="1"/>
          </p:cNvSpPr>
          <p:nvPr>
            <p:ph type="body" idx="1"/>
          </p:nvPr>
        </p:nvSpPr>
        <p:spPr/>
        <p:txBody>
          <a:bodyPr/>
          <a:lstStyle/>
          <a:p>
            <a:pPr eaLnBrk="1" hangingPunct="1"/>
            <a:r>
              <a:rPr lang="en-US" smtClean="0"/>
              <a:t>Software testing is the process of investigating and establishing the quality of a software system.</a:t>
            </a:r>
          </a:p>
          <a:p>
            <a:pPr eaLnBrk="1" hangingPunct="1"/>
            <a:r>
              <a:rPr lang="en-US" smtClean="0">
                <a:hlinkClick r:id="" action="ppaction://customshow?id=10&amp;return=true"/>
              </a:rPr>
              <a:t>Overview of Traditional Software Testing</a:t>
            </a:r>
            <a:endParaRPr lang="en-US" smtClean="0"/>
          </a:p>
          <a:p>
            <a:pPr eaLnBrk="1" hangingPunct="1"/>
            <a:r>
              <a:rPr lang="en-US" smtClean="0"/>
              <a:t>Traditional Approaches:</a:t>
            </a:r>
          </a:p>
          <a:p>
            <a:pPr lvl="1" eaLnBrk="1" hangingPunct="1"/>
            <a:r>
              <a:rPr lang="en-US" smtClean="0">
                <a:hlinkClick r:id="" action="ppaction://customshow?id=3&amp;return=true"/>
              </a:rPr>
              <a:t>Non-execution-based testing</a:t>
            </a:r>
            <a:endParaRPr lang="en-US" smtClean="0"/>
          </a:p>
          <a:p>
            <a:pPr lvl="1" eaLnBrk="1" hangingPunct="1"/>
            <a:r>
              <a:rPr lang="en-US" smtClean="0">
                <a:hlinkClick r:id="" action="ppaction://customshow?id=4&amp;return=true"/>
              </a:rPr>
              <a:t>Execution-based testing</a:t>
            </a:r>
            <a:endParaRPr lang="en-US" smtClean="0"/>
          </a:p>
          <a:p>
            <a:pPr eaLnBrk="1" hangingPunct="1"/>
            <a:endParaRPr lang="en-US" smtClean="0"/>
          </a:p>
          <a:p>
            <a:pPr lvl="1" eaLnBrk="1" hangingPunct="1"/>
            <a:endParaRPr lang="en-US" sz="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DB5D42ED-B79A-4407-9E04-9F24B1A915A4}" type="slidenum">
              <a:rPr lang="en-US"/>
              <a:pPr/>
              <a:t>8</a:t>
            </a:fld>
            <a:endParaRPr lang="en-US"/>
          </a:p>
        </p:txBody>
      </p:sp>
      <p:sp>
        <p:nvSpPr>
          <p:cNvPr id="11267" name="Rectangle 2"/>
          <p:cNvSpPr>
            <a:spLocks noGrp="1" noChangeArrowheads="1"/>
          </p:cNvSpPr>
          <p:nvPr>
            <p:ph type="title"/>
          </p:nvPr>
        </p:nvSpPr>
        <p:spPr/>
        <p:txBody>
          <a:bodyPr/>
          <a:lstStyle/>
          <a:p>
            <a:pPr eaLnBrk="1" hangingPunct="1"/>
            <a:r>
              <a:rPr lang="en-US" smtClean="0"/>
              <a:t>Testing: Principles</a:t>
            </a:r>
          </a:p>
        </p:txBody>
      </p:sp>
      <p:sp>
        <p:nvSpPr>
          <p:cNvPr id="11268" name="Rectangle 3"/>
          <p:cNvSpPr>
            <a:spLocks noGrp="1" noChangeArrowheads="1"/>
          </p:cNvSpPr>
          <p:nvPr>
            <p:ph type="body" idx="1"/>
          </p:nvPr>
        </p:nvSpPr>
        <p:spPr>
          <a:xfrm>
            <a:off x="533400" y="1524000"/>
            <a:ext cx="8229600" cy="4876800"/>
          </a:xfrm>
        </p:spPr>
        <p:txBody>
          <a:bodyPr/>
          <a:lstStyle/>
          <a:p>
            <a:pPr eaLnBrk="1" hangingPunct="1">
              <a:lnSpc>
                <a:spcPct val="90000"/>
              </a:lnSpc>
            </a:pPr>
            <a:r>
              <a:rPr lang="en-US" sz="2800" smtClean="0"/>
              <a:t>Testing is not a proof of correctness.</a:t>
            </a:r>
          </a:p>
          <a:p>
            <a:pPr eaLnBrk="1" hangingPunct="1">
              <a:lnSpc>
                <a:spcPct val="90000"/>
              </a:lnSpc>
            </a:pPr>
            <a:endParaRPr lang="en-US" sz="2000" smtClean="0"/>
          </a:p>
          <a:p>
            <a:pPr eaLnBrk="1" hangingPunct="1">
              <a:lnSpc>
                <a:spcPct val="90000"/>
              </a:lnSpc>
            </a:pPr>
            <a:r>
              <a:rPr lang="en-US" sz="2800" smtClean="0"/>
              <a:t>Exhaustive testing is not possible.</a:t>
            </a:r>
          </a:p>
          <a:p>
            <a:pPr eaLnBrk="1" hangingPunct="1">
              <a:lnSpc>
                <a:spcPct val="90000"/>
              </a:lnSpc>
            </a:pPr>
            <a:endParaRPr lang="en-US" sz="2000" smtClean="0"/>
          </a:p>
          <a:p>
            <a:pPr eaLnBrk="1" hangingPunct="1">
              <a:lnSpc>
                <a:spcPct val="90000"/>
              </a:lnSpc>
            </a:pPr>
            <a:r>
              <a:rPr lang="en-US" sz="2800" smtClean="0"/>
              <a:t>Testing is context-dependent.</a:t>
            </a:r>
          </a:p>
          <a:p>
            <a:pPr eaLnBrk="1" hangingPunct="1">
              <a:lnSpc>
                <a:spcPct val="90000"/>
              </a:lnSpc>
            </a:pPr>
            <a:endParaRPr lang="en-US" sz="2000" smtClean="0"/>
          </a:p>
          <a:p>
            <a:pPr eaLnBrk="1" hangingPunct="1">
              <a:lnSpc>
                <a:spcPct val="90000"/>
              </a:lnSpc>
            </a:pPr>
            <a:r>
              <a:rPr lang="en-US" sz="2800" smtClean="0"/>
              <a:t>Defects tend to cluster.</a:t>
            </a:r>
          </a:p>
          <a:p>
            <a:pPr eaLnBrk="1" hangingPunct="1">
              <a:lnSpc>
                <a:spcPct val="90000"/>
              </a:lnSpc>
            </a:pPr>
            <a:endParaRPr lang="en-US" sz="2000" smtClean="0"/>
          </a:p>
          <a:p>
            <a:pPr eaLnBrk="1" hangingPunct="1">
              <a:lnSpc>
                <a:spcPct val="90000"/>
              </a:lnSpc>
            </a:pPr>
            <a:r>
              <a:rPr lang="en-US" sz="2800" smtClean="0"/>
              <a:t>Link tests to their </a:t>
            </a:r>
            <a:r>
              <a:rPr lang="en-US" sz="2800" i="1" smtClean="0"/>
              <a:t>test basis</a:t>
            </a:r>
            <a:r>
              <a:rPr lang="en-US" sz="2800" smtClean="0"/>
              <a:t>.</a:t>
            </a:r>
          </a:p>
          <a:p>
            <a:pPr eaLnBrk="1" hangingPunct="1">
              <a:lnSpc>
                <a:spcPct val="90000"/>
              </a:lnSpc>
            </a:pPr>
            <a:endParaRPr lang="en-US" sz="2000" smtClean="0"/>
          </a:p>
          <a:p>
            <a:pPr eaLnBrk="1" hangingPunct="1">
              <a:lnSpc>
                <a:spcPct val="90000"/>
              </a:lnSpc>
            </a:pPr>
            <a:r>
              <a:rPr lang="en-US" sz="2800" smtClean="0"/>
              <a:t>Build testability into the product.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ADEBF6C4-2ED4-45A1-8AE1-EEBCB2CA93BF}" type="slidenum">
              <a:rPr lang="en-US"/>
              <a:pPr/>
              <a:t>9</a:t>
            </a:fld>
            <a:endParaRPr lang="en-US"/>
          </a:p>
        </p:txBody>
      </p:sp>
      <p:sp>
        <p:nvSpPr>
          <p:cNvPr id="12291" name="Rectangle 2"/>
          <p:cNvSpPr>
            <a:spLocks noGrp="1" noChangeArrowheads="1"/>
          </p:cNvSpPr>
          <p:nvPr>
            <p:ph type="title"/>
          </p:nvPr>
        </p:nvSpPr>
        <p:spPr/>
        <p:txBody>
          <a:bodyPr/>
          <a:lstStyle/>
          <a:p>
            <a:pPr eaLnBrk="1" hangingPunct="1"/>
            <a:r>
              <a:rPr lang="en-US" smtClean="0"/>
              <a:t>Testing: Management</a:t>
            </a:r>
          </a:p>
        </p:txBody>
      </p:sp>
      <p:sp>
        <p:nvSpPr>
          <p:cNvPr id="12292" name="Rectangle 3"/>
          <p:cNvSpPr>
            <a:spLocks noGrp="1" noChangeArrowheads="1"/>
          </p:cNvSpPr>
          <p:nvPr>
            <p:ph type="body" idx="1"/>
          </p:nvPr>
        </p:nvSpPr>
        <p:spPr>
          <a:xfrm>
            <a:off x="533400" y="1524000"/>
            <a:ext cx="7772400" cy="4648200"/>
          </a:xfrm>
        </p:spPr>
        <p:txBody>
          <a:bodyPr/>
          <a:lstStyle/>
          <a:p>
            <a:pPr eaLnBrk="1" hangingPunct="1"/>
            <a:r>
              <a:rPr lang="en-US" smtClean="0"/>
              <a:t>Testing doesn’t just happen; it should be managed.</a:t>
            </a:r>
          </a:p>
          <a:p>
            <a:pPr eaLnBrk="1" hangingPunct="1"/>
            <a:r>
              <a:rPr lang="en-US" smtClean="0"/>
              <a:t>Testing should be:</a:t>
            </a:r>
          </a:p>
          <a:p>
            <a:pPr lvl="1" eaLnBrk="1" hangingPunct="1"/>
            <a:r>
              <a:rPr lang="en-US" smtClean="0"/>
              <a:t>Continuous</a:t>
            </a:r>
          </a:p>
          <a:p>
            <a:pPr lvl="1" eaLnBrk="1" hangingPunct="1"/>
            <a:endParaRPr lang="en-US" sz="1200" smtClean="0"/>
          </a:p>
          <a:p>
            <a:pPr lvl="1" eaLnBrk="1" hangingPunct="1"/>
            <a:r>
              <a:rPr lang="en-US" smtClean="0"/>
              <a:t>Pervasive</a:t>
            </a:r>
          </a:p>
          <a:p>
            <a:pPr lvl="1" eaLnBrk="1" hangingPunct="1"/>
            <a:endParaRPr lang="en-US" sz="1200" smtClean="0"/>
          </a:p>
          <a:p>
            <a:pPr lvl="1" eaLnBrk="1" hangingPunct="1"/>
            <a:r>
              <a:rPr lang="en-US" smtClean="0"/>
              <a:t>Meticulous</a:t>
            </a:r>
          </a:p>
          <a:p>
            <a:pPr lvl="1" eaLnBrk="1" hangingPunct="1"/>
            <a:endParaRPr lang="en-US" sz="1200" smtClean="0"/>
          </a:p>
          <a:p>
            <a:pPr lvl="1" eaLnBrk="1" hangingPunct="1"/>
            <a:r>
              <a:rPr lang="en-US" smtClean="0"/>
              <a:t>Independent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
      <a:dk1>
        <a:srgbClr val="003300"/>
      </a:dk1>
      <a:lt1>
        <a:srgbClr val="FFFFFF"/>
      </a:lt1>
      <a:dk2>
        <a:srgbClr val="000000"/>
      </a:dk2>
      <a:lt2>
        <a:srgbClr val="336600"/>
      </a:lt2>
      <a:accent1>
        <a:srgbClr val="D5D000"/>
      </a:accent1>
      <a:accent2>
        <a:srgbClr val="669900"/>
      </a:accent2>
      <a:accent3>
        <a:srgbClr val="FFFFFF"/>
      </a:accent3>
      <a:accent4>
        <a:srgbClr val="002A00"/>
      </a:accent4>
      <a:accent5>
        <a:srgbClr val="E7E4AA"/>
      </a:accent5>
      <a:accent6>
        <a:srgbClr val="5C8A00"/>
      </a:accent6>
      <a:hlink>
        <a:srgbClr val="333300"/>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blank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blank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lank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blank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blank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blank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blank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blank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blank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blank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996600"/>
        </a:hlink>
        <a:folHlink>
          <a:srgbClr val="CC9900"/>
        </a:folHlink>
      </a:clrScheme>
      <a:clrMap bg1="lt1" tx1="dk1" bg2="lt2" tx2="dk2" accent1="accent1" accent2="accent2" accent3="accent3" accent4="accent4" accent5="accent5" accent6="accent6" hlink="hlink" folHlink="folHlink"/>
    </a:extraClrScheme>
    <a:extraClrScheme>
      <a:clrScheme name="blank 14">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blank 15">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9900"/>
        </a:folHlink>
      </a:clrScheme>
      <a:clrMap bg1="lt1" tx1="dk1" bg2="lt2" tx2="dk2" accent1="accent1" accent2="accent2" accent3="accent3" accent4="accent4" accent5="accent5" accent6="accent6" hlink="hlink" folHlink="folHlink"/>
    </a:extraClrScheme>
    <a:extraClrScheme>
      <a:clrScheme name="blank 16">
        <a:dk1>
          <a:srgbClr val="000000"/>
        </a:dk1>
        <a:lt1>
          <a:srgbClr val="FFFFFF"/>
        </a:lt1>
        <a:dk2>
          <a:srgbClr val="000000"/>
        </a:dk2>
        <a:lt2>
          <a:srgbClr val="663300"/>
        </a:lt2>
        <a:accent1>
          <a:srgbClr val="CCCC00"/>
        </a:accent1>
        <a:accent2>
          <a:srgbClr val="CCCC00"/>
        </a:accent2>
        <a:accent3>
          <a:srgbClr val="FFFFFF"/>
        </a:accent3>
        <a:accent4>
          <a:srgbClr val="000000"/>
        </a:accent4>
        <a:accent5>
          <a:srgbClr val="E2E2AA"/>
        </a:accent5>
        <a:accent6>
          <a:srgbClr val="B9B900"/>
        </a:accent6>
        <a:hlink>
          <a:srgbClr val="754E27"/>
        </a:hlink>
        <a:folHlink>
          <a:srgbClr val="CC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5357</TotalTime>
  <Words>5679</Words>
  <Application>Microsoft Office PowerPoint</Application>
  <PresentationFormat>On-screen Show (4:3)</PresentationFormat>
  <Paragraphs>973</Paragraphs>
  <Slides>56</Slides>
  <Notes>56</Notes>
  <HiddenSlides>1</HiddenSlides>
  <MMClips>0</MMClips>
  <ScaleCrop>false</ScaleCrop>
  <HeadingPairs>
    <vt:vector size="8" baseType="variant">
      <vt:variant>
        <vt:lpstr>Theme</vt:lpstr>
      </vt:variant>
      <vt:variant>
        <vt:i4>1</vt:i4>
      </vt:variant>
      <vt:variant>
        <vt:lpstr>Embedded OLE Servers</vt:lpstr>
      </vt:variant>
      <vt:variant>
        <vt:i4>1</vt:i4>
      </vt:variant>
      <vt:variant>
        <vt:lpstr>Slide Titles</vt:lpstr>
      </vt:variant>
      <vt:variant>
        <vt:i4>56</vt:i4>
      </vt:variant>
      <vt:variant>
        <vt:lpstr>Custom Shows</vt:lpstr>
      </vt:variant>
      <vt:variant>
        <vt:i4>12</vt:i4>
      </vt:variant>
    </vt:vector>
  </HeadingPairs>
  <TitlesOfParts>
    <vt:vector size="70" baseType="lpstr">
      <vt:lpstr>blank</vt:lpstr>
      <vt:lpstr>Document</vt:lpstr>
      <vt:lpstr>Slide 1</vt:lpstr>
      <vt:lpstr>Slide 2</vt:lpstr>
      <vt:lpstr>Software Quality</vt:lpstr>
      <vt:lpstr>Introduction</vt:lpstr>
      <vt:lpstr>Elements of Quality</vt:lpstr>
      <vt:lpstr>Some Definitions</vt:lpstr>
      <vt:lpstr>Traditional Software Testing</vt:lpstr>
      <vt:lpstr>Testing: Principles</vt:lpstr>
      <vt:lpstr>Testing: Management</vt:lpstr>
      <vt:lpstr>Testing: Psychology</vt:lpstr>
      <vt:lpstr>Slide 11</vt:lpstr>
      <vt:lpstr>Non-Execution-Based Testing</vt:lpstr>
      <vt:lpstr>Technical Review</vt:lpstr>
      <vt:lpstr>Execution-Based Testing</vt:lpstr>
      <vt:lpstr>White-Box Testing</vt:lpstr>
      <vt:lpstr>Black-Box Testing</vt:lpstr>
      <vt:lpstr>Unit Testing</vt:lpstr>
      <vt:lpstr>Integration Testing</vt:lpstr>
      <vt:lpstr>System Testing</vt:lpstr>
      <vt:lpstr>Acceptance Testing</vt:lpstr>
      <vt:lpstr>Testing Approaches &amp; Levels</vt:lpstr>
      <vt:lpstr>Testing Changes to the System</vt:lpstr>
      <vt:lpstr>Testing Databases</vt:lpstr>
      <vt:lpstr>Test Documentation</vt:lpstr>
      <vt:lpstr>Debugging</vt:lpstr>
      <vt:lpstr>Test-Driven Development</vt:lpstr>
      <vt:lpstr>Slide 27</vt:lpstr>
      <vt:lpstr>Refactoring</vt:lpstr>
      <vt:lpstr>Refactoring Patterns</vt:lpstr>
      <vt:lpstr>Eric Gamma &amp;    Kent Beck</vt:lpstr>
      <vt:lpstr>Configuration Management</vt:lpstr>
      <vt:lpstr>Version/Release Control</vt:lpstr>
      <vt:lpstr>Change Management</vt:lpstr>
      <vt:lpstr>Build Support</vt:lpstr>
      <vt:lpstr>Process Improvement</vt:lpstr>
      <vt:lpstr>Slide 36</vt:lpstr>
      <vt:lpstr>Capability Maturity Model Integrated</vt:lpstr>
      <vt:lpstr>CMMI Continuous Model</vt:lpstr>
      <vt:lpstr>Continuous Capability Example</vt:lpstr>
      <vt:lpstr>CMMI Staged Model</vt:lpstr>
      <vt:lpstr>Aggregate Staged Maturity Profiles</vt:lpstr>
      <vt:lpstr>CMMI Cost/Benefit Analysis</vt:lpstr>
      <vt:lpstr>Implementing Process Improvement</vt:lpstr>
      <vt:lpstr>ISO 9000</vt:lpstr>
      <vt:lpstr>Slide 45</vt:lpstr>
      <vt:lpstr>Baseball and Statistics</vt:lpstr>
      <vt:lpstr>Ice skating and Statistics</vt:lpstr>
      <vt:lpstr>Engineering and Statistics</vt:lpstr>
      <vt:lpstr>Software Metrics</vt:lpstr>
      <vt:lpstr>Software process metrics</vt:lpstr>
      <vt:lpstr>Software product metrics</vt:lpstr>
      <vt:lpstr>Software Size/Complexity Metrics</vt:lpstr>
      <vt:lpstr>Software Quality Metrics</vt:lpstr>
      <vt:lpstr>Metric Characteristics</vt:lpstr>
      <vt:lpstr>Implementing Metrics</vt:lpstr>
      <vt:lpstr>Principles</vt:lpstr>
      <vt:lpstr>quality</vt:lpstr>
      <vt:lpstr>traditionalTesting</vt:lpstr>
      <vt:lpstr>tdd</vt:lpstr>
      <vt:lpstr>nonexecutiontesting</vt:lpstr>
      <vt:lpstr>executiontesting</vt:lpstr>
      <vt:lpstr>processImprovement</vt:lpstr>
      <vt:lpstr>cmm</vt:lpstr>
      <vt:lpstr>iso9000</vt:lpstr>
      <vt:lpstr>psp</vt:lpstr>
      <vt:lpstr>metrics</vt:lpstr>
      <vt:lpstr>softwareTestingOverview</vt:lpstr>
      <vt:lpstr>cm</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262 - Software Engineering - Calvin College</dc:title>
  <dc:creator>Keith Vander Linden</dc:creator>
  <cp:lastModifiedBy>Information Technology</cp:lastModifiedBy>
  <cp:revision>845</cp:revision>
  <cp:lastPrinted>2000-01-31T15:44:41Z</cp:lastPrinted>
  <dcterms:created xsi:type="dcterms:W3CDTF">1998-07-17T11:42:18Z</dcterms:created>
  <dcterms:modified xsi:type="dcterms:W3CDTF">2009-08-26T19:54:36Z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kvlinden@calvin.edu</vt:lpwstr>
  </property>
  <property fmtid="{D5CDD505-2E9C-101B-9397-08002B2CF9AE}" pid="8" name="HomePage">
    <vt:lpwstr>http://www.calvin.edu/~kvlinden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D:\Courses\247</vt:lpwstr>
  </property>
</Properties>
</file>