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7"/>
  </p:notesMasterIdLst>
  <p:handoutMasterIdLst>
    <p:handoutMasterId r:id="rId18"/>
  </p:handoutMasterIdLst>
  <p:sldIdLst>
    <p:sldId id="266" r:id="rId2"/>
    <p:sldId id="256" r:id="rId3"/>
    <p:sldId id="267" r:id="rId4"/>
    <p:sldId id="268" r:id="rId5"/>
    <p:sldId id="269" r:id="rId6"/>
    <p:sldId id="262" r:id="rId7"/>
    <p:sldId id="276" r:id="rId8"/>
    <p:sldId id="277" r:id="rId9"/>
    <p:sldId id="278" r:id="rId10"/>
    <p:sldId id="265" r:id="rId11"/>
    <p:sldId id="279" r:id="rId12"/>
    <p:sldId id="274" r:id="rId13"/>
    <p:sldId id="270" r:id="rId14"/>
    <p:sldId id="261" r:id="rId15"/>
    <p:sldId id="275" r:id="rId16"/>
  </p:sldIdLst>
  <p:sldSz cx="9144000" cy="6858000" type="screen4x3"/>
  <p:notesSz cx="6858000" cy="9144000"/>
  <p:custShowLst>
    <p:custShow name="bad fonts" id="0">
      <p:sldLst/>
    </p:custShow>
    <p:custShow name="distracting" id="1">
      <p:sldLst>
        <p:sld r:id="rId11"/>
        <p:sld r:id="rId13"/>
      </p:sldLst>
    </p:custShow>
    <p:custShow name="too full" id="2">
      <p:sldLst/>
    </p:custShow>
    <p:custShow name="analysis" id="3">
      <p:sldLst>
        <p:sld r:id="rId5"/>
      </p:sldLst>
    </p:custShow>
    <p:custShow name="design" id="4">
      <p:sldLst>
        <p:sld r:id="rId6"/>
        <p:sld r:id="rId7"/>
        <p:sld r:id="rId15"/>
      </p:sldLst>
    </p:custShow>
    <p:custShow name="performance" id="5">
      <p:sldLst>
        <p:sld r:id="rId14"/>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7" autoAdjust="0"/>
    <p:restoredTop sz="86892" autoAdjust="0"/>
  </p:normalViewPr>
  <p:slideViewPr>
    <p:cSldViewPr>
      <p:cViewPr varScale="1">
        <p:scale>
          <a:sx n="106" d="100"/>
          <a:sy n="106" d="100"/>
        </p:scale>
        <p:origin x="-5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1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82232CE-061C-45AF-BFB2-6B926B4B9E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22817AA-62BA-478B-B101-3069CA4C4D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04A84D0-7C6E-4332-A807-5D2AA25BF488}"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mtClean="0"/>
              <a:t>Give this lecture on Wednesday.  Monday will be overflow from the HCI unit.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AEE137D-6F62-4232-9CF5-966C820C186D}" type="slidenum">
              <a:rPr lang="en-US" smtClean="0"/>
              <a:pPr/>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t>You should be the most interesting thing up there.</a:t>
            </a:r>
          </a:p>
          <a:p>
            <a:r>
              <a:rPr lang="en-US" smtClean="0"/>
              <a:t>The material on your slides should be the second most important thing.</a:t>
            </a:r>
          </a:p>
          <a:p>
            <a:r>
              <a:rPr lang="en-US" smtClean="0"/>
              <a:t>Anything else is either a distraction or worse.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C8F4AB6-EE1C-4D6D-A77D-A72C205BCC85}" type="slidenum">
              <a:rPr lang="en-US" smtClean="0"/>
              <a:pPr/>
              <a:t>11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18D3FD5-FDF5-4DF3-A173-DF676C5C7BC9}" type="slidenum">
              <a:rPr lang="en-US" smtClean="0"/>
              <a:pPr/>
              <a:t>12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CCB2EB9-16EC-4096-A00C-CC10C81FAE46}" type="slidenum">
              <a:rPr lang="en-US" smtClean="0"/>
              <a:pPr/>
              <a:t>13</a:t>
            </a:fld>
            <a:endParaRPr lang="en-US" smtClean="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r>
              <a:rPr lang="en-US" smtClean="0"/>
              <a:t>“Presentable” is context dependent.  Don’t over or under dress.</a:t>
            </a:r>
          </a:p>
          <a:p>
            <a:r>
              <a:rPr lang="en-US" smtClean="0"/>
              <a:t>Standing isn’t the only way, the British academic frequently sits.  Socractes lead his students around.  Americans stand, so should you in most cases.</a:t>
            </a:r>
          </a:p>
          <a:p>
            <a:r>
              <a:rPr lang="en-US" smtClean="0"/>
              <a:t>Making contact requires eye-contact (no reading) and using gestures to “bring them in”.  Memorization sounds forced, but do learn to work extemporaneously from an outline.</a:t>
            </a:r>
          </a:p>
          <a:p>
            <a:r>
              <a:rPr lang="en-US" smtClean="0"/>
              <a:t>Use cards to get you going if you really need them.  I frequently write out the first sentence on the first slide in case I freeze up at the beginning; that’s usually enough to get me going and the rest comes with simple reminders from the slides.  Philosophers frequently read their presentations, otherwise reading is a bad idea - it exudes a lack of interest and is quite boring.  One might just as well read the paper.</a:t>
            </a:r>
          </a:p>
          <a:p>
            <a:r>
              <a:rPr lang="en-US" smtClean="0"/>
              <a:t>Keep their attention through whatever appropriate means possible (e.g., stories, pictures, nonsense)</a:t>
            </a:r>
          </a:p>
          <a:p>
            <a:r>
              <a:rPr lang="en-US" smtClean="0"/>
              <a:t>Other general ideas:</a:t>
            </a:r>
          </a:p>
          <a:p>
            <a:r>
              <a:rPr lang="en-US" smtClean="0"/>
              <a:t>	Nervousness – it’s inevitable.  When I’m nervous and I know what I’m talking about, I’m dynamite!</a:t>
            </a:r>
          </a:p>
          <a:p>
            <a:r>
              <a:rPr lang="en-US" smtClean="0"/>
              <a:t>	Review each slide, then discuss it</a:t>
            </a:r>
          </a:p>
          <a:p>
            <a:r>
              <a:rPr lang="en-US" smtClean="0"/>
              <a:t>	Don’t get side-tracked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7118874-1D79-48BD-A9E2-020EC194285D}" type="slidenum">
              <a:rPr lang="en-US" smtClean="0"/>
              <a:pPr/>
              <a:t>14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mtClean="0"/>
              <a:t>Mark Twain said it usually took him 2 or 3 weeks to work up a good impromptu speech.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0443F65-1C06-4802-9B2A-7053602C9617}" type="slidenum">
              <a:rPr lang="en-US" smtClean="0"/>
              <a:pPr/>
              <a:t>15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t>Mostly, these guys are over-reacting.  Powerpoint can be very useful if used properly (and it, or something like it, is required for your team presentations).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F26D694-9B79-46F3-B7EC-353E591DA652}" type="slidenum">
              <a:rPr lang="en-US" smtClean="0"/>
              <a:pPr/>
              <a:t>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smtClean="0"/>
              <a:t>Fears in the US that is - overseas the fears might be much more basic.</a:t>
            </a:r>
          </a:p>
          <a:p>
            <a:r>
              <a:rPr lang="en-US" smtClean="0"/>
              <a:t>Nerves are good.  If you’re not nervous, then you’ve got a problem – </a:t>
            </a:r>
          </a:p>
          <a:p>
            <a:r>
              <a:rPr lang="en-US" smtClean="0"/>
              <a:t>	“When I’m a bit nervous and I know what I’m talking about, I’m dynamite.” – Herb Dershem</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0FE4E76-E6F9-40CA-A9CC-E7765F3F2F9F}" type="slidenum">
              <a:rPr lang="en-US" smtClean="0"/>
              <a:pPr/>
              <a:t>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mtClean="0"/>
              <a:t>Software is not exactly like a presentation, but there are strong similarities.  See the pseudo waterfall process in the slide.</a:t>
            </a:r>
          </a:p>
          <a:p>
            <a:r>
              <a:rPr lang="en-US" smtClean="0"/>
              <a:t>Never underestimate the value of a good presentation.  It may be the only thing some people see of your work. Knowing your stuff is important, but it’s not the only thing.  Tell them the story of Nico Cavalotto’s demo at IRST for the GIST project.</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7CA16A4-3764-438F-B45B-70D3EF908180}" type="slidenum">
              <a:rPr lang="en-US" smtClean="0"/>
              <a:pPr/>
              <a:t>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mtClean="0"/>
              <a:t>Determine the constraints:</a:t>
            </a:r>
          </a:p>
          <a:p>
            <a:pPr lvl="1">
              <a:buFontTx/>
              <a:buChar char="•"/>
            </a:pPr>
            <a:r>
              <a:rPr lang="en-US" smtClean="0"/>
              <a:t>Audience</a:t>
            </a:r>
          </a:p>
          <a:p>
            <a:pPr lvl="2">
              <a:buFontTx/>
              <a:buChar char="•"/>
            </a:pPr>
            <a:r>
              <a:rPr lang="en-US" smtClean="0"/>
              <a:t>Who are they?  What do they know? How do you want them to respond? How formal is it intended to be?</a:t>
            </a:r>
          </a:p>
          <a:p>
            <a:pPr lvl="1">
              <a:buFontTx/>
              <a:buChar char="•"/>
            </a:pPr>
            <a:r>
              <a:rPr lang="en-US" smtClean="0"/>
              <a:t>Venue</a:t>
            </a:r>
          </a:p>
          <a:p>
            <a:pPr lvl="2">
              <a:buFontTx/>
              <a:buChar char="•"/>
            </a:pPr>
            <a:r>
              <a:rPr lang="en-US" smtClean="0"/>
              <a:t>What equipment is there?  How large is the space/audience?</a:t>
            </a:r>
          </a:p>
          <a:p>
            <a:pPr lvl="1">
              <a:buFontTx/>
              <a:buChar char="•"/>
            </a:pPr>
            <a:r>
              <a:rPr lang="en-US" smtClean="0"/>
              <a:t>Time</a:t>
            </a:r>
          </a:p>
          <a:p>
            <a:pPr lvl="2">
              <a:buFontTx/>
              <a:buChar char="•"/>
            </a:pPr>
            <a:r>
              <a:rPr lang="en-US" smtClean="0"/>
              <a:t>How much time do you have?  Should there be time for questions?</a:t>
            </a:r>
          </a:p>
          <a:p>
            <a:r>
              <a:rPr lang="en-US" smtClean="0"/>
              <a:t>Establish a goal</a:t>
            </a:r>
          </a:p>
          <a:p>
            <a:r>
              <a:rPr lang="en-US" smtClean="0"/>
              <a:t>	e.g., “my thesis is X – believe it”</a:t>
            </a:r>
          </a:p>
          <a:p>
            <a:r>
              <a:rPr lang="en-US" smtClean="0"/>
              <a:t>	e.g., “my system solves this problem in a unique way – buy it!”</a:t>
            </a:r>
          </a:p>
          <a:p>
            <a:r>
              <a:rPr lang="en-US" smtClean="0"/>
              <a:t>	e.g., “my proposal is great – fund it”</a:t>
            </a:r>
          </a:p>
          <a:p>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52F1B41-E805-4CAB-ADCB-B660D9CE68D9}" type="slidenum">
              <a:rPr lang="en-US" smtClean="0"/>
              <a:pPr/>
              <a:t>5</a:t>
            </a:fld>
            <a:endParaRPr lang="en-US"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r>
              <a:rPr lang="en-US" smtClean="0"/>
              <a:t>Build the slides:</a:t>
            </a:r>
          </a:p>
          <a:p>
            <a:pPr lvl="1">
              <a:spcAft>
                <a:spcPct val="35000"/>
              </a:spcAft>
            </a:pPr>
            <a:r>
              <a:rPr lang="en-US" smtClean="0"/>
              <a:t>Title slide</a:t>
            </a:r>
          </a:p>
          <a:p>
            <a:pPr lvl="1">
              <a:spcAft>
                <a:spcPct val="35000"/>
              </a:spcAft>
            </a:pPr>
            <a:r>
              <a:rPr lang="en-US" smtClean="0"/>
              <a:t>	include title of talk, your name(s) and affiliation(s)</a:t>
            </a:r>
          </a:p>
          <a:p>
            <a:pPr lvl="1">
              <a:spcAft>
                <a:spcPct val="35000"/>
              </a:spcAft>
            </a:pPr>
            <a:r>
              <a:rPr lang="en-US" smtClean="0"/>
              <a:t>Conclusion slide</a:t>
            </a:r>
          </a:p>
          <a:p>
            <a:pPr lvl="1">
              <a:spcAft>
                <a:spcPct val="35000"/>
              </a:spcAft>
            </a:pPr>
            <a:r>
              <a:rPr lang="en-US" smtClean="0"/>
              <a:t>	summarize the key points of your talk</a:t>
            </a:r>
          </a:p>
          <a:p>
            <a:pPr lvl="1">
              <a:spcAft>
                <a:spcPct val="35000"/>
              </a:spcAft>
            </a:pPr>
            <a:r>
              <a:rPr lang="en-US" smtClean="0"/>
              <a:t>	I don’t normally use this is a class presentation, you should in your team presentation.</a:t>
            </a:r>
          </a:p>
          <a:p>
            <a:pPr lvl="1">
              <a:spcAft>
                <a:spcPct val="35000"/>
              </a:spcAft>
            </a:pPr>
            <a:r>
              <a:rPr lang="en-US" smtClean="0"/>
              <a:t>Explicit structuring</a:t>
            </a:r>
          </a:p>
          <a:p>
            <a:pPr lvl="1">
              <a:spcAft>
                <a:spcPct val="35000"/>
              </a:spcAft>
            </a:pPr>
            <a:r>
              <a:rPr lang="en-US" smtClean="0"/>
              <a:t>	Start with your thesis and follow an explicit (visible) outline.</a:t>
            </a:r>
          </a:p>
          <a:p>
            <a:pPr lvl="1">
              <a:spcAft>
                <a:spcPct val="35000"/>
              </a:spcAft>
            </a:pPr>
            <a:r>
              <a:rPr lang="en-US" smtClean="0"/>
              <a:t>	A motivating example very early helps too.</a:t>
            </a:r>
          </a:p>
          <a:p>
            <a:pPr>
              <a:spcAft>
                <a:spcPct val="35000"/>
              </a:spcAft>
            </a:pPr>
            <a:r>
              <a:rPr lang="en-US" smtClean="0"/>
              <a:t>Use prepared slides or web pages, this will save you precious time during a formal, timed presentation.  Make copies if appropriate.</a:t>
            </a:r>
          </a:p>
          <a:p>
            <a:pPr>
              <a:spcAft>
                <a:spcPct val="35000"/>
              </a:spcAft>
            </a:pPr>
            <a:r>
              <a:rPr lang="en-US" smtClean="0"/>
              <a:t>Don’t assume that people will get your point easily – hit early and often in a variety of ways.  Tell them what you’re going to tell them, tell them, then tell them what you told them.  This is very much like interface design in a way – a presenter is not a listener and can’t really know if the presentation gets the point across.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DEBFB35-33B0-4B54-B907-72E533E0D6DF}" type="slidenum">
              <a:rPr lang="en-US" smtClean="0"/>
              <a:pPr/>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spcAft>
                <a:spcPct val="50000"/>
              </a:spcAft>
            </a:pPr>
            <a:r>
              <a:rPr lang="en-US" smtClean="0"/>
              <a:t>Select an appropriate slide layout.</a:t>
            </a:r>
          </a:p>
          <a:p>
            <a:pPr>
              <a:spcAft>
                <a:spcPct val="50000"/>
              </a:spcAft>
            </a:pPr>
            <a:r>
              <a:rPr lang="en-US" smtClean="0"/>
              <a:t>	don’t have too many points (&lt;6)</a:t>
            </a:r>
          </a:p>
          <a:p>
            <a:pPr>
              <a:spcAft>
                <a:spcPct val="50000"/>
              </a:spcAft>
            </a:pPr>
            <a:r>
              <a:rPr lang="en-US" smtClean="0"/>
              <a:t>	choose a large enough font</a:t>
            </a:r>
          </a:p>
          <a:p>
            <a:r>
              <a:rPr lang="en-US" smtClean="0"/>
              <a:t>Technology can get in the way, so watch what you do.  The “experts” are down on powerpoint etc, because it can really screw things up.  In CS, it’s almost required for displaying interfaces, code, models, etc.  </a:t>
            </a:r>
          </a:p>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13942B5-8512-4ED2-B41B-15D54CE7259D}" type="slidenum">
              <a:rPr lang="en-US" smtClean="0"/>
              <a:pPr/>
              <a:t>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mtClean="0"/>
              <a:t>Symbol size = 0.06 * feet to last row      </a:t>
            </a:r>
          </a:p>
          <a:p>
            <a:r>
              <a:rPr lang="en-US" smtClean="0"/>
              <a:t>Audience size = 50 * (symbol size in inches)^2</a:t>
            </a:r>
          </a:p>
          <a:p>
            <a:endParaRPr lang="en-US" smtClean="0"/>
          </a:p>
          <a:p>
            <a:r>
              <a:rPr lang="en-US" smtClean="0"/>
              <a:t>Just make sure you can read the slide from the back row.</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7130457-0ECE-4E24-9FF6-3DC4D033ED6B}" type="slidenum">
              <a:rPr lang="en-US" smtClean="0"/>
              <a:pPr/>
              <a:t>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mtClean="0"/>
              <a:t>Keep your bullet points short – presentations are for general ideas, not details.  And you do the talking, keep the slides as a media-oriented backup to what you are saying.</a:t>
            </a:r>
          </a:p>
          <a:p>
            <a:r>
              <a:rPr lang="en-US" smtClean="0"/>
              <a:t>If you have to put up lengthy quotes (and think really hard about whether you REALLY need to), then read quotes out loud so everyone goes together (e.g., my dilbert comics).  Don’t expect the audience to read when they should be listening to you.</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AF9F9EE-F72C-4BD7-A67A-5E29A3C02CE0}" type="slidenum">
              <a:rPr lang="en-US" smtClean="0"/>
              <a:pPr/>
              <a:t>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mtClean="0"/>
              <a:t>Use 6 bullets or less.</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6"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a:ln w="9525">
            <a:noFill/>
            <a:miter lim="800000"/>
            <a:headEnd/>
            <a:tailEnd/>
          </a:ln>
        </p:spPr>
      </p:pic>
      <p:sp>
        <p:nvSpPr>
          <p:cNvPr id="46084"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46085"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AA9C9930-3B55-40C8-9C53-23E8C9EE00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1710EAE-C790-44A2-B4B5-47DC2D8BC8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FA852C0-FD27-4B48-9FCC-357D365145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71D18B89-F614-47EE-A30A-56E148B002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9CA96DCD-081F-476A-89BF-B62C87FACF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CD142FC5-DEA8-4EEC-B315-29D0EFA70F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0A801F7C-CBC3-4405-8FC2-2C1B664DF1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572B0051-B2C6-4916-994A-51BC06D73E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1FA1A08D-5A05-4BFD-9745-FA5FB7A9E8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D765AE6B-84D6-451C-90BC-589BD467B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Arial Unicode MS" pitchFamily="34" charset="-128"/>
              </a:defRPr>
            </a:lvl1pPr>
          </a:lstStyle>
          <a:p>
            <a:pPr>
              <a:defRPr/>
            </a:pPr>
            <a:fld id="{8A4AD91C-54A3-498C-A4B4-7BBD2AECF0B1}" type="slidenum">
              <a:rPr lang="en-US"/>
              <a:pPr>
                <a:defRPr/>
              </a:pPr>
              <a:t>‹#›</a:t>
            </a:fld>
            <a:endParaRPr lang="en-US"/>
          </a:p>
        </p:txBody>
      </p:sp>
      <p:sp>
        <p:nvSpPr>
          <p:cNvPr id="45059"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calvin-seal"/>
          <p:cNvPicPr>
            <a:picLocks noChangeAspect="1" noChangeArrowheads="1"/>
          </p:cNvPicPr>
          <p:nvPr/>
        </p:nvPicPr>
        <p:blipFill>
          <a:blip r:embed="rId13" cstate="print"/>
          <a:srcRect/>
          <a:stretch>
            <a:fillRect/>
          </a:stretch>
        </p:blipFill>
        <p:spPr bwMode="auto">
          <a:xfrm>
            <a:off x="0" y="0"/>
            <a:ext cx="457200" cy="457200"/>
          </a:xfrm>
          <a:prstGeom prst="rect">
            <a:avLst/>
          </a:prstGeom>
          <a:noFill/>
          <a:ln w="9525">
            <a:noFill/>
            <a:miter lim="800000"/>
            <a:headEnd/>
            <a:tailEnd/>
          </a:ln>
        </p:spPr>
      </p:pic>
      <p:sp>
        <p:nvSpPr>
          <p:cNvPr id="45063"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endParaRPr lang="en-US" sz="9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orvig.com/Gettysburg/" TargetMode="External"/><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p>
            <a:fld id="{3C42A488-0555-40F5-8159-D7204D461DB3}" type="slidenum">
              <a:rPr lang="en-US" smtClean="0"/>
              <a:pPr/>
              <a:t>1</a:t>
            </a:fld>
            <a:endParaRPr lang="en-US" smtClean="0"/>
          </a:p>
        </p:txBody>
      </p:sp>
      <p:pic>
        <p:nvPicPr>
          <p:cNvPr id="3075" name="Picture 2" descr="diagram1"/>
          <p:cNvPicPr>
            <a:picLocks noChangeAspect="1" noChangeArrowheads="1"/>
          </p:cNvPicPr>
          <p:nvPr/>
        </p:nvPicPr>
        <p:blipFill>
          <a:blip r:embed="rId3" cstate="print"/>
          <a:srcRect/>
          <a:stretch>
            <a:fillRect/>
          </a:stretch>
        </p:blipFill>
        <p:spPr bwMode="auto">
          <a:xfrm>
            <a:off x="0" y="1676400"/>
            <a:ext cx="2800350" cy="3028950"/>
          </a:xfrm>
          <a:prstGeom prst="rect">
            <a:avLst/>
          </a:prstGeom>
          <a:noFill/>
          <a:ln w="9525">
            <a:noFill/>
            <a:miter lim="800000"/>
            <a:headEnd/>
            <a:tailEnd/>
          </a:ln>
        </p:spPr>
      </p:pic>
      <p:pic>
        <p:nvPicPr>
          <p:cNvPr id="3076" name="Picture 3" descr="diagram2"/>
          <p:cNvPicPr>
            <a:picLocks noChangeAspect="1" noChangeArrowheads="1"/>
          </p:cNvPicPr>
          <p:nvPr/>
        </p:nvPicPr>
        <p:blipFill>
          <a:blip r:embed="rId4" cstate="print"/>
          <a:srcRect/>
          <a:stretch>
            <a:fillRect/>
          </a:stretch>
        </p:blipFill>
        <p:spPr bwMode="auto">
          <a:xfrm>
            <a:off x="2647950" y="1676400"/>
            <a:ext cx="6496050" cy="2971800"/>
          </a:xfrm>
          <a:prstGeom prst="rect">
            <a:avLst/>
          </a:prstGeom>
          <a:noFill/>
          <a:ln w="9525">
            <a:noFill/>
            <a:miter lim="800000"/>
            <a:headEnd/>
            <a:tailEnd/>
          </a:ln>
        </p:spPr>
      </p:pic>
      <p:sp>
        <p:nvSpPr>
          <p:cNvPr id="3077" name="Text Box 4"/>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517EA18F-4B80-4BC2-8165-D6F105E93D60}" type="slidenum">
              <a:rPr lang="en-US" smtClean="0"/>
              <a:pPr/>
              <a:t>10</a:t>
            </a:fld>
            <a:endParaRPr lang="en-US" smtClean="0"/>
          </a:p>
        </p:txBody>
      </p:sp>
      <p:pic>
        <p:nvPicPr>
          <p:cNvPr id="12291" name="Picture 102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2" name="Rectangle 1026"/>
          <p:cNvSpPr>
            <a:spLocks noGrp="1" noChangeArrowheads="1"/>
          </p:cNvSpPr>
          <p:nvPr>
            <p:ph type="title"/>
          </p:nvPr>
        </p:nvSpPr>
        <p:spPr>
          <a:xfrm>
            <a:off x="685800" y="304800"/>
            <a:ext cx="7772400" cy="1143000"/>
          </a:xfrm>
        </p:spPr>
        <p:txBody>
          <a:bodyPr/>
          <a:lstStyle/>
          <a:p>
            <a:pPr eaLnBrk="1" hangingPunct="1"/>
            <a:r>
              <a:rPr lang="en-US" smtClean="0">
                <a:solidFill>
                  <a:schemeClr val="bg2"/>
                </a:solidFill>
              </a:rPr>
              <a:t>A Distracting Slide</a:t>
            </a:r>
            <a:endParaRPr lang="en-US" smtClean="0"/>
          </a:p>
        </p:txBody>
      </p:sp>
      <p:sp>
        <p:nvSpPr>
          <p:cNvPr id="12293" name="Rectangle 1027"/>
          <p:cNvSpPr>
            <a:spLocks noGrp="1" noChangeArrowheads="1"/>
          </p:cNvSpPr>
          <p:nvPr>
            <p:ph type="body" idx="1"/>
          </p:nvPr>
        </p:nvSpPr>
        <p:spPr>
          <a:xfrm>
            <a:off x="685800" y="2362200"/>
            <a:ext cx="7772400" cy="4114800"/>
          </a:xfrm>
        </p:spPr>
        <p:txBody>
          <a:bodyPr/>
          <a:lstStyle/>
          <a:p>
            <a:pPr eaLnBrk="1" hangingPunct="1"/>
            <a:r>
              <a:rPr lang="en-US" smtClean="0">
                <a:solidFill>
                  <a:schemeClr val="bg2"/>
                </a:solidFill>
              </a:rPr>
              <a:t>It doesn’t matter what I say here,              you won’t see 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74A71E32-0420-4952-9D8A-BC02FDEFA82F}" type="slidenum">
              <a:rPr lang="en-US" smtClean="0"/>
              <a:pPr/>
              <a:t>11</a:t>
            </a:fld>
            <a:endParaRPr lang="en-US" smtClean="0"/>
          </a:p>
        </p:txBody>
      </p:sp>
      <p:sp>
        <p:nvSpPr>
          <p:cNvPr id="60419" name="Rectangle 3"/>
          <p:cNvSpPr>
            <a:spLocks noGrp="1" noChangeArrowheads="1"/>
          </p:cNvSpPr>
          <p:nvPr>
            <p:ph type="title"/>
          </p:nvPr>
        </p:nvSpPr>
        <p:spPr/>
        <p:txBody>
          <a:bodyPr/>
          <a:lstStyle/>
          <a:p>
            <a:pPr eaLnBrk="1" hangingPunct="1"/>
            <a:r>
              <a:rPr lang="en-US" smtClean="0"/>
              <a:t>Silly Effects</a:t>
            </a:r>
          </a:p>
        </p:txBody>
      </p:sp>
      <p:sp>
        <p:nvSpPr>
          <p:cNvPr id="60421" name="Rectangle 5"/>
          <p:cNvSpPr>
            <a:spLocks noGrp="1" noChangeArrowheads="1"/>
          </p:cNvSpPr>
          <p:nvPr>
            <p:ph type="body" idx="1"/>
          </p:nvPr>
        </p:nvSpPr>
        <p:spPr>
          <a:noFill/>
        </p:spPr>
        <p:txBody>
          <a:bodyPr/>
          <a:lstStyle/>
          <a:p>
            <a:pPr eaLnBrk="1" hangingPunct="1"/>
            <a:r>
              <a:rPr lang="en-US" smtClean="0"/>
              <a:t>Unrelated nonsense will detract from your fundamental purpose!</a:t>
            </a:r>
          </a:p>
          <a:p>
            <a:pPr eaLnBrk="1" hangingPunct="1"/>
            <a:r>
              <a:rPr lang="en-US" smtClean="0"/>
              <a:t>Presentation tools make these easy; resist the urge to use them.</a:t>
            </a:r>
          </a:p>
        </p:txBody>
      </p:sp>
      <p:sp>
        <p:nvSpPr>
          <p:cNvPr id="13317" name="Text Box 9"/>
          <p:cNvSpPr txBox="1">
            <a:spLocks noChangeArrowheads="1"/>
          </p:cNvSpPr>
          <p:nvPr/>
        </p:nvSpPr>
        <p:spPr bwMode="auto">
          <a:xfrm>
            <a:off x="6804025" y="6477000"/>
            <a:ext cx="2349500" cy="228600"/>
          </a:xfrm>
          <a:prstGeom prst="rect">
            <a:avLst/>
          </a:prstGeom>
          <a:noFill/>
          <a:ln w="9525">
            <a:noFill/>
            <a:miter lim="800000"/>
            <a:headEnd/>
            <a:tailEnd/>
          </a:ln>
        </p:spPr>
        <p:txBody>
          <a:bodyPr wrap="none">
            <a:spAutoFit/>
          </a:bodyPr>
          <a:lstStyle/>
          <a:p>
            <a:pPr algn="r"/>
            <a:r>
              <a:rPr lang="en-US" sz="900">
                <a:latin typeface="Times New Roman" pitchFamily="18" charset="0"/>
              </a:rPr>
              <a:t>effects by Christian Vander Linden, June,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0421">
                                            <p:txEl>
                                              <p:pRg st="0" end="0"/>
                                            </p:txEl>
                                          </p:spTgt>
                                        </p:tgtEl>
                                        <p:attrNameLst>
                                          <p:attrName>style.visibility</p:attrName>
                                        </p:attrNameLst>
                                      </p:cBhvr>
                                      <p:to>
                                        <p:strVal val="visible"/>
                                      </p:to>
                                    </p:set>
                                    <p:anim calcmode="discrete" valueType="clr">
                                      <p:cBhvr override="childStyle">
                                        <p:cTn id="7" dur="80"/>
                                        <p:tgtEl>
                                          <p:spTgt spid="604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4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0421">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0421">
                                            <p:txEl>
                                              <p:pRg st="1" end="1"/>
                                            </p:txEl>
                                          </p:spTgt>
                                        </p:tgtEl>
                                        <p:attrNameLst>
                                          <p:attrName>style.visibility</p:attrName>
                                        </p:attrNameLst>
                                      </p:cBhvr>
                                      <p:to>
                                        <p:strVal val="visible"/>
                                      </p:to>
                                    </p:set>
                                    <p:anim calcmode="lin" valueType="num">
                                      <p:cBhvr>
                                        <p:cTn id="14" dur="1000" fill="hold"/>
                                        <p:tgtEl>
                                          <p:spTgt spid="6042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042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042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0421">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childTnLst>
                                    <p:animRot by="21600000">
                                      <p:cBhvr>
                                        <p:cTn id="21" dur="1000" fill="hold"/>
                                        <p:tgtEl>
                                          <p:spTgt spid="604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iterate type="lt">
                                    <p:tmPct val="0"/>
                                  </p:iterate>
                                  <p:childTnLst>
                                    <p:animMotion origin="layout" path="M -4.44444E-6 3.95548E-6 L -0.00468 0.00208 L -0.22552 0.44934 L -0.40468 0.46788 L -4.44444E-6 3.95548E-6 Z " pathEditMode="relative" rAng="0" ptsTypes="AAAAA">
                                      <p:cBhvr>
                                        <p:cTn id="25" dur="2000" fill="hold"/>
                                        <p:tgtEl>
                                          <p:spTgt spid="60421">
                                            <p:txEl>
                                              <p:pRg st="0" end="0"/>
                                            </p:txEl>
                                          </p:spTgt>
                                        </p:tgtEl>
                                        <p:attrNameLst>
                                          <p:attrName>ppt_x</p:attrName>
                                          <p:attrName>ppt_y</p:attrName>
                                        </p:attrNameLst>
                                      </p:cBhvr>
                                      <p:rCtr x="-202" y="234"/>
                                    </p:animMotion>
                                  </p:childTnLst>
                                </p:cTn>
                              </p:par>
                              <p:par>
                                <p:cTn id="26" presetID="0" presetClass="path" presetSubtype="0" accel="50000" decel="50000" fill="hold" grpId="1" nodeType="withEffect">
                                  <p:stCondLst>
                                    <p:cond delay="0"/>
                                  </p:stCondLst>
                                  <p:childTnLst>
                                    <p:animMotion origin="layout" path="M 2.77778E-7 -0.00046 L 0.42049 -0.41224 L 0.26007 -0.41526 L 0.00191 -0.00835 L 2.77778E-7 -0.00046 Z " pathEditMode="relative" rAng="0" ptsTypes="AAAAA">
                                      <p:cBhvr>
                                        <p:cTn id="27" dur="2000" fill="hold"/>
                                        <p:tgtEl>
                                          <p:spTgt spid="60421">
                                            <p:txEl>
                                              <p:pRg st="1" end="1"/>
                                            </p:txEl>
                                          </p:spTgt>
                                        </p:tgtEl>
                                        <p:attrNameLst>
                                          <p:attrName>ppt_x</p:attrName>
                                          <p:attrName>ppt_y</p:attrName>
                                        </p:attrNameLst>
                                      </p:cBhvr>
                                      <p:rCtr x="210" y="-2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1" grpId="0" build="p" autoUpdateAnimBg="0"/>
      <p:bldP spid="60421" grpI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9CCFF"/>
            </a:gs>
            <a:gs pos="50000">
              <a:srgbClr val="800080"/>
            </a:gs>
            <a:gs pos="100000">
              <a:srgbClr val="99CCFF"/>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Inconsistent Formatting</a:t>
            </a:r>
          </a:p>
        </p:txBody>
      </p:sp>
      <p:sp>
        <p:nvSpPr>
          <p:cNvPr id="40963" name="Rectangle 3"/>
          <p:cNvSpPr>
            <a:spLocks noGrp="1" noChangeArrowheads="1"/>
          </p:cNvSpPr>
          <p:nvPr>
            <p:ph type="body" idx="1"/>
          </p:nvPr>
        </p:nvSpPr>
        <p:spPr/>
        <p:txBody>
          <a:bodyPr/>
          <a:lstStyle/>
          <a:p>
            <a:pPr eaLnBrk="1" hangingPunct="1">
              <a:defRPr/>
            </a:pPr>
            <a:r>
              <a:rPr lang="en-US" smtClean="0"/>
              <a:t>Here is an example of using a variety </a:t>
            </a:r>
            <a:r>
              <a:rPr lang="en-US" smtClean="0">
                <a:latin typeface="Courier New" pitchFamily="49" charset="0"/>
              </a:rPr>
              <a:t>of fonts on a single </a:t>
            </a:r>
            <a:r>
              <a:rPr lang="en-US" smtClean="0">
                <a:latin typeface="Boca Raton" pitchFamily="2" charset="0"/>
              </a:rPr>
              <a:t>slide. Ouch!  Eye fatigue!</a:t>
            </a:r>
          </a:p>
          <a:p>
            <a:pPr eaLnBrk="1" hangingPunct="1">
              <a:defRPr/>
            </a:pPr>
            <a:r>
              <a:rPr lang="en-US" smtClean="0">
                <a:solidFill>
                  <a:schemeClr val="hlink"/>
                </a:solidFill>
                <a:effectLst>
                  <a:outerShdw blurRad="38100" dist="38100" dir="2700000" algn="tl">
                    <a:srgbClr val="000000"/>
                  </a:outerShdw>
                </a:effectLst>
              </a:rPr>
              <a:t>Also notice the color scheme changed</a:t>
            </a:r>
            <a:endParaRPr lang="en-US" smtClean="0">
              <a:solidFill>
                <a:srgbClr val="FF33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007AF5CF-B71F-4462-891C-BA7D25319AA0}" type="slidenum">
              <a:rPr lang="en-US" smtClean="0"/>
              <a:pPr/>
              <a:t>13</a:t>
            </a:fld>
            <a:endParaRPr lang="en-US" smtClean="0"/>
          </a:p>
        </p:txBody>
      </p:sp>
      <p:sp>
        <p:nvSpPr>
          <p:cNvPr id="15363" name="Rectangle 2"/>
          <p:cNvSpPr>
            <a:spLocks noGrp="1" noChangeArrowheads="1"/>
          </p:cNvSpPr>
          <p:nvPr>
            <p:ph type="title"/>
          </p:nvPr>
        </p:nvSpPr>
        <p:spPr/>
        <p:txBody>
          <a:bodyPr/>
          <a:lstStyle/>
          <a:p>
            <a:pPr eaLnBrk="1" hangingPunct="1"/>
            <a:r>
              <a:rPr lang="en-US" smtClean="0"/>
              <a:t>Presentation Performance</a:t>
            </a:r>
          </a:p>
        </p:txBody>
      </p:sp>
      <p:sp>
        <p:nvSpPr>
          <p:cNvPr id="15364" name="Rectangle 3"/>
          <p:cNvSpPr>
            <a:spLocks noGrp="1" noChangeArrowheads="1"/>
          </p:cNvSpPr>
          <p:nvPr>
            <p:ph type="body" idx="1"/>
          </p:nvPr>
        </p:nvSpPr>
        <p:spPr>
          <a:xfrm>
            <a:off x="457200" y="1600200"/>
            <a:ext cx="7772400" cy="4572000"/>
          </a:xfrm>
        </p:spPr>
        <p:txBody>
          <a:bodyPr/>
          <a:lstStyle/>
          <a:p>
            <a:pPr eaLnBrk="1" hangingPunct="1">
              <a:lnSpc>
                <a:spcPct val="90000"/>
              </a:lnSpc>
            </a:pPr>
            <a:r>
              <a:rPr lang="en-US" smtClean="0"/>
              <a:t>Look “presentable”.</a:t>
            </a:r>
          </a:p>
          <a:p>
            <a:pPr eaLnBrk="1" hangingPunct="1">
              <a:lnSpc>
                <a:spcPct val="90000"/>
              </a:lnSpc>
            </a:pPr>
            <a:r>
              <a:rPr lang="en-US" smtClean="0"/>
              <a:t>Establish a focus of attention:</a:t>
            </a:r>
          </a:p>
          <a:p>
            <a:pPr lvl="1" eaLnBrk="1" hangingPunct="1">
              <a:lnSpc>
                <a:spcPct val="90000"/>
              </a:lnSpc>
            </a:pPr>
            <a:r>
              <a:rPr lang="en-US" smtClean="0"/>
              <a:t>Stand close to the slides and refer to them.</a:t>
            </a:r>
          </a:p>
          <a:p>
            <a:pPr lvl="1" eaLnBrk="1" hangingPunct="1">
              <a:lnSpc>
                <a:spcPct val="90000"/>
              </a:lnSpc>
            </a:pPr>
            <a:r>
              <a:rPr lang="en-US" smtClean="0"/>
              <a:t>Establish and maintain eye-contact.  </a:t>
            </a:r>
          </a:p>
          <a:p>
            <a:pPr lvl="1" eaLnBrk="1" hangingPunct="1">
              <a:lnSpc>
                <a:spcPct val="90000"/>
              </a:lnSpc>
            </a:pPr>
            <a:r>
              <a:rPr lang="en-US" smtClean="0"/>
              <a:t>Work from memory, don’t read.</a:t>
            </a:r>
          </a:p>
          <a:p>
            <a:pPr lvl="1" eaLnBrk="1" hangingPunct="1">
              <a:lnSpc>
                <a:spcPct val="90000"/>
              </a:lnSpc>
            </a:pPr>
            <a:r>
              <a:rPr lang="en-US" smtClean="0"/>
              <a:t>Keep the audience’s attention.</a:t>
            </a:r>
          </a:p>
          <a:p>
            <a:pPr eaLnBrk="1" hangingPunct="1">
              <a:lnSpc>
                <a:spcPct val="90000"/>
              </a:lnSpc>
            </a:pPr>
            <a:r>
              <a:rPr lang="en-US" smtClean="0"/>
              <a:t>Presentation roles:</a:t>
            </a:r>
          </a:p>
          <a:p>
            <a:pPr lvl="1" eaLnBrk="1" hangingPunct="1">
              <a:lnSpc>
                <a:spcPct val="90000"/>
              </a:lnSpc>
            </a:pPr>
            <a:r>
              <a:rPr lang="en-US" smtClean="0"/>
              <a:t>A team “MC” to channel attention</a:t>
            </a:r>
          </a:p>
          <a:p>
            <a:pPr lvl="1" eaLnBrk="1" hangingPunct="1">
              <a:lnSpc>
                <a:spcPct val="90000"/>
              </a:lnSpc>
            </a:pPr>
            <a:r>
              <a:rPr lang="en-US" smtClean="0"/>
              <a:t>A separate demo operator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DB5EC9BD-9D07-4DE0-AEAE-FC814493FE91}" type="slidenum">
              <a:rPr lang="en-US" smtClean="0"/>
              <a:pPr/>
              <a:t>14</a:t>
            </a:fld>
            <a:endParaRPr lang="en-US" smtClean="0"/>
          </a:p>
        </p:txBody>
      </p:sp>
      <p:sp>
        <p:nvSpPr>
          <p:cNvPr id="16387" name="Rectangle 2"/>
          <p:cNvSpPr>
            <a:spLocks noGrp="1" noChangeArrowheads="1"/>
          </p:cNvSpPr>
          <p:nvPr>
            <p:ph type="title"/>
          </p:nvPr>
        </p:nvSpPr>
        <p:spPr/>
        <p:txBody>
          <a:bodyPr/>
          <a:lstStyle/>
          <a:p>
            <a:pPr eaLnBrk="1" hangingPunct="1"/>
            <a:r>
              <a:rPr lang="en-US" smtClean="0"/>
              <a:t>Practice, Practice, Practice!</a:t>
            </a:r>
          </a:p>
        </p:txBody>
      </p:sp>
      <p:sp>
        <p:nvSpPr>
          <p:cNvPr id="16388" name="Rectangle 3"/>
          <p:cNvSpPr>
            <a:spLocks noGrp="1" noChangeArrowheads="1"/>
          </p:cNvSpPr>
          <p:nvPr>
            <p:ph type="body" idx="1"/>
          </p:nvPr>
        </p:nvSpPr>
        <p:spPr/>
        <p:txBody>
          <a:bodyPr/>
          <a:lstStyle/>
          <a:p>
            <a:pPr eaLnBrk="1" hangingPunct="1"/>
            <a:r>
              <a:rPr lang="en-US" smtClean="0"/>
              <a:t>Practice in front of real people.</a:t>
            </a:r>
          </a:p>
          <a:p>
            <a:pPr eaLnBrk="1" hangingPunct="1"/>
            <a:r>
              <a:rPr lang="en-US" smtClean="0"/>
              <a:t>Rehearse in the real room if possible.</a:t>
            </a:r>
          </a:p>
          <a:p>
            <a:pPr eaLnBrk="1" hangingPunct="1"/>
            <a:r>
              <a:rPr lang="en-US" smtClean="0"/>
              <a:t>Time your rehearsals closely.</a:t>
            </a:r>
          </a:p>
          <a:p>
            <a:pPr eaLnBrk="1" hangingPunct="1"/>
            <a:r>
              <a:rPr lang="en-US" smtClean="0"/>
              <a:t>Practice the interaction between the speaker and the demo operator.</a:t>
            </a:r>
          </a:p>
          <a:p>
            <a:pPr eaLnBrk="1" hangingPunct="1"/>
            <a:r>
              <a:rPr lang="en-US" smtClean="0"/>
              <a:t>Save time for questions at the end.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AF9E7081-4EBF-4F85-B020-58B683D1A0AC}" type="slidenum">
              <a:rPr lang="en-US" smtClean="0"/>
              <a:pPr/>
              <a:t>15</a:t>
            </a:fld>
            <a:endParaRPr lang="en-US" smtClean="0"/>
          </a:p>
        </p:txBody>
      </p:sp>
      <p:sp>
        <p:nvSpPr>
          <p:cNvPr id="17411" name="Rectangle 2"/>
          <p:cNvSpPr>
            <a:spLocks noGrp="1" noChangeArrowheads="1"/>
          </p:cNvSpPr>
          <p:nvPr>
            <p:ph type="title"/>
          </p:nvPr>
        </p:nvSpPr>
        <p:spPr>
          <a:xfrm>
            <a:off x="2286000" y="609600"/>
            <a:ext cx="6477000" cy="1143000"/>
          </a:xfrm>
          <a:noFill/>
        </p:spPr>
        <p:txBody>
          <a:bodyPr/>
          <a:lstStyle/>
          <a:p>
            <a:pPr eaLnBrk="1" hangingPunct="1"/>
            <a:r>
              <a:rPr lang="en-US" smtClean="0"/>
              <a:t>A host of detractors</a:t>
            </a:r>
            <a:br>
              <a:rPr lang="en-US" smtClean="0"/>
            </a:br>
            <a:r>
              <a:rPr lang="en-US" sz="3600" i="1" smtClean="0"/>
              <a:t>Microsoft Powerpoint</a:t>
            </a:r>
          </a:p>
        </p:txBody>
      </p:sp>
      <p:sp>
        <p:nvSpPr>
          <p:cNvPr id="17412" name="Rectangle 3"/>
          <p:cNvSpPr>
            <a:spLocks noGrp="1" noChangeArrowheads="1"/>
          </p:cNvSpPr>
          <p:nvPr>
            <p:ph type="body" idx="1"/>
          </p:nvPr>
        </p:nvSpPr>
        <p:spPr>
          <a:xfrm>
            <a:off x="457200" y="2125663"/>
            <a:ext cx="6051550" cy="3849687"/>
          </a:xfrm>
          <a:noFill/>
        </p:spPr>
        <p:txBody>
          <a:bodyPr/>
          <a:lstStyle/>
          <a:p>
            <a:pPr eaLnBrk="1" hangingPunct="1">
              <a:lnSpc>
                <a:spcPct val="90000"/>
              </a:lnSpc>
            </a:pPr>
            <a:r>
              <a:rPr lang="en-US" smtClean="0"/>
              <a:t>“Power Corrupts. PowerPoint Corrupts Absolutely.” </a:t>
            </a:r>
            <a:r>
              <a:rPr lang="en-US" sz="2800" smtClean="0"/>
              <a:t>– E. Tufte</a:t>
            </a:r>
          </a:p>
          <a:p>
            <a:pPr eaLnBrk="1" hangingPunct="1">
              <a:lnSpc>
                <a:spcPct val="90000"/>
              </a:lnSpc>
            </a:pPr>
            <a:r>
              <a:rPr lang="en-US" smtClean="0"/>
              <a:t>“The 3</a:t>
            </a:r>
            <a:r>
              <a:rPr lang="en-US" baseline="30000" smtClean="0"/>
              <a:t>rd</a:t>
            </a:r>
            <a:r>
              <a:rPr lang="en-US" smtClean="0"/>
              <a:t> worst invention of the 20</a:t>
            </a:r>
            <a:r>
              <a:rPr lang="en-US" baseline="30000" smtClean="0"/>
              <a:t>th</a:t>
            </a:r>
            <a:r>
              <a:rPr lang="en-US" smtClean="0"/>
              <a:t> century” – </a:t>
            </a:r>
            <a:r>
              <a:rPr lang="en-US" sz="2800" smtClean="0"/>
              <a:t>C. Stoll</a:t>
            </a:r>
          </a:p>
          <a:p>
            <a:pPr eaLnBrk="1" hangingPunct="1">
              <a:lnSpc>
                <a:spcPct val="90000"/>
              </a:lnSpc>
            </a:pPr>
            <a:r>
              <a:rPr lang="en-US" smtClean="0"/>
              <a:t>Gettysburg presentation           – </a:t>
            </a:r>
            <a:r>
              <a:rPr lang="en-US" sz="2800" smtClean="0"/>
              <a:t>P. Norvig</a:t>
            </a:r>
            <a:r>
              <a:rPr lang="en-US" smtClean="0"/>
              <a:t> </a:t>
            </a:r>
            <a:r>
              <a:rPr lang="en-US" sz="2400" smtClean="0"/>
              <a:t>(</a:t>
            </a:r>
            <a:r>
              <a:rPr lang="en-US" sz="2400" smtClean="0">
                <a:hlinkClick r:id="rId3"/>
              </a:rPr>
              <a:t>http://www.norvig.com/Gettysburg/</a:t>
            </a:r>
            <a:r>
              <a:rPr lang="en-US" sz="2400" smtClean="0"/>
              <a:t>)</a:t>
            </a:r>
          </a:p>
        </p:txBody>
      </p:sp>
      <p:sp>
        <p:nvSpPr>
          <p:cNvPr id="17413" name="Text Box 72"/>
          <p:cNvSpPr txBox="1">
            <a:spLocks noChangeArrowheads="1"/>
          </p:cNvSpPr>
          <p:nvPr/>
        </p:nvSpPr>
        <p:spPr bwMode="auto">
          <a:xfrm>
            <a:off x="7013575" y="6477000"/>
            <a:ext cx="2139950" cy="228600"/>
          </a:xfrm>
          <a:prstGeom prst="rect">
            <a:avLst/>
          </a:prstGeom>
          <a:noFill/>
          <a:ln w="9525">
            <a:noFill/>
            <a:miter lim="800000"/>
            <a:headEnd/>
            <a:tailEnd/>
          </a:ln>
        </p:spPr>
        <p:txBody>
          <a:bodyPr wrap="none">
            <a:spAutoFit/>
          </a:bodyPr>
          <a:lstStyle/>
          <a:p>
            <a:pPr algn="r"/>
            <a:r>
              <a:rPr lang="en-US" sz="900">
                <a:latin typeface="Times New Roman" pitchFamily="18" charset="0"/>
              </a:rPr>
              <a:t>Images from authors’ web sites, Apr. 2004</a:t>
            </a:r>
          </a:p>
        </p:txBody>
      </p:sp>
      <p:pic>
        <p:nvPicPr>
          <p:cNvPr id="17414" name="Picture 74" descr="stoll"/>
          <p:cNvPicPr>
            <a:picLocks noChangeAspect="1" noChangeArrowheads="1"/>
          </p:cNvPicPr>
          <p:nvPr/>
        </p:nvPicPr>
        <p:blipFill>
          <a:blip r:embed="rId4" cstate="print"/>
          <a:srcRect/>
          <a:stretch>
            <a:fillRect/>
          </a:stretch>
        </p:blipFill>
        <p:spPr bwMode="auto">
          <a:xfrm>
            <a:off x="6858000" y="4343400"/>
            <a:ext cx="2133600" cy="1600200"/>
          </a:xfrm>
          <a:prstGeom prst="rect">
            <a:avLst/>
          </a:prstGeom>
          <a:noFill/>
          <a:ln w="9525">
            <a:noFill/>
            <a:miter lim="800000"/>
            <a:headEnd/>
            <a:tailEnd/>
          </a:ln>
        </p:spPr>
      </p:pic>
      <p:pic>
        <p:nvPicPr>
          <p:cNvPr id="17415" name="Picture 75" descr="tufte"/>
          <p:cNvPicPr>
            <a:picLocks noChangeAspect="1" noChangeArrowheads="1"/>
          </p:cNvPicPr>
          <p:nvPr/>
        </p:nvPicPr>
        <p:blipFill>
          <a:blip r:embed="rId5" cstate="print"/>
          <a:srcRect/>
          <a:stretch>
            <a:fillRect/>
          </a:stretch>
        </p:blipFill>
        <p:spPr bwMode="auto">
          <a:xfrm>
            <a:off x="7543800" y="2362200"/>
            <a:ext cx="1447800" cy="1892300"/>
          </a:xfrm>
          <a:prstGeom prst="rect">
            <a:avLst/>
          </a:prstGeom>
          <a:noFill/>
          <a:ln w="9525">
            <a:noFill/>
            <a:miter lim="800000"/>
            <a:headEnd/>
            <a:tailEnd/>
          </a:ln>
        </p:spPr>
      </p:pic>
      <p:pic>
        <p:nvPicPr>
          <p:cNvPr id="17416" name="Picture 73" descr="peter"/>
          <p:cNvPicPr>
            <a:picLocks noChangeAspect="1" noChangeArrowheads="1"/>
          </p:cNvPicPr>
          <p:nvPr/>
        </p:nvPicPr>
        <p:blipFill>
          <a:blip r:embed="rId6" cstate="print"/>
          <a:srcRect/>
          <a:stretch>
            <a:fillRect/>
          </a:stretch>
        </p:blipFill>
        <p:spPr bwMode="auto">
          <a:xfrm>
            <a:off x="6415088" y="2819400"/>
            <a:ext cx="1357312" cy="1905000"/>
          </a:xfrm>
          <a:prstGeom prst="rect">
            <a:avLst/>
          </a:prstGeom>
          <a:noFill/>
          <a:ln w="9525">
            <a:noFill/>
            <a:miter lim="800000"/>
            <a:headEnd/>
            <a:tailEnd/>
          </a:ln>
        </p:spPr>
      </p:pic>
      <p:pic>
        <p:nvPicPr>
          <p:cNvPr id="17417" name="Picture 76" descr="ONTLogo"/>
          <p:cNvPicPr>
            <a:picLocks noChangeAspect="1" noChangeArrowheads="1"/>
          </p:cNvPicPr>
          <p:nvPr/>
        </p:nvPicPr>
        <p:blipFill>
          <a:blip r:embed="rId7" cstate="print"/>
          <a:srcRect/>
          <a:stretch>
            <a:fillRect/>
          </a:stretch>
        </p:blipFill>
        <p:spPr bwMode="auto">
          <a:xfrm>
            <a:off x="914400" y="6858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DD0F25B1-1196-4F38-ACEE-731A3D854398}" type="slidenum">
              <a:rPr lang="en-US" smtClean="0"/>
              <a:pPr/>
              <a:t>2</a:t>
            </a:fld>
            <a:endParaRPr lang="en-US" smtClean="0"/>
          </a:p>
        </p:txBody>
      </p:sp>
      <p:sp>
        <p:nvSpPr>
          <p:cNvPr id="2070" name="Rectangle 22"/>
          <p:cNvSpPr>
            <a:spLocks noChangeArrowheads="1"/>
          </p:cNvSpPr>
          <p:nvPr/>
        </p:nvSpPr>
        <p:spPr bwMode="auto">
          <a:xfrm>
            <a:off x="533400" y="1905000"/>
            <a:ext cx="4038600" cy="457200"/>
          </a:xfrm>
          <a:prstGeom prst="rect">
            <a:avLst/>
          </a:prstGeom>
          <a:noFill/>
          <a:ln w="9525">
            <a:noFill/>
            <a:miter lim="800000"/>
            <a:headEnd/>
            <a:tailEnd/>
          </a:ln>
        </p:spPr>
        <p:txBody>
          <a:bodyPr/>
          <a:lstStyle/>
          <a:p>
            <a:pPr>
              <a:spcBef>
                <a:spcPct val="20000"/>
              </a:spcBef>
            </a:pPr>
            <a:r>
              <a:rPr lang="en-US" sz="2000">
                <a:latin typeface="Arial Unicode MS" pitchFamily="34" charset="-128"/>
              </a:rPr>
              <a:t>1. Speaking before a group</a:t>
            </a:r>
          </a:p>
        </p:txBody>
      </p:sp>
      <p:sp>
        <p:nvSpPr>
          <p:cNvPr id="2051" name="Rectangle 3"/>
          <p:cNvSpPr>
            <a:spLocks noGrp="1" noChangeArrowheads="1"/>
          </p:cNvSpPr>
          <p:nvPr>
            <p:ph type="body" idx="1"/>
          </p:nvPr>
        </p:nvSpPr>
        <p:spPr>
          <a:xfrm>
            <a:off x="3581400" y="1905000"/>
            <a:ext cx="2581275" cy="2819400"/>
          </a:xfrm>
        </p:spPr>
        <p:txBody>
          <a:bodyPr/>
          <a:lstStyle/>
          <a:p>
            <a:pPr eaLnBrk="1" hangingPunct="1">
              <a:buFont typeface="Arial" charset="0"/>
              <a:buNone/>
            </a:pPr>
            <a:r>
              <a:rPr lang="en-US" sz="2400" smtClean="0">
                <a:latin typeface="Arial Unicode MS" pitchFamily="34" charset="-128"/>
              </a:rPr>
              <a:t>    </a:t>
            </a:r>
            <a:r>
              <a:rPr lang="en-US" sz="2000" smtClean="0">
                <a:latin typeface="Arial Unicode MS" pitchFamily="34" charset="-128"/>
              </a:rPr>
              <a:t>6. Sickness        7. death</a:t>
            </a:r>
          </a:p>
          <a:p>
            <a:pPr eaLnBrk="1" hangingPunct="1">
              <a:buFont typeface="Arial" charset="0"/>
              <a:buNone/>
            </a:pPr>
            <a:r>
              <a:rPr lang="en-US" sz="2000" smtClean="0">
                <a:latin typeface="Arial Unicode MS" pitchFamily="34" charset="-128"/>
              </a:rPr>
              <a:t>     8. flying              9. loneliness     10. dogs</a:t>
            </a:r>
          </a:p>
          <a:p>
            <a:pPr eaLnBrk="1" hangingPunct="1">
              <a:spcBef>
                <a:spcPct val="0"/>
              </a:spcBef>
              <a:buFont typeface="Arial" charset="0"/>
              <a:buNone/>
            </a:pPr>
            <a:endParaRPr lang="en-US" sz="2000" smtClean="0">
              <a:latin typeface="Arial Unicode MS" pitchFamily="34" charset="-128"/>
            </a:endParaRPr>
          </a:p>
          <a:p>
            <a:pPr eaLnBrk="1" hangingPunct="1">
              <a:spcBef>
                <a:spcPct val="0"/>
              </a:spcBef>
              <a:buFont typeface="Arial" charset="0"/>
              <a:buNone/>
            </a:pPr>
            <a:endParaRPr lang="en-US" sz="2000" smtClean="0">
              <a:latin typeface="Arial Unicode MS" pitchFamily="34" charset="-128"/>
            </a:endParaRPr>
          </a:p>
          <a:p>
            <a:pPr eaLnBrk="1" hangingPunct="1">
              <a:spcBef>
                <a:spcPct val="0"/>
              </a:spcBef>
              <a:buFont typeface="Arial" charset="0"/>
              <a:buNone/>
            </a:pPr>
            <a:r>
              <a:rPr lang="en-US" sz="2000" smtClean="0">
                <a:latin typeface="Arial Unicode MS" pitchFamily="34" charset="-128"/>
              </a:rPr>
              <a:t>- Sony Corporation</a:t>
            </a:r>
            <a:endParaRPr lang="en-US" sz="2400" smtClean="0">
              <a:latin typeface="Arial Unicode MS" pitchFamily="34" charset="-128"/>
            </a:endParaRPr>
          </a:p>
          <a:p>
            <a:pPr eaLnBrk="1" hangingPunct="1">
              <a:buFont typeface="Arial" charset="0"/>
              <a:buNone/>
            </a:pPr>
            <a:endParaRPr lang="en-US" smtClean="0">
              <a:latin typeface="Arial Unicode MS" pitchFamily="34" charset="-128"/>
            </a:endParaRPr>
          </a:p>
        </p:txBody>
      </p:sp>
      <p:sp>
        <p:nvSpPr>
          <p:cNvPr id="2055" name="Rectangle 7"/>
          <p:cNvSpPr>
            <a:spLocks noChangeArrowheads="1"/>
          </p:cNvSpPr>
          <p:nvPr/>
        </p:nvSpPr>
        <p:spPr bwMode="auto">
          <a:xfrm>
            <a:off x="533400" y="1828800"/>
            <a:ext cx="4038600" cy="457200"/>
          </a:xfrm>
          <a:prstGeom prst="rect">
            <a:avLst/>
          </a:prstGeom>
          <a:noFill/>
          <a:ln w="9525">
            <a:noFill/>
            <a:miter lim="800000"/>
            <a:headEnd/>
            <a:tailEnd/>
          </a:ln>
        </p:spPr>
        <p:txBody>
          <a:bodyPr/>
          <a:lstStyle/>
          <a:p>
            <a:pPr>
              <a:spcBef>
                <a:spcPct val="20000"/>
              </a:spcBef>
            </a:pPr>
            <a:r>
              <a:rPr lang="en-US" sz="2000">
                <a:latin typeface="Arial Unicode MS" pitchFamily="34" charset="-128"/>
              </a:rPr>
              <a:t> </a:t>
            </a:r>
          </a:p>
          <a:p>
            <a:pPr>
              <a:spcBef>
                <a:spcPct val="20000"/>
              </a:spcBef>
            </a:pPr>
            <a:r>
              <a:rPr lang="en-US" sz="2000">
                <a:latin typeface="Arial Unicode MS" pitchFamily="34" charset="-128"/>
              </a:rPr>
              <a:t>2. Heights                                    3. Insects and bugs                      4. financial problems                   5. deep water</a:t>
            </a:r>
          </a:p>
          <a:p>
            <a:endParaRPr lang="en-US" sz="2000">
              <a:latin typeface="Arial Unicode MS" pitchFamily="34" charset="-128"/>
            </a:endParaRPr>
          </a:p>
        </p:txBody>
      </p:sp>
      <p:sp>
        <p:nvSpPr>
          <p:cNvPr id="4102" name="Rectangle 12"/>
          <p:cNvSpPr>
            <a:spLocks noChangeArrowheads="1"/>
          </p:cNvSpPr>
          <p:nvPr/>
        </p:nvSpPr>
        <p:spPr bwMode="auto">
          <a:xfrm>
            <a:off x="457200" y="457200"/>
            <a:ext cx="8229600" cy="1066800"/>
          </a:xfrm>
          <a:prstGeom prst="rect">
            <a:avLst/>
          </a:prstGeom>
          <a:noFill/>
          <a:ln w="9525">
            <a:noFill/>
            <a:miter lim="800000"/>
            <a:headEnd/>
            <a:tailEnd/>
          </a:ln>
        </p:spPr>
        <p:txBody>
          <a:bodyPr anchor="ctr"/>
          <a:lstStyle/>
          <a:p>
            <a:pPr eaLnBrk="1" hangingPunct="1"/>
            <a:r>
              <a:rPr lang="en-US" sz="4400"/>
              <a:t>Worst Human Fears</a:t>
            </a:r>
          </a:p>
        </p:txBody>
      </p:sp>
      <p:grpSp>
        <p:nvGrpSpPr>
          <p:cNvPr id="2" name="Group 19"/>
          <p:cNvGrpSpPr>
            <a:grpSpLocks/>
          </p:cNvGrpSpPr>
          <p:nvPr/>
        </p:nvGrpSpPr>
        <p:grpSpPr bwMode="auto">
          <a:xfrm>
            <a:off x="5943600" y="0"/>
            <a:ext cx="3279775" cy="6858000"/>
            <a:chOff x="3744" y="0"/>
            <a:chExt cx="2066" cy="4320"/>
          </a:xfrm>
        </p:grpSpPr>
        <p:grpSp>
          <p:nvGrpSpPr>
            <p:cNvPr id="4106" name="Group 11"/>
            <p:cNvGrpSpPr>
              <a:grpSpLocks/>
            </p:cNvGrpSpPr>
            <p:nvPr/>
          </p:nvGrpSpPr>
          <p:grpSpPr bwMode="auto">
            <a:xfrm>
              <a:off x="3757" y="0"/>
              <a:ext cx="2053" cy="4320"/>
              <a:chOff x="3757" y="0"/>
              <a:chExt cx="2053" cy="4320"/>
            </a:xfrm>
          </p:grpSpPr>
          <p:pic>
            <p:nvPicPr>
              <p:cNvPr id="4109" name="Picture 9" descr="auto0"/>
              <p:cNvPicPr>
                <a:picLocks noChangeAspect="1" noChangeArrowheads="1"/>
              </p:cNvPicPr>
              <p:nvPr/>
            </p:nvPicPr>
            <p:blipFill>
              <a:blip r:embed="rId3" cstate="print"/>
              <a:srcRect/>
              <a:stretch>
                <a:fillRect/>
              </a:stretch>
            </p:blipFill>
            <p:spPr bwMode="auto">
              <a:xfrm>
                <a:off x="3757" y="0"/>
                <a:ext cx="2003" cy="4320"/>
              </a:xfrm>
              <a:prstGeom prst="rect">
                <a:avLst/>
              </a:prstGeom>
              <a:noFill/>
              <a:ln w="9525">
                <a:noFill/>
                <a:miter lim="800000"/>
                <a:headEnd/>
                <a:tailEnd/>
              </a:ln>
            </p:spPr>
          </p:pic>
          <p:sp>
            <p:nvSpPr>
              <p:cNvPr id="4110" name="Text Box 10"/>
              <p:cNvSpPr txBox="1">
                <a:spLocks noChangeArrowheads="1"/>
              </p:cNvSpPr>
              <p:nvPr/>
            </p:nvSpPr>
            <p:spPr bwMode="auto">
              <a:xfrm>
                <a:off x="5184" y="3974"/>
                <a:ext cx="626" cy="346"/>
              </a:xfrm>
              <a:prstGeom prst="rect">
                <a:avLst/>
              </a:prstGeom>
              <a:noFill/>
              <a:ln w="9525">
                <a:noFill/>
                <a:miter lim="800000"/>
                <a:headEnd/>
                <a:tailEnd/>
              </a:ln>
            </p:spPr>
            <p:txBody>
              <a:bodyPr wrap="none">
                <a:spAutoFit/>
              </a:bodyPr>
              <a:lstStyle/>
              <a:p>
                <a:r>
                  <a:rPr lang="en-US" sz="1000">
                    <a:latin typeface="Times New Roman" pitchFamily="18" charset="0"/>
                  </a:rPr>
                  <a:t>GR Press</a:t>
                </a:r>
              </a:p>
              <a:p>
                <a:r>
                  <a:rPr lang="en-US" sz="1000">
                    <a:latin typeface="Times New Roman" pitchFamily="18" charset="0"/>
                  </a:rPr>
                  <a:t>Michael Moore</a:t>
                </a:r>
              </a:p>
              <a:p>
                <a:r>
                  <a:rPr lang="en-US" sz="1000">
                    <a:latin typeface="Times New Roman" pitchFamily="18" charset="0"/>
                  </a:rPr>
                  <a:t>March 26, 2000</a:t>
                </a:r>
              </a:p>
            </p:txBody>
          </p:sp>
        </p:grpSp>
        <p:pic>
          <p:nvPicPr>
            <p:cNvPr id="4107" name="Picture 15" descr="auto0"/>
            <p:cNvPicPr>
              <a:picLocks noChangeAspect="1" noChangeArrowheads="1"/>
            </p:cNvPicPr>
            <p:nvPr/>
          </p:nvPicPr>
          <p:blipFill>
            <a:blip r:embed="rId4" cstate="print"/>
            <a:srcRect l="71892" t="56667" r="1651" b="27777"/>
            <a:stretch>
              <a:fillRect/>
            </a:stretch>
          </p:blipFill>
          <p:spPr bwMode="auto">
            <a:xfrm>
              <a:off x="3744" y="0"/>
              <a:ext cx="864" cy="1008"/>
            </a:xfrm>
            <a:prstGeom prst="rect">
              <a:avLst/>
            </a:prstGeom>
            <a:noFill/>
            <a:ln w="9525">
              <a:noFill/>
              <a:miter lim="800000"/>
              <a:headEnd/>
              <a:tailEnd/>
            </a:ln>
          </p:spPr>
        </p:pic>
        <p:pic>
          <p:nvPicPr>
            <p:cNvPr id="4108" name="Picture 18" descr="auto0"/>
            <p:cNvPicPr>
              <a:picLocks noChangeAspect="1" noChangeArrowheads="1"/>
            </p:cNvPicPr>
            <p:nvPr/>
          </p:nvPicPr>
          <p:blipFill>
            <a:blip r:embed="rId4" cstate="print"/>
            <a:srcRect l="71892" t="56667" r="1651" b="27777"/>
            <a:stretch>
              <a:fillRect/>
            </a:stretch>
          </p:blipFill>
          <p:spPr bwMode="auto">
            <a:xfrm>
              <a:off x="3744" y="960"/>
              <a:ext cx="119" cy="1248"/>
            </a:xfrm>
            <a:prstGeom prst="rect">
              <a:avLst/>
            </a:prstGeom>
            <a:noFill/>
            <a:ln w="9525">
              <a:noFill/>
              <a:miter lim="800000"/>
              <a:headEnd/>
              <a:tailEnd/>
            </a:ln>
          </p:spPr>
        </p:pic>
      </p:grpSp>
      <p:sp>
        <p:nvSpPr>
          <p:cNvPr id="2068" name="Rectangle 20"/>
          <p:cNvSpPr>
            <a:spLocks noChangeArrowheads="1"/>
          </p:cNvSpPr>
          <p:nvPr/>
        </p:nvSpPr>
        <p:spPr bwMode="auto">
          <a:xfrm>
            <a:off x="381000" y="1981200"/>
            <a:ext cx="5562600" cy="2895600"/>
          </a:xfrm>
          <a:prstGeom prst="rect">
            <a:avLst/>
          </a:prstGeom>
          <a:solidFill>
            <a:schemeClr val="bg1"/>
          </a:solidFill>
          <a:ln w="9525">
            <a:noFill/>
            <a:miter lim="800000"/>
            <a:headEnd/>
            <a:tailEnd/>
          </a:ln>
        </p:spPr>
        <p:txBody>
          <a:bodyPr wrap="none" anchor="ctr"/>
          <a:lstStyle/>
          <a:p>
            <a:endParaRPr lang="en-US"/>
          </a:p>
        </p:txBody>
      </p:sp>
      <p:sp>
        <p:nvSpPr>
          <p:cNvPr id="2069" name="Rectangle 21"/>
          <p:cNvSpPr>
            <a:spLocks noChangeArrowheads="1"/>
          </p:cNvSpPr>
          <p:nvPr/>
        </p:nvSpPr>
        <p:spPr bwMode="auto">
          <a:xfrm>
            <a:off x="5867400" y="0"/>
            <a:ext cx="3276600" cy="68580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6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0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build="p" autoUpdateAnimBg="0" rev="1"/>
      <p:bldP spid="2051" grpId="0" build="p" autoUpdateAnimBg="0" rev="1"/>
      <p:bldP spid="2055" grpId="0" build="p" autoUpdateAnimBg="0" rev="1"/>
      <p:bldP spid="2068" grpId="0" animBg="1"/>
      <p:bldP spid="20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40C7CA97-C039-436E-BF81-81ED46A141F1}" type="slidenum">
              <a:rPr lang="en-US" smtClean="0"/>
              <a:pPr/>
              <a:t>3</a:t>
            </a:fld>
            <a:endParaRPr lang="en-US" smtClean="0"/>
          </a:p>
        </p:txBody>
      </p:sp>
      <p:sp>
        <p:nvSpPr>
          <p:cNvPr id="5123" name="Rectangle 2"/>
          <p:cNvSpPr>
            <a:spLocks noGrp="1" noChangeArrowheads="1"/>
          </p:cNvSpPr>
          <p:nvPr>
            <p:ph type="title"/>
          </p:nvPr>
        </p:nvSpPr>
        <p:spPr/>
        <p:txBody>
          <a:bodyPr/>
          <a:lstStyle/>
          <a:p>
            <a:pPr eaLnBrk="1" hangingPunct="1"/>
            <a:r>
              <a:rPr lang="en-US" smtClean="0"/>
              <a:t>Technical Presentations</a:t>
            </a:r>
          </a:p>
        </p:txBody>
      </p:sp>
      <p:sp>
        <p:nvSpPr>
          <p:cNvPr id="5124" name="Rectangle 3"/>
          <p:cNvSpPr>
            <a:spLocks noGrp="1" noChangeArrowheads="1"/>
          </p:cNvSpPr>
          <p:nvPr>
            <p:ph type="body" idx="1"/>
          </p:nvPr>
        </p:nvSpPr>
        <p:spPr/>
        <p:txBody>
          <a:bodyPr/>
          <a:lstStyle/>
          <a:p>
            <a:pPr eaLnBrk="1" hangingPunct="1"/>
            <a:r>
              <a:rPr lang="en-US" smtClean="0"/>
              <a:t>Presentations are an important part of the engineering process.</a:t>
            </a:r>
          </a:p>
          <a:p>
            <a:pPr eaLnBrk="1" hangingPunct="1"/>
            <a:r>
              <a:rPr lang="en-US" smtClean="0"/>
              <a:t>Engineer them like you engineer software:</a:t>
            </a:r>
          </a:p>
          <a:p>
            <a:pPr lvl="1" eaLnBrk="1" hangingPunct="1"/>
            <a:r>
              <a:rPr lang="en-US" smtClean="0"/>
              <a:t>Analysis</a:t>
            </a:r>
          </a:p>
          <a:p>
            <a:pPr lvl="1" eaLnBrk="1" hangingPunct="1"/>
            <a:endParaRPr lang="en-US" sz="900" smtClean="0"/>
          </a:p>
          <a:p>
            <a:pPr lvl="1" eaLnBrk="1" hangingPunct="1"/>
            <a:r>
              <a:rPr lang="en-US" smtClean="0"/>
              <a:t>Design</a:t>
            </a:r>
          </a:p>
          <a:p>
            <a:pPr lvl="1" eaLnBrk="1" hangingPunct="1"/>
            <a:endParaRPr lang="en-US" sz="800" smtClean="0"/>
          </a:p>
          <a:p>
            <a:pPr lvl="1" eaLnBrk="1" hangingPunct="1"/>
            <a:r>
              <a:rPr lang="en-US" smtClean="0"/>
              <a:t>Performance</a:t>
            </a:r>
          </a:p>
          <a:p>
            <a:pPr lvl="1" eaLnBrk="1" hangingPunct="1"/>
            <a:endParaRPr lang="en-US" sz="800" smtClean="0"/>
          </a:p>
          <a:p>
            <a:pPr lvl="1" eaLnBrk="1" hangingPunct="1"/>
            <a:r>
              <a:rPr lang="en-US" smtClean="0"/>
              <a:t>Evaluation</a:t>
            </a:r>
          </a:p>
          <a:p>
            <a:pPr lvl="1" eaLnBrk="1" hangingPunct="1">
              <a:buFont typeface="Arial" charset="0"/>
              <a:buNone/>
            </a:pPr>
            <a:endParaRPr lang="en-US" sz="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6A96373E-1A96-45DE-A851-5508B28C086D}" type="slidenum">
              <a:rPr lang="en-US" smtClean="0"/>
              <a:pPr/>
              <a:t>4</a:t>
            </a:fld>
            <a:endParaRPr lang="en-US" smtClean="0"/>
          </a:p>
        </p:txBody>
      </p:sp>
      <p:sp>
        <p:nvSpPr>
          <p:cNvPr id="6147" name="Rectangle 2"/>
          <p:cNvSpPr>
            <a:spLocks noGrp="1" noChangeArrowheads="1"/>
          </p:cNvSpPr>
          <p:nvPr>
            <p:ph type="title"/>
          </p:nvPr>
        </p:nvSpPr>
        <p:spPr/>
        <p:txBody>
          <a:bodyPr/>
          <a:lstStyle/>
          <a:p>
            <a:pPr eaLnBrk="1" hangingPunct="1"/>
            <a:r>
              <a:rPr lang="en-US" smtClean="0"/>
              <a:t>Presentation Analysis</a:t>
            </a:r>
          </a:p>
        </p:txBody>
      </p:sp>
      <p:sp>
        <p:nvSpPr>
          <p:cNvPr id="6148" name="Rectangle 3"/>
          <p:cNvSpPr>
            <a:spLocks noGrp="1" noChangeArrowheads="1"/>
          </p:cNvSpPr>
          <p:nvPr>
            <p:ph type="body" idx="1"/>
          </p:nvPr>
        </p:nvSpPr>
        <p:spPr/>
        <p:txBody>
          <a:bodyPr/>
          <a:lstStyle/>
          <a:p>
            <a:pPr eaLnBrk="1" hangingPunct="1"/>
            <a:r>
              <a:rPr lang="en-US" smtClean="0"/>
              <a:t>Determine the constraints:</a:t>
            </a:r>
          </a:p>
          <a:p>
            <a:pPr lvl="1" eaLnBrk="1" hangingPunct="1">
              <a:spcAft>
                <a:spcPct val="80000"/>
              </a:spcAft>
            </a:pPr>
            <a:r>
              <a:rPr lang="en-US" smtClean="0"/>
              <a:t>Audience</a:t>
            </a:r>
          </a:p>
          <a:p>
            <a:pPr lvl="1" eaLnBrk="1" hangingPunct="1">
              <a:spcAft>
                <a:spcPct val="80000"/>
              </a:spcAft>
            </a:pPr>
            <a:r>
              <a:rPr lang="en-US" smtClean="0"/>
              <a:t>Venue</a:t>
            </a:r>
          </a:p>
          <a:p>
            <a:pPr lvl="1" eaLnBrk="1" hangingPunct="1">
              <a:spcAft>
                <a:spcPct val="80000"/>
              </a:spcAft>
            </a:pPr>
            <a:r>
              <a:rPr lang="en-US" smtClean="0"/>
              <a:t>Time</a:t>
            </a:r>
          </a:p>
          <a:p>
            <a:pPr eaLnBrk="1" hangingPunct="1"/>
            <a:r>
              <a:rPr lang="en-US" smtClean="0"/>
              <a:t>Establish a goal.</a:t>
            </a:r>
          </a:p>
          <a:p>
            <a:pPr lvl="1"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758E228E-7BB2-486D-93BA-E0C1109566A4}" type="slidenum">
              <a:rPr lang="en-US" smtClean="0"/>
              <a:pPr/>
              <a:t>5</a:t>
            </a:fld>
            <a:endParaRPr lang="en-US" smtClean="0"/>
          </a:p>
        </p:txBody>
      </p:sp>
      <p:sp>
        <p:nvSpPr>
          <p:cNvPr id="7171" name="Rectangle 2"/>
          <p:cNvSpPr>
            <a:spLocks noGrp="1" noChangeArrowheads="1"/>
          </p:cNvSpPr>
          <p:nvPr>
            <p:ph type="title"/>
          </p:nvPr>
        </p:nvSpPr>
        <p:spPr/>
        <p:txBody>
          <a:bodyPr/>
          <a:lstStyle/>
          <a:p>
            <a:pPr eaLnBrk="1" hangingPunct="1"/>
            <a:r>
              <a:rPr lang="en-US" smtClean="0"/>
              <a:t>Presentation Design</a:t>
            </a:r>
          </a:p>
        </p:txBody>
      </p:sp>
      <p:sp>
        <p:nvSpPr>
          <p:cNvPr id="7172" name="Rectangle 3"/>
          <p:cNvSpPr>
            <a:spLocks noGrp="1" noChangeArrowheads="1"/>
          </p:cNvSpPr>
          <p:nvPr>
            <p:ph type="body" idx="1"/>
          </p:nvPr>
        </p:nvSpPr>
        <p:spPr>
          <a:xfrm>
            <a:off x="457200" y="1600200"/>
            <a:ext cx="7772400" cy="4419600"/>
          </a:xfrm>
        </p:spPr>
        <p:txBody>
          <a:bodyPr/>
          <a:lstStyle/>
          <a:p>
            <a:pPr eaLnBrk="1" hangingPunct="1">
              <a:lnSpc>
                <a:spcPct val="90000"/>
              </a:lnSpc>
              <a:spcAft>
                <a:spcPct val="35000"/>
              </a:spcAft>
            </a:pPr>
            <a:r>
              <a:rPr lang="en-US" smtClean="0"/>
              <a:t>Use prepared slides:</a:t>
            </a:r>
          </a:p>
          <a:p>
            <a:pPr lvl="1" eaLnBrk="1" hangingPunct="1">
              <a:lnSpc>
                <a:spcPct val="90000"/>
              </a:lnSpc>
              <a:spcAft>
                <a:spcPct val="35000"/>
              </a:spcAft>
            </a:pPr>
            <a:r>
              <a:rPr lang="en-US" smtClean="0"/>
              <a:t>Include a:</a:t>
            </a:r>
          </a:p>
          <a:p>
            <a:pPr lvl="2" eaLnBrk="1" hangingPunct="1">
              <a:lnSpc>
                <a:spcPct val="90000"/>
              </a:lnSpc>
              <a:spcAft>
                <a:spcPct val="35000"/>
              </a:spcAft>
            </a:pPr>
            <a:r>
              <a:rPr lang="en-US" smtClean="0"/>
              <a:t>Title slide</a:t>
            </a:r>
          </a:p>
          <a:p>
            <a:pPr lvl="2" eaLnBrk="1" hangingPunct="1">
              <a:lnSpc>
                <a:spcPct val="90000"/>
              </a:lnSpc>
              <a:spcAft>
                <a:spcPct val="35000"/>
              </a:spcAft>
            </a:pPr>
            <a:r>
              <a:rPr lang="en-US" smtClean="0"/>
              <a:t>Conclusion slide</a:t>
            </a:r>
          </a:p>
          <a:p>
            <a:pPr lvl="1" eaLnBrk="1" hangingPunct="1">
              <a:lnSpc>
                <a:spcPct val="90000"/>
              </a:lnSpc>
              <a:spcAft>
                <a:spcPct val="35000"/>
              </a:spcAft>
            </a:pPr>
            <a:r>
              <a:rPr lang="en-US" smtClean="0"/>
              <a:t>Use explicit structuring.</a:t>
            </a:r>
          </a:p>
          <a:p>
            <a:pPr lvl="1" eaLnBrk="1" hangingPunct="1">
              <a:lnSpc>
                <a:spcPct val="90000"/>
              </a:lnSpc>
              <a:spcAft>
                <a:spcPct val="35000"/>
              </a:spcAft>
            </a:pPr>
            <a:r>
              <a:rPr lang="en-US" smtClean="0"/>
              <a:t>Keep your slides simple.</a:t>
            </a:r>
          </a:p>
          <a:p>
            <a:pPr eaLnBrk="1" hangingPunct="1">
              <a:lnSpc>
                <a:spcPct val="90000"/>
              </a:lnSpc>
              <a:spcAft>
                <a:spcPct val="35000"/>
              </a:spcAft>
            </a:pPr>
            <a:r>
              <a:rPr lang="en-US" smtClean="0"/>
              <a:t>Drive your point home.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A50F3365-FC95-4C24-84CB-BF2E17EA4EBE}" type="slidenum">
              <a:rPr lang="en-US" smtClean="0"/>
              <a:pPr/>
              <a:t>6</a:t>
            </a:fld>
            <a:endParaRPr lang="en-US" smtClean="0"/>
          </a:p>
        </p:txBody>
      </p:sp>
      <p:sp>
        <p:nvSpPr>
          <p:cNvPr id="8195" name="Rectangle 2"/>
          <p:cNvSpPr>
            <a:spLocks noGrp="1" noChangeArrowheads="1"/>
          </p:cNvSpPr>
          <p:nvPr>
            <p:ph type="title"/>
          </p:nvPr>
        </p:nvSpPr>
        <p:spPr/>
        <p:txBody>
          <a:bodyPr/>
          <a:lstStyle/>
          <a:p>
            <a:pPr eaLnBrk="1" hangingPunct="1"/>
            <a:r>
              <a:rPr lang="en-US" smtClean="0"/>
              <a:t>Slides</a:t>
            </a:r>
          </a:p>
        </p:txBody>
      </p:sp>
      <p:sp>
        <p:nvSpPr>
          <p:cNvPr id="8196" name="Rectangle 3"/>
          <p:cNvSpPr>
            <a:spLocks noGrp="1" noChangeArrowheads="1"/>
          </p:cNvSpPr>
          <p:nvPr>
            <p:ph type="body" idx="1"/>
          </p:nvPr>
        </p:nvSpPr>
        <p:spPr>
          <a:xfrm>
            <a:off x="457200" y="1600200"/>
            <a:ext cx="7924800" cy="4114800"/>
          </a:xfrm>
        </p:spPr>
        <p:txBody>
          <a:bodyPr/>
          <a:lstStyle/>
          <a:p>
            <a:pPr eaLnBrk="1" hangingPunct="1"/>
            <a:r>
              <a:rPr lang="en-US" smtClean="0"/>
              <a:t>Figure 2-3 minutes per slide.</a:t>
            </a:r>
          </a:p>
          <a:p>
            <a:pPr eaLnBrk="1" hangingPunct="1"/>
            <a:r>
              <a:rPr lang="en-US" smtClean="0"/>
              <a:t>Use an appropriate font.</a:t>
            </a:r>
          </a:p>
          <a:p>
            <a:pPr eaLnBrk="1" hangingPunct="1"/>
            <a:r>
              <a:rPr lang="en-US" smtClean="0"/>
              <a:t>Don’t put too much one each slide.</a:t>
            </a:r>
          </a:p>
          <a:p>
            <a:pPr eaLnBrk="1" hangingPunct="1"/>
            <a:r>
              <a:rPr lang="en-US" smtClean="0"/>
              <a:t>Don’t use distracting slides.</a:t>
            </a:r>
            <a:endParaRPr lang="en-US" smtClean="0">
              <a:hlinkClick r:id="" action="ppaction://noaction"/>
            </a:endParaRPr>
          </a:p>
          <a:p>
            <a:pPr eaLnBrk="1" hangingPunct="1"/>
            <a:r>
              <a:rPr lang="en-US" smtClean="0"/>
              <a:t>Have a back-up plan in case the technology doesn’t 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5D91B601-13E0-4AF1-802D-78FA66C38862}" type="slidenum">
              <a:rPr lang="en-US" smtClean="0"/>
              <a:pPr/>
              <a:t>7</a:t>
            </a:fld>
            <a:endParaRPr lang="en-US" smtClean="0"/>
          </a:p>
        </p:txBody>
      </p:sp>
      <p:sp>
        <p:nvSpPr>
          <p:cNvPr id="9219" name="Rectangle 4"/>
          <p:cNvSpPr>
            <a:spLocks noChangeArrowheads="1"/>
          </p:cNvSpPr>
          <p:nvPr/>
        </p:nvSpPr>
        <p:spPr bwMode="auto">
          <a:xfrm>
            <a:off x="838200" y="4038600"/>
            <a:ext cx="72390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220" name="Rectangle 2"/>
          <p:cNvSpPr>
            <a:spLocks noGrp="1" noChangeArrowheads="1"/>
          </p:cNvSpPr>
          <p:nvPr>
            <p:ph type="title"/>
          </p:nvPr>
        </p:nvSpPr>
        <p:spPr/>
        <p:txBody>
          <a:bodyPr/>
          <a:lstStyle/>
          <a:p>
            <a:pPr eaLnBrk="1" hangingPunct="1"/>
            <a:r>
              <a:rPr lang="en-US" smtClean="0"/>
              <a:t>Bad Fonts</a:t>
            </a:r>
          </a:p>
        </p:txBody>
      </p:sp>
      <p:sp>
        <p:nvSpPr>
          <p:cNvPr id="9221" name="Rectangle 3"/>
          <p:cNvSpPr>
            <a:spLocks noGrp="1" noChangeArrowheads="1"/>
          </p:cNvSpPr>
          <p:nvPr>
            <p:ph type="body" idx="1"/>
          </p:nvPr>
        </p:nvSpPr>
        <p:spPr>
          <a:xfrm>
            <a:off x="457200" y="1600200"/>
            <a:ext cx="7924800" cy="4724400"/>
          </a:xfrm>
        </p:spPr>
        <p:txBody>
          <a:bodyPr/>
          <a:lstStyle/>
          <a:p>
            <a:pPr eaLnBrk="1" hangingPunct="1">
              <a:lnSpc>
                <a:spcPct val="80000"/>
              </a:lnSpc>
            </a:pPr>
            <a:r>
              <a:rPr lang="en-US" sz="2800" smtClean="0">
                <a:latin typeface="Curlz MT" pitchFamily="82" charset="0"/>
              </a:rPr>
              <a:t>No one can see the brilliance of your points if your font is poorly chosen.</a:t>
            </a:r>
          </a:p>
          <a:p>
            <a:pPr eaLnBrk="1" hangingPunct="1">
              <a:lnSpc>
                <a:spcPct val="80000"/>
              </a:lnSpc>
            </a:pPr>
            <a:endParaRPr lang="en-US" sz="2800" smtClean="0">
              <a:latin typeface="Curlz MT" pitchFamily="82" charset="0"/>
            </a:endParaRPr>
          </a:p>
          <a:p>
            <a:pPr eaLnBrk="1" hangingPunct="1">
              <a:lnSpc>
                <a:spcPct val="80000"/>
              </a:lnSpc>
            </a:pPr>
            <a:r>
              <a:rPr lang="en-US" sz="2800" smtClean="0">
                <a:solidFill>
                  <a:srgbClr val="FFFF66"/>
                </a:solidFill>
              </a:rPr>
              <a:t>The wrong color</a:t>
            </a:r>
          </a:p>
          <a:p>
            <a:pPr eaLnBrk="1" hangingPunct="1">
              <a:lnSpc>
                <a:spcPct val="80000"/>
              </a:lnSpc>
            </a:pPr>
            <a:endParaRPr lang="en-US" sz="2800" smtClean="0">
              <a:solidFill>
                <a:srgbClr val="FFFF66"/>
              </a:solidFill>
            </a:endParaRPr>
          </a:p>
          <a:p>
            <a:pPr eaLnBrk="1" hangingPunct="1">
              <a:lnSpc>
                <a:spcPct val="80000"/>
              </a:lnSpc>
            </a:pPr>
            <a:r>
              <a:rPr lang="en-US" sz="1200" smtClean="0"/>
              <a:t>Or too small</a:t>
            </a:r>
          </a:p>
          <a:p>
            <a:pPr eaLnBrk="1" hangingPunct="1">
              <a:lnSpc>
                <a:spcPct val="80000"/>
              </a:lnSpc>
            </a:pPr>
            <a:endParaRPr lang="en-US" sz="1200" smtClean="0"/>
          </a:p>
          <a:p>
            <a:pPr eaLnBrk="1" hangingPunct="1">
              <a:lnSpc>
                <a:spcPct val="80000"/>
              </a:lnSpc>
            </a:pPr>
            <a:r>
              <a:rPr lang="en-US" sz="3600" smtClean="0">
                <a:solidFill>
                  <a:srgbClr val="FF0000"/>
                </a:solidFill>
              </a:rPr>
              <a:t>Red next to green is a common problem for the colorblind.</a:t>
            </a:r>
          </a:p>
          <a:p>
            <a:pPr eaLnBrk="1" hangingPunct="1">
              <a:lnSpc>
                <a:spcPct val="80000"/>
              </a:lnSpc>
            </a:pPr>
            <a:endParaRPr lang="en-US" sz="2400" smtClean="0">
              <a:solidFill>
                <a:srgbClr val="FF0000"/>
              </a:solidFill>
            </a:endParaRPr>
          </a:p>
          <a:p>
            <a:pPr eaLnBrk="1" hangingPunct="1">
              <a:lnSpc>
                <a:spcPct val="80000"/>
              </a:lnSpc>
            </a:pPr>
            <a:r>
              <a:rPr lang="en-US" sz="3600" smtClean="0">
                <a:solidFill>
                  <a:srgbClr val="0000FF"/>
                </a:solidFill>
              </a:rPr>
              <a:t>People can’t read blue very well</a:t>
            </a:r>
          </a:p>
          <a:p>
            <a:pPr eaLnBrk="1" hangingPunct="1">
              <a:lnSpc>
                <a:spcPct val="80000"/>
              </a:lnSpc>
            </a:pPr>
            <a:endParaRPr lang="en-US" sz="3600" smtClean="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AD14EED3-DF5F-44B5-AAB1-16148BD8610E}" type="slidenum">
              <a:rPr lang="en-US" smtClean="0"/>
              <a:pPr/>
              <a:t>8</a:t>
            </a:fld>
            <a:endParaRPr lang="en-US" smtClean="0"/>
          </a:p>
        </p:txBody>
      </p:sp>
      <p:sp>
        <p:nvSpPr>
          <p:cNvPr id="10243" name="Rectangle 4"/>
          <p:cNvSpPr>
            <a:spLocks noGrp="1" noChangeArrowheads="1"/>
          </p:cNvSpPr>
          <p:nvPr>
            <p:ph type="body" idx="1"/>
          </p:nvPr>
        </p:nvSpPr>
        <p:spPr>
          <a:xfrm>
            <a:off x="457200" y="1600200"/>
            <a:ext cx="7924800" cy="4724400"/>
          </a:xfrm>
        </p:spPr>
        <p:txBody>
          <a:bodyPr/>
          <a:lstStyle/>
          <a:p>
            <a:pPr eaLnBrk="1" hangingPunct="1">
              <a:lnSpc>
                <a:spcPct val="90000"/>
              </a:lnSpc>
            </a:pPr>
            <a:r>
              <a:rPr lang="en-US" smtClean="0"/>
              <a:t>Putting up a slide with too many words of plain text is dangerous.  You will be sorely tempted to read it, and even if you don’t, your audience will, ignoring whatever you do no matter how crazy it is.  In general, text books are for this sort of thing, not formal presentations (although there are exceptions).  Better to stick to bulleted, incisive notes which you explain more fully.</a:t>
            </a:r>
          </a:p>
        </p:txBody>
      </p:sp>
      <p:sp>
        <p:nvSpPr>
          <p:cNvPr id="10244" name="Rectangle 3"/>
          <p:cNvSpPr>
            <a:spLocks noGrp="1" noChangeArrowheads="1"/>
          </p:cNvSpPr>
          <p:nvPr>
            <p:ph type="title"/>
          </p:nvPr>
        </p:nvSpPr>
        <p:spPr/>
        <p:txBody>
          <a:bodyPr/>
          <a:lstStyle/>
          <a:p>
            <a:pPr eaLnBrk="1" hangingPunct="1"/>
            <a:r>
              <a:rPr lang="en-US" smtClean="0"/>
              <a:t>Too much text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DB8F8D36-0F3A-4950-8A64-FE3B22937C4F}" type="slidenum">
              <a:rPr lang="en-US" smtClean="0"/>
              <a:pPr/>
              <a:t>9</a:t>
            </a:fld>
            <a:endParaRPr lang="en-US" smtClean="0"/>
          </a:p>
        </p:txBody>
      </p:sp>
      <p:sp>
        <p:nvSpPr>
          <p:cNvPr id="11267" name="Rectangle 2"/>
          <p:cNvSpPr>
            <a:spLocks noGrp="1" noChangeArrowheads="1"/>
          </p:cNvSpPr>
          <p:nvPr>
            <p:ph type="body" idx="1"/>
          </p:nvPr>
        </p:nvSpPr>
        <p:spPr>
          <a:xfrm>
            <a:off x="457200" y="1600200"/>
            <a:ext cx="8305800" cy="5257800"/>
          </a:xfrm>
        </p:spPr>
        <p:txBody>
          <a:bodyPr/>
          <a:lstStyle/>
          <a:p>
            <a:pPr eaLnBrk="1" hangingPunct="1">
              <a:lnSpc>
                <a:spcPct val="90000"/>
              </a:lnSpc>
            </a:pPr>
            <a:r>
              <a:rPr lang="en-US" sz="2800" smtClean="0"/>
              <a:t>Some people just have too many good ideas:</a:t>
            </a:r>
          </a:p>
          <a:p>
            <a:pPr lvl="1" eaLnBrk="1" hangingPunct="1">
              <a:lnSpc>
                <a:spcPct val="90000"/>
              </a:lnSpc>
            </a:pPr>
            <a:r>
              <a:rPr lang="en-US" sz="2400" smtClean="0"/>
              <a:t>Here’s one.</a:t>
            </a:r>
          </a:p>
          <a:p>
            <a:pPr lvl="1" eaLnBrk="1" hangingPunct="1">
              <a:lnSpc>
                <a:spcPct val="90000"/>
              </a:lnSpc>
            </a:pPr>
            <a:r>
              <a:rPr lang="en-US" sz="2400" smtClean="0"/>
              <a:t>Here’s another.</a:t>
            </a:r>
          </a:p>
          <a:p>
            <a:pPr lvl="1" eaLnBrk="1" hangingPunct="1">
              <a:lnSpc>
                <a:spcPct val="90000"/>
              </a:lnSpc>
            </a:pPr>
            <a:r>
              <a:rPr lang="en-US" sz="2400" smtClean="0"/>
              <a:t>Here’s a third.</a:t>
            </a:r>
          </a:p>
          <a:p>
            <a:pPr lvl="1" eaLnBrk="1" hangingPunct="1">
              <a:lnSpc>
                <a:spcPct val="90000"/>
              </a:lnSpc>
            </a:pPr>
            <a:r>
              <a:rPr lang="en-US" sz="2400" smtClean="0"/>
              <a:t>I’m so smart, I can keep coming up with these all day.</a:t>
            </a:r>
          </a:p>
          <a:p>
            <a:pPr lvl="1" eaLnBrk="1" hangingPunct="1">
              <a:lnSpc>
                <a:spcPct val="90000"/>
              </a:lnSpc>
            </a:pPr>
            <a:r>
              <a:rPr lang="en-US" sz="2400" smtClean="0"/>
              <a:t>This one is kind of like an earlier one.</a:t>
            </a:r>
          </a:p>
          <a:p>
            <a:pPr lvl="1" eaLnBrk="1" hangingPunct="1">
              <a:lnSpc>
                <a:spcPct val="90000"/>
              </a:lnSpc>
            </a:pPr>
            <a:r>
              <a:rPr lang="en-US" sz="2400" smtClean="0"/>
              <a:t>This one is too, but is sort of different.</a:t>
            </a:r>
          </a:p>
          <a:p>
            <a:pPr lvl="1" eaLnBrk="1" hangingPunct="1">
              <a:lnSpc>
                <a:spcPct val="90000"/>
              </a:lnSpc>
            </a:pPr>
            <a:r>
              <a:rPr lang="en-US" sz="2400" smtClean="0"/>
              <a:t>This one isn’t related at all, but I thought I’d mention it.</a:t>
            </a:r>
          </a:p>
          <a:p>
            <a:pPr lvl="1" eaLnBrk="1" hangingPunct="1">
              <a:lnSpc>
                <a:spcPct val="90000"/>
              </a:lnSpc>
            </a:pPr>
            <a:r>
              <a:rPr lang="en-US" sz="2400" smtClean="0"/>
              <a:t>Now this is starting to get tiring.</a:t>
            </a:r>
          </a:p>
          <a:p>
            <a:pPr lvl="1" eaLnBrk="1" hangingPunct="1">
              <a:lnSpc>
                <a:spcPct val="90000"/>
              </a:lnSpc>
            </a:pPr>
            <a:r>
              <a:rPr lang="en-US" sz="2400" smtClean="0"/>
              <a:t>No one will get this far probably.</a:t>
            </a:r>
          </a:p>
          <a:p>
            <a:pPr lvl="1" eaLnBrk="1" hangingPunct="1">
              <a:lnSpc>
                <a:spcPct val="90000"/>
              </a:lnSpc>
            </a:pPr>
            <a:r>
              <a:rPr lang="en-US" sz="2400" smtClean="0"/>
              <a:t>You’ll run out of time by now.</a:t>
            </a:r>
          </a:p>
          <a:p>
            <a:pPr lvl="1" eaLnBrk="1" hangingPunct="1">
              <a:lnSpc>
                <a:spcPct val="90000"/>
              </a:lnSpc>
            </a:pPr>
            <a:r>
              <a:rPr lang="en-US" sz="2400" smtClean="0"/>
              <a:t>This is for those that start reading from the bottom.</a:t>
            </a:r>
          </a:p>
        </p:txBody>
      </p:sp>
      <p:sp>
        <p:nvSpPr>
          <p:cNvPr id="11268" name="Rectangle 3"/>
          <p:cNvSpPr>
            <a:spLocks noGrp="1" noChangeArrowheads="1"/>
          </p:cNvSpPr>
          <p:nvPr>
            <p:ph type="title"/>
          </p:nvPr>
        </p:nvSpPr>
        <p:spPr/>
        <p:txBody>
          <a:bodyPr/>
          <a:lstStyle/>
          <a:p>
            <a:pPr eaLnBrk="1" hangingPunct="1"/>
            <a:r>
              <a:rPr lang="en-US" smtClean="0"/>
              <a:t>Too many points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TotalTime>
  <Words>1220</Words>
  <Application>Microsoft Office PowerPoint</Application>
  <PresentationFormat>On-screen Show (4:3)</PresentationFormat>
  <Paragraphs>181</Paragraphs>
  <Slides>15</Slides>
  <Notes>15</Notes>
  <HiddenSlides>0</HiddenSlides>
  <MMClips>0</MMClips>
  <ScaleCrop>false</ScaleCrop>
  <HeadingPairs>
    <vt:vector size="6" baseType="variant">
      <vt:variant>
        <vt:lpstr>Theme</vt:lpstr>
      </vt:variant>
      <vt:variant>
        <vt:i4>1</vt:i4>
      </vt:variant>
      <vt:variant>
        <vt:lpstr>Slide Titles</vt:lpstr>
      </vt:variant>
      <vt:variant>
        <vt:i4>15</vt:i4>
      </vt:variant>
      <vt:variant>
        <vt:lpstr>Custom Shows</vt:lpstr>
      </vt:variant>
      <vt:variant>
        <vt:i4>6</vt:i4>
      </vt:variant>
    </vt:vector>
  </HeadingPairs>
  <TitlesOfParts>
    <vt:vector size="22" baseType="lpstr">
      <vt:lpstr>blank</vt:lpstr>
      <vt:lpstr>Slide 1</vt:lpstr>
      <vt:lpstr>Slide 2</vt:lpstr>
      <vt:lpstr>Technical Presentations</vt:lpstr>
      <vt:lpstr>Presentation Analysis</vt:lpstr>
      <vt:lpstr>Presentation Design</vt:lpstr>
      <vt:lpstr>Slides</vt:lpstr>
      <vt:lpstr>Bad Fonts</vt:lpstr>
      <vt:lpstr>Too much text</vt:lpstr>
      <vt:lpstr>Too many points</vt:lpstr>
      <vt:lpstr>A Distracting Slide</vt:lpstr>
      <vt:lpstr>Silly Effects</vt:lpstr>
      <vt:lpstr>Inconsistent Formatting</vt:lpstr>
      <vt:lpstr>Presentation Performance</vt:lpstr>
      <vt:lpstr>Practice, Practice, Practice!</vt:lpstr>
      <vt:lpstr>A host of detractors Microsoft Powerpoint</vt:lpstr>
      <vt:lpstr>bad fonts</vt:lpstr>
      <vt:lpstr>distracting</vt:lpstr>
      <vt:lpstr>too full</vt:lpstr>
      <vt:lpstr>analysis</vt:lpstr>
      <vt:lpstr>design</vt:lpstr>
      <vt:lpstr>performance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148</cp:revision>
  <dcterms:created xsi:type="dcterms:W3CDTF">1996-09-30T18:28:10Z</dcterms:created>
  <dcterms:modified xsi:type="dcterms:W3CDTF">2009-08-26T19:54:20Z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D:\Courses\247</vt:lpwstr>
  </property>
</Properties>
</file>