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0"/>
  </p:notesMasterIdLst>
  <p:handoutMasterIdLst>
    <p:handoutMasterId r:id="rId41"/>
  </p:handoutMasterIdLst>
  <p:sldIdLst>
    <p:sldId id="300" r:id="rId2"/>
    <p:sldId id="302" r:id="rId3"/>
    <p:sldId id="256" r:id="rId4"/>
    <p:sldId id="266" r:id="rId5"/>
    <p:sldId id="267" r:id="rId6"/>
    <p:sldId id="319" r:id="rId7"/>
    <p:sldId id="343" r:id="rId8"/>
    <p:sldId id="339" r:id="rId9"/>
    <p:sldId id="366" r:id="rId10"/>
    <p:sldId id="260" r:id="rId11"/>
    <p:sldId id="291" r:id="rId12"/>
    <p:sldId id="324" r:id="rId13"/>
    <p:sldId id="355" r:id="rId14"/>
    <p:sldId id="353" r:id="rId15"/>
    <p:sldId id="287" r:id="rId16"/>
    <p:sldId id="288" r:id="rId17"/>
    <p:sldId id="289" r:id="rId18"/>
    <p:sldId id="270" r:id="rId19"/>
    <p:sldId id="354" r:id="rId20"/>
    <p:sldId id="344" r:id="rId21"/>
    <p:sldId id="301" r:id="rId22"/>
    <p:sldId id="356" r:id="rId23"/>
    <p:sldId id="326" r:id="rId24"/>
    <p:sldId id="334" r:id="rId25"/>
    <p:sldId id="358" r:id="rId26"/>
    <p:sldId id="357" r:id="rId27"/>
    <p:sldId id="367" r:id="rId28"/>
    <p:sldId id="333" r:id="rId29"/>
    <p:sldId id="370" r:id="rId30"/>
    <p:sldId id="369" r:id="rId31"/>
    <p:sldId id="351" r:id="rId32"/>
    <p:sldId id="341" r:id="rId33"/>
    <p:sldId id="361" r:id="rId34"/>
    <p:sldId id="365" r:id="rId35"/>
    <p:sldId id="362" r:id="rId36"/>
    <p:sldId id="364" r:id="rId37"/>
    <p:sldId id="363" r:id="rId38"/>
    <p:sldId id="359" r:id="rId39"/>
  </p:sldIdLst>
  <p:sldSz cx="9144000" cy="6858000" type="screen4x3"/>
  <p:notesSz cx="6997700" cy="9283700"/>
  <p:custShowLst>
    <p:custShow name="principles" id="0">
      <p:sldLst>
        <p:sld r:id="rId15"/>
        <p:sld r:id="rId16"/>
        <p:sld r:id="rId17"/>
        <p:sld r:id="rId18"/>
        <p:sld r:id="rId19"/>
        <p:sld r:id="rId20"/>
        <p:sld r:id="rId21"/>
        <p:sld r:id="rId22"/>
      </p:sldLst>
    </p:custShow>
    <p:custShow name="discountUsability" id="1">
      <p:sldLst>
        <p:sld r:id="rId23"/>
        <p:sld r:id="rId24"/>
      </p:sldLst>
    </p:custShow>
    <p:custShow name="taskCenteredDesign" id="2">
      <p:sldLst/>
    </p:custShow>
    <p:custShow name="patterns" id="3">
      <p:sldLst>
        <p:sld r:id="rId32"/>
      </p:sldLst>
    </p:custShow>
    <p:custShow name="humanity" id="4">
      <p:sldLst>
        <p:sld r:id="rId39"/>
      </p:sldLst>
    </p:custShow>
    <p:custShow name="mvc" id="5">
      <p:sldLst>
        <p:sld r:id="rId33"/>
      </p:sldLst>
    </p:custShow>
    <p:custShow name="progress" id="6">
      <p:sldLst>
        <p:sld r:id="rId35"/>
      </p:sldLst>
    </p:custShow>
    <p:custShow name="wizard" id="7">
      <p:sldLst>
        <p:sld r:id="rId36"/>
      </p:sldLst>
    </p:custShow>
    <p:custShow name="preferences" id="8">
      <p:sldLst>
        <p:sld r:id="rId37"/>
      </p:sldLst>
    </p:custShow>
    <p:custShow name="fisheye" id="9">
      <p:sldLst>
        <p:sld r:id="rId38"/>
      </p:sldLst>
    </p:custShow>
    <p:custShow name="undo" id="10">
      <p:sldLst>
        <p:sld r:id="rId34"/>
      </p:sldLst>
    </p:custShow>
    <p:custShow name="introduction" id="11">
      <p:sldLst>
        <p:sld r:id="rId4"/>
        <p:sld r:id="rId5"/>
        <p:sld r:id="rId6"/>
        <p:sld r:id="rId7"/>
        <p:sld r:id="rId8"/>
        <p:sld r:id="rId9"/>
        <p:sld r:id="rId10"/>
        <p:sld r:id="rId11"/>
        <p:sld r:id="rId13"/>
        <p:sld r:id="rId12"/>
        <p:sld r:id="rId14"/>
      </p:sldLst>
    </p:custShow>
    <p:custShow name="observation" id="12">
      <p:sldLst>
        <p:sld r:id="rId25"/>
      </p:sldLst>
    </p:custShow>
    <p:custShow name="scenarios" id="13">
      <p:sldLst>
        <p:sld r:id="rId26"/>
      </p:sldLst>
    </p:custShow>
    <p:custShow name="evaluation" id="14">
      <p:sldLst>
        <p:sld r:id="rId27"/>
        <p:sld r:id="rId28"/>
      </p:sldLst>
    </p:custShow>
    <p:custShow name="thinkingaloud" id="15">
      <p:sldLst>
        <p:sld r:id="rId29"/>
        <p:sld r:id="rId30"/>
        <p:sld r:id="rId31"/>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37" autoAdjust="0"/>
    <p:restoredTop sz="82916" autoAdjust="0"/>
  </p:normalViewPr>
  <p:slideViewPr>
    <p:cSldViewPr>
      <p:cViewPr varScale="1">
        <p:scale>
          <a:sx n="106" d="100"/>
          <a:sy n="106" d="100"/>
        </p:scale>
        <p:origin x="-3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72" y="-43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1" i="0" u="none" strike="noStrike" baseline="0">
                <a:solidFill>
                  <a:srgbClr val="000000"/>
                </a:solidFill>
                <a:latin typeface="Arial"/>
                <a:ea typeface="Arial"/>
                <a:cs typeface="Arial"/>
              </a:defRPr>
            </a:pPr>
            <a:r>
              <a:rPr lang="en-US" sz="1400" baseline="0" dirty="0"/>
              <a:t>Things we regret eating</a:t>
            </a:r>
          </a:p>
        </c:rich>
      </c:tx>
      <c:layout>
        <c:manualLayout>
          <c:xMode val="edge"/>
          <c:yMode val="edge"/>
          <c:x val="0.34306569343065796"/>
          <c:y val="1.9417475728155373E-2"/>
        </c:manualLayout>
      </c:layout>
      <c:spPr>
        <a:noFill/>
        <a:ln w="20035">
          <a:noFill/>
        </a:ln>
      </c:spPr>
    </c:title>
    <c:plotArea>
      <c:layout>
        <c:manualLayout>
          <c:layoutTarget val="inner"/>
          <c:xMode val="edge"/>
          <c:yMode val="edge"/>
          <c:x val="0.13503649635036544"/>
          <c:y val="0.21035598705501621"/>
          <c:w val="0.39963503649635029"/>
          <c:h val="0.70873786407766959"/>
        </c:manualLayout>
      </c:layout>
      <c:pieChart>
        <c:varyColors val="1"/>
        <c:ser>
          <c:idx val="0"/>
          <c:order val="0"/>
          <c:spPr>
            <a:solidFill>
              <a:srgbClr val="9999FF"/>
            </a:solidFill>
            <a:ln w="10018">
              <a:solidFill>
                <a:srgbClr val="000000"/>
              </a:solidFill>
              <a:prstDash val="solid"/>
            </a:ln>
          </c:spPr>
          <c:dPt>
            <c:idx val="1"/>
            <c:spPr>
              <a:solidFill>
                <a:srgbClr val="993366"/>
              </a:solidFill>
              <a:ln w="10018">
                <a:solidFill>
                  <a:srgbClr val="000000"/>
                </a:solidFill>
                <a:prstDash val="solid"/>
              </a:ln>
            </c:spPr>
          </c:dPt>
          <c:dPt>
            <c:idx val="2"/>
            <c:spPr>
              <a:solidFill>
                <a:srgbClr val="FFFFCC"/>
              </a:solidFill>
              <a:ln w="10018">
                <a:solidFill>
                  <a:srgbClr val="000000"/>
                </a:solidFill>
                <a:prstDash val="solid"/>
              </a:ln>
            </c:spPr>
          </c:dPt>
          <c:dPt>
            <c:idx val="3"/>
            <c:spPr>
              <a:solidFill>
                <a:srgbClr val="CCFFFF"/>
              </a:solidFill>
              <a:ln w="10018">
                <a:solidFill>
                  <a:srgbClr val="000000"/>
                </a:solidFill>
                <a:prstDash val="solid"/>
              </a:ln>
            </c:spPr>
          </c:dPt>
          <c:cat>
            <c:strRef>
              <c:f>color!$A$1:$A$4</c:f>
              <c:strCache>
                <c:ptCount val="4"/>
                <c:pt idx="0">
                  <c:v>spam</c:v>
                </c:pt>
                <c:pt idx="1">
                  <c:v>bacon, eggs and spam</c:v>
                </c:pt>
                <c:pt idx="2">
                  <c:v>spam, spam, bacon, eggs and spam</c:v>
                </c:pt>
                <c:pt idx="3">
                  <c:v>just eggs without the spam</c:v>
                </c:pt>
              </c:strCache>
            </c:strRef>
          </c:cat>
          <c:val>
            <c:numRef>
              <c:f>color!$B$1:$B$4</c:f>
              <c:numCache>
                <c:formatCode>General</c:formatCode>
                <c:ptCount val="4"/>
                <c:pt idx="0">
                  <c:v>40</c:v>
                </c:pt>
                <c:pt idx="1">
                  <c:v>25</c:v>
                </c:pt>
                <c:pt idx="2">
                  <c:v>20</c:v>
                </c:pt>
                <c:pt idx="3">
                  <c:v>15</c:v>
                </c:pt>
              </c:numCache>
            </c:numRef>
          </c:val>
        </c:ser>
        <c:firstSliceAng val="0"/>
      </c:pieChart>
      <c:spPr>
        <a:noFill/>
        <a:ln w="20035">
          <a:noFill/>
        </a:ln>
      </c:spPr>
    </c:plotArea>
    <c:legend>
      <c:legendPos val="r"/>
      <c:layout>
        <c:manualLayout>
          <c:xMode val="edge"/>
          <c:yMode val="edge"/>
          <c:x val="0.65017507822963805"/>
          <c:y val="0.22704495169548497"/>
          <c:w val="0.34252557103131015"/>
          <c:h val="0.61097321757881373"/>
        </c:manualLayout>
      </c:layout>
      <c:spPr>
        <a:solidFill>
          <a:srgbClr val="FFFFFF"/>
        </a:solidFill>
        <a:ln w="2504">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zero"/>
  </c:chart>
  <c:spPr>
    <a:noFill/>
    <a:ln w="2504">
      <a:noFill/>
      <a:prstDash val="solid"/>
    </a:ln>
  </c:spPr>
  <c:txPr>
    <a:bodyPr/>
    <a:lstStyle/>
    <a:p>
      <a:pPr>
        <a:defRPr sz="749"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1" i="0" u="none" strike="noStrike" baseline="0">
                <a:solidFill>
                  <a:srgbClr val="000000"/>
                </a:solidFill>
                <a:latin typeface="Arial"/>
                <a:ea typeface="Arial"/>
                <a:cs typeface="Arial"/>
              </a:defRPr>
            </a:pPr>
            <a:r>
              <a:rPr lang="en-US" sz="1400" b="1" baseline="0" dirty="0"/>
              <a:t>Things we regret eating</a:t>
            </a:r>
          </a:p>
        </c:rich>
      </c:tx>
      <c:layout>
        <c:manualLayout>
          <c:xMode val="edge"/>
          <c:yMode val="edge"/>
          <c:x val="0.29568678915135632"/>
          <c:y val="0.24081921531589118"/>
        </c:manualLayout>
      </c:layout>
      <c:spPr>
        <a:noFill/>
        <a:ln w="20803">
          <a:noFill/>
        </a:ln>
      </c:spPr>
    </c:title>
    <c:plotArea>
      <c:layout>
        <c:manualLayout>
          <c:layoutTarget val="inner"/>
          <c:xMode val="edge"/>
          <c:yMode val="edge"/>
          <c:x val="0.30745341614906896"/>
          <c:y val="0.32950191570881315"/>
          <c:w val="0.37888198757764135"/>
          <c:h val="0.46743295019157083"/>
        </c:manualLayout>
      </c:layout>
      <c:pieChart>
        <c:varyColors val="1"/>
        <c:ser>
          <c:idx val="0"/>
          <c:order val="0"/>
          <c:spPr>
            <a:solidFill>
              <a:srgbClr val="9999FF"/>
            </a:solidFill>
            <a:ln w="10401">
              <a:solidFill>
                <a:srgbClr val="000000"/>
              </a:solidFill>
              <a:prstDash val="solid"/>
            </a:ln>
          </c:spPr>
          <c:dPt>
            <c:idx val="1"/>
            <c:spPr>
              <a:solidFill>
                <a:schemeClr val="bg1">
                  <a:lumMod val="75000"/>
                </a:schemeClr>
              </a:solidFill>
              <a:ln w="10401">
                <a:solidFill>
                  <a:srgbClr val="000000"/>
                </a:solidFill>
                <a:prstDash val="solid"/>
              </a:ln>
            </c:spPr>
          </c:dPt>
          <c:dPt>
            <c:idx val="2"/>
            <c:spPr>
              <a:solidFill>
                <a:srgbClr val="FFFFCC"/>
              </a:solidFill>
              <a:ln w="10401">
                <a:solidFill>
                  <a:srgbClr val="000000"/>
                </a:solidFill>
                <a:prstDash val="solid"/>
              </a:ln>
            </c:spPr>
          </c:dPt>
          <c:dPt>
            <c:idx val="3"/>
            <c:spPr>
              <a:solidFill>
                <a:srgbClr val="CCFFFF"/>
              </a:solidFill>
              <a:ln w="10401">
                <a:solidFill>
                  <a:srgbClr val="000000"/>
                </a:solidFill>
                <a:prstDash val="solid"/>
              </a:ln>
            </c:spPr>
          </c:dPt>
          <c:dLbls>
            <c:dLbl>
              <c:idx val="0"/>
              <c:layout/>
              <c:tx>
                <c:rich>
                  <a:bodyPr/>
                  <a:lstStyle/>
                  <a:p>
                    <a:r>
                      <a:rPr lang="en-US" sz="1000" b="1" baseline="0"/>
                      <a:t>spam</a:t>
                    </a:r>
                  </a:p>
                </c:rich>
              </c:tx>
            </c:dLbl>
            <c:dLbl>
              <c:idx val="1"/>
              <c:layout/>
              <c:tx>
                <c:rich>
                  <a:bodyPr/>
                  <a:lstStyle/>
                  <a:p>
                    <a:r>
                      <a:rPr lang="en-US" sz="1000" b="1" baseline="0"/>
                      <a:t>bacon, eggs and spam</a:t>
                    </a:r>
                  </a:p>
                </c:rich>
              </c:tx>
            </c:dLbl>
            <c:dLbl>
              <c:idx val="2"/>
              <c:layout>
                <c:manualLayout>
                  <c:x val="0.10378226159230096"/>
                  <c:y val="-4.8600074922646843E-3"/>
                </c:manualLayout>
              </c:layout>
              <c:tx>
                <c:rich>
                  <a:bodyPr/>
                  <a:lstStyle/>
                  <a:p>
                    <a:r>
                      <a:rPr lang="en-US" sz="1000" b="1" baseline="0"/>
                      <a:t>spam, spam, bacon, eggs and spam</a:t>
                    </a:r>
                  </a:p>
                </c:rich>
              </c:tx>
            </c:dLbl>
            <c:dLbl>
              <c:idx val="3"/>
              <c:layout>
                <c:manualLayout>
                  <c:x val="8.5515091863517065E-2"/>
                  <c:y val="0.10269411819518832"/>
                </c:manualLayout>
              </c:layout>
              <c:tx>
                <c:rich>
                  <a:bodyPr/>
                  <a:lstStyle/>
                  <a:p>
                    <a:r>
                      <a:rPr lang="en-US" sz="1000" b="1" baseline="0"/>
                      <a:t>just eggs without the spam</a:t>
                    </a:r>
                  </a:p>
                </c:rich>
              </c:tx>
            </c:dLbl>
            <c:spPr>
              <a:noFill/>
              <a:ln w="20803">
                <a:noFill/>
              </a:ln>
            </c:spPr>
            <c:txPr>
              <a:bodyPr/>
              <a:lstStyle/>
              <a:p>
                <a:pPr>
                  <a:defRPr sz="1000" b="1" i="0" u="none" strike="noStrike" baseline="0">
                    <a:solidFill>
                      <a:srgbClr val="000000"/>
                    </a:solidFill>
                    <a:latin typeface="Arial"/>
                    <a:ea typeface="Arial"/>
                    <a:cs typeface="Arial"/>
                  </a:defRPr>
                </a:pPr>
                <a:endParaRPr lang="en-US"/>
              </a:p>
            </c:txPr>
            <c:showCatName val="1"/>
            <c:showLeaderLines val="1"/>
          </c:dLbls>
          <c:cat>
            <c:strRef>
              <c:f>color!$A$1:$A$4</c:f>
              <c:strCache>
                <c:ptCount val="4"/>
                <c:pt idx="0">
                  <c:v>spam</c:v>
                </c:pt>
                <c:pt idx="1">
                  <c:v>bacon, eggs and spam</c:v>
                </c:pt>
                <c:pt idx="2">
                  <c:v>spam, spam, bacon, eggs and spam</c:v>
                </c:pt>
                <c:pt idx="3">
                  <c:v>just eggs without the spam</c:v>
                </c:pt>
              </c:strCache>
            </c:strRef>
          </c:cat>
          <c:val>
            <c:numRef>
              <c:f>color!$B$1:$B$4</c:f>
              <c:numCache>
                <c:formatCode>General</c:formatCode>
                <c:ptCount val="4"/>
                <c:pt idx="0">
                  <c:v>40</c:v>
                </c:pt>
                <c:pt idx="1">
                  <c:v>25</c:v>
                </c:pt>
                <c:pt idx="2">
                  <c:v>20</c:v>
                </c:pt>
                <c:pt idx="3">
                  <c:v>15</c:v>
                </c:pt>
              </c:numCache>
            </c:numRef>
          </c:val>
        </c:ser>
        <c:dLbls>
          <c:showCatName val="1"/>
        </c:dLbls>
        <c:firstSliceAng val="0"/>
      </c:pieChart>
      <c:spPr>
        <a:noFill/>
        <a:ln w="20803">
          <a:noFill/>
        </a:ln>
      </c:spPr>
    </c:plotArea>
    <c:plotVisOnly val="1"/>
    <c:dispBlanksAs val="zero"/>
  </c:chart>
  <c:spPr>
    <a:noFill/>
    <a:ln w="2600">
      <a:noFill/>
      <a:prstDash val="solid"/>
    </a:ln>
  </c:spPr>
  <c:txPr>
    <a:bodyPr/>
    <a:lstStyle/>
    <a:p>
      <a:pPr>
        <a:defRPr sz="409"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i="1">
                <a:latin typeface="Times New Roman" pitchFamily="18" charset="0"/>
              </a:defRPr>
            </a:lvl1pPr>
          </a:lstStyle>
          <a:p>
            <a:pPr>
              <a:defRPr/>
            </a:pPr>
            <a:endParaRPr lang="en-US"/>
          </a:p>
        </p:txBody>
      </p:sp>
      <p:sp>
        <p:nvSpPr>
          <p:cNvPr id="839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i="1">
                <a:latin typeface="Times New Roman" pitchFamily="18" charset="0"/>
              </a:defRPr>
            </a:lvl1pPr>
          </a:lstStyle>
          <a:p>
            <a:pPr>
              <a:defRPr/>
            </a:pPr>
            <a:endParaRPr lang="en-US"/>
          </a:p>
        </p:txBody>
      </p:sp>
      <p:sp>
        <p:nvSpPr>
          <p:cNvPr id="83972"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i="1">
                <a:latin typeface="Times New Roman" pitchFamily="18" charset="0"/>
              </a:defRPr>
            </a:lvl1pPr>
          </a:lstStyle>
          <a:p>
            <a:pPr>
              <a:defRPr/>
            </a:pPr>
            <a:endParaRPr lang="en-US"/>
          </a:p>
        </p:txBody>
      </p:sp>
      <p:sp>
        <p:nvSpPr>
          <p:cNvPr id="83973"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i="1">
                <a:latin typeface="Times New Roman" pitchFamily="18" charset="0"/>
              </a:defRPr>
            </a:lvl1pPr>
          </a:lstStyle>
          <a:p>
            <a:pPr>
              <a:defRPr/>
            </a:pPr>
            <a:fld id="{870DB8CE-F2AB-4E19-A48D-D2B94CED7B2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New Roman" pitchFamily="18" charset="0"/>
              </a:defRPr>
            </a:lvl1pPr>
          </a:lstStyle>
          <a:p>
            <a:pPr>
              <a:defRPr/>
            </a:pPr>
            <a:fld id="{AA610B92-3B76-418A-B214-F9368A94B8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7BEB441-FC33-454B-A624-099DBC9476AC}"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i="1" smtClean="0"/>
              <a:t>In December 1995, American Airlines Flight 965 departed from Miami on a regularly scheduled trip to Cali, Columbia. On the landing approach, the pilot of the 757 needed to select the next radio navigation fix, named "ROZO." He entered an "R" into his navigation computer. The computer returned a list of nearby navigation fixes starting with "R" and the pilot selected the first of these, whose latitude and longitude appeared to be correct. Unfortunately, instead of "ROZO," the pilot selected "ROMEO," 132 miles to the northeast. The jet was southbound, descending into a valley that runs north-south, and any lateral deviation was dangerous. Following indications on the flight computer, the pilots began an easterly turn and slammed into a granite peak at 10,000 feet. One hundred and fifty two passengers and all eight crewmembers aboard perished. Four passengers survived with serious injuries. The National Transportation Safety Board investigated, and-- as usual-- declared the problem human error. The navigational aid the pilots were following was valid but not for the landing procedure at Cali. In the literal definition of the phrase, this was indeed human error, because the pilot selected the wrong fix. However, in the larger picture, it wasn't the pilot's fault at all.</a:t>
            </a:r>
            <a:endParaRPr lang="en-US" smtClean="0"/>
          </a:p>
          <a:p>
            <a:r>
              <a:rPr lang="en-US" i="1" smtClean="0"/>
              <a:t>-- </a:t>
            </a:r>
            <a:r>
              <a:rPr lang="en-US" smtClean="0"/>
              <a:t>The Inmates are Running the Asylum (A. Cooper)</a:t>
            </a:r>
          </a:p>
          <a:p>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598FA67-2F4D-4260-8C01-BF12999F7EB7}" type="slidenum">
              <a:rPr lang="en-US" smtClean="0"/>
              <a:pPr/>
              <a:t>10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marL="228600" indent="-228600"/>
            <a:r>
              <a:rPr lang="en-US" dirty="0" smtClean="0"/>
              <a:t>Issues:</a:t>
            </a:r>
          </a:p>
          <a:p>
            <a:pPr marL="228600" indent="-228600">
              <a:buFontTx/>
              <a:buChar char="•"/>
            </a:pPr>
            <a:r>
              <a:rPr lang="en-US" dirty="0" smtClean="0"/>
              <a:t>8% of the population is color blind, and they are colorblind in different ways, so you should design in black and white and use color only as an addition cue.</a:t>
            </a:r>
          </a:p>
          <a:p>
            <a:pPr marL="228600" indent="-228600">
              <a:buFontTx/>
              <a:buChar char="•"/>
            </a:pPr>
            <a:r>
              <a:rPr lang="en-US" dirty="0" smtClean="0"/>
              <a:t>There are fewer blue receptors in the human eye.</a:t>
            </a:r>
          </a:p>
          <a:p>
            <a:pPr marL="228600" indent="-228600">
              <a:buFontTx/>
              <a:buChar char="•"/>
            </a:pPr>
            <a:r>
              <a:rPr lang="en-US" dirty="0" smtClean="0"/>
              <a:t>BLOCK CAPITALS are bad except for non-sense words (e.g., United flight UA121, press Q for quit,  ctrl-X).</a:t>
            </a:r>
          </a:p>
          <a:p>
            <a:pPr marL="228600" indent="-228600"/>
            <a:r>
              <a:rPr lang="en-US" dirty="0" smtClean="0"/>
              <a:t>Stupid color tricks:</a:t>
            </a:r>
          </a:p>
          <a:p>
            <a:pPr marL="228600" indent="-228600">
              <a:buFontTx/>
              <a:buChar char="•"/>
            </a:pPr>
            <a:r>
              <a:rPr lang="en-US" dirty="0" smtClean="0"/>
              <a:t>Generally, excel legends are evil</a:t>
            </a:r>
          </a:p>
          <a:p>
            <a:pPr marL="228600" indent="-228600">
              <a:buFontTx/>
              <a:buChar char="•"/>
            </a:pPr>
            <a:r>
              <a:rPr lang="en-US" dirty="0" smtClean="0"/>
              <a:t>This </a:t>
            </a:r>
            <a:r>
              <a:rPr lang="en-US" dirty="0" err="1" smtClean="0"/>
              <a:t>innergeek</a:t>
            </a:r>
            <a:r>
              <a:rPr lang="en-US" dirty="0" smtClean="0"/>
              <a:t> site is so hard to read that you have to select the text in the browser just to read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A7182CF-4147-4D26-B299-2BF4D53D7A94}" type="slidenum">
              <a:rPr lang="en-US" smtClean="0"/>
              <a:pPr/>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mtClean="0"/>
              <a:t>Disabilities:</a:t>
            </a:r>
          </a:p>
          <a:p>
            <a:pPr>
              <a:buFontTx/>
              <a:buChar char="•"/>
            </a:pPr>
            <a:r>
              <a:rPr lang="en-US" smtClean="0"/>
              <a:t>Color-blindness</a:t>
            </a:r>
          </a:p>
          <a:p>
            <a:pPr>
              <a:buFontTx/>
              <a:buChar char="•"/>
            </a:pPr>
            <a:r>
              <a:rPr lang="en-US" smtClean="0"/>
              <a:t>Inability to type</a:t>
            </a:r>
          </a:p>
          <a:p>
            <a:pPr>
              <a:buFontTx/>
              <a:buChar char="•"/>
            </a:pPr>
            <a:r>
              <a:rPr lang="en-US" smtClean="0"/>
              <a:t>Text to speech systems etc…</a:t>
            </a:r>
          </a:p>
          <a:p>
            <a:pPr>
              <a:buFontTx/>
              <a:buChar char="•"/>
            </a:pPr>
            <a:r>
              <a:rPr lang="en-US" smtClean="0"/>
              <a:t>The elderly need larger type</a:t>
            </a:r>
          </a:p>
          <a:p>
            <a:pPr>
              <a:buFontTx/>
              <a:buChar char="•"/>
            </a:pPr>
            <a:r>
              <a:rPr lang="en-US" smtClean="0"/>
              <a:t>The blind need further accessibility accommodation.</a:t>
            </a:r>
          </a:p>
          <a:p>
            <a:r>
              <a:rPr lang="en-US" smtClean="0"/>
              <a:t>Cultural differences:</a:t>
            </a:r>
          </a:p>
          <a:p>
            <a:pPr>
              <a:buFontTx/>
              <a:buChar char="•"/>
            </a:pPr>
            <a:r>
              <a:rPr lang="en-US" smtClean="0"/>
              <a:t>Localization</a:t>
            </a:r>
          </a:p>
          <a:p>
            <a:pPr>
              <a:buFontTx/>
              <a:buChar char="•"/>
            </a:pPr>
            <a:r>
              <a:rPr lang="en-US" smtClean="0"/>
              <a:t>Chinese scan top-down/left-right.</a:t>
            </a:r>
          </a:p>
          <a:p>
            <a:pPr>
              <a:buFontTx/>
              <a:buChar char="•"/>
            </a:pPr>
            <a:r>
              <a:rPr lang="en-US" smtClean="0"/>
              <a:t>ASCII vs UNICODE</a:t>
            </a:r>
          </a:p>
          <a:p>
            <a:r>
              <a:rPr lang="en-US" smtClean="0"/>
              <a:t>Office ergonomics is important too:</a:t>
            </a:r>
          </a:p>
          <a:p>
            <a:pPr>
              <a:buFontTx/>
              <a:buChar char="•"/>
            </a:pPr>
            <a:r>
              <a:rPr lang="en-US" smtClean="0"/>
              <a:t>Comfort for a variety of shapes and sizes</a:t>
            </a:r>
          </a:p>
          <a:p>
            <a:pPr>
              <a:buFontTx/>
              <a:buChar char="•"/>
            </a:pPr>
            <a:r>
              <a:rPr lang="en-US" smtClean="0"/>
              <a:t>Distractions</a:t>
            </a:r>
          </a:p>
          <a:p>
            <a:endParaRPr lang="en-US" smtClean="0"/>
          </a:p>
          <a:p>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64BFEC-270A-44EA-B93F-0BD0A88A1C4D}" type="slidenum">
              <a:rPr lang="en-US" smtClean="0"/>
              <a:pPr/>
              <a:t>12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t>Techno-bill and Liz (actually, Liz is an engineer too)</a:t>
            </a:r>
          </a:p>
          <a:p>
            <a:r>
              <a:rPr lang="en-US" i="1" dirty="0" smtClean="0"/>
              <a:t>Users are not designers. ... Designers are not users. </a:t>
            </a:r>
            <a:r>
              <a:rPr lang="en-US" dirty="0" smtClean="0"/>
              <a:t>– Jacob Nielsen, </a:t>
            </a:r>
            <a:r>
              <a:rPr lang="en-US" i="1" dirty="0" smtClean="0"/>
              <a:t>Usability Engineering</a:t>
            </a:r>
          </a:p>
          <a:p>
            <a:endParaRPr lang="en-US" i="1" dirty="0" smtClean="0"/>
          </a:p>
          <a:p>
            <a:r>
              <a:rPr lang="en-US" dirty="0" smtClean="0"/>
              <a:t>See the </a:t>
            </a:r>
            <a:r>
              <a:rPr lang="en-US" dirty="0" err="1" smtClean="0"/>
              <a:t>technobill</a:t>
            </a:r>
            <a:r>
              <a:rPr lang="en-US" dirty="0" smtClean="0"/>
              <a:t> comic here: http://cs.calvin.edu/curriculum/cs/262/kvlinden/private/images/techno-bill.gif</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38EA4E3-6766-4D49-AC4B-BFD2224F4845}" type="slidenum">
              <a:rPr lang="en-US" smtClean="0"/>
              <a:pPr/>
              <a:t>13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t>Remind them that OO really took hold in GUIs (smalltalk) (review encaps/inherit/polym).  It was very natural there to thing of objects that were like other objects, but with a few extensions.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5C68255-666D-4137-BC31-0C51B203A1C1}" type="slidenum">
              <a:rPr lang="en-US" smtClean="0"/>
              <a:pPr/>
              <a:t>14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We’ll run an example here with the NH253/SB382 lighting systems.  It works, but is it well designed?</a:t>
            </a:r>
          </a:p>
          <a:p>
            <a:r>
              <a:rPr lang="en-US" smtClean="0"/>
              <a:t>Making it pleasant promotes customer loyalty.</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2245F20-A4CC-428C-9FB0-800FB55DAEA3}" type="slidenum">
              <a:rPr lang="en-US" smtClean="0"/>
              <a:pPr/>
              <a:t>15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3450" y="4410075"/>
            <a:ext cx="5597525" cy="4176713"/>
          </a:xfrm>
          <a:noFill/>
          <a:ln/>
        </p:spPr>
        <p:txBody>
          <a:bodyPr/>
          <a:lstStyle/>
          <a:p>
            <a:r>
              <a:rPr lang="en-US" smtClean="0"/>
              <a:t>be </a:t>
            </a:r>
            <a:r>
              <a:rPr lang="en-US" b="1" smtClean="0"/>
              <a:t>consistent</a:t>
            </a:r>
            <a:r>
              <a:rPr lang="en-US" smtClean="0"/>
              <a:t> </a:t>
            </a:r>
          </a:p>
          <a:p>
            <a:pPr>
              <a:buFontTx/>
              <a:buChar char="•"/>
            </a:pPr>
            <a:r>
              <a:rPr lang="en-US" smtClean="0"/>
              <a:t>e.g., story of the RAF Spitfire eject/fire buttons that were reversed (urban legend).</a:t>
            </a:r>
          </a:p>
          <a:p>
            <a:pPr>
              <a:buFontTx/>
              <a:buChar char="•"/>
            </a:pPr>
            <a:r>
              <a:rPr lang="en-US" smtClean="0"/>
              <a:t>Cut down on the information that must be </a:t>
            </a:r>
            <a:r>
              <a:rPr lang="en-US" b="1" smtClean="0"/>
              <a:t>learned/remembered</a:t>
            </a:r>
          </a:p>
          <a:p>
            <a:r>
              <a:rPr lang="en-US" b="1" smtClean="0"/>
              <a:t>Plagiarize </a:t>
            </a:r>
            <a:r>
              <a:rPr lang="en-US" smtClean="0"/>
              <a:t>“standard” ideas.  Not all copying is plagiarism.</a:t>
            </a:r>
          </a:p>
          <a:p>
            <a:pPr>
              <a:buFontTx/>
              <a:buChar char="•"/>
            </a:pPr>
            <a:r>
              <a:rPr lang="en-US" smtClean="0"/>
              <a:t>Old ideas are probably better than yours, your users will know them, you won’t have to design them.</a:t>
            </a:r>
          </a:p>
          <a:p>
            <a:pPr>
              <a:buFontTx/>
              <a:buChar char="•"/>
            </a:pPr>
            <a:r>
              <a:rPr lang="en-US" smtClean="0"/>
              <a:t>When you must invent, ask “Has no one really done this?”, “Is it really important?” have good </a:t>
            </a:r>
            <a:r>
              <a:rPr lang="en-US" b="1" smtClean="0"/>
              <a:t>defaults</a:t>
            </a:r>
            <a:endParaRPr lang="en-US" smtClean="0"/>
          </a:p>
          <a:p>
            <a:pPr>
              <a:buFontTx/>
              <a:buChar char="•"/>
            </a:pPr>
            <a:r>
              <a:rPr lang="en-US" smtClean="0"/>
              <a:t>e.g. Rational Rose doesn’t</a:t>
            </a:r>
          </a:p>
          <a:p>
            <a:pPr>
              <a:buFontTx/>
              <a:buChar char="•"/>
            </a:pPr>
            <a:r>
              <a:rPr lang="en-US" smtClean="0"/>
              <a:t>e.g., MS doesn’t always default to the current directory by making it </a:t>
            </a:r>
            <a:r>
              <a:rPr lang="en-US" b="1" smtClean="0"/>
              <a:t>visible</a:t>
            </a:r>
            <a:r>
              <a:rPr lang="en-US" smtClean="0"/>
              <a:t> </a:t>
            </a:r>
          </a:p>
          <a:p>
            <a:pPr>
              <a:buFontTx/>
              <a:buChar char="•"/>
            </a:pPr>
            <a:r>
              <a:rPr lang="en-US" smtClean="0"/>
              <a:t>e.g., CD player interface for  PC CD players make the </a:t>
            </a:r>
            <a:r>
              <a:rPr lang="en-US" b="1" smtClean="0"/>
              <a:t>mapping</a:t>
            </a:r>
            <a:r>
              <a:rPr lang="en-US" smtClean="0"/>
              <a:t> clear</a:t>
            </a:r>
          </a:p>
          <a:p>
            <a:pPr>
              <a:buFontTx/>
              <a:buChar char="•"/>
            </a:pPr>
            <a:r>
              <a:rPr lang="en-US" smtClean="0"/>
              <a:t>e.g., which side of the door do you push/pull?</a:t>
            </a:r>
          </a:p>
          <a:p>
            <a:pPr>
              <a:buFontTx/>
              <a:buChar char="•"/>
            </a:pPr>
            <a:r>
              <a:rPr lang="en-US" smtClean="0"/>
              <a:t>e.g., MacOS is much better and UNIX, except perhaps for power users</a:t>
            </a:r>
          </a:p>
          <a:p>
            <a:pPr>
              <a:buFontTx/>
              <a:buChar char="•"/>
            </a:pPr>
            <a:r>
              <a:rPr lang="en-US" smtClean="0"/>
              <a:t>e.g., Put the tool-bar icon on the pull-down menu to help the user learn.</a:t>
            </a:r>
          </a:p>
          <a:p>
            <a:r>
              <a:rPr lang="en-US" smtClean="0"/>
              <a:t>Don’t make the user remember all </a:t>
            </a:r>
            <a:r>
              <a:rPr lang="en-US" b="1" smtClean="0"/>
              <a:t>action sequences</a:t>
            </a:r>
            <a:r>
              <a:rPr lang="en-US" smtClean="0"/>
              <a:t> - script them or allow the user to make macros for them.</a:t>
            </a:r>
          </a:p>
          <a:p>
            <a:r>
              <a:rPr lang="en-US" smtClean="0"/>
              <a:t>The </a:t>
            </a:r>
            <a:r>
              <a:rPr lang="en-US" b="1" smtClean="0"/>
              <a:t>light switches</a:t>
            </a:r>
            <a:r>
              <a:rPr lang="en-US" smtClean="0"/>
              <a:t> are consistent (they’re like all other switches in the US), have good defaults (up-on,down-off), there’s not much to remember, the mapping is bad.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9B47824-7601-4E06-B88E-5A06AD803A39}" type="slidenum">
              <a:rPr lang="en-US" smtClean="0"/>
              <a:pPr/>
              <a:t>16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3450" y="4410075"/>
            <a:ext cx="5519738" cy="4176713"/>
          </a:xfrm>
          <a:noFill/>
          <a:ln/>
        </p:spPr>
        <p:txBody>
          <a:bodyPr/>
          <a:lstStyle/>
          <a:p>
            <a:r>
              <a:rPr lang="en-US" smtClean="0"/>
              <a:t>Know your users and conform to them, not the other way around. </a:t>
            </a:r>
          </a:p>
          <a:p>
            <a:r>
              <a:rPr lang="en-US" smtClean="0"/>
              <a:t>Support both novices and experts if appropriate.</a:t>
            </a:r>
          </a:p>
          <a:p>
            <a:r>
              <a:rPr lang="en-US" b="1" smtClean="0"/>
              <a:t>customizability</a:t>
            </a:r>
            <a:r>
              <a:rPr lang="en-US" smtClean="0"/>
              <a:t> (</a:t>
            </a:r>
            <a:r>
              <a:rPr lang="en-US" i="1" smtClean="0"/>
              <a:t>end-user modifiability</a:t>
            </a:r>
            <a:r>
              <a:rPr lang="en-US" smtClean="0"/>
              <a:t>).</a:t>
            </a:r>
          </a:p>
          <a:p>
            <a:r>
              <a:rPr lang="en-US" smtClean="0"/>
              <a:t>	e.g., accelerator keys and macros</a:t>
            </a:r>
          </a:p>
          <a:p>
            <a:r>
              <a:rPr lang="en-US" smtClean="0"/>
              <a:t>	Tannenbaum's notion of one way to do things is wrong.</a:t>
            </a:r>
          </a:p>
          <a:p>
            <a:r>
              <a:rPr lang="en-US" smtClean="0"/>
              <a:t>	Easy things should be easy, hard things should be possible.</a:t>
            </a:r>
          </a:p>
          <a:p>
            <a:r>
              <a:rPr lang="en-US" smtClean="0"/>
              <a:t>User’s crave </a:t>
            </a:r>
            <a:r>
              <a:rPr lang="en-US" b="1" smtClean="0"/>
              <a:t>feedback</a:t>
            </a:r>
            <a:r>
              <a:rPr lang="en-US" smtClean="0"/>
              <a:t>.</a:t>
            </a:r>
          </a:p>
          <a:p>
            <a:r>
              <a:rPr lang="en-US" smtClean="0"/>
              <a:t>	E.g., the original telephones were very well designed </a:t>
            </a:r>
          </a:p>
          <a:p>
            <a:r>
              <a:rPr lang="en-US" smtClean="0"/>
              <a:t>	dial tone, the feedback touch tones, the buttons’ tactile feedback	your voice is feedback through the receiver at the right level</a:t>
            </a:r>
          </a:p>
          <a:p>
            <a:r>
              <a:rPr lang="en-US" smtClean="0"/>
              <a:t>	e.g., Modern phones are not so well-designed.</a:t>
            </a:r>
          </a:p>
          <a:p>
            <a:r>
              <a:rPr lang="en-US" smtClean="0"/>
              <a:t>reduce </a:t>
            </a:r>
            <a:r>
              <a:rPr lang="en-US" b="1" smtClean="0"/>
              <a:t>short-term memory load</a:t>
            </a:r>
            <a:endParaRPr lang="en-US" smtClean="0"/>
          </a:p>
          <a:p>
            <a:r>
              <a:rPr lang="en-US" smtClean="0"/>
              <a:t>	e.g., cut/paste is nice for this</a:t>
            </a:r>
          </a:p>
          <a:p>
            <a:endParaRPr lang="en-US" smtClean="0"/>
          </a:p>
          <a:p>
            <a:r>
              <a:rPr lang="en-US" smtClean="0"/>
              <a:t>The light switch needs no shortcuts (probably), and it does give good feedback.  Not much short-term memory is required either.</a:t>
            </a:r>
          </a:p>
          <a:p>
            <a:r>
              <a:rPr lang="en-US" smtClean="0"/>
              <a:t>SB382 interface has much better shortcuts.</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7858A82-3E56-4724-9734-4DE5F4FBA474}" type="slidenum">
              <a:rPr lang="en-US" smtClean="0"/>
              <a:pPr/>
              <a:t>17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mtClean="0"/>
              <a:t>Design the GUI to disallow dumb errors if possible</a:t>
            </a:r>
          </a:p>
          <a:p>
            <a:r>
              <a:rPr lang="en-US" smtClean="0"/>
              <a:t>Handle them gracefully when they happen.</a:t>
            </a:r>
          </a:p>
          <a:p>
            <a:r>
              <a:rPr lang="en-US" smtClean="0"/>
              <a:t>Allow </a:t>
            </a:r>
            <a:r>
              <a:rPr lang="en-US" b="1" smtClean="0"/>
              <a:t>undo/reversal</a:t>
            </a:r>
            <a:r>
              <a:rPr lang="en-US" smtClean="0"/>
              <a:t> of actions</a:t>
            </a:r>
          </a:p>
          <a:p>
            <a:r>
              <a:rPr lang="en-US" smtClean="0"/>
              <a:t>Provide </a:t>
            </a:r>
            <a:r>
              <a:rPr lang="en-US" b="1" smtClean="0"/>
              <a:t>help</a:t>
            </a:r>
            <a:r>
              <a:rPr lang="en-US" smtClean="0"/>
              <a:t>.</a:t>
            </a:r>
          </a:p>
          <a:p>
            <a:r>
              <a:rPr lang="en-US" smtClean="0"/>
              <a:t>	E.g., automatic back-up of files</a:t>
            </a:r>
          </a:p>
          <a:p>
            <a:r>
              <a:rPr lang="en-US" smtClean="0"/>
              <a:t>	e.g., context sensitive help</a:t>
            </a:r>
          </a:p>
          <a:p>
            <a:endParaRPr lang="en-US" smtClean="0"/>
          </a:p>
          <a:p>
            <a:r>
              <a:rPr lang="en-US" smtClean="0"/>
              <a:t>No written messages are really required (except, perhaps, to solve the mapping problem given above).  </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F5BC465-858D-4E65-BBD5-179D499C417B}" type="slidenum">
              <a:rPr lang="en-US" smtClean="0"/>
              <a:pPr/>
              <a:t>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mtClean="0"/>
              <a:t>Review the AC electric plug with respect to our basic principles:</a:t>
            </a:r>
          </a:p>
          <a:p>
            <a:r>
              <a:rPr lang="en-US" smtClean="0"/>
              <a:t>	tons of different sorts of devices:</a:t>
            </a:r>
          </a:p>
          <a:p>
            <a:r>
              <a:rPr lang="en-US" smtClean="0"/>
              <a:t>		phones, tvs, computers, drills, etc.</a:t>
            </a:r>
          </a:p>
          <a:p>
            <a:r>
              <a:rPr lang="en-US" smtClean="0"/>
              <a:t>	PLUG (at least in the US)</a:t>
            </a:r>
          </a:p>
          <a:p>
            <a:r>
              <a:rPr lang="en-US" smtClean="0"/>
              <a:t>	tons of different sorts of power:</a:t>
            </a:r>
          </a:p>
          <a:p>
            <a:r>
              <a:rPr lang="en-US" smtClean="0"/>
              <a:t>		production methods:</a:t>
            </a:r>
          </a:p>
          <a:p>
            <a:r>
              <a:rPr lang="en-US" smtClean="0"/>
              <a:t>			coal, nuclear, hydro-electric, solar</a:t>
            </a:r>
          </a:p>
          <a:p>
            <a:r>
              <a:rPr lang="en-US" smtClean="0"/>
              <a:t>		potential delivery types:</a:t>
            </a:r>
          </a:p>
          <a:p>
            <a:r>
              <a:rPr lang="en-US" smtClean="0"/>
              <a:t>			120V 60C, 240V</a:t>
            </a:r>
          </a:p>
          <a:p>
            <a:r>
              <a:rPr lang="en-US" b="1" smtClean="0"/>
              <a:t>learnability</a:t>
            </a:r>
            <a:r>
              <a:rPr lang="en-US" smtClean="0"/>
              <a:t> - very consistent and learnable</a:t>
            </a:r>
          </a:p>
          <a:p>
            <a:r>
              <a:rPr lang="en-US" b="1" smtClean="0"/>
              <a:t>control</a:t>
            </a:r>
            <a:r>
              <a:rPr lang="en-US" smtClean="0"/>
              <a:t>- There is the grounding/no-grounding problem</a:t>
            </a:r>
          </a:p>
          <a:p>
            <a:r>
              <a:rPr lang="en-US" b="1" smtClean="0"/>
              <a:t>robustness</a:t>
            </a:r>
            <a:r>
              <a:rPr lang="en-US" smtClean="0"/>
              <a:t> - we do have problems with shocks and blown fuses (not found in England or Germany)</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59FF469-CD08-44A4-8BC7-C5F8EFA4C9C1}" type="slidenum">
              <a:rPr lang="en-US" smtClean="0"/>
              <a:pPr/>
              <a:t>19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3450" y="4410075"/>
            <a:ext cx="5830888" cy="4176713"/>
          </a:xfrm>
          <a:noFill/>
          <a:ln/>
        </p:spPr>
        <p:txBody>
          <a:bodyPr/>
          <a:lstStyle/>
          <a:p>
            <a:r>
              <a:rPr lang="en-US" smtClean="0"/>
              <a:t>Use the Oasis climate control and radio as examples.  They looks fine during the day, but at night you can see what the temperature is set as, you can’t see the tape/cd controls.</a:t>
            </a:r>
          </a:p>
          <a:p>
            <a:endParaRPr lang="en-US" smtClean="0"/>
          </a:p>
          <a:p>
            <a:r>
              <a:rPr lang="en-US" smtClean="0"/>
              <a:t>The standard Oasis radio is </a:t>
            </a:r>
            <a:r>
              <a:rPr lang="en-US" b="1" smtClean="0"/>
              <a:t>an example </a:t>
            </a:r>
            <a:r>
              <a:rPr lang="en-US" smtClean="0"/>
              <a:t>- Note that this is just a drawing on the interface, the Cognitive Walkthrough should be done before very much programming has been wasted.  </a:t>
            </a:r>
          </a:p>
          <a:p>
            <a:r>
              <a:rPr lang="en-US" smtClean="0"/>
              <a:t>User task: Keith is driving home after faculty senate and wants to play a cassette tape (very very loud) to work out vocal parts for Sunday’s service- What should he do?  Tell a story about each of these that is cognitively believable:</a:t>
            </a:r>
          </a:p>
          <a:p>
            <a:pPr lvl="1"/>
            <a:r>
              <a:rPr lang="en-US" smtClean="0"/>
              <a:t>If the radio is not on, turn it on (how to tell it’s on, how to turn it on)</a:t>
            </a:r>
          </a:p>
          <a:p>
            <a:pPr lvl="1"/>
            <a:r>
              <a:rPr lang="en-US" smtClean="0"/>
              <a:t>get the tape somehow (this is hard, but not the radio’s fault)</a:t>
            </a:r>
          </a:p>
          <a:p>
            <a:pPr lvl="1"/>
            <a:r>
              <a:rPr lang="en-US" smtClean="0"/>
              <a:t>stick it in  (can it be turned in backwards?)</a:t>
            </a:r>
          </a:p>
          <a:p>
            <a:pPr lvl="1"/>
            <a:r>
              <a:rPr lang="en-US" smtClean="0"/>
              <a:t>press play (you can’t see this button - 2 directions are not clear)</a:t>
            </a:r>
          </a:p>
          <a:p>
            <a:pPr lvl="1"/>
            <a:r>
              <a:rPr lang="en-US" smtClean="0"/>
              <a:t>listen (hope this is ok)</a:t>
            </a:r>
          </a:p>
          <a:p>
            <a:pPr lvl="1"/>
            <a:r>
              <a:rPr lang="en-US" smtClean="0"/>
              <a:t>eject (how do you do this - by switching mode)</a:t>
            </a:r>
          </a:p>
          <a:p>
            <a:pPr lvl="1"/>
            <a:r>
              <a:rPr lang="en-US" smtClean="0"/>
              <a:t>turn off radio.</a:t>
            </a:r>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38D1371-E1CA-4BDE-AA18-B275F1BBFE69}" type="slidenum">
              <a:rPr lang="en-US" smtClean="0"/>
              <a:pPr/>
              <a:t>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t>This lecture series will go as follows:</a:t>
            </a:r>
          </a:p>
          <a:p>
            <a:pPr>
              <a:buFontTx/>
              <a:buChar char="•"/>
            </a:pPr>
            <a:r>
              <a:rPr lang="en-US" smtClean="0"/>
              <a:t>Monday – (today) Left-over IS slides (?) &amp; HCI Introduction </a:t>
            </a:r>
          </a:p>
          <a:p>
            <a:pPr>
              <a:buFontTx/>
              <a:buChar char="•"/>
            </a:pPr>
            <a:r>
              <a:rPr lang="en-US" smtClean="0"/>
              <a:t>Wednesday – (advising break)</a:t>
            </a:r>
          </a:p>
          <a:p>
            <a:pPr>
              <a:buFontTx/>
              <a:buChar char="•"/>
            </a:pPr>
            <a:r>
              <a:rPr lang="en-US" smtClean="0"/>
              <a:t>Monday – (quiz) Principles </a:t>
            </a:r>
          </a:p>
          <a:p>
            <a:pPr>
              <a:buFontTx/>
              <a:buChar char="•"/>
            </a:pPr>
            <a:r>
              <a:rPr lang="en-US" smtClean="0"/>
              <a:t>Wednesday – Discount Usability</a:t>
            </a:r>
          </a:p>
          <a:p>
            <a:pPr>
              <a:buFontTx/>
              <a:buChar char="•"/>
            </a:pPr>
            <a:r>
              <a:rPr lang="en-US" smtClean="0"/>
              <a:t>Monday – Interface design and implementation (emphasize plagiarism from TCUI)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C5EF4DD-5042-49C3-8F23-24FBAC641E76}" type="slidenum">
              <a:rPr lang="en-US" smtClean="0"/>
              <a:pPr/>
              <a:t>20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mtClean="0"/>
              <a:t>Can you read those buttons?  Could you figure out how to play random tracks from the current CD?  Neither can I, especially when I’m driving.  I’ve tried to memorize the buttons, but it never really works.  I can’t read the button text, nor can I read the LCD indicators.  It’s modal interface, which makes it harder remember.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4AEA0DB-586F-4788-BD52-7660E11CA8B1}" type="slidenum">
              <a:rPr lang="en-US" smtClean="0"/>
              <a:pPr/>
              <a:t>21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t>We used to hit this heavily in the lab, but don’t have time for it anymore.</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BCEB884-34C1-4B62-A383-48BA2F9EA5ED}" type="slidenum">
              <a:rPr lang="en-US" smtClean="0"/>
              <a:pPr/>
              <a:t>22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a:lnSpc>
                <a:spcPct val="90000"/>
              </a:lnSpc>
            </a:pPr>
            <a:r>
              <a:rPr lang="en-US" sz="1000" smtClean="0">
                <a:cs typeface="Times New Roman" pitchFamily="18" charset="0"/>
              </a:rPr>
              <a:t>1 &amp; 2 are more for design, 3 &amp; 4 are more for V&amp;V</a:t>
            </a:r>
          </a:p>
          <a:p>
            <a:pPr>
              <a:lnSpc>
                <a:spcPct val="90000"/>
              </a:lnSpc>
            </a:pPr>
            <a:r>
              <a:rPr lang="en-US" sz="1000" smtClean="0">
                <a:cs typeface="Times New Roman" pitchFamily="18" charset="0"/>
              </a:rPr>
              <a:t>User/Task Observation – obvious, but not an official part of DU.</a:t>
            </a:r>
          </a:p>
          <a:p>
            <a:pPr lvl="1">
              <a:lnSpc>
                <a:spcPct val="90000"/>
              </a:lnSpc>
            </a:pPr>
            <a:r>
              <a:rPr lang="en-US" sz="1000" smtClean="0">
                <a:cs typeface="Times New Roman" pitchFamily="18" charset="0"/>
              </a:rPr>
              <a:t>Observe real users in context	</a:t>
            </a:r>
          </a:p>
          <a:p>
            <a:pPr lvl="1">
              <a:lnSpc>
                <a:spcPct val="90000"/>
              </a:lnSpc>
            </a:pPr>
            <a:r>
              <a:rPr lang="en-US" sz="1000" smtClean="0">
                <a:cs typeface="Times New Roman" pitchFamily="18" charset="0"/>
              </a:rPr>
              <a:t>Example – Global HSI issues like users copying part numbers and going to a separate manual.</a:t>
            </a:r>
          </a:p>
          <a:p>
            <a:pPr>
              <a:lnSpc>
                <a:spcPct val="90000"/>
              </a:lnSpc>
            </a:pPr>
            <a:r>
              <a:rPr lang="en-US" sz="1000" smtClean="0">
                <a:cs typeface="Times New Roman" pitchFamily="18" charset="0"/>
              </a:rPr>
              <a:t>Scenarios – what we’ve already been doing for system design – he sees them as a form of prototyping.</a:t>
            </a:r>
          </a:p>
          <a:p>
            <a:pPr>
              <a:lnSpc>
                <a:spcPct val="90000"/>
              </a:lnSpc>
            </a:pPr>
            <a:r>
              <a:rPr lang="en-US" sz="1000" smtClean="0">
                <a:cs typeface="Times New Roman" pitchFamily="18" charset="0"/>
              </a:rPr>
              <a:t>   Build Mock-ups/Simple Prototypes to throw away</a:t>
            </a:r>
          </a:p>
          <a:p>
            <a:pPr lvl="1">
              <a:lnSpc>
                <a:spcPct val="90000"/>
              </a:lnSpc>
            </a:pPr>
            <a:r>
              <a:rPr lang="en-US" sz="1000" smtClean="0">
                <a:cs typeface="Times New Roman" pitchFamily="18" charset="0"/>
              </a:rPr>
              <a:t>Example – Users probably wouldn’t like the tree view format for new configurations (see SQL Server Enterprise Manager)</a:t>
            </a:r>
          </a:p>
          <a:p>
            <a:pPr>
              <a:lnSpc>
                <a:spcPct val="90000"/>
              </a:lnSpc>
            </a:pPr>
            <a:r>
              <a:rPr lang="en-US" sz="1000" smtClean="0">
                <a:cs typeface="Times New Roman" pitchFamily="18" charset="0"/>
              </a:rPr>
              <a:t>Simplified Thinking-Aloud</a:t>
            </a:r>
          </a:p>
          <a:p>
            <a:pPr lvl="1">
              <a:lnSpc>
                <a:spcPct val="90000"/>
              </a:lnSpc>
            </a:pPr>
            <a:r>
              <a:rPr lang="en-US" sz="1000" smtClean="0">
                <a:cs typeface="Times New Roman" pitchFamily="18" charset="0"/>
              </a:rPr>
              <a:t>Watch real users using the system</a:t>
            </a:r>
          </a:p>
          <a:p>
            <a:pPr lvl="1">
              <a:lnSpc>
                <a:spcPct val="90000"/>
              </a:lnSpc>
            </a:pPr>
            <a:r>
              <a:rPr lang="en-US" sz="1000" smtClean="0">
                <a:cs typeface="Times New Roman" pitchFamily="18" charset="0"/>
              </a:rPr>
              <a:t>Example – The SQL Server must be installed first problem with the Install wizard</a:t>
            </a:r>
          </a:p>
          <a:p>
            <a:pPr lvl="1">
              <a:lnSpc>
                <a:spcPct val="90000"/>
              </a:lnSpc>
            </a:pPr>
            <a:r>
              <a:rPr lang="en-US" sz="1000" smtClean="0">
                <a:cs typeface="Times New Roman" pitchFamily="18" charset="0"/>
              </a:rPr>
              <a:t>Example – Manual formatting of steps and images</a:t>
            </a:r>
          </a:p>
          <a:p>
            <a:pPr lvl="1">
              <a:lnSpc>
                <a:spcPct val="90000"/>
              </a:lnSpc>
            </a:pPr>
            <a:r>
              <a:rPr lang="en-US" sz="1000" b="1" smtClean="0">
                <a:cs typeface="Times New Roman" pitchFamily="18" charset="0"/>
              </a:rPr>
              <a:t>Note</a:t>
            </a:r>
            <a:r>
              <a:rPr lang="en-US" sz="1000" smtClean="0">
                <a:cs typeface="Times New Roman" pitchFamily="18" charset="0"/>
              </a:rPr>
              <a:t> – Studies indicate that running 5 representative users will find 80% of the usability problems (even though it may not be statistically significant)</a:t>
            </a:r>
          </a:p>
          <a:p>
            <a:pPr>
              <a:lnSpc>
                <a:spcPct val="90000"/>
              </a:lnSpc>
            </a:pPr>
            <a:r>
              <a:rPr lang="en-US" sz="1000" smtClean="0">
                <a:cs typeface="Times New Roman" pitchFamily="18" charset="0"/>
              </a:rPr>
              <a:t>Heuristic Evaluation</a:t>
            </a:r>
          </a:p>
          <a:p>
            <a:pPr lvl="1">
              <a:lnSpc>
                <a:spcPct val="90000"/>
              </a:lnSpc>
            </a:pPr>
            <a:r>
              <a:rPr lang="en-US" sz="1000" smtClean="0">
                <a:cs typeface="Times New Roman" pitchFamily="18" charset="0"/>
              </a:rPr>
              <a:t>Style guides and general guidelines</a:t>
            </a:r>
          </a:p>
          <a:p>
            <a:pPr lvl="1">
              <a:lnSpc>
                <a:spcPct val="90000"/>
              </a:lnSpc>
            </a:pPr>
            <a:r>
              <a:rPr lang="en-US" sz="1000" smtClean="0">
                <a:cs typeface="Times New Roman" pitchFamily="18" charset="0"/>
              </a:rPr>
              <a:t>Example – Status messages in the splash screens – missed them, restarted install the first time</a:t>
            </a:r>
          </a:p>
          <a:p>
            <a:pPr lvl="1">
              <a:lnSpc>
                <a:spcPct val="90000"/>
              </a:lnSpc>
            </a:pPr>
            <a:r>
              <a:rPr lang="en-US" sz="1000" smtClean="0">
                <a:cs typeface="Times New Roman" pitchFamily="18" charset="0"/>
              </a:rPr>
              <a:t>Example – MD vs. SD interfaces</a:t>
            </a:r>
          </a:p>
          <a:p>
            <a:pPr lvl="1">
              <a:lnSpc>
                <a:spcPct val="90000"/>
              </a:lnSpc>
            </a:pPr>
            <a:r>
              <a:rPr lang="en-US" sz="1000" b="1" smtClean="0">
                <a:cs typeface="Times New Roman" pitchFamily="18" charset="0"/>
              </a:rPr>
              <a:t>Note</a:t>
            </a:r>
            <a:r>
              <a:rPr lang="en-US" sz="1000" smtClean="0">
                <a:cs typeface="Times New Roman" pitchFamily="18" charset="0"/>
              </a:rPr>
              <a:t> – Style guides aren’t enough.</a:t>
            </a:r>
          </a:p>
          <a:p>
            <a:pPr>
              <a:lnSpc>
                <a:spcPct val="90000"/>
              </a:lnSpc>
            </a:pPr>
            <a:r>
              <a:rPr lang="en-US" sz="1000" smtClean="0"/>
              <a:t>"le mieux est l'ennemi du bien" (the best is the enemy of the good) [Voltaire 1764] </a:t>
            </a:r>
            <a:endParaRPr lang="en-US" sz="1000" smtClean="0">
              <a:cs typeface="Times New Roman" pitchFamily="18" charset="0"/>
            </a:endParaRPr>
          </a:p>
          <a:p>
            <a:pPr>
              <a:lnSpc>
                <a:spcPct val="90000"/>
              </a:lnSpc>
            </a:pPr>
            <a:endParaRPr lang="en-US" sz="1000" smtClean="0">
              <a:cs typeface="Times New Roman" pitchFamily="18" charset="0"/>
            </a:endParaRPr>
          </a:p>
          <a:p>
            <a:pPr>
              <a:lnSpc>
                <a:spcPct val="90000"/>
              </a:lnSpc>
            </a:pPr>
            <a:endParaRPr lang="en-US" sz="1000" smtClean="0"/>
          </a:p>
          <a:p>
            <a:pPr>
              <a:lnSpc>
                <a:spcPct val="90000"/>
              </a:lnSpc>
            </a:pPr>
            <a:endParaRPr lang="en-US" sz="1000" smtClean="0"/>
          </a:p>
          <a:p>
            <a:pPr>
              <a:lnSpc>
                <a:spcPct val="90000"/>
              </a:lnSpc>
            </a:pPr>
            <a:endParaRPr lang="en-US"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FA4CCB8-D279-48B1-B116-92CB3C352EBD}" type="slidenum">
              <a:rPr lang="en-US" smtClean="0"/>
              <a:pPr/>
              <a:t>23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mtClean="0"/>
              <a:t>Show Nielsen video (the first 5 minutes of the video – give them the link for the rest of the video as homework): </a:t>
            </a:r>
          </a:p>
          <a:p>
            <a:pPr>
              <a:buFontTx/>
              <a:buChar char="•"/>
            </a:pPr>
            <a:r>
              <a:rPr lang="en-US" sz="800" smtClean="0"/>
              <a:t>Original copy: http://www.devsource.com/article2/0,1895,1937615,00.asp# </a:t>
            </a:r>
          </a:p>
          <a:p>
            <a:pPr>
              <a:buFontTx/>
              <a:buChar char="•"/>
            </a:pPr>
            <a:r>
              <a:rPr lang="en-US" sz="800" smtClean="0"/>
              <a:t>Local copy: http://cs.calvin.edu/curriculum/cs/262/kvlinden/private/06 Jacob Nielsen.wmv</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AAC33CB-75B6-4207-94CB-B449677B756C}" type="slidenum">
              <a:rPr lang="en-US" smtClean="0"/>
              <a:pPr/>
              <a:t>24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We’ve talked about this already, but here’s a nice take on it from Dave Pollard, June, 2006.</a:t>
            </a:r>
          </a:p>
          <a:p>
            <a:r>
              <a:rPr lang="en-US" smtClean="0"/>
              <a:t>http://blogs.salon.com/0002007/categories/businessInnovation/2006/06/15.html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583253E-95FD-410E-AA23-B6D919303A83}" type="slidenum">
              <a:rPr lang="en-US" smtClean="0"/>
              <a:pPr/>
              <a:t>25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latin typeface="Arial Unicode MS" pitchFamily="34" charset="-128"/>
                <a:cs typeface="Times New Roman" pitchFamily="18" charset="0"/>
              </a:rPr>
              <a:t>We’ve covered this already.</a:t>
            </a:r>
          </a:p>
          <a:p>
            <a:r>
              <a:rPr lang="en-US" smtClean="0">
                <a:latin typeface="Arial Unicode MS" pitchFamily="34" charset="-128"/>
                <a:cs typeface="Times New Roman" pitchFamily="18" charset="0"/>
              </a:rPr>
              <a:t>User-oriented scenarios tend to be more useful in HCI than requirements lists and other forms of traditional documentation.  The Agile folks very much prefer brief, informal statements of the former to the latter.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0914FB-0B8C-4DFC-A53D-A8F27ABC1BDC}" type="slidenum">
              <a:rPr lang="en-US" smtClean="0"/>
              <a:pPr/>
              <a:t>26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latin typeface="Verdana" pitchFamily="34" charset="0"/>
                <a:cs typeface="Times New Roman" pitchFamily="18" charset="0"/>
              </a:rPr>
              <a:t>Style Guide are useful, but there are misconceptions (Stephen Gale, Reasons why style guides fail, CHI96): </a:t>
            </a:r>
          </a:p>
          <a:p>
            <a:pPr>
              <a:buFontTx/>
              <a:buChar char="•"/>
            </a:pPr>
            <a:r>
              <a:rPr lang="en-US" smtClean="0">
                <a:latin typeface="Verdana" pitchFamily="34" charset="0"/>
                <a:cs typeface="Times New Roman" pitchFamily="18" charset="0"/>
              </a:rPr>
              <a:t>Once a style guide is in place, no further usability or consistency work is necessary.  WRONG</a:t>
            </a:r>
          </a:p>
          <a:p>
            <a:pPr>
              <a:buFontTx/>
              <a:buChar char="•"/>
            </a:pPr>
            <a:r>
              <a:rPr lang="en-US" smtClean="0">
                <a:latin typeface="Verdana" pitchFamily="34" charset="0"/>
                <a:cs typeface="Times New Roman" pitchFamily="18" charset="0"/>
              </a:rPr>
              <a:t>The production of a Style Guide is seen as a substitute for iterative design and user testing.  WRONG</a:t>
            </a:r>
          </a:p>
          <a:p>
            <a:r>
              <a:rPr lang="en-US" smtClean="0">
                <a:latin typeface="Arial Unicode MS" pitchFamily="34" charset="-128"/>
                <a:cs typeface="Times New Roman" pitchFamily="18" charset="0"/>
              </a:rPr>
              <a:t>General usability guides lines should be learned and, when in doubt, used.</a:t>
            </a:r>
          </a:p>
          <a:p>
            <a:r>
              <a:rPr lang="en-US" smtClean="0"/>
              <a:t>Definitions:</a:t>
            </a:r>
            <a:endParaRPr lang="en-US" i="1" smtClean="0"/>
          </a:p>
          <a:p>
            <a:pPr>
              <a:buFontTx/>
              <a:buChar char="•"/>
            </a:pPr>
            <a:r>
              <a:rPr lang="en-US" i="1" smtClean="0"/>
              <a:t>Mock-up</a:t>
            </a:r>
            <a:r>
              <a:rPr lang="en-US" smtClean="0"/>
              <a:t> - unimplemented, on paper</a:t>
            </a:r>
          </a:p>
          <a:p>
            <a:pPr>
              <a:buFontTx/>
              <a:buChar char="•"/>
            </a:pPr>
            <a:r>
              <a:rPr lang="en-US" i="1" smtClean="0"/>
              <a:t>Prototype</a:t>
            </a:r>
            <a:r>
              <a:rPr lang="en-US" smtClean="0"/>
              <a:t> - implemented (perhaps with stubs)</a:t>
            </a:r>
            <a:endParaRPr lang="en-US" smtClean="0">
              <a:latin typeface="Arial Unicode MS" pitchFamily="34" charset="-128"/>
              <a:cs typeface="Times New Roman" pitchFamily="18" charset="0"/>
            </a:endParaRPr>
          </a:p>
          <a:p>
            <a:r>
              <a:rPr lang="en-US" smtClean="0"/>
              <a:t>A cognitive walkthrough is like a code walkthrough in which we review a procedure, asking at each step whether or not the users will:</a:t>
            </a:r>
          </a:p>
          <a:p>
            <a:pPr>
              <a:buFontTx/>
              <a:buChar char="•"/>
            </a:pPr>
            <a:r>
              <a:rPr lang="en-US" smtClean="0"/>
              <a:t>want to produce whatever effect the action has?</a:t>
            </a:r>
          </a:p>
          <a:p>
            <a:pPr>
              <a:buFontTx/>
              <a:buChar char="•"/>
            </a:pPr>
            <a:r>
              <a:rPr lang="en-US" smtClean="0"/>
              <a:t>see the control for the action?</a:t>
            </a:r>
          </a:p>
          <a:p>
            <a:pPr>
              <a:buFontTx/>
              <a:buChar char="•"/>
            </a:pPr>
            <a:r>
              <a:rPr lang="en-US" smtClean="0"/>
              <a:t>recognize that it produces the effect they want?</a:t>
            </a:r>
          </a:p>
          <a:p>
            <a:pPr>
              <a:buFontTx/>
              <a:buChar char="•"/>
            </a:pPr>
            <a:r>
              <a:rPr lang="en-US" smtClean="0"/>
              <a:t>understand the feedback they get?</a:t>
            </a:r>
          </a:p>
          <a:p>
            <a:endParaRPr lang="en-US" smtClean="0">
              <a:latin typeface="Arial Unicode MS" pitchFamily="34" charset="-128"/>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C6170B4-58FC-4B10-AC5D-9FB7A9DA5689}" type="slidenum">
              <a:rPr lang="en-US" smtClean="0"/>
              <a:pPr/>
              <a:t>27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t>Heuristic evaluation does a sort of cognitive walkthrough of the design.  We won’t probably have time to cover task-centered UI design in detail, but one should definitely use either a full prototype or some sort of mocked up storyboard or screen-flow diagram like this one.  (project elab II will require such a diagram – if you can provide screen dumps, then great, otherwise, mock something up).</a:t>
            </a:r>
          </a:p>
          <a:p>
            <a:r>
              <a:rPr lang="en-US" smtClean="0"/>
              <a:t>Go through this with respect to the guidelines:</a:t>
            </a:r>
          </a:p>
          <a:p>
            <a:r>
              <a:rPr lang="en-US" smtClean="0"/>
              <a:t>	The content here is the books/items in the bookconnection database (that’s it)</a:t>
            </a:r>
          </a:p>
          <a:p>
            <a:r>
              <a:rPr lang="en-US" smtClean="0"/>
              <a:t>	I had some trouble with the interface:</a:t>
            </a:r>
          </a:p>
          <a:p>
            <a:r>
              <a:rPr lang="en-US" smtClean="0"/>
              <a:t>		I expected a confirmation dialog box on the “order book” feature, and didn’t get one.</a:t>
            </a:r>
          </a:p>
          <a:p>
            <a:r>
              <a:rPr lang="en-US" smtClean="0"/>
              <a:t>	Making the diagram with real screen dumps was a pain, using hand-drawn mockups would make more sense early on I think.</a:t>
            </a:r>
          </a:p>
          <a:p>
            <a:r>
              <a:rPr lang="en-US" smtClean="0">
                <a:cs typeface="Times New Roman" pitchFamily="18" charset="0"/>
              </a:rPr>
              <a:t>This modeling language/style is not in UML, but it probably should be because it is so useful in designing interactive, menu-based interfaces.  It’s based on David Harel’s statecharts.</a:t>
            </a: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381ACE1-4F19-45C4-9C49-79B770DE2C52}" type="slidenum">
              <a:rPr lang="en-US" smtClean="0"/>
              <a:pPr/>
              <a:t>28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cs typeface="Times New Roman" pitchFamily="18" charset="0"/>
              </a:rPr>
              <a:t>Use this as</a:t>
            </a:r>
            <a:r>
              <a:rPr lang="en-US" baseline="0" dirty="0" smtClean="0">
                <a:cs typeface="Times New Roman" pitchFamily="18" charset="0"/>
              </a:rPr>
              <a:t> an opportunity to talk about project deliverable #6, the usability study.</a:t>
            </a:r>
            <a:endParaRPr lang="en-US" dirty="0" smtClean="0">
              <a:cs typeface="Times New Roman" pitchFamily="18" charset="0"/>
            </a:endParaRPr>
          </a:p>
          <a:p>
            <a:r>
              <a:rPr lang="en-US" dirty="0" smtClean="0">
                <a:cs typeface="Times New Roman" pitchFamily="18" charset="0"/>
              </a:rPr>
              <a:t>Real users:</a:t>
            </a:r>
          </a:p>
          <a:p>
            <a:pPr>
              <a:buFontTx/>
              <a:buChar char="•"/>
            </a:pPr>
            <a:r>
              <a:rPr lang="en-US" dirty="0" smtClean="0">
                <a:cs typeface="Times New Roman" pitchFamily="18" charset="0"/>
              </a:rPr>
              <a:t>Get people </a:t>
            </a:r>
            <a:r>
              <a:rPr lang="en-US" b="1" dirty="0" smtClean="0">
                <a:cs typeface="Times New Roman" pitchFamily="18" charset="0"/>
              </a:rPr>
              <a:t>representative</a:t>
            </a:r>
            <a:r>
              <a:rPr lang="en-US" dirty="0" smtClean="0">
                <a:cs typeface="Times New Roman" pitchFamily="18" charset="0"/>
              </a:rPr>
              <a:t> of your real users.</a:t>
            </a:r>
          </a:p>
          <a:p>
            <a:pPr>
              <a:buFontTx/>
              <a:buChar char="•"/>
            </a:pPr>
            <a:r>
              <a:rPr lang="en-US" dirty="0" smtClean="0">
                <a:cs typeface="Times New Roman" pitchFamily="18" charset="0"/>
              </a:rPr>
              <a:t>Studies indicate that running 5 representative users will find 80% of the usability problems (even though it may not be statistically significant)</a:t>
            </a:r>
          </a:p>
          <a:p>
            <a:pPr>
              <a:buFontTx/>
              <a:buChar char="•"/>
            </a:pPr>
            <a:r>
              <a:rPr lang="en-US" dirty="0" smtClean="0">
                <a:cs typeface="Times New Roman" pitchFamily="18" charset="0"/>
              </a:rPr>
              <a:t>Use the tools yourself if appropriate.</a:t>
            </a:r>
          </a:p>
          <a:p>
            <a:r>
              <a:rPr lang="en-US" dirty="0" smtClean="0">
                <a:cs typeface="Times New Roman" pitchFamily="18" charset="0"/>
              </a:rPr>
              <a:t>Real tasks:</a:t>
            </a:r>
          </a:p>
          <a:p>
            <a:pPr>
              <a:buFontTx/>
              <a:buChar char="•"/>
            </a:pPr>
            <a:r>
              <a:rPr lang="en-US" dirty="0" smtClean="0">
                <a:cs typeface="Times New Roman" pitchFamily="18" charset="0"/>
              </a:rPr>
              <a:t>Base the tasks on representative, real use cases, not on things you as developers think would be interesting.</a:t>
            </a:r>
          </a:p>
          <a:p>
            <a:pPr>
              <a:buFontTx/>
              <a:buChar char="•"/>
            </a:pPr>
            <a:r>
              <a:rPr lang="en-US" dirty="0" smtClean="0">
                <a:cs typeface="Times New Roman" pitchFamily="18" charset="0"/>
              </a:rPr>
              <a:t>Let it be a “complete” task.</a:t>
            </a:r>
          </a:p>
          <a:p>
            <a:pPr>
              <a:buFontTx/>
              <a:buChar char="•"/>
            </a:pPr>
            <a:r>
              <a:rPr lang="en-US" dirty="0" smtClean="0">
                <a:cs typeface="Times New Roman" pitchFamily="18" charset="0"/>
              </a:rPr>
              <a:t>Make sure that the tasks are “representative”.</a:t>
            </a:r>
          </a:p>
          <a:p>
            <a:r>
              <a:rPr lang="en-US" dirty="0" smtClean="0">
                <a:cs typeface="Times New Roman" pitchFamily="18" charset="0"/>
              </a:rPr>
              <a:t>Thinking aloud process:</a:t>
            </a:r>
          </a:p>
          <a:p>
            <a:pPr>
              <a:buFontTx/>
              <a:buChar char="•"/>
            </a:pPr>
            <a:r>
              <a:rPr lang="en-US" dirty="0" smtClean="0">
                <a:cs typeface="Times New Roman" pitchFamily="18" charset="0"/>
              </a:rPr>
              <a:t>Always be asking them “what are you doing now?”  “why are you doing it?”</a:t>
            </a:r>
          </a:p>
          <a:p>
            <a:pPr>
              <a:buFontTx/>
              <a:buChar char="•"/>
            </a:pPr>
            <a:r>
              <a:rPr lang="en-US" dirty="0" smtClean="0"/>
              <a:t>Do a pilot usability study first.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8A4AFAC-1A5A-4116-8D09-69678052EF66}" type="slidenum">
              <a:rPr lang="en-US" smtClean="0"/>
              <a:pPr/>
              <a:t>29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t>Ted, the generic guy, comes up from time to time when an extra is needed.  In Star Trek, such characters are usually killed off. </a:t>
            </a:r>
          </a:p>
          <a:p>
            <a:r>
              <a:rPr lang="en-US" smtClean="0"/>
              <a:t>The “average user” is a myth – what you generally want is a set of representative users. E.g., Target, Kmart and Walmart sell to the “average” customer, with shoe size 8, the opposite of my pants specifications and 2.3 children; though their average customer is happy, it basically does me no good at all.  </a:t>
            </a:r>
          </a:p>
          <a:p>
            <a:r>
              <a:rPr lang="en-US" smtClean="0"/>
              <a:t>You’ll always have to balance size and coverage when you build your test subject set.  Small numbers from each representative subset should do the job.</a:t>
            </a:r>
          </a:p>
          <a:p>
            <a:r>
              <a:rPr lang="en-US" smtClean="0"/>
              <a:t>For a list of the Dilbert characters, see http://en.wikipedia.org/wiki/List_of_minor_characters_in_Dilbert</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6DB267-07DB-4441-A252-F53C0D4BEACD}" type="slidenum">
              <a:rPr lang="en-US"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The SE community has not done a good job of this, but there’s no sense in even building an application if it is unusable.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6D6EE35-7A28-4508-A690-F53C83F5D5EF}" type="slidenum">
              <a:rPr lang="en-US" smtClean="0"/>
              <a:pPr/>
              <a:t>30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Be careful, people can get upset in tests, even thinking-aloud tests like the ones you’ll be doing,  </a:t>
            </a:r>
          </a:p>
          <a:p>
            <a:r>
              <a:rPr lang="en-US" smtClean="0"/>
              <a:t>Never, ever laugh at them!  They already feel stupid (even I do when I do tests).</a:t>
            </a:r>
          </a:p>
          <a:p>
            <a:r>
              <a:rPr lang="en-US" smtClean="0"/>
              <a:t>Privacy:</a:t>
            </a:r>
          </a:p>
          <a:p>
            <a:pPr>
              <a:buFontTx/>
              <a:buChar char="•"/>
            </a:pPr>
            <a:r>
              <a:rPr lang="en-US" smtClean="0"/>
              <a:t>no names, just numbers</a:t>
            </a:r>
          </a:p>
          <a:p>
            <a:pPr>
              <a:buFontTx/>
              <a:buChar char="•"/>
            </a:pPr>
            <a:r>
              <a:rPr lang="en-US" smtClean="0"/>
              <a:t>no faces in videos (story about Newell, Simon et al in that front-to-back xerox photocopier video)</a:t>
            </a:r>
          </a:p>
          <a:p>
            <a:r>
              <a:rPr lang="en-US" smtClean="0"/>
              <a:t>Make sure that they know that they can’t fail.  If them miss something, it’s your fault.</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18D4AC3-1B36-4571-BFBB-15AD95546F96}" type="slidenum">
              <a:rPr lang="en-US" smtClean="0"/>
              <a:pPr/>
              <a:t>31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mtClean="0"/>
              <a:t>Distinguish </a:t>
            </a:r>
            <a:r>
              <a:rPr lang="en-US" b="1" i="1" smtClean="0"/>
              <a:t>Patterns</a:t>
            </a:r>
            <a:r>
              <a:rPr lang="en-US" smtClean="0"/>
              <a:t> and </a:t>
            </a:r>
            <a:r>
              <a:rPr lang="en-US" b="1" i="1" smtClean="0"/>
              <a:t>Plagiarism</a:t>
            </a:r>
            <a:r>
              <a:rPr lang="en-US" smtClean="0"/>
              <a:t>.</a:t>
            </a:r>
          </a:p>
          <a:p>
            <a:r>
              <a:rPr lang="en-US" smtClean="0"/>
              <a:t>Implementation perspective</a:t>
            </a:r>
          </a:p>
          <a:p>
            <a:pPr lvl="1"/>
            <a:r>
              <a:rPr lang="en-US" smtClean="0"/>
              <a:t>Mvc</a:t>
            </a:r>
          </a:p>
          <a:p>
            <a:r>
              <a:rPr lang="en-US" smtClean="0"/>
              <a:t>User perspective</a:t>
            </a:r>
          </a:p>
          <a:p>
            <a:pPr lvl="1"/>
            <a:r>
              <a:rPr lang="en-US" smtClean="0"/>
              <a:t>http://www.cs.helsinki.fi/u/salaakso/patterns/Continuous-Highlight.html</a:t>
            </a:r>
          </a:p>
          <a:p>
            <a:pPr lvl="1"/>
            <a:r>
              <a:rPr lang="en-US" smtClean="0"/>
              <a:t>http://www.idi.ntnu.no/~hal/publications/design-patterns/PLoP2k-Welie.pdf</a:t>
            </a:r>
          </a:p>
          <a:p>
            <a:r>
              <a:rPr lang="en-US" smtClean="0"/>
              <a:t>http://www.hcipatterns.org</a:t>
            </a:r>
          </a:p>
          <a:p>
            <a:r>
              <a:rPr lang="en-US" smtClean="0"/>
              <a:t>See, in particular, vanWelie’s MobileUI patterns (see http://www.welie.com/).</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266EA4A-C702-4C37-AC27-5BCDFA7B4A13}" type="slidenum">
              <a:rPr lang="en-US" smtClean="0"/>
              <a:pPr/>
              <a:t>32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The previous slide discussed the user interface,  this slide discusses the object-design behind the interface.</a:t>
            </a:r>
          </a:p>
          <a:p>
            <a:r>
              <a:rPr lang="en-US" smtClean="0"/>
              <a:t>The </a:t>
            </a:r>
            <a:r>
              <a:rPr lang="en-US" i="1" smtClean="0"/>
              <a:t>Model-View-Controller (MVC)</a:t>
            </a:r>
            <a:r>
              <a:rPr lang="en-US" smtClean="0"/>
              <a:t> pattern separates the modeling of the domain, the presentation, and the actions based on user input into three separate classes [Burbeck92]: </a:t>
            </a:r>
          </a:p>
          <a:p>
            <a:r>
              <a:rPr lang="en-US" b="1" smtClean="0"/>
              <a:t>Model</a:t>
            </a:r>
            <a:r>
              <a:rPr lang="en-US" smtClean="0"/>
              <a:t>. The model manages the behavior and data of the application domain, responds to requests for information about its state (usually from the view), and responds to instructions to change state (usually from the controller).</a:t>
            </a:r>
          </a:p>
          <a:p>
            <a:r>
              <a:rPr lang="en-US" b="1" smtClean="0"/>
              <a:t>View</a:t>
            </a:r>
            <a:r>
              <a:rPr lang="en-US" smtClean="0"/>
              <a:t>. The view manages the display of information. </a:t>
            </a:r>
          </a:p>
          <a:p>
            <a:r>
              <a:rPr lang="en-US" b="1" smtClean="0"/>
              <a:t>Controller</a:t>
            </a:r>
            <a:r>
              <a:rPr lang="en-US" smtClean="0"/>
              <a:t>. The controller interprets the mouse and keyboard inputs from the user, informing the model and/or the view to change as appropriate. </a:t>
            </a:r>
          </a:p>
          <a:p>
            <a:r>
              <a:rPr lang="en-US" smtClean="0"/>
              <a:t>Only the controller can change the state of the Model.  The view can only query the state for display purposes.  </a:t>
            </a:r>
          </a:p>
          <a:p>
            <a:r>
              <a:rPr lang="en-US" smtClean="0"/>
              <a:t>Entity-control-boundary objects in UML correspond to MVC.</a:t>
            </a:r>
          </a:p>
          <a:p>
            <a:r>
              <a:rPr lang="en-US" smtClean="0"/>
              <a:t>See: </a:t>
            </a:r>
            <a:r>
              <a:rPr lang="en-US" b="1" smtClean="0"/>
              <a:t>http://msdn.microsoft.com/library/default.asp?url=/library/en-us/dnpatterns/html/DesMVC.asp</a:t>
            </a:r>
          </a:p>
          <a:p>
            <a:r>
              <a:rPr lang="en-US" smtClean="0"/>
              <a:t>We didn’t following this design in a tool that built and really got burned by it (i.e., Tamot2).</a:t>
            </a:r>
          </a:p>
          <a:p>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39EDBD9-089C-487A-A243-EE116B6A8ADA}" type="slidenum">
              <a:rPr lang="en-US" smtClean="0"/>
              <a:pPr/>
              <a:t>33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smtClean="0"/>
              <a:t>This is incredibly important in freeing the user to explore the interface, something they won’t do without such a feature.</a:t>
            </a:r>
          </a:p>
          <a:p>
            <a:r>
              <a:rPr lang="en-US" smtClean="0"/>
              <a:t>It’s not always easy to implement this – undo in a database transaction system is a complicated matter.  Such features can have large architectural consequences (Nuray Aiken uses an example in which (the late introduction of) undo changed the architecture of a major enterprise system).</a:t>
            </a:r>
          </a:p>
          <a:p>
            <a:r>
              <a:rPr lang="en-US" smtClean="0"/>
              <a:t>OK, so there are better examples that C-x u in emacs, but I’ve probably used that one 10,000 times.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D44BF1C-073A-4B27-84E7-56EC8CF5D818}" type="slidenum">
              <a:rPr lang="en-US" smtClean="0"/>
              <a:pPr/>
              <a:t>34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mtClean="0"/>
              <a:t>Relate the research on theater and interface design that discussed progress bars in the context of suspenseful drama.  You don’t want to keep your user in suspense as movie directors do by limiting the scope of their vision during situations of uncertainty.</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7534AB-9BD6-4B6E-967A-2AAB7108EA4E}" type="slidenum">
              <a:rPr lang="en-US" smtClean="0"/>
              <a:pPr/>
              <a:t>35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9654993-C3CA-4644-95FA-939933EC1527}" type="slidenum">
              <a:rPr lang="en-US" smtClean="0"/>
              <a:pPr/>
              <a:t>36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444DBA2-25A3-49FB-90DB-0D1069D1AE01}" type="slidenum">
              <a:rPr lang="en-US" smtClean="0"/>
              <a:pPr/>
              <a:t>37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6D327AB-FAD1-4107-A682-EC92BA879BA4}" type="slidenum">
              <a:rPr lang="en-US" smtClean="0"/>
              <a:pPr/>
              <a:t>38</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i="1" smtClean="0"/>
              <a:t>Usability, fundamentally, is a matter of bringing a bit of human rights into the world of computer-human interaction. It’s a way to let our ideals shine through in our software, no matter how mundane the software is.  You may think that you’re stuck in a boring, drab IT department making mind-numbing inventory software that only five lonely people will ever use.  But you have daily opportunities to show respect for humanity even with the most mundane software.  Even if you are just working on a code library, an API that is invisible to everyone but other programmers, if you can design the API in a way that is consistent, easily understood, more obvious, and easier to get right, the programmers who use your API will be happier.  By focusing on usability, you show your respect for the happiness of the people who run your code.</a:t>
            </a:r>
          </a:p>
          <a:p>
            <a:r>
              <a:rPr lang="en-US" i="1" smtClean="0"/>
              <a:t>That’s why I care about usability, and you should too.</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19BF5E6-2814-4784-B698-EB562E18A4F0}" type="slidenum">
              <a:rPr lang="en-US" smtClean="0"/>
              <a:pPr/>
              <a:t>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mtClean="0"/>
              <a:t>I won’t quiz you over these particular names, but all of these things have to work right before the HCI works. Examples:</a:t>
            </a:r>
          </a:p>
          <a:p>
            <a:r>
              <a:rPr lang="en-US" b="1" smtClean="0"/>
              <a:t>Articulation</a:t>
            </a:r>
            <a:r>
              <a:rPr lang="en-US" smtClean="0"/>
              <a:t> – errors tend to be “slips”</a:t>
            </a:r>
          </a:p>
          <a:p>
            <a:pPr>
              <a:buFontTx/>
              <a:buChar char="•"/>
            </a:pPr>
            <a:r>
              <a:rPr lang="en-US" smtClean="0"/>
              <a:t>KV – clicking on “!”</a:t>
            </a:r>
          </a:p>
          <a:p>
            <a:pPr>
              <a:buFontTx/>
              <a:buChar char="•"/>
            </a:pPr>
            <a:r>
              <a:rPr lang="en-US" smtClean="0"/>
              <a:t>simple typos</a:t>
            </a:r>
          </a:p>
          <a:p>
            <a:pPr>
              <a:buFontTx/>
              <a:buChar char="•"/>
            </a:pPr>
            <a:r>
              <a:rPr lang="en-US" smtClean="0"/>
              <a:t>pressing the wrong button because they are too close together</a:t>
            </a:r>
          </a:p>
          <a:p>
            <a:pPr>
              <a:buFontTx/>
              <a:buChar char="•"/>
            </a:pPr>
            <a:r>
              <a:rPr lang="en-US" smtClean="0"/>
              <a:t>pressing VCR buttons in wrong order because of inconsistency with stereo/TV</a:t>
            </a:r>
          </a:p>
          <a:p>
            <a:r>
              <a:rPr lang="en-US" b="1" smtClean="0"/>
              <a:t>Performance</a:t>
            </a:r>
          </a:p>
          <a:p>
            <a:pPr>
              <a:buFontTx/>
              <a:buChar char="•"/>
            </a:pPr>
            <a:r>
              <a:rPr lang="en-US" smtClean="0"/>
              <a:t>KV – no support for team grades</a:t>
            </a:r>
          </a:p>
          <a:p>
            <a:pPr>
              <a:buFontTx/>
              <a:buChar char="•"/>
            </a:pPr>
            <a:r>
              <a:rPr lang="en-US" smtClean="0"/>
              <a:t>Using emacs key bindings in eclipse (which isn’t fully emacs compatible)</a:t>
            </a:r>
          </a:p>
          <a:p>
            <a:pPr>
              <a:buFontTx/>
              <a:buChar char="•"/>
            </a:pPr>
            <a:r>
              <a:rPr lang="en-US" smtClean="0"/>
              <a:t>You can’t program the VCR with the remote, only on the console</a:t>
            </a:r>
          </a:p>
          <a:p>
            <a:r>
              <a:rPr lang="en-US" b="1" smtClean="0"/>
              <a:t>Presentation</a:t>
            </a:r>
          </a:p>
          <a:p>
            <a:pPr>
              <a:buFontTx/>
              <a:buChar char="•"/>
            </a:pPr>
            <a:r>
              <a:rPr lang="en-US" smtClean="0"/>
              <a:t>KV – No assignment score histogram, my inability to see student view</a:t>
            </a:r>
          </a:p>
          <a:p>
            <a:pPr>
              <a:buFontTx/>
              <a:buChar char="•"/>
            </a:pPr>
            <a:r>
              <a:rPr lang="en-US" smtClean="0"/>
              <a:t>We will miss hidden features (e.g., T option at Colorado library search engine)</a:t>
            </a:r>
          </a:p>
          <a:p>
            <a:pPr>
              <a:buFontTx/>
              <a:buChar char="•"/>
            </a:pPr>
            <a:r>
              <a:rPr lang="en-US" smtClean="0"/>
              <a:t>the VCR panel doesn’t display that it’s ready to record</a:t>
            </a:r>
          </a:p>
          <a:p>
            <a:r>
              <a:rPr lang="en-US" b="1" smtClean="0"/>
              <a:t>Observation</a:t>
            </a:r>
          </a:p>
          <a:p>
            <a:pPr>
              <a:buFontTx/>
              <a:buChar char="•"/>
            </a:pPr>
            <a:r>
              <a:rPr lang="en-US" smtClean="0"/>
              <a:t>KV padlock (??) and “!” ???</a:t>
            </a:r>
          </a:p>
          <a:p>
            <a:pPr>
              <a:buFontTx/>
              <a:buChar char="•"/>
            </a:pPr>
            <a:r>
              <a:rPr lang="en-US" smtClean="0"/>
              <a:t>misjudging document size (pine’s % output rather than bar)</a:t>
            </a:r>
          </a:p>
          <a:p>
            <a:pPr>
              <a:buFontTx/>
              <a:buChar char="•"/>
            </a:pPr>
            <a:r>
              <a:rPr lang="en-US" smtClean="0"/>
              <a:t>Hard to remember key shortcuts unless there is a reminder.</a:t>
            </a:r>
          </a:p>
          <a:p>
            <a:pPr>
              <a:buFontTx/>
              <a:buChar char="•"/>
            </a:pPr>
            <a:r>
              <a:rPr lang="en-US" smtClean="0"/>
              <a:t>The VCR does present, but the user can’t understand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75C1D44-BB37-4035-A8C6-54EB55C0EDD0}" type="slidenum">
              <a:rPr lang="en-US" smtClean="0"/>
              <a:pPr/>
              <a:t>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Programming/systems engineering - traditional- what you’ve had so far.</a:t>
            </a:r>
          </a:p>
          <a:p>
            <a:r>
              <a:rPr lang="en-US" smtClean="0"/>
              <a:t>GUI design  is just the hacking aspects.</a:t>
            </a:r>
          </a:p>
          <a:p>
            <a:r>
              <a:rPr lang="en-US" smtClean="0"/>
              <a:t>Ergonomics </a:t>
            </a:r>
          </a:p>
          <a:p>
            <a:r>
              <a:rPr lang="en-US" smtClean="0"/>
              <a:t>ethnography - social/organizational context</a:t>
            </a:r>
          </a:p>
          <a:p>
            <a:endParaRPr lang="en-US" smtClean="0"/>
          </a:p>
          <a:p>
            <a:r>
              <a:rPr lang="en-US" smtClean="0"/>
              <a:t>Philosophers question the existence of the page.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CF5CD9C-C584-4649-ADBC-E044C13040B0}" type="slidenum">
              <a:rPr lang="en-US" smtClean="0"/>
              <a:pPr/>
              <a:t>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t>They know about computers pretty well already.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967341-E3F2-4662-8B0D-9547C4CFC6C9}" type="slidenum">
              <a:rPr lang="en-US" smtClean="0"/>
              <a:pPr/>
              <a:t>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33450" y="4410075"/>
            <a:ext cx="5364163" cy="4176713"/>
          </a:xfrm>
          <a:noFill/>
          <a:ln/>
        </p:spPr>
        <p:txBody>
          <a:bodyPr/>
          <a:lstStyle/>
          <a:p>
            <a:r>
              <a:rPr lang="en-US" smtClean="0"/>
              <a:t>DOS/UNIX assumes you’ll remember textual commands (e.g., starting up xemacs) – Mac/Windows provides menus</a:t>
            </a:r>
          </a:p>
          <a:p>
            <a:r>
              <a:rPr lang="en-US" smtClean="0"/>
              <a:t>Filenames are hard to remember, icons are much easier</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2CBDA1D-9AAF-4ABC-AA24-B42A996F1627}"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mtClean="0"/>
              <a:t>Examples:</a:t>
            </a:r>
          </a:p>
          <a:p>
            <a:pPr>
              <a:buFontTx/>
              <a:buChar char="•"/>
            </a:pPr>
            <a:r>
              <a:rPr lang="en-US" smtClean="0"/>
              <a:t> The Mac menus were always way at the top/bottom.  In MS applications they weren’t always this way (they were in the window). E.g., the MS “start” button has now been fixed, but used to be separated from the bottom left corner point.</a:t>
            </a:r>
          </a:p>
          <a:p>
            <a:pPr>
              <a:buFontTx/>
              <a:buChar char="•"/>
            </a:pPr>
            <a:r>
              <a:rPr lang="en-US" smtClean="0"/>
              <a:t> Reduce mouse movements – the hidden pull-down list is a big pain (see the grading page or the MS font selector)</a:t>
            </a:r>
          </a:p>
          <a:p>
            <a:pPr>
              <a:buFontTx/>
              <a:buChar char="•"/>
            </a:pPr>
            <a:r>
              <a:rPr lang="en-US" smtClean="0"/>
              <a:t> Editing text with variable width fonts is much harder than with fixed-width fonts.</a:t>
            </a:r>
          </a:p>
          <a:p>
            <a:pPr>
              <a:buFontTx/>
              <a:buChar char="•"/>
            </a:pPr>
            <a:r>
              <a:rPr lang="en-US" smtClean="0"/>
              <a:t> Using larger icons, or icons with labels makes it faster to point to the icon.</a:t>
            </a:r>
          </a:p>
          <a:p>
            <a:pPr>
              <a:buFontTx/>
              <a:buChar char="•"/>
            </a:pPr>
            <a:r>
              <a:rPr lang="en-US" smtClean="0"/>
              <a:t> The connect project occasionally has people that just can’t use the mouse – We have them do solitaire to practice.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2DCDED7-77D2-4F81-A7A0-739C91A945D9}" type="slidenum">
              <a:rPr lang="en-US" smtClean="0"/>
              <a:pPr/>
              <a:t>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nSpc>
                <a:spcPct val="90000"/>
              </a:lnSpc>
            </a:pPr>
            <a:r>
              <a:rPr lang="en-US" smtClean="0"/>
              <a:t>Add Hick’s law here?  </a:t>
            </a:r>
          </a:p>
          <a:p>
            <a:pPr>
              <a:lnSpc>
                <a:spcPct val="90000"/>
              </a:lnSpc>
            </a:pPr>
            <a:endParaRPr lang="en-US" smtClean="0"/>
          </a:p>
          <a:p>
            <a:pPr>
              <a:lnSpc>
                <a:spcPct val="90000"/>
              </a:lnSpc>
            </a:pPr>
            <a:r>
              <a:rPr lang="en-US" smtClean="0"/>
              <a:t>Humans aren’t logical.  They just aren’t.  </a:t>
            </a:r>
          </a:p>
          <a:p>
            <a:pPr>
              <a:lnSpc>
                <a:spcPct val="90000"/>
              </a:lnSpc>
            </a:pPr>
            <a:r>
              <a:rPr lang="en-US" smtClean="0"/>
              <a:t>If you have any doubt of this, consider the results of Wason’s card experiments:</a:t>
            </a:r>
          </a:p>
          <a:p>
            <a:pPr>
              <a:lnSpc>
                <a:spcPct val="90000"/>
              </a:lnSpc>
            </a:pPr>
            <a:r>
              <a:rPr lang="en-US" smtClean="0"/>
              <a:t>The results of testing - 4 e 7 k - verify that "vowel =&gt; even number“:	</a:t>
            </a:r>
          </a:p>
          <a:p>
            <a:pPr>
              <a:lnSpc>
                <a:spcPct val="90000"/>
              </a:lnSpc>
              <a:buFontTx/>
              <a:buChar char="•"/>
            </a:pPr>
            <a:r>
              <a:rPr lang="en-US" smtClean="0"/>
              <a:t>46% turn over e and 4</a:t>
            </a:r>
          </a:p>
          <a:p>
            <a:pPr>
              <a:lnSpc>
                <a:spcPct val="90000"/>
              </a:lnSpc>
              <a:buFontTx/>
              <a:buChar char="•"/>
            </a:pPr>
            <a:r>
              <a:rPr lang="en-US" smtClean="0"/>
              <a:t>4% turn over e and 7 (the correct answer)</a:t>
            </a:r>
          </a:p>
          <a:p>
            <a:pPr>
              <a:lnSpc>
                <a:spcPct val="90000"/>
              </a:lnSpc>
            </a:pPr>
            <a:r>
              <a:rPr lang="en-US" smtClean="0"/>
              <a:t>The results of doing the same problem with envelopes – open-closed-addressed-notaddressed/verify that "closed =&gt; addressed“:</a:t>
            </a:r>
          </a:p>
          <a:p>
            <a:pPr>
              <a:lnSpc>
                <a:spcPct val="90000"/>
              </a:lnSpc>
              <a:buFontTx/>
              <a:buChar char="•"/>
            </a:pPr>
            <a:r>
              <a:rPr lang="en-US" smtClean="0"/>
              <a:t>87% got this one right.</a:t>
            </a:r>
          </a:p>
          <a:p>
            <a:pPr>
              <a:lnSpc>
                <a:spcPct val="90000"/>
              </a:lnSpc>
            </a:pPr>
            <a:r>
              <a:rPr lang="en-US" smtClean="0"/>
              <a:t>We're just not good with modus-tollens in theory, but we’re not bad in practice.  (P=&gt;Q == ~Q=&gt;~P).</a:t>
            </a:r>
          </a:p>
          <a:p>
            <a:pPr>
              <a:lnSpc>
                <a:spcPct val="90000"/>
              </a:lnSpc>
            </a:pPr>
            <a:r>
              <a:rPr lang="en-US" smtClean="0"/>
              <a:t>UI Implications of the fact that people are not strict logic engines:</a:t>
            </a:r>
          </a:p>
          <a:p>
            <a:pPr>
              <a:lnSpc>
                <a:spcPct val="90000"/>
              </a:lnSpc>
              <a:buFontTx/>
              <a:buChar char="•"/>
            </a:pPr>
            <a:r>
              <a:rPr lang="en-US" smtClean="0"/>
              <a:t>We like hand holding – have a process complete and just quit makes us uneasy.</a:t>
            </a:r>
          </a:p>
          <a:p>
            <a:pPr>
              <a:lnSpc>
                <a:spcPct val="90000"/>
              </a:lnSpc>
              <a:buFontTx/>
              <a:buChar char="•"/>
            </a:pPr>
            <a:r>
              <a:rPr lang="en-US" smtClean="0"/>
              <a:t>We will infer causation when its not warranted, e.g., we may think that the computer “hates” them.</a:t>
            </a:r>
          </a:p>
          <a:p>
            <a:pPr>
              <a:lnSpc>
                <a:spcPct val="90000"/>
              </a:lnSpc>
              <a:buFontTx/>
              <a:buChar char="•"/>
            </a:pPr>
            <a:r>
              <a:rPr lang="en-US" smtClean="0"/>
              <a:t>We will forget stuff they shouldn’t forget, e.g., Getting money before your card at an ATM machine  (we tend to forget the card when we achieve the main goal of getting money – the solution is to force ourselves to take the card before giving us the money).</a:t>
            </a:r>
          </a:p>
          <a:p>
            <a:pPr>
              <a:lnSpc>
                <a:spcPct val="90000"/>
              </a:lnSpc>
              <a:buFontTx/>
              <a:buChar char="•"/>
            </a:pPr>
            <a:endParaRPr lang="en-US" smtClean="0"/>
          </a:p>
          <a:p>
            <a:pPr>
              <a:lnSpc>
                <a:spcPct val="90000"/>
              </a:lnSpc>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6"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a:ln w="9525">
            <a:noFill/>
            <a:miter lim="800000"/>
            <a:headEnd/>
            <a:tailEnd/>
          </a:ln>
        </p:spPr>
      </p:pic>
      <p:sp>
        <p:nvSpPr>
          <p:cNvPr id="199684"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199685"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DC457A7-9A3A-45C0-B2CF-4DEF8B9A2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A304DABE-E471-433F-A71D-B782DD956E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84833A8-42DF-45A8-8C16-D6017FA6C2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5915EEAC-9F69-4355-A5F1-27BA9AB90C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6968A242-6BAA-4061-B07F-2A95F9F050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DB25762D-3534-438E-9232-BFF8FAF83F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F6E4ECF-B15C-49C6-921A-B59452B833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B8E6CD0F-6AB2-46EA-9298-5276926429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829FBF40-6689-4604-83FA-96D7D1A59C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8B7D8A8-54BC-4AE9-AEB2-3E75A62CE6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Arial Unicode MS" pitchFamily="34" charset="-128"/>
              </a:defRPr>
            </a:lvl1pPr>
          </a:lstStyle>
          <a:p>
            <a:pPr>
              <a:defRPr/>
            </a:pPr>
            <a:fld id="{E9809C01-C8D8-4CB7-9BE1-1FF2283463A8}" type="slidenum">
              <a:rPr lang="en-US"/>
              <a:pPr>
                <a:defRPr/>
              </a:pPr>
              <a:t>‹#›</a:t>
            </a:fld>
            <a:endParaRPr lang="en-US"/>
          </a:p>
        </p:txBody>
      </p:sp>
      <p:sp>
        <p:nvSpPr>
          <p:cNvPr id="198659"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2052"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4" name="Picture 6" descr="calvin-seal"/>
          <p:cNvPicPr>
            <a:picLocks noChangeAspect="1" noChangeArrowheads="1"/>
          </p:cNvPicPr>
          <p:nvPr/>
        </p:nvPicPr>
        <p:blipFill>
          <a:blip r:embed="rId13" cstate="print"/>
          <a:srcRect/>
          <a:stretch>
            <a:fillRect/>
          </a:stretch>
        </p:blipFill>
        <p:spPr bwMode="auto">
          <a:xfrm>
            <a:off x="0" y="0"/>
            <a:ext cx="457200" cy="457200"/>
          </a:xfrm>
          <a:prstGeom prst="rect">
            <a:avLst/>
          </a:prstGeom>
          <a:noFill/>
          <a:ln w="9525">
            <a:noFill/>
            <a:miter lim="800000"/>
            <a:headEnd/>
            <a:tailEnd/>
          </a:ln>
        </p:spPr>
      </p:pic>
      <p:sp>
        <p:nvSpPr>
          <p:cNvPr id="198663"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endParaRPr lang="en-US" sz="9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parc.xerox.com/"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hyperlink" Target="http://www.jnd.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www.useit.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16.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dilber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p>
            <a:fld id="{45839259-F67B-4E4E-A448-A9DAA322DE08}" type="slidenum">
              <a:rPr lang="en-US" smtClean="0"/>
              <a:pPr/>
              <a:t>1</a:t>
            </a:fld>
            <a:endParaRPr lang="en-US" smtClean="0"/>
          </a:p>
        </p:txBody>
      </p:sp>
      <p:sp>
        <p:nvSpPr>
          <p:cNvPr id="4099" name="Text Box 2"/>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pic>
        <p:nvPicPr>
          <p:cNvPr id="4100" name="Picture 6" descr="Today's Dilbert Comic"/>
          <p:cNvPicPr>
            <a:picLocks noChangeAspect="1" noChangeArrowheads="1"/>
          </p:cNvPicPr>
          <p:nvPr/>
        </p:nvPicPr>
        <p:blipFill>
          <a:blip r:embed="rId3" cstate="print"/>
          <a:srcRect/>
          <a:stretch>
            <a:fillRect/>
          </a:stretch>
        </p:blipFill>
        <p:spPr bwMode="auto">
          <a:xfrm>
            <a:off x="319088" y="1676400"/>
            <a:ext cx="8504237"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10"/>
          </p:nvPr>
        </p:nvSpPr>
        <p:spPr>
          <a:noFill/>
        </p:spPr>
        <p:txBody>
          <a:bodyPr/>
          <a:lstStyle/>
          <a:p>
            <a:fld id="{943ECC05-5975-4B92-BAC3-7C7629267157}" type="slidenum">
              <a:rPr lang="en-US" smtClean="0"/>
              <a:pPr/>
              <a:t>10</a:t>
            </a:fld>
            <a:endParaRPr lang="en-US" smtClean="0"/>
          </a:p>
        </p:txBody>
      </p:sp>
      <p:grpSp>
        <p:nvGrpSpPr>
          <p:cNvPr id="12" name="Group 11"/>
          <p:cNvGrpSpPr/>
          <p:nvPr/>
        </p:nvGrpSpPr>
        <p:grpSpPr>
          <a:xfrm>
            <a:off x="4953000" y="1295400"/>
            <a:ext cx="4646613" cy="5465763"/>
            <a:chOff x="4905376" y="1371600"/>
            <a:chExt cx="4646613" cy="5465763"/>
          </a:xfrm>
        </p:grpSpPr>
        <p:graphicFrame>
          <p:nvGraphicFramePr>
            <p:cNvPr id="10" name="Object 0"/>
            <p:cNvGraphicFramePr>
              <a:graphicFrameLocks noChangeAspect="1"/>
            </p:cNvGraphicFramePr>
            <p:nvPr/>
          </p:nvGraphicFramePr>
          <p:xfrm>
            <a:off x="4905376" y="1371600"/>
            <a:ext cx="4162425" cy="2366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2"/>
            <p:cNvGraphicFramePr>
              <a:graphicFrameLocks noChangeAspect="1"/>
            </p:cNvGraphicFramePr>
            <p:nvPr/>
          </p:nvGraphicFramePr>
          <p:xfrm>
            <a:off x="4979989" y="3124200"/>
            <a:ext cx="4572000" cy="3713163"/>
          </p:xfrm>
          <a:graphic>
            <a:graphicData uri="http://schemas.openxmlformats.org/drawingml/2006/chart">
              <c:chart xmlns:c="http://schemas.openxmlformats.org/drawingml/2006/chart" xmlns:r="http://schemas.openxmlformats.org/officeDocument/2006/relationships" r:id="rId4"/>
            </a:graphicData>
          </a:graphic>
        </p:graphicFrame>
      </p:grpSp>
      <p:sp>
        <p:nvSpPr>
          <p:cNvPr id="1030" name="Rectangle 2"/>
          <p:cNvSpPr>
            <a:spLocks noGrp="1" noChangeArrowheads="1"/>
          </p:cNvSpPr>
          <p:nvPr>
            <p:ph type="title"/>
          </p:nvPr>
        </p:nvSpPr>
        <p:spPr/>
        <p:txBody>
          <a:bodyPr/>
          <a:lstStyle/>
          <a:p>
            <a:pPr eaLnBrk="1" hangingPunct="1"/>
            <a:r>
              <a:rPr lang="en-US" dirty="0" smtClean="0"/>
              <a:t>Human Perception</a:t>
            </a:r>
          </a:p>
        </p:txBody>
      </p:sp>
      <p:sp>
        <p:nvSpPr>
          <p:cNvPr id="1031" name="Rectangle 3"/>
          <p:cNvSpPr>
            <a:spLocks noGrp="1" noChangeArrowheads="1"/>
          </p:cNvSpPr>
          <p:nvPr>
            <p:ph type="body" idx="1"/>
          </p:nvPr>
        </p:nvSpPr>
        <p:spPr>
          <a:xfrm>
            <a:off x="152400" y="1600200"/>
            <a:ext cx="5410200" cy="5105400"/>
          </a:xfrm>
        </p:spPr>
        <p:txBody>
          <a:bodyPr/>
          <a:lstStyle/>
          <a:p>
            <a:pPr eaLnBrk="1" hangingPunct="1"/>
            <a:r>
              <a:rPr lang="en-US" dirty="0" smtClean="0"/>
              <a:t>Using Color:</a:t>
            </a:r>
          </a:p>
          <a:p>
            <a:pPr lvl="1" eaLnBrk="1" hangingPunct="1"/>
            <a:r>
              <a:rPr lang="en-US" dirty="0" smtClean="0"/>
              <a:t>Some people are colorblind.</a:t>
            </a:r>
          </a:p>
          <a:p>
            <a:pPr lvl="1" eaLnBrk="1" hangingPunct="1"/>
            <a:r>
              <a:rPr lang="en-US" dirty="0" smtClean="0"/>
              <a:t>Design in black and white.</a:t>
            </a:r>
          </a:p>
          <a:p>
            <a:pPr eaLnBrk="1" hangingPunct="1"/>
            <a:r>
              <a:rPr lang="en-US" dirty="0" smtClean="0"/>
              <a:t>Using Fonts:</a:t>
            </a:r>
          </a:p>
          <a:p>
            <a:pPr lvl="1" eaLnBrk="1" hangingPunct="1"/>
            <a:r>
              <a:rPr lang="en-US" dirty="0" smtClean="0"/>
              <a:t>Make capital letters 2.3-5.2 mm high, lines ≤ 60 chars wide, &amp; use ragged right.</a:t>
            </a:r>
          </a:p>
          <a:p>
            <a:pPr lvl="1" eaLnBrk="1" hangingPunct="1"/>
            <a:r>
              <a:rPr lang="en-US" dirty="0" smtClean="0"/>
              <a:t>Use dark letters (not blue) on a light background.</a:t>
            </a:r>
          </a:p>
        </p:txBody>
      </p:sp>
      <p:sp>
        <p:nvSpPr>
          <p:cNvPr id="1032" name="Text Box 4"/>
          <p:cNvSpPr txBox="1">
            <a:spLocks noChangeArrowheads="1"/>
          </p:cNvSpPr>
          <p:nvPr/>
        </p:nvSpPr>
        <p:spPr bwMode="auto">
          <a:xfrm>
            <a:off x="5029200" y="6477000"/>
            <a:ext cx="4114800" cy="228600"/>
          </a:xfrm>
          <a:prstGeom prst="rect">
            <a:avLst/>
          </a:prstGeom>
          <a:noFill/>
          <a:ln w="9525">
            <a:noFill/>
            <a:miter lim="800000"/>
            <a:headEnd/>
            <a:tailEnd/>
          </a:ln>
        </p:spPr>
        <p:txBody>
          <a:bodyPr>
            <a:spAutoFit/>
          </a:bodyPr>
          <a:lstStyle/>
          <a:p>
            <a:pPr algn="r"/>
            <a:r>
              <a:rPr lang="en-US" sz="900">
                <a:latin typeface="Times New Roman" pitchFamily="18" charset="0"/>
              </a:rPr>
              <a:t>illustrations from Spoelsky, 2001 and www.innergeek.com</a:t>
            </a:r>
          </a:p>
        </p:txBody>
      </p:sp>
      <p:pic>
        <p:nvPicPr>
          <p:cNvPr id="226309" name="Picture 5"/>
          <p:cNvPicPr>
            <a:picLocks noChangeAspect="1" noChangeArrowheads="1"/>
          </p:cNvPicPr>
          <p:nvPr/>
        </p:nvPicPr>
        <p:blipFill>
          <a:blip r:embed="rId5" cstate="print"/>
          <a:srcRect/>
          <a:stretch>
            <a:fillRect/>
          </a:stretch>
        </p:blipFill>
        <p:spPr bwMode="auto">
          <a:xfrm>
            <a:off x="5461000" y="1371600"/>
            <a:ext cx="3683000" cy="50576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7F46D27E-EDE5-4419-81FF-19F83ED6CFA6}" type="slidenum">
              <a:rPr lang="en-US" smtClean="0"/>
              <a:pPr/>
              <a:t>11</a:t>
            </a:fld>
            <a:endParaRPr lang="en-US" smtClean="0"/>
          </a:p>
        </p:txBody>
      </p:sp>
      <p:sp>
        <p:nvSpPr>
          <p:cNvPr id="13315" name="Rectangle 3"/>
          <p:cNvSpPr>
            <a:spLocks noGrp="1" noChangeArrowheads="1"/>
          </p:cNvSpPr>
          <p:nvPr>
            <p:ph type="body" idx="1"/>
          </p:nvPr>
        </p:nvSpPr>
        <p:spPr>
          <a:xfrm>
            <a:off x="457200" y="1600200"/>
            <a:ext cx="4495800" cy="4724400"/>
          </a:xfrm>
        </p:spPr>
        <p:txBody>
          <a:bodyPr/>
          <a:lstStyle/>
          <a:p>
            <a:pPr eaLnBrk="1" hangingPunct="1"/>
            <a:r>
              <a:rPr lang="en-US" smtClean="0"/>
              <a:t>Humanity is diverse.</a:t>
            </a:r>
          </a:p>
          <a:p>
            <a:pPr eaLnBrk="1" hangingPunct="1"/>
            <a:r>
              <a:rPr lang="en-US" smtClean="0"/>
              <a:t>People have different:</a:t>
            </a:r>
          </a:p>
          <a:p>
            <a:pPr lvl="1" eaLnBrk="1" hangingPunct="1"/>
            <a:r>
              <a:rPr lang="en-US" smtClean="0"/>
              <a:t>languages</a:t>
            </a:r>
          </a:p>
          <a:p>
            <a:pPr lvl="1" eaLnBrk="1" hangingPunct="1"/>
            <a:r>
              <a:rPr lang="en-US" smtClean="0"/>
              <a:t>cultural expectations</a:t>
            </a:r>
          </a:p>
          <a:p>
            <a:pPr lvl="1" eaLnBrk="1" hangingPunct="1"/>
            <a:r>
              <a:rPr lang="en-US" smtClean="0"/>
              <a:t>color perception</a:t>
            </a:r>
          </a:p>
          <a:p>
            <a:pPr lvl="1" eaLnBrk="1" hangingPunct="1"/>
            <a:r>
              <a:rPr lang="en-US" smtClean="0"/>
              <a:t>ergonomic needs</a:t>
            </a:r>
          </a:p>
          <a:p>
            <a:pPr lvl="1" eaLnBrk="1" hangingPunct="1"/>
            <a:r>
              <a:rPr lang="en-US" smtClean="0"/>
              <a:t>abilities/disabilities</a:t>
            </a:r>
          </a:p>
          <a:p>
            <a:pPr lvl="1" eaLnBrk="1" hangingPunct="1"/>
            <a:r>
              <a:rPr lang="en-US" smtClean="0"/>
              <a:t>ages</a:t>
            </a:r>
          </a:p>
          <a:p>
            <a:pPr lvl="1" eaLnBrk="1" hangingPunct="1"/>
            <a:endParaRPr lang="en-US" smtClean="0"/>
          </a:p>
        </p:txBody>
      </p:sp>
      <p:sp>
        <p:nvSpPr>
          <p:cNvPr id="13316" name="Rectangle 4"/>
          <p:cNvSpPr>
            <a:spLocks noGrp="1" noChangeArrowheads="1"/>
          </p:cNvSpPr>
          <p:nvPr>
            <p:ph type="title"/>
          </p:nvPr>
        </p:nvSpPr>
        <p:spPr>
          <a:noFill/>
        </p:spPr>
        <p:txBody>
          <a:bodyPr/>
          <a:lstStyle/>
          <a:p>
            <a:pPr eaLnBrk="1" hangingPunct="1"/>
            <a:r>
              <a:rPr lang="en-US" smtClean="0"/>
              <a:t>Human Diversity</a:t>
            </a:r>
          </a:p>
        </p:txBody>
      </p:sp>
      <p:pic>
        <p:nvPicPr>
          <p:cNvPr id="13317" name="Picture 0" descr="P1080001"/>
          <p:cNvPicPr>
            <a:picLocks noChangeAspect="1" noChangeArrowheads="1"/>
          </p:cNvPicPr>
          <p:nvPr/>
        </p:nvPicPr>
        <p:blipFill>
          <a:blip r:embed="rId3" cstate="print"/>
          <a:srcRect/>
          <a:stretch>
            <a:fillRect/>
          </a:stretch>
        </p:blipFill>
        <p:spPr bwMode="auto">
          <a:xfrm>
            <a:off x="5334000" y="1676400"/>
            <a:ext cx="31432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465138" y="2057400"/>
            <a:ext cx="8366125" cy="3048000"/>
            <a:chOff x="465138" y="2057400"/>
            <a:chExt cx="8366125" cy="3048000"/>
          </a:xfrm>
        </p:grpSpPr>
        <p:pic>
          <p:nvPicPr>
            <p:cNvPr id="14346" name="Picture 13" descr="dilbert03"/>
            <p:cNvPicPr>
              <a:picLocks noChangeAspect="1" noChangeArrowheads="1"/>
            </p:cNvPicPr>
            <p:nvPr/>
          </p:nvPicPr>
          <p:blipFill>
            <a:blip r:embed="rId3" cstate="print"/>
            <a:srcRect/>
            <a:stretch>
              <a:fillRect/>
            </a:stretch>
          </p:blipFill>
          <p:spPr bwMode="auto">
            <a:xfrm>
              <a:off x="465138" y="2895600"/>
              <a:ext cx="993775" cy="2209800"/>
            </a:xfrm>
            <a:prstGeom prst="rect">
              <a:avLst/>
            </a:prstGeom>
            <a:noFill/>
            <a:ln w="9525">
              <a:noFill/>
              <a:miter lim="800000"/>
              <a:headEnd/>
              <a:tailEnd/>
            </a:ln>
          </p:spPr>
        </p:pic>
        <p:pic>
          <p:nvPicPr>
            <p:cNvPr id="14347" name="Picture 15" descr="liz2"/>
            <p:cNvPicPr>
              <a:picLocks noChangeAspect="1" noChangeArrowheads="1"/>
            </p:cNvPicPr>
            <p:nvPr/>
          </p:nvPicPr>
          <p:blipFill>
            <a:blip r:embed="rId4" cstate="print"/>
            <a:srcRect/>
            <a:stretch>
              <a:fillRect/>
            </a:stretch>
          </p:blipFill>
          <p:spPr bwMode="auto">
            <a:xfrm>
              <a:off x="7391400" y="2057400"/>
              <a:ext cx="1439863" cy="1857375"/>
            </a:xfrm>
            <a:prstGeom prst="rect">
              <a:avLst/>
            </a:prstGeom>
            <a:noFill/>
            <a:ln w="9525">
              <a:noFill/>
              <a:miter lim="800000"/>
              <a:headEnd/>
              <a:tailEnd/>
            </a:ln>
          </p:spPr>
        </p:pic>
      </p:grpSp>
      <p:sp>
        <p:nvSpPr>
          <p:cNvPr id="2" name="Rectangle 2"/>
          <p:cNvSpPr>
            <a:spLocks noChangeArrowheads="1"/>
          </p:cNvSpPr>
          <p:nvPr/>
        </p:nvSpPr>
        <p:spPr bwMode="auto">
          <a:xfrm>
            <a:off x="228600" y="1752600"/>
            <a:ext cx="8763000" cy="3962400"/>
          </a:xfrm>
          <a:prstGeom prst="rect">
            <a:avLst/>
          </a:prstGeom>
          <a:solidFill>
            <a:schemeClr val="bg1"/>
          </a:solidFill>
          <a:ln w="9525">
            <a:noFill/>
            <a:miter lim="800000"/>
            <a:headEnd/>
            <a:tailEnd/>
          </a:ln>
        </p:spPr>
        <p:txBody>
          <a:bodyPr wrap="none" anchor="ctr"/>
          <a:lstStyle/>
          <a:p>
            <a:endParaRPr lang="en-US"/>
          </a:p>
        </p:txBody>
      </p:sp>
      <p:sp>
        <p:nvSpPr>
          <p:cNvPr id="14340" name="Slide Number Placeholder 3"/>
          <p:cNvSpPr>
            <a:spLocks noGrp="1"/>
          </p:cNvSpPr>
          <p:nvPr>
            <p:ph type="sldNum" sz="quarter" idx="10"/>
          </p:nvPr>
        </p:nvSpPr>
        <p:spPr>
          <a:noFill/>
        </p:spPr>
        <p:txBody>
          <a:bodyPr/>
          <a:lstStyle/>
          <a:p>
            <a:fld id="{F7C51E17-8D66-413F-BAB5-1AA509892492}" type="slidenum">
              <a:rPr lang="en-US" smtClean="0"/>
              <a:pPr/>
              <a:t>12</a:t>
            </a:fld>
            <a:endParaRPr lang="en-US" smtClean="0"/>
          </a:p>
        </p:txBody>
      </p:sp>
      <p:sp>
        <p:nvSpPr>
          <p:cNvPr id="14341" name="Rectangle 2"/>
          <p:cNvSpPr>
            <a:spLocks noGrp="1" noChangeArrowheads="1"/>
          </p:cNvSpPr>
          <p:nvPr>
            <p:ph type="body" idx="1"/>
          </p:nvPr>
        </p:nvSpPr>
        <p:spPr>
          <a:xfrm>
            <a:off x="4572000" y="1763713"/>
            <a:ext cx="4038600" cy="4637087"/>
          </a:xfrm>
        </p:spPr>
        <p:txBody>
          <a:bodyPr/>
          <a:lstStyle/>
          <a:p>
            <a:pPr eaLnBrk="1" hangingPunct="1">
              <a:lnSpc>
                <a:spcPct val="80000"/>
              </a:lnSpc>
              <a:buFont typeface="Arial" charset="0"/>
              <a:buNone/>
            </a:pPr>
            <a:r>
              <a:rPr lang="en-US" smtClean="0"/>
              <a:t>User traits</a:t>
            </a:r>
          </a:p>
          <a:p>
            <a:pPr eaLnBrk="1" hangingPunct="1">
              <a:lnSpc>
                <a:spcPct val="80000"/>
              </a:lnSpc>
              <a:buFont typeface="Arial" charset="0"/>
              <a:buNone/>
            </a:pPr>
            <a:endParaRPr lang="en-US" sz="800" smtClean="0"/>
          </a:p>
          <a:p>
            <a:pPr eaLnBrk="1" hangingPunct="1">
              <a:lnSpc>
                <a:spcPct val="80000"/>
              </a:lnSpc>
              <a:buFont typeface="Arial" charset="0"/>
              <a:buNone/>
            </a:pPr>
            <a:r>
              <a:rPr lang="en-US" sz="2400" smtClean="0"/>
              <a:t>Who knows?</a:t>
            </a:r>
          </a:p>
          <a:p>
            <a:pPr eaLnBrk="1" hangingPunct="1">
              <a:lnSpc>
                <a:spcPct val="80000"/>
              </a:lnSpc>
              <a:buFont typeface="Arial" charset="0"/>
              <a:buNone/>
            </a:pPr>
            <a:r>
              <a:rPr lang="en-US" sz="2400" smtClean="0"/>
              <a:t>Who knows?</a:t>
            </a:r>
          </a:p>
          <a:p>
            <a:pPr eaLnBrk="1" hangingPunct="1">
              <a:lnSpc>
                <a:spcPct val="80000"/>
              </a:lnSpc>
              <a:buFont typeface="Arial" charset="0"/>
              <a:buNone/>
            </a:pPr>
            <a:r>
              <a:rPr lang="en-US" sz="2400" smtClean="0"/>
              <a:t>Uses technology to   achieve goals</a:t>
            </a:r>
          </a:p>
          <a:p>
            <a:pPr eaLnBrk="1" hangingPunct="1">
              <a:lnSpc>
                <a:spcPct val="80000"/>
              </a:lnSpc>
              <a:buFont typeface="Arial" charset="0"/>
              <a:buNone/>
            </a:pPr>
            <a:r>
              <a:rPr lang="en-US" sz="2400" smtClean="0"/>
              <a:t>On the outside</a:t>
            </a:r>
          </a:p>
          <a:p>
            <a:pPr eaLnBrk="1" hangingPunct="1">
              <a:lnSpc>
                <a:spcPct val="80000"/>
              </a:lnSpc>
              <a:buFont typeface="Arial" charset="0"/>
              <a:buNone/>
            </a:pPr>
            <a:r>
              <a:rPr lang="en-US" sz="2400" smtClean="0"/>
              <a:t>Doesn’t know the system</a:t>
            </a:r>
          </a:p>
          <a:p>
            <a:pPr eaLnBrk="1" hangingPunct="1">
              <a:lnSpc>
                <a:spcPct val="80000"/>
              </a:lnSpc>
              <a:buFont typeface="Arial" charset="0"/>
              <a:buNone/>
            </a:pPr>
            <a:r>
              <a:rPr lang="en-US" sz="2400" smtClean="0"/>
              <a:t>Has better things to do</a:t>
            </a:r>
          </a:p>
          <a:p>
            <a:pPr eaLnBrk="1" hangingPunct="1">
              <a:lnSpc>
                <a:spcPct val="80000"/>
              </a:lnSpc>
              <a:buFont typeface="Arial" charset="0"/>
              <a:buNone/>
            </a:pPr>
            <a:endParaRPr lang="en-US" sz="2400" smtClean="0"/>
          </a:p>
        </p:txBody>
      </p:sp>
      <p:sp>
        <p:nvSpPr>
          <p:cNvPr id="14342" name="Rectangle 3"/>
          <p:cNvSpPr>
            <a:spLocks noGrp="1" noChangeArrowheads="1"/>
          </p:cNvSpPr>
          <p:nvPr>
            <p:ph type="title"/>
          </p:nvPr>
        </p:nvSpPr>
        <p:spPr/>
        <p:txBody>
          <a:bodyPr/>
          <a:lstStyle/>
          <a:p>
            <a:pPr eaLnBrk="1" hangingPunct="1"/>
            <a:r>
              <a:rPr lang="en-US" smtClean="0"/>
              <a:t>Developers and Users</a:t>
            </a:r>
          </a:p>
        </p:txBody>
      </p:sp>
      <p:sp>
        <p:nvSpPr>
          <p:cNvPr id="14343" name="Rectangle 4"/>
          <p:cNvSpPr>
            <a:spLocks noChangeArrowheads="1"/>
          </p:cNvSpPr>
          <p:nvPr/>
        </p:nvSpPr>
        <p:spPr bwMode="auto">
          <a:xfrm>
            <a:off x="1219200" y="1763713"/>
            <a:ext cx="3200400" cy="4038600"/>
          </a:xfrm>
          <a:prstGeom prst="rect">
            <a:avLst/>
          </a:prstGeom>
          <a:noFill/>
          <a:ln w="9525">
            <a:noFill/>
            <a:miter lim="800000"/>
            <a:headEnd/>
            <a:tailEnd/>
          </a:ln>
        </p:spPr>
        <p:txBody>
          <a:bodyPr/>
          <a:lstStyle/>
          <a:p>
            <a:pPr marL="342900" indent="-342900" algn="r" eaLnBrk="1" hangingPunct="1">
              <a:lnSpc>
                <a:spcPct val="80000"/>
              </a:lnSpc>
              <a:spcBef>
                <a:spcPct val="20000"/>
              </a:spcBef>
              <a:buClr>
                <a:schemeClr val="tx1"/>
              </a:buClr>
              <a:buSzPct val="75000"/>
              <a:buFont typeface="Arial" charset="0"/>
              <a:buNone/>
            </a:pPr>
            <a:r>
              <a:rPr lang="en-US" sz="3200"/>
              <a:t>Developer traits</a:t>
            </a:r>
          </a:p>
          <a:p>
            <a:pPr marL="342900" indent="-342900" algn="r" eaLnBrk="1" hangingPunct="1">
              <a:lnSpc>
                <a:spcPct val="80000"/>
              </a:lnSpc>
              <a:spcBef>
                <a:spcPct val="20000"/>
              </a:spcBef>
              <a:buClr>
                <a:schemeClr val="tx1"/>
              </a:buClr>
              <a:buSzPct val="75000"/>
              <a:buFont typeface="Arial" charset="0"/>
              <a:buNone/>
            </a:pPr>
            <a:endParaRPr lang="en-US" sz="800"/>
          </a:p>
          <a:p>
            <a:pPr marL="342900" indent="-342900" algn="r" eaLnBrk="1" hangingPunct="1">
              <a:lnSpc>
                <a:spcPct val="80000"/>
              </a:lnSpc>
              <a:spcBef>
                <a:spcPct val="20000"/>
              </a:spcBef>
              <a:buClr>
                <a:schemeClr val="tx1"/>
              </a:buClr>
              <a:buSzPct val="75000"/>
              <a:buFont typeface="Arial" charset="0"/>
              <a:buNone/>
            </a:pPr>
            <a:r>
              <a:rPr lang="en-US" sz="2400"/>
              <a:t>Logical</a:t>
            </a:r>
          </a:p>
          <a:p>
            <a:pPr marL="342900" indent="-342900" algn="r" eaLnBrk="1" hangingPunct="1">
              <a:lnSpc>
                <a:spcPct val="80000"/>
              </a:lnSpc>
              <a:spcBef>
                <a:spcPct val="20000"/>
              </a:spcBef>
              <a:buClr>
                <a:schemeClr val="tx1"/>
              </a:buClr>
              <a:buSzPct val="75000"/>
              <a:buFont typeface="Arial" charset="0"/>
              <a:buNone/>
            </a:pPr>
            <a:r>
              <a:rPr lang="en-US" sz="2400"/>
              <a:t>Technically trained</a:t>
            </a:r>
          </a:p>
          <a:p>
            <a:pPr marL="342900" indent="-342900" algn="r" eaLnBrk="1" hangingPunct="1">
              <a:lnSpc>
                <a:spcPct val="80000"/>
              </a:lnSpc>
              <a:spcBef>
                <a:spcPct val="20000"/>
              </a:spcBef>
              <a:buClr>
                <a:schemeClr val="tx1"/>
              </a:buClr>
              <a:buSzPct val="75000"/>
              <a:buFont typeface="Arial" charset="0"/>
              <a:buNone/>
            </a:pPr>
            <a:r>
              <a:rPr lang="en-US" sz="2400"/>
              <a:t>Views technology as an end in itself</a:t>
            </a:r>
          </a:p>
          <a:p>
            <a:pPr marL="342900" indent="-342900" algn="r" eaLnBrk="1" hangingPunct="1">
              <a:lnSpc>
                <a:spcPct val="80000"/>
              </a:lnSpc>
              <a:spcBef>
                <a:spcPct val="20000"/>
              </a:spcBef>
              <a:buClr>
                <a:schemeClr val="tx1"/>
              </a:buClr>
              <a:buSzPct val="75000"/>
              <a:buFont typeface="Arial" charset="0"/>
              <a:buNone/>
            </a:pPr>
            <a:r>
              <a:rPr lang="en-US" sz="2400"/>
              <a:t>On the inside</a:t>
            </a:r>
          </a:p>
          <a:p>
            <a:pPr marL="342900" indent="-342900" algn="r" eaLnBrk="1" hangingPunct="1">
              <a:lnSpc>
                <a:spcPct val="80000"/>
              </a:lnSpc>
              <a:spcBef>
                <a:spcPct val="20000"/>
              </a:spcBef>
              <a:buClr>
                <a:schemeClr val="tx1"/>
              </a:buClr>
              <a:buSzPct val="75000"/>
              <a:buFont typeface="Arial" charset="0"/>
              <a:buNone/>
            </a:pPr>
            <a:r>
              <a:rPr lang="en-US" sz="2400"/>
              <a:t>Knows the system</a:t>
            </a:r>
            <a:endParaRPr lang="en-US" sz="1900"/>
          </a:p>
          <a:p>
            <a:pPr marL="342900" indent="-342900" algn="r" eaLnBrk="1" hangingPunct="1">
              <a:lnSpc>
                <a:spcPct val="80000"/>
              </a:lnSpc>
              <a:spcBef>
                <a:spcPct val="20000"/>
              </a:spcBef>
              <a:buClr>
                <a:schemeClr val="tx1"/>
              </a:buClr>
              <a:buSzPct val="75000"/>
              <a:buFont typeface="Arial" charset="0"/>
              <a:buNone/>
            </a:pPr>
            <a:r>
              <a:rPr lang="en-US" sz="2400"/>
              <a:t>Lives to hack</a:t>
            </a:r>
          </a:p>
          <a:p>
            <a:pPr marL="342900" indent="-342900" algn="r" eaLnBrk="1" hangingPunct="1">
              <a:lnSpc>
                <a:spcPct val="80000"/>
              </a:lnSpc>
              <a:spcBef>
                <a:spcPct val="20000"/>
              </a:spcBef>
              <a:buClr>
                <a:schemeClr val="tx1"/>
              </a:buClr>
              <a:buSzPct val="75000"/>
              <a:buFont typeface="Arial" charset="0"/>
              <a:buNone/>
            </a:pPr>
            <a:endParaRPr lang="en-US" sz="2400"/>
          </a:p>
          <a:p>
            <a:pPr marL="342900" indent="-342900" algn="r" eaLnBrk="1" hangingPunct="1">
              <a:lnSpc>
                <a:spcPct val="80000"/>
              </a:lnSpc>
              <a:spcBef>
                <a:spcPct val="20000"/>
              </a:spcBef>
              <a:buClr>
                <a:schemeClr val="tx1"/>
              </a:buClr>
              <a:buSzPct val="75000"/>
              <a:buFont typeface="Arial" charset="0"/>
              <a:buNone/>
            </a:pPr>
            <a:endParaRPr lang="en-US" sz="2400"/>
          </a:p>
        </p:txBody>
      </p:sp>
      <p:sp>
        <p:nvSpPr>
          <p:cNvPr id="14344" name="Line 6"/>
          <p:cNvSpPr>
            <a:spLocks noChangeShapeType="1"/>
          </p:cNvSpPr>
          <p:nvPr/>
        </p:nvSpPr>
        <p:spPr bwMode="auto">
          <a:xfrm>
            <a:off x="4495800" y="2373313"/>
            <a:ext cx="0" cy="2732087"/>
          </a:xfrm>
          <a:prstGeom prst="line">
            <a:avLst/>
          </a:prstGeom>
          <a:noFill/>
          <a:ln w="9525">
            <a:solidFill>
              <a:schemeClr val="tx1"/>
            </a:solidFill>
            <a:round/>
            <a:headEnd/>
            <a:tailEnd/>
          </a:ln>
        </p:spPr>
        <p:txBody>
          <a:bodyPr/>
          <a:lstStyle/>
          <a:p>
            <a:endParaRPr lang="en-US"/>
          </a:p>
        </p:txBody>
      </p:sp>
      <p:sp>
        <p:nvSpPr>
          <p:cNvPr id="14345" name="Text Box 12"/>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www.dilbert.com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258733B7-778D-4309-8749-30E5F51992FF}" type="slidenum">
              <a:rPr lang="en-US" smtClean="0"/>
              <a:pPr/>
              <a:t>13</a:t>
            </a:fld>
            <a:endParaRPr lang="en-US" smtClean="0"/>
          </a:p>
        </p:txBody>
      </p:sp>
      <p:pic>
        <p:nvPicPr>
          <p:cNvPr id="15363" name="Picture 2" descr="kay1_small"/>
          <p:cNvPicPr>
            <a:picLocks noChangeAspect="1" noChangeArrowheads="1"/>
          </p:cNvPicPr>
          <p:nvPr/>
        </p:nvPicPr>
        <p:blipFill>
          <a:blip r:embed="rId3" cstate="print"/>
          <a:srcRect/>
          <a:stretch>
            <a:fillRect/>
          </a:stretch>
        </p:blipFill>
        <p:spPr bwMode="auto">
          <a:xfrm>
            <a:off x="685800" y="457200"/>
            <a:ext cx="1398588" cy="1752600"/>
          </a:xfrm>
          <a:prstGeom prst="rect">
            <a:avLst/>
          </a:prstGeom>
          <a:noFill/>
          <a:ln w="9525">
            <a:noFill/>
            <a:miter lim="800000"/>
            <a:headEnd/>
            <a:tailEnd/>
          </a:ln>
        </p:spPr>
      </p:pic>
      <p:sp>
        <p:nvSpPr>
          <p:cNvPr id="15364" name="Rectangle 3"/>
          <p:cNvSpPr>
            <a:spLocks noGrp="1" noChangeArrowheads="1"/>
          </p:cNvSpPr>
          <p:nvPr>
            <p:ph type="body" idx="1"/>
          </p:nvPr>
        </p:nvSpPr>
        <p:spPr>
          <a:xfrm>
            <a:off x="685800" y="2286000"/>
            <a:ext cx="5486400" cy="4114800"/>
          </a:xfrm>
          <a:solidFill>
            <a:schemeClr val="bg1"/>
          </a:solidFill>
        </p:spPr>
        <p:txBody>
          <a:bodyPr/>
          <a:lstStyle/>
          <a:p>
            <a:pPr eaLnBrk="1" hangingPunct="1">
              <a:lnSpc>
                <a:spcPct val="90000"/>
              </a:lnSpc>
            </a:pPr>
            <a:r>
              <a:rPr lang="en-US" smtClean="0"/>
              <a:t>The Alto incorporated the first</a:t>
            </a:r>
            <a:r>
              <a:rPr lang="en-US" i="1" smtClean="0"/>
              <a:t> </a:t>
            </a:r>
            <a:r>
              <a:rPr lang="en-US" smtClean="0"/>
              <a:t>GUI</a:t>
            </a:r>
            <a:r>
              <a:rPr lang="en-US" i="1" smtClean="0"/>
              <a:t> </a:t>
            </a:r>
            <a:r>
              <a:rPr lang="en-US" smtClean="0"/>
              <a:t>interface. </a:t>
            </a:r>
          </a:p>
          <a:p>
            <a:pPr eaLnBrk="1" hangingPunct="1">
              <a:lnSpc>
                <a:spcPct val="90000"/>
              </a:lnSpc>
            </a:pPr>
            <a:r>
              <a:rPr lang="en-US" smtClean="0"/>
              <a:t>It was developed at Xerox PARC in the early 1980’s based on child-psychology.</a:t>
            </a:r>
          </a:p>
          <a:p>
            <a:pPr eaLnBrk="1" hangingPunct="1">
              <a:lnSpc>
                <a:spcPct val="90000"/>
              </a:lnSpc>
            </a:pPr>
            <a:r>
              <a:rPr lang="en-US" smtClean="0"/>
              <a:t>Steve Jobs took the idea to Apple for its Macintosh computers.</a:t>
            </a:r>
          </a:p>
        </p:txBody>
      </p:sp>
      <p:sp>
        <p:nvSpPr>
          <p:cNvPr id="15365" name="Rectangle 4"/>
          <p:cNvSpPr>
            <a:spLocks noGrp="1" noChangeArrowheads="1"/>
          </p:cNvSpPr>
          <p:nvPr>
            <p:ph type="title"/>
          </p:nvPr>
        </p:nvSpPr>
        <p:spPr>
          <a:xfrm>
            <a:off x="2151063" y="457200"/>
            <a:ext cx="6294437" cy="1066800"/>
          </a:xfrm>
          <a:noFill/>
        </p:spPr>
        <p:txBody>
          <a:bodyPr/>
          <a:lstStyle/>
          <a:p>
            <a:pPr eaLnBrk="1" hangingPunct="1"/>
            <a:r>
              <a:rPr lang="en-US" smtClean="0"/>
              <a:t>Alan Kay </a:t>
            </a:r>
            <a:r>
              <a:rPr lang="en-US" sz="3200" smtClean="0"/>
              <a:t/>
            </a:r>
            <a:br>
              <a:rPr lang="en-US" sz="3200" smtClean="0"/>
            </a:br>
            <a:r>
              <a:rPr lang="en-US" sz="3200" i="1" smtClean="0"/>
              <a:t>the</a:t>
            </a:r>
            <a:r>
              <a:rPr lang="en-US" sz="3200" smtClean="0"/>
              <a:t> </a:t>
            </a:r>
            <a:r>
              <a:rPr lang="en-US" sz="3200" i="1" smtClean="0"/>
              <a:t>Alto</a:t>
            </a:r>
          </a:p>
        </p:txBody>
      </p:sp>
      <p:pic>
        <p:nvPicPr>
          <p:cNvPr id="15366" name="Picture 5" descr="gasch2_kay"/>
          <p:cNvPicPr>
            <a:picLocks noChangeAspect="1" noChangeArrowheads="1"/>
          </p:cNvPicPr>
          <p:nvPr/>
        </p:nvPicPr>
        <p:blipFill>
          <a:blip r:embed="rId4" cstate="print"/>
          <a:srcRect/>
          <a:stretch>
            <a:fillRect/>
          </a:stretch>
        </p:blipFill>
        <p:spPr bwMode="auto">
          <a:xfrm>
            <a:off x="6248400" y="4216400"/>
            <a:ext cx="2409825" cy="1595438"/>
          </a:xfrm>
          <a:prstGeom prst="rect">
            <a:avLst/>
          </a:prstGeom>
          <a:noFill/>
          <a:ln w="9525">
            <a:noFill/>
            <a:miter lim="800000"/>
            <a:headEnd/>
            <a:tailEnd/>
          </a:ln>
        </p:spPr>
      </p:pic>
      <p:sp>
        <p:nvSpPr>
          <p:cNvPr id="15367" name="Text Box 6"/>
          <p:cNvSpPr txBox="1">
            <a:spLocks noChangeArrowheads="1"/>
          </p:cNvSpPr>
          <p:nvPr/>
        </p:nvSpPr>
        <p:spPr bwMode="auto">
          <a:xfrm>
            <a:off x="6172200" y="5791200"/>
            <a:ext cx="2606675" cy="457200"/>
          </a:xfrm>
          <a:prstGeom prst="rect">
            <a:avLst/>
          </a:prstGeom>
          <a:noFill/>
          <a:ln w="9525">
            <a:noFill/>
            <a:miter lim="800000"/>
            <a:headEnd/>
            <a:tailEnd/>
          </a:ln>
        </p:spPr>
        <p:txBody>
          <a:bodyPr>
            <a:spAutoFit/>
          </a:bodyPr>
          <a:lstStyle/>
          <a:p>
            <a:r>
              <a:rPr lang="en-US" sz="1200">
                <a:latin typeface="Times New Roman" pitchFamily="18" charset="0"/>
              </a:rPr>
              <a:t>"Only people born before a technology is invented think of it as a technology"</a:t>
            </a:r>
          </a:p>
        </p:txBody>
      </p:sp>
      <p:pic>
        <p:nvPicPr>
          <p:cNvPr id="15368" name="Picture 7" descr="xealto"/>
          <p:cNvPicPr>
            <a:picLocks noChangeAspect="1" noChangeArrowheads="1"/>
          </p:cNvPicPr>
          <p:nvPr/>
        </p:nvPicPr>
        <p:blipFill>
          <a:blip r:embed="rId5" cstate="print"/>
          <a:srcRect r="-1334"/>
          <a:stretch>
            <a:fillRect/>
          </a:stretch>
        </p:blipFill>
        <p:spPr bwMode="auto">
          <a:xfrm>
            <a:off x="6248400" y="1908175"/>
            <a:ext cx="2438400" cy="2044700"/>
          </a:xfrm>
          <a:prstGeom prst="rect">
            <a:avLst/>
          </a:prstGeom>
          <a:noFill/>
          <a:ln w="9525">
            <a:noFill/>
            <a:miter lim="800000"/>
            <a:headEnd/>
            <a:tailEnd/>
          </a:ln>
        </p:spPr>
      </p:pic>
      <p:sp>
        <p:nvSpPr>
          <p:cNvPr id="15369" name="Text Box 8"/>
          <p:cNvSpPr txBox="1">
            <a:spLocks noChangeArrowheads="1"/>
          </p:cNvSpPr>
          <p:nvPr/>
        </p:nvSpPr>
        <p:spPr bwMode="auto">
          <a:xfrm>
            <a:off x="6019800" y="6461125"/>
            <a:ext cx="3087688" cy="244475"/>
          </a:xfrm>
          <a:prstGeom prst="rect">
            <a:avLst/>
          </a:prstGeom>
          <a:noFill/>
          <a:ln w="9525">
            <a:noFill/>
            <a:miter lim="800000"/>
            <a:headEnd/>
            <a:tailEnd/>
          </a:ln>
        </p:spPr>
        <p:txBody>
          <a:bodyPr wrap="none">
            <a:spAutoFit/>
          </a:bodyPr>
          <a:lstStyle/>
          <a:p>
            <a:r>
              <a:rPr lang="en-US" sz="1000">
                <a:latin typeface="Times New Roman" pitchFamily="18" charset="0"/>
              </a:rPr>
              <a:t>images from </a:t>
            </a:r>
            <a:r>
              <a:rPr lang="en-US" sz="1000">
                <a:latin typeface="Times New Roman" pitchFamily="18" charset="0"/>
                <a:hlinkClick r:id="rId6"/>
              </a:rPr>
              <a:t>www.parc.xerox.com</a:t>
            </a:r>
            <a:r>
              <a:rPr lang="en-US" sz="1000">
                <a:latin typeface="Times New Roman" pitchFamily="18" charset="0"/>
              </a:rPr>
              <a:t>, quote from MTCTW</a:t>
            </a:r>
          </a:p>
        </p:txBody>
      </p:sp>
      <p:grpSp>
        <p:nvGrpSpPr>
          <p:cNvPr id="15370" name="Group 9"/>
          <p:cNvGrpSpPr>
            <a:grpSpLocks/>
          </p:cNvGrpSpPr>
          <p:nvPr/>
        </p:nvGrpSpPr>
        <p:grpSpPr bwMode="auto">
          <a:xfrm>
            <a:off x="8229600" y="517525"/>
            <a:ext cx="825500" cy="1006475"/>
            <a:chOff x="5184" y="96"/>
            <a:chExt cx="520" cy="634"/>
          </a:xfrm>
        </p:grpSpPr>
        <p:pic>
          <p:nvPicPr>
            <p:cNvPr id="15371" name="Picture 10"/>
            <p:cNvPicPr>
              <a:picLocks noChangeAspect="1" noChangeArrowheads="1"/>
            </p:cNvPicPr>
            <p:nvPr/>
          </p:nvPicPr>
          <p:blipFill>
            <a:blip r:embed="rId7" cstate="screen"/>
            <a:srcRect/>
            <a:stretch>
              <a:fillRect/>
            </a:stretch>
          </p:blipFill>
          <p:spPr bwMode="auto">
            <a:xfrm>
              <a:off x="5318" y="96"/>
              <a:ext cx="284" cy="432"/>
            </a:xfrm>
            <a:prstGeom prst="rect">
              <a:avLst/>
            </a:prstGeom>
            <a:noFill/>
            <a:ln w="9525">
              <a:noFill/>
              <a:miter lim="800000"/>
              <a:headEnd/>
              <a:tailEnd/>
            </a:ln>
          </p:spPr>
        </p:pic>
        <p:sp>
          <p:nvSpPr>
            <p:cNvPr id="15372" name="Text Box 11"/>
            <p:cNvSpPr txBox="1">
              <a:spLocks noChangeArrowheads="1"/>
            </p:cNvSpPr>
            <p:nvPr/>
          </p:nvSpPr>
          <p:spPr bwMode="auto">
            <a:xfrm>
              <a:off x="5184" y="480"/>
              <a:ext cx="520" cy="250"/>
            </a:xfrm>
            <a:prstGeom prst="rect">
              <a:avLst/>
            </a:prstGeom>
            <a:noFill/>
            <a:ln w="9525">
              <a:noFill/>
              <a:miter lim="800000"/>
              <a:headEnd/>
              <a:tailEnd/>
            </a:ln>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546797B5-D4D6-4841-97FF-7142997DBC37}" type="slidenum">
              <a:rPr lang="en-US" smtClean="0"/>
              <a:pPr/>
              <a:t>14</a:t>
            </a:fld>
            <a:endParaRPr lang="en-US" smtClean="0"/>
          </a:p>
        </p:txBody>
      </p:sp>
      <p:sp>
        <p:nvSpPr>
          <p:cNvPr id="16387" name="Rectangle 2"/>
          <p:cNvSpPr>
            <a:spLocks noGrp="1" noChangeArrowheads="1"/>
          </p:cNvSpPr>
          <p:nvPr>
            <p:ph type="title"/>
          </p:nvPr>
        </p:nvSpPr>
        <p:spPr/>
        <p:txBody>
          <a:bodyPr/>
          <a:lstStyle/>
          <a:p>
            <a:pPr eaLnBrk="1" hangingPunct="1"/>
            <a:r>
              <a:rPr lang="en-US" smtClean="0"/>
              <a:t>Interface Design Principles</a:t>
            </a:r>
          </a:p>
        </p:txBody>
      </p:sp>
      <p:sp>
        <p:nvSpPr>
          <p:cNvPr id="16388" name="Rectangle 3"/>
          <p:cNvSpPr>
            <a:spLocks noGrp="1" noChangeArrowheads="1"/>
          </p:cNvSpPr>
          <p:nvPr>
            <p:ph type="body" idx="1"/>
          </p:nvPr>
        </p:nvSpPr>
        <p:spPr/>
        <p:txBody>
          <a:bodyPr/>
          <a:lstStyle/>
          <a:p>
            <a:pPr eaLnBrk="1" hangingPunct="1"/>
            <a:r>
              <a:rPr lang="en-US" smtClean="0"/>
              <a:t>Everyone tries to reduce interface design to a set of “rules”.</a:t>
            </a:r>
          </a:p>
          <a:p>
            <a:pPr eaLnBrk="1" hangingPunct="1"/>
            <a:r>
              <a:rPr lang="en-US" smtClean="0"/>
              <a:t>Here’s a consolidation of them:</a:t>
            </a:r>
          </a:p>
          <a:p>
            <a:pPr lvl="1" eaLnBrk="1" hangingPunct="1"/>
            <a:r>
              <a:rPr lang="en-US" smtClean="0"/>
              <a:t>Help the user learn the interface.</a:t>
            </a:r>
          </a:p>
          <a:p>
            <a:pPr lvl="1" eaLnBrk="1" hangingPunct="1"/>
            <a:r>
              <a:rPr lang="en-US" smtClean="0"/>
              <a:t>Put the user in control of the interface.</a:t>
            </a:r>
          </a:p>
          <a:p>
            <a:pPr lvl="1" eaLnBrk="1" hangingPunct="1"/>
            <a:r>
              <a:rPr lang="en-US" smtClean="0"/>
              <a:t>Make the interface robust.</a:t>
            </a:r>
          </a:p>
          <a:p>
            <a:pPr eaLnBrk="1" hangingPunct="1"/>
            <a:r>
              <a:rPr lang="en-US" smtClean="0"/>
              <a:t>Doing these things helps ensure a pleasant/productive user experience.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BED738E4-E7C0-4867-B461-D201F7446AD5}" type="slidenum">
              <a:rPr lang="en-US" smtClean="0"/>
              <a:pPr/>
              <a:t>15</a:t>
            </a:fld>
            <a:endParaRPr lang="en-US" smtClean="0"/>
          </a:p>
        </p:txBody>
      </p:sp>
      <p:sp>
        <p:nvSpPr>
          <p:cNvPr id="17411" name="Rectangle 2"/>
          <p:cNvSpPr>
            <a:spLocks noGrp="1" noChangeArrowheads="1"/>
          </p:cNvSpPr>
          <p:nvPr>
            <p:ph type="title"/>
          </p:nvPr>
        </p:nvSpPr>
        <p:spPr/>
        <p:txBody>
          <a:bodyPr/>
          <a:lstStyle/>
          <a:p>
            <a:pPr eaLnBrk="1" hangingPunct="1"/>
            <a:r>
              <a:rPr lang="en-US" smtClean="0"/>
              <a:t>Learnability</a:t>
            </a:r>
          </a:p>
        </p:txBody>
      </p:sp>
      <p:sp>
        <p:nvSpPr>
          <p:cNvPr id="17412" name="Rectangle 3"/>
          <p:cNvSpPr>
            <a:spLocks noGrp="1" noChangeArrowheads="1"/>
          </p:cNvSpPr>
          <p:nvPr>
            <p:ph type="body" idx="1"/>
          </p:nvPr>
        </p:nvSpPr>
        <p:spPr/>
        <p:txBody>
          <a:bodyPr/>
          <a:lstStyle/>
          <a:p>
            <a:pPr eaLnBrk="1" hangingPunct="1"/>
            <a:r>
              <a:rPr lang="en-US" smtClean="0"/>
              <a:t>The interface is useless if it is unusable.</a:t>
            </a:r>
          </a:p>
          <a:p>
            <a:pPr eaLnBrk="1" hangingPunct="1"/>
            <a:r>
              <a:rPr lang="en-US" smtClean="0"/>
              <a:t>Principles:</a:t>
            </a:r>
          </a:p>
          <a:p>
            <a:pPr lvl="1" eaLnBrk="1" hangingPunct="1"/>
            <a:r>
              <a:rPr lang="en-US" smtClean="0"/>
              <a:t>Be consistent.</a:t>
            </a:r>
          </a:p>
          <a:p>
            <a:pPr lvl="1" eaLnBrk="1" hangingPunct="1"/>
            <a:r>
              <a:rPr lang="en-US" smtClean="0"/>
              <a:t>Plagiarize.</a:t>
            </a:r>
          </a:p>
          <a:p>
            <a:pPr lvl="1" eaLnBrk="1" hangingPunct="1"/>
            <a:r>
              <a:rPr lang="en-US" smtClean="0"/>
              <a:t>Establish meaningful defaults.</a:t>
            </a:r>
          </a:p>
          <a:p>
            <a:pPr lvl="1" eaLnBrk="1" hangingPunct="1"/>
            <a:r>
              <a:rPr lang="en-US" smtClean="0"/>
              <a:t>Make functions visible or memorable.</a:t>
            </a:r>
          </a:p>
          <a:p>
            <a:pPr lvl="1" eaLnBrk="1" hangingPunct="1"/>
            <a:r>
              <a:rPr lang="en-US" smtClean="0"/>
              <a:t>Make the mapping from control to goal clear.</a:t>
            </a:r>
          </a:p>
          <a:p>
            <a:pPr lvl="1" eaLnBrk="1" hangingPunct="1"/>
            <a:r>
              <a:rPr lang="en-US" smtClean="0"/>
              <a:t>Encapsulate action sequences.</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FF2E8FFF-4978-4984-B102-DC8E682075CA}" type="slidenum">
              <a:rPr lang="en-US" smtClean="0"/>
              <a:pPr/>
              <a:t>16</a:t>
            </a:fld>
            <a:endParaRPr lang="en-US" smtClean="0"/>
          </a:p>
        </p:txBody>
      </p:sp>
      <p:sp>
        <p:nvSpPr>
          <p:cNvPr id="18435" name="Rectangle 2"/>
          <p:cNvSpPr>
            <a:spLocks noGrp="1" noChangeArrowheads="1"/>
          </p:cNvSpPr>
          <p:nvPr>
            <p:ph type="title"/>
          </p:nvPr>
        </p:nvSpPr>
        <p:spPr/>
        <p:txBody>
          <a:bodyPr/>
          <a:lstStyle/>
          <a:p>
            <a:pPr eaLnBrk="1" hangingPunct="1"/>
            <a:r>
              <a:rPr lang="en-US" smtClean="0"/>
              <a:t>Control</a:t>
            </a:r>
          </a:p>
        </p:txBody>
      </p:sp>
      <p:sp>
        <p:nvSpPr>
          <p:cNvPr id="18436" name="Rectangle 3"/>
          <p:cNvSpPr>
            <a:spLocks noGrp="1" noChangeArrowheads="1"/>
          </p:cNvSpPr>
          <p:nvPr>
            <p:ph type="body" idx="1"/>
          </p:nvPr>
        </p:nvSpPr>
        <p:spPr/>
        <p:txBody>
          <a:bodyPr/>
          <a:lstStyle/>
          <a:p>
            <a:pPr eaLnBrk="1" hangingPunct="1"/>
            <a:r>
              <a:rPr lang="en-US" smtClean="0"/>
              <a:t>Users, particularly experienced users, want to be in control.</a:t>
            </a:r>
          </a:p>
          <a:p>
            <a:pPr eaLnBrk="1" hangingPunct="1"/>
            <a:r>
              <a:rPr lang="en-US" smtClean="0"/>
              <a:t>Principles:</a:t>
            </a:r>
          </a:p>
          <a:p>
            <a:pPr lvl="1" eaLnBrk="1" hangingPunct="1"/>
            <a:r>
              <a:rPr lang="en-US" smtClean="0"/>
              <a:t>Allow the user to be efficient.</a:t>
            </a:r>
          </a:p>
          <a:p>
            <a:pPr lvl="1" eaLnBrk="1" hangingPunct="1"/>
            <a:r>
              <a:rPr lang="en-US" smtClean="0"/>
              <a:t>Enable shortcuts and customizations.</a:t>
            </a:r>
          </a:p>
          <a:p>
            <a:pPr lvl="1" eaLnBrk="1" hangingPunct="1"/>
            <a:r>
              <a:rPr lang="en-US" smtClean="0"/>
              <a:t>Cluster common features together.</a:t>
            </a:r>
          </a:p>
          <a:p>
            <a:pPr lvl="1" eaLnBrk="1" hangingPunct="1"/>
            <a:r>
              <a:rPr lang="en-US" smtClean="0"/>
              <a:t>Give appropriate feedback.</a:t>
            </a:r>
          </a:p>
          <a:p>
            <a:pPr lvl="1" eaLnBrk="1" hangingPunct="1"/>
            <a:r>
              <a:rPr lang="en-US" smtClean="0"/>
              <a:t>Reduce short-term memory load.</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F8045848-5189-4E44-BBF1-2203ADC007C8}" type="slidenum">
              <a:rPr lang="en-US" smtClean="0"/>
              <a:pPr/>
              <a:t>17</a:t>
            </a:fld>
            <a:endParaRPr lang="en-US" smtClean="0"/>
          </a:p>
        </p:txBody>
      </p:sp>
      <p:sp>
        <p:nvSpPr>
          <p:cNvPr id="19459" name="Rectangle 2"/>
          <p:cNvSpPr>
            <a:spLocks noGrp="1" noChangeArrowheads="1"/>
          </p:cNvSpPr>
          <p:nvPr>
            <p:ph type="title"/>
          </p:nvPr>
        </p:nvSpPr>
        <p:spPr/>
        <p:txBody>
          <a:bodyPr/>
          <a:lstStyle/>
          <a:p>
            <a:pPr eaLnBrk="1" hangingPunct="1"/>
            <a:r>
              <a:rPr lang="en-US" smtClean="0"/>
              <a:t>Robustness</a:t>
            </a:r>
          </a:p>
        </p:txBody>
      </p:sp>
      <p:sp>
        <p:nvSpPr>
          <p:cNvPr id="19460" name="Rectangle 3"/>
          <p:cNvSpPr>
            <a:spLocks noGrp="1" noChangeArrowheads="1"/>
          </p:cNvSpPr>
          <p:nvPr>
            <p:ph type="body" idx="1"/>
          </p:nvPr>
        </p:nvSpPr>
        <p:spPr/>
        <p:txBody>
          <a:bodyPr/>
          <a:lstStyle/>
          <a:p>
            <a:pPr eaLnBrk="1" hangingPunct="1"/>
            <a:r>
              <a:rPr lang="en-US" smtClean="0"/>
              <a:t>The system must deal with error.</a:t>
            </a:r>
          </a:p>
          <a:p>
            <a:pPr eaLnBrk="1" hangingPunct="1"/>
            <a:r>
              <a:rPr lang="en-US" smtClean="0"/>
              <a:t>Principles:</a:t>
            </a:r>
          </a:p>
          <a:p>
            <a:pPr lvl="1" eaLnBrk="1" hangingPunct="1"/>
            <a:r>
              <a:rPr lang="en-US" smtClean="0"/>
              <a:t>Offer error prevention and handling.</a:t>
            </a:r>
          </a:p>
          <a:p>
            <a:pPr lvl="1" eaLnBrk="1" hangingPunct="1"/>
            <a:r>
              <a:rPr lang="en-US" smtClean="0"/>
              <a:t>Support undo and redo.</a:t>
            </a:r>
          </a:p>
          <a:p>
            <a:pPr lvl="1" eaLnBrk="1" hangingPunct="1"/>
            <a:r>
              <a:rPr lang="en-US" smtClean="0"/>
              <a:t>Provide good help and error messages.</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47EB4A67-403A-4757-B949-B57E2D09EAE3}" type="slidenum">
              <a:rPr lang="en-US" smtClean="0"/>
              <a:pPr/>
              <a:t>18</a:t>
            </a:fld>
            <a:endParaRPr lang="en-US" smtClean="0"/>
          </a:p>
        </p:txBody>
      </p:sp>
      <p:pic>
        <p:nvPicPr>
          <p:cNvPr id="20483" name="Picture 23" descr="plug"/>
          <p:cNvPicPr>
            <a:picLocks noChangeAspect="1" noChangeArrowheads="1"/>
          </p:cNvPicPr>
          <p:nvPr/>
        </p:nvPicPr>
        <p:blipFill>
          <a:blip r:embed="rId3" cstate="print"/>
          <a:srcRect/>
          <a:stretch>
            <a:fillRect/>
          </a:stretch>
        </p:blipFill>
        <p:spPr bwMode="auto">
          <a:xfrm>
            <a:off x="3962400" y="3124200"/>
            <a:ext cx="1433513" cy="1433513"/>
          </a:xfrm>
          <a:prstGeom prst="rect">
            <a:avLst/>
          </a:prstGeom>
          <a:noFill/>
          <a:ln w="9525">
            <a:noFill/>
            <a:miter lim="800000"/>
            <a:headEnd/>
            <a:tailEnd/>
          </a:ln>
        </p:spPr>
      </p:pic>
      <p:sp>
        <p:nvSpPr>
          <p:cNvPr id="20484" name="Rectangle 2"/>
          <p:cNvSpPr>
            <a:spLocks noGrp="1" noChangeArrowheads="1"/>
          </p:cNvSpPr>
          <p:nvPr>
            <p:ph type="title"/>
          </p:nvPr>
        </p:nvSpPr>
        <p:spPr>
          <a:xfrm>
            <a:off x="457200" y="457200"/>
            <a:ext cx="8534400" cy="1066800"/>
          </a:xfrm>
        </p:spPr>
        <p:txBody>
          <a:bodyPr/>
          <a:lstStyle/>
          <a:p>
            <a:pPr eaLnBrk="1" hangingPunct="1"/>
            <a:r>
              <a:rPr lang="en-US" smtClean="0"/>
              <a:t>Example: The Electric Plug</a:t>
            </a:r>
          </a:p>
        </p:txBody>
      </p:sp>
      <p:grpSp>
        <p:nvGrpSpPr>
          <p:cNvPr id="2" name="Group 29"/>
          <p:cNvGrpSpPr>
            <a:grpSpLocks/>
          </p:cNvGrpSpPr>
          <p:nvPr/>
        </p:nvGrpSpPr>
        <p:grpSpPr bwMode="auto">
          <a:xfrm>
            <a:off x="5638800" y="1828800"/>
            <a:ext cx="3276600" cy="4724400"/>
            <a:chOff x="3552" y="1152"/>
            <a:chExt cx="2064" cy="2976"/>
          </a:xfrm>
        </p:grpSpPr>
        <p:sp>
          <p:nvSpPr>
            <p:cNvPr id="20491" name="AutoShape 13"/>
            <p:cNvSpPr>
              <a:spLocks noChangeArrowheads="1"/>
            </p:cNvSpPr>
            <p:nvPr/>
          </p:nvSpPr>
          <p:spPr bwMode="auto">
            <a:xfrm>
              <a:off x="3552" y="1152"/>
              <a:ext cx="2064" cy="2976"/>
            </a:xfrm>
            <a:prstGeom prst="cloudCallout">
              <a:avLst>
                <a:gd name="adj1" fmla="val -63565"/>
                <a:gd name="adj2" fmla="val -5412"/>
              </a:avLst>
            </a:prstGeom>
            <a:noFill/>
            <a:ln w="9525">
              <a:solidFill>
                <a:schemeClr val="tx1"/>
              </a:solidFill>
              <a:round/>
              <a:headEnd/>
              <a:tailEnd/>
            </a:ln>
          </p:spPr>
          <p:txBody>
            <a:bodyPr wrap="none" anchor="ctr"/>
            <a:lstStyle/>
            <a:p>
              <a:pPr algn="ctr"/>
              <a:endParaRPr lang="en-US" sz="2400" i="1">
                <a:latin typeface="Times New Roman" pitchFamily="18" charset="0"/>
              </a:endParaRPr>
            </a:p>
          </p:txBody>
        </p:sp>
        <p:pic>
          <p:nvPicPr>
            <p:cNvPr id="20492" name="Picture 24" descr="POT"/>
            <p:cNvPicPr>
              <a:picLocks noChangeAspect="1" noChangeArrowheads="1"/>
            </p:cNvPicPr>
            <p:nvPr/>
          </p:nvPicPr>
          <p:blipFill>
            <a:blip r:embed="rId4" cstate="print"/>
            <a:srcRect/>
            <a:stretch>
              <a:fillRect/>
            </a:stretch>
          </p:blipFill>
          <p:spPr bwMode="auto">
            <a:xfrm>
              <a:off x="4080" y="2784"/>
              <a:ext cx="626" cy="672"/>
            </a:xfrm>
            <a:prstGeom prst="rect">
              <a:avLst/>
            </a:prstGeom>
            <a:noFill/>
            <a:ln w="9525">
              <a:noFill/>
              <a:miter lim="800000"/>
              <a:headEnd/>
              <a:tailEnd/>
            </a:ln>
          </p:spPr>
        </p:pic>
        <p:pic>
          <p:nvPicPr>
            <p:cNvPr id="20493" name="Picture 25" descr="SAW"/>
            <p:cNvPicPr>
              <a:picLocks noChangeAspect="1" noChangeArrowheads="1"/>
            </p:cNvPicPr>
            <p:nvPr/>
          </p:nvPicPr>
          <p:blipFill>
            <a:blip r:embed="rId5" cstate="print"/>
            <a:srcRect/>
            <a:stretch>
              <a:fillRect/>
            </a:stretch>
          </p:blipFill>
          <p:spPr bwMode="auto">
            <a:xfrm>
              <a:off x="4560" y="2304"/>
              <a:ext cx="720" cy="514"/>
            </a:xfrm>
            <a:prstGeom prst="rect">
              <a:avLst/>
            </a:prstGeom>
            <a:noFill/>
            <a:ln w="9525">
              <a:noFill/>
              <a:miter lim="800000"/>
              <a:headEnd/>
              <a:tailEnd/>
            </a:ln>
          </p:spPr>
        </p:pic>
        <p:pic>
          <p:nvPicPr>
            <p:cNvPr id="20494" name="Picture 27" descr="COMPUTER"/>
            <p:cNvPicPr>
              <a:picLocks noChangeAspect="1" noChangeArrowheads="1"/>
            </p:cNvPicPr>
            <p:nvPr/>
          </p:nvPicPr>
          <p:blipFill>
            <a:blip r:embed="rId6" cstate="print"/>
            <a:srcRect/>
            <a:stretch>
              <a:fillRect/>
            </a:stretch>
          </p:blipFill>
          <p:spPr bwMode="auto">
            <a:xfrm>
              <a:off x="4032" y="1632"/>
              <a:ext cx="613" cy="672"/>
            </a:xfrm>
            <a:prstGeom prst="rect">
              <a:avLst/>
            </a:prstGeom>
            <a:noFill/>
            <a:ln w="9525">
              <a:noFill/>
              <a:miter lim="800000"/>
              <a:headEnd/>
              <a:tailEnd/>
            </a:ln>
          </p:spPr>
        </p:pic>
      </p:grpSp>
      <p:grpSp>
        <p:nvGrpSpPr>
          <p:cNvPr id="3" name="Group 31"/>
          <p:cNvGrpSpPr>
            <a:grpSpLocks/>
          </p:cNvGrpSpPr>
          <p:nvPr/>
        </p:nvGrpSpPr>
        <p:grpSpPr bwMode="auto">
          <a:xfrm>
            <a:off x="152400" y="1676400"/>
            <a:ext cx="3276600" cy="4724400"/>
            <a:chOff x="96" y="1056"/>
            <a:chExt cx="2064" cy="2976"/>
          </a:xfrm>
        </p:grpSpPr>
        <p:sp>
          <p:nvSpPr>
            <p:cNvPr id="20487" name="AutoShape 14"/>
            <p:cNvSpPr>
              <a:spLocks noChangeArrowheads="1"/>
            </p:cNvSpPr>
            <p:nvPr/>
          </p:nvSpPr>
          <p:spPr bwMode="auto">
            <a:xfrm>
              <a:off x="96" y="1056"/>
              <a:ext cx="2064" cy="2976"/>
            </a:xfrm>
            <a:prstGeom prst="cloudCallout">
              <a:avLst>
                <a:gd name="adj1" fmla="val 59884"/>
                <a:gd name="adj2" fmla="val -5375"/>
              </a:avLst>
            </a:prstGeom>
            <a:noFill/>
            <a:ln w="9525">
              <a:solidFill>
                <a:schemeClr val="tx1"/>
              </a:solidFill>
              <a:round/>
              <a:headEnd/>
              <a:tailEnd/>
            </a:ln>
          </p:spPr>
          <p:txBody>
            <a:bodyPr wrap="none" anchor="ctr"/>
            <a:lstStyle/>
            <a:p>
              <a:pPr algn="ctr"/>
              <a:endParaRPr lang="en-US" sz="2400" i="1">
                <a:latin typeface="Times New Roman" pitchFamily="18" charset="0"/>
              </a:endParaRPr>
            </a:p>
          </p:txBody>
        </p:sp>
        <p:pic>
          <p:nvPicPr>
            <p:cNvPr id="20488" name="Picture 21" descr="COAL"/>
            <p:cNvPicPr>
              <a:picLocks noChangeAspect="1" noChangeArrowheads="1"/>
            </p:cNvPicPr>
            <p:nvPr/>
          </p:nvPicPr>
          <p:blipFill>
            <a:blip r:embed="rId7" cstate="print"/>
            <a:srcRect/>
            <a:stretch>
              <a:fillRect/>
            </a:stretch>
          </p:blipFill>
          <p:spPr bwMode="auto">
            <a:xfrm>
              <a:off x="384" y="2112"/>
              <a:ext cx="1211" cy="505"/>
            </a:xfrm>
            <a:prstGeom prst="rect">
              <a:avLst/>
            </a:prstGeom>
            <a:noFill/>
            <a:ln w="9525">
              <a:noFill/>
              <a:miter lim="800000"/>
              <a:headEnd/>
              <a:tailEnd/>
            </a:ln>
          </p:spPr>
        </p:pic>
        <p:pic>
          <p:nvPicPr>
            <p:cNvPr id="20489" name="Picture 26" descr="WIND"/>
            <p:cNvPicPr>
              <a:picLocks noChangeAspect="1" noChangeArrowheads="1"/>
            </p:cNvPicPr>
            <p:nvPr/>
          </p:nvPicPr>
          <p:blipFill>
            <a:blip r:embed="rId8" cstate="print"/>
            <a:srcRect/>
            <a:stretch>
              <a:fillRect/>
            </a:stretch>
          </p:blipFill>
          <p:spPr bwMode="auto">
            <a:xfrm>
              <a:off x="768" y="2880"/>
              <a:ext cx="672" cy="559"/>
            </a:xfrm>
            <a:prstGeom prst="rect">
              <a:avLst/>
            </a:prstGeom>
            <a:noFill/>
            <a:ln w="9525">
              <a:noFill/>
              <a:miter lim="800000"/>
              <a:headEnd/>
              <a:tailEnd/>
            </a:ln>
          </p:spPr>
        </p:pic>
        <p:pic>
          <p:nvPicPr>
            <p:cNvPr id="20490" name="Picture 30"/>
            <p:cNvPicPr>
              <a:picLocks noChangeAspect="1" noChangeArrowheads="1"/>
            </p:cNvPicPr>
            <p:nvPr/>
          </p:nvPicPr>
          <p:blipFill>
            <a:blip r:embed="rId9" cstate="print"/>
            <a:srcRect/>
            <a:stretch>
              <a:fillRect/>
            </a:stretch>
          </p:blipFill>
          <p:spPr bwMode="auto">
            <a:xfrm>
              <a:off x="960" y="1440"/>
              <a:ext cx="912" cy="57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p>
            <a:fld id="{4A69A43D-C0C5-4734-9AE2-8E4500311839}" type="slidenum">
              <a:rPr lang="en-US" smtClean="0"/>
              <a:pPr/>
              <a:t>19</a:t>
            </a:fld>
            <a:endParaRPr lang="en-US" smtClean="0"/>
          </a:p>
        </p:txBody>
      </p:sp>
      <p:sp>
        <p:nvSpPr>
          <p:cNvPr id="21507" name="Text Box 2"/>
          <p:cNvSpPr txBox="1">
            <a:spLocks noChangeArrowheads="1"/>
          </p:cNvSpPr>
          <p:nvPr/>
        </p:nvSpPr>
        <p:spPr bwMode="auto">
          <a:xfrm>
            <a:off x="1355725" y="3086100"/>
            <a:ext cx="6264275" cy="457200"/>
          </a:xfrm>
          <a:prstGeom prst="rect">
            <a:avLst/>
          </a:prstGeom>
          <a:noFill/>
          <a:ln w="9525">
            <a:noFill/>
            <a:miter lim="800000"/>
            <a:headEnd/>
            <a:tailEnd/>
          </a:ln>
        </p:spPr>
        <p:txBody>
          <a:bodyPr>
            <a:spAutoFit/>
          </a:bodyPr>
          <a:lstStyle/>
          <a:p>
            <a:endParaRPr lang="en-US" sz="2400" i="1">
              <a:latin typeface="Times New Roman" pitchFamily="18" charset="0"/>
            </a:endParaRPr>
          </a:p>
        </p:txBody>
      </p:sp>
      <p:pic>
        <p:nvPicPr>
          <p:cNvPr id="21508" name="Picture 3" descr="auto0"/>
          <p:cNvPicPr>
            <a:picLocks noChangeAspect="1" noChangeArrowheads="1"/>
          </p:cNvPicPr>
          <p:nvPr/>
        </p:nvPicPr>
        <p:blipFill>
          <a:blip r:embed="rId3" cstate="print">
            <a:lum bright="14000"/>
          </a:blip>
          <a:srcRect/>
          <a:stretch>
            <a:fillRect/>
          </a:stretch>
        </p:blipFill>
        <p:spPr bwMode="auto">
          <a:xfrm>
            <a:off x="1143000" y="4125913"/>
            <a:ext cx="6400800" cy="2351087"/>
          </a:xfrm>
          <a:prstGeom prst="rect">
            <a:avLst/>
          </a:prstGeom>
          <a:noFill/>
          <a:ln w="9525">
            <a:noFill/>
            <a:miter lim="800000"/>
            <a:headEnd/>
            <a:tailEnd/>
          </a:ln>
        </p:spPr>
      </p:pic>
      <p:sp>
        <p:nvSpPr>
          <p:cNvPr id="21509" name="Text Box 4"/>
          <p:cNvSpPr txBox="1">
            <a:spLocks noChangeArrowheads="1"/>
          </p:cNvSpPr>
          <p:nvPr/>
        </p:nvSpPr>
        <p:spPr bwMode="auto">
          <a:xfrm>
            <a:off x="5559425" y="6477000"/>
            <a:ext cx="3584575" cy="228600"/>
          </a:xfrm>
          <a:prstGeom prst="rect">
            <a:avLst/>
          </a:prstGeom>
          <a:noFill/>
          <a:ln w="9525">
            <a:noFill/>
            <a:miter lim="800000"/>
            <a:headEnd/>
            <a:tailEnd/>
          </a:ln>
        </p:spPr>
        <p:txBody>
          <a:bodyPr>
            <a:spAutoFit/>
          </a:bodyPr>
          <a:lstStyle/>
          <a:p>
            <a:pPr algn="r"/>
            <a:r>
              <a:rPr lang="en-US" sz="900">
                <a:latin typeface="Times New Roman" pitchFamily="18" charset="0"/>
              </a:rPr>
              <a:t>Photos from Isuzu, USA corporation</a:t>
            </a:r>
          </a:p>
        </p:txBody>
      </p:sp>
      <p:pic>
        <p:nvPicPr>
          <p:cNvPr id="21510" name="Picture 5" descr="auto0"/>
          <p:cNvPicPr>
            <a:picLocks noChangeAspect="1" noChangeArrowheads="1"/>
          </p:cNvPicPr>
          <p:nvPr/>
        </p:nvPicPr>
        <p:blipFill>
          <a:blip r:embed="rId4" cstate="print"/>
          <a:srcRect/>
          <a:stretch>
            <a:fillRect/>
          </a:stretch>
        </p:blipFill>
        <p:spPr bwMode="auto">
          <a:xfrm>
            <a:off x="1143000" y="1555750"/>
            <a:ext cx="6400800" cy="2209800"/>
          </a:xfrm>
          <a:prstGeom prst="rect">
            <a:avLst/>
          </a:prstGeom>
          <a:noFill/>
          <a:ln w="9525">
            <a:noFill/>
            <a:miter lim="800000"/>
            <a:headEnd/>
            <a:tailEnd/>
          </a:ln>
        </p:spPr>
      </p:pic>
      <p:sp>
        <p:nvSpPr>
          <p:cNvPr id="21511" name="Rectangle 6"/>
          <p:cNvSpPr>
            <a:spLocks noChangeArrowheads="1"/>
          </p:cNvSpPr>
          <p:nvPr/>
        </p:nvSpPr>
        <p:spPr bwMode="auto">
          <a:xfrm>
            <a:off x="457200" y="457200"/>
            <a:ext cx="8229600" cy="1066800"/>
          </a:xfrm>
          <a:prstGeom prst="rect">
            <a:avLst/>
          </a:prstGeom>
          <a:noFill/>
          <a:ln w="9525">
            <a:noFill/>
            <a:miter lim="800000"/>
            <a:headEnd/>
            <a:tailEnd/>
          </a:ln>
        </p:spPr>
        <p:txBody>
          <a:bodyPr anchor="ctr"/>
          <a:lstStyle/>
          <a:p>
            <a:pPr eaLnBrk="1" hangingPunct="1"/>
            <a:r>
              <a:rPr lang="en-US" sz="4400"/>
              <a:t>Example: My Car Radio</a:t>
            </a:r>
          </a:p>
        </p:txBody>
      </p:sp>
      <p:pic>
        <p:nvPicPr>
          <p:cNvPr id="229383" name="Picture 7" descr="P3110045crop"/>
          <p:cNvPicPr>
            <a:picLocks noChangeAspect="1" noChangeArrowheads="1"/>
          </p:cNvPicPr>
          <p:nvPr/>
        </p:nvPicPr>
        <p:blipFill>
          <a:blip r:embed="rId5" cstate="print"/>
          <a:srcRect/>
          <a:stretch>
            <a:fillRect/>
          </a:stretch>
        </p:blipFill>
        <p:spPr bwMode="auto">
          <a:xfrm>
            <a:off x="1143000" y="1524000"/>
            <a:ext cx="6629400" cy="4918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E52ECF66-EF9D-42FB-B47B-E1121EC09B17}" type="slidenum">
              <a:rPr lang="en-US" smtClean="0"/>
              <a:pPr/>
              <a:t>2</a:t>
            </a:fld>
            <a:endParaRPr lang="en-US" smtClean="0"/>
          </a:p>
        </p:txBody>
      </p:sp>
      <p:sp>
        <p:nvSpPr>
          <p:cNvPr id="5123" name="Rectangle 2"/>
          <p:cNvSpPr>
            <a:spLocks noGrp="1" noChangeArrowheads="1"/>
          </p:cNvSpPr>
          <p:nvPr>
            <p:ph type="title"/>
          </p:nvPr>
        </p:nvSpPr>
        <p:spPr/>
        <p:txBody>
          <a:bodyPr/>
          <a:lstStyle/>
          <a:p>
            <a:pPr eaLnBrk="1" hangingPunct="1"/>
            <a:r>
              <a:rPr lang="en-US" smtClean="0"/>
              <a:t>User Interface Design</a:t>
            </a:r>
          </a:p>
        </p:txBody>
      </p:sp>
      <p:sp>
        <p:nvSpPr>
          <p:cNvPr id="5124" name="Rectangle 3"/>
          <p:cNvSpPr>
            <a:spLocks noGrp="1" noChangeArrowheads="1"/>
          </p:cNvSpPr>
          <p:nvPr>
            <p:ph type="body" idx="1"/>
          </p:nvPr>
        </p:nvSpPr>
        <p:spPr>
          <a:xfrm>
            <a:off x="457200" y="1600200"/>
            <a:ext cx="7086600" cy="4724400"/>
          </a:xfrm>
        </p:spPr>
        <p:txBody>
          <a:bodyPr/>
          <a:lstStyle/>
          <a:p>
            <a:pPr eaLnBrk="1" hangingPunct="1"/>
            <a:r>
              <a:rPr lang="en-US" smtClean="0">
                <a:hlinkClick r:id="" action="ppaction://customshow?id=11&amp;return=true"/>
              </a:rPr>
              <a:t>Introduction </a:t>
            </a:r>
            <a:endParaRPr lang="en-US" smtClean="0"/>
          </a:p>
          <a:p>
            <a:pPr eaLnBrk="1" hangingPunct="1"/>
            <a:r>
              <a:rPr lang="en-US" smtClean="0">
                <a:hlinkClick r:id="" action="ppaction://customshow?id=0&amp;return=true"/>
              </a:rPr>
              <a:t>Principles</a:t>
            </a:r>
            <a:endParaRPr lang="en-US" smtClean="0"/>
          </a:p>
          <a:p>
            <a:pPr eaLnBrk="1" hangingPunct="1"/>
            <a:r>
              <a:rPr lang="en-US" smtClean="0"/>
              <a:t>Design Approaches</a:t>
            </a:r>
          </a:p>
          <a:p>
            <a:pPr lvl="1" eaLnBrk="1" hangingPunct="1"/>
            <a:r>
              <a:rPr lang="en-US" smtClean="0">
                <a:hlinkClick r:id="" action="ppaction://customshow?id=1&amp;return=true"/>
              </a:rPr>
              <a:t>Discount Usability</a:t>
            </a:r>
            <a:endParaRPr lang="en-US" smtClean="0"/>
          </a:p>
          <a:p>
            <a:pPr lvl="1" eaLnBrk="1" hangingPunct="1"/>
            <a:r>
              <a:rPr lang="en-US" smtClean="0"/>
              <a:t>Task-Centered Interface Design</a:t>
            </a:r>
          </a:p>
          <a:p>
            <a:pPr eaLnBrk="1" hangingPunct="1"/>
            <a:r>
              <a:rPr lang="en-US" smtClean="0">
                <a:hlinkClick r:id="" action="ppaction://customshow?id=3&amp;return=true"/>
              </a:rPr>
              <a:t>Design Patterns</a:t>
            </a:r>
            <a:endParaRPr lang="en-US" smtClean="0"/>
          </a:p>
          <a:p>
            <a:pPr eaLnBrk="1" hangingPunct="1"/>
            <a:r>
              <a:rPr lang="en-US" smtClean="0">
                <a:hlinkClick r:id="" action="ppaction://customshow?id=4&amp;return=true"/>
              </a:rPr>
              <a:t>Humanity</a:t>
            </a:r>
            <a:endParaRPr lang="en-US" smtClean="0"/>
          </a:p>
          <a:p>
            <a:pPr eaLnBrk="1" hangingPunct="1"/>
            <a:endParaRPr lang="en-US" smtClean="0"/>
          </a:p>
        </p:txBody>
      </p:sp>
      <p:sp>
        <p:nvSpPr>
          <p:cNvPr id="5125" name="Text Box 13"/>
          <p:cNvSpPr txBox="1">
            <a:spLocks noChangeArrowheads="1"/>
          </p:cNvSpPr>
          <p:nvPr/>
        </p:nvSpPr>
        <p:spPr bwMode="auto">
          <a:xfrm>
            <a:off x="457200" y="5651500"/>
            <a:ext cx="7239000" cy="749300"/>
          </a:xfrm>
          <a:prstGeom prst="rect">
            <a:avLst/>
          </a:prstGeom>
          <a:noFill/>
          <a:ln w="9525">
            <a:noFill/>
            <a:miter lim="800000"/>
            <a:headEnd/>
            <a:tailEnd/>
          </a:ln>
        </p:spPr>
        <p:txBody>
          <a:bodyPr>
            <a:spAutoFit/>
          </a:bodyPr>
          <a:lstStyle/>
          <a:p>
            <a:pPr lvl="1">
              <a:lnSpc>
                <a:spcPct val="90000"/>
              </a:lnSpc>
              <a:spcBef>
                <a:spcPct val="20000"/>
              </a:spcBef>
              <a:buFontTx/>
              <a:buChar char=" "/>
            </a:pPr>
            <a:r>
              <a:rPr lang="en-US" sz="2400" i="1">
                <a:latin typeface="Times New Roman" pitchFamily="18" charset="0"/>
              </a:rPr>
              <a:t>Users are not designers. ... Designers are not users.</a:t>
            </a:r>
            <a:r>
              <a:rPr lang="en-US" sz="2400">
                <a:latin typeface="Times New Roman" pitchFamily="18" charset="0"/>
              </a:rPr>
              <a:t>              		</a:t>
            </a:r>
            <a:r>
              <a:rPr lang="en-US">
                <a:latin typeface="Times New Roman" pitchFamily="18" charset="0"/>
              </a:rPr>
              <a:t>- Jacob Nielsen, </a:t>
            </a:r>
            <a:r>
              <a:rPr lang="en-US" i="1">
                <a:latin typeface="Times New Roman" pitchFamily="18" charset="0"/>
              </a:rPr>
              <a:t>Usability Engineering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EE8A2CD0-3C8C-4F4F-97CE-572B48F145B2}" type="slidenum">
              <a:rPr lang="en-US" smtClean="0"/>
              <a:pPr/>
              <a:t>20</a:t>
            </a:fld>
            <a:endParaRPr lang="en-US" smtClean="0"/>
          </a:p>
        </p:txBody>
      </p:sp>
      <p:pic>
        <p:nvPicPr>
          <p:cNvPr id="22531" name="Picture 4" descr="CDXFM687lg"/>
          <p:cNvPicPr>
            <a:picLocks noChangeAspect="1" noChangeArrowheads="1"/>
          </p:cNvPicPr>
          <p:nvPr/>
        </p:nvPicPr>
        <p:blipFill>
          <a:blip r:embed="rId3" cstate="print"/>
          <a:srcRect/>
          <a:stretch>
            <a:fillRect/>
          </a:stretch>
        </p:blipFill>
        <p:spPr bwMode="auto">
          <a:xfrm>
            <a:off x="762000" y="1244600"/>
            <a:ext cx="7620000" cy="5080000"/>
          </a:xfrm>
          <a:prstGeom prst="rect">
            <a:avLst/>
          </a:prstGeom>
          <a:noFill/>
          <a:ln w="9525">
            <a:noFill/>
            <a:miter lim="800000"/>
            <a:headEnd/>
            <a:tailEnd/>
          </a:ln>
        </p:spPr>
      </p:pic>
      <p:sp>
        <p:nvSpPr>
          <p:cNvPr id="22532" name="Text Box 6"/>
          <p:cNvSpPr txBox="1">
            <a:spLocks noChangeArrowheads="1"/>
          </p:cNvSpPr>
          <p:nvPr/>
        </p:nvSpPr>
        <p:spPr bwMode="auto">
          <a:xfrm>
            <a:off x="5559425" y="6477000"/>
            <a:ext cx="3584575" cy="228600"/>
          </a:xfrm>
          <a:prstGeom prst="rect">
            <a:avLst/>
          </a:prstGeom>
          <a:noFill/>
          <a:ln w="9525">
            <a:noFill/>
            <a:miter lim="800000"/>
            <a:headEnd/>
            <a:tailEnd/>
          </a:ln>
        </p:spPr>
        <p:txBody>
          <a:bodyPr>
            <a:spAutoFit/>
          </a:bodyPr>
          <a:lstStyle/>
          <a:p>
            <a:pPr algn="r"/>
            <a:r>
              <a:rPr lang="en-US" sz="900">
                <a:latin typeface="Times New Roman" pitchFamily="18" charset="0"/>
              </a:rPr>
              <a:t>image  from pioneerelectronics.com</a:t>
            </a:r>
          </a:p>
        </p:txBody>
      </p:sp>
      <p:pic>
        <p:nvPicPr>
          <p:cNvPr id="195591" name="Picture 7" descr="P6300123"/>
          <p:cNvPicPr>
            <a:picLocks noChangeAspect="1" noChangeArrowheads="1"/>
          </p:cNvPicPr>
          <p:nvPr/>
        </p:nvPicPr>
        <p:blipFill>
          <a:blip r:embed="rId4" cstate="print"/>
          <a:srcRect/>
          <a:stretch>
            <a:fillRect/>
          </a:stretch>
        </p:blipFill>
        <p:spPr bwMode="auto">
          <a:xfrm>
            <a:off x="1143000" y="1581150"/>
            <a:ext cx="6400800" cy="4800600"/>
          </a:xfrm>
          <a:prstGeom prst="rect">
            <a:avLst/>
          </a:prstGeom>
          <a:noFill/>
          <a:ln w="9525">
            <a:noFill/>
            <a:miter lim="800000"/>
            <a:headEnd/>
            <a:tailEnd/>
          </a:ln>
        </p:spPr>
      </p:pic>
      <p:sp>
        <p:nvSpPr>
          <p:cNvPr id="22534" name="Rectangle 8"/>
          <p:cNvSpPr>
            <a:spLocks noChangeArrowheads="1"/>
          </p:cNvSpPr>
          <p:nvPr/>
        </p:nvSpPr>
        <p:spPr bwMode="auto">
          <a:xfrm>
            <a:off x="457200" y="457200"/>
            <a:ext cx="8229600" cy="1066800"/>
          </a:xfrm>
          <a:prstGeom prst="rect">
            <a:avLst/>
          </a:prstGeom>
          <a:noFill/>
          <a:ln w="9525">
            <a:noFill/>
            <a:miter lim="800000"/>
            <a:headEnd/>
            <a:tailEnd/>
          </a:ln>
        </p:spPr>
        <p:txBody>
          <a:bodyPr anchor="ctr"/>
          <a:lstStyle/>
          <a:p>
            <a:pPr eaLnBrk="1" hangingPunct="1"/>
            <a:r>
              <a:rPr lang="en-US" sz="4400"/>
              <a:t>Example: My Car CD Player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2CAC62FF-1B0A-4AC8-BC95-0262EEFA8D1B}" type="slidenum">
              <a:rPr lang="en-US" smtClean="0"/>
              <a:pPr/>
              <a:t>21</a:t>
            </a:fld>
            <a:endParaRPr lang="en-US" smtClean="0"/>
          </a:p>
        </p:txBody>
      </p:sp>
      <p:sp>
        <p:nvSpPr>
          <p:cNvPr id="23555" name="Rectangle 3"/>
          <p:cNvSpPr>
            <a:spLocks noGrp="1" noChangeArrowheads="1"/>
          </p:cNvSpPr>
          <p:nvPr>
            <p:ph type="title"/>
          </p:nvPr>
        </p:nvSpPr>
        <p:spPr>
          <a:xfrm>
            <a:off x="2286000" y="609600"/>
            <a:ext cx="6477000" cy="1143000"/>
          </a:xfrm>
          <a:noFill/>
        </p:spPr>
        <p:txBody>
          <a:bodyPr/>
          <a:lstStyle/>
          <a:p>
            <a:pPr eaLnBrk="1" hangingPunct="1"/>
            <a:r>
              <a:rPr lang="en-US" smtClean="0"/>
              <a:t>Donald Norman</a:t>
            </a:r>
            <a:br>
              <a:rPr lang="en-US" smtClean="0"/>
            </a:br>
            <a:r>
              <a:rPr lang="en-US" sz="3200" i="1" smtClean="0"/>
              <a:t>Design for Human Factors</a:t>
            </a:r>
          </a:p>
        </p:txBody>
      </p:sp>
      <p:sp>
        <p:nvSpPr>
          <p:cNvPr id="23556" name="Rectangle 4"/>
          <p:cNvSpPr>
            <a:spLocks noGrp="1" noChangeArrowheads="1"/>
          </p:cNvSpPr>
          <p:nvPr>
            <p:ph type="body" idx="1"/>
          </p:nvPr>
        </p:nvSpPr>
        <p:spPr>
          <a:xfrm>
            <a:off x="457200" y="2474913"/>
            <a:ext cx="5486400" cy="3849687"/>
          </a:xfrm>
          <a:noFill/>
        </p:spPr>
        <p:txBody>
          <a:bodyPr/>
          <a:lstStyle/>
          <a:p>
            <a:pPr eaLnBrk="1" hangingPunct="1">
              <a:lnSpc>
                <a:spcPct val="90000"/>
              </a:lnSpc>
            </a:pPr>
            <a:r>
              <a:rPr lang="en-US" smtClean="0"/>
              <a:t>Published POET in 1988 as a study of design.</a:t>
            </a:r>
          </a:p>
          <a:p>
            <a:pPr eaLnBrk="1" hangingPunct="1">
              <a:lnSpc>
                <a:spcPct val="90000"/>
              </a:lnSpc>
            </a:pPr>
            <a:r>
              <a:rPr lang="en-US" smtClean="0"/>
              <a:t>It was based on a lifetime of bad experiences with poorly designed objects.</a:t>
            </a:r>
          </a:p>
          <a:p>
            <a:pPr eaLnBrk="1" hangingPunct="1">
              <a:lnSpc>
                <a:spcPct val="90000"/>
              </a:lnSpc>
            </a:pPr>
            <a:r>
              <a:rPr lang="en-US" smtClean="0">
                <a:hlinkClick r:id="rId3"/>
              </a:rPr>
              <a:t>http://www.jnd.org/</a:t>
            </a:r>
            <a:endParaRPr lang="en-US" smtClean="0"/>
          </a:p>
        </p:txBody>
      </p:sp>
      <p:sp>
        <p:nvSpPr>
          <p:cNvPr id="23557" name="Text Box 5"/>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www.jnd.com</a:t>
            </a:r>
          </a:p>
        </p:txBody>
      </p:sp>
      <p:pic>
        <p:nvPicPr>
          <p:cNvPr id="23558" name="Picture 7" descr="norman"/>
          <p:cNvPicPr>
            <a:picLocks noChangeAspect="1" noChangeArrowheads="1"/>
          </p:cNvPicPr>
          <p:nvPr/>
        </p:nvPicPr>
        <p:blipFill>
          <a:blip r:embed="rId4" cstate="print"/>
          <a:srcRect/>
          <a:stretch>
            <a:fillRect/>
          </a:stretch>
        </p:blipFill>
        <p:spPr bwMode="auto">
          <a:xfrm>
            <a:off x="762000" y="533400"/>
            <a:ext cx="1270000" cy="1828800"/>
          </a:xfrm>
          <a:prstGeom prst="rect">
            <a:avLst/>
          </a:prstGeom>
          <a:noFill/>
          <a:ln w="9525">
            <a:noFill/>
            <a:miter lim="800000"/>
            <a:headEnd/>
            <a:tailEnd/>
          </a:ln>
        </p:spPr>
      </p:pic>
      <p:pic>
        <p:nvPicPr>
          <p:cNvPr id="23559" name="Picture 9" descr="things"/>
          <p:cNvPicPr>
            <a:picLocks noChangeAspect="1" noChangeArrowheads="1"/>
          </p:cNvPicPr>
          <p:nvPr/>
        </p:nvPicPr>
        <p:blipFill>
          <a:blip r:embed="rId5" cstate="print"/>
          <a:srcRect/>
          <a:stretch>
            <a:fillRect/>
          </a:stretch>
        </p:blipFill>
        <p:spPr bwMode="auto">
          <a:xfrm>
            <a:off x="5943600" y="2057400"/>
            <a:ext cx="2720975" cy="4114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1E72F921-0024-4881-9DE0-240B68A2395D}" type="slidenum">
              <a:rPr lang="en-US" smtClean="0"/>
              <a:pPr/>
              <a:t>22</a:t>
            </a:fld>
            <a:endParaRPr lang="en-US" smtClean="0"/>
          </a:p>
        </p:txBody>
      </p:sp>
      <p:sp>
        <p:nvSpPr>
          <p:cNvPr id="24579" name="Rectangle 2"/>
          <p:cNvSpPr>
            <a:spLocks noGrp="1" noChangeArrowheads="1"/>
          </p:cNvSpPr>
          <p:nvPr>
            <p:ph type="title"/>
          </p:nvPr>
        </p:nvSpPr>
        <p:spPr/>
        <p:txBody>
          <a:bodyPr/>
          <a:lstStyle/>
          <a:p>
            <a:pPr eaLnBrk="1" hangingPunct="1"/>
            <a:r>
              <a:rPr lang="en-US" smtClean="0"/>
              <a:t>Discount Usability</a:t>
            </a:r>
          </a:p>
        </p:txBody>
      </p:sp>
      <p:sp>
        <p:nvSpPr>
          <p:cNvPr id="24580" name="Rectangle 3"/>
          <p:cNvSpPr>
            <a:spLocks noGrp="1" noChangeArrowheads="1"/>
          </p:cNvSpPr>
          <p:nvPr>
            <p:ph type="body" idx="1"/>
          </p:nvPr>
        </p:nvSpPr>
        <p:spPr/>
        <p:txBody>
          <a:bodyPr/>
          <a:lstStyle/>
          <a:p>
            <a:pPr eaLnBrk="1" hangingPunct="1"/>
            <a:r>
              <a:rPr lang="en-US" smtClean="0">
                <a:cs typeface="Times New Roman" pitchFamily="18" charset="0"/>
              </a:rPr>
              <a:t>Nielsen’s streamlined usability regimen</a:t>
            </a:r>
          </a:p>
          <a:p>
            <a:pPr lvl="1" eaLnBrk="1" hangingPunct="1"/>
            <a:r>
              <a:rPr lang="en-US" i="1" smtClean="0"/>
              <a:t>Le mieux est l'ennemi du bien</a:t>
            </a:r>
            <a:r>
              <a:rPr lang="en-US" smtClean="0"/>
              <a:t> </a:t>
            </a:r>
            <a:r>
              <a:rPr lang="en-US" sz="2000" smtClean="0"/>
              <a:t>– Voltaire, 1764</a:t>
            </a:r>
            <a:endParaRPr lang="en-US" sz="2000" smtClean="0">
              <a:cs typeface="Times New Roman" pitchFamily="18" charset="0"/>
            </a:endParaRPr>
          </a:p>
          <a:p>
            <a:pPr eaLnBrk="1" hangingPunct="1"/>
            <a:r>
              <a:rPr lang="en-US" smtClean="0">
                <a:cs typeface="Times New Roman" pitchFamily="18" charset="0"/>
              </a:rPr>
              <a:t>Basic elements:</a:t>
            </a:r>
            <a:endParaRPr lang="en-US" sz="1000" smtClean="0">
              <a:cs typeface="Times New Roman" pitchFamily="18" charset="0"/>
            </a:endParaRPr>
          </a:p>
          <a:p>
            <a:pPr lvl="1" eaLnBrk="1" hangingPunct="1"/>
            <a:r>
              <a:rPr lang="en-US" smtClean="0">
                <a:cs typeface="Times New Roman" pitchFamily="18" charset="0"/>
                <a:hlinkClick r:id="" action="ppaction://customshow?id=12&amp;return=true"/>
              </a:rPr>
              <a:t>User/Task Observation</a:t>
            </a:r>
            <a:endParaRPr lang="en-US" smtClean="0">
              <a:cs typeface="Times New Roman" pitchFamily="18" charset="0"/>
            </a:endParaRPr>
          </a:p>
          <a:p>
            <a:pPr lvl="1" eaLnBrk="1" hangingPunct="1"/>
            <a:endParaRPr lang="en-US" sz="800" smtClean="0">
              <a:cs typeface="Times New Roman" pitchFamily="18" charset="0"/>
            </a:endParaRPr>
          </a:p>
          <a:p>
            <a:pPr lvl="1" eaLnBrk="1" hangingPunct="1"/>
            <a:r>
              <a:rPr lang="en-US" smtClean="0">
                <a:cs typeface="Times New Roman" pitchFamily="18" charset="0"/>
                <a:hlinkClick r:id="" action="ppaction://customshow?id=13&amp;return=true"/>
              </a:rPr>
              <a:t>Scenarios</a:t>
            </a:r>
            <a:endParaRPr lang="en-US" smtClean="0">
              <a:cs typeface="Times New Roman" pitchFamily="18" charset="0"/>
            </a:endParaRPr>
          </a:p>
          <a:p>
            <a:pPr lvl="1" eaLnBrk="1" hangingPunct="1"/>
            <a:endParaRPr lang="en-US" sz="800" smtClean="0">
              <a:cs typeface="Times New Roman" pitchFamily="18" charset="0"/>
            </a:endParaRPr>
          </a:p>
          <a:p>
            <a:pPr lvl="1" eaLnBrk="1" hangingPunct="1"/>
            <a:r>
              <a:rPr lang="en-US" smtClean="0">
                <a:cs typeface="Times New Roman" pitchFamily="18" charset="0"/>
                <a:hlinkClick r:id="" action="ppaction://customshow?id=14&amp;return=true"/>
              </a:rPr>
              <a:t>Heuristic Evaluation</a:t>
            </a:r>
            <a:endParaRPr lang="en-US" smtClean="0">
              <a:cs typeface="Times New Roman" pitchFamily="18" charset="0"/>
            </a:endParaRPr>
          </a:p>
          <a:p>
            <a:pPr lvl="1" eaLnBrk="1" hangingPunct="1"/>
            <a:endParaRPr lang="en-US" sz="800" smtClean="0">
              <a:cs typeface="Times New Roman" pitchFamily="18" charset="0"/>
            </a:endParaRPr>
          </a:p>
          <a:p>
            <a:pPr lvl="1" eaLnBrk="1" hangingPunct="1"/>
            <a:r>
              <a:rPr lang="en-US" smtClean="0">
                <a:cs typeface="Times New Roman" pitchFamily="18" charset="0"/>
                <a:hlinkClick r:id="" action="ppaction://customshow?id=15&amp;return=true"/>
              </a:rPr>
              <a:t>Simplified Thinking-Aloud</a:t>
            </a:r>
            <a:endParaRPr lang="en-US" smtClean="0">
              <a:cs typeface="Times New Roman" pitchFamily="18" charset="0"/>
            </a:endParaRPr>
          </a:p>
          <a:p>
            <a:pPr eaLnBrk="1" hangingPunct="1"/>
            <a:endParaRPr lang="en-US" sz="800" smtClean="0">
              <a:cs typeface="Times New Roman" pitchFamily="18"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113C1E27-0C68-45FE-8955-644EA00C3068}" type="slidenum">
              <a:rPr lang="en-US" smtClean="0"/>
              <a:pPr/>
              <a:t>23</a:t>
            </a:fld>
            <a:endParaRPr lang="en-US" smtClean="0"/>
          </a:p>
        </p:txBody>
      </p:sp>
      <p:pic>
        <p:nvPicPr>
          <p:cNvPr id="25603" name="Picture 2" descr="jakob_nielsen_a"/>
          <p:cNvPicPr>
            <a:picLocks noChangeAspect="1" noChangeArrowheads="1"/>
          </p:cNvPicPr>
          <p:nvPr/>
        </p:nvPicPr>
        <p:blipFill>
          <a:blip r:embed="rId3" cstate="print"/>
          <a:srcRect/>
          <a:stretch>
            <a:fillRect/>
          </a:stretch>
        </p:blipFill>
        <p:spPr bwMode="auto">
          <a:xfrm>
            <a:off x="762000" y="457200"/>
            <a:ext cx="1446213" cy="1905000"/>
          </a:xfrm>
          <a:prstGeom prst="rect">
            <a:avLst/>
          </a:prstGeom>
          <a:noFill/>
          <a:ln w="9525">
            <a:noFill/>
            <a:miter lim="800000"/>
            <a:headEnd/>
            <a:tailEnd/>
          </a:ln>
        </p:spPr>
      </p:pic>
      <p:sp>
        <p:nvSpPr>
          <p:cNvPr id="25604" name="Rectangle 3"/>
          <p:cNvSpPr>
            <a:spLocks noGrp="1" noChangeArrowheads="1"/>
          </p:cNvSpPr>
          <p:nvPr>
            <p:ph type="title"/>
          </p:nvPr>
        </p:nvSpPr>
        <p:spPr>
          <a:xfrm>
            <a:off x="2286000" y="609600"/>
            <a:ext cx="6477000" cy="1143000"/>
          </a:xfrm>
          <a:noFill/>
        </p:spPr>
        <p:txBody>
          <a:bodyPr/>
          <a:lstStyle/>
          <a:p>
            <a:pPr eaLnBrk="1" hangingPunct="1"/>
            <a:r>
              <a:rPr lang="en-US" smtClean="0"/>
              <a:t>Jakob Nielsen</a:t>
            </a:r>
            <a:br>
              <a:rPr lang="en-US" smtClean="0"/>
            </a:br>
            <a:r>
              <a:rPr lang="en-US" sz="3600" i="1" smtClean="0"/>
              <a:t>Discount Usability</a:t>
            </a:r>
          </a:p>
        </p:txBody>
      </p:sp>
      <p:sp>
        <p:nvSpPr>
          <p:cNvPr id="25605" name="Rectangle 4"/>
          <p:cNvSpPr>
            <a:spLocks noGrp="1" noChangeArrowheads="1"/>
          </p:cNvSpPr>
          <p:nvPr>
            <p:ph type="body" idx="1"/>
          </p:nvPr>
        </p:nvSpPr>
        <p:spPr>
          <a:xfrm>
            <a:off x="457200" y="2474913"/>
            <a:ext cx="5648325" cy="3849687"/>
          </a:xfrm>
          <a:noFill/>
        </p:spPr>
        <p:txBody>
          <a:bodyPr/>
          <a:lstStyle/>
          <a:p>
            <a:pPr eaLnBrk="1" hangingPunct="1">
              <a:lnSpc>
                <a:spcPct val="90000"/>
              </a:lnSpc>
            </a:pPr>
            <a:r>
              <a:rPr lang="en-US" smtClean="0"/>
              <a:t>Nielsen published UE in 1993 as an attempt to “sell” usability to management.</a:t>
            </a:r>
          </a:p>
          <a:p>
            <a:pPr eaLnBrk="1" hangingPunct="1">
              <a:lnSpc>
                <a:spcPct val="90000"/>
              </a:lnSpc>
            </a:pPr>
            <a:r>
              <a:rPr lang="en-US" smtClean="0"/>
              <a:t>He has focused much of his recent effort on website usability.</a:t>
            </a:r>
          </a:p>
          <a:p>
            <a:pPr lvl="1" eaLnBrk="1" hangingPunct="1">
              <a:lnSpc>
                <a:spcPct val="90000"/>
              </a:lnSpc>
            </a:pPr>
            <a:r>
              <a:rPr lang="en-US" smtClean="0">
                <a:hlinkClick r:id="rId4"/>
              </a:rPr>
              <a:t>http://www.useit.com/</a:t>
            </a:r>
            <a:endParaRPr lang="en-US" smtClean="0"/>
          </a:p>
        </p:txBody>
      </p:sp>
      <p:sp>
        <p:nvSpPr>
          <p:cNvPr id="25606" name="Text Box 5"/>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www.useit.com</a:t>
            </a:r>
          </a:p>
        </p:txBody>
      </p:sp>
      <p:pic>
        <p:nvPicPr>
          <p:cNvPr id="25607" name="Picture 6" descr="useengcover_small"/>
          <p:cNvPicPr>
            <a:picLocks noChangeAspect="1" noChangeArrowheads="1"/>
          </p:cNvPicPr>
          <p:nvPr/>
        </p:nvPicPr>
        <p:blipFill>
          <a:blip r:embed="rId5" cstate="print"/>
          <a:srcRect/>
          <a:stretch>
            <a:fillRect/>
          </a:stretch>
        </p:blipFill>
        <p:spPr bwMode="auto">
          <a:xfrm>
            <a:off x="6084888" y="1981200"/>
            <a:ext cx="2754312"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DBBCA2A6-5C43-487B-A3EC-F8CCDBE3ABFA}" type="slidenum">
              <a:rPr lang="en-US" smtClean="0"/>
              <a:pPr/>
              <a:t>24</a:t>
            </a:fld>
            <a:endParaRPr lang="en-US" smtClean="0"/>
          </a:p>
        </p:txBody>
      </p:sp>
      <p:sp>
        <p:nvSpPr>
          <p:cNvPr id="26627" name="Rectangle 2"/>
          <p:cNvSpPr>
            <a:spLocks noGrp="1" noChangeArrowheads="1"/>
          </p:cNvSpPr>
          <p:nvPr>
            <p:ph type="title"/>
          </p:nvPr>
        </p:nvSpPr>
        <p:spPr/>
        <p:txBody>
          <a:bodyPr/>
          <a:lstStyle/>
          <a:p>
            <a:pPr eaLnBrk="1" hangingPunct="1"/>
            <a:r>
              <a:rPr lang="en-US" smtClean="0"/>
              <a:t>User Task Observation</a:t>
            </a:r>
          </a:p>
        </p:txBody>
      </p:sp>
      <p:sp>
        <p:nvSpPr>
          <p:cNvPr id="26628" name="Rectangle 4"/>
          <p:cNvSpPr>
            <a:spLocks noGrp="1" noChangeArrowheads="1"/>
          </p:cNvSpPr>
          <p:nvPr>
            <p:ph type="body" idx="1"/>
          </p:nvPr>
        </p:nvSpPr>
        <p:spPr>
          <a:xfrm>
            <a:off x="457200" y="1676400"/>
            <a:ext cx="5715000" cy="4495800"/>
          </a:xfrm>
          <a:noFill/>
        </p:spPr>
        <p:txBody>
          <a:bodyPr/>
          <a:lstStyle/>
          <a:p>
            <a:pPr eaLnBrk="1" hangingPunct="1"/>
            <a:r>
              <a:rPr lang="en-US" smtClean="0">
                <a:cs typeface="Times New Roman" pitchFamily="18" charset="0"/>
              </a:rPr>
              <a:t>Nielsen doesn’t explicitly list this step; he assumes it.</a:t>
            </a:r>
          </a:p>
          <a:p>
            <a:pPr eaLnBrk="1" hangingPunct="1"/>
            <a:r>
              <a:rPr lang="en-US" i="1" smtClean="0"/>
              <a:t>Customer</a:t>
            </a:r>
            <a:r>
              <a:rPr lang="en-US" smtClean="0"/>
              <a:t> </a:t>
            </a:r>
            <a:r>
              <a:rPr lang="en-US" i="1" smtClean="0"/>
              <a:t>Anthropology</a:t>
            </a:r>
            <a:r>
              <a:rPr lang="en-US" smtClean="0"/>
              <a:t> – the study of your customers' people and behaviours in their 'natural habitat'. </a:t>
            </a:r>
          </a:p>
        </p:txBody>
      </p:sp>
      <p:sp>
        <p:nvSpPr>
          <p:cNvPr id="26629" name="Text Box 5"/>
          <p:cNvSpPr txBox="1">
            <a:spLocks noChangeArrowheads="1"/>
          </p:cNvSpPr>
          <p:nvPr/>
        </p:nvSpPr>
        <p:spPr bwMode="auto">
          <a:xfrm>
            <a:off x="6324600" y="4343400"/>
            <a:ext cx="2590800" cy="1784350"/>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rPr>
              <a:t>“Customer Anthropology is a lot like birdwatching in that you want to try to make yourself invisible to those you're watching</a:t>
            </a:r>
          </a:p>
          <a:p>
            <a:pPr algn="r" eaLnBrk="1" hangingPunct="1">
              <a:spcBef>
                <a:spcPct val="50000"/>
              </a:spcBef>
            </a:pPr>
            <a:r>
              <a:rPr lang="en-US" sz="1400">
                <a:latin typeface="Times New Roman" pitchFamily="18" charset="0"/>
              </a:rPr>
              <a:t>- Dave Pollard, salon.com</a:t>
            </a:r>
          </a:p>
        </p:txBody>
      </p:sp>
      <p:sp>
        <p:nvSpPr>
          <p:cNvPr id="26630" name="Text Box 0"/>
          <p:cNvSpPr txBox="1">
            <a:spLocks noChangeArrowheads="1"/>
          </p:cNvSpPr>
          <p:nvPr/>
        </p:nvSpPr>
        <p:spPr bwMode="auto">
          <a:xfrm>
            <a:off x="6372225" y="6477000"/>
            <a:ext cx="2771775" cy="228600"/>
          </a:xfrm>
          <a:prstGeom prst="rect">
            <a:avLst/>
          </a:prstGeom>
          <a:noFill/>
          <a:ln w="9525">
            <a:noFill/>
            <a:miter lim="800000"/>
            <a:headEnd/>
            <a:tailEnd/>
          </a:ln>
        </p:spPr>
        <p:txBody>
          <a:bodyPr>
            <a:spAutoFit/>
          </a:bodyPr>
          <a:lstStyle/>
          <a:p>
            <a:pPr algn="r" eaLnBrk="1" hangingPunct="1"/>
            <a:r>
              <a:rPr lang="en-US" sz="900">
                <a:latin typeface="Times New Roman" pitchFamily="18" charset="0"/>
              </a:rPr>
              <a:t>image from www.salon.com</a:t>
            </a:r>
          </a:p>
        </p:txBody>
      </p:sp>
      <p:pic>
        <p:nvPicPr>
          <p:cNvPr id="26631" name="Picture 2"/>
          <p:cNvPicPr>
            <a:picLocks noChangeAspect="1" noChangeArrowheads="1"/>
          </p:cNvPicPr>
          <p:nvPr/>
        </p:nvPicPr>
        <p:blipFill>
          <a:blip r:embed="rId3" cstate="print"/>
          <a:srcRect/>
          <a:stretch>
            <a:fillRect/>
          </a:stretch>
        </p:blipFill>
        <p:spPr bwMode="auto">
          <a:xfrm>
            <a:off x="6629400" y="1981200"/>
            <a:ext cx="17716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836A7B9C-7FE4-403F-BB5C-4B4E3D0B04FE}" type="slidenum">
              <a:rPr lang="en-US" smtClean="0"/>
              <a:pPr/>
              <a:t>25</a:t>
            </a:fld>
            <a:endParaRPr lang="en-US" smtClean="0"/>
          </a:p>
        </p:txBody>
      </p:sp>
      <p:sp>
        <p:nvSpPr>
          <p:cNvPr id="27651" name="Rectangle 2"/>
          <p:cNvSpPr>
            <a:spLocks noGrp="1" noChangeArrowheads="1"/>
          </p:cNvSpPr>
          <p:nvPr>
            <p:ph type="title"/>
          </p:nvPr>
        </p:nvSpPr>
        <p:spPr/>
        <p:txBody>
          <a:bodyPr/>
          <a:lstStyle/>
          <a:p>
            <a:pPr eaLnBrk="1" hangingPunct="1"/>
            <a:r>
              <a:rPr lang="en-US" smtClean="0"/>
              <a:t>Scenarios</a:t>
            </a:r>
          </a:p>
        </p:txBody>
      </p:sp>
      <p:sp>
        <p:nvSpPr>
          <p:cNvPr id="27652" name="Rectangle 3"/>
          <p:cNvSpPr>
            <a:spLocks noGrp="1" noChangeArrowheads="1"/>
          </p:cNvSpPr>
          <p:nvPr>
            <p:ph type="body" idx="1"/>
          </p:nvPr>
        </p:nvSpPr>
        <p:spPr>
          <a:xfrm>
            <a:off x="457200" y="1676400"/>
            <a:ext cx="5334000" cy="4495800"/>
          </a:xfrm>
          <a:noFill/>
        </p:spPr>
        <p:txBody>
          <a:bodyPr/>
          <a:lstStyle/>
          <a:p>
            <a:pPr eaLnBrk="1" hangingPunct="1"/>
            <a:r>
              <a:rPr lang="en-US" smtClean="0">
                <a:cs typeface="Times New Roman" pitchFamily="18" charset="0"/>
              </a:rPr>
              <a:t>Nielsen sees this as a form of prototyping.</a:t>
            </a:r>
          </a:p>
          <a:p>
            <a:pPr eaLnBrk="1" hangingPunct="1"/>
            <a:r>
              <a:rPr lang="en-US" smtClean="0">
                <a:cs typeface="Times New Roman" pitchFamily="18" charset="0"/>
              </a:rPr>
              <a:t>He suggests using either mockups or prototypes, provided that they are small.</a:t>
            </a:r>
          </a:p>
        </p:txBody>
      </p:sp>
      <p:sp>
        <p:nvSpPr>
          <p:cNvPr id="27653" name="Text Box 4"/>
          <p:cNvSpPr txBox="1">
            <a:spLocks noChangeArrowheads="1"/>
          </p:cNvSpPr>
          <p:nvPr/>
        </p:nvSpPr>
        <p:spPr bwMode="auto">
          <a:xfrm>
            <a:off x="6172200" y="4343400"/>
            <a:ext cx="2514600" cy="1509713"/>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rPr>
              <a:t>“</a:t>
            </a:r>
            <a:r>
              <a:rPr lang="en-US">
                <a:latin typeface="Times New Roman" pitchFamily="18" charset="0"/>
                <a:cs typeface="Times New Roman" pitchFamily="18" charset="0"/>
              </a:rPr>
              <a:t>… we have come to value working software over comprehensive documentation.”</a:t>
            </a:r>
            <a:endParaRPr lang="en-US">
              <a:latin typeface="Times New Roman" pitchFamily="18" charset="0"/>
            </a:endParaRPr>
          </a:p>
          <a:p>
            <a:pPr algn="r" eaLnBrk="1" hangingPunct="1">
              <a:spcBef>
                <a:spcPct val="50000"/>
              </a:spcBef>
            </a:pPr>
            <a:r>
              <a:rPr lang="en-US" sz="1400">
                <a:latin typeface="Times New Roman" pitchFamily="18" charset="0"/>
              </a:rPr>
              <a:t>- Agile Manifesto</a:t>
            </a:r>
          </a:p>
        </p:txBody>
      </p:sp>
      <p:sp>
        <p:nvSpPr>
          <p:cNvPr id="27654" name="Text Box 5"/>
          <p:cNvSpPr txBox="1">
            <a:spLocks noChangeArrowheads="1"/>
          </p:cNvSpPr>
          <p:nvPr/>
        </p:nvSpPr>
        <p:spPr bwMode="auto">
          <a:xfrm>
            <a:off x="6372225" y="6477000"/>
            <a:ext cx="2771775" cy="228600"/>
          </a:xfrm>
          <a:prstGeom prst="rect">
            <a:avLst/>
          </a:prstGeom>
          <a:noFill/>
          <a:ln w="9525">
            <a:noFill/>
            <a:miter lim="800000"/>
            <a:headEnd/>
            <a:tailEnd/>
          </a:ln>
        </p:spPr>
        <p:txBody>
          <a:bodyPr>
            <a:spAutoFit/>
          </a:bodyPr>
          <a:lstStyle/>
          <a:p>
            <a:pPr algn="r" eaLnBrk="1" hangingPunct="1"/>
            <a:r>
              <a:rPr lang="en-US" sz="900">
                <a:latin typeface="Times New Roman" pitchFamily="18" charset="0"/>
              </a:rPr>
              <a:t>image from www.agilemanifesto.org</a:t>
            </a:r>
          </a:p>
        </p:txBody>
      </p:sp>
      <p:pic>
        <p:nvPicPr>
          <p:cNvPr id="27655" name="Picture 8"/>
          <p:cNvPicPr>
            <a:picLocks noChangeAspect="1" noChangeArrowheads="1"/>
          </p:cNvPicPr>
          <p:nvPr/>
        </p:nvPicPr>
        <p:blipFill>
          <a:blip r:embed="rId3" cstate="print"/>
          <a:srcRect/>
          <a:stretch>
            <a:fillRect/>
          </a:stretch>
        </p:blipFill>
        <p:spPr bwMode="auto">
          <a:xfrm>
            <a:off x="6172200" y="1905000"/>
            <a:ext cx="2300288" cy="226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080922BE-CF14-4B3B-B3CC-91E756C70ED3}" type="slidenum">
              <a:rPr lang="en-US" smtClean="0"/>
              <a:pPr/>
              <a:t>26</a:t>
            </a:fld>
            <a:endParaRPr lang="en-US" smtClean="0"/>
          </a:p>
        </p:txBody>
      </p:sp>
      <p:sp>
        <p:nvSpPr>
          <p:cNvPr id="28675" name="Rectangle 2"/>
          <p:cNvSpPr>
            <a:spLocks noGrp="1" noChangeArrowheads="1"/>
          </p:cNvSpPr>
          <p:nvPr>
            <p:ph type="title"/>
          </p:nvPr>
        </p:nvSpPr>
        <p:spPr/>
        <p:txBody>
          <a:bodyPr/>
          <a:lstStyle/>
          <a:p>
            <a:pPr eaLnBrk="1" hangingPunct="1"/>
            <a:r>
              <a:rPr lang="en-US" smtClean="0"/>
              <a:t>Heuristic Evaluation</a:t>
            </a:r>
          </a:p>
        </p:txBody>
      </p:sp>
      <p:sp>
        <p:nvSpPr>
          <p:cNvPr id="28676" name="Rectangle 3"/>
          <p:cNvSpPr>
            <a:spLocks noGrp="1" noChangeArrowheads="1"/>
          </p:cNvSpPr>
          <p:nvPr>
            <p:ph type="body" idx="1"/>
          </p:nvPr>
        </p:nvSpPr>
        <p:spPr>
          <a:xfrm>
            <a:off x="457200" y="1676400"/>
            <a:ext cx="5943600" cy="4495800"/>
          </a:xfrm>
          <a:noFill/>
        </p:spPr>
        <p:txBody>
          <a:bodyPr/>
          <a:lstStyle/>
          <a:p>
            <a:pPr eaLnBrk="1" hangingPunct="1">
              <a:lnSpc>
                <a:spcPct val="90000"/>
              </a:lnSpc>
            </a:pPr>
            <a:r>
              <a:rPr lang="en-US" smtClean="0">
                <a:cs typeface="Times New Roman" pitchFamily="18" charset="0"/>
              </a:rPr>
              <a:t>Usability experts can review a design with respect to:</a:t>
            </a:r>
          </a:p>
          <a:p>
            <a:pPr lvl="1" eaLnBrk="1" hangingPunct="1">
              <a:lnSpc>
                <a:spcPct val="90000"/>
              </a:lnSpc>
            </a:pPr>
            <a:r>
              <a:rPr lang="en-US" smtClean="0">
                <a:cs typeface="Times New Roman" pitchFamily="18" charset="0"/>
              </a:rPr>
              <a:t>Interface style guides</a:t>
            </a:r>
          </a:p>
          <a:p>
            <a:pPr lvl="1" eaLnBrk="1" hangingPunct="1">
              <a:lnSpc>
                <a:spcPct val="90000"/>
              </a:lnSpc>
            </a:pPr>
            <a:r>
              <a:rPr lang="en-US" smtClean="0">
                <a:cs typeface="Times New Roman" pitchFamily="18" charset="0"/>
              </a:rPr>
              <a:t>General usability guidelines</a:t>
            </a:r>
          </a:p>
          <a:p>
            <a:pPr eaLnBrk="1" hangingPunct="1">
              <a:lnSpc>
                <a:spcPct val="90000"/>
              </a:lnSpc>
            </a:pPr>
            <a:r>
              <a:rPr lang="en-US" smtClean="0"/>
              <a:t>Base the review on either:</a:t>
            </a:r>
            <a:endParaRPr lang="en-US" i="1" smtClean="0"/>
          </a:p>
          <a:p>
            <a:pPr lvl="1" eaLnBrk="1" hangingPunct="1">
              <a:lnSpc>
                <a:spcPct val="90000"/>
              </a:lnSpc>
            </a:pPr>
            <a:r>
              <a:rPr lang="en-US" i="1" smtClean="0"/>
              <a:t>Mock-ups</a:t>
            </a:r>
            <a:endParaRPr lang="en-US" smtClean="0"/>
          </a:p>
          <a:p>
            <a:pPr lvl="1" eaLnBrk="1" hangingPunct="1">
              <a:lnSpc>
                <a:spcPct val="90000"/>
              </a:lnSpc>
            </a:pPr>
            <a:r>
              <a:rPr lang="en-US" i="1" smtClean="0"/>
              <a:t>Prototypes</a:t>
            </a:r>
            <a:endParaRPr lang="en-US" smtClean="0">
              <a:cs typeface="Times New Roman" pitchFamily="18" charset="0"/>
            </a:endParaRPr>
          </a:p>
          <a:p>
            <a:pPr eaLnBrk="1" hangingPunct="1">
              <a:lnSpc>
                <a:spcPct val="90000"/>
              </a:lnSpc>
            </a:pPr>
            <a:r>
              <a:rPr lang="en-US" smtClean="0">
                <a:cs typeface="Times New Roman" pitchFamily="18" charset="0"/>
              </a:rPr>
              <a:t>Approaches:</a:t>
            </a:r>
          </a:p>
          <a:p>
            <a:pPr lvl="1" eaLnBrk="1" hangingPunct="1">
              <a:lnSpc>
                <a:spcPct val="90000"/>
              </a:lnSpc>
            </a:pPr>
            <a:r>
              <a:rPr lang="en-US" i="1" smtClean="0">
                <a:cs typeface="Times New Roman" pitchFamily="18" charset="0"/>
              </a:rPr>
              <a:t>Cognitive Walkthough</a:t>
            </a:r>
          </a:p>
        </p:txBody>
      </p:sp>
      <p:sp>
        <p:nvSpPr>
          <p:cNvPr id="28677" name="Text Box 4"/>
          <p:cNvSpPr txBox="1">
            <a:spLocks noChangeArrowheads="1"/>
          </p:cNvSpPr>
          <p:nvPr/>
        </p:nvSpPr>
        <p:spPr bwMode="auto">
          <a:xfrm>
            <a:off x="6553200" y="3733800"/>
            <a:ext cx="2286000" cy="1784350"/>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rPr>
              <a:t>“</a:t>
            </a:r>
            <a:r>
              <a:rPr lang="en-US">
                <a:latin typeface="Times New Roman" pitchFamily="18" charset="0"/>
                <a:cs typeface="Times New Roman" pitchFamily="18" charset="0"/>
              </a:rPr>
              <a:t>When users do take time to look at your design, it should be as free as possible of problems.”</a:t>
            </a:r>
            <a:endParaRPr lang="en-US">
              <a:latin typeface="Times New Roman" pitchFamily="18" charset="0"/>
            </a:endParaRPr>
          </a:p>
          <a:p>
            <a:pPr algn="r" eaLnBrk="1" hangingPunct="1">
              <a:spcBef>
                <a:spcPct val="50000"/>
              </a:spcBef>
            </a:pPr>
            <a:r>
              <a:rPr lang="en-US" sz="1400">
                <a:latin typeface="Times New Roman" pitchFamily="18" charset="0"/>
              </a:rPr>
              <a:t>- Clayton Lewis, TCUID</a:t>
            </a:r>
          </a:p>
        </p:txBody>
      </p:sp>
      <p:pic>
        <p:nvPicPr>
          <p:cNvPr id="28678" name="Picture 5" descr="clayton"/>
          <p:cNvPicPr>
            <a:picLocks noChangeAspect="1" noChangeArrowheads="1"/>
          </p:cNvPicPr>
          <p:nvPr/>
        </p:nvPicPr>
        <p:blipFill>
          <a:blip r:embed="rId3" cstate="print"/>
          <a:srcRect/>
          <a:stretch>
            <a:fillRect/>
          </a:stretch>
        </p:blipFill>
        <p:spPr bwMode="auto">
          <a:xfrm>
            <a:off x="6477000" y="1981200"/>
            <a:ext cx="2362200" cy="1571625"/>
          </a:xfrm>
          <a:prstGeom prst="rect">
            <a:avLst/>
          </a:prstGeom>
          <a:noFill/>
          <a:ln w="9525">
            <a:noFill/>
            <a:miter lim="800000"/>
            <a:headEnd/>
            <a:tailEnd/>
          </a:ln>
        </p:spPr>
      </p:pic>
      <p:sp>
        <p:nvSpPr>
          <p:cNvPr id="28679" name="Text Box 6"/>
          <p:cNvSpPr txBox="1">
            <a:spLocks noChangeArrowheads="1"/>
          </p:cNvSpPr>
          <p:nvPr/>
        </p:nvSpPr>
        <p:spPr bwMode="auto">
          <a:xfrm>
            <a:off x="6372225" y="6477000"/>
            <a:ext cx="2771775" cy="228600"/>
          </a:xfrm>
          <a:prstGeom prst="rect">
            <a:avLst/>
          </a:prstGeom>
          <a:noFill/>
          <a:ln w="9525">
            <a:noFill/>
            <a:miter lim="800000"/>
            <a:headEnd/>
            <a:tailEnd/>
          </a:ln>
        </p:spPr>
        <p:txBody>
          <a:bodyPr>
            <a:spAutoFit/>
          </a:bodyPr>
          <a:lstStyle/>
          <a:p>
            <a:pPr algn="r" eaLnBrk="1" hangingPunct="1"/>
            <a:r>
              <a:rPr lang="en-US" sz="900">
                <a:latin typeface="Times New Roman" pitchFamily="18" charset="0"/>
              </a:rPr>
              <a:t>image from www.cs.colorado.edu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p:spPr>
        <p:txBody>
          <a:bodyPr/>
          <a:lstStyle/>
          <a:p>
            <a:fld id="{4FF8A845-3104-4E52-9BF0-6CFE738BEE05}" type="slidenum">
              <a:rPr lang="en-US" smtClean="0"/>
              <a:pPr/>
              <a:t>27</a:t>
            </a:fld>
            <a:endParaRPr lang="en-US" smtClean="0"/>
          </a:p>
        </p:txBody>
      </p:sp>
      <p:grpSp>
        <p:nvGrpSpPr>
          <p:cNvPr id="29699" name="Group 2"/>
          <p:cNvGrpSpPr>
            <a:grpSpLocks/>
          </p:cNvGrpSpPr>
          <p:nvPr/>
        </p:nvGrpSpPr>
        <p:grpSpPr bwMode="auto">
          <a:xfrm>
            <a:off x="76200" y="76200"/>
            <a:ext cx="8839200" cy="6553200"/>
            <a:chOff x="96" y="96"/>
            <a:chExt cx="5568" cy="4128"/>
          </a:xfrm>
        </p:grpSpPr>
        <p:pic>
          <p:nvPicPr>
            <p:cNvPr id="29700" name="Picture 3"/>
            <p:cNvPicPr>
              <a:picLocks noChangeAspect="1" noChangeArrowheads="1"/>
            </p:cNvPicPr>
            <p:nvPr/>
          </p:nvPicPr>
          <p:blipFill>
            <a:blip r:embed="rId3" cstate="print"/>
            <a:srcRect/>
            <a:stretch>
              <a:fillRect/>
            </a:stretch>
          </p:blipFill>
          <p:spPr bwMode="auto">
            <a:xfrm>
              <a:off x="2160" y="768"/>
              <a:ext cx="1104" cy="1037"/>
            </a:xfrm>
            <a:prstGeom prst="rect">
              <a:avLst/>
            </a:prstGeom>
            <a:noFill/>
            <a:ln w="9525">
              <a:noFill/>
              <a:miter lim="800000"/>
              <a:headEnd/>
              <a:tailEnd/>
            </a:ln>
          </p:spPr>
        </p:pic>
        <p:pic>
          <p:nvPicPr>
            <p:cNvPr id="29701" name="Picture 4"/>
            <p:cNvPicPr>
              <a:picLocks noChangeAspect="1" noChangeArrowheads="1"/>
            </p:cNvPicPr>
            <p:nvPr/>
          </p:nvPicPr>
          <p:blipFill>
            <a:blip r:embed="rId4" cstate="print"/>
            <a:srcRect/>
            <a:stretch>
              <a:fillRect/>
            </a:stretch>
          </p:blipFill>
          <p:spPr bwMode="auto">
            <a:xfrm>
              <a:off x="96" y="96"/>
              <a:ext cx="1104" cy="1037"/>
            </a:xfrm>
            <a:prstGeom prst="rect">
              <a:avLst/>
            </a:prstGeom>
            <a:noFill/>
            <a:ln w="9525">
              <a:noFill/>
              <a:miter lim="800000"/>
              <a:headEnd/>
              <a:tailEnd/>
            </a:ln>
          </p:spPr>
        </p:pic>
        <p:sp>
          <p:nvSpPr>
            <p:cNvPr id="29702" name="AutoShape 5"/>
            <p:cNvSpPr>
              <a:spLocks noChangeArrowheads="1"/>
            </p:cNvSpPr>
            <p:nvPr/>
          </p:nvSpPr>
          <p:spPr bwMode="auto">
            <a:xfrm>
              <a:off x="144" y="528"/>
              <a:ext cx="96" cy="48"/>
            </a:xfrm>
            <a:prstGeom prst="flowChartProcess">
              <a:avLst/>
            </a:prstGeom>
            <a:noFill/>
            <a:ln w="9525">
              <a:noFill/>
              <a:miter lim="800000"/>
              <a:headEnd/>
              <a:tailEnd/>
            </a:ln>
          </p:spPr>
          <p:txBody>
            <a:bodyPr wrap="none" anchor="ctr"/>
            <a:lstStyle/>
            <a:p>
              <a:endParaRPr lang="en-US"/>
            </a:p>
          </p:txBody>
        </p:sp>
        <p:sp>
          <p:nvSpPr>
            <p:cNvPr id="29703" name="AutoShape 6"/>
            <p:cNvSpPr>
              <a:spLocks noChangeArrowheads="1"/>
            </p:cNvSpPr>
            <p:nvPr/>
          </p:nvSpPr>
          <p:spPr bwMode="auto">
            <a:xfrm>
              <a:off x="2208" y="1248"/>
              <a:ext cx="96" cy="48"/>
            </a:xfrm>
            <a:prstGeom prst="flowChartProcess">
              <a:avLst/>
            </a:prstGeom>
            <a:noFill/>
            <a:ln w="9525">
              <a:noFill/>
              <a:miter lim="800000"/>
              <a:headEnd/>
              <a:tailEnd/>
            </a:ln>
          </p:spPr>
          <p:txBody>
            <a:bodyPr wrap="none" anchor="ctr"/>
            <a:lstStyle/>
            <a:p>
              <a:endParaRPr lang="en-US"/>
            </a:p>
          </p:txBody>
        </p:sp>
        <p:sp>
          <p:nvSpPr>
            <p:cNvPr id="29704" name="AutoShape 7"/>
            <p:cNvSpPr>
              <a:spLocks noChangeArrowheads="1"/>
            </p:cNvSpPr>
            <p:nvPr/>
          </p:nvSpPr>
          <p:spPr bwMode="auto">
            <a:xfrm>
              <a:off x="2208" y="1296"/>
              <a:ext cx="96" cy="48"/>
            </a:xfrm>
            <a:prstGeom prst="flowChartProcess">
              <a:avLst/>
            </a:prstGeom>
            <a:noFill/>
            <a:ln w="9525">
              <a:noFill/>
              <a:miter lim="800000"/>
              <a:headEnd/>
              <a:tailEnd/>
            </a:ln>
          </p:spPr>
          <p:txBody>
            <a:bodyPr wrap="none" anchor="ctr"/>
            <a:lstStyle/>
            <a:p>
              <a:endParaRPr lang="en-US"/>
            </a:p>
          </p:txBody>
        </p:sp>
        <p:sp>
          <p:nvSpPr>
            <p:cNvPr id="29705" name="AutoShape 8"/>
            <p:cNvSpPr>
              <a:spLocks noChangeArrowheads="1"/>
            </p:cNvSpPr>
            <p:nvPr/>
          </p:nvSpPr>
          <p:spPr bwMode="auto">
            <a:xfrm>
              <a:off x="2208" y="1344"/>
              <a:ext cx="96" cy="48"/>
            </a:xfrm>
            <a:prstGeom prst="flowChartProcess">
              <a:avLst/>
            </a:prstGeom>
            <a:noFill/>
            <a:ln w="9525">
              <a:noFill/>
              <a:miter lim="800000"/>
              <a:headEnd/>
              <a:tailEnd/>
            </a:ln>
          </p:spPr>
          <p:txBody>
            <a:bodyPr wrap="none" anchor="ctr"/>
            <a:lstStyle/>
            <a:p>
              <a:endParaRPr lang="en-US"/>
            </a:p>
          </p:txBody>
        </p:sp>
        <p:sp>
          <p:nvSpPr>
            <p:cNvPr id="29706" name="AutoShape 9"/>
            <p:cNvSpPr>
              <a:spLocks noChangeArrowheads="1"/>
            </p:cNvSpPr>
            <p:nvPr/>
          </p:nvSpPr>
          <p:spPr bwMode="auto">
            <a:xfrm>
              <a:off x="2208" y="1200"/>
              <a:ext cx="96" cy="48"/>
            </a:xfrm>
            <a:prstGeom prst="flowChartProcess">
              <a:avLst/>
            </a:prstGeom>
            <a:noFill/>
            <a:ln w="9525">
              <a:noFill/>
              <a:miter lim="800000"/>
              <a:headEnd/>
              <a:tailEnd/>
            </a:ln>
          </p:spPr>
          <p:txBody>
            <a:bodyPr wrap="none" anchor="ctr"/>
            <a:lstStyle/>
            <a:p>
              <a:endParaRPr lang="en-US"/>
            </a:p>
          </p:txBody>
        </p:sp>
        <p:sp>
          <p:nvSpPr>
            <p:cNvPr id="29707" name="AutoShape 10"/>
            <p:cNvSpPr>
              <a:spLocks noChangeArrowheads="1"/>
            </p:cNvSpPr>
            <p:nvPr/>
          </p:nvSpPr>
          <p:spPr bwMode="auto">
            <a:xfrm>
              <a:off x="2208" y="1152"/>
              <a:ext cx="96" cy="48"/>
            </a:xfrm>
            <a:prstGeom prst="flowChartProcess">
              <a:avLst/>
            </a:prstGeom>
            <a:noFill/>
            <a:ln w="9525">
              <a:noFill/>
              <a:miter lim="800000"/>
              <a:headEnd/>
              <a:tailEnd/>
            </a:ln>
          </p:spPr>
          <p:txBody>
            <a:bodyPr wrap="none" anchor="ctr"/>
            <a:lstStyle/>
            <a:p>
              <a:endParaRPr lang="en-US"/>
            </a:p>
          </p:txBody>
        </p:sp>
        <p:sp>
          <p:nvSpPr>
            <p:cNvPr id="29708" name="AutoShape 11"/>
            <p:cNvSpPr>
              <a:spLocks noChangeArrowheads="1"/>
            </p:cNvSpPr>
            <p:nvPr/>
          </p:nvSpPr>
          <p:spPr bwMode="auto">
            <a:xfrm>
              <a:off x="2208" y="1104"/>
              <a:ext cx="96" cy="48"/>
            </a:xfrm>
            <a:prstGeom prst="flowChartProcess">
              <a:avLst/>
            </a:prstGeom>
            <a:noFill/>
            <a:ln w="9525">
              <a:noFill/>
              <a:miter lim="800000"/>
              <a:headEnd/>
              <a:tailEnd/>
            </a:ln>
          </p:spPr>
          <p:txBody>
            <a:bodyPr wrap="none" anchor="ctr"/>
            <a:lstStyle/>
            <a:p>
              <a:endParaRPr lang="en-US"/>
            </a:p>
          </p:txBody>
        </p:sp>
        <p:sp>
          <p:nvSpPr>
            <p:cNvPr id="29709" name="Rectangle 12"/>
            <p:cNvSpPr>
              <a:spLocks noChangeArrowheads="1"/>
            </p:cNvSpPr>
            <p:nvPr/>
          </p:nvSpPr>
          <p:spPr bwMode="auto">
            <a:xfrm>
              <a:off x="1872" y="2016"/>
              <a:ext cx="3792" cy="2208"/>
            </a:xfrm>
            <a:prstGeom prst="rect">
              <a:avLst/>
            </a:prstGeom>
            <a:solidFill>
              <a:srgbClr val="C0C0C0"/>
            </a:solidFill>
            <a:ln w="9525">
              <a:solidFill>
                <a:schemeClr val="tx1"/>
              </a:solidFill>
              <a:miter lim="800000"/>
              <a:headEnd/>
              <a:tailEnd/>
            </a:ln>
          </p:spPr>
          <p:txBody>
            <a:bodyPr wrap="none" anchor="ctr"/>
            <a:lstStyle/>
            <a:p>
              <a:pPr algn="ctr" eaLnBrk="1" hangingPunct="1"/>
              <a:endParaRPr lang="en-US" sz="2400">
                <a:latin typeface="Times New Roman" pitchFamily="18" charset="0"/>
              </a:endParaRPr>
            </a:p>
            <a:p>
              <a:pPr algn="ctr" eaLnBrk="1" hangingPunct="1"/>
              <a:endParaRPr lang="en-US" sz="2400">
                <a:latin typeface="Times New Roman" pitchFamily="18" charset="0"/>
              </a:endParaRPr>
            </a:p>
            <a:p>
              <a:pPr algn="ctr" eaLnBrk="1" hangingPunct="1"/>
              <a:endParaRPr lang="en-US" sz="2400">
                <a:latin typeface="Times New Roman" pitchFamily="18" charset="0"/>
              </a:endParaRPr>
            </a:p>
            <a:p>
              <a:pPr algn="ctr" eaLnBrk="1" hangingPunct="1"/>
              <a:endParaRPr lang="en-US" sz="2400">
                <a:latin typeface="Times New Roman" pitchFamily="18" charset="0"/>
              </a:endParaRPr>
            </a:p>
            <a:p>
              <a:pPr algn="ctr" eaLnBrk="1" hangingPunct="1"/>
              <a:endParaRPr lang="en-US" sz="2400">
                <a:latin typeface="Times New Roman" pitchFamily="18" charset="0"/>
              </a:endParaRPr>
            </a:p>
            <a:p>
              <a:pPr algn="ctr" eaLnBrk="1" hangingPunct="1"/>
              <a:endParaRPr lang="en-US" sz="2400">
                <a:latin typeface="Times New Roman" pitchFamily="18" charset="0"/>
              </a:endParaRPr>
            </a:p>
            <a:p>
              <a:pPr algn="ctr" eaLnBrk="1" hangingPunct="1"/>
              <a:endParaRPr lang="en-US" sz="2400">
                <a:latin typeface="Times New Roman" pitchFamily="18" charset="0"/>
              </a:endParaRPr>
            </a:p>
            <a:p>
              <a:pPr algn="ctr" eaLnBrk="1" hangingPunct="1"/>
              <a:endParaRPr lang="en-US" sz="2400">
                <a:latin typeface="Times New Roman" pitchFamily="18" charset="0"/>
              </a:endParaRPr>
            </a:p>
            <a:p>
              <a:pPr algn="ctr" eaLnBrk="1" hangingPunct="1"/>
              <a:r>
                <a:rPr lang="en-US" sz="2400">
                  <a:latin typeface="Times New Roman" pitchFamily="18" charset="0"/>
                </a:rPr>
                <a:t>				        </a:t>
              </a:r>
              <a:r>
                <a:rPr lang="en-US" sz="2000">
                  <a:latin typeface="Times New Roman" pitchFamily="18" charset="0"/>
                </a:rPr>
                <a:t>Secure Section</a:t>
              </a:r>
            </a:p>
          </p:txBody>
        </p:sp>
        <p:pic>
          <p:nvPicPr>
            <p:cNvPr id="29710" name="Picture 13"/>
            <p:cNvPicPr>
              <a:picLocks noChangeAspect="1" noChangeArrowheads="1"/>
            </p:cNvPicPr>
            <p:nvPr/>
          </p:nvPicPr>
          <p:blipFill>
            <a:blip r:embed="rId5" cstate="print"/>
            <a:srcRect/>
            <a:stretch>
              <a:fillRect/>
            </a:stretch>
          </p:blipFill>
          <p:spPr bwMode="auto">
            <a:xfrm>
              <a:off x="1920" y="2064"/>
              <a:ext cx="1104" cy="1038"/>
            </a:xfrm>
            <a:prstGeom prst="rect">
              <a:avLst/>
            </a:prstGeom>
            <a:noFill/>
            <a:ln w="9525">
              <a:noFill/>
              <a:miter lim="800000"/>
              <a:headEnd/>
              <a:tailEnd/>
            </a:ln>
          </p:spPr>
        </p:pic>
        <p:pic>
          <p:nvPicPr>
            <p:cNvPr id="29711" name="Picture 14"/>
            <p:cNvPicPr>
              <a:picLocks noChangeAspect="1" noChangeArrowheads="1"/>
            </p:cNvPicPr>
            <p:nvPr/>
          </p:nvPicPr>
          <p:blipFill>
            <a:blip r:embed="rId6" cstate="print"/>
            <a:srcRect/>
            <a:stretch>
              <a:fillRect/>
            </a:stretch>
          </p:blipFill>
          <p:spPr bwMode="auto">
            <a:xfrm>
              <a:off x="4032" y="96"/>
              <a:ext cx="1104" cy="1036"/>
            </a:xfrm>
            <a:prstGeom prst="rect">
              <a:avLst/>
            </a:prstGeom>
            <a:noFill/>
            <a:ln w="9525">
              <a:noFill/>
              <a:miter lim="800000"/>
              <a:headEnd/>
              <a:tailEnd/>
            </a:ln>
          </p:spPr>
        </p:pic>
        <p:pic>
          <p:nvPicPr>
            <p:cNvPr id="29712" name="Picture 15"/>
            <p:cNvPicPr>
              <a:picLocks noChangeAspect="1" noChangeArrowheads="1"/>
            </p:cNvPicPr>
            <p:nvPr/>
          </p:nvPicPr>
          <p:blipFill>
            <a:blip r:embed="rId7" cstate="print"/>
            <a:srcRect/>
            <a:stretch>
              <a:fillRect/>
            </a:stretch>
          </p:blipFill>
          <p:spPr bwMode="auto">
            <a:xfrm>
              <a:off x="4512" y="768"/>
              <a:ext cx="1104" cy="1036"/>
            </a:xfrm>
            <a:prstGeom prst="rect">
              <a:avLst/>
            </a:prstGeom>
            <a:noFill/>
            <a:ln w="9525">
              <a:noFill/>
              <a:miter lim="800000"/>
              <a:headEnd/>
              <a:tailEnd/>
            </a:ln>
          </p:spPr>
        </p:pic>
        <p:pic>
          <p:nvPicPr>
            <p:cNvPr id="29713" name="Picture 16"/>
            <p:cNvPicPr>
              <a:picLocks noChangeAspect="1" noChangeArrowheads="1"/>
            </p:cNvPicPr>
            <p:nvPr/>
          </p:nvPicPr>
          <p:blipFill>
            <a:blip r:embed="rId8" cstate="print"/>
            <a:srcRect/>
            <a:stretch>
              <a:fillRect/>
            </a:stretch>
          </p:blipFill>
          <p:spPr bwMode="auto">
            <a:xfrm>
              <a:off x="3264" y="2064"/>
              <a:ext cx="1104" cy="1036"/>
            </a:xfrm>
            <a:prstGeom prst="rect">
              <a:avLst/>
            </a:prstGeom>
            <a:noFill/>
            <a:ln w="9525">
              <a:noFill/>
              <a:miter lim="800000"/>
              <a:headEnd/>
              <a:tailEnd/>
            </a:ln>
          </p:spPr>
        </p:pic>
        <p:pic>
          <p:nvPicPr>
            <p:cNvPr id="29714" name="Picture 17"/>
            <p:cNvPicPr>
              <a:picLocks noChangeAspect="1" noChangeArrowheads="1"/>
            </p:cNvPicPr>
            <p:nvPr/>
          </p:nvPicPr>
          <p:blipFill>
            <a:blip r:embed="rId9" cstate="print"/>
            <a:srcRect/>
            <a:stretch>
              <a:fillRect/>
            </a:stretch>
          </p:blipFill>
          <p:spPr bwMode="auto">
            <a:xfrm>
              <a:off x="4512" y="2064"/>
              <a:ext cx="1104" cy="1037"/>
            </a:xfrm>
            <a:prstGeom prst="rect">
              <a:avLst/>
            </a:prstGeom>
            <a:noFill/>
            <a:ln w="9525">
              <a:noFill/>
              <a:miter lim="800000"/>
              <a:headEnd/>
              <a:tailEnd/>
            </a:ln>
          </p:spPr>
        </p:pic>
        <p:pic>
          <p:nvPicPr>
            <p:cNvPr id="29715" name="Picture 18"/>
            <p:cNvPicPr>
              <a:picLocks noChangeAspect="1" noChangeArrowheads="1"/>
            </p:cNvPicPr>
            <p:nvPr/>
          </p:nvPicPr>
          <p:blipFill>
            <a:blip r:embed="rId10" cstate="print"/>
            <a:srcRect/>
            <a:stretch>
              <a:fillRect/>
            </a:stretch>
          </p:blipFill>
          <p:spPr bwMode="auto">
            <a:xfrm>
              <a:off x="576" y="2880"/>
              <a:ext cx="1104" cy="1037"/>
            </a:xfrm>
            <a:prstGeom prst="rect">
              <a:avLst/>
            </a:prstGeom>
            <a:noFill/>
            <a:ln w="9525">
              <a:noFill/>
              <a:miter lim="800000"/>
              <a:headEnd/>
              <a:tailEnd/>
            </a:ln>
          </p:spPr>
        </p:pic>
        <p:pic>
          <p:nvPicPr>
            <p:cNvPr id="29716" name="Picture 19"/>
            <p:cNvPicPr>
              <a:picLocks noChangeAspect="1" noChangeArrowheads="1"/>
            </p:cNvPicPr>
            <p:nvPr/>
          </p:nvPicPr>
          <p:blipFill>
            <a:blip r:embed="rId11" cstate="print"/>
            <a:srcRect/>
            <a:stretch>
              <a:fillRect/>
            </a:stretch>
          </p:blipFill>
          <p:spPr bwMode="auto">
            <a:xfrm>
              <a:off x="3264" y="3168"/>
              <a:ext cx="1104" cy="1037"/>
            </a:xfrm>
            <a:prstGeom prst="rect">
              <a:avLst/>
            </a:prstGeom>
            <a:noFill/>
            <a:ln w="9525">
              <a:noFill/>
              <a:miter lim="800000"/>
              <a:headEnd/>
              <a:tailEnd/>
            </a:ln>
          </p:spPr>
        </p:pic>
        <p:pic>
          <p:nvPicPr>
            <p:cNvPr id="29717" name="Picture 20"/>
            <p:cNvPicPr>
              <a:picLocks noChangeAspect="1" noChangeArrowheads="1"/>
            </p:cNvPicPr>
            <p:nvPr/>
          </p:nvPicPr>
          <p:blipFill>
            <a:blip r:embed="rId12" cstate="print"/>
            <a:srcRect/>
            <a:stretch>
              <a:fillRect/>
            </a:stretch>
          </p:blipFill>
          <p:spPr bwMode="auto">
            <a:xfrm>
              <a:off x="576" y="1776"/>
              <a:ext cx="1104" cy="1037"/>
            </a:xfrm>
            <a:prstGeom prst="rect">
              <a:avLst/>
            </a:prstGeom>
            <a:noFill/>
            <a:ln w="9525">
              <a:noFill/>
              <a:miter lim="800000"/>
              <a:headEnd/>
              <a:tailEnd/>
            </a:ln>
          </p:spPr>
        </p:pic>
        <p:cxnSp>
          <p:nvCxnSpPr>
            <p:cNvPr id="29718" name="AutoShape 21"/>
            <p:cNvCxnSpPr>
              <a:cxnSpLocks noChangeShapeType="1"/>
              <a:stCxn id="29702" idx="3"/>
            </p:cNvCxnSpPr>
            <p:nvPr/>
          </p:nvCxnSpPr>
          <p:spPr bwMode="auto">
            <a:xfrm>
              <a:off x="240" y="552"/>
              <a:ext cx="1920" cy="735"/>
            </a:xfrm>
            <a:prstGeom prst="bentConnector3">
              <a:avLst>
                <a:gd name="adj1" fmla="val 76981"/>
              </a:avLst>
            </a:prstGeom>
            <a:noFill/>
            <a:ln w="25400">
              <a:solidFill>
                <a:srgbClr val="800000"/>
              </a:solidFill>
              <a:miter lim="800000"/>
              <a:headEnd type="oval" w="med" len="med"/>
              <a:tailEnd type="stealth" w="lg" len="lg"/>
            </a:ln>
          </p:spPr>
        </p:cxnSp>
        <p:cxnSp>
          <p:nvCxnSpPr>
            <p:cNvPr id="29719" name="AutoShape 22"/>
            <p:cNvCxnSpPr>
              <a:cxnSpLocks noChangeShapeType="1"/>
              <a:stCxn id="29730" idx="2"/>
            </p:cNvCxnSpPr>
            <p:nvPr/>
          </p:nvCxnSpPr>
          <p:spPr bwMode="auto">
            <a:xfrm rot="16200000" flipH="1">
              <a:off x="-980" y="1844"/>
              <a:ext cx="2727" cy="384"/>
            </a:xfrm>
            <a:prstGeom prst="bentConnector2">
              <a:avLst/>
            </a:prstGeom>
            <a:noFill/>
            <a:ln w="25400">
              <a:solidFill>
                <a:srgbClr val="800000"/>
              </a:solidFill>
              <a:miter lim="800000"/>
              <a:headEnd type="oval" w="med" len="med"/>
              <a:tailEnd type="stealth" w="lg" len="lg"/>
            </a:ln>
          </p:spPr>
        </p:cxnSp>
        <p:cxnSp>
          <p:nvCxnSpPr>
            <p:cNvPr id="29720" name="AutoShape 23"/>
            <p:cNvCxnSpPr>
              <a:cxnSpLocks noChangeShapeType="1"/>
              <a:stCxn id="29721" idx="2"/>
            </p:cNvCxnSpPr>
            <p:nvPr/>
          </p:nvCxnSpPr>
          <p:spPr bwMode="auto">
            <a:xfrm rot="16200000" flipH="1">
              <a:off x="-332" y="1388"/>
              <a:ext cx="1671" cy="144"/>
            </a:xfrm>
            <a:prstGeom prst="bentConnector2">
              <a:avLst/>
            </a:prstGeom>
            <a:noFill/>
            <a:ln w="25400">
              <a:solidFill>
                <a:srgbClr val="800000"/>
              </a:solidFill>
              <a:miter lim="800000"/>
              <a:headEnd type="oval" w="med" len="med"/>
              <a:tailEnd type="stealth" w="lg" len="lg"/>
            </a:ln>
          </p:spPr>
        </p:cxnSp>
        <p:sp>
          <p:nvSpPr>
            <p:cNvPr id="29721" name="AutoShape 24"/>
            <p:cNvSpPr>
              <a:spLocks noChangeArrowheads="1"/>
            </p:cNvSpPr>
            <p:nvPr/>
          </p:nvSpPr>
          <p:spPr bwMode="auto">
            <a:xfrm>
              <a:off x="384" y="576"/>
              <a:ext cx="96" cy="48"/>
            </a:xfrm>
            <a:prstGeom prst="flowChartProcess">
              <a:avLst/>
            </a:prstGeom>
            <a:noFill/>
            <a:ln w="9525">
              <a:noFill/>
              <a:miter lim="800000"/>
              <a:headEnd/>
              <a:tailEnd/>
            </a:ln>
          </p:spPr>
          <p:txBody>
            <a:bodyPr wrap="none" anchor="ctr"/>
            <a:lstStyle/>
            <a:p>
              <a:endParaRPr lang="en-US"/>
            </a:p>
          </p:txBody>
        </p:sp>
        <p:cxnSp>
          <p:nvCxnSpPr>
            <p:cNvPr id="29722" name="AutoShape 25"/>
            <p:cNvCxnSpPr>
              <a:cxnSpLocks noChangeShapeType="1"/>
            </p:cNvCxnSpPr>
            <p:nvPr/>
          </p:nvCxnSpPr>
          <p:spPr bwMode="auto">
            <a:xfrm flipV="1">
              <a:off x="2256" y="624"/>
              <a:ext cx="2064" cy="620"/>
            </a:xfrm>
            <a:prstGeom prst="bentConnector3">
              <a:avLst>
                <a:gd name="adj1" fmla="val -486"/>
              </a:avLst>
            </a:prstGeom>
            <a:noFill/>
            <a:ln w="25400">
              <a:solidFill>
                <a:srgbClr val="800000"/>
              </a:solidFill>
              <a:miter lim="800000"/>
              <a:headEnd type="oval" w="med" len="med"/>
              <a:tailEnd type="stealth" w="lg" len="lg"/>
            </a:ln>
          </p:spPr>
        </p:cxnSp>
        <p:sp>
          <p:nvSpPr>
            <p:cNvPr id="29723" name="AutoShape 26"/>
            <p:cNvSpPr>
              <a:spLocks noChangeArrowheads="1"/>
            </p:cNvSpPr>
            <p:nvPr/>
          </p:nvSpPr>
          <p:spPr bwMode="auto">
            <a:xfrm>
              <a:off x="2640" y="1440"/>
              <a:ext cx="96" cy="48"/>
            </a:xfrm>
            <a:prstGeom prst="flowChartProcess">
              <a:avLst/>
            </a:prstGeom>
            <a:noFill/>
            <a:ln w="9525">
              <a:noFill/>
              <a:miter lim="800000"/>
              <a:headEnd/>
              <a:tailEnd/>
            </a:ln>
          </p:spPr>
          <p:txBody>
            <a:bodyPr wrap="none" anchor="ctr"/>
            <a:lstStyle/>
            <a:p>
              <a:endParaRPr lang="en-US"/>
            </a:p>
          </p:txBody>
        </p:sp>
        <p:cxnSp>
          <p:nvCxnSpPr>
            <p:cNvPr id="29724" name="AutoShape 27"/>
            <p:cNvCxnSpPr>
              <a:cxnSpLocks noChangeShapeType="1"/>
              <a:stCxn id="29723" idx="3"/>
            </p:cNvCxnSpPr>
            <p:nvPr/>
          </p:nvCxnSpPr>
          <p:spPr bwMode="auto">
            <a:xfrm flipV="1">
              <a:off x="2736" y="1286"/>
              <a:ext cx="1776" cy="178"/>
            </a:xfrm>
            <a:prstGeom prst="bentConnector3">
              <a:avLst>
                <a:gd name="adj1" fmla="val 81134"/>
              </a:avLst>
            </a:prstGeom>
            <a:noFill/>
            <a:ln w="25400">
              <a:solidFill>
                <a:srgbClr val="800000"/>
              </a:solidFill>
              <a:miter lim="800000"/>
              <a:headEnd type="oval" w="med" len="med"/>
              <a:tailEnd type="stealth" w="lg" len="lg"/>
            </a:ln>
          </p:spPr>
        </p:cxnSp>
        <p:cxnSp>
          <p:nvCxnSpPr>
            <p:cNvPr id="29725" name="AutoShape 28"/>
            <p:cNvCxnSpPr>
              <a:cxnSpLocks noChangeShapeType="1"/>
              <a:stCxn id="29708" idx="3"/>
            </p:cNvCxnSpPr>
            <p:nvPr/>
          </p:nvCxnSpPr>
          <p:spPr bwMode="auto">
            <a:xfrm>
              <a:off x="2304" y="1128"/>
              <a:ext cx="168" cy="936"/>
            </a:xfrm>
            <a:prstGeom prst="bentConnector2">
              <a:avLst/>
            </a:prstGeom>
            <a:noFill/>
            <a:ln w="25400">
              <a:solidFill>
                <a:srgbClr val="800000"/>
              </a:solidFill>
              <a:miter lim="800000"/>
              <a:headEnd type="oval" w="med" len="med"/>
              <a:tailEnd type="stealth" w="lg" len="lg"/>
            </a:ln>
          </p:spPr>
        </p:cxnSp>
        <p:sp>
          <p:nvSpPr>
            <p:cNvPr id="29726" name="AutoShape 29"/>
            <p:cNvSpPr>
              <a:spLocks noChangeArrowheads="1"/>
            </p:cNvSpPr>
            <p:nvPr/>
          </p:nvSpPr>
          <p:spPr bwMode="auto">
            <a:xfrm>
              <a:off x="2352" y="1344"/>
              <a:ext cx="96" cy="48"/>
            </a:xfrm>
            <a:prstGeom prst="flowChartProcess">
              <a:avLst/>
            </a:prstGeom>
            <a:noFill/>
            <a:ln w="9525">
              <a:noFill/>
              <a:miter lim="800000"/>
              <a:headEnd/>
              <a:tailEnd/>
            </a:ln>
          </p:spPr>
          <p:txBody>
            <a:bodyPr wrap="none" anchor="ctr"/>
            <a:lstStyle/>
            <a:p>
              <a:endParaRPr lang="en-US"/>
            </a:p>
          </p:txBody>
        </p:sp>
        <p:cxnSp>
          <p:nvCxnSpPr>
            <p:cNvPr id="29727" name="AutoShape 30"/>
            <p:cNvCxnSpPr>
              <a:cxnSpLocks noChangeShapeType="1"/>
              <a:stCxn id="29707" idx="3"/>
            </p:cNvCxnSpPr>
            <p:nvPr/>
          </p:nvCxnSpPr>
          <p:spPr bwMode="auto">
            <a:xfrm>
              <a:off x="2304" y="1176"/>
              <a:ext cx="1512" cy="888"/>
            </a:xfrm>
            <a:prstGeom prst="bentConnector2">
              <a:avLst/>
            </a:prstGeom>
            <a:noFill/>
            <a:ln w="25400">
              <a:solidFill>
                <a:srgbClr val="800000"/>
              </a:solidFill>
              <a:miter lim="800000"/>
              <a:headEnd type="oval" w="med" len="med"/>
              <a:tailEnd type="stealth" w="lg" len="lg"/>
            </a:ln>
          </p:spPr>
        </p:cxnSp>
        <p:sp>
          <p:nvSpPr>
            <p:cNvPr id="29728" name="AutoShape 31"/>
            <p:cNvSpPr>
              <a:spLocks noChangeArrowheads="1"/>
            </p:cNvSpPr>
            <p:nvPr/>
          </p:nvSpPr>
          <p:spPr bwMode="auto">
            <a:xfrm>
              <a:off x="3456" y="2688"/>
              <a:ext cx="96" cy="48"/>
            </a:xfrm>
            <a:prstGeom prst="flowChartProcess">
              <a:avLst/>
            </a:prstGeom>
            <a:noFill/>
            <a:ln w="9525">
              <a:noFill/>
              <a:miter lim="800000"/>
              <a:headEnd/>
              <a:tailEnd/>
            </a:ln>
          </p:spPr>
          <p:txBody>
            <a:bodyPr wrap="none" anchor="ctr"/>
            <a:lstStyle/>
            <a:p>
              <a:endParaRPr lang="en-US"/>
            </a:p>
          </p:txBody>
        </p:sp>
        <p:cxnSp>
          <p:nvCxnSpPr>
            <p:cNvPr id="29729" name="AutoShape 32"/>
            <p:cNvCxnSpPr>
              <a:cxnSpLocks noChangeShapeType="1"/>
              <a:stCxn id="29728" idx="2"/>
            </p:cNvCxnSpPr>
            <p:nvPr/>
          </p:nvCxnSpPr>
          <p:spPr bwMode="auto">
            <a:xfrm rot="16200000" flipH="1">
              <a:off x="3444" y="2796"/>
              <a:ext cx="432" cy="312"/>
            </a:xfrm>
            <a:prstGeom prst="bentConnector3">
              <a:avLst>
                <a:gd name="adj1" fmla="val 25694"/>
              </a:avLst>
            </a:prstGeom>
            <a:noFill/>
            <a:ln w="25400">
              <a:solidFill>
                <a:srgbClr val="800000"/>
              </a:solidFill>
              <a:miter lim="800000"/>
              <a:headEnd type="oval" w="med" len="med"/>
              <a:tailEnd type="stealth" w="lg" len="lg"/>
            </a:ln>
          </p:spPr>
        </p:cxnSp>
        <p:sp>
          <p:nvSpPr>
            <p:cNvPr id="29730" name="AutoShape 33"/>
            <p:cNvSpPr>
              <a:spLocks noChangeArrowheads="1"/>
            </p:cNvSpPr>
            <p:nvPr/>
          </p:nvSpPr>
          <p:spPr bwMode="auto">
            <a:xfrm>
              <a:off x="144" y="624"/>
              <a:ext cx="96" cy="48"/>
            </a:xfrm>
            <a:prstGeom prst="flowChartProcess">
              <a:avLst/>
            </a:prstGeom>
            <a:noFill/>
            <a:ln w="9525">
              <a:noFill/>
              <a:miter lim="800000"/>
              <a:headEnd/>
              <a:tailEnd/>
            </a:ln>
          </p:spPr>
          <p:txBody>
            <a:bodyPr wrap="none" anchor="ctr"/>
            <a:lstStyle/>
            <a:p>
              <a:endParaRPr lang="en-US"/>
            </a:p>
          </p:txBody>
        </p:sp>
        <p:sp>
          <p:nvSpPr>
            <p:cNvPr id="29731" name="AutoShape 34"/>
            <p:cNvSpPr>
              <a:spLocks noChangeArrowheads="1"/>
            </p:cNvSpPr>
            <p:nvPr/>
          </p:nvSpPr>
          <p:spPr bwMode="auto">
            <a:xfrm>
              <a:off x="3600" y="2304"/>
              <a:ext cx="96" cy="48"/>
            </a:xfrm>
            <a:prstGeom prst="flowChartProcess">
              <a:avLst/>
            </a:prstGeom>
            <a:noFill/>
            <a:ln w="9525">
              <a:noFill/>
              <a:miter lim="800000"/>
              <a:headEnd/>
              <a:tailEnd/>
            </a:ln>
          </p:spPr>
          <p:txBody>
            <a:bodyPr wrap="none" anchor="ctr"/>
            <a:lstStyle/>
            <a:p>
              <a:endParaRPr lang="en-US"/>
            </a:p>
          </p:txBody>
        </p:sp>
        <p:cxnSp>
          <p:nvCxnSpPr>
            <p:cNvPr id="29732" name="AutoShape 35"/>
            <p:cNvCxnSpPr>
              <a:cxnSpLocks noChangeShapeType="1"/>
              <a:stCxn id="29731" idx="2"/>
            </p:cNvCxnSpPr>
            <p:nvPr/>
          </p:nvCxnSpPr>
          <p:spPr bwMode="auto">
            <a:xfrm rot="16200000" flipH="1">
              <a:off x="3964" y="2036"/>
              <a:ext cx="231" cy="864"/>
            </a:xfrm>
            <a:prstGeom prst="bentConnector2">
              <a:avLst/>
            </a:prstGeom>
            <a:noFill/>
            <a:ln w="25400">
              <a:solidFill>
                <a:srgbClr val="800000"/>
              </a:solidFill>
              <a:miter lim="800000"/>
              <a:headEnd type="oval" w="med" len="med"/>
              <a:tailEnd type="stealth" w="lg" len="lg"/>
            </a:ln>
          </p:spPr>
        </p:cxnSp>
        <p:sp>
          <p:nvSpPr>
            <p:cNvPr id="29733" name="Text Box 36"/>
            <p:cNvSpPr txBox="1">
              <a:spLocks noChangeArrowheads="1"/>
            </p:cNvSpPr>
            <p:nvPr/>
          </p:nvSpPr>
          <p:spPr bwMode="auto">
            <a:xfrm>
              <a:off x="2016" y="3264"/>
              <a:ext cx="960" cy="372"/>
            </a:xfrm>
            <a:prstGeom prst="rect">
              <a:avLst/>
            </a:prstGeom>
            <a:solidFill>
              <a:schemeClr val="bg1"/>
            </a:solidFill>
            <a:ln w="9525">
              <a:solidFill>
                <a:schemeClr val="tx1"/>
              </a:solidFill>
              <a:prstDash val="dash"/>
              <a:miter lim="800000"/>
              <a:headEnd/>
              <a:tailEnd/>
            </a:ln>
          </p:spPr>
          <p:txBody>
            <a:bodyPr>
              <a:spAutoFit/>
            </a:bodyPr>
            <a:lstStyle/>
            <a:p>
              <a:pPr algn="ctr" eaLnBrk="1" hangingPunct="1">
                <a:spcBef>
                  <a:spcPct val="50000"/>
                </a:spcBef>
              </a:pPr>
              <a:r>
                <a:rPr lang="en-US" sz="1600" b="1" i="1">
                  <a:latin typeface="Times New Roman" pitchFamily="18" charset="0"/>
                </a:rPr>
                <a:t>Email sent to seller</a:t>
              </a:r>
            </a:p>
          </p:txBody>
        </p:sp>
        <p:sp>
          <p:nvSpPr>
            <p:cNvPr id="29734" name="AutoShape 37"/>
            <p:cNvSpPr>
              <a:spLocks noChangeArrowheads="1"/>
            </p:cNvSpPr>
            <p:nvPr/>
          </p:nvSpPr>
          <p:spPr bwMode="auto">
            <a:xfrm>
              <a:off x="2304" y="2928"/>
              <a:ext cx="96" cy="48"/>
            </a:xfrm>
            <a:prstGeom prst="flowChartProcess">
              <a:avLst/>
            </a:prstGeom>
            <a:noFill/>
            <a:ln w="9525">
              <a:noFill/>
              <a:miter lim="800000"/>
              <a:headEnd/>
              <a:tailEnd/>
            </a:ln>
          </p:spPr>
          <p:txBody>
            <a:bodyPr wrap="none" anchor="ctr"/>
            <a:lstStyle/>
            <a:p>
              <a:endParaRPr lang="en-US"/>
            </a:p>
          </p:txBody>
        </p:sp>
        <p:sp>
          <p:nvSpPr>
            <p:cNvPr id="29735" name="AutoShape 38"/>
            <p:cNvSpPr>
              <a:spLocks noChangeArrowheads="1"/>
            </p:cNvSpPr>
            <p:nvPr/>
          </p:nvSpPr>
          <p:spPr bwMode="auto">
            <a:xfrm>
              <a:off x="2112" y="2928"/>
              <a:ext cx="96" cy="48"/>
            </a:xfrm>
            <a:prstGeom prst="flowChartProcess">
              <a:avLst/>
            </a:prstGeom>
            <a:noFill/>
            <a:ln w="9525">
              <a:noFill/>
              <a:miter lim="800000"/>
              <a:headEnd/>
              <a:tailEnd/>
            </a:ln>
          </p:spPr>
          <p:txBody>
            <a:bodyPr wrap="none" anchor="ctr"/>
            <a:lstStyle/>
            <a:p>
              <a:endParaRPr lang="en-US"/>
            </a:p>
          </p:txBody>
        </p:sp>
        <p:cxnSp>
          <p:nvCxnSpPr>
            <p:cNvPr id="29736" name="AutoShape 39"/>
            <p:cNvCxnSpPr>
              <a:cxnSpLocks noChangeShapeType="1"/>
              <a:stCxn id="29735" idx="2"/>
              <a:endCxn id="29733" idx="0"/>
            </p:cNvCxnSpPr>
            <p:nvPr/>
          </p:nvCxnSpPr>
          <p:spPr bwMode="auto">
            <a:xfrm rot="16200000" flipH="1">
              <a:off x="2184" y="2952"/>
              <a:ext cx="288" cy="336"/>
            </a:xfrm>
            <a:prstGeom prst="bentConnector3">
              <a:avLst>
                <a:gd name="adj1" fmla="val 50000"/>
              </a:avLst>
            </a:prstGeom>
            <a:noFill/>
            <a:ln w="25400">
              <a:solidFill>
                <a:srgbClr val="800000"/>
              </a:solidFill>
              <a:miter lim="800000"/>
              <a:headEnd type="oval" w="med" len="med"/>
              <a:tailEnd type="stealth" w="lg" len="lg"/>
            </a:ln>
          </p:spPr>
        </p:cxnSp>
        <p:cxnSp>
          <p:nvCxnSpPr>
            <p:cNvPr id="29737" name="AutoShape 40"/>
            <p:cNvCxnSpPr>
              <a:cxnSpLocks noChangeShapeType="1"/>
              <a:stCxn id="29734" idx="2"/>
            </p:cNvCxnSpPr>
            <p:nvPr/>
          </p:nvCxnSpPr>
          <p:spPr bwMode="auto">
            <a:xfrm rot="16200000" flipH="1">
              <a:off x="2988" y="2340"/>
              <a:ext cx="192" cy="1464"/>
            </a:xfrm>
            <a:prstGeom prst="bentConnector3">
              <a:avLst>
                <a:gd name="adj1" fmla="val -1565"/>
              </a:avLst>
            </a:prstGeom>
            <a:noFill/>
            <a:ln w="25400">
              <a:solidFill>
                <a:srgbClr val="800000"/>
              </a:solidFill>
              <a:miter lim="800000"/>
              <a:headEnd type="oval" w="med" len="med"/>
              <a:tailEnd type="stealth" w="lg" len="lg"/>
            </a:ln>
          </p:spPr>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45F3DEBE-9836-4A7F-A8E5-D089D5A942AA}" type="slidenum">
              <a:rPr lang="en-US" smtClean="0"/>
              <a:pPr/>
              <a:t>28</a:t>
            </a:fld>
            <a:endParaRPr lang="en-US" smtClean="0"/>
          </a:p>
        </p:txBody>
      </p:sp>
      <p:sp>
        <p:nvSpPr>
          <p:cNvPr id="30723" name="Rectangle 2"/>
          <p:cNvSpPr>
            <a:spLocks noGrp="1" noChangeArrowheads="1"/>
          </p:cNvSpPr>
          <p:nvPr>
            <p:ph type="title"/>
          </p:nvPr>
        </p:nvSpPr>
        <p:spPr/>
        <p:txBody>
          <a:bodyPr/>
          <a:lstStyle/>
          <a:p>
            <a:pPr eaLnBrk="1" hangingPunct="1"/>
            <a:r>
              <a:rPr lang="en-US" smtClean="0"/>
              <a:t>Thinking-Aloud Protocols</a:t>
            </a:r>
          </a:p>
        </p:txBody>
      </p:sp>
      <p:sp>
        <p:nvSpPr>
          <p:cNvPr id="30724" name="Rectangle 4"/>
          <p:cNvSpPr>
            <a:spLocks noGrp="1" noChangeArrowheads="1"/>
          </p:cNvSpPr>
          <p:nvPr>
            <p:ph type="body" idx="1"/>
          </p:nvPr>
        </p:nvSpPr>
        <p:spPr>
          <a:xfrm>
            <a:off x="457200" y="1676400"/>
            <a:ext cx="5943600" cy="4495800"/>
          </a:xfrm>
          <a:noFill/>
        </p:spPr>
        <p:txBody>
          <a:bodyPr/>
          <a:lstStyle/>
          <a:p>
            <a:pPr eaLnBrk="1" hangingPunct="1"/>
            <a:r>
              <a:rPr lang="en-US" smtClean="0">
                <a:cs typeface="Times New Roman" pitchFamily="18" charset="0"/>
              </a:rPr>
              <a:t>Watch real users do real tasks using the system.</a:t>
            </a:r>
          </a:p>
          <a:p>
            <a:pPr eaLnBrk="1" hangingPunct="1"/>
            <a:r>
              <a:rPr lang="en-US" smtClean="0">
                <a:cs typeface="Times New Roman" pitchFamily="18" charset="0"/>
              </a:rPr>
              <a:t>Have them talk about </a:t>
            </a:r>
            <a:r>
              <a:rPr lang="en-US" i="1" smtClean="0">
                <a:cs typeface="Times New Roman" pitchFamily="18" charset="0"/>
              </a:rPr>
              <a:t>what</a:t>
            </a:r>
            <a:r>
              <a:rPr lang="en-US" smtClean="0">
                <a:cs typeface="Times New Roman" pitchFamily="18" charset="0"/>
              </a:rPr>
              <a:t> they are doing and </a:t>
            </a:r>
            <a:r>
              <a:rPr lang="en-US" i="1" smtClean="0">
                <a:cs typeface="Times New Roman" pitchFamily="18" charset="0"/>
              </a:rPr>
              <a:t>why</a:t>
            </a:r>
            <a:r>
              <a:rPr lang="en-US" smtClean="0">
                <a:cs typeface="Times New Roman" pitchFamily="18" charset="0"/>
              </a:rPr>
              <a:t>.</a:t>
            </a:r>
          </a:p>
        </p:txBody>
      </p:sp>
      <p:sp>
        <p:nvSpPr>
          <p:cNvPr id="30725" name="Text Box 5"/>
          <p:cNvSpPr txBox="1">
            <a:spLocks noChangeArrowheads="1"/>
          </p:cNvSpPr>
          <p:nvPr/>
        </p:nvSpPr>
        <p:spPr bwMode="auto">
          <a:xfrm>
            <a:off x="6781800" y="3733800"/>
            <a:ext cx="2286000" cy="1784350"/>
          </a:xfrm>
          <a:prstGeom prst="rect">
            <a:avLst/>
          </a:prstGeom>
          <a:noFill/>
          <a:ln w="9525">
            <a:noFill/>
            <a:miter lim="800000"/>
            <a:headEnd/>
            <a:tailEnd/>
          </a:ln>
        </p:spPr>
        <p:txBody>
          <a:bodyPr>
            <a:spAutoFit/>
          </a:bodyPr>
          <a:lstStyle/>
          <a:p>
            <a:pPr eaLnBrk="1" hangingPunct="1">
              <a:spcBef>
                <a:spcPct val="50000"/>
              </a:spcBef>
            </a:pPr>
            <a:r>
              <a:rPr lang="en-US">
                <a:latin typeface="Times New Roman" pitchFamily="18" charset="0"/>
              </a:rPr>
              <a:t>“A user interface is well designed when the program behaves exactly how the user thought it would.”</a:t>
            </a:r>
          </a:p>
          <a:p>
            <a:pPr algn="r" eaLnBrk="1" hangingPunct="1">
              <a:spcBef>
                <a:spcPct val="50000"/>
              </a:spcBef>
            </a:pPr>
            <a:r>
              <a:rPr lang="en-US" sz="1400">
                <a:latin typeface="Times New Roman" pitchFamily="18" charset="0"/>
              </a:rPr>
              <a:t>- Joel Spolsky, UIDP</a:t>
            </a:r>
          </a:p>
        </p:txBody>
      </p:sp>
      <p:pic>
        <p:nvPicPr>
          <p:cNvPr id="30726" name="Picture 0" descr="JoelSpolsky"/>
          <p:cNvPicPr>
            <a:picLocks noChangeAspect="1" noChangeArrowheads="1"/>
          </p:cNvPicPr>
          <p:nvPr/>
        </p:nvPicPr>
        <p:blipFill>
          <a:blip r:embed="rId3" cstate="print"/>
          <a:srcRect/>
          <a:stretch>
            <a:fillRect/>
          </a:stretch>
        </p:blipFill>
        <p:spPr bwMode="auto">
          <a:xfrm>
            <a:off x="6934200" y="1981200"/>
            <a:ext cx="1633538" cy="1633538"/>
          </a:xfrm>
          <a:prstGeom prst="rect">
            <a:avLst/>
          </a:prstGeom>
          <a:noFill/>
          <a:ln w="9525">
            <a:noFill/>
            <a:miter lim="800000"/>
            <a:headEnd/>
            <a:tailEnd/>
          </a:ln>
        </p:spPr>
      </p:pic>
      <p:sp>
        <p:nvSpPr>
          <p:cNvPr id="30727" name="Text Box 1"/>
          <p:cNvSpPr txBox="1">
            <a:spLocks noChangeArrowheads="1"/>
          </p:cNvSpPr>
          <p:nvPr/>
        </p:nvSpPr>
        <p:spPr bwMode="auto">
          <a:xfrm>
            <a:off x="6372225" y="6477000"/>
            <a:ext cx="2771775" cy="228600"/>
          </a:xfrm>
          <a:prstGeom prst="rect">
            <a:avLst/>
          </a:prstGeom>
          <a:noFill/>
          <a:ln w="9525">
            <a:noFill/>
            <a:miter lim="800000"/>
            <a:headEnd/>
            <a:tailEnd/>
          </a:ln>
        </p:spPr>
        <p:txBody>
          <a:bodyPr>
            <a:spAutoFit/>
          </a:bodyPr>
          <a:lstStyle/>
          <a:p>
            <a:pPr algn="r" eaLnBrk="1" hangingPunct="1"/>
            <a:r>
              <a:rPr lang="en-US" sz="900">
                <a:latin typeface="Times New Roman" pitchFamily="18" charset="0"/>
              </a:rPr>
              <a:t>image from joel.spolsky.com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05EDF174-FD90-42C1-B565-73D58CCE348C}" type="slidenum">
              <a:rPr lang="en-US" smtClean="0"/>
              <a:pPr/>
              <a:t>29</a:t>
            </a:fld>
            <a:endParaRPr lang="en-US" smtClean="0"/>
          </a:p>
        </p:txBody>
      </p:sp>
      <p:sp>
        <p:nvSpPr>
          <p:cNvPr id="31747" name="Rectangle 2"/>
          <p:cNvSpPr>
            <a:spLocks noGrp="1" noChangeArrowheads="1"/>
          </p:cNvSpPr>
          <p:nvPr>
            <p:ph type="body" idx="1"/>
          </p:nvPr>
        </p:nvSpPr>
        <p:spPr>
          <a:xfrm>
            <a:off x="4572000" y="1763713"/>
            <a:ext cx="3200400" cy="4637087"/>
          </a:xfrm>
        </p:spPr>
        <p:txBody>
          <a:bodyPr/>
          <a:lstStyle/>
          <a:p>
            <a:pPr eaLnBrk="1" hangingPunct="1">
              <a:lnSpc>
                <a:spcPct val="80000"/>
              </a:lnSpc>
              <a:buFont typeface="Arial" charset="0"/>
              <a:buNone/>
            </a:pPr>
            <a:r>
              <a:rPr lang="en-US" smtClean="0"/>
              <a:t>Real Users</a:t>
            </a:r>
          </a:p>
          <a:p>
            <a:pPr eaLnBrk="1" hangingPunct="1">
              <a:lnSpc>
                <a:spcPct val="80000"/>
              </a:lnSpc>
              <a:buFont typeface="Arial" charset="0"/>
              <a:buNone/>
            </a:pPr>
            <a:endParaRPr lang="en-US" sz="800" smtClean="0"/>
          </a:p>
          <a:p>
            <a:pPr eaLnBrk="1" hangingPunct="1">
              <a:lnSpc>
                <a:spcPct val="80000"/>
              </a:lnSpc>
              <a:buFont typeface="Arial" charset="0"/>
              <a:buNone/>
            </a:pPr>
            <a:endParaRPr lang="en-US" sz="2400" smtClean="0"/>
          </a:p>
          <a:p>
            <a:pPr eaLnBrk="1" hangingPunct="1">
              <a:lnSpc>
                <a:spcPct val="80000"/>
              </a:lnSpc>
              <a:buFont typeface="Arial" charset="0"/>
              <a:buNone/>
            </a:pPr>
            <a:r>
              <a:rPr lang="en-US" sz="2400" smtClean="0"/>
              <a:t>Come in all shapes and sizes</a:t>
            </a:r>
          </a:p>
          <a:p>
            <a:pPr eaLnBrk="1" hangingPunct="1">
              <a:lnSpc>
                <a:spcPct val="80000"/>
              </a:lnSpc>
              <a:buFont typeface="Arial" charset="0"/>
              <a:buNone/>
            </a:pPr>
            <a:r>
              <a:rPr lang="en-US" sz="2400" smtClean="0"/>
              <a:t>Exist everywhere</a:t>
            </a:r>
          </a:p>
          <a:p>
            <a:pPr eaLnBrk="1" hangingPunct="1">
              <a:lnSpc>
                <a:spcPct val="80000"/>
              </a:lnSpc>
              <a:buFont typeface="Arial" charset="0"/>
              <a:buNone/>
            </a:pPr>
            <a:endParaRPr lang="en-US" sz="2400" smtClean="0"/>
          </a:p>
        </p:txBody>
      </p:sp>
      <p:sp>
        <p:nvSpPr>
          <p:cNvPr id="31748" name="Rectangle 3"/>
          <p:cNvSpPr>
            <a:spLocks noGrp="1" noChangeArrowheads="1"/>
          </p:cNvSpPr>
          <p:nvPr>
            <p:ph type="title"/>
          </p:nvPr>
        </p:nvSpPr>
        <p:spPr/>
        <p:txBody>
          <a:bodyPr/>
          <a:lstStyle/>
          <a:p>
            <a:pPr eaLnBrk="1" hangingPunct="1"/>
            <a:r>
              <a:rPr lang="en-US" smtClean="0"/>
              <a:t>Average Users and Real Users</a:t>
            </a:r>
          </a:p>
        </p:txBody>
      </p:sp>
      <p:sp>
        <p:nvSpPr>
          <p:cNvPr id="31749" name="Rectangle 4"/>
          <p:cNvSpPr>
            <a:spLocks noChangeArrowheads="1"/>
          </p:cNvSpPr>
          <p:nvPr/>
        </p:nvSpPr>
        <p:spPr bwMode="auto">
          <a:xfrm>
            <a:off x="838200" y="1763713"/>
            <a:ext cx="3581400" cy="4038600"/>
          </a:xfrm>
          <a:prstGeom prst="rect">
            <a:avLst/>
          </a:prstGeom>
          <a:noFill/>
          <a:ln w="9525">
            <a:noFill/>
            <a:miter lim="800000"/>
            <a:headEnd/>
            <a:tailEnd/>
          </a:ln>
        </p:spPr>
        <p:txBody>
          <a:bodyPr/>
          <a:lstStyle/>
          <a:p>
            <a:pPr marL="342900" indent="-342900" algn="r" eaLnBrk="1" hangingPunct="1">
              <a:lnSpc>
                <a:spcPct val="80000"/>
              </a:lnSpc>
              <a:spcBef>
                <a:spcPct val="20000"/>
              </a:spcBef>
              <a:buClr>
                <a:schemeClr val="tx1"/>
              </a:buClr>
              <a:buSzPct val="75000"/>
              <a:buFont typeface="Arial" charset="0"/>
              <a:buNone/>
            </a:pPr>
            <a:r>
              <a:rPr lang="en-US" sz="3200"/>
              <a:t>The Average User</a:t>
            </a:r>
          </a:p>
          <a:p>
            <a:pPr marL="342900" indent="-342900" algn="r" eaLnBrk="1" hangingPunct="1">
              <a:lnSpc>
                <a:spcPct val="80000"/>
              </a:lnSpc>
              <a:spcBef>
                <a:spcPct val="20000"/>
              </a:spcBef>
              <a:buClr>
                <a:schemeClr val="tx1"/>
              </a:buClr>
              <a:buSzPct val="75000"/>
              <a:buFont typeface="Arial" charset="0"/>
              <a:buNone/>
            </a:pPr>
            <a:endParaRPr lang="en-US" sz="800"/>
          </a:p>
          <a:p>
            <a:pPr marL="342900" indent="-342900" algn="r" eaLnBrk="1" hangingPunct="1">
              <a:lnSpc>
                <a:spcPct val="80000"/>
              </a:lnSpc>
              <a:spcBef>
                <a:spcPct val="20000"/>
              </a:spcBef>
              <a:buClr>
                <a:schemeClr val="tx1"/>
              </a:buClr>
              <a:buSzPct val="75000"/>
              <a:buFont typeface="Arial" charset="0"/>
              <a:buNone/>
            </a:pPr>
            <a:endParaRPr lang="en-US" sz="2400"/>
          </a:p>
          <a:p>
            <a:pPr marL="342900" indent="-342900" algn="r" eaLnBrk="1" hangingPunct="1">
              <a:lnSpc>
                <a:spcPct val="80000"/>
              </a:lnSpc>
              <a:spcBef>
                <a:spcPct val="20000"/>
              </a:spcBef>
              <a:buClr>
                <a:schemeClr val="tx1"/>
              </a:buClr>
              <a:buSzPct val="75000"/>
              <a:buFont typeface="Arial" charset="0"/>
              <a:buNone/>
            </a:pPr>
            <a:r>
              <a:rPr lang="en-US" sz="2400"/>
              <a:t>Comes in one generic shape and size</a:t>
            </a:r>
          </a:p>
          <a:p>
            <a:pPr marL="342900" indent="-342900" algn="r" eaLnBrk="1" hangingPunct="1">
              <a:lnSpc>
                <a:spcPct val="80000"/>
              </a:lnSpc>
              <a:spcBef>
                <a:spcPct val="20000"/>
              </a:spcBef>
              <a:buClr>
                <a:schemeClr val="tx1"/>
              </a:buClr>
              <a:buSzPct val="75000"/>
              <a:buFont typeface="Arial" charset="0"/>
              <a:buNone/>
            </a:pPr>
            <a:r>
              <a:rPr lang="en-US" sz="2400"/>
              <a:t>Doesn’t really exist</a:t>
            </a:r>
          </a:p>
          <a:p>
            <a:pPr marL="342900" indent="-342900" algn="r" eaLnBrk="1" hangingPunct="1">
              <a:lnSpc>
                <a:spcPct val="80000"/>
              </a:lnSpc>
              <a:spcBef>
                <a:spcPct val="20000"/>
              </a:spcBef>
              <a:buClr>
                <a:schemeClr val="tx1"/>
              </a:buClr>
              <a:buSzPct val="75000"/>
              <a:buFont typeface="Arial" charset="0"/>
              <a:buNone/>
            </a:pPr>
            <a:endParaRPr lang="en-US" sz="2400"/>
          </a:p>
          <a:p>
            <a:pPr marL="342900" indent="-342900" algn="r" eaLnBrk="1" hangingPunct="1">
              <a:lnSpc>
                <a:spcPct val="80000"/>
              </a:lnSpc>
              <a:spcBef>
                <a:spcPct val="20000"/>
              </a:spcBef>
              <a:buClr>
                <a:schemeClr val="tx1"/>
              </a:buClr>
              <a:buSzPct val="75000"/>
              <a:buFont typeface="Arial" charset="0"/>
              <a:buNone/>
            </a:pPr>
            <a:endParaRPr lang="en-US" sz="2400"/>
          </a:p>
        </p:txBody>
      </p:sp>
      <p:sp>
        <p:nvSpPr>
          <p:cNvPr id="31750" name="Line 5"/>
          <p:cNvSpPr>
            <a:spLocks noChangeShapeType="1"/>
          </p:cNvSpPr>
          <p:nvPr/>
        </p:nvSpPr>
        <p:spPr bwMode="auto">
          <a:xfrm>
            <a:off x="4495800" y="2373313"/>
            <a:ext cx="0" cy="2732087"/>
          </a:xfrm>
          <a:prstGeom prst="line">
            <a:avLst/>
          </a:prstGeom>
          <a:noFill/>
          <a:ln w="9525">
            <a:solidFill>
              <a:schemeClr val="tx1"/>
            </a:solidFill>
            <a:round/>
            <a:headEnd/>
            <a:tailEnd/>
          </a:ln>
        </p:spPr>
        <p:txBody>
          <a:bodyPr/>
          <a:lstStyle/>
          <a:p>
            <a:endParaRPr lang="en-US"/>
          </a:p>
        </p:txBody>
      </p:sp>
      <p:sp>
        <p:nvSpPr>
          <p:cNvPr id="31751" name="Text Box 6"/>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www.dilbert.com</a:t>
            </a:r>
          </a:p>
        </p:txBody>
      </p:sp>
      <p:pic>
        <p:nvPicPr>
          <p:cNvPr id="31752" name="Picture 8" descr="liz2"/>
          <p:cNvPicPr>
            <a:picLocks noChangeAspect="1" noChangeArrowheads="1"/>
          </p:cNvPicPr>
          <p:nvPr/>
        </p:nvPicPr>
        <p:blipFill>
          <a:blip r:embed="rId3" cstate="print"/>
          <a:srcRect/>
          <a:stretch>
            <a:fillRect/>
          </a:stretch>
        </p:blipFill>
        <p:spPr bwMode="auto">
          <a:xfrm>
            <a:off x="7696200" y="2362200"/>
            <a:ext cx="1439863" cy="1857375"/>
          </a:xfrm>
          <a:prstGeom prst="rect">
            <a:avLst/>
          </a:prstGeom>
          <a:noFill/>
          <a:ln w="9525">
            <a:noFill/>
            <a:miter lim="800000"/>
            <a:headEnd/>
            <a:tailEnd/>
          </a:ln>
        </p:spPr>
      </p:pic>
      <p:pic>
        <p:nvPicPr>
          <p:cNvPr id="31753" name="Picture 9"/>
          <p:cNvPicPr>
            <a:picLocks noChangeAspect="1" noChangeArrowheads="1"/>
          </p:cNvPicPr>
          <p:nvPr/>
        </p:nvPicPr>
        <p:blipFill>
          <a:blip r:embed="rId4" cstate="print"/>
          <a:srcRect/>
          <a:stretch>
            <a:fillRect/>
          </a:stretch>
        </p:blipFill>
        <p:spPr bwMode="auto">
          <a:xfrm>
            <a:off x="247650" y="3200400"/>
            <a:ext cx="1276350" cy="1371600"/>
          </a:xfrm>
          <a:prstGeom prst="rect">
            <a:avLst/>
          </a:prstGeom>
          <a:noFill/>
          <a:ln w="9525">
            <a:noFill/>
            <a:miter lim="800000"/>
            <a:headEnd/>
            <a:tailEnd/>
          </a:ln>
        </p:spPr>
      </p:pic>
      <p:pic>
        <p:nvPicPr>
          <p:cNvPr id="31754" name="Picture 10"/>
          <p:cNvPicPr>
            <a:picLocks noChangeAspect="1" noChangeArrowheads="1"/>
          </p:cNvPicPr>
          <p:nvPr/>
        </p:nvPicPr>
        <p:blipFill>
          <a:blip r:embed="rId5" cstate="print"/>
          <a:srcRect/>
          <a:stretch>
            <a:fillRect/>
          </a:stretch>
        </p:blipFill>
        <p:spPr bwMode="auto">
          <a:xfrm>
            <a:off x="7467600" y="4800600"/>
            <a:ext cx="1524000" cy="1069975"/>
          </a:xfrm>
          <a:prstGeom prst="rect">
            <a:avLst/>
          </a:prstGeom>
          <a:noFill/>
          <a:ln w="9525">
            <a:noFill/>
            <a:miter lim="800000"/>
            <a:headEnd/>
            <a:tailEnd/>
          </a:ln>
        </p:spPr>
      </p:pic>
      <p:pic>
        <p:nvPicPr>
          <p:cNvPr id="31755" name="Picture 11"/>
          <p:cNvPicPr>
            <a:picLocks noChangeAspect="1" noChangeArrowheads="1"/>
          </p:cNvPicPr>
          <p:nvPr/>
        </p:nvPicPr>
        <p:blipFill>
          <a:blip r:embed="rId6" cstate="print"/>
          <a:srcRect/>
          <a:stretch>
            <a:fillRect/>
          </a:stretch>
        </p:blipFill>
        <p:spPr bwMode="auto">
          <a:xfrm>
            <a:off x="6103938" y="4953000"/>
            <a:ext cx="1287462" cy="1447800"/>
          </a:xfrm>
          <a:prstGeom prst="rect">
            <a:avLst/>
          </a:prstGeom>
          <a:noFill/>
          <a:ln w="9525">
            <a:noFill/>
            <a:miter lim="800000"/>
            <a:headEnd/>
            <a:tailEnd/>
          </a:ln>
        </p:spPr>
      </p:pic>
      <p:pic>
        <p:nvPicPr>
          <p:cNvPr id="31756" name="Picture 12"/>
          <p:cNvPicPr>
            <a:picLocks noChangeAspect="1" noChangeArrowheads="1"/>
          </p:cNvPicPr>
          <p:nvPr/>
        </p:nvPicPr>
        <p:blipFill>
          <a:blip r:embed="rId7" cstate="print"/>
          <a:srcRect/>
          <a:stretch>
            <a:fillRect/>
          </a:stretch>
        </p:blipFill>
        <p:spPr bwMode="auto">
          <a:xfrm>
            <a:off x="6735763" y="3810000"/>
            <a:ext cx="960437" cy="1066800"/>
          </a:xfrm>
          <a:prstGeom prst="rect">
            <a:avLst/>
          </a:prstGeom>
          <a:noFill/>
          <a:ln w="9525">
            <a:noFill/>
            <a:miter lim="800000"/>
            <a:headEnd/>
            <a:tailEnd/>
          </a:ln>
        </p:spPr>
      </p:pic>
      <p:pic>
        <p:nvPicPr>
          <p:cNvPr id="31757" name="Picture 13"/>
          <p:cNvPicPr>
            <a:picLocks noChangeAspect="1" noChangeArrowheads="1"/>
          </p:cNvPicPr>
          <p:nvPr/>
        </p:nvPicPr>
        <p:blipFill>
          <a:blip r:embed="rId8" cstate="print"/>
          <a:srcRect/>
          <a:stretch>
            <a:fillRect/>
          </a:stretch>
        </p:blipFill>
        <p:spPr bwMode="auto">
          <a:xfrm>
            <a:off x="5383213" y="4114800"/>
            <a:ext cx="941387" cy="990600"/>
          </a:xfrm>
          <a:prstGeom prst="rect">
            <a:avLst/>
          </a:prstGeom>
          <a:noFill/>
          <a:ln w="9525">
            <a:noFill/>
            <a:miter lim="800000"/>
            <a:headEnd/>
            <a:tailEnd/>
          </a:ln>
        </p:spPr>
      </p:pic>
      <p:pic>
        <p:nvPicPr>
          <p:cNvPr id="31758" name="Picture 15"/>
          <p:cNvPicPr>
            <a:picLocks noChangeAspect="1" noChangeArrowheads="1"/>
          </p:cNvPicPr>
          <p:nvPr/>
        </p:nvPicPr>
        <p:blipFill>
          <a:blip r:embed="rId9" cstate="print"/>
          <a:srcRect/>
          <a:stretch>
            <a:fillRect/>
          </a:stretch>
        </p:blipFill>
        <p:spPr bwMode="auto">
          <a:xfrm>
            <a:off x="3657600" y="5715000"/>
            <a:ext cx="966788" cy="1143000"/>
          </a:xfrm>
          <a:prstGeom prst="rect">
            <a:avLst/>
          </a:prstGeom>
          <a:noFill/>
          <a:ln w="9525">
            <a:noFill/>
            <a:miter lim="800000"/>
            <a:headEnd/>
            <a:tailEnd/>
          </a:ln>
        </p:spPr>
      </p:pic>
      <p:pic>
        <p:nvPicPr>
          <p:cNvPr id="31759" name="Picture 16"/>
          <p:cNvPicPr>
            <a:picLocks noChangeAspect="1" noChangeArrowheads="1"/>
          </p:cNvPicPr>
          <p:nvPr/>
        </p:nvPicPr>
        <p:blipFill>
          <a:blip r:embed="rId10" cstate="print"/>
          <a:srcRect/>
          <a:stretch>
            <a:fillRect/>
          </a:stretch>
        </p:blipFill>
        <p:spPr bwMode="auto">
          <a:xfrm>
            <a:off x="7315200" y="1676400"/>
            <a:ext cx="904875" cy="1066800"/>
          </a:xfrm>
          <a:prstGeom prst="rect">
            <a:avLst/>
          </a:prstGeom>
          <a:noFill/>
          <a:ln w="9525">
            <a:noFill/>
            <a:miter lim="800000"/>
            <a:headEnd/>
            <a:tailEnd/>
          </a:ln>
        </p:spPr>
      </p:pic>
      <p:pic>
        <p:nvPicPr>
          <p:cNvPr id="31760" name="Picture 17"/>
          <p:cNvPicPr>
            <a:picLocks noChangeAspect="1" noChangeArrowheads="1"/>
          </p:cNvPicPr>
          <p:nvPr/>
        </p:nvPicPr>
        <p:blipFill>
          <a:blip r:embed="rId11" cstate="print"/>
          <a:srcRect/>
          <a:stretch>
            <a:fillRect/>
          </a:stretch>
        </p:blipFill>
        <p:spPr bwMode="auto">
          <a:xfrm>
            <a:off x="4876800" y="5410200"/>
            <a:ext cx="1114425" cy="1143000"/>
          </a:xfrm>
          <a:prstGeom prst="rect">
            <a:avLst/>
          </a:prstGeom>
          <a:noFill/>
          <a:ln w="9525">
            <a:noFill/>
            <a:miter lim="800000"/>
            <a:headEnd/>
            <a:tailEnd/>
          </a:ln>
        </p:spPr>
      </p:pic>
      <p:pic>
        <p:nvPicPr>
          <p:cNvPr id="31761" name="Picture 18"/>
          <p:cNvPicPr>
            <a:picLocks noChangeAspect="1" noChangeArrowheads="1"/>
          </p:cNvPicPr>
          <p:nvPr/>
        </p:nvPicPr>
        <p:blipFill>
          <a:blip r:embed="rId12" cstate="print"/>
          <a:srcRect t="3636" b="3636"/>
          <a:stretch>
            <a:fillRect/>
          </a:stretch>
        </p:blipFill>
        <p:spPr bwMode="auto">
          <a:xfrm>
            <a:off x="4676775" y="3871913"/>
            <a:ext cx="581025" cy="547687"/>
          </a:xfrm>
          <a:prstGeom prst="rect">
            <a:avLst/>
          </a:prstGeom>
          <a:noFill/>
          <a:ln w="9525">
            <a:noFill/>
            <a:miter lim="800000"/>
            <a:headEnd/>
            <a:tailEnd/>
          </a:ln>
        </p:spPr>
      </p:pic>
      <p:pic>
        <p:nvPicPr>
          <p:cNvPr id="31762" name="Picture 19"/>
          <p:cNvPicPr>
            <a:picLocks noChangeAspect="1" noChangeArrowheads="1"/>
          </p:cNvPicPr>
          <p:nvPr/>
        </p:nvPicPr>
        <p:blipFill>
          <a:blip r:embed="rId13" cstate="print"/>
          <a:srcRect/>
          <a:stretch>
            <a:fillRect/>
          </a:stretch>
        </p:blipFill>
        <p:spPr bwMode="auto">
          <a:xfrm>
            <a:off x="8534400" y="1401763"/>
            <a:ext cx="609600" cy="579437"/>
          </a:xfrm>
          <a:prstGeom prst="rect">
            <a:avLst/>
          </a:prstGeom>
          <a:noFill/>
          <a:ln w="9525">
            <a:noFill/>
            <a:miter lim="800000"/>
            <a:headEnd/>
            <a:tailEnd/>
          </a:ln>
        </p:spPr>
      </p:pic>
      <p:grpSp>
        <p:nvGrpSpPr>
          <p:cNvPr id="2" name="Group 26"/>
          <p:cNvGrpSpPr>
            <a:grpSpLocks/>
          </p:cNvGrpSpPr>
          <p:nvPr/>
        </p:nvGrpSpPr>
        <p:grpSpPr bwMode="auto">
          <a:xfrm>
            <a:off x="228600" y="1295400"/>
            <a:ext cx="8915400" cy="5562600"/>
            <a:chOff x="144" y="816"/>
            <a:chExt cx="5616" cy="3504"/>
          </a:xfrm>
        </p:grpSpPr>
        <p:sp>
          <p:nvSpPr>
            <p:cNvPr id="31764" name="Rectangle 21"/>
            <p:cNvSpPr>
              <a:spLocks noChangeArrowheads="1"/>
            </p:cNvSpPr>
            <p:nvPr/>
          </p:nvSpPr>
          <p:spPr bwMode="auto">
            <a:xfrm>
              <a:off x="144" y="1920"/>
              <a:ext cx="864" cy="1392"/>
            </a:xfrm>
            <a:prstGeom prst="rect">
              <a:avLst/>
            </a:prstGeom>
            <a:solidFill>
              <a:schemeClr val="bg1"/>
            </a:solidFill>
            <a:ln w="9525">
              <a:noFill/>
              <a:miter lim="800000"/>
              <a:headEnd/>
              <a:tailEnd/>
            </a:ln>
          </p:spPr>
          <p:txBody>
            <a:bodyPr wrap="none" anchor="ctr"/>
            <a:lstStyle/>
            <a:p>
              <a:endParaRPr lang="en-US"/>
            </a:p>
          </p:txBody>
        </p:sp>
        <p:sp>
          <p:nvSpPr>
            <p:cNvPr id="31765" name="Rectangle 22"/>
            <p:cNvSpPr>
              <a:spLocks noChangeArrowheads="1"/>
            </p:cNvSpPr>
            <p:nvPr/>
          </p:nvSpPr>
          <p:spPr bwMode="auto">
            <a:xfrm>
              <a:off x="2928" y="2400"/>
              <a:ext cx="2832" cy="1632"/>
            </a:xfrm>
            <a:prstGeom prst="rect">
              <a:avLst/>
            </a:prstGeom>
            <a:solidFill>
              <a:schemeClr val="bg1"/>
            </a:solidFill>
            <a:ln w="9525">
              <a:noFill/>
              <a:miter lim="800000"/>
              <a:headEnd/>
              <a:tailEnd/>
            </a:ln>
          </p:spPr>
          <p:txBody>
            <a:bodyPr wrap="none" anchor="ctr"/>
            <a:lstStyle/>
            <a:p>
              <a:endParaRPr lang="en-US"/>
            </a:p>
          </p:txBody>
        </p:sp>
        <p:sp>
          <p:nvSpPr>
            <p:cNvPr id="31766" name="Rectangle 23"/>
            <p:cNvSpPr>
              <a:spLocks noChangeArrowheads="1"/>
            </p:cNvSpPr>
            <p:nvPr/>
          </p:nvSpPr>
          <p:spPr bwMode="auto">
            <a:xfrm>
              <a:off x="2016" y="3408"/>
              <a:ext cx="1872" cy="912"/>
            </a:xfrm>
            <a:prstGeom prst="rect">
              <a:avLst/>
            </a:prstGeom>
            <a:solidFill>
              <a:schemeClr val="bg1"/>
            </a:solidFill>
            <a:ln w="9525">
              <a:noFill/>
              <a:miter lim="800000"/>
              <a:headEnd/>
              <a:tailEnd/>
            </a:ln>
          </p:spPr>
          <p:txBody>
            <a:bodyPr wrap="none" anchor="ctr"/>
            <a:lstStyle/>
            <a:p>
              <a:endParaRPr lang="en-US"/>
            </a:p>
          </p:txBody>
        </p:sp>
        <p:sp>
          <p:nvSpPr>
            <p:cNvPr id="31767" name="Rectangle 24"/>
            <p:cNvSpPr>
              <a:spLocks noChangeArrowheads="1"/>
            </p:cNvSpPr>
            <p:nvPr/>
          </p:nvSpPr>
          <p:spPr bwMode="auto">
            <a:xfrm>
              <a:off x="4608" y="816"/>
              <a:ext cx="1152" cy="2448"/>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E3DF1FE3-E2AD-46AC-8033-9EB183E7C1E7}" type="slidenum">
              <a:rPr lang="en-US" smtClean="0"/>
              <a:pPr/>
              <a:t>3</a:t>
            </a:fld>
            <a:endParaRPr lang="en-US" smtClean="0"/>
          </a:p>
        </p:txBody>
      </p:sp>
      <p:sp>
        <p:nvSpPr>
          <p:cNvPr id="6147" name="Rectangle 2"/>
          <p:cNvSpPr>
            <a:spLocks noGrp="1" noChangeArrowheads="1"/>
          </p:cNvSpPr>
          <p:nvPr>
            <p:ph type="title"/>
          </p:nvPr>
        </p:nvSpPr>
        <p:spPr/>
        <p:txBody>
          <a:bodyPr/>
          <a:lstStyle/>
          <a:p>
            <a:pPr eaLnBrk="1" hangingPunct="1"/>
            <a:r>
              <a:rPr lang="en-US" smtClean="0"/>
              <a:t>Introduction </a:t>
            </a:r>
          </a:p>
        </p:txBody>
      </p:sp>
      <p:sp>
        <p:nvSpPr>
          <p:cNvPr id="6148" name="Rectangle 3"/>
          <p:cNvSpPr>
            <a:spLocks noGrp="1" noChangeArrowheads="1"/>
          </p:cNvSpPr>
          <p:nvPr>
            <p:ph type="body" idx="1"/>
          </p:nvPr>
        </p:nvSpPr>
        <p:spPr>
          <a:xfrm>
            <a:off x="457200" y="1600200"/>
            <a:ext cx="8305800" cy="4114800"/>
          </a:xfrm>
        </p:spPr>
        <p:txBody>
          <a:bodyPr/>
          <a:lstStyle/>
          <a:p>
            <a:pPr eaLnBrk="1" hangingPunct="1"/>
            <a:r>
              <a:rPr lang="en-US" smtClean="0"/>
              <a:t>Human Computer Interaction is a discipline concerned with the design, evaluation and implementation of interactive computing systems for human use and with the study of major phenomena surrounding them.</a:t>
            </a:r>
            <a:r>
              <a:rPr lang="en-US" sz="2800" smtClean="0"/>
              <a:t> </a:t>
            </a:r>
            <a:r>
              <a:rPr lang="en-US" sz="2000" smtClean="0"/>
              <a:t>		   		            – ACM SIGCHI, 1992</a:t>
            </a:r>
          </a:p>
          <a:p>
            <a:pPr eaLnBrk="1" hangingPunct="1"/>
            <a:r>
              <a:rPr lang="en-US" smtClean="0"/>
              <a:t>Names:</a:t>
            </a:r>
          </a:p>
          <a:p>
            <a:pPr lvl="1" eaLnBrk="1" hangingPunct="1"/>
            <a:r>
              <a:rPr lang="en-US" smtClean="0"/>
              <a:t>Human Computer Interaction (HCI)</a:t>
            </a:r>
          </a:p>
          <a:p>
            <a:pPr lvl="1" eaLnBrk="1" hangingPunct="1"/>
            <a:r>
              <a:rPr lang="en-US" smtClean="0"/>
              <a:t>Computer Human Interaction (CHI)</a:t>
            </a:r>
          </a:p>
          <a:p>
            <a:pPr lvl="1" eaLnBrk="1" hangingPunct="1"/>
            <a:r>
              <a:rPr lang="en-US" smtClean="0"/>
              <a:t>User Interface Design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C2F05FE9-76A7-42F3-BE04-7792C5FFFFB5}" type="slidenum">
              <a:rPr lang="en-US" smtClean="0"/>
              <a:pPr/>
              <a:t>30</a:t>
            </a:fld>
            <a:endParaRPr lang="en-US" smtClean="0"/>
          </a:p>
        </p:txBody>
      </p:sp>
      <p:sp>
        <p:nvSpPr>
          <p:cNvPr id="32771" name="Rectangle 2"/>
          <p:cNvSpPr>
            <a:spLocks noGrp="1" noChangeArrowheads="1"/>
          </p:cNvSpPr>
          <p:nvPr>
            <p:ph type="title"/>
          </p:nvPr>
        </p:nvSpPr>
        <p:spPr>
          <a:xfrm>
            <a:off x="685800" y="457200"/>
            <a:ext cx="7772400" cy="1143000"/>
          </a:xfrm>
        </p:spPr>
        <p:txBody>
          <a:bodyPr/>
          <a:lstStyle/>
          <a:p>
            <a:pPr eaLnBrk="1" hangingPunct="1"/>
            <a:r>
              <a:rPr lang="en-US" smtClean="0"/>
              <a:t>The Ethics of User Testing</a:t>
            </a:r>
          </a:p>
        </p:txBody>
      </p:sp>
      <p:sp>
        <p:nvSpPr>
          <p:cNvPr id="32772" name="Rectangle 3"/>
          <p:cNvSpPr>
            <a:spLocks noGrp="1" noChangeArrowheads="1"/>
          </p:cNvSpPr>
          <p:nvPr>
            <p:ph type="body" idx="1"/>
          </p:nvPr>
        </p:nvSpPr>
        <p:spPr>
          <a:xfrm>
            <a:off x="685800" y="1676400"/>
            <a:ext cx="8153400" cy="4114800"/>
          </a:xfrm>
        </p:spPr>
        <p:txBody>
          <a:bodyPr/>
          <a:lstStyle/>
          <a:p>
            <a:pPr eaLnBrk="1" hangingPunct="1"/>
            <a:r>
              <a:rPr lang="en-US" smtClean="0"/>
              <a:t>Important features of user tests:</a:t>
            </a:r>
          </a:p>
          <a:p>
            <a:pPr lvl="1" eaLnBrk="1" hangingPunct="1"/>
            <a:r>
              <a:rPr lang="en-US" smtClean="0"/>
              <a:t>They are voluntary.</a:t>
            </a:r>
          </a:p>
          <a:p>
            <a:pPr lvl="1" eaLnBrk="1" hangingPunct="1"/>
            <a:r>
              <a:rPr lang="en-US" smtClean="0"/>
              <a:t>Their contents and purpose are clear.</a:t>
            </a:r>
          </a:p>
          <a:p>
            <a:pPr lvl="1" eaLnBrk="1" hangingPunct="1"/>
            <a:r>
              <a:rPr lang="en-US" smtClean="0"/>
              <a:t>Subjects can quit at any time (period).</a:t>
            </a:r>
          </a:p>
          <a:p>
            <a:pPr lvl="1" eaLnBrk="1" hangingPunct="1"/>
            <a:r>
              <a:rPr lang="en-US" smtClean="0"/>
              <a:t>Individual data is private.</a:t>
            </a:r>
          </a:p>
          <a:p>
            <a:pPr eaLnBrk="1" hangingPunct="1"/>
            <a:r>
              <a:rPr lang="en-US" smtClean="0"/>
              <a:t>If a subject fails, it's your fault not theirs.</a:t>
            </a:r>
          </a:p>
          <a:p>
            <a:pPr eaLnBrk="1" hangingPunct="1"/>
            <a:r>
              <a:rPr lang="en-US" smtClean="0"/>
              <a:t>Inform the test subjects of the results of the test.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1EB9BF74-9110-4B99-A2A5-38BF4EFE4239}" type="slidenum">
              <a:rPr lang="en-US" smtClean="0"/>
              <a:pPr/>
              <a:t>31</a:t>
            </a:fld>
            <a:endParaRPr lang="en-US" smtClean="0"/>
          </a:p>
        </p:txBody>
      </p:sp>
      <p:sp>
        <p:nvSpPr>
          <p:cNvPr id="33795" name="Rectangle 2"/>
          <p:cNvSpPr>
            <a:spLocks noGrp="1" noChangeArrowheads="1"/>
          </p:cNvSpPr>
          <p:nvPr>
            <p:ph type="title"/>
          </p:nvPr>
        </p:nvSpPr>
        <p:spPr/>
        <p:txBody>
          <a:bodyPr/>
          <a:lstStyle/>
          <a:p>
            <a:pPr eaLnBrk="1" hangingPunct="1"/>
            <a:r>
              <a:rPr lang="en-US" smtClean="0"/>
              <a:t>UI Patterns</a:t>
            </a:r>
          </a:p>
        </p:txBody>
      </p:sp>
      <p:sp>
        <p:nvSpPr>
          <p:cNvPr id="33796"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smtClean="0"/>
              <a:t>Patterns are useful in UI design.</a:t>
            </a:r>
            <a:endParaRPr lang="en-US" altLang="ug-CN" smtClean="0"/>
          </a:p>
          <a:p>
            <a:pPr lvl="1" eaLnBrk="1" hangingPunct="1">
              <a:lnSpc>
                <a:spcPct val="90000"/>
              </a:lnSpc>
            </a:pPr>
            <a:r>
              <a:rPr lang="en-US" smtClean="0"/>
              <a:t>http://www.hcipatterns.org</a:t>
            </a:r>
          </a:p>
          <a:p>
            <a:pPr eaLnBrk="1" hangingPunct="1">
              <a:lnSpc>
                <a:spcPct val="90000"/>
              </a:lnSpc>
            </a:pPr>
            <a:r>
              <a:rPr lang="en-US" smtClean="0"/>
              <a:t>Interface Implementation perspective:</a:t>
            </a:r>
          </a:p>
          <a:p>
            <a:pPr lvl="1" eaLnBrk="1" hangingPunct="1">
              <a:lnSpc>
                <a:spcPct val="90000"/>
              </a:lnSpc>
            </a:pPr>
            <a:r>
              <a:rPr lang="en-US" smtClean="0">
                <a:hlinkClick r:id="" action="ppaction://customshow?id=5&amp;return=true"/>
              </a:rPr>
              <a:t>Model-View-Controller</a:t>
            </a:r>
            <a:endParaRPr lang="en-US" smtClean="0"/>
          </a:p>
          <a:p>
            <a:pPr eaLnBrk="1" hangingPunct="1">
              <a:lnSpc>
                <a:spcPct val="90000"/>
              </a:lnSpc>
            </a:pPr>
            <a:r>
              <a:rPr lang="en-US" smtClean="0"/>
              <a:t>User Interaction perspective:</a:t>
            </a:r>
          </a:p>
          <a:p>
            <a:pPr lvl="1" eaLnBrk="1" hangingPunct="1">
              <a:lnSpc>
                <a:spcPct val="90000"/>
              </a:lnSpc>
            </a:pPr>
            <a:r>
              <a:rPr lang="en-US" smtClean="0">
                <a:hlinkClick r:id="" action="ppaction://customshow?id=10&amp;return=true"/>
              </a:rPr>
              <a:t>Undo</a:t>
            </a:r>
            <a:endParaRPr lang="en-US" smtClean="0"/>
          </a:p>
          <a:p>
            <a:pPr lvl="1" eaLnBrk="1" hangingPunct="1">
              <a:lnSpc>
                <a:spcPct val="90000"/>
              </a:lnSpc>
            </a:pPr>
            <a:r>
              <a:rPr lang="en-US" smtClean="0">
                <a:hlinkClick r:id="" action="ppaction://customshow?id=6&amp;return=true"/>
              </a:rPr>
              <a:t>Progress</a:t>
            </a:r>
            <a:endParaRPr lang="en-US" smtClean="0"/>
          </a:p>
          <a:p>
            <a:pPr lvl="1" eaLnBrk="1" hangingPunct="1">
              <a:lnSpc>
                <a:spcPct val="90000"/>
              </a:lnSpc>
            </a:pPr>
            <a:r>
              <a:rPr lang="en-US" smtClean="0">
                <a:hlinkClick r:id="" action="ppaction://customshow?id=7&amp;return=true"/>
              </a:rPr>
              <a:t>Wizard</a:t>
            </a:r>
            <a:endParaRPr lang="en-US" smtClean="0"/>
          </a:p>
          <a:p>
            <a:pPr lvl="1" eaLnBrk="1" hangingPunct="1">
              <a:lnSpc>
                <a:spcPct val="90000"/>
              </a:lnSpc>
            </a:pPr>
            <a:r>
              <a:rPr lang="en-US" smtClean="0">
                <a:hlinkClick r:id="" action="ppaction://customshow?id=8&amp;return=true"/>
              </a:rPr>
              <a:t>Preferences</a:t>
            </a:r>
            <a:endParaRPr lang="en-US" smtClean="0"/>
          </a:p>
          <a:p>
            <a:pPr lvl="1" eaLnBrk="1" hangingPunct="1">
              <a:lnSpc>
                <a:spcPct val="90000"/>
              </a:lnSpc>
            </a:pPr>
            <a:r>
              <a:rPr lang="en-US" smtClean="0">
                <a:hlinkClick r:id="" action="ppaction://customshow?id=9&amp;return=true"/>
              </a:rPr>
              <a:t>Fisheye</a:t>
            </a: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C7964A52-DB49-4840-95C3-0B7CD6831206}" type="slidenum">
              <a:rPr lang="en-US" smtClean="0"/>
              <a:pPr/>
              <a:t>32</a:t>
            </a:fld>
            <a:endParaRPr lang="en-US" smtClean="0"/>
          </a:p>
        </p:txBody>
      </p:sp>
      <p:sp>
        <p:nvSpPr>
          <p:cNvPr id="34819" name="Rectangle 2"/>
          <p:cNvSpPr>
            <a:spLocks noGrp="1" noChangeArrowheads="1"/>
          </p:cNvSpPr>
          <p:nvPr>
            <p:ph type="title"/>
          </p:nvPr>
        </p:nvSpPr>
        <p:spPr/>
        <p:txBody>
          <a:bodyPr/>
          <a:lstStyle/>
          <a:p>
            <a:pPr eaLnBrk="1" hangingPunct="1"/>
            <a:r>
              <a:rPr lang="en-US" smtClean="0"/>
              <a:t>Model-View-Controller</a:t>
            </a:r>
          </a:p>
        </p:txBody>
      </p:sp>
      <p:sp>
        <p:nvSpPr>
          <p:cNvPr id="34820" name="Rectangle 3"/>
          <p:cNvSpPr>
            <a:spLocks noGrp="1" noChangeArrowheads="1"/>
          </p:cNvSpPr>
          <p:nvPr>
            <p:ph type="body" idx="1"/>
          </p:nvPr>
        </p:nvSpPr>
        <p:spPr/>
        <p:txBody>
          <a:bodyPr/>
          <a:lstStyle/>
          <a:p>
            <a:pPr eaLnBrk="1" hangingPunct="1">
              <a:buFont typeface="Arial" charset="0"/>
              <a:buChar char=" "/>
            </a:pPr>
            <a:r>
              <a:rPr lang="en-US" smtClean="0"/>
              <a:t>MVC is a fundamental user interface design (or architectural) pattern.</a:t>
            </a:r>
          </a:p>
        </p:txBody>
      </p:sp>
      <p:pic>
        <p:nvPicPr>
          <p:cNvPr id="34821" name="Picture 0"/>
          <p:cNvPicPr>
            <a:picLocks noChangeAspect="1" noChangeArrowheads="1"/>
          </p:cNvPicPr>
          <p:nvPr/>
        </p:nvPicPr>
        <p:blipFill>
          <a:blip r:embed="rId3" cstate="print"/>
          <a:srcRect/>
          <a:stretch>
            <a:fillRect/>
          </a:stretch>
        </p:blipFill>
        <p:spPr bwMode="auto">
          <a:xfrm>
            <a:off x="1524000" y="2895600"/>
            <a:ext cx="5410200" cy="320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CD12080C-B505-4406-9E48-9599113BCA89}" type="slidenum">
              <a:rPr lang="en-US" smtClean="0"/>
              <a:pPr/>
              <a:t>33</a:t>
            </a:fld>
            <a:endParaRPr lang="en-US" smtClean="0"/>
          </a:p>
        </p:txBody>
      </p:sp>
      <p:sp>
        <p:nvSpPr>
          <p:cNvPr id="35843" name="Rectangle 2"/>
          <p:cNvSpPr>
            <a:spLocks noGrp="1" noChangeArrowheads="1"/>
          </p:cNvSpPr>
          <p:nvPr>
            <p:ph type="title"/>
          </p:nvPr>
        </p:nvSpPr>
        <p:spPr/>
        <p:txBody>
          <a:bodyPr/>
          <a:lstStyle/>
          <a:p>
            <a:pPr eaLnBrk="1" hangingPunct="1"/>
            <a:r>
              <a:rPr lang="en-US" smtClean="0"/>
              <a:t>Multi-Level Undo</a:t>
            </a:r>
          </a:p>
        </p:txBody>
      </p:sp>
      <p:sp>
        <p:nvSpPr>
          <p:cNvPr id="35844" name="Rectangle 3"/>
          <p:cNvSpPr>
            <a:spLocks noGrp="1" noChangeArrowheads="1"/>
          </p:cNvSpPr>
          <p:nvPr>
            <p:ph type="body" idx="1"/>
          </p:nvPr>
        </p:nvSpPr>
        <p:spPr>
          <a:xfrm>
            <a:off x="457200" y="1600200"/>
            <a:ext cx="4724400" cy="5257800"/>
          </a:xfrm>
        </p:spPr>
        <p:txBody>
          <a:bodyPr/>
          <a:lstStyle/>
          <a:p>
            <a:pPr eaLnBrk="1" hangingPunct="1"/>
            <a:r>
              <a:rPr lang="en-US" smtClean="0"/>
              <a:t>Problem</a:t>
            </a:r>
          </a:p>
          <a:p>
            <a:pPr lvl="1" eaLnBrk="1" hangingPunct="1"/>
            <a:r>
              <a:rPr lang="en-US" smtClean="0"/>
              <a:t>The user makes a mistake in a more involved task and needs to back the changes out.</a:t>
            </a:r>
          </a:p>
          <a:p>
            <a:pPr eaLnBrk="1" hangingPunct="1"/>
            <a:r>
              <a:rPr lang="en-US" smtClean="0"/>
              <a:t>Solution</a:t>
            </a:r>
          </a:p>
          <a:p>
            <a:pPr lvl="1" eaLnBrk="1" hangingPunct="1"/>
            <a:r>
              <a:rPr lang="en-US" smtClean="0"/>
              <a:t>Provide a multi-level undo capability.</a:t>
            </a:r>
          </a:p>
        </p:txBody>
      </p:sp>
      <p:sp>
        <p:nvSpPr>
          <p:cNvPr id="35845" name="Text Box 13"/>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Pattern  from  Tidwell, 2005</a:t>
            </a:r>
          </a:p>
        </p:txBody>
      </p:sp>
      <p:pic>
        <p:nvPicPr>
          <p:cNvPr id="35846" name="Picture 15"/>
          <p:cNvPicPr>
            <a:picLocks noChangeAspect="1" noChangeArrowheads="1"/>
          </p:cNvPicPr>
          <p:nvPr/>
        </p:nvPicPr>
        <p:blipFill>
          <a:blip r:embed="rId3" cstate="print"/>
          <a:srcRect/>
          <a:stretch>
            <a:fillRect/>
          </a:stretch>
        </p:blipFill>
        <p:spPr bwMode="auto">
          <a:xfrm>
            <a:off x="5334000" y="19812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E3B97591-A85E-4FA1-8049-BF92EF8F3CFA}" type="slidenum">
              <a:rPr lang="en-US" smtClean="0"/>
              <a:pPr/>
              <a:t>34</a:t>
            </a:fld>
            <a:endParaRPr lang="en-US" smtClean="0"/>
          </a:p>
        </p:txBody>
      </p:sp>
      <p:pic>
        <p:nvPicPr>
          <p:cNvPr id="36867" name="Picture 2"/>
          <p:cNvPicPr>
            <a:picLocks noChangeAspect="1" noChangeArrowheads="1"/>
          </p:cNvPicPr>
          <p:nvPr/>
        </p:nvPicPr>
        <p:blipFill>
          <a:blip r:embed="rId3" cstate="print"/>
          <a:srcRect/>
          <a:stretch>
            <a:fillRect/>
          </a:stretch>
        </p:blipFill>
        <p:spPr bwMode="auto">
          <a:xfrm>
            <a:off x="5486400" y="2438400"/>
            <a:ext cx="3581400" cy="2686050"/>
          </a:xfrm>
          <a:prstGeom prst="rect">
            <a:avLst/>
          </a:prstGeom>
          <a:noFill/>
          <a:ln w="9525">
            <a:noFill/>
            <a:miter lim="800000"/>
            <a:headEnd/>
            <a:tailEnd/>
          </a:ln>
        </p:spPr>
      </p:pic>
      <p:sp>
        <p:nvSpPr>
          <p:cNvPr id="36868" name="Rectangle 3"/>
          <p:cNvSpPr>
            <a:spLocks noGrp="1" noChangeArrowheads="1"/>
          </p:cNvSpPr>
          <p:nvPr>
            <p:ph type="title"/>
          </p:nvPr>
        </p:nvSpPr>
        <p:spPr/>
        <p:txBody>
          <a:bodyPr/>
          <a:lstStyle/>
          <a:p>
            <a:pPr eaLnBrk="1" hangingPunct="1"/>
            <a:r>
              <a:rPr lang="en-US" smtClean="0"/>
              <a:t>Progress</a:t>
            </a:r>
          </a:p>
        </p:txBody>
      </p:sp>
      <p:sp>
        <p:nvSpPr>
          <p:cNvPr id="36869" name="Rectangle 4"/>
          <p:cNvSpPr>
            <a:spLocks noGrp="1" noChangeArrowheads="1"/>
          </p:cNvSpPr>
          <p:nvPr>
            <p:ph type="body" idx="1"/>
          </p:nvPr>
        </p:nvSpPr>
        <p:spPr>
          <a:xfrm>
            <a:off x="457200" y="1600200"/>
            <a:ext cx="5029200" cy="5257800"/>
          </a:xfrm>
        </p:spPr>
        <p:txBody>
          <a:bodyPr/>
          <a:lstStyle/>
          <a:p>
            <a:pPr eaLnBrk="1" hangingPunct="1"/>
            <a:r>
              <a:rPr lang="en-US" smtClean="0"/>
              <a:t>Problem</a:t>
            </a:r>
          </a:p>
          <a:p>
            <a:pPr lvl="1" eaLnBrk="1" hangingPunct="1"/>
            <a:r>
              <a:rPr lang="en-US" smtClean="0"/>
              <a:t>The user is performing a process and would like to know how far they are.</a:t>
            </a:r>
          </a:p>
          <a:p>
            <a:pPr eaLnBrk="1" hangingPunct="1"/>
            <a:r>
              <a:rPr lang="en-US" smtClean="0"/>
              <a:t>Solution</a:t>
            </a:r>
          </a:p>
          <a:p>
            <a:pPr lvl="1" eaLnBrk="1" hangingPunct="1"/>
            <a:r>
              <a:rPr lang="en-US" smtClean="0"/>
              <a:t>Build a progress bar that indicates the percentage completion of the task at 2 second intervals.</a:t>
            </a:r>
          </a:p>
        </p:txBody>
      </p:sp>
      <p:sp>
        <p:nvSpPr>
          <p:cNvPr id="36870" name="Text Box 5"/>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Pattern  from  van Welie, 2000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5B1FD25D-FBA3-4CA5-A4EB-8C5A0BFF4E41}" type="slidenum">
              <a:rPr lang="en-US" smtClean="0"/>
              <a:pPr/>
              <a:t>35</a:t>
            </a:fld>
            <a:endParaRPr lang="en-US" smtClean="0"/>
          </a:p>
        </p:txBody>
      </p:sp>
      <p:sp>
        <p:nvSpPr>
          <p:cNvPr id="37891" name="Rectangle 2"/>
          <p:cNvSpPr>
            <a:spLocks noGrp="1" noChangeArrowheads="1"/>
          </p:cNvSpPr>
          <p:nvPr>
            <p:ph type="title"/>
          </p:nvPr>
        </p:nvSpPr>
        <p:spPr/>
        <p:txBody>
          <a:bodyPr/>
          <a:lstStyle/>
          <a:p>
            <a:pPr eaLnBrk="1" hangingPunct="1"/>
            <a:r>
              <a:rPr lang="en-US" smtClean="0"/>
              <a:t>Wizard</a:t>
            </a:r>
          </a:p>
        </p:txBody>
      </p:sp>
      <p:sp>
        <p:nvSpPr>
          <p:cNvPr id="37892" name="Rectangle 3"/>
          <p:cNvSpPr>
            <a:spLocks noGrp="1" noChangeArrowheads="1"/>
          </p:cNvSpPr>
          <p:nvPr>
            <p:ph type="body" idx="1"/>
          </p:nvPr>
        </p:nvSpPr>
        <p:spPr>
          <a:xfrm>
            <a:off x="457200" y="1600200"/>
            <a:ext cx="4876800" cy="4953000"/>
          </a:xfrm>
        </p:spPr>
        <p:txBody>
          <a:bodyPr/>
          <a:lstStyle/>
          <a:p>
            <a:pPr eaLnBrk="1" hangingPunct="1"/>
            <a:r>
              <a:rPr lang="en-US" smtClean="0"/>
              <a:t>Problem</a:t>
            </a:r>
          </a:p>
          <a:p>
            <a:pPr lvl="1" eaLnBrk="1" hangingPunct="1"/>
            <a:r>
              <a:rPr lang="en-US" smtClean="0"/>
              <a:t>The user must perform an unfamiliar and involved task.</a:t>
            </a:r>
          </a:p>
          <a:p>
            <a:pPr eaLnBrk="1" hangingPunct="1"/>
            <a:r>
              <a:rPr lang="en-US" smtClean="0"/>
              <a:t>Solution</a:t>
            </a:r>
          </a:p>
          <a:p>
            <a:pPr lvl="1" eaLnBrk="1" hangingPunct="1"/>
            <a:r>
              <a:rPr lang="en-US" smtClean="0"/>
              <a:t>Build a graphical, step-by-step widget that takes the user through the task, indicating progress along the way.</a:t>
            </a:r>
          </a:p>
        </p:txBody>
      </p:sp>
      <p:pic>
        <p:nvPicPr>
          <p:cNvPr id="37893" name="Picture 4"/>
          <p:cNvPicPr>
            <a:picLocks noChangeAspect="1" noChangeArrowheads="1"/>
          </p:cNvPicPr>
          <p:nvPr/>
        </p:nvPicPr>
        <p:blipFill>
          <a:blip r:embed="rId3" cstate="print"/>
          <a:srcRect/>
          <a:stretch>
            <a:fillRect/>
          </a:stretch>
        </p:blipFill>
        <p:spPr bwMode="auto">
          <a:xfrm>
            <a:off x="5562600" y="2438400"/>
            <a:ext cx="3505200" cy="2493963"/>
          </a:xfrm>
          <a:prstGeom prst="rect">
            <a:avLst/>
          </a:prstGeom>
          <a:noFill/>
          <a:ln w="9525">
            <a:noFill/>
            <a:miter lim="800000"/>
            <a:headEnd/>
            <a:tailEnd/>
          </a:ln>
        </p:spPr>
      </p:pic>
      <p:sp>
        <p:nvSpPr>
          <p:cNvPr id="37894" name="Text Box 5"/>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Pattern  from  van Welie, 2000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3B36F6EF-15C9-4425-A0F6-AE6F48320A87}" type="slidenum">
              <a:rPr lang="en-US" smtClean="0"/>
              <a:pPr/>
              <a:t>36</a:t>
            </a:fld>
            <a:endParaRPr lang="en-US" smtClean="0"/>
          </a:p>
        </p:txBody>
      </p:sp>
      <p:sp>
        <p:nvSpPr>
          <p:cNvPr id="38915" name="Rectangle 2"/>
          <p:cNvSpPr>
            <a:spLocks noGrp="1" noChangeArrowheads="1"/>
          </p:cNvSpPr>
          <p:nvPr>
            <p:ph type="title"/>
          </p:nvPr>
        </p:nvSpPr>
        <p:spPr/>
        <p:txBody>
          <a:bodyPr/>
          <a:lstStyle/>
          <a:p>
            <a:pPr eaLnBrk="1" hangingPunct="1"/>
            <a:r>
              <a:rPr lang="en-US" smtClean="0"/>
              <a:t>Preferences</a:t>
            </a:r>
          </a:p>
        </p:txBody>
      </p:sp>
      <p:sp>
        <p:nvSpPr>
          <p:cNvPr id="38916" name="Rectangle 3"/>
          <p:cNvSpPr>
            <a:spLocks noGrp="1" noChangeArrowheads="1"/>
          </p:cNvSpPr>
          <p:nvPr>
            <p:ph type="body" idx="1"/>
          </p:nvPr>
        </p:nvSpPr>
        <p:spPr>
          <a:xfrm>
            <a:off x="457200" y="1600200"/>
            <a:ext cx="5105400" cy="4953000"/>
          </a:xfrm>
        </p:spPr>
        <p:txBody>
          <a:bodyPr/>
          <a:lstStyle/>
          <a:p>
            <a:pPr eaLnBrk="1" hangingPunct="1"/>
            <a:r>
              <a:rPr lang="en-US" smtClean="0"/>
              <a:t>Problem</a:t>
            </a:r>
          </a:p>
          <a:p>
            <a:pPr lvl="1" eaLnBrk="1" hangingPunct="1"/>
            <a:r>
              <a:rPr lang="en-US" smtClean="0"/>
              <a:t>The user would like to control the general feel   of an interface.</a:t>
            </a:r>
          </a:p>
          <a:p>
            <a:pPr eaLnBrk="1" hangingPunct="1"/>
            <a:r>
              <a:rPr lang="en-US" smtClean="0"/>
              <a:t>Solution</a:t>
            </a:r>
          </a:p>
          <a:p>
            <a:pPr lvl="1" eaLnBrk="1" hangingPunct="1"/>
            <a:r>
              <a:rPr lang="en-US" smtClean="0"/>
              <a:t>Provide a parameterized way to tailor the interface in pre-specified ways.</a:t>
            </a:r>
          </a:p>
        </p:txBody>
      </p:sp>
      <p:sp>
        <p:nvSpPr>
          <p:cNvPr id="38917" name="Text Box 5"/>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Pattern  from  van Welie, 2000</a:t>
            </a:r>
          </a:p>
        </p:txBody>
      </p:sp>
      <p:pic>
        <p:nvPicPr>
          <p:cNvPr id="38918" name="Picture 6"/>
          <p:cNvPicPr>
            <a:picLocks noChangeAspect="1" noChangeArrowheads="1"/>
          </p:cNvPicPr>
          <p:nvPr/>
        </p:nvPicPr>
        <p:blipFill>
          <a:blip r:embed="rId3" cstate="print"/>
          <a:srcRect/>
          <a:stretch>
            <a:fillRect/>
          </a:stretch>
        </p:blipFill>
        <p:spPr bwMode="auto">
          <a:xfrm>
            <a:off x="5462588" y="2286000"/>
            <a:ext cx="3605212" cy="32908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5022C49B-C76B-490F-A9A7-9B09480C2A31}" type="slidenum">
              <a:rPr lang="en-US" smtClean="0"/>
              <a:pPr/>
              <a:t>37</a:t>
            </a:fld>
            <a:endParaRPr lang="en-US" smtClean="0"/>
          </a:p>
        </p:txBody>
      </p:sp>
      <p:sp>
        <p:nvSpPr>
          <p:cNvPr id="39939" name="Rectangle 2"/>
          <p:cNvSpPr>
            <a:spLocks noGrp="1" noChangeArrowheads="1"/>
          </p:cNvSpPr>
          <p:nvPr>
            <p:ph type="title"/>
          </p:nvPr>
        </p:nvSpPr>
        <p:spPr/>
        <p:txBody>
          <a:bodyPr/>
          <a:lstStyle/>
          <a:p>
            <a:pPr eaLnBrk="1" hangingPunct="1"/>
            <a:r>
              <a:rPr lang="en-US" smtClean="0"/>
              <a:t>Fisheye </a:t>
            </a:r>
          </a:p>
        </p:txBody>
      </p:sp>
      <p:sp>
        <p:nvSpPr>
          <p:cNvPr id="39940" name="Rectangle 3"/>
          <p:cNvSpPr>
            <a:spLocks noGrp="1" noChangeArrowheads="1"/>
          </p:cNvSpPr>
          <p:nvPr>
            <p:ph type="body" idx="1"/>
          </p:nvPr>
        </p:nvSpPr>
        <p:spPr>
          <a:xfrm>
            <a:off x="457200" y="1600200"/>
            <a:ext cx="4876800" cy="4953000"/>
          </a:xfrm>
        </p:spPr>
        <p:txBody>
          <a:bodyPr/>
          <a:lstStyle/>
          <a:p>
            <a:pPr eaLnBrk="1" hangingPunct="1"/>
            <a:r>
              <a:rPr lang="en-US" smtClean="0"/>
              <a:t>Problem</a:t>
            </a:r>
          </a:p>
          <a:p>
            <a:pPr lvl="1" eaLnBrk="1" hangingPunct="1"/>
            <a:r>
              <a:rPr lang="en-US" smtClean="0"/>
              <a:t>The user is working on parts of a large artifact and has trouble “seeing” it all.</a:t>
            </a:r>
          </a:p>
          <a:p>
            <a:pPr eaLnBrk="1" hangingPunct="1"/>
            <a:r>
              <a:rPr lang="en-US" smtClean="0"/>
              <a:t>Solution</a:t>
            </a:r>
          </a:p>
          <a:p>
            <a:pPr lvl="1" eaLnBrk="1" hangingPunct="1"/>
            <a:r>
              <a:rPr lang="en-US" smtClean="0"/>
              <a:t>Provide a graphical view of the artifact that shows all parts, but magnifies specific ones.</a:t>
            </a:r>
          </a:p>
        </p:txBody>
      </p:sp>
      <p:sp>
        <p:nvSpPr>
          <p:cNvPr id="39941" name="Text Box 5"/>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Pattern  from  salaakso, 2003</a:t>
            </a:r>
          </a:p>
        </p:txBody>
      </p:sp>
      <p:pic>
        <p:nvPicPr>
          <p:cNvPr id="39942" name="Picture 6"/>
          <p:cNvPicPr>
            <a:picLocks noChangeAspect="1" noChangeArrowheads="1"/>
          </p:cNvPicPr>
          <p:nvPr/>
        </p:nvPicPr>
        <p:blipFill>
          <a:blip r:embed="rId3" cstate="print"/>
          <a:srcRect/>
          <a:stretch>
            <a:fillRect/>
          </a:stretch>
        </p:blipFill>
        <p:spPr bwMode="auto">
          <a:xfrm>
            <a:off x="5562600" y="2438400"/>
            <a:ext cx="3429000" cy="25717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9C4277DA-2F34-49F1-B140-D4C6B4F698C3}" type="slidenum">
              <a:rPr lang="en-US" smtClean="0"/>
              <a:pPr/>
              <a:t>38</a:t>
            </a:fld>
            <a:endParaRPr lang="en-US" smtClean="0"/>
          </a:p>
        </p:txBody>
      </p:sp>
      <p:pic>
        <p:nvPicPr>
          <p:cNvPr id="40963" name="Picture 7"/>
          <p:cNvPicPr>
            <a:picLocks noChangeAspect="1" noChangeArrowheads="1"/>
          </p:cNvPicPr>
          <p:nvPr/>
        </p:nvPicPr>
        <p:blipFill>
          <a:blip r:embed="rId3" cstate="print"/>
          <a:srcRect/>
          <a:stretch>
            <a:fillRect/>
          </a:stretch>
        </p:blipFill>
        <p:spPr bwMode="auto">
          <a:xfrm>
            <a:off x="762000" y="457200"/>
            <a:ext cx="1360488" cy="1905000"/>
          </a:xfrm>
          <a:prstGeom prst="rect">
            <a:avLst/>
          </a:prstGeom>
          <a:noFill/>
          <a:ln w="9525">
            <a:noFill/>
            <a:miter lim="800000"/>
            <a:headEnd/>
            <a:tailEnd/>
          </a:ln>
        </p:spPr>
      </p:pic>
      <p:sp>
        <p:nvSpPr>
          <p:cNvPr id="40964" name="Rectangle 2"/>
          <p:cNvSpPr>
            <a:spLocks noGrp="1" noChangeArrowheads="1"/>
          </p:cNvSpPr>
          <p:nvPr>
            <p:ph type="title"/>
          </p:nvPr>
        </p:nvSpPr>
        <p:spPr>
          <a:xfrm>
            <a:off x="2286000" y="609600"/>
            <a:ext cx="6477000" cy="1143000"/>
          </a:xfrm>
          <a:noFill/>
        </p:spPr>
        <p:txBody>
          <a:bodyPr/>
          <a:lstStyle/>
          <a:p>
            <a:pPr eaLnBrk="1" hangingPunct="1"/>
            <a:r>
              <a:rPr lang="en-US" smtClean="0"/>
              <a:t>Joel Spolsky</a:t>
            </a:r>
            <a:br>
              <a:rPr lang="en-US" smtClean="0"/>
            </a:br>
            <a:r>
              <a:rPr lang="en-US" sz="3200" i="1" smtClean="0"/>
              <a:t>Joel on Software</a:t>
            </a:r>
          </a:p>
        </p:txBody>
      </p:sp>
      <p:sp>
        <p:nvSpPr>
          <p:cNvPr id="40965" name="Rectangle 3"/>
          <p:cNvSpPr>
            <a:spLocks noGrp="1" noChangeArrowheads="1"/>
          </p:cNvSpPr>
          <p:nvPr>
            <p:ph type="body" idx="1"/>
          </p:nvPr>
        </p:nvSpPr>
        <p:spPr>
          <a:xfrm>
            <a:off x="457200" y="2474913"/>
            <a:ext cx="5334000" cy="3849687"/>
          </a:xfrm>
          <a:noFill/>
        </p:spPr>
        <p:txBody>
          <a:bodyPr/>
          <a:lstStyle/>
          <a:p>
            <a:pPr eaLnBrk="1" hangingPunct="1">
              <a:lnSpc>
                <a:spcPct val="90000"/>
              </a:lnSpc>
            </a:pPr>
            <a:r>
              <a:rPr lang="en-US" smtClean="0"/>
              <a:t>Spolsky published UIDP in 2001.</a:t>
            </a:r>
          </a:p>
          <a:p>
            <a:pPr eaLnBrk="1" hangingPunct="1">
              <a:lnSpc>
                <a:spcPct val="90000"/>
              </a:lnSpc>
            </a:pPr>
            <a:r>
              <a:rPr lang="en-US" i="1" smtClean="0"/>
              <a:t>Usability, fundamentally, is a matter of bringing a bit of human rights into the world of computer-human interaction. … That’s why I care about usability, and you should too.</a:t>
            </a:r>
          </a:p>
        </p:txBody>
      </p:sp>
      <p:sp>
        <p:nvSpPr>
          <p:cNvPr id="40966" name="Text Box 4"/>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www.joelonsoftware.com</a:t>
            </a:r>
          </a:p>
        </p:txBody>
      </p:sp>
      <p:pic>
        <p:nvPicPr>
          <p:cNvPr id="40967" name="Picture 8"/>
          <p:cNvPicPr>
            <a:picLocks noChangeAspect="1" noChangeArrowheads="1"/>
          </p:cNvPicPr>
          <p:nvPr/>
        </p:nvPicPr>
        <p:blipFill>
          <a:blip r:embed="rId4" cstate="print"/>
          <a:srcRect/>
          <a:stretch>
            <a:fillRect/>
          </a:stretch>
        </p:blipFill>
        <p:spPr bwMode="auto">
          <a:xfrm>
            <a:off x="5997575" y="2286000"/>
            <a:ext cx="3070225" cy="3581400"/>
          </a:xfrm>
          <a:prstGeom prst="rect">
            <a:avLst/>
          </a:prstGeom>
          <a:noFill/>
          <a:ln w="9525">
            <a:noFill/>
            <a:miter lim="800000"/>
            <a:headEnd/>
            <a:tailEnd/>
          </a:ln>
        </p:spPr>
      </p:pic>
      <p:grpSp>
        <p:nvGrpSpPr>
          <p:cNvPr id="40968" name="Group 9"/>
          <p:cNvGrpSpPr>
            <a:grpSpLocks/>
          </p:cNvGrpSpPr>
          <p:nvPr/>
        </p:nvGrpSpPr>
        <p:grpSpPr bwMode="auto">
          <a:xfrm>
            <a:off x="8229600" y="517525"/>
            <a:ext cx="825500" cy="1006475"/>
            <a:chOff x="5184" y="96"/>
            <a:chExt cx="520" cy="634"/>
          </a:xfrm>
        </p:grpSpPr>
        <p:pic>
          <p:nvPicPr>
            <p:cNvPr id="40969" name="Picture 10"/>
            <p:cNvPicPr>
              <a:picLocks noChangeAspect="1" noChangeArrowheads="1"/>
            </p:cNvPicPr>
            <p:nvPr/>
          </p:nvPicPr>
          <p:blipFill>
            <a:blip r:embed="rId5" cstate="screen"/>
            <a:srcRect/>
            <a:stretch>
              <a:fillRect/>
            </a:stretch>
          </p:blipFill>
          <p:spPr bwMode="auto">
            <a:xfrm>
              <a:off x="5318" y="96"/>
              <a:ext cx="284" cy="432"/>
            </a:xfrm>
            <a:prstGeom prst="rect">
              <a:avLst/>
            </a:prstGeom>
            <a:noFill/>
            <a:ln w="9525">
              <a:noFill/>
              <a:miter lim="800000"/>
              <a:headEnd/>
              <a:tailEnd/>
            </a:ln>
          </p:spPr>
        </p:pic>
        <p:sp>
          <p:nvSpPr>
            <p:cNvPr id="40970" name="Text Box 11"/>
            <p:cNvSpPr txBox="1">
              <a:spLocks noChangeArrowheads="1"/>
            </p:cNvSpPr>
            <p:nvPr/>
          </p:nvSpPr>
          <p:spPr bwMode="auto">
            <a:xfrm>
              <a:off x="5184" y="480"/>
              <a:ext cx="520" cy="250"/>
            </a:xfrm>
            <a:prstGeom prst="rect">
              <a:avLst/>
            </a:prstGeom>
            <a:noFill/>
            <a:ln w="9525">
              <a:noFill/>
              <a:miter lim="800000"/>
              <a:headEnd/>
              <a:tailEnd/>
            </a:ln>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715254C0-A360-4F27-8B6D-E29F48477533}" type="slidenum">
              <a:rPr lang="en-US" smtClean="0"/>
              <a:pPr/>
              <a:t>4</a:t>
            </a:fld>
            <a:endParaRPr lang="en-US" smtClean="0"/>
          </a:p>
        </p:txBody>
      </p:sp>
      <p:sp>
        <p:nvSpPr>
          <p:cNvPr id="7171" name="Rectangle 2"/>
          <p:cNvSpPr>
            <a:spLocks noGrp="1" noChangeArrowheads="1"/>
          </p:cNvSpPr>
          <p:nvPr>
            <p:ph type="title"/>
          </p:nvPr>
        </p:nvSpPr>
        <p:spPr>
          <a:xfrm>
            <a:off x="685800" y="381000"/>
            <a:ext cx="7772400" cy="1143000"/>
          </a:xfrm>
        </p:spPr>
        <p:txBody>
          <a:bodyPr/>
          <a:lstStyle/>
          <a:p>
            <a:pPr eaLnBrk="1" hangingPunct="1"/>
            <a:r>
              <a:rPr lang="en-US" smtClean="0"/>
              <a:t>An Interaction Framework</a:t>
            </a:r>
          </a:p>
        </p:txBody>
      </p:sp>
      <p:sp>
        <p:nvSpPr>
          <p:cNvPr id="7172" name="Oval 12"/>
          <p:cNvSpPr>
            <a:spLocks noChangeArrowheads="1"/>
          </p:cNvSpPr>
          <p:nvPr/>
        </p:nvSpPr>
        <p:spPr bwMode="auto">
          <a:xfrm>
            <a:off x="3733800" y="1905000"/>
            <a:ext cx="1752600" cy="4191000"/>
          </a:xfrm>
          <a:prstGeom prst="ellipse">
            <a:avLst/>
          </a:prstGeom>
          <a:noFill/>
          <a:ln w="9525">
            <a:solidFill>
              <a:schemeClr val="tx1"/>
            </a:solidFill>
            <a:round/>
            <a:headEnd/>
            <a:tailEnd/>
          </a:ln>
        </p:spPr>
        <p:txBody>
          <a:bodyPr wrap="none" anchor="ctr"/>
          <a:lstStyle/>
          <a:p>
            <a:endParaRPr lang="en-US"/>
          </a:p>
        </p:txBody>
      </p:sp>
      <p:sp>
        <p:nvSpPr>
          <p:cNvPr id="7173" name="Text Box 13"/>
          <p:cNvSpPr txBox="1">
            <a:spLocks noChangeArrowheads="1"/>
          </p:cNvSpPr>
          <p:nvPr/>
        </p:nvSpPr>
        <p:spPr bwMode="auto">
          <a:xfrm>
            <a:off x="4114800" y="2209800"/>
            <a:ext cx="1065213" cy="457200"/>
          </a:xfrm>
          <a:prstGeom prst="rect">
            <a:avLst/>
          </a:prstGeom>
          <a:noFill/>
          <a:ln w="9525">
            <a:noFill/>
            <a:miter lim="800000"/>
            <a:headEnd/>
            <a:tailEnd/>
          </a:ln>
        </p:spPr>
        <p:txBody>
          <a:bodyPr wrap="none">
            <a:spAutoFit/>
          </a:bodyPr>
          <a:lstStyle/>
          <a:p>
            <a:r>
              <a:rPr lang="en-US" sz="2400" b="1" i="1">
                <a:latin typeface="Times New Roman" pitchFamily="18" charset="0"/>
              </a:rPr>
              <a:t>Output</a:t>
            </a:r>
            <a:endParaRPr lang="en-US" sz="2400" i="1">
              <a:latin typeface="Times New Roman" pitchFamily="18" charset="0"/>
            </a:endParaRPr>
          </a:p>
        </p:txBody>
      </p:sp>
      <p:sp>
        <p:nvSpPr>
          <p:cNvPr id="7174" name="Text Box 14"/>
          <p:cNvSpPr txBox="1">
            <a:spLocks noChangeArrowheads="1"/>
          </p:cNvSpPr>
          <p:nvPr/>
        </p:nvSpPr>
        <p:spPr bwMode="auto">
          <a:xfrm>
            <a:off x="4191000" y="5181600"/>
            <a:ext cx="879475" cy="457200"/>
          </a:xfrm>
          <a:prstGeom prst="rect">
            <a:avLst/>
          </a:prstGeom>
          <a:noFill/>
          <a:ln w="9525">
            <a:noFill/>
            <a:miter lim="800000"/>
            <a:headEnd/>
            <a:tailEnd/>
          </a:ln>
        </p:spPr>
        <p:txBody>
          <a:bodyPr wrap="none">
            <a:spAutoFit/>
          </a:bodyPr>
          <a:lstStyle/>
          <a:p>
            <a:r>
              <a:rPr lang="en-US" sz="2400" b="1" i="1">
                <a:latin typeface="Times New Roman" pitchFamily="18" charset="0"/>
              </a:rPr>
              <a:t>Input</a:t>
            </a:r>
            <a:endParaRPr lang="en-US" sz="2400" i="1">
              <a:latin typeface="Times New Roman" pitchFamily="18" charset="0"/>
            </a:endParaRPr>
          </a:p>
        </p:txBody>
      </p:sp>
      <p:sp>
        <p:nvSpPr>
          <p:cNvPr id="7175" name="AutoShape 17"/>
          <p:cNvSpPr>
            <a:spLocks noChangeArrowheads="1"/>
          </p:cNvSpPr>
          <p:nvPr/>
        </p:nvSpPr>
        <p:spPr bwMode="auto">
          <a:xfrm rot="8928849">
            <a:off x="5334000" y="48006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sp>
        <p:nvSpPr>
          <p:cNvPr id="7176" name="AutoShape 18"/>
          <p:cNvSpPr>
            <a:spLocks noChangeArrowheads="1"/>
          </p:cNvSpPr>
          <p:nvPr/>
        </p:nvSpPr>
        <p:spPr bwMode="auto">
          <a:xfrm rot="12448563" flipH="1">
            <a:off x="5410200" y="27432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sp>
        <p:nvSpPr>
          <p:cNvPr id="7177" name="AutoShape 19"/>
          <p:cNvSpPr>
            <a:spLocks noChangeArrowheads="1"/>
          </p:cNvSpPr>
          <p:nvPr/>
        </p:nvSpPr>
        <p:spPr bwMode="auto">
          <a:xfrm rot="-9221597">
            <a:off x="2057400" y="48768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sp>
        <p:nvSpPr>
          <p:cNvPr id="7178" name="AutoShape 21"/>
          <p:cNvSpPr>
            <a:spLocks noChangeArrowheads="1"/>
          </p:cNvSpPr>
          <p:nvPr/>
        </p:nvSpPr>
        <p:spPr bwMode="auto">
          <a:xfrm rot="8737807" flipH="1">
            <a:off x="2209800" y="26670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sp>
        <p:nvSpPr>
          <p:cNvPr id="7179" name="Text Box 22"/>
          <p:cNvSpPr txBox="1">
            <a:spLocks noChangeArrowheads="1"/>
          </p:cNvSpPr>
          <p:nvPr/>
        </p:nvSpPr>
        <p:spPr bwMode="auto">
          <a:xfrm>
            <a:off x="914400" y="1828800"/>
            <a:ext cx="2743200" cy="701675"/>
          </a:xfrm>
          <a:prstGeom prst="rect">
            <a:avLst/>
          </a:prstGeom>
          <a:noFill/>
          <a:ln w="9525">
            <a:noFill/>
            <a:miter lim="800000"/>
            <a:headEnd/>
            <a:tailEnd/>
          </a:ln>
        </p:spPr>
        <p:txBody>
          <a:bodyPr>
            <a:spAutoFit/>
          </a:bodyPr>
          <a:lstStyle/>
          <a:p>
            <a:r>
              <a:rPr lang="en-US" sz="2000" i="1">
                <a:latin typeface="Times New Roman" pitchFamily="18" charset="0"/>
              </a:rPr>
              <a:t>the system’s capability to output information</a:t>
            </a:r>
            <a:endParaRPr lang="en-US" sz="2400" i="1">
              <a:latin typeface="Times New Roman" pitchFamily="18" charset="0"/>
            </a:endParaRPr>
          </a:p>
        </p:txBody>
      </p:sp>
      <p:sp>
        <p:nvSpPr>
          <p:cNvPr id="7180" name="Text Box 28"/>
          <p:cNvSpPr txBox="1">
            <a:spLocks noChangeArrowheads="1"/>
          </p:cNvSpPr>
          <p:nvPr/>
        </p:nvSpPr>
        <p:spPr bwMode="auto">
          <a:xfrm>
            <a:off x="669925" y="1412875"/>
            <a:ext cx="1689100" cy="457200"/>
          </a:xfrm>
          <a:prstGeom prst="rect">
            <a:avLst/>
          </a:prstGeom>
          <a:noFill/>
          <a:ln w="9525">
            <a:noFill/>
            <a:miter lim="800000"/>
            <a:headEnd/>
            <a:tailEnd/>
          </a:ln>
        </p:spPr>
        <p:txBody>
          <a:bodyPr wrap="none">
            <a:spAutoFit/>
          </a:bodyPr>
          <a:lstStyle/>
          <a:p>
            <a:r>
              <a:rPr lang="en-US" sz="2400">
                <a:latin typeface="Times New Roman" pitchFamily="18" charset="0"/>
              </a:rPr>
              <a:t>Presentation</a:t>
            </a:r>
          </a:p>
        </p:txBody>
      </p:sp>
      <p:grpSp>
        <p:nvGrpSpPr>
          <p:cNvPr id="7181" name="Group 31"/>
          <p:cNvGrpSpPr>
            <a:grpSpLocks/>
          </p:cNvGrpSpPr>
          <p:nvPr/>
        </p:nvGrpSpPr>
        <p:grpSpPr bwMode="auto">
          <a:xfrm>
            <a:off x="5943600" y="1447800"/>
            <a:ext cx="3124200" cy="1082675"/>
            <a:chOff x="3408" y="912"/>
            <a:chExt cx="2016" cy="682"/>
          </a:xfrm>
        </p:grpSpPr>
        <p:sp>
          <p:nvSpPr>
            <p:cNvPr id="7191" name="Text Box 23"/>
            <p:cNvSpPr txBox="1">
              <a:spLocks noChangeArrowheads="1"/>
            </p:cNvSpPr>
            <p:nvPr/>
          </p:nvSpPr>
          <p:spPr bwMode="auto">
            <a:xfrm>
              <a:off x="3600" y="1152"/>
              <a:ext cx="1824" cy="442"/>
            </a:xfrm>
            <a:prstGeom prst="rect">
              <a:avLst/>
            </a:prstGeom>
            <a:noFill/>
            <a:ln w="9525">
              <a:noFill/>
              <a:miter lim="800000"/>
              <a:headEnd/>
              <a:tailEnd/>
            </a:ln>
          </p:spPr>
          <p:txBody>
            <a:bodyPr>
              <a:spAutoFit/>
            </a:bodyPr>
            <a:lstStyle/>
            <a:p>
              <a:r>
                <a:rPr lang="en-US" sz="2000" i="1">
                  <a:latin typeface="Times New Roman" pitchFamily="18" charset="0"/>
                </a:rPr>
                <a:t>the user’s ability to understand the output</a:t>
              </a:r>
              <a:endParaRPr lang="en-US" sz="2400" i="1">
                <a:latin typeface="Times New Roman" pitchFamily="18" charset="0"/>
              </a:endParaRPr>
            </a:p>
          </p:txBody>
        </p:sp>
        <p:sp>
          <p:nvSpPr>
            <p:cNvPr id="7192" name="Text Box 30"/>
            <p:cNvSpPr txBox="1">
              <a:spLocks noChangeArrowheads="1"/>
            </p:cNvSpPr>
            <p:nvPr/>
          </p:nvSpPr>
          <p:spPr bwMode="auto">
            <a:xfrm>
              <a:off x="3408" y="912"/>
              <a:ext cx="1080" cy="288"/>
            </a:xfrm>
            <a:prstGeom prst="rect">
              <a:avLst/>
            </a:prstGeom>
            <a:noFill/>
            <a:ln w="9525">
              <a:noFill/>
              <a:miter lim="800000"/>
              <a:headEnd/>
              <a:tailEnd/>
            </a:ln>
          </p:spPr>
          <p:txBody>
            <a:bodyPr wrap="none">
              <a:spAutoFit/>
            </a:bodyPr>
            <a:lstStyle/>
            <a:p>
              <a:r>
                <a:rPr lang="en-US" sz="2400">
                  <a:latin typeface="Times New Roman" pitchFamily="18" charset="0"/>
                </a:rPr>
                <a:t>Observation</a:t>
              </a:r>
            </a:p>
          </p:txBody>
        </p:sp>
      </p:grpSp>
      <p:grpSp>
        <p:nvGrpSpPr>
          <p:cNvPr id="7182" name="Group 35"/>
          <p:cNvGrpSpPr>
            <a:grpSpLocks/>
          </p:cNvGrpSpPr>
          <p:nvPr/>
        </p:nvGrpSpPr>
        <p:grpSpPr bwMode="auto">
          <a:xfrm>
            <a:off x="685800" y="5257800"/>
            <a:ext cx="2438400" cy="1158875"/>
            <a:chOff x="432" y="3264"/>
            <a:chExt cx="1536" cy="730"/>
          </a:xfrm>
        </p:grpSpPr>
        <p:sp>
          <p:nvSpPr>
            <p:cNvPr id="7189" name="Text Box 24"/>
            <p:cNvSpPr txBox="1">
              <a:spLocks noChangeArrowheads="1"/>
            </p:cNvSpPr>
            <p:nvPr/>
          </p:nvSpPr>
          <p:spPr bwMode="auto">
            <a:xfrm>
              <a:off x="624" y="3552"/>
              <a:ext cx="1344" cy="442"/>
            </a:xfrm>
            <a:prstGeom prst="rect">
              <a:avLst/>
            </a:prstGeom>
            <a:noFill/>
            <a:ln w="9525">
              <a:noFill/>
              <a:miter lim="800000"/>
              <a:headEnd/>
              <a:tailEnd/>
            </a:ln>
          </p:spPr>
          <p:txBody>
            <a:bodyPr>
              <a:spAutoFit/>
            </a:bodyPr>
            <a:lstStyle/>
            <a:p>
              <a:r>
                <a:rPr lang="en-US" sz="2000" i="1">
                  <a:latin typeface="Times New Roman" pitchFamily="18" charset="0"/>
                </a:rPr>
                <a:t>the system’s ability to accept the input</a:t>
              </a:r>
              <a:endParaRPr lang="en-US" sz="2400" i="1">
                <a:latin typeface="Times New Roman" pitchFamily="18" charset="0"/>
              </a:endParaRPr>
            </a:p>
          </p:txBody>
        </p:sp>
        <p:sp>
          <p:nvSpPr>
            <p:cNvPr id="7190" name="Text Box 32"/>
            <p:cNvSpPr txBox="1">
              <a:spLocks noChangeArrowheads="1"/>
            </p:cNvSpPr>
            <p:nvPr/>
          </p:nvSpPr>
          <p:spPr bwMode="auto">
            <a:xfrm>
              <a:off x="432" y="3264"/>
              <a:ext cx="1096" cy="288"/>
            </a:xfrm>
            <a:prstGeom prst="rect">
              <a:avLst/>
            </a:prstGeom>
            <a:noFill/>
            <a:ln w="9525">
              <a:noFill/>
              <a:miter lim="800000"/>
              <a:headEnd/>
              <a:tailEnd/>
            </a:ln>
          </p:spPr>
          <p:txBody>
            <a:bodyPr wrap="none">
              <a:spAutoFit/>
            </a:bodyPr>
            <a:lstStyle/>
            <a:p>
              <a:r>
                <a:rPr lang="en-US" sz="2400">
                  <a:latin typeface="Times New Roman" pitchFamily="18" charset="0"/>
                </a:rPr>
                <a:t>Performance</a:t>
              </a:r>
            </a:p>
          </p:txBody>
        </p:sp>
      </p:grpSp>
      <p:grpSp>
        <p:nvGrpSpPr>
          <p:cNvPr id="7183" name="Group 34"/>
          <p:cNvGrpSpPr>
            <a:grpSpLocks/>
          </p:cNvGrpSpPr>
          <p:nvPr/>
        </p:nvGrpSpPr>
        <p:grpSpPr bwMode="auto">
          <a:xfrm>
            <a:off x="6096000" y="5334000"/>
            <a:ext cx="2209800" cy="1158875"/>
            <a:chOff x="3936" y="3264"/>
            <a:chExt cx="1392" cy="730"/>
          </a:xfrm>
        </p:grpSpPr>
        <p:sp>
          <p:nvSpPr>
            <p:cNvPr id="7187" name="Text Box 25"/>
            <p:cNvSpPr txBox="1">
              <a:spLocks noChangeArrowheads="1"/>
            </p:cNvSpPr>
            <p:nvPr/>
          </p:nvSpPr>
          <p:spPr bwMode="auto">
            <a:xfrm>
              <a:off x="4128" y="3552"/>
              <a:ext cx="1200" cy="442"/>
            </a:xfrm>
            <a:prstGeom prst="rect">
              <a:avLst/>
            </a:prstGeom>
            <a:noFill/>
            <a:ln w="9525">
              <a:noFill/>
              <a:miter lim="800000"/>
              <a:headEnd/>
              <a:tailEnd/>
            </a:ln>
          </p:spPr>
          <p:txBody>
            <a:bodyPr>
              <a:spAutoFit/>
            </a:bodyPr>
            <a:lstStyle/>
            <a:p>
              <a:r>
                <a:rPr lang="en-US" sz="2000" i="1">
                  <a:latin typeface="Times New Roman" pitchFamily="18" charset="0"/>
                </a:rPr>
                <a:t>the user’s ability to do the input</a:t>
              </a:r>
              <a:endParaRPr lang="en-US" sz="2400" i="1">
                <a:latin typeface="Times New Roman" pitchFamily="18" charset="0"/>
              </a:endParaRPr>
            </a:p>
          </p:txBody>
        </p:sp>
        <p:sp>
          <p:nvSpPr>
            <p:cNvPr id="7188" name="Text Box 33"/>
            <p:cNvSpPr txBox="1">
              <a:spLocks noChangeArrowheads="1"/>
            </p:cNvSpPr>
            <p:nvPr/>
          </p:nvSpPr>
          <p:spPr bwMode="auto">
            <a:xfrm>
              <a:off x="3936" y="3264"/>
              <a:ext cx="1042" cy="288"/>
            </a:xfrm>
            <a:prstGeom prst="rect">
              <a:avLst/>
            </a:prstGeom>
            <a:noFill/>
            <a:ln w="9525">
              <a:noFill/>
              <a:miter lim="800000"/>
              <a:headEnd/>
              <a:tailEnd/>
            </a:ln>
          </p:spPr>
          <p:txBody>
            <a:bodyPr wrap="none">
              <a:spAutoFit/>
            </a:bodyPr>
            <a:lstStyle/>
            <a:p>
              <a:r>
                <a:rPr lang="en-US" sz="2400">
                  <a:latin typeface="Times New Roman" pitchFamily="18" charset="0"/>
                </a:rPr>
                <a:t>Articulation</a:t>
              </a:r>
            </a:p>
          </p:txBody>
        </p:sp>
      </p:grpSp>
      <p:pic>
        <p:nvPicPr>
          <p:cNvPr id="7184" name="Picture 0" descr="dilbert"/>
          <p:cNvPicPr>
            <a:picLocks noChangeAspect="1" noChangeArrowheads="1"/>
          </p:cNvPicPr>
          <p:nvPr/>
        </p:nvPicPr>
        <p:blipFill>
          <a:blip r:embed="rId3" cstate="print"/>
          <a:srcRect/>
          <a:stretch>
            <a:fillRect/>
          </a:stretch>
        </p:blipFill>
        <p:spPr bwMode="auto">
          <a:xfrm>
            <a:off x="7391400" y="2895600"/>
            <a:ext cx="950913" cy="2209800"/>
          </a:xfrm>
          <a:prstGeom prst="rect">
            <a:avLst/>
          </a:prstGeom>
          <a:noFill/>
          <a:ln w="9525">
            <a:noFill/>
            <a:miter lim="800000"/>
            <a:headEnd/>
            <a:tailEnd/>
          </a:ln>
        </p:spPr>
      </p:pic>
      <p:sp>
        <p:nvSpPr>
          <p:cNvPr id="7185" name="Text Box 0"/>
          <p:cNvSpPr txBox="1">
            <a:spLocks noChangeArrowheads="1"/>
          </p:cNvSpPr>
          <p:nvPr/>
        </p:nvSpPr>
        <p:spPr bwMode="auto">
          <a:xfrm>
            <a:off x="6400800" y="6477000"/>
            <a:ext cx="27432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a:t>
            </a:r>
            <a:r>
              <a:rPr lang="en-US" sz="900">
                <a:latin typeface="Times New Roman" pitchFamily="18" charset="0"/>
                <a:hlinkClick r:id="rId4"/>
              </a:rPr>
              <a:t>www.dilbert.com</a:t>
            </a:r>
            <a:r>
              <a:rPr lang="en-US" sz="900">
                <a:latin typeface="Times New Roman" pitchFamily="18" charset="0"/>
              </a:rPr>
              <a:t> and www.palm.com</a:t>
            </a:r>
          </a:p>
        </p:txBody>
      </p:sp>
      <p:pic>
        <p:nvPicPr>
          <p:cNvPr id="7186" name="Picture 0"/>
          <p:cNvPicPr>
            <a:picLocks noChangeAspect="1" noChangeArrowheads="1"/>
          </p:cNvPicPr>
          <p:nvPr/>
        </p:nvPicPr>
        <p:blipFill>
          <a:blip r:embed="rId5" cstate="print"/>
          <a:srcRect/>
          <a:stretch>
            <a:fillRect/>
          </a:stretch>
        </p:blipFill>
        <p:spPr bwMode="auto">
          <a:xfrm>
            <a:off x="911225" y="3048000"/>
            <a:ext cx="10541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2241605C-BC04-42B2-86DD-8DA56DE7AE63}" type="slidenum">
              <a:rPr lang="en-US" smtClean="0"/>
              <a:pPr/>
              <a:t>5</a:t>
            </a:fld>
            <a:endParaRPr lang="en-US" smtClean="0"/>
          </a:p>
        </p:txBody>
      </p:sp>
      <p:sp>
        <p:nvSpPr>
          <p:cNvPr id="8195" name="Rectangle 2"/>
          <p:cNvSpPr>
            <a:spLocks noGrp="1" noChangeArrowheads="1"/>
          </p:cNvSpPr>
          <p:nvPr>
            <p:ph type="title"/>
          </p:nvPr>
        </p:nvSpPr>
        <p:spPr>
          <a:xfrm>
            <a:off x="685800" y="381000"/>
            <a:ext cx="7772400" cy="1143000"/>
          </a:xfrm>
        </p:spPr>
        <p:txBody>
          <a:bodyPr/>
          <a:lstStyle/>
          <a:p>
            <a:pPr eaLnBrk="1" hangingPunct="1"/>
            <a:r>
              <a:rPr lang="en-US" smtClean="0"/>
              <a:t>The Range of HCI</a:t>
            </a:r>
          </a:p>
        </p:txBody>
      </p:sp>
      <p:sp>
        <p:nvSpPr>
          <p:cNvPr id="8196" name="Text Box 8"/>
          <p:cNvSpPr txBox="1">
            <a:spLocks noChangeArrowheads="1"/>
          </p:cNvSpPr>
          <p:nvPr/>
        </p:nvSpPr>
        <p:spPr bwMode="auto">
          <a:xfrm>
            <a:off x="4191000" y="5181600"/>
            <a:ext cx="879475" cy="457200"/>
          </a:xfrm>
          <a:prstGeom prst="rect">
            <a:avLst/>
          </a:prstGeom>
          <a:noFill/>
          <a:ln w="9525">
            <a:noFill/>
            <a:miter lim="800000"/>
            <a:headEnd/>
            <a:tailEnd/>
          </a:ln>
        </p:spPr>
        <p:txBody>
          <a:bodyPr wrap="none">
            <a:spAutoFit/>
          </a:bodyPr>
          <a:lstStyle/>
          <a:p>
            <a:r>
              <a:rPr lang="en-US" sz="2400" b="1" i="1">
                <a:latin typeface="Times New Roman" pitchFamily="18" charset="0"/>
              </a:rPr>
              <a:t>Input</a:t>
            </a:r>
            <a:endParaRPr lang="en-US" sz="2400" i="1">
              <a:latin typeface="Times New Roman" pitchFamily="18" charset="0"/>
            </a:endParaRPr>
          </a:p>
        </p:txBody>
      </p:sp>
      <p:sp>
        <p:nvSpPr>
          <p:cNvPr id="8197" name="AutoShape 9"/>
          <p:cNvSpPr>
            <a:spLocks noChangeArrowheads="1"/>
          </p:cNvSpPr>
          <p:nvPr/>
        </p:nvSpPr>
        <p:spPr bwMode="auto">
          <a:xfrm rot="8928849">
            <a:off x="5334000" y="48006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sp>
        <p:nvSpPr>
          <p:cNvPr id="8198" name="AutoShape 10"/>
          <p:cNvSpPr>
            <a:spLocks noChangeArrowheads="1"/>
          </p:cNvSpPr>
          <p:nvPr/>
        </p:nvSpPr>
        <p:spPr bwMode="auto">
          <a:xfrm rot="12448563" flipH="1">
            <a:off x="5410200" y="27432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sp>
        <p:nvSpPr>
          <p:cNvPr id="8199" name="AutoShape 11"/>
          <p:cNvSpPr>
            <a:spLocks noChangeArrowheads="1"/>
          </p:cNvSpPr>
          <p:nvPr/>
        </p:nvSpPr>
        <p:spPr bwMode="auto">
          <a:xfrm rot="-9221597">
            <a:off x="2057400" y="48768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grpSp>
        <p:nvGrpSpPr>
          <p:cNvPr id="8200" name="Group 35"/>
          <p:cNvGrpSpPr>
            <a:grpSpLocks/>
          </p:cNvGrpSpPr>
          <p:nvPr/>
        </p:nvGrpSpPr>
        <p:grpSpPr bwMode="auto">
          <a:xfrm>
            <a:off x="2286000" y="1524000"/>
            <a:ext cx="3276600" cy="5029200"/>
            <a:chOff x="1440" y="890"/>
            <a:chExt cx="2064" cy="3238"/>
          </a:xfrm>
        </p:grpSpPr>
        <p:sp>
          <p:nvSpPr>
            <p:cNvPr id="8216" name="Rectangle 25"/>
            <p:cNvSpPr>
              <a:spLocks noChangeArrowheads="1"/>
            </p:cNvSpPr>
            <p:nvPr/>
          </p:nvSpPr>
          <p:spPr bwMode="auto">
            <a:xfrm>
              <a:off x="1440" y="912"/>
              <a:ext cx="2064" cy="3216"/>
            </a:xfrm>
            <a:prstGeom prst="rect">
              <a:avLst/>
            </a:prstGeom>
            <a:noFill/>
            <a:ln w="9525" cap="rnd">
              <a:solidFill>
                <a:schemeClr val="tx1"/>
              </a:solidFill>
              <a:prstDash val="sysDot"/>
              <a:miter lim="800000"/>
              <a:headEnd/>
              <a:tailEnd/>
            </a:ln>
          </p:spPr>
          <p:txBody>
            <a:bodyPr wrap="none" anchor="ctr"/>
            <a:lstStyle/>
            <a:p>
              <a:endParaRPr lang="en-US"/>
            </a:p>
          </p:txBody>
        </p:sp>
        <p:sp>
          <p:nvSpPr>
            <p:cNvPr id="8217" name="Text Box 30"/>
            <p:cNvSpPr txBox="1">
              <a:spLocks noChangeArrowheads="1"/>
            </p:cNvSpPr>
            <p:nvPr/>
          </p:nvSpPr>
          <p:spPr bwMode="auto">
            <a:xfrm>
              <a:off x="1478" y="890"/>
              <a:ext cx="1050" cy="294"/>
            </a:xfrm>
            <a:prstGeom prst="rect">
              <a:avLst/>
            </a:prstGeom>
            <a:noFill/>
            <a:ln w="9525">
              <a:noFill/>
              <a:miter lim="800000"/>
              <a:headEnd/>
              <a:tailEnd/>
            </a:ln>
          </p:spPr>
          <p:txBody>
            <a:bodyPr wrap="none">
              <a:spAutoFit/>
            </a:bodyPr>
            <a:lstStyle/>
            <a:p>
              <a:r>
                <a:rPr lang="en-US" sz="2400">
                  <a:latin typeface="Times New Roman" pitchFamily="18" charset="0"/>
                </a:rPr>
                <a:t>GUI Design</a:t>
              </a:r>
              <a:endParaRPr lang="en-US" sz="2400" i="1">
                <a:latin typeface="Times New Roman" pitchFamily="18" charset="0"/>
              </a:endParaRPr>
            </a:p>
          </p:txBody>
        </p:sp>
      </p:grpSp>
      <p:grpSp>
        <p:nvGrpSpPr>
          <p:cNvPr id="8201" name="Group 37"/>
          <p:cNvGrpSpPr>
            <a:grpSpLocks/>
          </p:cNvGrpSpPr>
          <p:nvPr/>
        </p:nvGrpSpPr>
        <p:grpSpPr bwMode="auto">
          <a:xfrm>
            <a:off x="457200" y="2514600"/>
            <a:ext cx="2590800" cy="2743200"/>
            <a:chOff x="288" y="1584"/>
            <a:chExt cx="1632" cy="1728"/>
          </a:xfrm>
        </p:grpSpPr>
        <p:sp>
          <p:nvSpPr>
            <p:cNvPr id="8214" name="Rectangle 26"/>
            <p:cNvSpPr>
              <a:spLocks noChangeArrowheads="1"/>
            </p:cNvSpPr>
            <p:nvPr/>
          </p:nvSpPr>
          <p:spPr bwMode="auto">
            <a:xfrm>
              <a:off x="288" y="1584"/>
              <a:ext cx="1632" cy="1728"/>
            </a:xfrm>
            <a:prstGeom prst="rect">
              <a:avLst/>
            </a:prstGeom>
            <a:noFill/>
            <a:ln w="9525" cap="rnd">
              <a:solidFill>
                <a:schemeClr val="tx1"/>
              </a:solidFill>
              <a:prstDash val="sysDot"/>
              <a:miter lim="800000"/>
              <a:headEnd/>
              <a:tailEnd/>
            </a:ln>
          </p:spPr>
          <p:txBody>
            <a:bodyPr wrap="none" anchor="ctr"/>
            <a:lstStyle/>
            <a:p>
              <a:endParaRPr lang="en-US"/>
            </a:p>
          </p:txBody>
        </p:sp>
        <p:sp>
          <p:nvSpPr>
            <p:cNvPr id="8215" name="Text Box 31"/>
            <p:cNvSpPr txBox="1">
              <a:spLocks noChangeArrowheads="1"/>
            </p:cNvSpPr>
            <p:nvPr/>
          </p:nvSpPr>
          <p:spPr bwMode="auto">
            <a:xfrm>
              <a:off x="288" y="1584"/>
              <a:ext cx="1171" cy="288"/>
            </a:xfrm>
            <a:prstGeom prst="rect">
              <a:avLst/>
            </a:prstGeom>
            <a:noFill/>
            <a:ln w="9525">
              <a:noFill/>
              <a:miter lim="800000"/>
              <a:headEnd/>
              <a:tailEnd/>
            </a:ln>
          </p:spPr>
          <p:txBody>
            <a:bodyPr wrap="none">
              <a:spAutoFit/>
            </a:bodyPr>
            <a:lstStyle/>
            <a:p>
              <a:r>
                <a:rPr lang="en-US" sz="2400">
                  <a:latin typeface="Times New Roman" pitchFamily="18" charset="0"/>
                </a:rPr>
                <a:t>Programming</a:t>
              </a:r>
              <a:endParaRPr lang="en-US" sz="2400" i="1">
                <a:latin typeface="Times New Roman" pitchFamily="18" charset="0"/>
              </a:endParaRPr>
            </a:p>
          </p:txBody>
        </p:sp>
      </p:grpSp>
      <p:grpSp>
        <p:nvGrpSpPr>
          <p:cNvPr id="8202" name="Group 36"/>
          <p:cNvGrpSpPr>
            <a:grpSpLocks/>
          </p:cNvGrpSpPr>
          <p:nvPr/>
        </p:nvGrpSpPr>
        <p:grpSpPr bwMode="auto">
          <a:xfrm>
            <a:off x="5943600" y="2057400"/>
            <a:ext cx="2895600" cy="3733800"/>
            <a:chOff x="3744" y="1296"/>
            <a:chExt cx="1824" cy="2352"/>
          </a:xfrm>
        </p:grpSpPr>
        <p:sp>
          <p:nvSpPr>
            <p:cNvPr id="8212" name="Rectangle 27"/>
            <p:cNvSpPr>
              <a:spLocks noChangeArrowheads="1"/>
            </p:cNvSpPr>
            <p:nvPr/>
          </p:nvSpPr>
          <p:spPr bwMode="auto">
            <a:xfrm>
              <a:off x="3744" y="1296"/>
              <a:ext cx="1824" cy="2352"/>
            </a:xfrm>
            <a:prstGeom prst="rect">
              <a:avLst/>
            </a:prstGeom>
            <a:noFill/>
            <a:ln w="9525" cap="rnd">
              <a:solidFill>
                <a:schemeClr val="tx1"/>
              </a:solidFill>
              <a:prstDash val="sysDot"/>
              <a:miter lim="800000"/>
              <a:headEnd/>
              <a:tailEnd/>
            </a:ln>
          </p:spPr>
          <p:txBody>
            <a:bodyPr wrap="none" anchor="ctr"/>
            <a:lstStyle/>
            <a:p>
              <a:endParaRPr lang="en-US"/>
            </a:p>
          </p:txBody>
        </p:sp>
        <p:sp>
          <p:nvSpPr>
            <p:cNvPr id="8213" name="Text Box 32"/>
            <p:cNvSpPr txBox="1">
              <a:spLocks noChangeArrowheads="1"/>
            </p:cNvSpPr>
            <p:nvPr/>
          </p:nvSpPr>
          <p:spPr bwMode="auto">
            <a:xfrm>
              <a:off x="3744" y="1344"/>
              <a:ext cx="1043" cy="288"/>
            </a:xfrm>
            <a:prstGeom prst="rect">
              <a:avLst/>
            </a:prstGeom>
            <a:noFill/>
            <a:ln w="9525">
              <a:noFill/>
              <a:miter lim="800000"/>
              <a:headEnd/>
              <a:tailEnd/>
            </a:ln>
          </p:spPr>
          <p:txBody>
            <a:bodyPr wrap="none">
              <a:spAutoFit/>
            </a:bodyPr>
            <a:lstStyle/>
            <a:p>
              <a:r>
                <a:rPr lang="en-US" sz="2400">
                  <a:latin typeface="Times New Roman" pitchFamily="18" charset="0"/>
                </a:rPr>
                <a:t>Ergonomics</a:t>
              </a:r>
              <a:endParaRPr lang="en-US" sz="2400" i="1">
                <a:latin typeface="Times New Roman" pitchFamily="18" charset="0"/>
              </a:endParaRPr>
            </a:p>
          </p:txBody>
        </p:sp>
      </p:grpSp>
      <p:grpSp>
        <p:nvGrpSpPr>
          <p:cNvPr id="8203" name="Group 34"/>
          <p:cNvGrpSpPr>
            <a:grpSpLocks/>
          </p:cNvGrpSpPr>
          <p:nvPr/>
        </p:nvGrpSpPr>
        <p:grpSpPr bwMode="auto">
          <a:xfrm>
            <a:off x="228600" y="1371600"/>
            <a:ext cx="8763000" cy="5334000"/>
            <a:chOff x="144" y="768"/>
            <a:chExt cx="5520" cy="3456"/>
          </a:xfrm>
        </p:grpSpPr>
        <p:sp>
          <p:nvSpPr>
            <p:cNvPr id="8210" name="Rectangle 28"/>
            <p:cNvSpPr>
              <a:spLocks noChangeArrowheads="1"/>
            </p:cNvSpPr>
            <p:nvPr/>
          </p:nvSpPr>
          <p:spPr bwMode="auto">
            <a:xfrm>
              <a:off x="144" y="768"/>
              <a:ext cx="5520" cy="3456"/>
            </a:xfrm>
            <a:prstGeom prst="rect">
              <a:avLst/>
            </a:prstGeom>
            <a:noFill/>
            <a:ln w="9525" cap="rnd">
              <a:solidFill>
                <a:schemeClr val="tx1"/>
              </a:solidFill>
              <a:prstDash val="sysDot"/>
              <a:miter lim="800000"/>
              <a:headEnd/>
              <a:tailEnd/>
            </a:ln>
          </p:spPr>
          <p:txBody>
            <a:bodyPr wrap="none" anchor="ctr"/>
            <a:lstStyle/>
            <a:p>
              <a:endParaRPr lang="en-US"/>
            </a:p>
          </p:txBody>
        </p:sp>
        <p:sp>
          <p:nvSpPr>
            <p:cNvPr id="8211" name="Text Box 33"/>
            <p:cNvSpPr txBox="1">
              <a:spLocks noChangeArrowheads="1"/>
            </p:cNvSpPr>
            <p:nvPr/>
          </p:nvSpPr>
          <p:spPr bwMode="auto">
            <a:xfrm>
              <a:off x="144" y="768"/>
              <a:ext cx="1107" cy="296"/>
            </a:xfrm>
            <a:prstGeom prst="rect">
              <a:avLst/>
            </a:prstGeom>
            <a:noFill/>
            <a:ln w="9525">
              <a:noFill/>
              <a:miter lim="800000"/>
              <a:headEnd/>
              <a:tailEnd/>
            </a:ln>
          </p:spPr>
          <p:txBody>
            <a:bodyPr wrap="none">
              <a:spAutoFit/>
            </a:bodyPr>
            <a:lstStyle/>
            <a:p>
              <a:r>
                <a:rPr lang="en-US" sz="2400">
                  <a:latin typeface="Times New Roman" pitchFamily="18" charset="0"/>
                </a:rPr>
                <a:t>Ethnography</a:t>
              </a:r>
              <a:endParaRPr lang="en-US" sz="2400" i="1">
                <a:latin typeface="Times New Roman" pitchFamily="18" charset="0"/>
              </a:endParaRPr>
            </a:p>
          </p:txBody>
        </p:sp>
      </p:grpSp>
      <p:sp>
        <p:nvSpPr>
          <p:cNvPr id="8204" name="AutoShape 1"/>
          <p:cNvSpPr>
            <a:spLocks noChangeArrowheads="1"/>
          </p:cNvSpPr>
          <p:nvPr/>
        </p:nvSpPr>
        <p:spPr bwMode="auto">
          <a:xfrm rot="8737807" flipH="1">
            <a:off x="2209800" y="2667000"/>
            <a:ext cx="1828800" cy="485775"/>
          </a:xfrm>
          <a:prstGeom prst="rightArrow">
            <a:avLst>
              <a:gd name="adj1" fmla="val 50000"/>
              <a:gd name="adj2" fmla="val 94118"/>
            </a:avLst>
          </a:prstGeom>
          <a:noFill/>
          <a:ln w="9525">
            <a:solidFill>
              <a:schemeClr val="tx1"/>
            </a:solidFill>
            <a:miter lim="800000"/>
            <a:headEnd/>
            <a:tailEnd/>
          </a:ln>
        </p:spPr>
        <p:txBody>
          <a:bodyPr wrap="none" anchor="ctr"/>
          <a:lstStyle/>
          <a:p>
            <a:endParaRPr lang="en-US"/>
          </a:p>
        </p:txBody>
      </p:sp>
      <p:sp>
        <p:nvSpPr>
          <p:cNvPr id="8205" name="Oval 2"/>
          <p:cNvSpPr>
            <a:spLocks noChangeArrowheads="1"/>
          </p:cNvSpPr>
          <p:nvPr/>
        </p:nvSpPr>
        <p:spPr bwMode="auto">
          <a:xfrm>
            <a:off x="3733800" y="1905000"/>
            <a:ext cx="1752600" cy="4191000"/>
          </a:xfrm>
          <a:prstGeom prst="ellipse">
            <a:avLst/>
          </a:prstGeom>
          <a:noFill/>
          <a:ln w="9525">
            <a:solidFill>
              <a:schemeClr val="tx1"/>
            </a:solidFill>
            <a:round/>
            <a:headEnd/>
            <a:tailEnd/>
          </a:ln>
        </p:spPr>
        <p:txBody>
          <a:bodyPr wrap="none" anchor="ctr"/>
          <a:lstStyle/>
          <a:p>
            <a:endParaRPr lang="en-US"/>
          </a:p>
        </p:txBody>
      </p:sp>
      <p:sp>
        <p:nvSpPr>
          <p:cNvPr id="8206" name="Text Box 3"/>
          <p:cNvSpPr txBox="1">
            <a:spLocks noChangeArrowheads="1"/>
          </p:cNvSpPr>
          <p:nvPr/>
        </p:nvSpPr>
        <p:spPr bwMode="auto">
          <a:xfrm>
            <a:off x="4114800" y="2209800"/>
            <a:ext cx="1065213" cy="457200"/>
          </a:xfrm>
          <a:prstGeom prst="rect">
            <a:avLst/>
          </a:prstGeom>
          <a:noFill/>
          <a:ln w="9525">
            <a:noFill/>
            <a:miter lim="800000"/>
            <a:headEnd/>
            <a:tailEnd/>
          </a:ln>
        </p:spPr>
        <p:txBody>
          <a:bodyPr wrap="none">
            <a:spAutoFit/>
          </a:bodyPr>
          <a:lstStyle/>
          <a:p>
            <a:r>
              <a:rPr lang="en-US" sz="2400" b="1" i="1">
                <a:latin typeface="Times New Roman" pitchFamily="18" charset="0"/>
              </a:rPr>
              <a:t>Output</a:t>
            </a:r>
            <a:endParaRPr lang="en-US" sz="2400" i="1">
              <a:latin typeface="Times New Roman" pitchFamily="18" charset="0"/>
            </a:endParaRPr>
          </a:p>
        </p:txBody>
      </p:sp>
      <p:pic>
        <p:nvPicPr>
          <p:cNvPr id="8207" name="Picture 4" descr="dilbert"/>
          <p:cNvPicPr>
            <a:picLocks noChangeAspect="1" noChangeArrowheads="1"/>
          </p:cNvPicPr>
          <p:nvPr/>
        </p:nvPicPr>
        <p:blipFill>
          <a:blip r:embed="rId3" cstate="print"/>
          <a:srcRect/>
          <a:stretch>
            <a:fillRect/>
          </a:stretch>
        </p:blipFill>
        <p:spPr bwMode="auto">
          <a:xfrm>
            <a:off x="7391400" y="2895600"/>
            <a:ext cx="950913" cy="2209800"/>
          </a:xfrm>
          <a:prstGeom prst="rect">
            <a:avLst/>
          </a:prstGeom>
          <a:noFill/>
          <a:ln w="9525">
            <a:noFill/>
            <a:miter lim="800000"/>
            <a:headEnd/>
            <a:tailEnd/>
          </a:ln>
        </p:spPr>
      </p:pic>
      <p:sp>
        <p:nvSpPr>
          <p:cNvPr id="8208" name="Text Box 0"/>
          <p:cNvSpPr txBox="1">
            <a:spLocks noChangeArrowheads="1"/>
          </p:cNvSpPr>
          <p:nvPr/>
        </p:nvSpPr>
        <p:spPr bwMode="auto">
          <a:xfrm>
            <a:off x="6781800" y="6477000"/>
            <a:ext cx="23622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www.dilbert.com</a:t>
            </a:r>
          </a:p>
        </p:txBody>
      </p:sp>
      <p:pic>
        <p:nvPicPr>
          <p:cNvPr id="8209" name="Picture 0"/>
          <p:cNvPicPr>
            <a:picLocks noChangeAspect="1" noChangeArrowheads="1"/>
          </p:cNvPicPr>
          <p:nvPr/>
        </p:nvPicPr>
        <p:blipFill>
          <a:blip r:embed="rId4" cstate="print"/>
          <a:srcRect/>
          <a:stretch>
            <a:fillRect/>
          </a:stretch>
        </p:blipFill>
        <p:spPr bwMode="auto">
          <a:xfrm>
            <a:off x="911225" y="3048000"/>
            <a:ext cx="10541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23F30797-AB7A-421A-92AA-67BF187FA6EB}" type="slidenum">
              <a:rPr lang="en-US" smtClean="0"/>
              <a:pPr/>
              <a:t>6</a:t>
            </a:fld>
            <a:endParaRPr lang="en-US" smtClean="0"/>
          </a:p>
        </p:txBody>
      </p:sp>
      <p:grpSp>
        <p:nvGrpSpPr>
          <p:cNvPr id="2" name="Group 12"/>
          <p:cNvGrpSpPr>
            <a:grpSpLocks/>
          </p:cNvGrpSpPr>
          <p:nvPr/>
        </p:nvGrpSpPr>
        <p:grpSpPr bwMode="auto">
          <a:xfrm>
            <a:off x="304800" y="2971800"/>
            <a:ext cx="8458200" cy="2286000"/>
            <a:chOff x="304800" y="2971800"/>
            <a:chExt cx="8458200" cy="2286000"/>
          </a:xfrm>
        </p:grpSpPr>
        <p:pic>
          <p:nvPicPr>
            <p:cNvPr id="9228" name="Picture 2" descr="ecard_collage"/>
            <p:cNvPicPr>
              <a:picLocks noChangeAspect="1" noChangeArrowheads="1"/>
            </p:cNvPicPr>
            <p:nvPr/>
          </p:nvPicPr>
          <p:blipFill>
            <a:blip r:embed="rId3" cstate="print"/>
            <a:srcRect/>
            <a:stretch>
              <a:fillRect/>
            </a:stretch>
          </p:blipFill>
          <p:spPr bwMode="auto">
            <a:xfrm>
              <a:off x="304800" y="2971800"/>
              <a:ext cx="1905000" cy="898525"/>
            </a:xfrm>
            <a:prstGeom prst="rect">
              <a:avLst/>
            </a:prstGeom>
            <a:noFill/>
            <a:ln w="9525">
              <a:noFill/>
              <a:miter lim="800000"/>
              <a:headEnd/>
              <a:tailEnd/>
            </a:ln>
          </p:spPr>
        </p:pic>
        <p:pic>
          <p:nvPicPr>
            <p:cNvPr id="9229" name="Picture 5" descr="dilbert_fist_of_death_1280x960"/>
            <p:cNvPicPr>
              <a:picLocks noChangeAspect="1" noChangeArrowheads="1"/>
            </p:cNvPicPr>
            <p:nvPr/>
          </p:nvPicPr>
          <p:blipFill>
            <a:blip r:embed="rId4" cstate="print"/>
            <a:srcRect/>
            <a:stretch>
              <a:fillRect/>
            </a:stretch>
          </p:blipFill>
          <p:spPr bwMode="auto">
            <a:xfrm>
              <a:off x="6934200" y="3886200"/>
              <a:ext cx="1828800" cy="1371600"/>
            </a:xfrm>
            <a:prstGeom prst="rect">
              <a:avLst/>
            </a:prstGeom>
            <a:noFill/>
            <a:ln w="9525">
              <a:noFill/>
              <a:miter lim="800000"/>
              <a:headEnd/>
              <a:tailEnd/>
            </a:ln>
          </p:spPr>
        </p:pic>
      </p:grpSp>
      <p:grpSp>
        <p:nvGrpSpPr>
          <p:cNvPr id="3" name="Group 2"/>
          <p:cNvGrpSpPr>
            <a:grpSpLocks/>
          </p:cNvGrpSpPr>
          <p:nvPr/>
        </p:nvGrpSpPr>
        <p:grpSpPr bwMode="auto">
          <a:xfrm>
            <a:off x="152400" y="2743200"/>
            <a:ext cx="8839200" cy="2514600"/>
            <a:chOff x="96" y="1728"/>
            <a:chExt cx="5568" cy="1584"/>
          </a:xfrm>
        </p:grpSpPr>
        <p:sp>
          <p:nvSpPr>
            <p:cNvPr id="9226" name="Rectangle 0"/>
            <p:cNvSpPr>
              <a:spLocks noChangeArrowheads="1"/>
            </p:cNvSpPr>
            <p:nvPr/>
          </p:nvSpPr>
          <p:spPr bwMode="auto">
            <a:xfrm>
              <a:off x="96" y="1728"/>
              <a:ext cx="1440" cy="912"/>
            </a:xfrm>
            <a:prstGeom prst="rect">
              <a:avLst/>
            </a:prstGeom>
            <a:solidFill>
              <a:schemeClr val="bg1"/>
            </a:solidFill>
            <a:ln w="9525">
              <a:noFill/>
              <a:miter lim="800000"/>
              <a:headEnd/>
              <a:tailEnd/>
            </a:ln>
          </p:spPr>
          <p:txBody>
            <a:bodyPr wrap="none" anchor="ctr"/>
            <a:lstStyle/>
            <a:p>
              <a:endParaRPr lang="en-US"/>
            </a:p>
          </p:txBody>
        </p:sp>
        <p:sp>
          <p:nvSpPr>
            <p:cNvPr id="9227" name="Rectangle 1"/>
            <p:cNvSpPr>
              <a:spLocks noChangeArrowheads="1"/>
            </p:cNvSpPr>
            <p:nvPr/>
          </p:nvSpPr>
          <p:spPr bwMode="auto">
            <a:xfrm>
              <a:off x="4224" y="2400"/>
              <a:ext cx="1440" cy="912"/>
            </a:xfrm>
            <a:prstGeom prst="rect">
              <a:avLst/>
            </a:prstGeom>
            <a:solidFill>
              <a:schemeClr val="bg1"/>
            </a:solidFill>
            <a:ln w="9525">
              <a:noFill/>
              <a:miter lim="800000"/>
              <a:headEnd/>
              <a:tailEnd/>
            </a:ln>
          </p:spPr>
          <p:txBody>
            <a:bodyPr wrap="none" anchor="ctr"/>
            <a:lstStyle/>
            <a:p>
              <a:endParaRPr lang="en-US"/>
            </a:p>
          </p:txBody>
        </p:sp>
      </p:grpSp>
      <p:sp>
        <p:nvSpPr>
          <p:cNvPr id="9221" name="Rectangle 3"/>
          <p:cNvSpPr>
            <a:spLocks noGrp="1" noChangeArrowheads="1"/>
          </p:cNvSpPr>
          <p:nvPr>
            <p:ph type="body" idx="1"/>
          </p:nvPr>
        </p:nvSpPr>
        <p:spPr>
          <a:xfrm>
            <a:off x="4572000" y="1763713"/>
            <a:ext cx="2824163" cy="4637087"/>
          </a:xfrm>
        </p:spPr>
        <p:txBody>
          <a:bodyPr/>
          <a:lstStyle/>
          <a:p>
            <a:pPr eaLnBrk="1" hangingPunct="1">
              <a:lnSpc>
                <a:spcPct val="80000"/>
              </a:lnSpc>
              <a:buFont typeface="Arial" charset="0"/>
              <a:buNone/>
            </a:pPr>
            <a:r>
              <a:rPr lang="en-US" smtClean="0"/>
              <a:t>Human traits</a:t>
            </a:r>
          </a:p>
          <a:p>
            <a:pPr eaLnBrk="1" hangingPunct="1">
              <a:lnSpc>
                <a:spcPct val="80000"/>
              </a:lnSpc>
              <a:buFont typeface="Arial" charset="0"/>
              <a:buNone/>
            </a:pPr>
            <a:endParaRPr lang="en-US" sz="800" smtClean="0"/>
          </a:p>
          <a:p>
            <a:pPr eaLnBrk="1" hangingPunct="1">
              <a:lnSpc>
                <a:spcPct val="80000"/>
              </a:lnSpc>
              <a:buFont typeface="Arial" charset="0"/>
              <a:buNone/>
            </a:pPr>
            <a:r>
              <a:rPr lang="en-US" sz="2400" smtClean="0"/>
              <a:t>Incredibly slow</a:t>
            </a:r>
          </a:p>
          <a:p>
            <a:pPr eaLnBrk="1" hangingPunct="1">
              <a:lnSpc>
                <a:spcPct val="80000"/>
              </a:lnSpc>
              <a:buFont typeface="Arial" charset="0"/>
              <a:buNone/>
            </a:pPr>
            <a:r>
              <a:rPr lang="en-US" sz="2400" smtClean="0"/>
              <a:t>Error-prone</a:t>
            </a:r>
          </a:p>
          <a:p>
            <a:pPr eaLnBrk="1" hangingPunct="1">
              <a:lnSpc>
                <a:spcPct val="80000"/>
              </a:lnSpc>
              <a:buFont typeface="Arial" charset="0"/>
              <a:buNone/>
            </a:pPr>
            <a:r>
              <a:rPr lang="en-US" sz="2400" smtClean="0"/>
              <a:t>Irrational</a:t>
            </a:r>
          </a:p>
          <a:p>
            <a:pPr eaLnBrk="1" hangingPunct="1">
              <a:lnSpc>
                <a:spcPct val="80000"/>
              </a:lnSpc>
              <a:buFont typeface="Arial" charset="0"/>
              <a:buNone/>
            </a:pPr>
            <a:r>
              <a:rPr lang="en-US" sz="2400" smtClean="0"/>
              <a:t>Emotional</a:t>
            </a:r>
          </a:p>
          <a:p>
            <a:pPr eaLnBrk="1" hangingPunct="1">
              <a:lnSpc>
                <a:spcPct val="80000"/>
              </a:lnSpc>
              <a:buFont typeface="Arial" charset="0"/>
              <a:buNone/>
            </a:pPr>
            <a:r>
              <a:rPr lang="en-US" sz="2400" smtClean="0"/>
              <a:t>Inferential</a:t>
            </a:r>
          </a:p>
          <a:p>
            <a:pPr eaLnBrk="1" hangingPunct="1">
              <a:lnSpc>
                <a:spcPct val="80000"/>
              </a:lnSpc>
              <a:buFont typeface="Arial" charset="0"/>
              <a:buNone/>
            </a:pPr>
            <a:r>
              <a:rPr lang="en-US" sz="2400" smtClean="0"/>
              <a:t>Random</a:t>
            </a:r>
          </a:p>
          <a:p>
            <a:pPr eaLnBrk="1" hangingPunct="1">
              <a:lnSpc>
                <a:spcPct val="80000"/>
              </a:lnSpc>
              <a:buFont typeface="Arial" charset="0"/>
              <a:buNone/>
            </a:pPr>
            <a:r>
              <a:rPr lang="en-US" sz="2400" smtClean="0"/>
              <a:t>Unpredictable</a:t>
            </a:r>
          </a:p>
          <a:p>
            <a:pPr eaLnBrk="1" hangingPunct="1">
              <a:lnSpc>
                <a:spcPct val="80000"/>
              </a:lnSpc>
              <a:buFont typeface="Arial" charset="0"/>
              <a:buNone/>
            </a:pPr>
            <a:r>
              <a:rPr lang="en-US" sz="2400" smtClean="0"/>
              <a:t>Ethical</a:t>
            </a:r>
          </a:p>
          <a:p>
            <a:pPr eaLnBrk="1" hangingPunct="1">
              <a:lnSpc>
                <a:spcPct val="80000"/>
              </a:lnSpc>
              <a:buFont typeface="Arial" charset="0"/>
              <a:buNone/>
            </a:pPr>
            <a:r>
              <a:rPr lang="en-US" sz="2400" smtClean="0"/>
              <a:t>Intelligent</a:t>
            </a:r>
          </a:p>
          <a:p>
            <a:pPr eaLnBrk="1" hangingPunct="1">
              <a:lnSpc>
                <a:spcPct val="80000"/>
              </a:lnSpc>
            </a:pPr>
            <a:endParaRPr lang="en-US" sz="2400" smtClean="0"/>
          </a:p>
        </p:txBody>
      </p:sp>
      <p:sp>
        <p:nvSpPr>
          <p:cNvPr id="9222" name="Rectangle 2"/>
          <p:cNvSpPr>
            <a:spLocks noGrp="1" noChangeArrowheads="1"/>
          </p:cNvSpPr>
          <p:nvPr>
            <p:ph type="title"/>
          </p:nvPr>
        </p:nvSpPr>
        <p:spPr/>
        <p:txBody>
          <a:bodyPr/>
          <a:lstStyle/>
          <a:p>
            <a:pPr eaLnBrk="1" hangingPunct="1"/>
            <a:r>
              <a:rPr lang="en-US" smtClean="0"/>
              <a:t>Computers and Humans</a:t>
            </a:r>
          </a:p>
        </p:txBody>
      </p:sp>
      <p:sp>
        <p:nvSpPr>
          <p:cNvPr id="9223" name="Rectangle 4"/>
          <p:cNvSpPr>
            <a:spLocks noChangeArrowheads="1"/>
          </p:cNvSpPr>
          <p:nvPr/>
        </p:nvSpPr>
        <p:spPr bwMode="auto">
          <a:xfrm>
            <a:off x="1143000" y="1763713"/>
            <a:ext cx="3276600" cy="4038600"/>
          </a:xfrm>
          <a:prstGeom prst="rect">
            <a:avLst/>
          </a:prstGeom>
          <a:noFill/>
          <a:ln w="9525">
            <a:noFill/>
            <a:miter lim="800000"/>
            <a:headEnd/>
            <a:tailEnd/>
          </a:ln>
        </p:spPr>
        <p:txBody>
          <a:bodyPr/>
          <a:lstStyle/>
          <a:p>
            <a:pPr marL="342900" indent="-342900" algn="r" eaLnBrk="1" hangingPunct="1">
              <a:lnSpc>
                <a:spcPct val="80000"/>
              </a:lnSpc>
              <a:spcBef>
                <a:spcPct val="20000"/>
              </a:spcBef>
              <a:buClr>
                <a:schemeClr val="tx1"/>
              </a:buClr>
              <a:buSzPct val="75000"/>
              <a:buFont typeface="Arial" charset="0"/>
              <a:buNone/>
            </a:pPr>
            <a:r>
              <a:rPr lang="en-US" sz="3200"/>
              <a:t>Computer traits</a:t>
            </a:r>
          </a:p>
          <a:p>
            <a:pPr marL="342900" indent="-342900" algn="r" eaLnBrk="1" hangingPunct="1">
              <a:lnSpc>
                <a:spcPct val="80000"/>
              </a:lnSpc>
              <a:spcBef>
                <a:spcPct val="20000"/>
              </a:spcBef>
              <a:buClr>
                <a:schemeClr val="tx1"/>
              </a:buClr>
              <a:buSzPct val="75000"/>
              <a:buFont typeface="Arial" charset="0"/>
              <a:buNone/>
            </a:pPr>
            <a:endParaRPr lang="en-US" sz="800"/>
          </a:p>
          <a:p>
            <a:pPr marL="342900" indent="-342900" algn="r" eaLnBrk="1" hangingPunct="1">
              <a:lnSpc>
                <a:spcPct val="80000"/>
              </a:lnSpc>
              <a:spcBef>
                <a:spcPct val="20000"/>
              </a:spcBef>
              <a:buClr>
                <a:schemeClr val="tx1"/>
              </a:buClr>
              <a:buSzPct val="75000"/>
              <a:buFont typeface="Arial" charset="0"/>
              <a:buNone/>
            </a:pPr>
            <a:r>
              <a:rPr lang="en-US" sz="2400"/>
              <a:t>Incredibly fast</a:t>
            </a:r>
          </a:p>
          <a:p>
            <a:pPr marL="342900" indent="-342900" algn="r" eaLnBrk="1" hangingPunct="1">
              <a:lnSpc>
                <a:spcPct val="80000"/>
              </a:lnSpc>
              <a:spcBef>
                <a:spcPct val="20000"/>
              </a:spcBef>
              <a:buClr>
                <a:schemeClr val="tx1"/>
              </a:buClr>
              <a:buSzPct val="75000"/>
              <a:buFont typeface="Arial" charset="0"/>
              <a:buNone/>
            </a:pPr>
            <a:r>
              <a:rPr lang="en-US" sz="2400"/>
              <a:t>Error-free</a:t>
            </a:r>
          </a:p>
          <a:p>
            <a:pPr marL="342900" indent="-342900" algn="r" eaLnBrk="1" hangingPunct="1">
              <a:lnSpc>
                <a:spcPct val="80000"/>
              </a:lnSpc>
              <a:spcBef>
                <a:spcPct val="20000"/>
              </a:spcBef>
              <a:buClr>
                <a:schemeClr val="tx1"/>
              </a:buClr>
              <a:buSzPct val="75000"/>
              <a:buFont typeface="Arial" charset="0"/>
              <a:buNone/>
            </a:pPr>
            <a:r>
              <a:rPr lang="en-US" sz="2400"/>
              <a:t>Deterministic</a:t>
            </a:r>
          </a:p>
          <a:p>
            <a:pPr marL="342900" indent="-342900" algn="r" eaLnBrk="1" hangingPunct="1">
              <a:lnSpc>
                <a:spcPct val="80000"/>
              </a:lnSpc>
              <a:spcBef>
                <a:spcPct val="20000"/>
              </a:spcBef>
              <a:buClr>
                <a:schemeClr val="tx1"/>
              </a:buClr>
              <a:buSzPct val="75000"/>
              <a:buFont typeface="Arial" charset="0"/>
              <a:buNone/>
            </a:pPr>
            <a:r>
              <a:rPr lang="en-US" sz="2400"/>
              <a:t>Apathetic</a:t>
            </a:r>
          </a:p>
          <a:p>
            <a:pPr marL="342900" indent="-342900" algn="r" eaLnBrk="1" hangingPunct="1">
              <a:lnSpc>
                <a:spcPct val="80000"/>
              </a:lnSpc>
              <a:spcBef>
                <a:spcPct val="20000"/>
              </a:spcBef>
              <a:buClr>
                <a:schemeClr val="tx1"/>
              </a:buClr>
              <a:buSzPct val="75000"/>
              <a:buFont typeface="Arial" charset="0"/>
              <a:buNone/>
            </a:pPr>
            <a:r>
              <a:rPr lang="en-US" sz="2400"/>
              <a:t>Literal</a:t>
            </a:r>
          </a:p>
          <a:p>
            <a:pPr marL="342900" indent="-342900" algn="r" eaLnBrk="1" hangingPunct="1">
              <a:lnSpc>
                <a:spcPct val="80000"/>
              </a:lnSpc>
              <a:spcBef>
                <a:spcPct val="20000"/>
              </a:spcBef>
              <a:buClr>
                <a:schemeClr val="tx1"/>
              </a:buClr>
              <a:buSzPct val="75000"/>
              <a:buFont typeface="Arial" charset="0"/>
              <a:buNone/>
            </a:pPr>
            <a:r>
              <a:rPr lang="en-US" sz="2400"/>
              <a:t>Sequential</a:t>
            </a:r>
          </a:p>
          <a:p>
            <a:pPr marL="342900" indent="-342900" algn="r" eaLnBrk="1" hangingPunct="1">
              <a:lnSpc>
                <a:spcPct val="80000"/>
              </a:lnSpc>
              <a:spcBef>
                <a:spcPct val="20000"/>
              </a:spcBef>
              <a:buClr>
                <a:schemeClr val="tx1"/>
              </a:buClr>
              <a:buSzPct val="75000"/>
              <a:buFont typeface="Arial" charset="0"/>
              <a:buNone/>
            </a:pPr>
            <a:r>
              <a:rPr lang="en-US" sz="2400"/>
              <a:t>Predictable</a:t>
            </a:r>
          </a:p>
          <a:p>
            <a:pPr marL="342900" indent="-342900" algn="r" eaLnBrk="1" hangingPunct="1">
              <a:lnSpc>
                <a:spcPct val="80000"/>
              </a:lnSpc>
              <a:spcBef>
                <a:spcPct val="20000"/>
              </a:spcBef>
              <a:buClr>
                <a:schemeClr val="tx1"/>
              </a:buClr>
              <a:buSzPct val="75000"/>
              <a:buFont typeface="Arial" charset="0"/>
              <a:buNone/>
            </a:pPr>
            <a:r>
              <a:rPr lang="en-US" sz="2400"/>
              <a:t>Amoral</a:t>
            </a:r>
          </a:p>
          <a:p>
            <a:pPr marL="342900" indent="-342900" algn="r" eaLnBrk="1" hangingPunct="1">
              <a:lnSpc>
                <a:spcPct val="80000"/>
              </a:lnSpc>
              <a:spcBef>
                <a:spcPct val="20000"/>
              </a:spcBef>
              <a:buClr>
                <a:schemeClr val="tx1"/>
              </a:buClr>
              <a:buSzPct val="75000"/>
              <a:buFont typeface="Arial" charset="0"/>
              <a:buNone/>
            </a:pPr>
            <a:r>
              <a:rPr lang="en-US" sz="2400"/>
              <a:t>Stupid</a:t>
            </a:r>
          </a:p>
        </p:txBody>
      </p:sp>
      <p:sp>
        <p:nvSpPr>
          <p:cNvPr id="9224" name="Line 6"/>
          <p:cNvSpPr>
            <a:spLocks noChangeShapeType="1"/>
          </p:cNvSpPr>
          <p:nvPr/>
        </p:nvSpPr>
        <p:spPr bwMode="auto">
          <a:xfrm>
            <a:off x="4495800" y="2144713"/>
            <a:ext cx="1588" cy="3429000"/>
          </a:xfrm>
          <a:prstGeom prst="line">
            <a:avLst/>
          </a:prstGeom>
          <a:noFill/>
          <a:ln w="9525">
            <a:solidFill>
              <a:schemeClr val="tx1"/>
            </a:solidFill>
            <a:round/>
            <a:headEnd/>
            <a:tailEnd/>
          </a:ln>
        </p:spPr>
        <p:txBody>
          <a:bodyPr/>
          <a:lstStyle/>
          <a:p>
            <a:endParaRPr lang="en-US"/>
          </a:p>
        </p:txBody>
      </p:sp>
      <p:sp>
        <p:nvSpPr>
          <p:cNvPr id="9225" name="Text Box 3"/>
          <p:cNvSpPr txBox="1">
            <a:spLocks noChangeArrowheads="1"/>
          </p:cNvSpPr>
          <p:nvPr/>
        </p:nvSpPr>
        <p:spPr bwMode="auto">
          <a:xfrm>
            <a:off x="4114800" y="6477000"/>
            <a:ext cx="5029200" cy="228600"/>
          </a:xfrm>
          <a:prstGeom prst="rect">
            <a:avLst/>
          </a:prstGeom>
          <a:noFill/>
          <a:ln w="9525">
            <a:noFill/>
            <a:miter lim="800000"/>
            <a:headEnd/>
            <a:tailEnd/>
          </a:ln>
        </p:spPr>
        <p:txBody>
          <a:bodyPr>
            <a:spAutoFit/>
          </a:bodyPr>
          <a:lstStyle/>
          <a:p>
            <a:pPr algn="r"/>
            <a:r>
              <a:rPr lang="en-US" sz="900">
                <a:latin typeface="Times New Roman" pitchFamily="18" charset="0"/>
              </a:rPr>
              <a:t>ideas from from </a:t>
            </a:r>
            <a:r>
              <a:rPr lang="en-US" sz="900" i="1">
                <a:latin typeface="Times New Roman" pitchFamily="18" charset="0"/>
              </a:rPr>
              <a:t>The Inmates are Running the Asylum</a:t>
            </a:r>
            <a:r>
              <a:rPr lang="en-US" sz="900">
                <a:latin typeface="Times New Roman" pitchFamily="18" charset="0"/>
              </a:rPr>
              <a:t>, A. Cooper, images from  www.dilbert.com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35C0D9D9-45A5-430B-8BFB-E80F0E08FCDC}" type="slidenum">
              <a:rPr lang="en-US" smtClean="0"/>
              <a:pPr/>
              <a:t>7</a:t>
            </a:fld>
            <a:endParaRPr lang="en-US" smtClean="0"/>
          </a:p>
        </p:txBody>
      </p:sp>
      <p:sp>
        <p:nvSpPr>
          <p:cNvPr id="10243"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eaLnBrk="1" hangingPunct="1"/>
            <a:r>
              <a:rPr lang="en-US" sz="4400"/>
              <a:t>Human Memory</a:t>
            </a:r>
          </a:p>
        </p:txBody>
      </p:sp>
      <p:sp>
        <p:nvSpPr>
          <p:cNvPr id="10244" name="Rectangle 3"/>
          <p:cNvSpPr>
            <a:spLocks noGrp="1" noChangeArrowheads="1"/>
          </p:cNvSpPr>
          <p:nvPr>
            <p:ph type="body" idx="1"/>
          </p:nvPr>
        </p:nvSpPr>
        <p:spPr/>
        <p:txBody>
          <a:bodyPr/>
          <a:lstStyle/>
          <a:p>
            <a:pPr eaLnBrk="1" hangingPunct="1"/>
            <a:r>
              <a:rPr lang="en-US" smtClean="0"/>
              <a:t>Human memory is limited </a:t>
            </a:r>
          </a:p>
          <a:p>
            <a:pPr eaLnBrk="1" hangingPunct="1"/>
            <a:r>
              <a:rPr lang="en-US" smtClean="0"/>
              <a:t>Miller's magical number 7 (+-2)</a:t>
            </a:r>
          </a:p>
          <a:p>
            <a:pPr lvl="1" eaLnBrk="1" hangingPunct="1">
              <a:buFont typeface="Arial" charset="0"/>
              <a:buNone/>
            </a:pPr>
            <a:endParaRPr lang="en-US" smtClean="0"/>
          </a:p>
        </p:txBody>
      </p:sp>
      <p:grpSp>
        <p:nvGrpSpPr>
          <p:cNvPr id="2" name="Group 4"/>
          <p:cNvGrpSpPr>
            <a:grpSpLocks/>
          </p:cNvGrpSpPr>
          <p:nvPr/>
        </p:nvGrpSpPr>
        <p:grpSpPr bwMode="auto">
          <a:xfrm>
            <a:off x="5024438" y="3429000"/>
            <a:ext cx="3814762" cy="3124200"/>
            <a:chOff x="3120" y="2053"/>
            <a:chExt cx="2547" cy="1883"/>
          </a:xfrm>
        </p:grpSpPr>
        <p:pic>
          <p:nvPicPr>
            <p:cNvPr id="10249" name="Picture 5"/>
            <p:cNvPicPr>
              <a:picLocks noChangeAspect="1" noChangeArrowheads="1"/>
            </p:cNvPicPr>
            <p:nvPr/>
          </p:nvPicPr>
          <p:blipFill>
            <a:blip r:embed="rId3" cstate="print"/>
            <a:srcRect/>
            <a:stretch>
              <a:fillRect/>
            </a:stretch>
          </p:blipFill>
          <p:spPr bwMode="auto">
            <a:xfrm>
              <a:off x="3120" y="2053"/>
              <a:ext cx="2064" cy="1209"/>
            </a:xfrm>
            <a:prstGeom prst="rect">
              <a:avLst/>
            </a:prstGeom>
            <a:noFill/>
            <a:ln w="9525">
              <a:noFill/>
              <a:miter lim="800000"/>
              <a:headEnd/>
              <a:tailEnd/>
            </a:ln>
          </p:spPr>
        </p:pic>
        <p:pic>
          <p:nvPicPr>
            <p:cNvPr id="10250" name="Picture 6"/>
            <p:cNvPicPr>
              <a:picLocks noChangeAspect="1" noChangeArrowheads="1"/>
            </p:cNvPicPr>
            <p:nvPr/>
          </p:nvPicPr>
          <p:blipFill>
            <a:blip r:embed="rId4" cstate="print"/>
            <a:srcRect/>
            <a:stretch>
              <a:fillRect/>
            </a:stretch>
          </p:blipFill>
          <p:spPr bwMode="auto">
            <a:xfrm>
              <a:off x="3600" y="2725"/>
              <a:ext cx="2067" cy="1211"/>
            </a:xfrm>
            <a:prstGeom prst="rect">
              <a:avLst/>
            </a:prstGeom>
            <a:noFill/>
            <a:ln w="9525">
              <a:noFill/>
              <a:miter lim="800000"/>
              <a:headEnd/>
              <a:tailEnd/>
            </a:ln>
          </p:spPr>
        </p:pic>
      </p:grpSp>
      <p:grpSp>
        <p:nvGrpSpPr>
          <p:cNvPr id="3" name="Group 7"/>
          <p:cNvGrpSpPr>
            <a:grpSpLocks/>
          </p:cNvGrpSpPr>
          <p:nvPr/>
        </p:nvGrpSpPr>
        <p:grpSpPr bwMode="auto">
          <a:xfrm>
            <a:off x="533400" y="3429000"/>
            <a:ext cx="3886200" cy="3200400"/>
            <a:chOff x="288" y="2064"/>
            <a:chExt cx="2448" cy="1873"/>
          </a:xfrm>
        </p:grpSpPr>
        <p:pic>
          <p:nvPicPr>
            <p:cNvPr id="10247" name="Picture 8"/>
            <p:cNvPicPr>
              <a:picLocks noChangeAspect="1" noChangeArrowheads="1"/>
            </p:cNvPicPr>
            <p:nvPr/>
          </p:nvPicPr>
          <p:blipFill>
            <a:blip r:embed="rId5" cstate="print"/>
            <a:srcRect/>
            <a:stretch>
              <a:fillRect/>
            </a:stretch>
          </p:blipFill>
          <p:spPr bwMode="auto">
            <a:xfrm>
              <a:off x="288" y="2064"/>
              <a:ext cx="2256" cy="1118"/>
            </a:xfrm>
            <a:prstGeom prst="rect">
              <a:avLst/>
            </a:prstGeom>
            <a:noFill/>
            <a:ln w="9525">
              <a:noFill/>
              <a:miter lim="800000"/>
              <a:headEnd/>
              <a:tailEnd/>
            </a:ln>
          </p:spPr>
        </p:pic>
        <p:pic>
          <p:nvPicPr>
            <p:cNvPr id="10248" name="Picture 9"/>
            <p:cNvPicPr>
              <a:picLocks noChangeAspect="1" noChangeArrowheads="1"/>
            </p:cNvPicPr>
            <p:nvPr/>
          </p:nvPicPr>
          <p:blipFill>
            <a:blip r:embed="rId6" cstate="print"/>
            <a:srcRect/>
            <a:stretch>
              <a:fillRect/>
            </a:stretch>
          </p:blipFill>
          <p:spPr bwMode="auto">
            <a:xfrm>
              <a:off x="720" y="2592"/>
              <a:ext cx="2016" cy="134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B2990D8E-4688-451A-AEAF-085BB9AA346D}" type="slidenum">
              <a:rPr lang="en-US" smtClean="0"/>
              <a:pPr/>
              <a:t>8</a:t>
            </a:fld>
            <a:endParaRPr lang="en-US" smtClean="0"/>
          </a:p>
        </p:txBody>
      </p:sp>
      <p:sp>
        <p:nvSpPr>
          <p:cNvPr id="11267" name="Rectangle 2"/>
          <p:cNvSpPr>
            <a:spLocks noGrp="1" noChangeArrowheads="1"/>
          </p:cNvSpPr>
          <p:nvPr>
            <p:ph type="title"/>
          </p:nvPr>
        </p:nvSpPr>
        <p:spPr/>
        <p:txBody>
          <a:bodyPr/>
          <a:lstStyle/>
          <a:p>
            <a:pPr eaLnBrk="1" hangingPunct="1"/>
            <a:r>
              <a:rPr lang="en-US" smtClean="0"/>
              <a:t>Human Motor Skills</a:t>
            </a:r>
          </a:p>
        </p:txBody>
      </p:sp>
      <p:sp>
        <p:nvSpPr>
          <p:cNvPr id="11268" name="Rectangle 3"/>
          <p:cNvSpPr>
            <a:spLocks noGrp="1" noChangeArrowheads="1"/>
          </p:cNvSpPr>
          <p:nvPr>
            <p:ph type="body" idx="1"/>
          </p:nvPr>
        </p:nvSpPr>
        <p:spPr>
          <a:xfrm>
            <a:off x="152400" y="1600200"/>
            <a:ext cx="5257800" cy="4114800"/>
          </a:xfrm>
        </p:spPr>
        <p:txBody>
          <a:bodyPr/>
          <a:lstStyle/>
          <a:p>
            <a:pPr eaLnBrk="1" hangingPunct="1"/>
            <a:r>
              <a:rPr lang="en-US" smtClean="0"/>
              <a:t>The mouse and keyboard can be hard to use.</a:t>
            </a:r>
          </a:p>
          <a:p>
            <a:pPr lvl="1" eaLnBrk="1" hangingPunct="1"/>
            <a:r>
              <a:rPr lang="en-US" smtClean="0"/>
              <a:t>What are the 5 easiest screen locations to point to?</a:t>
            </a:r>
          </a:p>
          <a:p>
            <a:pPr eaLnBrk="1" hangingPunct="1"/>
            <a:r>
              <a:rPr lang="en-US" b="1" smtClean="0"/>
              <a:t>Fitt’s Law</a:t>
            </a:r>
            <a:r>
              <a:rPr lang="en-US" smtClean="0"/>
              <a:t> – The time to acquire a target is a function of the distance  to and size of the target. </a:t>
            </a:r>
          </a:p>
        </p:txBody>
      </p:sp>
      <p:grpSp>
        <p:nvGrpSpPr>
          <p:cNvPr id="2" name="Group 3"/>
          <p:cNvGrpSpPr>
            <a:grpSpLocks/>
          </p:cNvGrpSpPr>
          <p:nvPr/>
        </p:nvGrpSpPr>
        <p:grpSpPr bwMode="auto">
          <a:xfrm>
            <a:off x="5486400" y="1371600"/>
            <a:ext cx="3657600" cy="5230813"/>
            <a:chOff x="3456" y="864"/>
            <a:chExt cx="2304" cy="3295"/>
          </a:xfrm>
        </p:grpSpPr>
        <p:pic>
          <p:nvPicPr>
            <p:cNvPr id="11270" name="Picture 0"/>
            <p:cNvPicPr>
              <a:picLocks noChangeAspect="1" noChangeArrowheads="1"/>
            </p:cNvPicPr>
            <p:nvPr/>
          </p:nvPicPr>
          <p:blipFill>
            <a:blip r:embed="rId3" cstate="print"/>
            <a:srcRect/>
            <a:stretch>
              <a:fillRect/>
            </a:stretch>
          </p:blipFill>
          <p:spPr bwMode="auto">
            <a:xfrm>
              <a:off x="3456" y="864"/>
              <a:ext cx="2256" cy="1504"/>
            </a:xfrm>
            <a:prstGeom prst="rect">
              <a:avLst/>
            </a:prstGeom>
            <a:noFill/>
            <a:ln w="9525">
              <a:noFill/>
              <a:miter lim="800000"/>
              <a:headEnd/>
              <a:tailEnd/>
            </a:ln>
          </p:spPr>
        </p:pic>
        <p:pic>
          <p:nvPicPr>
            <p:cNvPr id="11271" name="Picture 2"/>
            <p:cNvPicPr>
              <a:picLocks noChangeAspect="1" noChangeArrowheads="1"/>
            </p:cNvPicPr>
            <p:nvPr/>
          </p:nvPicPr>
          <p:blipFill>
            <a:blip r:embed="rId4" cstate="print"/>
            <a:srcRect/>
            <a:stretch>
              <a:fillRect/>
            </a:stretch>
          </p:blipFill>
          <p:spPr bwMode="auto">
            <a:xfrm>
              <a:off x="3456" y="2483"/>
              <a:ext cx="2304" cy="167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6C00B3AC-1748-4729-95CB-6A1972BEF34D}" type="slidenum">
              <a:rPr lang="en-US" smtClean="0"/>
              <a:pPr/>
              <a:t>9</a:t>
            </a:fld>
            <a:endParaRPr lang="en-US" smtClean="0"/>
          </a:p>
        </p:txBody>
      </p:sp>
      <p:sp>
        <p:nvSpPr>
          <p:cNvPr id="12291" name="Rectangle 2"/>
          <p:cNvSpPr>
            <a:spLocks noGrp="1" noChangeArrowheads="1"/>
          </p:cNvSpPr>
          <p:nvPr>
            <p:ph type="title"/>
          </p:nvPr>
        </p:nvSpPr>
        <p:spPr/>
        <p:txBody>
          <a:bodyPr/>
          <a:lstStyle/>
          <a:p>
            <a:pPr eaLnBrk="1" hangingPunct="1"/>
            <a:r>
              <a:rPr lang="en-US" smtClean="0"/>
              <a:t>Human Reasoning</a:t>
            </a:r>
          </a:p>
        </p:txBody>
      </p:sp>
      <p:sp>
        <p:nvSpPr>
          <p:cNvPr id="12292" name="Rectangle 3"/>
          <p:cNvSpPr>
            <a:spLocks noGrp="1" noChangeArrowheads="1"/>
          </p:cNvSpPr>
          <p:nvPr>
            <p:ph type="body" idx="1"/>
          </p:nvPr>
        </p:nvSpPr>
        <p:spPr/>
        <p:txBody>
          <a:bodyPr/>
          <a:lstStyle/>
          <a:p>
            <a:pPr eaLnBrk="1" hangingPunct="1"/>
            <a:r>
              <a:rPr lang="en-US" smtClean="0"/>
              <a:t>Humans are not consistently logical.</a:t>
            </a:r>
          </a:p>
          <a:p>
            <a:pPr eaLnBrk="1" hangingPunct="1"/>
            <a:r>
              <a:rPr lang="en-US" smtClean="0"/>
              <a:t>Wason's cards</a:t>
            </a:r>
          </a:p>
          <a:p>
            <a:pPr eaLnBrk="1" hangingPunct="1">
              <a:buFont typeface="Arial" charset="0"/>
              <a:buNone/>
            </a:pPr>
            <a:endParaRPr lang="en-US" smtClean="0"/>
          </a:p>
        </p:txBody>
      </p:sp>
      <p:grpSp>
        <p:nvGrpSpPr>
          <p:cNvPr id="2" name="Group 4"/>
          <p:cNvGrpSpPr>
            <a:grpSpLocks/>
          </p:cNvGrpSpPr>
          <p:nvPr/>
        </p:nvGrpSpPr>
        <p:grpSpPr bwMode="auto">
          <a:xfrm>
            <a:off x="2438400" y="3352800"/>
            <a:ext cx="4038600" cy="1295400"/>
            <a:chOff x="1344" y="2208"/>
            <a:chExt cx="2544" cy="816"/>
          </a:xfrm>
        </p:grpSpPr>
        <p:sp>
          <p:nvSpPr>
            <p:cNvPr id="12295" name="AutoShape 5"/>
            <p:cNvSpPr>
              <a:spLocks noChangeArrowheads="1"/>
            </p:cNvSpPr>
            <p:nvPr/>
          </p:nvSpPr>
          <p:spPr bwMode="auto">
            <a:xfrm>
              <a:off x="1344" y="2208"/>
              <a:ext cx="528" cy="816"/>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4</a:t>
              </a:r>
            </a:p>
          </p:txBody>
        </p:sp>
        <p:sp>
          <p:nvSpPr>
            <p:cNvPr id="12296" name="AutoShape 6"/>
            <p:cNvSpPr>
              <a:spLocks noChangeArrowheads="1"/>
            </p:cNvSpPr>
            <p:nvPr/>
          </p:nvSpPr>
          <p:spPr bwMode="auto">
            <a:xfrm>
              <a:off x="2016" y="2208"/>
              <a:ext cx="528" cy="816"/>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E</a:t>
              </a:r>
            </a:p>
          </p:txBody>
        </p:sp>
        <p:sp>
          <p:nvSpPr>
            <p:cNvPr id="12297" name="AutoShape 7"/>
            <p:cNvSpPr>
              <a:spLocks noChangeArrowheads="1"/>
            </p:cNvSpPr>
            <p:nvPr/>
          </p:nvSpPr>
          <p:spPr bwMode="auto">
            <a:xfrm>
              <a:off x="2688" y="2208"/>
              <a:ext cx="528" cy="816"/>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7</a:t>
              </a:r>
            </a:p>
          </p:txBody>
        </p:sp>
        <p:sp>
          <p:nvSpPr>
            <p:cNvPr id="12298" name="AutoShape 8"/>
            <p:cNvSpPr>
              <a:spLocks noChangeArrowheads="1"/>
            </p:cNvSpPr>
            <p:nvPr/>
          </p:nvSpPr>
          <p:spPr bwMode="auto">
            <a:xfrm>
              <a:off x="3360" y="2208"/>
              <a:ext cx="528" cy="816"/>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K</a:t>
              </a:r>
            </a:p>
          </p:txBody>
        </p:sp>
      </p:grpSp>
      <p:sp>
        <p:nvSpPr>
          <p:cNvPr id="258057" name="Text Box 9"/>
          <p:cNvSpPr txBox="1">
            <a:spLocks noChangeArrowheads="1"/>
          </p:cNvSpPr>
          <p:nvPr/>
        </p:nvSpPr>
        <p:spPr bwMode="auto">
          <a:xfrm>
            <a:off x="1752600" y="4648200"/>
            <a:ext cx="6553200" cy="1616075"/>
          </a:xfrm>
          <a:prstGeom prst="rect">
            <a:avLst/>
          </a:prstGeom>
          <a:noFill/>
          <a:ln w="9525">
            <a:noFill/>
            <a:miter lim="800000"/>
            <a:headEnd/>
            <a:tailEnd/>
          </a:ln>
        </p:spPr>
        <p:txBody>
          <a:bodyPr>
            <a:spAutoFit/>
          </a:bodyPr>
          <a:lstStyle/>
          <a:p>
            <a:pPr>
              <a:spcBef>
                <a:spcPct val="50000"/>
              </a:spcBef>
            </a:pPr>
            <a:r>
              <a:rPr lang="en-US" sz="2000" i="1">
                <a:latin typeface="Times New Roman" pitchFamily="18" charset="0"/>
              </a:rPr>
              <a:t>Given cards with:                                                     	 	a letter on one side                                   	                  	a number on the other</a:t>
            </a:r>
          </a:p>
          <a:p>
            <a:r>
              <a:rPr lang="en-US" sz="2000" i="1">
                <a:latin typeface="Times New Roman" pitchFamily="18" charset="0"/>
              </a:rPr>
              <a:t>Does a vowel on one side </a:t>
            </a:r>
            <a:r>
              <a:rPr lang="en-US" sz="2000" i="1">
                <a:latin typeface="Times New Roman" pitchFamily="18" charset="0"/>
                <a:sym typeface="Symbol" pitchFamily="18" charset="2"/>
              </a:rPr>
              <a:t> an </a:t>
            </a:r>
            <a:r>
              <a:rPr lang="en-US" sz="2000" i="1">
                <a:latin typeface="Times New Roman" pitchFamily="18" charset="0"/>
              </a:rPr>
              <a:t>even # on the other side?</a:t>
            </a:r>
          </a:p>
          <a:p>
            <a:r>
              <a:rPr lang="en-US" sz="2000" i="1">
                <a:latin typeface="Times New Roman" pitchFamily="18" charset="0"/>
              </a:rPr>
              <a:t>What cards do you have to turn over to check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p:bld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2979</TotalTime>
  <Words>4214</Words>
  <Application>Microsoft Office PowerPoint</Application>
  <PresentationFormat>On-screen Show (4:3)</PresentationFormat>
  <Paragraphs>606</Paragraphs>
  <Slides>38</Slides>
  <Notes>38</Notes>
  <HiddenSlides>0</HiddenSlides>
  <MMClips>0</MMClips>
  <ScaleCrop>false</ScaleCrop>
  <HeadingPairs>
    <vt:vector size="6" baseType="variant">
      <vt:variant>
        <vt:lpstr>Theme</vt:lpstr>
      </vt:variant>
      <vt:variant>
        <vt:i4>1</vt:i4>
      </vt:variant>
      <vt:variant>
        <vt:lpstr>Slide Titles</vt:lpstr>
      </vt:variant>
      <vt:variant>
        <vt:i4>38</vt:i4>
      </vt:variant>
      <vt:variant>
        <vt:lpstr>Custom Shows</vt:lpstr>
      </vt:variant>
      <vt:variant>
        <vt:i4>16</vt:i4>
      </vt:variant>
    </vt:vector>
  </HeadingPairs>
  <TitlesOfParts>
    <vt:vector size="55" baseType="lpstr">
      <vt:lpstr>blank</vt:lpstr>
      <vt:lpstr>Slide 1</vt:lpstr>
      <vt:lpstr>User Interface Design</vt:lpstr>
      <vt:lpstr>Introduction </vt:lpstr>
      <vt:lpstr>An Interaction Framework</vt:lpstr>
      <vt:lpstr>The Range of HCI</vt:lpstr>
      <vt:lpstr>Computers and Humans</vt:lpstr>
      <vt:lpstr>Slide 7</vt:lpstr>
      <vt:lpstr>Human Motor Skills</vt:lpstr>
      <vt:lpstr>Human Reasoning</vt:lpstr>
      <vt:lpstr>Human Perception</vt:lpstr>
      <vt:lpstr>Human Diversity</vt:lpstr>
      <vt:lpstr>Developers and Users</vt:lpstr>
      <vt:lpstr>Alan Kay  the Alto</vt:lpstr>
      <vt:lpstr>Interface Design Principles</vt:lpstr>
      <vt:lpstr>Learnability</vt:lpstr>
      <vt:lpstr>Control</vt:lpstr>
      <vt:lpstr>Robustness</vt:lpstr>
      <vt:lpstr>Example: The Electric Plug</vt:lpstr>
      <vt:lpstr>Slide 19</vt:lpstr>
      <vt:lpstr>Slide 20</vt:lpstr>
      <vt:lpstr>Donald Norman Design for Human Factors</vt:lpstr>
      <vt:lpstr>Discount Usability</vt:lpstr>
      <vt:lpstr>Jakob Nielsen Discount Usability</vt:lpstr>
      <vt:lpstr>User Task Observation</vt:lpstr>
      <vt:lpstr>Scenarios</vt:lpstr>
      <vt:lpstr>Heuristic Evaluation</vt:lpstr>
      <vt:lpstr>Slide 27</vt:lpstr>
      <vt:lpstr>Thinking-Aloud Protocols</vt:lpstr>
      <vt:lpstr>Average Users and Real Users</vt:lpstr>
      <vt:lpstr>The Ethics of User Testing</vt:lpstr>
      <vt:lpstr>UI Patterns</vt:lpstr>
      <vt:lpstr>Model-View-Controller</vt:lpstr>
      <vt:lpstr>Multi-Level Undo</vt:lpstr>
      <vt:lpstr>Progress</vt:lpstr>
      <vt:lpstr>Wizard</vt:lpstr>
      <vt:lpstr>Preferences</vt:lpstr>
      <vt:lpstr>Fisheye </vt:lpstr>
      <vt:lpstr>Joel Spolsky Joel on Software</vt:lpstr>
      <vt:lpstr>principles</vt:lpstr>
      <vt:lpstr>discountUsability</vt:lpstr>
      <vt:lpstr>taskCenteredDesign</vt:lpstr>
      <vt:lpstr>patterns</vt:lpstr>
      <vt:lpstr>humanity</vt:lpstr>
      <vt:lpstr>mvc</vt:lpstr>
      <vt:lpstr>progress</vt:lpstr>
      <vt:lpstr>wizard</vt:lpstr>
      <vt:lpstr>preferences</vt:lpstr>
      <vt:lpstr>fisheye</vt:lpstr>
      <vt:lpstr>undo</vt:lpstr>
      <vt:lpstr>introduction</vt:lpstr>
      <vt:lpstr>observation</vt:lpstr>
      <vt:lpstr>scenarios</vt:lpstr>
      <vt:lpstr>evaluation</vt:lpstr>
      <vt:lpstr>thinkingaloud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570</cp:revision>
  <cp:lastPrinted>2000-01-31T15:44:41Z</cp:lastPrinted>
  <dcterms:created xsi:type="dcterms:W3CDTF">1998-07-17T11:42:18Z</dcterms:created>
  <dcterms:modified xsi:type="dcterms:W3CDTF">2009-08-26T19:53:59Z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D:\Courses\247</vt:lpwstr>
  </property>
</Properties>
</file>