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78"/>
  </p:notesMasterIdLst>
  <p:handoutMasterIdLst>
    <p:handoutMasterId r:id="rId79"/>
  </p:handoutMasterIdLst>
  <p:sldIdLst>
    <p:sldId id="300" r:id="rId2"/>
    <p:sldId id="440" r:id="rId3"/>
    <p:sldId id="316" r:id="rId4"/>
    <p:sldId id="317" r:id="rId5"/>
    <p:sldId id="320" r:id="rId6"/>
    <p:sldId id="321" r:id="rId7"/>
    <p:sldId id="322" r:id="rId8"/>
    <p:sldId id="323" r:id="rId9"/>
    <p:sldId id="324" r:id="rId10"/>
    <p:sldId id="325" r:id="rId11"/>
    <p:sldId id="326" r:id="rId12"/>
    <p:sldId id="327" r:id="rId13"/>
    <p:sldId id="452" r:id="rId14"/>
    <p:sldId id="412" r:id="rId15"/>
    <p:sldId id="351" r:id="rId16"/>
    <p:sldId id="356" r:id="rId17"/>
    <p:sldId id="359" r:id="rId18"/>
    <p:sldId id="360" r:id="rId19"/>
    <p:sldId id="361" r:id="rId20"/>
    <p:sldId id="362" r:id="rId21"/>
    <p:sldId id="363" r:id="rId22"/>
    <p:sldId id="364" r:id="rId23"/>
    <p:sldId id="365" r:id="rId24"/>
    <p:sldId id="366" r:id="rId25"/>
    <p:sldId id="436" r:id="rId26"/>
    <p:sldId id="367" r:id="rId27"/>
    <p:sldId id="368" r:id="rId28"/>
    <p:sldId id="435" r:id="rId29"/>
    <p:sldId id="474" r:id="rId30"/>
    <p:sldId id="466" r:id="rId31"/>
    <p:sldId id="467" r:id="rId32"/>
    <p:sldId id="468" r:id="rId33"/>
    <p:sldId id="469" r:id="rId34"/>
    <p:sldId id="470" r:id="rId35"/>
    <p:sldId id="471" r:id="rId36"/>
    <p:sldId id="472" r:id="rId37"/>
    <p:sldId id="473" r:id="rId38"/>
    <p:sldId id="484" r:id="rId39"/>
    <p:sldId id="485" r:id="rId40"/>
    <p:sldId id="486" r:id="rId41"/>
    <p:sldId id="487" r:id="rId42"/>
    <p:sldId id="388" r:id="rId43"/>
    <p:sldId id="393" r:id="rId44"/>
    <p:sldId id="483" r:id="rId45"/>
    <p:sldId id="482" r:id="rId46"/>
    <p:sldId id="394" r:id="rId47"/>
    <p:sldId id="395" r:id="rId48"/>
    <p:sldId id="396" r:id="rId49"/>
    <p:sldId id="397" r:id="rId50"/>
    <p:sldId id="398" r:id="rId51"/>
    <p:sldId id="399" r:id="rId52"/>
    <p:sldId id="400" r:id="rId53"/>
    <p:sldId id="401" r:id="rId54"/>
    <p:sldId id="402" r:id="rId55"/>
    <p:sldId id="403" r:id="rId56"/>
    <p:sldId id="422" r:id="rId57"/>
    <p:sldId id="407" r:id="rId58"/>
    <p:sldId id="408" r:id="rId59"/>
    <p:sldId id="409" r:id="rId60"/>
    <p:sldId id="410" r:id="rId61"/>
    <p:sldId id="376" r:id="rId62"/>
    <p:sldId id="475" r:id="rId63"/>
    <p:sldId id="414" r:id="rId64"/>
    <p:sldId id="415" r:id="rId65"/>
    <p:sldId id="416" r:id="rId66"/>
    <p:sldId id="417" r:id="rId67"/>
    <p:sldId id="418" r:id="rId68"/>
    <p:sldId id="419" r:id="rId69"/>
    <p:sldId id="420" r:id="rId70"/>
    <p:sldId id="476" r:id="rId71"/>
    <p:sldId id="477" r:id="rId72"/>
    <p:sldId id="478" r:id="rId73"/>
    <p:sldId id="479" r:id="rId74"/>
    <p:sldId id="488" r:id="rId75"/>
    <p:sldId id="480" r:id="rId76"/>
    <p:sldId id="481" r:id="rId77"/>
  </p:sldIdLst>
  <p:sldSz cx="9144000" cy="6858000" type="screen4x3"/>
  <p:notesSz cx="6997700" cy="9283700"/>
  <p:custShowLst>
    <p:custShow name="introduction" id="0">
      <p:sldLst>
        <p:sld r:id="rId4"/>
        <p:sld r:id="rId5"/>
        <p:sld r:id="rId6"/>
        <p:sld r:id="rId7"/>
        <p:sld r:id="rId8"/>
        <p:sld r:id="rId9"/>
        <p:sld r:id="rId10"/>
        <p:sld r:id="rId11"/>
        <p:sld r:id="rId12"/>
        <p:sld r:id="rId13"/>
      </p:sldLst>
    </p:custShow>
    <p:custShow name="modeling" id="1">
      <p:sldLst>
        <p:sld r:id="rId14"/>
      </p:sldLst>
    </p:custShow>
    <p:custShow name="uml" id="2">
      <p:sldLst>
        <p:sld r:id="rId15"/>
      </p:sldLst>
    </p:custShow>
    <p:custShow name="erd" id="3">
      <p:sldLst>
        <p:sld r:id="rId16"/>
        <p:sld r:id="rId17"/>
      </p:sldLst>
    </p:custShow>
    <p:custShow name="relational" id="4">
      <p:sldLst>
        <p:sld r:id="rId18"/>
        <p:sld r:id="rId19"/>
        <p:sld r:id="rId20"/>
        <p:sld r:id="rId21"/>
        <p:sld r:id="rId22"/>
        <p:sld r:id="rId23"/>
        <p:sld r:id="rId24"/>
        <p:sld r:id="rId25"/>
        <p:sld r:id="rId26"/>
        <p:sld r:id="rId27"/>
        <p:sld r:id="rId28"/>
        <p:sld r:id="rId29"/>
        <p:sld r:id="rId30"/>
      </p:sldLst>
    </p:custShow>
    <p:custShow name="history" id="5">
      <p:sldLst>
        <p:sld r:id="rId32"/>
        <p:sld r:id="rId33"/>
        <p:sld r:id="rId34"/>
        <p:sld r:id="rId35"/>
        <p:sld r:id="rId36"/>
        <p:sld r:id="rId37"/>
        <p:sld r:id="rId38"/>
      </p:sldLst>
    </p:custShow>
    <p:custShow name="sql" id="6">
      <p:sldLst>
        <p:sld r:id="rId43"/>
        <p:sld r:id="rId44"/>
        <p:sld r:id="rId47"/>
        <p:sld r:id="rId48"/>
        <p:sld r:id="rId49"/>
        <p:sld r:id="rId50"/>
        <p:sld r:id="rId51"/>
        <p:sld r:id="rId52"/>
        <p:sld r:id="rId53"/>
        <p:sld r:id="rId54"/>
        <p:sld r:id="rId55"/>
        <p:sld r:id="rId56"/>
        <p:sld r:id="rId57"/>
        <p:sld r:id="rId58"/>
        <p:sld r:id="rId59"/>
        <p:sld r:id="rId60"/>
        <p:sld r:id="rId61"/>
        <p:sld r:id="rId62"/>
      </p:sldLst>
    </p:custShow>
    <p:custShow name="jdbc" id="7">
      <p:sldLst>
        <p:sld r:id="rId63"/>
        <p:sld r:id="rId64"/>
        <p:sld r:id="rId65"/>
        <p:sld r:id="rId66"/>
        <p:sld r:id="rId67"/>
        <p:sld r:id="rId68"/>
        <p:sld r:id="rId69"/>
        <p:sld r:id="rId70"/>
      </p:sldLst>
    </p:custShow>
    <p:custShow name="persistence" id="8">
      <p:sldLst>
        <p:sld r:id="rId71"/>
        <p:sld r:id="rId72"/>
        <p:sld r:id="rId73"/>
        <p:sld r:id="rId74"/>
        <p:sld r:id="rId75"/>
        <p:sld r:id="rId76"/>
      </p:sldLst>
    </p:custShow>
    <p:custShow name="codd" id="9">
      <p:sldLst>
        <p:sld r:id="rId77"/>
      </p:sldLst>
    </p:custShow>
    <p:custShow name="dbms" id="10">
      <p:sldLst>
        <p:sld r:id="rId31"/>
      </p:sldLst>
    </p:custShow>
    <p:custShow name="architecture" id="11">
      <p:sldLst>
        <p:sld r:id="rId39"/>
        <p:sld r:id="rId40"/>
        <p:sld r:id="rId41"/>
        <p:sld r:id="rId42"/>
      </p:sldLst>
    </p:custShow>
  </p:custShowLst>
  <p:defaultTex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808080"/>
    <a:srgbClr val="EAEAEA"/>
    <a:srgbClr val="C8C86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23647" autoAdjust="0"/>
    <p:restoredTop sz="86557" autoAdjust="0"/>
  </p:normalViewPr>
  <p:slideViewPr>
    <p:cSldViewPr>
      <p:cViewPr varScale="1">
        <p:scale>
          <a:sx n="106" d="100"/>
          <a:sy n="106" d="100"/>
        </p:scale>
        <p:origin x="-3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2172" y="-438"/>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i="1">
                <a:latin typeface="Times New Roman" pitchFamily="18" charset="0"/>
              </a:defRPr>
            </a:lvl1pPr>
          </a:lstStyle>
          <a:p>
            <a:pPr>
              <a:defRPr/>
            </a:pPr>
            <a:endParaRPr lang="en-US"/>
          </a:p>
        </p:txBody>
      </p:sp>
      <p:sp>
        <p:nvSpPr>
          <p:cNvPr id="83971"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i="1">
                <a:latin typeface="Times New Roman" pitchFamily="18" charset="0"/>
              </a:defRPr>
            </a:lvl1pPr>
          </a:lstStyle>
          <a:p>
            <a:pPr>
              <a:defRPr/>
            </a:pPr>
            <a:endParaRPr lang="en-US"/>
          </a:p>
        </p:txBody>
      </p:sp>
      <p:sp>
        <p:nvSpPr>
          <p:cNvPr id="83972"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i="1">
                <a:latin typeface="Times New Roman" pitchFamily="18" charset="0"/>
              </a:defRPr>
            </a:lvl1pPr>
          </a:lstStyle>
          <a:p>
            <a:pPr>
              <a:defRPr/>
            </a:pPr>
            <a:endParaRPr lang="en-US"/>
          </a:p>
        </p:txBody>
      </p:sp>
      <p:sp>
        <p:nvSpPr>
          <p:cNvPr id="83973"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i="1">
                <a:latin typeface="Times New Roman" pitchFamily="18" charset="0"/>
              </a:defRPr>
            </a:lvl1pPr>
          </a:lstStyle>
          <a:p>
            <a:pPr>
              <a:defRPr/>
            </a:pPr>
            <a:fld id="{ACBB9770-DF35-41BD-9989-090AD4ED051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atin typeface="Times New Roman" pitchFamily="18" charset="0"/>
              </a:defRPr>
            </a:lvl1pPr>
          </a:lstStyle>
          <a:p>
            <a:pPr>
              <a:defRPr/>
            </a:pPr>
            <a:endParaRPr lang="en-US"/>
          </a:p>
        </p:txBody>
      </p:sp>
      <p:sp>
        <p:nvSpPr>
          <p:cNvPr id="7171"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atin typeface="Times New Roman" pitchFamily="18" charset="0"/>
              </a:defRPr>
            </a:lvl1pPr>
          </a:lstStyle>
          <a:p>
            <a:pPr>
              <a:defRPr/>
            </a:pPr>
            <a:endParaRPr lang="en-US"/>
          </a:p>
        </p:txBody>
      </p:sp>
      <p:sp>
        <p:nvSpPr>
          <p:cNvPr id="8090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33450" y="4410075"/>
            <a:ext cx="5130800"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atin typeface="Times New Roman" pitchFamily="18" charset="0"/>
              </a:defRPr>
            </a:lvl1pPr>
          </a:lstStyle>
          <a:p>
            <a:pPr>
              <a:defRPr/>
            </a:pPr>
            <a:endParaRPr lang="en-US"/>
          </a:p>
        </p:txBody>
      </p:sp>
      <p:sp>
        <p:nvSpPr>
          <p:cNvPr id="7175" name="Rectangle 7"/>
          <p:cNvSpPr>
            <a:spLocks noGrp="1" noChangeArrowheads="1"/>
          </p:cNvSpPr>
          <p:nvPr>
            <p:ph type="sldNum" sz="quarter" idx="5"/>
          </p:nvPr>
        </p:nvSpPr>
        <p:spPr bwMode="auto">
          <a:xfrm>
            <a:off x="3965575"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atin typeface="Times New Roman" pitchFamily="18" charset="0"/>
              </a:defRPr>
            </a:lvl1pPr>
          </a:lstStyle>
          <a:p>
            <a:pPr>
              <a:defRPr/>
            </a:pPr>
            <a:fld id="{819FC28A-C0E1-4F78-B1C9-4822C5385AD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468F95E3-E03E-4102-907A-624DCDC0C9BA}" type="slidenum">
              <a:rPr lang="en-US" smtClean="0"/>
              <a:pPr/>
              <a:t>1</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a:lnSpc>
                <a:spcPct val="80000"/>
              </a:lnSpc>
            </a:pPr>
            <a:r>
              <a:rPr lang="en-US" sz="800" smtClean="0"/>
              <a:t>I may have to reschedule lab #7 if there is a council session that the students should attend.  It could easily be done of-line and the team meeting is not that important this week.</a:t>
            </a:r>
          </a:p>
          <a:p>
            <a:pPr>
              <a:lnSpc>
                <a:spcPct val="80000"/>
              </a:lnSpc>
            </a:pPr>
            <a:r>
              <a:rPr lang="en-US" sz="800" b="1" smtClean="0"/>
              <a:t>IM1. Information models and systems [core] </a:t>
            </a:r>
          </a:p>
          <a:p>
            <a:pPr>
              <a:lnSpc>
                <a:spcPct val="80000"/>
              </a:lnSpc>
            </a:pPr>
            <a:r>
              <a:rPr lang="en-US" sz="800" i="1" smtClean="0"/>
              <a:t>Minimum core coverage time: 3 hours </a:t>
            </a:r>
          </a:p>
          <a:p>
            <a:pPr>
              <a:lnSpc>
                <a:spcPct val="80000"/>
              </a:lnSpc>
            </a:pPr>
            <a:r>
              <a:rPr lang="en-US" sz="800" i="1" smtClean="0"/>
              <a:t>Topics: </a:t>
            </a:r>
          </a:p>
          <a:p>
            <a:pPr>
              <a:lnSpc>
                <a:spcPct val="80000"/>
              </a:lnSpc>
            </a:pPr>
            <a:r>
              <a:rPr lang="en-US" sz="800" i="1" smtClean="0"/>
              <a:t>History and motivation for information systems </a:t>
            </a:r>
          </a:p>
          <a:p>
            <a:pPr>
              <a:lnSpc>
                <a:spcPct val="80000"/>
              </a:lnSpc>
            </a:pPr>
            <a:r>
              <a:rPr lang="en-US" sz="800" i="1" smtClean="0"/>
              <a:t>Information storage and retrieval (IS&amp;R) </a:t>
            </a:r>
          </a:p>
          <a:p>
            <a:pPr>
              <a:lnSpc>
                <a:spcPct val="80000"/>
              </a:lnSpc>
            </a:pPr>
            <a:r>
              <a:rPr lang="en-US" sz="800" i="1" smtClean="0"/>
              <a:t>Information management applications </a:t>
            </a:r>
          </a:p>
          <a:p>
            <a:pPr>
              <a:lnSpc>
                <a:spcPct val="80000"/>
              </a:lnSpc>
            </a:pPr>
            <a:r>
              <a:rPr lang="en-US" sz="800" i="1" smtClean="0"/>
              <a:t>Information capture and representation </a:t>
            </a:r>
          </a:p>
          <a:p>
            <a:pPr>
              <a:lnSpc>
                <a:spcPct val="80000"/>
              </a:lnSpc>
            </a:pPr>
            <a:r>
              <a:rPr lang="en-US" sz="800" i="1" smtClean="0"/>
              <a:t>Analysis and indexing </a:t>
            </a:r>
          </a:p>
          <a:p>
            <a:pPr>
              <a:lnSpc>
                <a:spcPct val="80000"/>
              </a:lnSpc>
            </a:pPr>
            <a:r>
              <a:rPr lang="en-US" sz="800" i="1" smtClean="0"/>
              <a:t>Search, retrieval, linking, navigation </a:t>
            </a:r>
          </a:p>
          <a:p>
            <a:pPr>
              <a:lnSpc>
                <a:spcPct val="80000"/>
              </a:lnSpc>
            </a:pPr>
            <a:r>
              <a:rPr lang="en-US" sz="800" i="1" smtClean="0"/>
              <a:t>Information privacy, integrity, security, and preservation </a:t>
            </a:r>
          </a:p>
          <a:p>
            <a:pPr>
              <a:lnSpc>
                <a:spcPct val="80000"/>
              </a:lnSpc>
            </a:pPr>
            <a:r>
              <a:rPr lang="en-US" sz="800" i="1" smtClean="0"/>
              <a:t>Scalability, efficiency, and effectiveness </a:t>
            </a:r>
          </a:p>
          <a:p>
            <a:pPr>
              <a:lnSpc>
                <a:spcPct val="80000"/>
              </a:lnSpc>
            </a:pPr>
            <a:r>
              <a:rPr lang="en-US" sz="800" i="1" smtClean="0"/>
              <a:t>Learning objectives: </a:t>
            </a:r>
          </a:p>
          <a:p>
            <a:pPr>
              <a:lnSpc>
                <a:spcPct val="80000"/>
              </a:lnSpc>
            </a:pPr>
            <a:r>
              <a:rPr lang="en-US" sz="800" i="1" smtClean="0"/>
              <a:t>Compare and contrast information with data and knowledge. </a:t>
            </a:r>
          </a:p>
          <a:p>
            <a:pPr>
              <a:lnSpc>
                <a:spcPct val="80000"/>
              </a:lnSpc>
            </a:pPr>
            <a:r>
              <a:rPr lang="en-US" sz="800" i="1" smtClean="0"/>
              <a:t>Summarize the evolution of information systems from early visions up through modern offerings, distinguishing their respective capabilities and future potential. </a:t>
            </a:r>
          </a:p>
          <a:p>
            <a:pPr>
              <a:lnSpc>
                <a:spcPct val="80000"/>
              </a:lnSpc>
            </a:pPr>
            <a:r>
              <a:rPr lang="en-US" sz="800" i="1" smtClean="0"/>
              <a:t>Critique/defend a small- to medium-size information application with regard to its satisfying real user information needs. </a:t>
            </a:r>
          </a:p>
          <a:p>
            <a:pPr>
              <a:lnSpc>
                <a:spcPct val="80000"/>
              </a:lnSpc>
            </a:pPr>
            <a:r>
              <a:rPr lang="en-US" sz="800" i="1" smtClean="0"/>
              <a:t>Describe several technical solutions to the problems related to information privacy, integrity, security, and preservation. </a:t>
            </a:r>
          </a:p>
          <a:p>
            <a:pPr>
              <a:lnSpc>
                <a:spcPct val="80000"/>
              </a:lnSpc>
            </a:pPr>
            <a:r>
              <a:rPr lang="en-US" sz="800" i="1" smtClean="0"/>
              <a:t>Explain measures of efficiency (throughput, response time) and effectiveness (recall, precision). </a:t>
            </a:r>
          </a:p>
          <a:p>
            <a:pPr>
              <a:lnSpc>
                <a:spcPct val="80000"/>
              </a:lnSpc>
            </a:pPr>
            <a:r>
              <a:rPr lang="en-US" sz="800" i="1" smtClean="0"/>
              <a:t>Describe approaches to ensure that information systems can scale from the individual to the global. </a:t>
            </a:r>
          </a:p>
          <a:p>
            <a:pPr>
              <a:lnSpc>
                <a:spcPct val="80000"/>
              </a:lnSpc>
            </a:pPr>
            <a:r>
              <a:rPr lang="en-US" sz="800" b="1" smtClean="0"/>
              <a:t>IM2. Database systems [core] Minimum core coverage time: 3 hours </a:t>
            </a:r>
          </a:p>
          <a:p>
            <a:pPr>
              <a:lnSpc>
                <a:spcPct val="80000"/>
              </a:lnSpc>
            </a:pPr>
            <a:r>
              <a:rPr lang="en-US" sz="800" i="1" smtClean="0"/>
              <a:t>Topics: </a:t>
            </a:r>
          </a:p>
          <a:p>
            <a:pPr>
              <a:lnSpc>
                <a:spcPct val="80000"/>
              </a:lnSpc>
            </a:pPr>
            <a:r>
              <a:rPr lang="en-US" sz="800" i="1" smtClean="0"/>
              <a:t>History and motivation for database systems </a:t>
            </a:r>
          </a:p>
          <a:p>
            <a:pPr>
              <a:lnSpc>
                <a:spcPct val="80000"/>
              </a:lnSpc>
            </a:pPr>
            <a:r>
              <a:rPr lang="en-US" sz="800" i="1" smtClean="0"/>
              <a:t>Components of database systems </a:t>
            </a:r>
          </a:p>
          <a:p>
            <a:pPr>
              <a:lnSpc>
                <a:spcPct val="80000"/>
              </a:lnSpc>
            </a:pPr>
            <a:r>
              <a:rPr lang="en-US" sz="800" i="1" smtClean="0"/>
              <a:t>DBMS functions </a:t>
            </a:r>
          </a:p>
          <a:p>
            <a:pPr>
              <a:lnSpc>
                <a:spcPct val="80000"/>
              </a:lnSpc>
            </a:pPr>
            <a:r>
              <a:rPr lang="en-US" sz="800" i="1" smtClean="0"/>
              <a:t>Database architecture and data independence </a:t>
            </a:r>
          </a:p>
          <a:p>
            <a:pPr>
              <a:lnSpc>
                <a:spcPct val="80000"/>
              </a:lnSpc>
            </a:pPr>
            <a:r>
              <a:rPr lang="en-US" sz="800" i="1" smtClean="0"/>
              <a:t>Use of a database query language </a:t>
            </a:r>
          </a:p>
          <a:p>
            <a:pPr>
              <a:lnSpc>
                <a:spcPct val="80000"/>
              </a:lnSpc>
            </a:pPr>
            <a:r>
              <a:rPr lang="en-US" sz="800" i="1" smtClean="0"/>
              <a:t>Learning objectives: </a:t>
            </a:r>
          </a:p>
          <a:p>
            <a:pPr>
              <a:lnSpc>
                <a:spcPct val="80000"/>
              </a:lnSpc>
            </a:pPr>
            <a:r>
              <a:rPr lang="en-US" sz="800" i="1" smtClean="0"/>
              <a:t>Explain the characteristics that distinguish the database approach from the traditional approach of programming with data files. </a:t>
            </a:r>
          </a:p>
          <a:p>
            <a:pPr>
              <a:lnSpc>
                <a:spcPct val="80000"/>
              </a:lnSpc>
            </a:pPr>
            <a:r>
              <a:rPr lang="en-US" sz="800" i="1" smtClean="0"/>
              <a:t>Cite the basic goals, functions, models, components, applications, and social impact of database systems. </a:t>
            </a:r>
          </a:p>
          <a:p>
            <a:pPr>
              <a:lnSpc>
                <a:spcPct val="80000"/>
              </a:lnSpc>
            </a:pPr>
            <a:r>
              <a:rPr lang="en-US" sz="800" i="1" smtClean="0"/>
              <a:t>Describe the components of a database system and give examples of their use. </a:t>
            </a:r>
          </a:p>
          <a:p>
            <a:pPr>
              <a:lnSpc>
                <a:spcPct val="80000"/>
              </a:lnSpc>
            </a:pPr>
            <a:r>
              <a:rPr lang="en-US" sz="800" i="1" smtClean="0"/>
              <a:t>Identify major DBMS functions and describe their role in a database system. </a:t>
            </a:r>
          </a:p>
          <a:p>
            <a:pPr>
              <a:lnSpc>
                <a:spcPct val="80000"/>
              </a:lnSpc>
            </a:pPr>
            <a:r>
              <a:rPr lang="en-US" sz="800" i="1" smtClean="0"/>
              <a:t>Explain the concept of data independence and its importance in a database system. </a:t>
            </a:r>
          </a:p>
          <a:p>
            <a:pPr>
              <a:lnSpc>
                <a:spcPct val="80000"/>
              </a:lnSpc>
            </a:pPr>
            <a:r>
              <a:rPr lang="en-US" sz="800" i="1" smtClean="0"/>
              <a:t>Use a query language to elicit information from a database. </a:t>
            </a:r>
          </a:p>
          <a:p>
            <a:pPr>
              <a:lnSpc>
                <a:spcPct val="80000"/>
              </a:lnSpc>
            </a:pPr>
            <a:r>
              <a:rPr lang="en-US" sz="800" b="1" smtClean="0"/>
              <a:t>IM3. Data modeling [core] Minimum core coverage time: 4 hours </a:t>
            </a:r>
          </a:p>
          <a:p>
            <a:pPr>
              <a:lnSpc>
                <a:spcPct val="80000"/>
              </a:lnSpc>
            </a:pPr>
            <a:r>
              <a:rPr lang="en-US" sz="800" i="1" smtClean="0"/>
              <a:t>Topics: </a:t>
            </a:r>
          </a:p>
          <a:p>
            <a:pPr>
              <a:lnSpc>
                <a:spcPct val="80000"/>
              </a:lnSpc>
            </a:pPr>
            <a:r>
              <a:rPr lang="en-US" sz="800" i="1" smtClean="0"/>
              <a:t>Data modeling </a:t>
            </a:r>
          </a:p>
          <a:p>
            <a:pPr>
              <a:lnSpc>
                <a:spcPct val="80000"/>
              </a:lnSpc>
            </a:pPr>
            <a:r>
              <a:rPr lang="en-US" sz="800" i="1" smtClean="0"/>
              <a:t>Conceptual models (including entity-relationship and UML) </a:t>
            </a:r>
          </a:p>
          <a:p>
            <a:pPr>
              <a:lnSpc>
                <a:spcPct val="80000"/>
              </a:lnSpc>
            </a:pPr>
            <a:r>
              <a:rPr lang="en-US" sz="800" i="1" smtClean="0"/>
              <a:t>Object-oriented model </a:t>
            </a:r>
          </a:p>
          <a:p>
            <a:pPr>
              <a:lnSpc>
                <a:spcPct val="80000"/>
              </a:lnSpc>
            </a:pPr>
            <a:r>
              <a:rPr lang="en-US" sz="800" i="1" smtClean="0"/>
              <a:t>Relational data model </a:t>
            </a:r>
          </a:p>
          <a:p>
            <a:pPr>
              <a:lnSpc>
                <a:spcPct val="80000"/>
              </a:lnSpc>
            </a:pPr>
            <a:r>
              <a:rPr lang="en-US" sz="800" i="1" smtClean="0"/>
              <a:t>Learning objectives: </a:t>
            </a:r>
          </a:p>
          <a:p>
            <a:pPr>
              <a:lnSpc>
                <a:spcPct val="80000"/>
              </a:lnSpc>
            </a:pPr>
            <a:r>
              <a:rPr lang="en-US" sz="800" i="1" smtClean="0"/>
              <a:t>Categorize data models based on the types of concepts that they provide to describe the database structure -- that is, conceptual data model, physical data model, and representational data model. </a:t>
            </a:r>
          </a:p>
          <a:p>
            <a:pPr>
              <a:lnSpc>
                <a:spcPct val="80000"/>
              </a:lnSpc>
            </a:pPr>
            <a:r>
              <a:rPr lang="en-US" sz="800" i="1" smtClean="0"/>
              <a:t>Describe the modeling concepts and notation of the entity-relationship model and UML, including their use in data modeling. </a:t>
            </a:r>
          </a:p>
          <a:p>
            <a:pPr>
              <a:lnSpc>
                <a:spcPct val="80000"/>
              </a:lnSpc>
            </a:pPr>
            <a:r>
              <a:rPr lang="en-US" sz="800" i="1" smtClean="0"/>
              <a:t>Describe the main concepts of the OO model such as object identity, type constructors, encapsulation, inheritance, polymorphism, and versioning. </a:t>
            </a:r>
          </a:p>
          <a:p>
            <a:pPr>
              <a:lnSpc>
                <a:spcPct val="80000"/>
              </a:lnSpc>
            </a:pPr>
            <a:r>
              <a:rPr lang="en-US" sz="800" i="1" smtClean="0"/>
              <a:t>Define the fundamental terminology used in the relational data model . </a:t>
            </a:r>
          </a:p>
          <a:p>
            <a:pPr>
              <a:lnSpc>
                <a:spcPct val="80000"/>
              </a:lnSpc>
            </a:pPr>
            <a:r>
              <a:rPr lang="en-US" sz="800" i="1" smtClean="0"/>
              <a:t>Describe the basic principles of the relational data model. </a:t>
            </a:r>
          </a:p>
          <a:p>
            <a:pPr>
              <a:lnSpc>
                <a:spcPct val="80000"/>
              </a:lnSpc>
            </a:pPr>
            <a:r>
              <a:rPr lang="en-US" sz="800" i="1" smtClean="0"/>
              <a:t>Illustrate the modeling concepts and notation of the relational data model. </a:t>
            </a:r>
          </a:p>
          <a:p>
            <a:pPr>
              <a:lnSpc>
                <a:spcPct val="80000"/>
              </a:lnSpc>
            </a:pPr>
            <a:endParaRPr lang="en-US" sz="800" i="1" smtClean="0"/>
          </a:p>
          <a:p>
            <a:pPr>
              <a:lnSpc>
                <a:spcPct val="80000"/>
              </a:lnSpc>
            </a:pPr>
            <a:endParaRPr lang="en-US" sz="8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57F8B2F-7016-435B-924B-FD7D14987B2C}" type="slidenum">
              <a:rPr lang="en-US" smtClean="0"/>
              <a:pPr/>
              <a:t>10</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r>
              <a:rPr lang="en-US" smtClean="0"/>
              <a:t>Cf. the Dilbert comic.  </a:t>
            </a:r>
          </a:p>
          <a:p>
            <a:r>
              <a:rPr lang="en-US" smtClean="0"/>
              <a:t>Examples of database failures?</a:t>
            </a:r>
          </a:p>
          <a:p>
            <a:endParaRPr lang="en-US" smtClean="0"/>
          </a:p>
          <a:p>
            <a:r>
              <a:rPr lang="en-US" b="1" smtClean="0"/>
              <a:t>Data Inconsistency</a:t>
            </a:r>
          </a:p>
          <a:p>
            <a:r>
              <a:rPr lang="en-US" smtClean="0"/>
              <a:t>	Getting your name/address in the database in various formats and spellings and then getting multiple times the junk mail.</a:t>
            </a:r>
          </a:p>
          <a:p>
            <a:r>
              <a:rPr lang="en-US" b="1" smtClean="0"/>
              <a:t>System failures</a:t>
            </a:r>
          </a:p>
          <a:p>
            <a:r>
              <a:rPr lang="en-US" smtClean="0"/>
              <a:t>	That COBOL database that Brenda’s old boss worked with.  They mangled the whole database with a bad program and also lost the database backups.  Thus, the 	programmers had to go in and “un-mangle” the database with a new program.  Yuck!</a:t>
            </a:r>
          </a:p>
          <a:p>
            <a:r>
              <a:rPr lang="en-US" b="1" smtClean="0"/>
              <a:t>Malicious users</a:t>
            </a:r>
          </a:p>
          <a:p>
            <a:r>
              <a:rPr lang="en-US" b="1" smtClean="0"/>
              <a:t>	</a:t>
            </a:r>
            <a:r>
              <a:rPr lang="en-US" smtClean="0"/>
              <a:t>hackers – examples?</a:t>
            </a:r>
          </a:p>
          <a:p>
            <a:r>
              <a:rPr lang="en-US" smtClean="0"/>
              <a:t>	Safety issues - University of Michigan student records were on the web for a short period by accident.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6512C9ED-FAD5-48F1-9BA6-E376B5187BDB}" type="slidenum">
              <a:rPr lang="en-US" smtClean="0"/>
              <a:pPr/>
              <a:t>11</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r>
              <a:rPr lang="en-US" smtClean="0"/>
              <a:t>The goal is to provide </a:t>
            </a:r>
            <a:r>
              <a:rPr lang="en-US" i="1" smtClean="0"/>
              <a:t>value</a:t>
            </a:r>
          </a:p>
          <a:p>
            <a:r>
              <a:rPr lang="en-US" smtClean="0"/>
              <a:t>Collecting information</a:t>
            </a:r>
          </a:p>
          <a:p>
            <a:r>
              <a:rPr lang="en-US" smtClean="0"/>
              <a:t>	old-fashioned data entry</a:t>
            </a:r>
          </a:p>
          <a:p>
            <a:r>
              <a:rPr lang="en-US" smtClean="0"/>
              <a:t>	D&amp;W’s value card</a:t>
            </a:r>
          </a:p>
          <a:p>
            <a:r>
              <a:rPr lang="en-US" smtClean="0"/>
              <a:t>	on-line solicitations</a:t>
            </a:r>
          </a:p>
          <a:p>
            <a:r>
              <a:rPr lang="en-US" smtClean="0"/>
              <a:t>	IE/IR</a:t>
            </a:r>
          </a:p>
          <a:p>
            <a:r>
              <a:rPr lang="en-US" smtClean="0"/>
              <a:t>	others?</a:t>
            </a:r>
          </a:p>
          <a:p>
            <a:r>
              <a:rPr lang="en-US" smtClean="0"/>
              <a:t>Managing information</a:t>
            </a:r>
          </a:p>
          <a:p>
            <a:r>
              <a:rPr lang="en-US" smtClean="0"/>
              <a:t>	DBMSs (primarily)</a:t>
            </a:r>
          </a:p>
          <a:p>
            <a:r>
              <a:rPr lang="en-US" smtClean="0"/>
              <a:t>	others?</a:t>
            </a:r>
          </a:p>
          <a:p>
            <a:r>
              <a:rPr lang="en-US" smtClean="0"/>
              <a:t>Using information</a:t>
            </a:r>
          </a:p>
          <a:p>
            <a:r>
              <a:rPr lang="en-US" smtClean="0"/>
              <a:t>	database-driven web sites</a:t>
            </a:r>
          </a:p>
          <a:p>
            <a:r>
              <a:rPr lang="en-US" smtClean="0"/>
              <a:t>	OLAP tools</a:t>
            </a:r>
          </a:p>
          <a:p>
            <a:r>
              <a:rPr lang="en-US" smtClean="0"/>
              <a:t>	others?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08577246-2713-43D4-9CF2-7D9F25722831}" type="slidenum">
              <a:rPr lang="en-US" smtClean="0"/>
              <a:pPr/>
              <a:t>12</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r>
              <a:rPr lang="en-US" smtClean="0"/>
              <a:t>Use them for just about anything.</a:t>
            </a:r>
          </a:p>
          <a:p>
            <a:r>
              <a:rPr lang="en-US" smtClean="0"/>
              <a:t>Don’t bother when the hardware/software cost of a database system is too high for the application, e.g.</a:t>
            </a:r>
          </a:p>
          <a:p>
            <a:pPr>
              <a:buFontTx/>
              <a:buChar char="•"/>
            </a:pPr>
            <a:r>
              <a:rPr lang="en-US" smtClean="0"/>
              <a:t>the applications are simple</a:t>
            </a:r>
          </a:p>
          <a:p>
            <a:pPr>
              <a:buFontTx/>
              <a:buChar char="•"/>
            </a:pPr>
            <a:r>
              <a:rPr lang="en-US" smtClean="0"/>
              <a:t>the data structures constant</a:t>
            </a:r>
          </a:p>
          <a:p>
            <a:pPr>
              <a:buFontTx/>
              <a:buChar char="•"/>
            </a:pPr>
            <a:r>
              <a:rPr lang="en-US" smtClean="0"/>
              <a:t>no multiple user access</a:t>
            </a:r>
          </a:p>
          <a:p>
            <a:pPr>
              <a:buFontTx/>
              <a:buChar char="•"/>
            </a:pPr>
            <a:r>
              <a:rPr lang="en-US" smtClean="0"/>
              <a:t>significant potential privacy issues</a:t>
            </a:r>
          </a:p>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2C5AED6B-AB21-49B8-83F1-2E4D64216C64}" type="slidenum">
              <a:rPr lang="en-US" smtClean="0"/>
              <a:pPr/>
              <a:t>13</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700088" y="4410075"/>
            <a:ext cx="5597525" cy="4176713"/>
          </a:xfrm>
          <a:noFill/>
          <a:ln/>
        </p:spPr>
        <p:txBody>
          <a:bodyPr/>
          <a:lstStyle/>
          <a:p>
            <a:r>
              <a:rPr lang="en-US" smtClean="0"/>
              <a:t>Database schemata may be the one place I don’t take a strong, XP approach to iterative design.  A limited or bad data designs are hard to refactor.</a:t>
            </a:r>
          </a:p>
          <a:p>
            <a:r>
              <a:rPr lang="en-US" smtClean="0"/>
              <a:t>see Rational's Tp180.PDF</a:t>
            </a:r>
          </a:p>
          <a:p>
            <a:r>
              <a:rPr lang="en-US" smtClean="0"/>
              <a:t>UML &lt;&gt; ERD</a:t>
            </a:r>
          </a:p>
          <a:p>
            <a:r>
              <a:rPr lang="en-US" smtClean="0"/>
              <a:t>I don’t believe that OMG currently endorses a data modeling profile, although they have been working on one since the early 2000’s at least.</a:t>
            </a:r>
          </a:p>
          <a:p>
            <a:endParaRPr lang="en-US" smtClean="0"/>
          </a:p>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3ECCA4B7-9D06-44A8-872A-2C7BE097B33C}" type="slidenum">
              <a:rPr lang="en-US" smtClean="0"/>
              <a:pPr/>
              <a:t>14</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r>
              <a:rPr lang="en-US" smtClean="0"/>
              <a:t>This is a UML model for the data in the book connection domain.  It is very much like the ThinkGeek domain model from the design lecture.  Note:</a:t>
            </a:r>
          </a:p>
          <a:p>
            <a:pPr>
              <a:buFontTx/>
              <a:buChar char="•"/>
            </a:pPr>
            <a:r>
              <a:rPr lang="en-US" smtClean="0"/>
              <a:t>The basic structure of the domain (class, item, user)</a:t>
            </a:r>
          </a:p>
          <a:p>
            <a:pPr>
              <a:buFontTx/>
              <a:buChar char="•"/>
            </a:pPr>
            <a:r>
              <a:rPr lang="en-US" smtClean="0"/>
              <a:t>The use of a recursive association on Class</a:t>
            </a:r>
          </a:p>
          <a:p>
            <a:pPr>
              <a:buFontTx/>
              <a:buChar char="•"/>
            </a:pPr>
            <a:r>
              <a:rPr lang="en-US" smtClean="0"/>
              <a:t>The user of multiple associations between item and user.</a:t>
            </a:r>
          </a:p>
          <a:p>
            <a:pPr>
              <a:buFontTx/>
              <a:buChar char="•"/>
            </a:pPr>
            <a:r>
              <a:rPr lang="en-US" smtClean="0"/>
              <a:t>The additional utility classes “hanging” off of the assocations.</a:t>
            </a:r>
          </a:p>
          <a:p>
            <a:r>
              <a:rPr lang="en-US" smtClean="0"/>
              <a:t>Those of you that have seen database systems will have noticed that this doesn’t directly map to any obvious database system.  The reason for this is that traditional database systems are not object-oriented (they’re relational).</a:t>
            </a:r>
          </a:p>
          <a:p>
            <a:endParaRPr lang="en-US" smtClean="0"/>
          </a:p>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02A183F9-E9C9-4272-91C7-012C008CEC6D}" type="slidenum">
              <a:rPr lang="en-US" smtClean="0"/>
              <a:pPr/>
              <a:t>15</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r>
              <a:rPr lang="en-US" smtClean="0"/>
              <a:t>Chen, Peter. "The Entity-Relationship Model: Toward a Unified View of Data" ACM Transactions on Database Systems I (I). March 1976, pp 8-46.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6308A6B4-5E5D-4B8B-ABB5-81C68396AB9C}" type="slidenum">
              <a:rPr lang="en-US" smtClean="0"/>
              <a:pPr/>
              <a:t>16</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933450" y="4410075"/>
            <a:ext cx="5597525" cy="4176713"/>
          </a:xfrm>
          <a:noFill/>
          <a:ln/>
        </p:spPr>
        <p:txBody>
          <a:bodyPr/>
          <a:lstStyle/>
          <a:p>
            <a:r>
              <a:rPr lang="en-US" smtClean="0"/>
              <a:t>Talk through the basic elements here:</a:t>
            </a:r>
          </a:p>
          <a:p>
            <a:r>
              <a:rPr lang="en-US" smtClean="0"/>
              <a:t>	entities (cf.  UML classes)</a:t>
            </a:r>
          </a:p>
          <a:p>
            <a:r>
              <a:rPr lang="en-US" smtClean="0"/>
              <a:t>	attributes (cf. UML data members)</a:t>
            </a:r>
          </a:p>
          <a:p>
            <a:r>
              <a:rPr lang="en-US" smtClean="0"/>
              <a:t>	relationships (cf. UML aggregation links)</a:t>
            </a:r>
          </a:p>
          <a:p>
            <a:r>
              <a:rPr lang="en-US" smtClean="0"/>
              <a:t>	cardinality (we’ll just do it the same way – there are other ways to specify it…)</a:t>
            </a:r>
          </a:p>
          <a:p>
            <a:r>
              <a:rPr lang="en-US" smtClean="0"/>
              <a:t>What about inheritance – where did the inheritance go?</a:t>
            </a:r>
          </a:p>
          <a:p>
            <a:r>
              <a:rPr lang="en-US" smtClean="0"/>
              <a:t>	The Item sub-types are represented with the type attribute</a:t>
            </a:r>
          </a:p>
          <a:p>
            <a:r>
              <a:rPr lang="en-US" smtClean="0"/>
              <a:t>	sellers are simply buyers with an offer relationship to their name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8F645B9B-FB33-47DD-B105-08250F12BF18}" type="slidenum">
              <a:rPr lang="en-US" smtClean="0"/>
              <a:pPr/>
              <a:t>17</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r>
              <a:rPr lang="en-US" smtClean="0"/>
              <a:t>Edgar F. (Ted) Codd - won the ACM Turing award in 1981 for his work on the Relational Data model.    He cites the example of his fellow pilots and aircrews of Royal Airforce of WWII as the source of his determination to push the relational model even when “government, industry and commerce were strongly opposed to [it]”.</a:t>
            </a:r>
          </a:p>
          <a:p>
            <a:endParaRPr lang="en-US" smtClean="0"/>
          </a:p>
          <a:p>
            <a:r>
              <a:rPr lang="en-US" smtClean="0"/>
              <a:t>Fields may also be called </a:t>
            </a:r>
            <a:r>
              <a:rPr lang="en-US" b="1" smtClean="0"/>
              <a:t>cells</a:t>
            </a:r>
            <a:r>
              <a:rPr lang="en-US" smtClean="0"/>
              <a:t> in a spreadsheet</a:t>
            </a:r>
          </a:p>
          <a:p>
            <a:r>
              <a:rPr lang="en-US" smtClean="0"/>
              <a:t>Tuple may be called </a:t>
            </a:r>
            <a:r>
              <a:rPr lang="en-US" b="1" smtClean="0"/>
              <a:t>rows</a:t>
            </a:r>
          </a:p>
          <a:p>
            <a:r>
              <a:rPr lang="en-US" smtClean="0"/>
              <a:t>Relations may be called </a:t>
            </a:r>
            <a:r>
              <a:rPr lang="en-US" b="1" smtClean="0"/>
              <a:t>tables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38014BFB-9338-4D15-8D05-A31F3CF5A371}" type="slidenum">
              <a:rPr lang="en-US" smtClean="0"/>
              <a:pPr/>
              <a:t>18</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r>
              <a:rPr lang="en-US" smtClean="0"/>
              <a:t>Note that the schema is metadata, i.e., data about data.</a:t>
            </a:r>
          </a:p>
          <a:p>
            <a:r>
              <a:rPr lang="en-US" smtClean="0"/>
              <a:t>Use the example on the next slide to explain all this.</a:t>
            </a:r>
          </a:p>
          <a:p>
            <a:r>
              <a:rPr lang="en-US" smtClean="0"/>
              <a:t>A primary key is a value of a single attribute (or set of attributes) that uniquely identifies a record amongst all the records in the relation.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7BA45BE1-8122-4403-BEB4-C6EF5EB308B6}" type="slidenum">
              <a:rPr lang="en-US" smtClean="0"/>
              <a:pPr/>
              <a:t>19</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r>
              <a:rPr lang="en-US" smtClean="0"/>
              <a:t>We’ve seen this particular information before – Now we’ll put it in relational form (in MS Access, which I’ll use for the lectures because it’s graphical – we’ll use PostgresSQL for the labs – you can use whatever you want to the team project).</a:t>
            </a:r>
          </a:p>
          <a:p>
            <a:r>
              <a:rPr lang="en-US" smtClean="0"/>
              <a:t>Point out:</a:t>
            </a:r>
          </a:p>
          <a:p>
            <a:r>
              <a:rPr lang="en-US" smtClean="0"/>
              <a:t>	the schema (on the left)</a:t>
            </a:r>
          </a:p>
          <a:p>
            <a:r>
              <a:rPr lang="en-US" smtClean="0"/>
              <a:t>	the data (on the right)</a:t>
            </a:r>
          </a:p>
          <a:p>
            <a:r>
              <a:rPr lang="en-US" smtClean="0"/>
              <a:t>	the entities (rows)</a:t>
            </a:r>
          </a:p>
          <a:p>
            <a:r>
              <a:rPr lang="en-US" smtClean="0"/>
              <a:t>	the attributes (columns)</a:t>
            </a:r>
          </a:p>
          <a:p>
            <a:r>
              <a:rPr lang="en-US" smtClean="0"/>
              <a:t>	The attribute value must be a single value, NOT a repeated or comma-separated list of values that has an unbounded length</a:t>
            </a:r>
          </a:p>
          <a:p>
            <a:r>
              <a:rPr lang="en-US" smtClean="0"/>
              <a:t>		talk about this (rectangular data, no arrays as attributes).</a:t>
            </a:r>
          </a:p>
          <a:p>
            <a:r>
              <a:rPr lang="en-US" smtClean="0"/>
              <a:t>	The primary key (here it is ID)</a:t>
            </a:r>
          </a:p>
          <a:p>
            <a:r>
              <a:rPr lang="en-US" smtClean="0"/>
              <a:t>	That the order of the fields in the tuple and the order of the tuples in the relation is irrelevant.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4D88C38C-DB7A-4F9B-ADEC-C0D41942A208}" type="slidenum">
              <a:rPr lang="en-US" smtClean="0"/>
              <a:pPr/>
              <a:t>2</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en-US" smtClean="0"/>
              <a:t>Monday: Introduction &amp; Modeling through ERDs</a:t>
            </a:r>
          </a:p>
          <a:p>
            <a:r>
              <a:rPr lang="en-US" smtClean="0"/>
              <a:t>Wednesday: Relational Model &amp; DBMS through Architecture</a:t>
            </a:r>
          </a:p>
          <a:p>
            <a:r>
              <a:rPr lang="en-US" smtClean="0"/>
              <a:t>Monday: SQL</a:t>
            </a:r>
          </a:p>
          <a:p>
            <a:r>
              <a:rPr lang="en-US" smtClean="0"/>
              <a:t>Wednesday: JDBC &amp; OO Persistence Frameworks &amp; EF Codd</a:t>
            </a:r>
          </a:p>
          <a:p>
            <a:endParaRPr lang="en-US" smtClean="0"/>
          </a:p>
          <a:p>
            <a:r>
              <a:rPr lang="en-US" i="1" smtClean="0"/>
              <a:t>All our knowledge brings us nearer to our ignorance,</a:t>
            </a:r>
          </a:p>
          <a:p>
            <a:r>
              <a:rPr lang="en-US" i="1" smtClean="0"/>
              <a:t>All our ignorance brings us nearer to death,</a:t>
            </a:r>
          </a:p>
          <a:p>
            <a:r>
              <a:rPr lang="en-US" i="1" smtClean="0"/>
              <a:t>But nearness to death, no nearer to God.</a:t>
            </a:r>
          </a:p>
          <a:p>
            <a:r>
              <a:rPr lang="en-US" i="1" smtClean="0"/>
              <a:t>Where is the Life we have lost in living?</a:t>
            </a:r>
          </a:p>
          <a:p>
            <a:r>
              <a:rPr lang="en-US" i="1" smtClean="0"/>
              <a:t>Where is the wisdom we have lost in knowledge?</a:t>
            </a:r>
          </a:p>
          <a:p>
            <a:r>
              <a:rPr lang="en-US" i="1" smtClean="0"/>
              <a:t>Where is the knowledge we have lost in information?</a:t>
            </a:r>
          </a:p>
          <a:p>
            <a:r>
              <a:rPr lang="en-US" i="1" smtClean="0"/>
              <a:t>The cycles of Heaven in twenty centuries</a:t>
            </a:r>
          </a:p>
          <a:p>
            <a:r>
              <a:rPr lang="en-US" i="1" smtClean="0"/>
              <a:t>Bring us farther from God and nearer to the Dust. </a:t>
            </a:r>
          </a:p>
          <a:p>
            <a:r>
              <a:rPr lang="en-US" smtClean="0"/>
              <a:t> </a:t>
            </a:r>
            <a:r>
              <a:rPr lang="en-US" sz="900" smtClean="0"/>
              <a:t>						- T. S. Eliot, </a:t>
            </a:r>
            <a:r>
              <a:rPr lang="en-US" sz="900" i="1" smtClean="0"/>
              <a:t>The Rock, </a:t>
            </a:r>
            <a:r>
              <a:rPr lang="en-US" sz="900" smtClean="0"/>
              <a:t>1934</a:t>
            </a:r>
          </a:p>
          <a:p>
            <a:endParaRPr lang="en-US" smtClean="0"/>
          </a:p>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6E212BB5-5825-47F1-A4DA-8B5258D7D4B8}" type="slidenum">
              <a:rPr lang="en-US" smtClean="0"/>
              <a:pPr/>
              <a:t>20</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r>
              <a:rPr lang="en-US" smtClean="0"/>
              <a:t>This diagram should remind them of the data relationships that we mentioned last week.</a:t>
            </a:r>
          </a:p>
          <a:p>
            <a:r>
              <a:rPr lang="en-US" smtClean="0"/>
              <a:t>The relational model doesn’t have the pointers, variable names or data structures that programming languages have.  Everything is </a:t>
            </a:r>
            <a:r>
              <a:rPr lang="en-US" b="1" smtClean="0"/>
              <a:t>value-based</a:t>
            </a:r>
            <a:r>
              <a:rPr lang="en-US" smtClean="0"/>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B8C848B3-F625-4A37-947D-09EBED2AE87D}" type="slidenum">
              <a:rPr lang="en-US" smtClean="0"/>
              <a:pPr/>
              <a:t>21</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r>
              <a:rPr lang="en-US" smtClean="0"/>
              <a:t>Note that HOUSEHOLD is the “rightful owner” or “parent” of the ID# we are using.  It is called the “parent” relation.   PERSON is called the “child”.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F9AFA2D9-F9A8-45E3-8754-8FBD30E3901F}" type="slidenum">
              <a:rPr lang="en-US" smtClean="0"/>
              <a:pPr/>
              <a:t>22</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r>
              <a:rPr lang="en-US" smtClean="0"/>
              <a:t>1-m relationships require a single foreign key.</a:t>
            </a:r>
          </a:p>
          <a:p>
            <a:r>
              <a:rPr lang="en-US" smtClean="0"/>
              <a:t>Notes:</a:t>
            </a:r>
          </a:p>
          <a:p>
            <a:r>
              <a:rPr lang="en-US" smtClean="0"/>
              <a:t>	This is value-based rather than pointer-based.</a:t>
            </a:r>
          </a:p>
          <a:p>
            <a:r>
              <a:rPr lang="en-US" smtClean="0"/>
              <a:t>	The parent key must be a primary key in the parent relation (why is this?)</a:t>
            </a:r>
          </a:p>
          <a:p>
            <a:r>
              <a:rPr lang="en-US" smtClean="0"/>
              <a:t>The figure shows how MS Access displays this relationship.</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E3BC42AE-492A-46FE-8764-74EEBE608D20}" type="slidenum">
              <a:rPr lang="en-US" smtClean="0"/>
              <a:pPr/>
              <a:t>23</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r>
              <a:rPr lang="en-US" smtClean="0"/>
              <a:t>m-m relationships require a separate table that contains 2 foreign keys – convince them of this…</a:t>
            </a:r>
          </a:p>
          <a:p>
            <a:r>
              <a:rPr lang="en-US" smtClean="0"/>
              <a:t>Note again that this is value-based rather than pointer-based.</a:t>
            </a:r>
          </a:p>
          <a:p>
            <a:r>
              <a:rPr lang="en-US" smtClean="0"/>
              <a:t>Show them the relationships in the Northwind database; look in particular at the Orders table.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AE90D086-C2C9-4AD7-8191-BB9AA8932975}" type="slidenum">
              <a:rPr lang="en-US" smtClean="0"/>
              <a:pPr/>
              <a:t>24</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r>
              <a:rPr lang="en-US" smtClean="0"/>
              <a:t>The Owner indicates the single supplier that owns this one.   It is a 1-m relationship.</a:t>
            </a:r>
          </a:p>
          <a:p>
            <a:r>
              <a:rPr lang="en-US" smtClean="0"/>
              <a:t>The containment relations indicates the container part contains the contained part.  It is a m-m relationship.</a:t>
            </a:r>
          </a:p>
          <a:p>
            <a:endParaRPr lang="en-US" smtClean="0"/>
          </a:p>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C18820B3-5D09-4BF2-B9AF-1B82718AF7DB}" type="slidenum">
              <a:rPr lang="en-US" smtClean="0"/>
              <a:pPr/>
              <a:t>25</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r>
              <a:rPr lang="en-US" smtClean="0"/>
              <a:t>Talk here about the foolishness of combining entities with anything put 1-1 relationships into single tables.</a:t>
            </a:r>
          </a:p>
          <a:p>
            <a:r>
              <a:rPr lang="en-US" smtClean="0"/>
              <a:t>Usually, you’ll have one table per relationship, plus some linking tables for m-m relationships.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46EDB7B5-B58A-4262-8ED8-B8C7ADB984EB}" type="slidenum">
              <a:rPr lang="en-US" smtClean="0"/>
              <a:pPr/>
              <a:t>26</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r>
              <a:rPr lang="en-US" b="1" smtClean="0"/>
              <a:t>Entity integrity</a:t>
            </a:r>
            <a:r>
              <a:rPr lang="en-US" smtClean="0"/>
              <a:t> – the primary key must be unique and may not be NULL</a:t>
            </a:r>
          </a:p>
          <a:p>
            <a:r>
              <a:rPr lang="en-US" b="1" smtClean="0"/>
              <a:t>Domain integrity </a:t>
            </a:r>
            <a:r>
              <a:rPr lang="en-US" smtClean="0"/>
              <a:t>– setting constraints on the values of fields in a table (e.g., int, enumerated types)</a:t>
            </a:r>
          </a:p>
          <a:p>
            <a:r>
              <a:rPr lang="en-US" b="1" smtClean="0"/>
              <a:t>Referential integrity</a:t>
            </a:r>
            <a:r>
              <a:rPr lang="en-US" smtClean="0"/>
              <a:t> – see the next slides</a:t>
            </a:r>
            <a:endParaRPr lang="en-US" b="1"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B62C9FA4-17F3-4BFC-868C-A9DBADE0C004}" type="slidenum">
              <a:rPr lang="en-US" smtClean="0"/>
              <a:pPr/>
              <a:t>27</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smtClean="0"/>
              <a:t>Give an example of each of these potential problems using one of the earlier examples.</a:t>
            </a:r>
          </a:p>
          <a:p>
            <a:r>
              <a:rPr lang="en-US" smtClean="0"/>
              <a:t>All database management systems allow you to enforce these sorts of constraints.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316F0971-5057-4600-BCFC-4B02D11B9F91}" type="slidenum">
              <a:rPr lang="en-US" smtClean="0"/>
              <a:pPr/>
              <a:t>28</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r>
              <a:rPr lang="en-US" smtClean="0"/>
              <a:t>An example would be if we were forced to add a lengthy course description to the Book Connection database:</a:t>
            </a:r>
          </a:p>
          <a:p>
            <a:r>
              <a:rPr lang="en-US" smtClean="0"/>
              <a:t>	- You could just add a description field to the course table, but this would force you to copy the description every time a different professor teaches that class.  Yuck.</a:t>
            </a:r>
          </a:p>
          <a:p>
            <a:r>
              <a:rPr lang="en-US" smtClean="0"/>
              <a:t>	- Alternatively, you could separate course from section, but the description in course and the professor, semester, section letter into course.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C23DFAB6-C57E-4B05-83D4-205D8A78E57A}" type="slidenum">
              <a:rPr lang="en-US" smtClean="0"/>
              <a:pPr/>
              <a:t>29</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a:spcBef>
                <a:spcPct val="0"/>
              </a:spcBef>
            </a:pPr>
            <a:r>
              <a:rPr lang="en-US" smtClean="0"/>
              <a:t>Here is the UML relational profile being used to represent the BC database.</a:t>
            </a:r>
          </a:p>
          <a:p>
            <a:pPr>
              <a:spcBef>
                <a:spcPct val="0"/>
              </a:spcBef>
            </a:pPr>
            <a:r>
              <a:rPr lang="en-US" smtClean="0"/>
              <a:t>This is the relational database I built to represent the Sales data domain in the first example.  Note:</a:t>
            </a:r>
          </a:p>
          <a:p>
            <a:pPr>
              <a:spcBef>
                <a:spcPct val="0"/>
              </a:spcBef>
              <a:buFontTx/>
              <a:buChar char="•"/>
            </a:pPr>
            <a:r>
              <a:rPr lang="en-US" smtClean="0"/>
              <a:t>The schema contains all the table/relationship definitions.</a:t>
            </a:r>
          </a:p>
          <a:p>
            <a:pPr>
              <a:spcBef>
                <a:spcPct val="0"/>
              </a:spcBef>
              <a:buFontTx/>
              <a:buChar char="•"/>
            </a:pPr>
            <a:r>
              <a:rPr lang="en-US" smtClean="0"/>
              <a:t>The foreign keys are specified and they have 1-M relationships in all cases.  There is some over-specification here given that the association links specify the same thing that the &lt;&lt;fk&gt;&gt;s specify.</a:t>
            </a:r>
          </a:p>
          <a:p>
            <a:pPr>
              <a:spcBef>
                <a:spcPct val="0"/>
              </a:spcBef>
              <a:buFontTx/>
              <a:buChar char="•"/>
            </a:pPr>
            <a:r>
              <a:rPr lang="en-US" smtClean="0"/>
              <a:t>There are no methods.</a:t>
            </a:r>
          </a:p>
          <a:p>
            <a:pPr>
              <a:spcBef>
                <a:spcPct val="0"/>
              </a:spcBef>
              <a:buFontTx/>
              <a:buChar char="•"/>
            </a:pPr>
            <a:r>
              <a:rPr lang="en-US" smtClean="0"/>
              <a:t>The attributes (fields) are all public.</a:t>
            </a:r>
          </a:p>
          <a:p>
            <a:pPr>
              <a:spcBef>
                <a:spcPct val="0"/>
              </a:spcBef>
              <a:buFontTx/>
              <a:buChar char="•"/>
            </a:pPr>
            <a:r>
              <a:rPr lang="en-US" smtClean="0"/>
              <a:t>All the relationships are navigable in both directions.</a:t>
            </a:r>
          </a:p>
          <a:p>
            <a:pPr>
              <a:spcBef>
                <a:spcPct val="0"/>
              </a:spcBef>
              <a:buFontTx/>
              <a:buChar char="•"/>
            </a:pPr>
            <a:r>
              <a:rPr lang="en-US" smtClean="0"/>
              <a:t>The relational stuff is specified using stereotypes that would, presumably, be understood by a relational code generator and handled appropriately.</a:t>
            </a:r>
          </a:p>
          <a:p>
            <a:pPr>
              <a:spcBef>
                <a:spcPct val="0"/>
              </a:spcBef>
              <a:buFontTx/>
              <a:buChar char="•"/>
            </a:pPr>
            <a:r>
              <a:rPr lang="en-US" smtClean="0"/>
              <a:t>The structure isn’t exactly that in the domain model – this isn’t a domain model, it’s an implementation model.</a:t>
            </a:r>
          </a:p>
          <a:p>
            <a:pPr>
              <a:spcBef>
                <a:spcPct val="0"/>
              </a:spcBef>
            </a:pPr>
            <a:r>
              <a:rPr lang="en-US" smtClean="0"/>
              <a:t>See the Rational whitepaper on this subject: TP180.pdf, http://www3.software.ibm.com/ibmdl/pub/software/rational/web/whitepapers/2003/Tp180.PDF </a:t>
            </a:r>
          </a:p>
          <a:p>
            <a:pPr>
              <a:spcBef>
                <a:spcPct val="0"/>
              </a:spcBef>
            </a:pPr>
            <a:r>
              <a:rPr lang="en-US" smtClean="0"/>
              <a:t>This spec doesn’t actually model the “connecting” tables, but I’m just going to do that to make the structure of the database clear and so I can avoid using the “association class” in the RDB models.  It would be nice if the connecting table had a different stereotyped icon (say a diamond, cf. ERDs).</a:t>
            </a:r>
          </a:p>
          <a:p>
            <a:pPr>
              <a:spcBef>
                <a:spcPct val="0"/>
              </a:spcBef>
              <a:buFontTx/>
              <a:buChar char="•"/>
            </a:pPr>
            <a:endParaRPr lang="en-US" smtClean="0"/>
          </a:p>
          <a:p>
            <a:endParaRPr lang="en-US" smtClean="0"/>
          </a:p>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A7E521FB-7DDB-45D5-BCDD-3B14CD0BDA02}" type="slidenum">
              <a:rPr lang="en-US" smtClean="0"/>
              <a:pPr/>
              <a:t>3</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r>
              <a:rPr lang="en-US" smtClean="0"/>
              <a:t>Login and show them how to use this thing.</a:t>
            </a:r>
          </a:p>
          <a:p>
            <a:r>
              <a:rPr lang="en-US" b="1" smtClean="0"/>
              <a:t>CC2001 required topic:</a:t>
            </a:r>
            <a:r>
              <a:rPr lang="en-US" smtClean="0"/>
              <a:t> Critique/defend a small- to medium-size information application with regard to its satisfying real user information needs.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F09865EF-C82B-4F2F-AE23-A8011527CD01}" type="slidenum">
              <a:rPr lang="en-US" smtClean="0"/>
              <a:pPr/>
              <a:t>30</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D042C481-EA98-4621-BFEC-042B5DF9C55E}" type="slidenum">
              <a:rPr lang="en-US" smtClean="0"/>
              <a:pPr/>
              <a:t>31</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933450" y="4410075"/>
            <a:ext cx="5441950" cy="4176713"/>
          </a:xfrm>
          <a:noFill/>
          <a:ln/>
        </p:spPr>
        <p:txBody>
          <a:bodyPr/>
          <a:lstStyle/>
          <a:p>
            <a:r>
              <a:rPr lang="en-US" smtClean="0"/>
              <a:t>No database systems in number crunching days</a:t>
            </a:r>
          </a:p>
          <a:p>
            <a:r>
              <a:rPr lang="en-US" smtClean="0"/>
              <a:t>	this changed, when folks realized that they were good for 				information retrieval as well</a:t>
            </a:r>
          </a:p>
          <a:p>
            <a:r>
              <a:rPr lang="en-US" smtClean="0"/>
              <a:t>Flat-file database systems</a:t>
            </a:r>
          </a:p>
          <a:p>
            <a:r>
              <a:rPr lang="en-US" smtClean="0"/>
              <a:t>	late 50’s and early 60’s</a:t>
            </a:r>
          </a:p>
          <a:p>
            <a:r>
              <a:rPr lang="en-US" smtClean="0"/>
              <a:t>	simple 2D, file-based datasets.</a:t>
            </a:r>
          </a:p>
          <a:p>
            <a:r>
              <a:rPr lang="en-US" smtClean="0"/>
              <a:t>Hierarchical and network database systems</a:t>
            </a:r>
          </a:p>
          <a:p>
            <a:r>
              <a:rPr lang="en-US" smtClean="0"/>
              <a:t>	late 60’s early 70’s</a:t>
            </a:r>
          </a:p>
          <a:p>
            <a:r>
              <a:rPr lang="en-US" smtClean="0"/>
              <a:t>	view databases as interconnected index cards, rather than tables.</a:t>
            </a:r>
          </a:p>
          <a:p>
            <a:r>
              <a:rPr lang="en-US" smtClean="0"/>
              <a:t>	IMS, IBM, 1968</a:t>
            </a:r>
          </a:p>
          <a:p>
            <a:r>
              <a:rPr lang="en-US" smtClean="0"/>
              <a:t>	CODASYL task group, 1971</a:t>
            </a:r>
          </a:p>
          <a:p>
            <a:r>
              <a:rPr lang="en-US" smtClean="0"/>
              <a:t>Relational database systems</a:t>
            </a:r>
          </a:p>
          <a:p>
            <a:r>
              <a:rPr lang="en-US" smtClean="0"/>
              <a:t>	EF Codd, 1970</a:t>
            </a:r>
          </a:p>
          <a:p>
            <a:r>
              <a:rPr lang="en-US" smtClean="0"/>
              <a:t>	now a standard - Dbase, Paradox, Access, Oracle, Sybase</a:t>
            </a:r>
          </a:p>
          <a:p>
            <a:r>
              <a:rPr lang="en-US" smtClean="0"/>
              <a:t>Object-oriented database systems</a:t>
            </a:r>
          </a:p>
          <a:p>
            <a:r>
              <a:rPr lang="en-US" smtClean="0"/>
              <a:t>	Very new, based on object-oriented programming</a:t>
            </a:r>
          </a:p>
          <a:p>
            <a:r>
              <a:rPr lang="en-US" smtClean="0"/>
              <a:t>	relational vendors support extentions</a:t>
            </a:r>
          </a:p>
          <a:p>
            <a:r>
              <a:rPr lang="en-US" smtClean="0"/>
              <a:t>	the wave of the future for DBMS’s ?</a:t>
            </a:r>
          </a:p>
          <a:p>
            <a:r>
              <a:rPr lang="en-US" smtClean="0"/>
              <a: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8566B599-EEF9-4A00-935A-E1ED19587A52}" type="slidenum">
              <a:rPr lang="en-US" smtClean="0"/>
              <a:pPr/>
              <a:t>32</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1A665AD0-EEB3-4262-9200-E92EFE3E5921}" type="slidenum">
              <a:rPr lang="en-US" smtClean="0"/>
              <a:pPr/>
              <a:t>33</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r>
              <a:rPr lang="en-US" smtClean="0"/>
              <a:t>GUAM, generalized update access method, was subcontracted by NASA.</a:t>
            </a:r>
          </a:p>
          <a:p>
            <a:r>
              <a:rPr lang="en-US" smtClean="0"/>
              <a:t>IMS, information management system, incorporated a generalized version of GUAM in a commercial product.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118C8141-1B40-437E-97C9-42EC966BF3D7}" type="slidenum">
              <a:rPr lang="en-US" smtClean="0"/>
              <a:pPr/>
              <a:t>34</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r>
              <a:rPr lang="en-US" smtClean="0"/>
              <a:t>One-to-many relationships work well when storing on the disk.  You can use simple pointer arithmetic.  Thus, hierarchical models take advantage of the structure of the disk.</a:t>
            </a:r>
          </a:p>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EA0D75E5-4C6A-4ED0-8BF6-022B24B22AE7}" type="slidenum">
              <a:rPr lang="en-US" smtClean="0"/>
              <a:pPr/>
              <a:t>35</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r>
              <a:rPr lang="en-US" smtClean="0"/>
              <a:t>Many-to-many relationships don’t work quite so well in the hierarchical model.  Unfortunately, the world is filled with relevant m-to-m relationships.  </a:t>
            </a:r>
          </a:p>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6B11876D-7913-43F9-BC71-6259B34AF145}" type="slidenum">
              <a:rPr lang="en-US" smtClean="0"/>
              <a:pPr/>
              <a:t>36</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F9700516-2310-4685-96AB-4FA883086111}" type="slidenum">
              <a:rPr lang="en-US" smtClean="0"/>
              <a:pPr/>
              <a:t>37</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r>
              <a:rPr lang="en-US" smtClean="0"/>
              <a:t>Can you see why some folks say that OODBs are really just another instantiation of CODASYL?   Yes - there are lots of “persistant pointers” - they were a pain then and they still are now.</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2A8F1DD9-79D1-427B-BDAC-C22339CB22F1}" type="slidenum">
              <a:rPr lang="en-US" smtClean="0"/>
              <a:pPr/>
              <a:t>38</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F595AFE3-4B5F-4372-AC87-152ACC60B0D7}" type="slidenum">
              <a:rPr lang="en-US" smtClean="0"/>
              <a:pPr/>
              <a:t>39</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933450" y="4410075"/>
            <a:ext cx="5519738" cy="4176713"/>
          </a:xfrm>
          <a:noFill/>
          <a:ln/>
        </p:spPr>
        <p:txBody>
          <a:bodyPr/>
          <a:lstStyle/>
          <a:p>
            <a:r>
              <a:rPr lang="en-US" smtClean="0"/>
              <a:t>cf. Text figure 1.1</a:t>
            </a:r>
          </a:p>
          <a:p>
            <a:r>
              <a:rPr lang="en-US" b="1" smtClean="0"/>
              <a:t>Users</a:t>
            </a:r>
            <a:r>
              <a:rPr lang="en-US" smtClean="0"/>
              <a:t> write queries and applications</a:t>
            </a:r>
          </a:p>
          <a:p>
            <a:r>
              <a:rPr lang="en-US" smtClean="0"/>
              <a:t>the </a:t>
            </a:r>
            <a:r>
              <a:rPr lang="en-US" b="1" smtClean="0"/>
              <a:t>query/program processor</a:t>
            </a:r>
            <a:r>
              <a:rPr lang="en-US" smtClean="0"/>
              <a:t> interprets and compiles them. </a:t>
            </a:r>
          </a:p>
          <a:p>
            <a:r>
              <a:rPr lang="en-US" smtClean="0"/>
              <a:t>the </a:t>
            </a:r>
            <a:r>
              <a:rPr lang="en-US" b="1" smtClean="0"/>
              <a:t>stored data manager</a:t>
            </a:r>
            <a:r>
              <a:rPr lang="en-US" smtClean="0"/>
              <a:t> runs the queries/programs on the data.</a:t>
            </a:r>
          </a:p>
          <a:p>
            <a:r>
              <a:rPr lang="en-US" smtClean="0"/>
              <a:t>The </a:t>
            </a:r>
            <a:r>
              <a:rPr lang="en-US" b="1" smtClean="0"/>
              <a:t>concurrency and recovery systems</a:t>
            </a:r>
            <a:r>
              <a:rPr lang="en-US" smtClean="0"/>
              <a:t> deal with concurrent access and backup/recovery for the database system.   Concurrency control keeps track of who is working on which records, and if they have read and/or write locks.  It does this at a much finer granularity than an OS.</a:t>
            </a:r>
          </a:p>
          <a:p>
            <a:r>
              <a:rPr lang="en-US" smtClean="0"/>
              <a:t>the </a:t>
            </a:r>
            <a:r>
              <a:rPr lang="en-US" b="1" smtClean="0"/>
              <a:t>OS</a:t>
            </a:r>
            <a:r>
              <a:rPr lang="en-US" smtClean="0"/>
              <a:t> typically provides file access - though many databases modify the operating system (e.g., postgres required UNIX kernel mods) or replace the OS altogether.  A DBMS’s needs are very different from those of an OS:</a:t>
            </a:r>
          </a:p>
          <a:p>
            <a:r>
              <a:rPr lang="en-US" smtClean="0"/>
              <a:t>	OS files are much more primitive than DBMS files/records/fields</a:t>
            </a:r>
          </a:p>
          <a:p>
            <a:r>
              <a:rPr lang="en-US" smtClean="0"/>
              <a:t>	A DBMS has a different process contour  </a:t>
            </a:r>
          </a:p>
          <a:p>
            <a:r>
              <a:rPr lang="en-US" b="1" smtClean="0"/>
              <a:t>SELECTBASE </a:t>
            </a:r>
            <a:r>
              <a:rPr lang="en-US" smtClean="0"/>
              <a:t>distinguishes the relational and storage views and the data and data structure files.  It just doesn’t support very diverse queries or applications.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D8334282-9453-4B1E-A3DF-A2AFBA027901}" type="slidenum">
              <a:rPr lang="en-US" smtClean="0"/>
              <a:pPr/>
              <a:t>4</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r>
              <a:rPr lang="en-US" smtClean="0"/>
              <a:t>What databases do they use on a regular basis?</a:t>
            </a:r>
          </a:p>
          <a:p>
            <a:r>
              <a:rPr lang="en-US" smtClean="0"/>
              <a:t>Is there anyone that doesn’t use or depend on databases?</a:t>
            </a:r>
          </a:p>
          <a:p>
            <a:endParaRPr lang="en-US" smtClean="0"/>
          </a:p>
          <a:p>
            <a:r>
              <a:rPr lang="en-US" smtClean="0"/>
              <a:t>Use one of their examples to illustrate the elements of these definitions,</a:t>
            </a:r>
          </a:p>
          <a:p>
            <a:r>
              <a:rPr lang="en-US" smtClean="0"/>
              <a:t>otherwise use:</a:t>
            </a:r>
          </a:p>
          <a:p>
            <a:r>
              <a:rPr lang="en-US" smtClean="0"/>
              <a:t>	Calvin’s registrar’s database</a:t>
            </a:r>
          </a:p>
          <a:p>
            <a:r>
              <a:rPr lang="en-US" smtClean="0"/>
              <a:t>	CentrePointe’s church database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EEDD4B08-6411-4186-AF4F-EE021679204F}" type="slidenum">
              <a:rPr lang="en-US" smtClean="0"/>
              <a:pPr/>
              <a:t>40</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xfrm>
            <a:off x="933450" y="4410075"/>
            <a:ext cx="5675313" cy="4176713"/>
          </a:xfrm>
          <a:noFill/>
          <a:ln/>
        </p:spPr>
        <p:txBody>
          <a:bodyPr/>
          <a:lstStyle/>
          <a:p>
            <a:r>
              <a:rPr lang="en-US" smtClean="0"/>
              <a:t>This is the key slide for this class.  Illustrate it via the grading or the book connection database.</a:t>
            </a:r>
          </a:p>
          <a:p>
            <a:r>
              <a:rPr lang="en-US" smtClean="0"/>
              <a:t>cf. Text figure 2.2</a:t>
            </a:r>
          </a:p>
          <a:p>
            <a:r>
              <a:rPr lang="en-US" smtClean="0"/>
              <a:t>the </a:t>
            </a:r>
            <a:r>
              <a:rPr lang="en-US" b="1" smtClean="0"/>
              <a:t>query/program processor</a:t>
            </a:r>
            <a:r>
              <a:rPr lang="en-US" smtClean="0"/>
              <a:t> translates from each user’s </a:t>
            </a:r>
            <a:r>
              <a:rPr lang="en-US" b="1" i="1" smtClean="0"/>
              <a:t>external view</a:t>
            </a:r>
            <a:r>
              <a:rPr lang="en-US" smtClean="0"/>
              <a:t> into relations/records/fields requests specified in the </a:t>
            </a:r>
            <a:r>
              <a:rPr lang="en-US" b="1" i="1" smtClean="0"/>
              <a:t>conceptual view</a:t>
            </a:r>
            <a:r>
              <a:rPr lang="en-US" smtClean="0"/>
              <a:t> (usually stated in terms of relations).  Note that there can be more than on external view (e.g., students don’t see all the registration data, DBA’s do).  Both the external and conceptual views deal with relations, records and fields.  Implements </a:t>
            </a:r>
            <a:r>
              <a:rPr lang="en-US" b="1" smtClean="0"/>
              <a:t>logical data independence</a:t>
            </a:r>
            <a:r>
              <a:rPr lang="en-US" smtClean="0"/>
              <a:t>.</a:t>
            </a:r>
          </a:p>
          <a:p>
            <a:r>
              <a:rPr lang="en-US" smtClean="0"/>
              <a:t>the </a:t>
            </a:r>
            <a:r>
              <a:rPr lang="en-US" b="1" smtClean="0"/>
              <a:t>stored data manager</a:t>
            </a:r>
            <a:r>
              <a:rPr lang="en-US" smtClean="0"/>
              <a:t> translates from the </a:t>
            </a:r>
            <a:r>
              <a:rPr lang="en-US" b="1" i="1" smtClean="0"/>
              <a:t>conceptual view</a:t>
            </a:r>
            <a:r>
              <a:rPr lang="en-US" smtClean="0"/>
              <a:t> to the </a:t>
            </a:r>
            <a:r>
              <a:rPr lang="en-US" b="1" i="1" smtClean="0"/>
              <a:t>internal view</a:t>
            </a:r>
            <a:r>
              <a:rPr lang="en-US" smtClean="0"/>
              <a:t>, thus insulating the rest of the DBMS from the details of the storage structures used by the file system.  Implements </a:t>
            </a:r>
            <a:r>
              <a:rPr lang="en-US" b="1" smtClean="0"/>
              <a:t>physical data independence</a:t>
            </a:r>
            <a:r>
              <a:rPr lang="en-US" smtClean="0"/>
              <a:t>.  The internal view deals with:</a:t>
            </a:r>
          </a:p>
          <a:p>
            <a:r>
              <a:rPr lang="en-US" smtClean="0"/>
              <a:t>	</a:t>
            </a:r>
            <a:r>
              <a:rPr lang="en-US" i="1" smtClean="0"/>
              <a:t>pages/page sets</a:t>
            </a:r>
            <a:r>
              <a:rPr lang="en-US" smtClean="0"/>
              <a:t> - fixed-size logical memory hunks</a:t>
            </a:r>
          </a:p>
          <a:p>
            <a:r>
              <a:rPr lang="en-US" smtClean="0"/>
              <a:t>		hunk size: 512 bytes - 4K</a:t>
            </a:r>
          </a:p>
          <a:p>
            <a:r>
              <a:rPr lang="en-US" smtClean="0"/>
              <a:t>	</a:t>
            </a:r>
            <a:r>
              <a:rPr lang="en-US" i="1" smtClean="0"/>
              <a:t>disk block</a:t>
            </a:r>
            <a:r>
              <a:rPr lang="en-US" smtClean="0"/>
              <a:t> - hardware memory hunk with physical address</a:t>
            </a:r>
          </a:p>
          <a:p>
            <a:r>
              <a:rPr lang="en-US" smtClean="0"/>
              <a:t>		hunk size: same as pages</a:t>
            </a:r>
          </a:p>
          <a:p>
            <a:r>
              <a:rPr lang="en-US" smtClean="0"/>
              <a:t>		smallest unit of disk transfer</a:t>
            </a:r>
          </a:p>
          <a:p>
            <a:endParaRPr lang="en-US" smtClean="0"/>
          </a:p>
          <a:p>
            <a:r>
              <a:rPr lang="en-US" smtClean="0"/>
              <a:t>You may have to explain this in terms of a “view” from the top of the chart.  Users cannot see past the External View; the processor cannot see past the conceptual view, and the stored data manager cannot see past the internal view.  This enforces layering.</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37E24E75-28C3-404C-9A88-6DC2CED85A70}" type="slidenum">
              <a:rPr lang="en-US" smtClean="0"/>
              <a:pPr/>
              <a:t>41</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xfrm>
            <a:off x="933450" y="4410075"/>
            <a:ext cx="5908675" cy="4176713"/>
          </a:xfrm>
          <a:noFill/>
          <a:ln/>
        </p:spPr>
        <p:txBody>
          <a:bodyPr/>
          <a:lstStyle/>
          <a:p>
            <a:r>
              <a:rPr lang="en-US" smtClean="0"/>
              <a:t>Probably don’t need to cover this much detail…</a:t>
            </a:r>
          </a:p>
          <a:p>
            <a:r>
              <a:rPr lang="en-US" smtClean="0"/>
              <a:t>cf. Text figure 2.3</a:t>
            </a:r>
          </a:p>
          <a:p>
            <a:r>
              <a:rPr lang="en-US" b="1" smtClean="0"/>
              <a:t>DDL</a:t>
            </a:r>
            <a:r>
              <a:rPr lang="en-US" smtClean="0"/>
              <a:t> - data definition language - used by the DBA to structure the data</a:t>
            </a:r>
          </a:p>
          <a:p>
            <a:r>
              <a:rPr lang="en-US" b="1" smtClean="0"/>
              <a:t>Queries</a:t>
            </a:r>
            <a:r>
              <a:rPr lang="en-US" smtClean="0"/>
              <a:t> - interpreted (SQL) queries used by general users</a:t>
            </a:r>
          </a:p>
          <a:p>
            <a:r>
              <a:rPr lang="en-US" b="1" smtClean="0"/>
              <a:t>DML</a:t>
            </a:r>
            <a:r>
              <a:rPr lang="en-US" smtClean="0"/>
              <a:t> - data manipulation language used by application programs</a:t>
            </a:r>
          </a:p>
          <a:p>
            <a:r>
              <a:rPr lang="en-US" b="1" smtClean="0"/>
              <a:t>DDL/DML/Query compilers</a:t>
            </a:r>
            <a:r>
              <a:rPr lang="en-US" smtClean="0"/>
              <a:t> - process their respective inputs and drive the DMBS</a:t>
            </a:r>
          </a:p>
          <a:p>
            <a:r>
              <a:rPr lang="en-US" b="1" smtClean="0"/>
              <a:t>Run-time processor</a:t>
            </a:r>
            <a:r>
              <a:rPr lang="en-US" smtClean="0"/>
              <a:t> - actually does the run-time database operations as required - it doesn’t know where or how the records are stored (nor do any of the modules above)</a:t>
            </a:r>
          </a:p>
          <a:p>
            <a:r>
              <a:rPr lang="en-US" b="1" smtClean="0"/>
              <a:t>File manager</a:t>
            </a:r>
            <a:r>
              <a:rPr lang="en-US" smtClean="0"/>
              <a:t> - Manages stored records, indexes, and files on disk</a:t>
            </a:r>
          </a:p>
          <a:p>
            <a:r>
              <a:rPr lang="en-US" smtClean="0"/>
              <a:t>	Knows:	- mapping from records to files; </a:t>
            </a:r>
          </a:p>
          <a:p>
            <a:r>
              <a:rPr lang="en-US" smtClean="0"/>
              <a:t>		- mapping from files to pages;</a:t>
            </a:r>
          </a:p>
          <a:p>
            <a:r>
              <a:rPr lang="en-US" smtClean="0"/>
              <a:t>		- how to request pages from the OS via the buffer manager;</a:t>
            </a:r>
          </a:p>
          <a:p>
            <a:r>
              <a:rPr lang="en-US" smtClean="0"/>
              <a:t>	Doesn’t know:	 - What’s in the records.</a:t>
            </a:r>
          </a:p>
          <a:p>
            <a:r>
              <a:rPr lang="en-US" b="1" smtClean="0"/>
              <a:t>Buffer manager</a:t>
            </a:r>
            <a:r>
              <a:rPr lang="en-US" smtClean="0"/>
              <a:t> - Manages virtual memory</a:t>
            </a:r>
          </a:p>
          <a:p>
            <a:r>
              <a:rPr lang="en-US" smtClean="0"/>
              <a:t>	Knows:	- what pages are in main memory;</a:t>
            </a:r>
          </a:p>
          <a:p>
            <a:r>
              <a:rPr lang="en-US" smtClean="0"/>
              <a:t>		- how to swap them in and out.</a:t>
            </a:r>
          </a:p>
          <a:p>
            <a:r>
              <a:rPr lang="en-US" b="1" smtClean="0"/>
              <a:t>OS</a:t>
            </a:r>
            <a:r>
              <a:rPr lang="en-US" smtClean="0"/>
              <a:t> - manages the disk and file system - it maps from page requests to disk block requests - it doesn’t know anything about relations/records/fields.</a:t>
            </a:r>
          </a:p>
          <a:p>
            <a:r>
              <a:rPr lang="en-US" b="1" smtClean="0"/>
              <a:t>SELECTBASE</a:t>
            </a:r>
            <a:r>
              <a:rPr lang="en-US" smtClean="0"/>
              <a:t> is certainly not this internally complex.  Is all this required?  YES - in fact, full DBMS architectures can be more complicated that this picture.</a:t>
            </a:r>
          </a:p>
          <a:p>
            <a:endParaRPr lang="en-US" smtClean="0"/>
          </a:p>
          <a:p>
            <a:pPr lvl="1">
              <a:buFontTx/>
              <a:buChar char="•"/>
            </a:pPr>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EFE6E4D9-DD96-42EE-BF1C-4E4B9BCD4FB1}" type="slidenum">
              <a:rPr lang="en-US" smtClean="0"/>
              <a:pPr/>
              <a:t>42</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r>
              <a:rPr lang="en-US" smtClean="0"/>
              <a:t>It’s hard to imagine a database professional that doesn’t know SQL.  Every query interface (including MS Access QBE) is based on some flavor of SQL.</a:t>
            </a:r>
          </a:p>
          <a:p>
            <a:r>
              <a:rPr lang="en-US" smtClean="0"/>
              <a:t>SQL is the “lingua-franca”, the “intergalactic dataspeak” (Michael Stonebraker)</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8B3CD502-EA02-48BB-BC9B-837D931A9BA8}" type="slidenum">
              <a:rPr lang="en-US" smtClean="0"/>
              <a:pPr/>
              <a:t>43</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r>
              <a:rPr lang="en-US" smtClean="0"/>
              <a:t>Data types include:</a:t>
            </a:r>
          </a:p>
          <a:p>
            <a:pPr lvl="1"/>
            <a:r>
              <a:rPr lang="en-US" b="1" smtClean="0"/>
              <a:t>INTEGER, SMALLINT, BIGINT</a:t>
            </a:r>
          </a:p>
          <a:p>
            <a:pPr lvl="1"/>
            <a:r>
              <a:rPr lang="en-US" b="1" smtClean="0"/>
              <a:t>NUMERIC(</a:t>
            </a:r>
            <a:r>
              <a:rPr lang="en-US" i="1" smtClean="0"/>
              <a:t>precision</a:t>
            </a:r>
            <a:r>
              <a:rPr lang="en-US" b="1" smtClean="0"/>
              <a:t>, </a:t>
            </a:r>
            <a:r>
              <a:rPr lang="en-US" i="1" smtClean="0"/>
              <a:t>scale</a:t>
            </a:r>
            <a:r>
              <a:rPr lang="en-US" b="1" smtClean="0"/>
              <a:t>)</a:t>
            </a:r>
          </a:p>
          <a:p>
            <a:pPr lvl="1"/>
            <a:r>
              <a:rPr lang="en-US" b="1" smtClean="0"/>
              <a:t>VARCHAR</a:t>
            </a:r>
            <a:endParaRPr lang="en-US" smtClean="0"/>
          </a:p>
          <a:p>
            <a:r>
              <a:rPr lang="en-US" smtClean="0"/>
              <a:t>Column constraints include:</a:t>
            </a:r>
          </a:p>
          <a:p>
            <a:pPr lvl="1"/>
            <a:r>
              <a:rPr lang="en-US" b="1" smtClean="0"/>
              <a:t>NOT NULL</a:t>
            </a:r>
          </a:p>
          <a:p>
            <a:pPr lvl="1"/>
            <a:r>
              <a:rPr lang="en-US" b="1" smtClean="0"/>
              <a:t>PRIMARY KEY</a:t>
            </a:r>
          </a:p>
          <a:p>
            <a:pPr lvl="1"/>
            <a:r>
              <a:rPr lang="en-US" b="1" smtClean="0"/>
              <a:t>REFERENCES </a:t>
            </a:r>
            <a:r>
              <a:rPr lang="en-US" i="1" smtClean="0"/>
              <a:t>reftable</a:t>
            </a:r>
          </a:p>
          <a:p>
            <a:r>
              <a:rPr lang="en-US" smtClean="0"/>
              <a:t>The full reference in here: http://www.postgresql.org/docs/8.1/static/index.html</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9FB42985-F998-4A6F-8AB7-F504D84D0BA5}" type="slidenum">
              <a:rPr lang="en-US" smtClean="0"/>
              <a:pPr/>
              <a:t>44</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EE9D6840-362C-44A5-8181-8EEF5873D876}" type="slidenum">
              <a:rPr lang="en-US" smtClean="0"/>
              <a:pPr/>
              <a:t>45</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r>
              <a:rPr lang="en-US" smtClean="0"/>
              <a:t>This isn’t all of the select command, just the stuff we’ll cover here.</a:t>
            </a:r>
          </a:p>
          <a:p>
            <a:r>
              <a:rPr lang="en-US" smtClean="0"/>
              <a:t>The square brackets indicate optional terms.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099EF980-3792-42FE-988D-CBCB65964A38}" type="slidenum">
              <a:rPr lang="en-US" smtClean="0"/>
              <a:pPr/>
              <a:t>46</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xfrm>
            <a:off x="933450" y="4410075"/>
            <a:ext cx="5286375" cy="4176713"/>
          </a:xfrm>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43C179A0-A1A6-4537-94E1-2CCEEAC72773}" type="slidenum">
              <a:rPr lang="en-US" smtClean="0"/>
              <a:pPr/>
              <a:t>47</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xfrm>
            <a:off x="933450" y="4410075"/>
            <a:ext cx="5286375" cy="4176713"/>
          </a:xfrm>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5232B7B3-6C9B-426D-A4F5-33456543DB75}" type="slidenum">
              <a:rPr lang="en-US" smtClean="0"/>
              <a:pPr/>
              <a:t>48</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xfrm>
            <a:off x="933450" y="4410075"/>
            <a:ext cx="5286375" cy="4176713"/>
          </a:xfrm>
          <a:noFill/>
          <a:ln/>
        </p:spPr>
        <p:txBody>
          <a:bodyPr/>
          <a:lstStyle/>
          <a:p>
            <a:r>
              <a:rPr lang="en-US" smtClean="0"/>
              <a:t>Explain precedence order for the expressions (though they should all understand this already).</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284F3C28-75CF-499C-B56B-718B2DA18F0F}" type="slidenum">
              <a:rPr lang="en-US" smtClean="0"/>
              <a:pPr/>
              <a:t>49</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933450" y="4410075"/>
            <a:ext cx="5286375" cy="4176713"/>
          </a:xfrm>
          <a:noFill/>
          <a:ln/>
        </p:spPr>
        <p:txBody>
          <a:bodyPr/>
          <a:lstStyle/>
          <a:p>
            <a:r>
              <a:rPr lang="en-US" smtClean="0"/>
              <a:t>Sets don’t allow duplicates, bags do.  The answer is bags because you can see multiple, identical values in the result set.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43B02A6-2457-43F4-919E-8C11C3B571FE}" type="slidenum">
              <a:rPr lang="en-US" smtClean="0"/>
              <a:pPr/>
              <a:t>5</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r>
              <a:rPr lang="en-US" smtClean="0"/>
              <a:t>Have they built persistent storage systems?</a:t>
            </a:r>
          </a:p>
          <a:p>
            <a:r>
              <a:rPr lang="en-US" smtClean="0"/>
              <a:t>Can you store and retrieve the data structures built during the execution of “normal” C++ or Java program?</a:t>
            </a:r>
          </a:p>
          <a:p>
            <a:endParaRPr lang="en-US" smtClean="0"/>
          </a:p>
          <a:p>
            <a:r>
              <a:rPr lang="en-US" smtClean="0"/>
              <a:t>e.g., the Calvin registrar keeps your student data even when systems go down or are upgraded.</a:t>
            </a:r>
          </a:p>
          <a:p>
            <a:r>
              <a:rPr lang="en-US" smtClean="0"/>
              <a:t>e.g., A DR database (like the one I wrote) would keep track of DRs for the duration of a 10/20 year project.</a:t>
            </a:r>
          </a:p>
          <a:p>
            <a:endParaRPr lang="en-US" smtClean="0"/>
          </a:p>
          <a:p>
            <a:endParaRPr lang="en-US" smtClean="0"/>
          </a:p>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32AD2746-9872-4286-B85F-B9AD3D8B5BB2}" type="slidenum">
              <a:rPr lang="en-US" smtClean="0"/>
              <a:pPr/>
              <a:t>50</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xfrm>
            <a:off x="933450" y="4410075"/>
            <a:ext cx="5286375" cy="4176713"/>
          </a:xfrm>
          <a:noFill/>
          <a:ln/>
        </p:spPr>
        <p:txBody>
          <a:bodyPr/>
          <a:lstStyle/>
          <a:p>
            <a:r>
              <a:rPr lang="en-US" smtClean="0"/>
              <a:t>Sets don’t allow duplicates, bags do.  The answer is bags because you can see multiple, identical values in the result set.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53CC6432-2659-4B48-BA0E-89C0024BA386}" type="slidenum">
              <a:rPr lang="en-US" smtClean="0"/>
              <a:pPr/>
              <a:t>51</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933450" y="4410075"/>
            <a:ext cx="5286375" cy="4176713"/>
          </a:xfrm>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938FDC3C-DBC2-48C9-9E82-0E54DCB099D0}" type="slidenum">
              <a:rPr lang="en-US" smtClean="0"/>
              <a:pPr/>
              <a:t>52</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xfrm>
            <a:off x="933450" y="4410075"/>
            <a:ext cx="5286375" cy="4176713"/>
          </a:xfrm>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FEBFFD42-2B2C-4134-B1E8-D69E3E0BCD51}" type="slidenum">
              <a:rPr lang="en-US" smtClean="0"/>
              <a:pPr/>
              <a:t>53</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xfrm>
            <a:off x="933450" y="4410075"/>
            <a:ext cx="5286375" cy="4176713"/>
          </a:xfrm>
          <a:noFill/>
          <a:ln/>
        </p:spPr>
        <p:txBody>
          <a:bodyPr/>
          <a:lstStyle/>
          <a:p>
            <a:r>
              <a:rPr lang="en-US" smtClean="0"/>
              <a:t>Note that image = null doesn’t work, it returns nothing</a:t>
            </a:r>
          </a:p>
          <a:p>
            <a:r>
              <a:rPr lang="en-US" smtClean="0"/>
              <a:t>NULL is not a value, so it can’t be compared – always use IS NULL or IS NOT NULL</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65BD62C7-DA3E-4C12-8FAE-C391375E8D6F}" type="slidenum">
              <a:rPr lang="en-US" smtClean="0"/>
              <a:pPr/>
              <a:t>54</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933450" y="4410075"/>
            <a:ext cx="5286375" cy="4176713"/>
          </a:xfrm>
          <a:noFill/>
          <a:ln/>
        </p:spPr>
        <p:txBody>
          <a:bodyPr/>
          <a:lstStyle/>
          <a:p>
            <a:r>
              <a:rPr lang="en-US" smtClean="0"/>
              <a:t>Explain the precedence of the fields in the ORDER BY clause, and explain the use of ASC and DESC in case they ever need it.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5779B984-B4F5-4FA8-B280-A26952906723}" type="slidenum">
              <a:rPr lang="en-US" smtClean="0"/>
              <a:pPr/>
              <a:t>55</a:t>
            </a:fld>
            <a:endParaRPr 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933450" y="4410075"/>
            <a:ext cx="5286375" cy="4176713"/>
          </a:xfrm>
          <a:noFill/>
          <a:ln/>
        </p:spPr>
        <p:txBody>
          <a:bodyPr/>
          <a:lstStyle/>
          <a:p>
            <a:r>
              <a:rPr lang="en-US" smtClean="0"/>
              <a:t>Explain all this, especially:</a:t>
            </a:r>
          </a:p>
          <a:p>
            <a:pPr>
              <a:buFontTx/>
              <a:buChar char="•"/>
            </a:pPr>
            <a:r>
              <a:rPr lang="en-US" smtClean="0"/>
              <a:t>the join condition (which is handled automatically by QBE) </a:t>
            </a:r>
          </a:p>
          <a:p>
            <a:pPr>
              <a:buFontTx/>
              <a:buChar char="•"/>
            </a:pPr>
            <a:r>
              <a:rPr lang="en-US" smtClean="0"/>
              <a:t>the mix of join conditions and other conditions in the WHERE clause</a:t>
            </a:r>
          </a:p>
          <a:p>
            <a:pPr>
              <a:buFontTx/>
              <a:buChar char="•"/>
            </a:pPr>
            <a:r>
              <a:rPr lang="en-US" smtClean="0"/>
              <a:t>the qualified attribute names.</a:t>
            </a:r>
          </a:p>
          <a:p>
            <a:r>
              <a:rPr lang="en-US" smtClean="0"/>
              <a:t>Compare this way of doing the query with Access’s method (using an explicit INNER JOIN) ???</a:t>
            </a:r>
          </a:p>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0564B8C4-3A6D-49F9-A403-60E4782F87FD}" type="slidenum">
              <a:rPr lang="en-US" smtClean="0"/>
              <a:pPr/>
              <a:t>56</a:t>
            </a:fld>
            <a:endParaRPr 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933450" y="4410075"/>
            <a:ext cx="5286375" cy="4176713"/>
          </a:xfrm>
          <a:noFill/>
          <a:ln/>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BF054FD9-7581-4846-8897-F3CB0AA11793}" type="slidenum">
              <a:rPr lang="en-US" smtClean="0"/>
              <a:pPr/>
              <a:t>57</a:t>
            </a:fld>
            <a:endParaRPr lang="en-US"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xfrm>
            <a:off x="933450" y="4410075"/>
            <a:ext cx="5286375" cy="4176713"/>
          </a:xfrm>
          <a:noFill/>
          <a:ln/>
        </p:spPr>
        <p:txBody>
          <a:bodyPr/>
          <a:lstStyle/>
          <a:p>
            <a:r>
              <a:rPr lang="en-US" smtClean="0"/>
              <a:t>Explain how you can leave the field list off and give all the field values.  Here, nulls were added to the missing fields.</a:t>
            </a:r>
          </a:p>
          <a:p>
            <a:r>
              <a:rPr lang="en-US" smtClean="0"/>
              <a:t>Also, note that I had to add a unique ID here (because id is not autonumber) and that I had to “!” execute this query in Access before the values were added.</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BCCF477C-24FA-4974-AA88-DBBC4639F1DE}" type="slidenum">
              <a:rPr lang="en-US" smtClean="0"/>
              <a:pPr/>
              <a:t>58</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xfrm>
            <a:off x="933450" y="4410075"/>
            <a:ext cx="5286375" cy="4176713"/>
          </a:xfrm>
          <a:no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35B05F54-5A5D-4F9B-85B7-1119B9777B29}" type="slidenum">
              <a:rPr lang="en-US" smtClean="0"/>
              <a:pPr/>
              <a:t>59</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xfrm>
            <a:off x="933450" y="4410075"/>
            <a:ext cx="5286375" cy="4176713"/>
          </a:xfrm>
          <a:noFill/>
          <a:ln/>
        </p:spPr>
        <p:txBody>
          <a:bodyPr/>
          <a:lstStyle/>
          <a:p>
            <a:r>
              <a:rPr lang="en-US" smtClean="0"/>
              <a:t>Explain how you can leave the field list off and give all the field values.  </a:t>
            </a:r>
          </a:p>
          <a:p>
            <a:r>
              <a:rPr lang="en-US" smtClean="0"/>
              <a:t>Also, note that the system auto-numbered the ProductID in this case.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D3BDEFC-BA68-4EBC-B404-0EAF77F0EC0E}" type="slidenum">
              <a:rPr lang="en-US" smtClean="0"/>
              <a:pPr/>
              <a:t>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r>
              <a:rPr lang="en-US" smtClean="0"/>
              <a:t>How large are the databases they have worked with?</a:t>
            </a:r>
          </a:p>
          <a:p>
            <a:endParaRPr lang="en-US" smtClean="0"/>
          </a:p>
          <a:p>
            <a:r>
              <a:rPr lang="en-US" smtClean="0"/>
              <a:t>a big db story - Meijers, Walmart, Amway,...</a:t>
            </a:r>
          </a:p>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6DD7E1A4-9315-43BC-9094-BAD99F3884A0}" type="slidenum">
              <a:rPr lang="en-US" smtClean="0"/>
              <a:pPr/>
              <a:t>60</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marL="228600" indent="-228600"/>
            <a:r>
              <a:rPr lang="en-US" smtClean="0"/>
              <a:t>The SQL INSERT command is one way that data can be loaded into a database.  Because it’s in SQL, it is a general tool rather than a DBMS-specific loader (e.g., Oracle’s bulk loader, Access’s import wizard).</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026492F6-1B3B-4B7A-A0BE-6B4A413A51DC}" type="slidenum">
              <a:rPr lang="en-US" smtClean="0"/>
              <a:pPr/>
              <a:t>61</a:t>
            </a:fld>
            <a:endParaRPr 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r>
              <a:rPr lang="en-US" smtClean="0"/>
              <a:t>EF Codd comes up again here – he did both the relational model and the relational algebra/calculus.</a:t>
            </a:r>
          </a:p>
          <a:p>
            <a:r>
              <a:rPr lang="en-US" smtClean="0"/>
              <a:t>Algebra </a:t>
            </a:r>
          </a:p>
          <a:p>
            <a:r>
              <a:rPr lang="en-US" smtClean="0"/>
              <a:t>	relations: all operations take relation(s) and return a relation</a:t>
            </a:r>
          </a:p>
          <a:p>
            <a:r>
              <a:rPr lang="en-US" smtClean="0"/>
              <a:t>	operators: </a:t>
            </a:r>
            <a:r>
              <a:rPr lang="en-US" b="1" smtClean="0"/>
              <a:t>Project/Select/Join/Set </a:t>
            </a:r>
          </a:p>
          <a:p>
            <a:r>
              <a:rPr lang="en-US" smtClean="0"/>
              <a:t>SQL is based, in part, on both the algebra and the calculus.</a:t>
            </a:r>
          </a:p>
          <a:p>
            <a:r>
              <a:rPr lang="en-US" smtClean="0"/>
              <a:t>Edgar F. (Ted) Codd - won the ACM Turing award in 1981 for his work on the Relational Data model.    He cites the example of his fellow pilots and aircrews of Royal Airforce of WWII as the source of his determination to push the relational model even when “government, industry and commerce were strongly opposed to [it]”.</a:t>
            </a:r>
          </a:p>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C4403ED1-1273-4C06-981D-AA88AAE9A524}" type="slidenum">
              <a:rPr lang="en-US" smtClean="0"/>
              <a:pPr/>
              <a:t>62</a:t>
            </a:fld>
            <a:endParaRPr lang="en-US"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a:buFontTx/>
              <a:buChar char="•"/>
            </a:pPr>
            <a:r>
              <a:rPr lang="en-US" smtClean="0">
                <a:latin typeface="Times" pitchFamily="18" charset="0"/>
              </a:rPr>
              <a:t>Approaches to database programming:</a:t>
            </a:r>
          </a:p>
          <a:p>
            <a:pPr lvl="2">
              <a:buFontTx/>
              <a:buChar char="•"/>
            </a:pPr>
            <a:r>
              <a:rPr lang="en-US" smtClean="0">
                <a:latin typeface="Times" pitchFamily="18" charset="0"/>
              </a:rPr>
              <a:t> Embedd</a:t>
            </a:r>
            <a:r>
              <a:rPr lang="en-US" smtClean="0"/>
              <a:t>ing commands in a programming language – requires a precompiler and tends to be non-dynamic</a:t>
            </a:r>
          </a:p>
          <a:p>
            <a:pPr lvl="4">
              <a:buFontTx/>
              <a:buChar char="•"/>
            </a:pPr>
            <a:r>
              <a:rPr lang="en-US" smtClean="0"/>
              <a:t>SQLj</a:t>
            </a:r>
          </a:p>
          <a:p>
            <a:pPr lvl="2">
              <a:buFontTx/>
              <a:buChar char="•"/>
            </a:pPr>
            <a:r>
              <a:rPr lang="en-US" smtClean="0"/>
              <a:t> Using a database API – requires a library specifying the API</a:t>
            </a:r>
          </a:p>
          <a:p>
            <a:pPr lvl="4">
              <a:buFontTx/>
              <a:buChar char="•"/>
            </a:pPr>
            <a:r>
              <a:rPr lang="en-US" smtClean="0"/>
              <a:t>JDBC</a:t>
            </a:r>
          </a:p>
          <a:p>
            <a:pPr lvl="2">
              <a:buFontTx/>
              <a:buChar char="•"/>
            </a:pPr>
            <a:r>
              <a:rPr lang="en-US" smtClean="0"/>
              <a:t> Designing a database programming language – requires a new interpreter/compiler</a:t>
            </a:r>
            <a:endParaRPr lang="en-US" smtClean="0">
              <a:latin typeface="Times" pitchFamily="18" charset="0"/>
            </a:endParaRPr>
          </a:p>
          <a:p>
            <a:pPr lvl="4">
              <a:buFontTx/>
              <a:buChar char="•"/>
            </a:pPr>
            <a:r>
              <a:rPr lang="en-US" smtClean="0">
                <a:latin typeface="Times" pitchFamily="18" charset="0"/>
              </a:rPr>
              <a:t>PL/SQL</a:t>
            </a:r>
          </a:p>
          <a:p>
            <a:r>
              <a:rPr lang="en-US" smtClean="0">
                <a:latin typeface="Times" pitchFamily="18" charset="0"/>
              </a:rPr>
              <a:t>This is harder than you might think.  DBMS systems are quite diverse, in spite of the fact that all of them support a common purpose and a common query language (SQL).</a:t>
            </a:r>
          </a:p>
          <a:p>
            <a:endParaRPr lang="en-US" smtClean="0"/>
          </a:p>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FF345D45-A8DB-4B2A-8EF2-4AA36D629435}" type="slidenum">
              <a:rPr lang="en-US" smtClean="0"/>
              <a:pPr/>
              <a:t>63</a:t>
            </a:fld>
            <a:endParaRPr lang="en-US"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xfrm>
            <a:off x="700088" y="4410075"/>
            <a:ext cx="5597525" cy="4176713"/>
          </a:xfrm>
          <a:noFill/>
          <a:ln/>
        </p:spPr>
        <p:txBody>
          <a:bodyPr/>
          <a:lstStyle/>
          <a:p>
            <a:r>
              <a:rPr lang="en-US" smtClean="0"/>
              <a:t>The problem is to bind:</a:t>
            </a:r>
          </a:p>
          <a:p>
            <a:pPr lvl="1"/>
            <a:r>
              <a:rPr lang="en-US" smtClean="0"/>
              <a:t> relational fields, records and tables</a:t>
            </a:r>
          </a:p>
          <a:p>
            <a:pPr lvl="1"/>
            <a:r>
              <a:rPr lang="en-US" smtClean="0"/>
              <a:t> native 4GL variables, arrays and classes </a:t>
            </a:r>
          </a:p>
          <a:p>
            <a:pPr lvl="1"/>
            <a:r>
              <a:rPr lang="en-US" smtClean="0"/>
              <a:t>Binding native relational things (fields, records, tables) to native 4GL programming language things (variables, arrays, classes)</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9E67CCAD-C409-45E7-AF59-43CC677A7E09}" type="slidenum">
              <a:rPr lang="en-US" smtClean="0"/>
              <a:pPr/>
              <a:t>64</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xfrm>
            <a:off x="700088" y="4410075"/>
            <a:ext cx="5597525" cy="4176713"/>
          </a:xfrm>
          <a:noFill/>
          <a:ln/>
        </p:spPr>
        <p:txBody>
          <a:bodyPr/>
          <a:lstStyle/>
          <a:p>
            <a:r>
              <a:rPr lang="en-US" smtClean="0"/>
              <a:t> cf. ODBC/ADO.net</a:t>
            </a:r>
          </a:p>
          <a:p>
            <a:r>
              <a:rPr lang="en-US" smtClean="0"/>
              <a:t>3</a:t>
            </a:r>
            <a:r>
              <a:rPr lang="en-US" baseline="30000" smtClean="0"/>
              <a:t>rd</a:t>
            </a:r>
            <a:r>
              <a:rPr lang="en-US" smtClean="0"/>
              <a:t> party jdbc drivers exist for SQL Server.</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58BF590C-3AEF-40AE-8484-7D1555591CDE}" type="slidenum">
              <a:rPr lang="en-US" smtClean="0"/>
              <a:pPr/>
              <a:t>65</a:t>
            </a:fld>
            <a:endParaRPr lang="en-US"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xfrm>
            <a:off x="700088" y="4410075"/>
            <a:ext cx="5597525" cy="4176713"/>
          </a:xfrm>
          <a:noFill/>
          <a:ln/>
        </p:spPr>
        <p:txBody>
          <a:bodyPr/>
          <a:lstStyle/>
          <a:p>
            <a:pPr marL="228600" indent="-228600" eaLnBrk="1" hangingPunct="1">
              <a:spcBef>
                <a:spcPct val="0"/>
              </a:spcBef>
              <a:buFontTx/>
              <a:buAutoNum type="arabicPeriod"/>
            </a:pPr>
            <a:r>
              <a:rPr lang="en-US" smtClean="0"/>
              <a:t>Import the JDBC API definition.</a:t>
            </a:r>
          </a:p>
          <a:p>
            <a:pPr marL="228600" indent="-228600" eaLnBrk="1" hangingPunct="1">
              <a:spcBef>
                <a:spcPct val="0"/>
              </a:spcBef>
              <a:buFontTx/>
              <a:buAutoNum type="arabicPeriod"/>
            </a:pPr>
            <a:r>
              <a:rPr lang="en-US" smtClean="0"/>
              <a:t>Create a “standard” Java application.</a:t>
            </a:r>
          </a:p>
          <a:p>
            <a:pPr marL="228600" indent="-228600" eaLnBrk="1" hangingPunct="1">
              <a:spcBef>
                <a:spcPct val="0"/>
              </a:spcBef>
              <a:buFontTx/>
              <a:buAutoNum type="arabicPeriod"/>
            </a:pPr>
            <a:r>
              <a:rPr lang="en-US" smtClean="0"/>
              <a:t>Load the JDBC driver for your DBMS and establish a connection to that DBMS.</a:t>
            </a:r>
          </a:p>
          <a:p>
            <a:pPr marL="228600" indent="-228600" eaLnBrk="1" hangingPunct="1">
              <a:spcBef>
                <a:spcPct val="0"/>
              </a:spcBef>
              <a:buFontTx/>
              <a:buAutoNum type="arabicPeriod"/>
            </a:pPr>
            <a:r>
              <a:rPr lang="en-US" smtClean="0"/>
              <a:t>Create an SQL statement and pass it to the DBMS.  Handle any error that might occur.</a:t>
            </a:r>
          </a:p>
          <a:p>
            <a:pPr marL="228600" indent="-228600" eaLnBrk="1" hangingPunct="1">
              <a:spcBef>
                <a:spcPct val="0"/>
              </a:spcBef>
              <a:buFontTx/>
              <a:buAutoNum type="arabicPeriod"/>
            </a:pPr>
            <a:r>
              <a:rPr lang="en-US" smtClean="0"/>
              <a:t>Process the results of the SQL query.</a:t>
            </a:r>
          </a:p>
          <a:p>
            <a:pPr marL="228600" indent="-228600" eaLnBrk="1" hangingPunct="1">
              <a:spcBef>
                <a:spcPct val="0"/>
              </a:spcBef>
              <a:buFontTx/>
              <a:buAutoNum type="arabicPeriod"/>
            </a:pPr>
            <a:r>
              <a:rPr lang="en-US" smtClean="0"/>
              <a:t>Close the record set, the statement, and the connection.</a:t>
            </a:r>
          </a:p>
          <a:p>
            <a:pPr marL="228600" indent="-228600" eaLnBrk="1" hangingPunct="1">
              <a:spcBef>
                <a:spcPct val="0"/>
              </a:spcBef>
              <a:buFontTx/>
              <a:buAutoNum type="arabicPeriod"/>
            </a:pPr>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7A12E037-2186-4024-AD89-D23503FD219F}" type="slidenum">
              <a:rPr lang="en-US" smtClean="0"/>
              <a:pPr/>
              <a:t>66</a:t>
            </a:fld>
            <a:endParaRPr 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xfrm>
            <a:off x="700088" y="4410075"/>
            <a:ext cx="5597525" cy="4176713"/>
          </a:xfrm>
          <a:noFill/>
          <a:ln/>
        </p:spPr>
        <p:txBody>
          <a:bodyPr/>
          <a:lstStyle/>
          <a:p>
            <a:r>
              <a:rPr lang="en-US" smtClean="0"/>
              <a:t>Binding native relational things (fields, records, tables) to native 4GL programming language things (variables, arrays, classes)</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94261889-1F85-45EB-B51A-8C896A9D6BB8}" type="slidenum">
              <a:rPr lang="en-US" smtClean="0"/>
              <a:pPr/>
              <a:t>67</a:t>
            </a:fld>
            <a:endParaRPr lang="en-US"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xfrm>
            <a:off x="700088" y="4410075"/>
            <a:ext cx="5597525" cy="4176713"/>
          </a:xfrm>
          <a:noFill/>
          <a:ln/>
        </p:spPr>
        <p:txBody>
          <a:bodyPr/>
          <a:lstStyle/>
          <a:p>
            <a:r>
              <a:rPr lang="en-US" smtClean="0"/>
              <a:t>The URL string for the connection contains:</a:t>
            </a:r>
          </a:p>
          <a:p>
            <a:pPr lvl="2"/>
            <a:r>
              <a:rPr lang="en-US" smtClean="0"/>
              <a:t> the protocol (jdbc)</a:t>
            </a:r>
          </a:p>
          <a:p>
            <a:pPr lvl="2"/>
            <a:r>
              <a:rPr lang="en-US" smtClean="0"/>
              <a:t> the vendor (oracle)</a:t>
            </a:r>
          </a:p>
          <a:p>
            <a:pPr lvl="2"/>
            <a:r>
              <a:rPr lang="en-US" smtClean="0"/>
              <a:t> the driver (oci8, oci7, thin)</a:t>
            </a:r>
          </a:p>
          <a:p>
            <a:pPr lvl="2"/>
            <a:r>
              <a:rPr lang="en-US" smtClean="0"/>
              <a:t> the server (mydb)</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28CE1110-C71C-45E9-B8C7-1478869DD181}" type="slidenum">
              <a:rPr lang="en-US" smtClean="0"/>
              <a:pPr/>
              <a:t>68</a:t>
            </a:fld>
            <a:endParaRPr lang="en-US"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xfrm>
            <a:off x="700088" y="4410075"/>
            <a:ext cx="5597525" cy="4176713"/>
          </a:xfrm>
          <a:noFill/>
          <a:ln/>
        </p:spPr>
        <p:txBody>
          <a:bodyPr/>
          <a:lstStyle/>
          <a:p>
            <a:r>
              <a:rPr lang="en-US" smtClean="0"/>
              <a:t>There are three classes for sending SQL statements:</a:t>
            </a:r>
          </a:p>
          <a:p>
            <a:pPr lvl="2"/>
            <a:r>
              <a:rPr lang="en-US" smtClean="0">
                <a:latin typeface="Times" pitchFamily="18" charset="0"/>
              </a:rPr>
              <a:t> </a:t>
            </a:r>
            <a:r>
              <a:rPr lang="en-US" b="1" smtClean="0">
                <a:latin typeface="Times" pitchFamily="18" charset="0"/>
              </a:rPr>
              <a:t>Statement</a:t>
            </a:r>
            <a:r>
              <a:rPr lang="en-US" smtClean="0"/>
              <a:t> – for SQL statements without parameters</a:t>
            </a:r>
          </a:p>
          <a:p>
            <a:pPr lvl="2"/>
            <a:r>
              <a:rPr lang="en-US" smtClean="0"/>
              <a:t>			  recompiled each time</a:t>
            </a:r>
            <a:endParaRPr lang="en-US" smtClean="0">
              <a:latin typeface="Times" pitchFamily="18" charset="0"/>
            </a:endParaRPr>
          </a:p>
          <a:p>
            <a:pPr lvl="2"/>
            <a:r>
              <a:rPr lang="en-US" smtClean="0"/>
              <a:t> </a:t>
            </a:r>
            <a:r>
              <a:rPr lang="en-US" b="1" smtClean="0"/>
              <a:t>PreparedStatement</a:t>
            </a:r>
            <a:r>
              <a:rPr lang="en-US" smtClean="0"/>
              <a:t> – for precompiled/parameterized statements</a:t>
            </a:r>
          </a:p>
          <a:p>
            <a:pPr lvl="2"/>
            <a:r>
              <a:rPr lang="en-US" smtClean="0"/>
              <a:t>			  compiled once, when first used/created in the program</a:t>
            </a:r>
          </a:p>
          <a:p>
            <a:pPr lvl="2"/>
            <a:r>
              <a:rPr lang="en-US" smtClean="0"/>
              <a:t> </a:t>
            </a:r>
            <a:r>
              <a:rPr lang="en-US" b="1" smtClean="0"/>
              <a:t>CallableStatement – </a:t>
            </a:r>
            <a:r>
              <a:rPr lang="en-US" smtClean="0"/>
              <a:t>for executing stored procedures</a:t>
            </a:r>
          </a:p>
          <a:p>
            <a:pPr lvl="2"/>
            <a:r>
              <a:rPr lang="en-US" smtClean="0"/>
              <a:t>			  compiled once, when created in the DBMS, then used </a:t>
            </a:r>
          </a:p>
          <a:p>
            <a:r>
              <a:rPr lang="en-US" smtClean="0">
                <a:latin typeface="Times" pitchFamily="18" charset="0"/>
              </a:rPr>
              <a:t>JDBC Statements support </a:t>
            </a:r>
            <a:r>
              <a:rPr lang="en-US" i="1" smtClean="0">
                <a:latin typeface="Times" pitchFamily="18" charset="0"/>
              </a:rPr>
              <a:t>dynamic</a:t>
            </a:r>
            <a:r>
              <a:rPr lang="en-US" smtClean="0">
                <a:latin typeface="Times" pitchFamily="18" charset="0"/>
              </a:rPr>
              <a:t> SQL statements.</a:t>
            </a:r>
            <a:endParaRPr lang="en-US" b="1" smtClean="0">
              <a:latin typeface="Times" pitchFamily="18" charset="0"/>
            </a:endParaRPr>
          </a:p>
          <a:p>
            <a:pPr lvl="2"/>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ADDDE569-45CE-44BB-890F-87507247B727}" type="slidenum">
              <a:rPr lang="en-US" smtClean="0"/>
              <a:pPr/>
              <a:t>69</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xfrm>
            <a:off x="700088" y="4410075"/>
            <a:ext cx="5597525" cy="4176713"/>
          </a:xfrm>
          <a:noFill/>
          <a:ln/>
        </p:spPr>
        <p:txBody>
          <a:bodyPr/>
          <a:lstStyle/>
          <a:p>
            <a:r>
              <a:rPr lang="en-US" smtClean="0"/>
              <a:t>3</a:t>
            </a:r>
            <a:r>
              <a:rPr lang="en-US" baseline="30000" smtClean="0"/>
              <a:t>rd</a:t>
            </a:r>
            <a:r>
              <a:rPr lang="en-US" smtClean="0"/>
              <a:t> party jdbc drivers exist for SQL Server.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B01F220-2987-4EAF-B613-039E4EFD6E6D}" type="slidenum">
              <a:rPr lang="en-US" smtClean="0"/>
              <a:pPr/>
              <a:t>7</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r>
              <a:rPr lang="en-US" b="1" smtClean="0"/>
              <a:t>Similar</a:t>
            </a:r>
            <a:r>
              <a:rPr lang="en-US" smtClean="0"/>
              <a:t> to the concurrent programming problems you see in OS, but with disk data, not memory variables.  </a:t>
            </a:r>
          </a:p>
          <a:p>
            <a:r>
              <a:rPr lang="en-US" b="1" smtClean="0"/>
              <a:t>Similar</a:t>
            </a:r>
            <a:r>
              <a:rPr lang="en-US" smtClean="0"/>
              <a:t> to file system access but with finer granularity</a:t>
            </a:r>
          </a:p>
          <a:p>
            <a:endParaRPr lang="en-US" smtClean="0"/>
          </a:p>
          <a:p>
            <a:r>
              <a:rPr lang="en-US" smtClean="0"/>
              <a:t>The end users come in a variety of types (naïve, savy, etc).</a:t>
            </a:r>
          </a:p>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FE731C83-D7E5-49DD-8E11-EE2E508C2555}" type="slidenum">
              <a:rPr lang="en-US" smtClean="0"/>
              <a:pPr/>
              <a:t>70</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FC439180-246B-4A06-A654-8023558DF042}" type="slidenum">
              <a:rPr lang="en-US" smtClean="0"/>
              <a:pPr/>
              <a:t>71</a:t>
            </a:fld>
            <a:endParaRPr lang="en-US"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lang="en-US" smtClean="0"/>
              <a:t>Aka. Identity Field (Fowler)</a:t>
            </a:r>
          </a:p>
          <a:p>
            <a:r>
              <a:rPr lang="en-US" smtClean="0"/>
              <a:t>Explain object ids and how in-memory addresses won’t cut it globally speaking.</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D8CBA604-B447-4006-A75C-B7C66049BA24}" type="slidenum">
              <a:rPr lang="en-US" smtClean="0"/>
              <a:pPr/>
              <a:t>72</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r>
              <a:rPr lang="en-US" smtClean="0"/>
              <a:t>StarUML wouldn’t let me format this as I’d like to:</a:t>
            </a:r>
          </a:p>
          <a:p>
            <a:pPr>
              <a:buFontTx/>
              <a:buChar char="•"/>
            </a:pPr>
            <a:r>
              <a:rPr lang="en-US" smtClean="0"/>
              <a:t>The getInstanceFacade() function is static, so it should be underlined in UML 2.0.</a:t>
            </a:r>
          </a:p>
          <a:p>
            <a:pPr>
              <a:buFontTx/>
              <a:buChar char="•"/>
            </a:pPr>
            <a:r>
              <a:rPr lang="en-US" smtClean="0"/>
              <a:t>Get should be get(OID, Class) : Object</a:t>
            </a:r>
          </a:p>
          <a:p>
            <a:pPr>
              <a:buFontTx/>
              <a:buChar char="•"/>
            </a:pPr>
            <a:r>
              <a:rPr lang="en-US" smtClean="0"/>
              <a:t>Set should be set((OID, Object)</a:t>
            </a:r>
          </a:p>
          <a:p>
            <a:r>
              <a:rPr lang="en-US" smtClean="0"/>
              <a:t>Frequently, a persistence façade is used to represent a DB system class object singleton.</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C1CFEAAF-B57D-4893-96D0-BE7AD9EDD2B0}" type="slidenum">
              <a:rPr lang="en-US" smtClean="0"/>
              <a:pPr/>
              <a:t>73</a:t>
            </a:fld>
            <a:endParaRPr 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smtClean="0"/>
              <a:t>Active record allows object access to database rows and works well so long as the program objects and database rows are isomorphic.  More complex relationships will require the database mapper pattern.</a:t>
            </a:r>
          </a:p>
          <a:p>
            <a:r>
              <a:rPr lang="en-US" smtClean="0"/>
              <a:t>Rails provides native support for this pattern.</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ABB690BA-B21E-489A-A7D6-CC67E66484BD}" type="slidenum">
              <a:rPr lang="en-US" smtClean="0"/>
              <a:pPr/>
              <a:t>74</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r>
              <a:rPr lang="en-US" smtClean="0"/>
              <a:t>Here, we have a intermediary object that maps the User object to and from the database (called materialization and dematerialization).</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6027DB68-C432-4356-AC34-0B4D2A4180BD}" type="slidenum">
              <a:rPr lang="en-US" smtClean="0"/>
              <a:pPr/>
              <a:t>75</a:t>
            </a:fld>
            <a:endParaRPr lang="en-US"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r>
              <a:rPr lang="en-US" smtClean="0"/>
              <a:t>Here, the UserMapper finds that the object doesn’t exist in memory, so it gets the person 1 data (Tony) from the database and creates an object for Tony.</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914C8E40-7A9C-4165-A0F5-5B147EC6B531}" type="slidenum">
              <a:rPr lang="en-US" smtClean="0"/>
              <a:pPr/>
              <a:t>76</a:t>
            </a:fld>
            <a:endParaRPr lang="en-US"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768EB6E-E951-46F0-B320-14E2793D896B}" type="slidenum">
              <a:rPr lang="en-US" smtClean="0"/>
              <a:pPr/>
              <a:t>8</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r>
              <a:rPr lang="en-US" smtClean="0"/>
              <a:t>Efficiency of operations:</a:t>
            </a:r>
          </a:p>
          <a:p>
            <a:r>
              <a:rPr lang="en-US" smtClean="0"/>
              <a:t>	Chad VandePol’s example of the grep-based Grand rapids public library search program.  Replacing it with and Oracle 	implementation increased the speed tremendously.</a:t>
            </a:r>
          </a:p>
          <a:p>
            <a:endParaRPr lang="en-US" smtClean="0"/>
          </a:p>
          <a:p>
            <a:r>
              <a:rPr lang="en-US" smtClean="0"/>
              <a:t>Efficiency of storage:</a:t>
            </a:r>
          </a:p>
          <a:p>
            <a:r>
              <a:rPr lang="en-US" smtClean="0"/>
              <a:t>	no redundancy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F7D5EF7D-F640-4C2D-9AD8-646D80500D0B}" type="slidenum">
              <a:rPr lang="en-US" smtClean="0"/>
              <a:pPr/>
              <a:t>9</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r>
              <a:rPr lang="en-US" smtClean="0"/>
              <a:t>Have you ever encountered an inconvenient DBMS interface?</a:t>
            </a:r>
          </a:p>
          <a:p>
            <a:endParaRPr lang="en-US" smtClean="0"/>
          </a:p>
          <a:p>
            <a:r>
              <a:rPr lang="en-US" smtClean="0"/>
              <a:t>You’ve got to provide standard </a:t>
            </a:r>
            <a:r>
              <a:rPr lang="en-US" b="1" smtClean="0"/>
              <a:t>and</a:t>
            </a:r>
            <a:r>
              <a:rPr lang="en-US" smtClean="0"/>
              <a:t> ad-hoc queries.</a:t>
            </a:r>
          </a:p>
          <a:p>
            <a:r>
              <a:rPr lang="en-US" smtClean="0"/>
              <a:t>          “standard things should be easy, hard things should be possible.”</a:t>
            </a:r>
          </a:p>
          <a:p>
            <a:endParaRPr lang="en-US" smtClean="0"/>
          </a:p>
          <a:p>
            <a:r>
              <a:rPr lang="en-US" smtClean="0"/>
              <a:t>Example of a bad interface - the old Colorado book database - they only had an undocumented method for searching for an exact title.</a:t>
            </a:r>
          </a:p>
          <a:p>
            <a:endParaRPr lang="en-US" smtClean="0"/>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1">
            <a:gsLst>
              <a:gs pos="0">
                <a:srgbClr val="C8C864">
                  <a:alpha val="50999"/>
                </a:srgbClr>
              </a:gs>
              <a:gs pos="100000">
                <a:srgbClr val="C8C864">
                  <a:gamma/>
                  <a:shade val="46275"/>
                  <a:invGamma/>
                  <a:alpha val="0"/>
                </a:srgbClr>
              </a:gs>
            </a:gsLst>
            <a:lin ang="0" scaled="1"/>
          </a:gra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5" name="Rectangle 3"/>
          <p:cNvSpPr>
            <a:spLocks noChangeArrowheads="1"/>
          </p:cNvSpPr>
          <p:nvPr/>
        </p:nvSpPr>
        <p:spPr bwMode="hidden">
          <a:xfrm>
            <a:off x="0" y="1690688"/>
            <a:ext cx="9144000" cy="2533650"/>
          </a:xfrm>
          <a:prstGeom prst="rect">
            <a:avLst/>
          </a:prstGeom>
          <a:gradFill rotWithShape="1">
            <a:gsLst>
              <a:gs pos="0">
                <a:srgbClr val="C8C864"/>
              </a:gs>
              <a:gs pos="100000">
                <a:srgbClr val="C8C864">
                  <a:gamma/>
                  <a:shade val="46275"/>
                  <a:invGamma/>
                  <a:alpha val="0"/>
                </a:srgbClr>
              </a:gs>
            </a:gsLst>
            <a:lin ang="0" scaled="1"/>
          </a:gradFill>
          <a:ln w="9525">
            <a:noFill/>
            <a:miter lim="800000"/>
            <a:headEnd/>
            <a:tailEnd/>
          </a:ln>
        </p:spPr>
        <p:txBody>
          <a:bodyPr/>
          <a:lstStyle/>
          <a:p>
            <a:pPr eaLnBrk="1" hangingPunct="1">
              <a:defRPr/>
            </a:pPr>
            <a:endParaRPr lang="en-US" sz="2400">
              <a:latin typeface="Times New Roman" pitchFamily="18" charset="0"/>
            </a:endParaRPr>
          </a:p>
        </p:txBody>
      </p:sp>
      <p:pic>
        <p:nvPicPr>
          <p:cNvPr id="6" name="Picture 6" descr="calvin-seal"/>
          <p:cNvPicPr>
            <a:picLocks noChangeAspect="1" noChangeArrowheads="1"/>
          </p:cNvPicPr>
          <p:nvPr/>
        </p:nvPicPr>
        <p:blipFill>
          <a:blip r:embed="rId2" cstate="print"/>
          <a:srcRect/>
          <a:stretch>
            <a:fillRect/>
          </a:stretch>
        </p:blipFill>
        <p:spPr bwMode="auto">
          <a:xfrm>
            <a:off x="381000" y="2209800"/>
            <a:ext cx="1447800" cy="1447800"/>
          </a:xfrm>
          <a:prstGeom prst="rect">
            <a:avLst/>
          </a:prstGeom>
          <a:noFill/>
          <a:ln w="9525">
            <a:noFill/>
            <a:miter lim="800000"/>
            <a:headEnd/>
            <a:tailEnd/>
          </a:ln>
        </p:spPr>
      </p:pic>
      <p:sp>
        <p:nvSpPr>
          <p:cNvPr id="513028" name="Rectangle 4"/>
          <p:cNvSpPr>
            <a:spLocks noGrp="1" noChangeArrowheads="1"/>
          </p:cNvSpPr>
          <p:nvPr>
            <p:ph type="ctrTitle"/>
          </p:nvPr>
        </p:nvSpPr>
        <p:spPr>
          <a:xfrm>
            <a:off x="2209800" y="1828800"/>
            <a:ext cx="6781800" cy="2209800"/>
          </a:xfrm>
        </p:spPr>
        <p:txBody>
          <a:bodyPr/>
          <a:lstStyle>
            <a:lvl1pPr>
              <a:defRPr sz="5000">
                <a:solidFill>
                  <a:srgbClr val="FFFFFF"/>
                </a:solidFill>
              </a:defRPr>
            </a:lvl1pPr>
          </a:lstStyle>
          <a:p>
            <a:r>
              <a:rPr lang="en-US"/>
              <a:t>Click to edit Master title style</a:t>
            </a:r>
          </a:p>
        </p:txBody>
      </p:sp>
      <p:sp>
        <p:nvSpPr>
          <p:cNvPr id="513029" name="Rectangle 5"/>
          <p:cNvSpPr>
            <a:spLocks noGrp="1" noChangeArrowheads="1"/>
          </p:cNvSpPr>
          <p:nvPr>
            <p:ph type="subTitle" idx="1"/>
          </p:nvPr>
        </p:nvSpPr>
        <p:spPr>
          <a:xfrm>
            <a:off x="2209800" y="4267200"/>
            <a:ext cx="6781800" cy="1752600"/>
          </a:xfrm>
        </p:spPr>
        <p:txBody>
          <a:bodyPr/>
          <a:lstStyle>
            <a:lvl1pPr marL="0" indent="0">
              <a:buFont typeface="Arial" charset="0"/>
              <a:buNone/>
              <a:defRPr sz="3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446A6A60-B2E8-49F9-8000-76B65D4DFA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9FB537EE-D80E-4F9B-BB6E-4419CB13A64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sldNum" sz="quarter" idx="10"/>
          </p:nvPr>
        </p:nvSpPr>
        <p:spPr>
          <a:ln/>
        </p:spPr>
        <p:txBody>
          <a:bodyPr/>
          <a:lstStyle>
            <a:lvl1pPr>
              <a:defRPr/>
            </a:lvl1pPr>
          </a:lstStyle>
          <a:p>
            <a:pPr>
              <a:defRPr/>
            </a:pPr>
            <a:fld id="{A6FCA1B6-3494-4292-A2F9-37985674DAF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724400"/>
          </a:xfrm>
        </p:spPr>
        <p:txBody>
          <a:bodyPr/>
          <a:lstStyle/>
          <a:p>
            <a:pPr lvl="0"/>
            <a:endParaRPr lang="en-US" noProof="0" smtClean="0"/>
          </a:p>
        </p:txBody>
      </p:sp>
      <p:sp>
        <p:nvSpPr>
          <p:cNvPr id="4" name="Rectangle 2"/>
          <p:cNvSpPr>
            <a:spLocks noGrp="1" noChangeArrowheads="1"/>
          </p:cNvSpPr>
          <p:nvPr>
            <p:ph type="sldNum" sz="quarter" idx="10"/>
          </p:nvPr>
        </p:nvSpPr>
        <p:spPr>
          <a:ln/>
        </p:spPr>
        <p:txBody>
          <a:bodyPr/>
          <a:lstStyle>
            <a:lvl1pPr>
              <a:defRPr/>
            </a:lvl1pPr>
          </a:lstStyle>
          <a:p>
            <a:pPr>
              <a:defRPr/>
            </a:pPr>
            <a:fld id="{02F2CE33-69E5-4D2A-BC31-24D719DB03C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fld id="{2C6CCB61-FEAD-4F86-A028-E229FAC0617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9A3867C6-7EA1-4E2B-B2F5-0D06174723E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1DA728C7-18C9-45C6-A25D-52C1E4ADCED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fld id="{B2FEAEB3-3A3E-4DCB-BD82-F2A050C0765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ln/>
        </p:spPr>
        <p:txBody>
          <a:bodyPr/>
          <a:lstStyle>
            <a:lvl1pPr>
              <a:defRPr/>
            </a:lvl1pPr>
          </a:lstStyle>
          <a:p>
            <a:pPr>
              <a:defRPr/>
            </a:pPr>
            <a:fld id="{B3A51F29-2B3B-463D-8E67-30DBB349C71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fld id="{74FAF7C7-C46E-4D19-937D-1D90811AA36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F4206D16-BDD9-4550-ADFF-0DD91238AD6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B4CA3E1B-EB12-4DFE-ACA1-2F80E021974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667154C6-5033-4979-8F26-D17E0268030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02" name="Rectangle 2"/>
          <p:cNvSpPr>
            <a:spLocks noGrp="1" noChangeArrowheads="1"/>
          </p:cNvSpPr>
          <p:nvPr>
            <p:ph type="sldNum" sz="quarter" idx="4"/>
          </p:nvPr>
        </p:nvSpPr>
        <p:spPr bwMode="auto">
          <a:xfrm>
            <a:off x="7010400" y="0"/>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900">
                <a:latin typeface="Arial Unicode MS" pitchFamily="34" charset="-128"/>
              </a:defRPr>
            </a:lvl1pPr>
          </a:lstStyle>
          <a:p>
            <a:pPr>
              <a:defRPr/>
            </a:pPr>
            <a:fld id="{9EDBCA15-E0E3-47E3-B7FD-D473112F2D59}" type="slidenum">
              <a:rPr lang="en-US"/>
              <a:pPr>
                <a:defRPr/>
              </a:pPr>
              <a:t>‹#›</a:t>
            </a:fld>
            <a:endParaRPr lang="en-US"/>
          </a:p>
        </p:txBody>
      </p:sp>
      <p:sp>
        <p:nvSpPr>
          <p:cNvPr id="512003" name="Rectangle 3"/>
          <p:cNvSpPr>
            <a:spLocks noChangeArrowheads="1"/>
          </p:cNvSpPr>
          <p:nvPr/>
        </p:nvSpPr>
        <p:spPr bwMode="auto">
          <a:xfrm>
            <a:off x="0" y="0"/>
            <a:ext cx="9144000" cy="457200"/>
          </a:xfrm>
          <a:prstGeom prst="rect">
            <a:avLst/>
          </a:prstGeom>
          <a:gradFill rotWithShape="1">
            <a:gsLst>
              <a:gs pos="0">
                <a:srgbClr val="C8C864"/>
              </a:gs>
              <a:gs pos="100000">
                <a:srgbClr val="C8C864">
                  <a:gamma/>
                  <a:shade val="46275"/>
                  <a:invGamma/>
                  <a:alpha val="0"/>
                </a:srgbClr>
              </a:gs>
            </a:gsLst>
            <a:lin ang="0" scaled="1"/>
          </a:gradFill>
          <a:ln w="9525">
            <a:noFill/>
            <a:miter lim="800000"/>
            <a:headEnd/>
            <a:tailEnd/>
          </a:ln>
        </p:spPr>
        <p:txBody>
          <a:bodyPr/>
          <a:lstStyle/>
          <a:p>
            <a:pPr eaLnBrk="1" hangingPunct="1">
              <a:defRPr/>
            </a:pPr>
            <a:endParaRPr lang="en-US" sz="2400">
              <a:latin typeface="Times New Roman" pitchFamily="18" charset="0"/>
            </a:endParaRPr>
          </a:p>
        </p:txBody>
      </p:sp>
      <p:sp>
        <p:nvSpPr>
          <p:cNvPr id="1028" name="Rectangle 4"/>
          <p:cNvSpPr>
            <a:spLocks noGrp="1" noChangeArrowheads="1"/>
          </p:cNvSpPr>
          <p:nvPr>
            <p:ph type="title"/>
          </p:nvPr>
        </p:nvSpPr>
        <p:spPr bwMode="auto">
          <a:xfrm>
            <a:off x="457200" y="4572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457200" y="16002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0" name="Picture 6" descr="calvin-seal"/>
          <p:cNvPicPr>
            <a:picLocks noChangeAspect="1" noChangeArrowheads="1"/>
          </p:cNvPicPr>
          <p:nvPr/>
        </p:nvPicPr>
        <p:blipFill>
          <a:blip r:embed="rId16" cstate="print"/>
          <a:srcRect/>
          <a:stretch>
            <a:fillRect/>
          </a:stretch>
        </p:blipFill>
        <p:spPr bwMode="auto">
          <a:xfrm>
            <a:off x="0" y="0"/>
            <a:ext cx="457200" cy="457200"/>
          </a:xfrm>
          <a:prstGeom prst="rect">
            <a:avLst/>
          </a:prstGeom>
          <a:noFill/>
          <a:ln w="9525">
            <a:noFill/>
            <a:miter lim="800000"/>
            <a:headEnd/>
            <a:tailEnd/>
          </a:ln>
        </p:spPr>
      </p:pic>
      <p:sp>
        <p:nvSpPr>
          <p:cNvPr id="512007" name="Rectangle 7"/>
          <p:cNvSpPr>
            <a:spLocks noChangeArrowheads="1"/>
          </p:cNvSpPr>
          <p:nvPr/>
        </p:nvSpPr>
        <p:spPr bwMode="auto">
          <a:xfrm>
            <a:off x="7239000" y="6629400"/>
            <a:ext cx="1905000" cy="228600"/>
          </a:xfrm>
          <a:prstGeom prst="rect">
            <a:avLst/>
          </a:prstGeom>
          <a:noFill/>
          <a:ln w="9525">
            <a:noFill/>
            <a:miter lim="800000"/>
            <a:headEnd/>
            <a:tailEnd/>
          </a:ln>
          <a:effectLst/>
        </p:spPr>
        <p:txBody>
          <a:bodyPr/>
          <a:lstStyle/>
          <a:p>
            <a:pPr algn="r">
              <a:defRPr/>
            </a:pPr>
            <a:r>
              <a:rPr lang="en-US" sz="900" dirty="0">
                <a:latin typeface="Arial Unicode MS" pitchFamily="34" charset="-128"/>
              </a:rPr>
              <a:t>© Keith Vander Linden, </a:t>
            </a:r>
            <a:r>
              <a:rPr lang="en-US" sz="900" dirty="0" smtClean="0">
                <a:latin typeface="Arial Unicode MS" pitchFamily="34" charset="-128"/>
              </a:rPr>
              <a:t>2009</a:t>
            </a:r>
            <a:endParaRPr lang="en-US" sz="900" dirty="0">
              <a:latin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3739"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65000"/>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Times New Roman" pitchFamily="18" charset="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
        <a:defRPr sz="2000">
          <a:solidFill>
            <a:schemeClr val="tx1"/>
          </a:solidFill>
          <a:latin typeface="+mn-lt"/>
        </a:defRPr>
      </a:lvl5pPr>
      <a:lvl6pPr marL="25146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6pPr>
      <a:lvl7pPr marL="29718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7pPr>
      <a:lvl8pPr marL="34290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8pPr>
      <a:lvl9pPr marL="38862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computer.or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3.xml.rels><?xml version="1.0" encoding="UTF-8" standalone="yes"?>
<Relationships xmlns="http://schemas.openxmlformats.org/package/2006/relationships"><Relationship Id="rId3" Type="http://schemas.openxmlformats.org/officeDocument/2006/relationships/hyperlink" Target="http://csx.calvin.edu/book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www.cacr.caltech.edu/~roy/dataqua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calvin.edu/???" TargetMode="External"/><Relationship Id="rId4" Type="http://schemas.openxmlformats.org/officeDocument/2006/relationships/hyperlink" Target="http://cs.calvin.edu/curriculum/idis/110/kvlinden/private/powers.html"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1"/>
          <p:cNvSpPr>
            <a:spLocks noGrp="1"/>
          </p:cNvSpPr>
          <p:nvPr>
            <p:ph type="sldNum" sz="quarter" idx="10"/>
          </p:nvPr>
        </p:nvSpPr>
        <p:spPr>
          <a:noFill/>
        </p:spPr>
        <p:txBody>
          <a:bodyPr/>
          <a:lstStyle/>
          <a:p>
            <a:fld id="{1AE26A95-5463-4E96-9A64-015D65243621}" type="slidenum">
              <a:rPr lang="en-US" smtClean="0"/>
              <a:pPr/>
              <a:t>1</a:t>
            </a:fld>
            <a:endParaRPr lang="en-US" smtClean="0"/>
          </a:p>
        </p:txBody>
      </p:sp>
      <p:sp>
        <p:nvSpPr>
          <p:cNvPr id="3075" name="Text Box 2"/>
          <p:cNvSpPr txBox="1">
            <a:spLocks noChangeArrowheads="1"/>
          </p:cNvSpPr>
          <p:nvPr/>
        </p:nvSpPr>
        <p:spPr bwMode="auto">
          <a:xfrm>
            <a:off x="6854825" y="6613525"/>
            <a:ext cx="2289175" cy="244475"/>
          </a:xfrm>
          <a:prstGeom prst="rect">
            <a:avLst/>
          </a:prstGeom>
          <a:solidFill>
            <a:schemeClr val="bg1"/>
          </a:solidFill>
          <a:ln w="9525">
            <a:noFill/>
            <a:miter lim="800000"/>
            <a:headEnd/>
            <a:tailEnd/>
          </a:ln>
        </p:spPr>
        <p:txBody>
          <a:bodyPr wrap="none">
            <a:spAutoFit/>
          </a:bodyPr>
          <a:lstStyle/>
          <a:p>
            <a:r>
              <a:rPr lang="en-US" sz="1000">
                <a:latin typeface="Times New Roman" pitchFamily="18" charset="0"/>
              </a:rPr>
              <a:t>Dilbert © United Feature Syndicate, Inc. </a:t>
            </a:r>
          </a:p>
        </p:txBody>
      </p:sp>
      <p:pic>
        <p:nvPicPr>
          <p:cNvPr id="3076" name="Picture 1024" descr="dilbert-dbms"/>
          <p:cNvPicPr>
            <a:picLocks noChangeAspect="1" noChangeArrowheads="1"/>
          </p:cNvPicPr>
          <p:nvPr/>
        </p:nvPicPr>
        <p:blipFill>
          <a:blip r:embed="rId3" cstate="print"/>
          <a:srcRect/>
          <a:stretch>
            <a:fillRect/>
          </a:stretch>
        </p:blipFill>
        <p:spPr bwMode="auto">
          <a:xfrm>
            <a:off x="304800" y="1447800"/>
            <a:ext cx="85344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p>
            <a:fld id="{F13FB686-9A9B-4487-9931-25240DAC4873}" type="slidenum">
              <a:rPr lang="en-US" smtClean="0"/>
              <a:pPr/>
              <a:t>10</a:t>
            </a:fld>
            <a:endParaRPr lang="en-US" smtClean="0"/>
          </a:p>
        </p:txBody>
      </p:sp>
      <p:sp>
        <p:nvSpPr>
          <p:cNvPr id="12291" name="Rectangle 2"/>
          <p:cNvSpPr>
            <a:spLocks noGrp="1" noChangeArrowheads="1"/>
          </p:cNvSpPr>
          <p:nvPr>
            <p:ph type="title"/>
          </p:nvPr>
        </p:nvSpPr>
        <p:spPr/>
        <p:txBody>
          <a:bodyPr/>
          <a:lstStyle/>
          <a:p>
            <a:pPr eaLnBrk="1" hangingPunct="1"/>
            <a:r>
              <a:rPr lang="en-US" smtClean="0"/>
              <a:t>Safety</a:t>
            </a:r>
          </a:p>
        </p:txBody>
      </p:sp>
      <p:sp>
        <p:nvSpPr>
          <p:cNvPr id="12292" name="Rectangle 3"/>
          <p:cNvSpPr>
            <a:spLocks noGrp="1" noChangeArrowheads="1"/>
          </p:cNvSpPr>
          <p:nvPr>
            <p:ph type="body" idx="1"/>
          </p:nvPr>
        </p:nvSpPr>
        <p:spPr/>
        <p:txBody>
          <a:bodyPr/>
          <a:lstStyle/>
          <a:p>
            <a:pPr eaLnBrk="1" hangingPunct="1"/>
            <a:r>
              <a:rPr lang="en-US" smtClean="0"/>
              <a:t>The DBMS must protect the integrity of the database from: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fld id="{3E6D05D7-225E-4EFB-B333-1CEC649F29BA}" type="slidenum">
              <a:rPr lang="en-US" smtClean="0"/>
              <a:pPr/>
              <a:t>11</a:t>
            </a:fld>
            <a:endParaRPr lang="en-US" smtClean="0"/>
          </a:p>
        </p:txBody>
      </p:sp>
      <p:sp>
        <p:nvSpPr>
          <p:cNvPr id="13315" name="Rectangle 2"/>
          <p:cNvSpPr>
            <a:spLocks noGrp="1" noChangeArrowheads="1"/>
          </p:cNvSpPr>
          <p:nvPr>
            <p:ph type="title"/>
          </p:nvPr>
        </p:nvSpPr>
        <p:spPr/>
        <p:txBody>
          <a:bodyPr/>
          <a:lstStyle/>
          <a:p>
            <a:pPr eaLnBrk="1" hangingPunct="1"/>
            <a:r>
              <a:rPr lang="en-US" smtClean="0"/>
              <a:t>Information Systems</a:t>
            </a:r>
          </a:p>
        </p:txBody>
      </p:sp>
      <p:sp>
        <p:nvSpPr>
          <p:cNvPr id="13316" name="Rectangle 3"/>
          <p:cNvSpPr>
            <a:spLocks noGrp="1" noChangeArrowheads="1"/>
          </p:cNvSpPr>
          <p:nvPr>
            <p:ph type="body" idx="1"/>
          </p:nvPr>
        </p:nvSpPr>
        <p:spPr/>
        <p:txBody>
          <a:bodyPr/>
          <a:lstStyle/>
          <a:p>
            <a:pPr eaLnBrk="1" hangingPunct="1"/>
            <a:r>
              <a:rPr lang="en-US" smtClean="0"/>
              <a:t>Collecting information</a:t>
            </a:r>
          </a:p>
          <a:p>
            <a:pPr eaLnBrk="1" hangingPunct="1"/>
            <a:endParaRPr lang="en-US" smtClean="0"/>
          </a:p>
          <a:p>
            <a:pPr eaLnBrk="1" hangingPunct="1"/>
            <a:r>
              <a:rPr lang="en-US" smtClean="0"/>
              <a:t>Managing information</a:t>
            </a:r>
          </a:p>
          <a:p>
            <a:pPr eaLnBrk="1" hangingPunct="1"/>
            <a:endParaRPr lang="en-US" smtClean="0"/>
          </a:p>
          <a:p>
            <a:pPr eaLnBrk="1" hangingPunct="1"/>
            <a:r>
              <a:rPr lang="en-US" smtClean="0"/>
              <a:t>Using information</a:t>
            </a:r>
          </a:p>
          <a:p>
            <a:pPr eaLnBrk="1" hangingPunct="1"/>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p>
            <a:fld id="{E6B88197-524A-45C0-94C3-35486DCFF177}" type="slidenum">
              <a:rPr lang="en-US" smtClean="0"/>
              <a:pPr/>
              <a:t>12</a:t>
            </a:fld>
            <a:endParaRPr lang="en-US" smtClean="0"/>
          </a:p>
        </p:txBody>
      </p:sp>
      <p:sp>
        <p:nvSpPr>
          <p:cNvPr id="14339" name="Rectangle 2"/>
          <p:cNvSpPr>
            <a:spLocks noGrp="1" noChangeArrowheads="1"/>
          </p:cNvSpPr>
          <p:nvPr>
            <p:ph type="title"/>
          </p:nvPr>
        </p:nvSpPr>
        <p:spPr/>
        <p:txBody>
          <a:bodyPr/>
          <a:lstStyle/>
          <a:p>
            <a:pPr eaLnBrk="1" hangingPunct="1"/>
            <a:r>
              <a:rPr lang="en-US" smtClean="0"/>
              <a:t>Using Databases</a:t>
            </a:r>
          </a:p>
        </p:txBody>
      </p:sp>
      <p:sp>
        <p:nvSpPr>
          <p:cNvPr id="14340" name="Rectangle 3"/>
          <p:cNvSpPr>
            <a:spLocks noGrp="1" noChangeArrowheads="1"/>
          </p:cNvSpPr>
          <p:nvPr>
            <p:ph type="body" idx="1"/>
          </p:nvPr>
        </p:nvSpPr>
        <p:spPr/>
        <p:txBody>
          <a:bodyPr/>
          <a:lstStyle/>
          <a:p>
            <a:pPr eaLnBrk="1" hangingPunct="1"/>
            <a:r>
              <a:rPr lang="en-US" smtClean="0"/>
              <a:t>When to use database systems</a:t>
            </a:r>
          </a:p>
          <a:p>
            <a:pPr eaLnBrk="1" hangingPunct="1"/>
            <a:endParaRPr lang="en-US" smtClean="0"/>
          </a:p>
          <a:p>
            <a:pPr eaLnBrk="1" hangingPunct="1"/>
            <a:endParaRPr lang="en-US" smtClean="0"/>
          </a:p>
          <a:p>
            <a:pPr eaLnBrk="1" hangingPunct="1"/>
            <a:r>
              <a:rPr lang="en-US" smtClean="0"/>
              <a:t>When not to use them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p>
            <a:fld id="{FA31F264-31DA-4A0C-A836-C65AFB82D7C8}" type="slidenum">
              <a:rPr lang="en-US" smtClean="0"/>
              <a:pPr/>
              <a:t>13</a:t>
            </a:fld>
            <a:endParaRPr lang="en-US" smtClean="0"/>
          </a:p>
        </p:txBody>
      </p:sp>
      <p:sp>
        <p:nvSpPr>
          <p:cNvPr id="15363" name="Rectangle 2"/>
          <p:cNvSpPr>
            <a:spLocks noGrp="1" noChangeArrowheads="1"/>
          </p:cNvSpPr>
          <p:nvPr>
            <p:ph type="title"/>
          </p:nvPr>
        </p:nvSpPr>
        <p:spPr/>
        <p:txBody>
          <a:bodyPr/>
          <a:lstStyle/>
          <a:p>
            <a:pPr eaLnBrk="1" hangingPunct="1"/>
            <a:r>
              <a:rPr lang="en-US" smtClean="0"/>
              <a:t>Database Modeling</a:t>
            </a:r>
          </a:p>
        </p:txBody>
      </p:sp>
      <p:sp>
        <p:nvSpPr>
          <p:cNvPr id="15364" name="Rectangle 3"/>
          <p:cNvSpPr>
            <a:spLocks noGrp="1" noChangeArrowheads="1"/>
          </p:cNvSpPr>
          <p:nvPr>
            <p:ph type="body" idx="1"/>
          </p:nvPr>
        </p:nvSpPr>
        <p:spPr/>
        <p:txBody>
          <a:bodyPr/>
          <a:lstStyle/>
          <a:p>
            <a:pPr eaLnBrk="1" hangingPunct="1"/>
            <a:r>
              <a:rPr lang="en-US" smtClean="0"/>
              <a:t>Databases should be designed.</a:t>
            </a:r>
          </a:p>
          <a:p>
            <a:pPr eaLnBrk="1" hangingPunct="1"/>
            <a:r>
              <a:rPr lang="en-US" smtClean="0"/>
              <a:t>There are a number of modeling language for doing this:</a:t>
            </a:r>
          </a:p>
          <a:p>
            <a:pPr lvl="1" eaLnBrk="1" hangingPunct="1"/>
            <a:r>
              <a:rPr lang="en-US" smtClean="0">
                <a:hlinkClick r:id="" action="ppaction://customshow?id=2&amp;return=true"/>
              </a:rPr>
              <a:t>UML class diagrams </a:t>
            </a:r>
            <a:endParaRPr lang="en-US" smtClean="0"/>
          </a:p>
          <a:p>
            <a:pPr lvl="1" eaLnBrk="1" hangingPunct="1"/>
            <a:r>
              <a:rPr lang="en-US" smtClean="0">
                <a:hlinkClick r:id="" action="ppaction://customshow?id=3&amp;return=true"/>
              </a:rPr>
              <a:t>Entity-Relationship Diagrams</a:t>
            </a:r>
            <a:endParaRPr lang="en-US" smtClean="0"/>
          </a:p>
          <a:p>
            <a:pPr lvl="1" eaLnBrk="1" hangingPunct="1"/>
            <a:r>
              <a:rPr lang="en-US" smtClean="0">
                <a:hlinkClick r:id="" action="ppaction://customshow?id=4&amp;return=true"/>
              </a:rPr>
              <a:t>Relational models</a:t>
            </a:r>
            <a:endParaRPr lang="en-US" smtClean="0"/>
          </a:p>
          <a:p>
            <a:pPr lvl="1" eaLnBrk="1" hangingPunct="1">
              <a:buFont typeface="Arial" charset="0"/>
              <a:buNone/>
            </a:pP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p>
            <a:fld id="{23C65A4E-BC83-42F5-8603-0F5FCCFB0B52}" type="slidenum">
              <a:rPr lang="en-US" smtClean="0"/>
              <a:pPr/>
              <a:t>14</a:t>
            </a:fld>
            <a:endParaRPr lang="en-US" smtClean="0"/>
          </a:p>
        </p:txBody>
      </p:sp>
      <p:sp>
        <p:nvSpPr>
          <p:cNvPr id="16387" name="Rectangle 177"/>
          <p:cNvSpPr>
            <a:spLocks noGrp="1" noChangeArrowheads="1"/>
          </p:cNvSpPr>
          <p:nvPr>
            <p:ph type="title"/>
          </p:nvPr>
        </p:nvSpPr>
        <p:spPr>
          <a:noFill/>
        </p:spPr>
        <p:txBody>
          <a:bodyPr/>
          <a:lstStyle/>
          <a:p>
            <a:pPr eaLnBrk="1" hangingPunct="1"/>
            <a:r>
              <a:rPr lang="en-US" smtClean="0"/>
              <a:t>BC: UML</a:t>
            </a:r>
          </a:p>
        </p:txBody>
      </p:sp>
      <p:pic>
        <p:nvPicPr>
          <p:cNvPr id="16388" name="Picture 5"/>
          <p:cNvPicPr>
            <a:picLocks noChangeAspect="1" noChangeArrowheads="1"/>
          </p:cNvPicPr>
          <p:nvPr/>
        </p:nvPicPr>
        <p:blipFill>
          <a:blip r:embed="rId3" cstate="print"/>
          <a:srcRect/>
          <a:stretch>
            <a:fillRect/>
          </a:stretch>
        </p:blipFill>
        <p:spPr bwMode="auto">
          <a:xfrm>
            <a:off x="220663" y="1524000"/>
            <a:ext cx="8759825"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p>
            <a:fld id="{04431404-5EB5-4C58-9900-1CAC6BF903FB}" type="slidenum">
              <a:rPr lang="en-US" smtClean="0"/>
              <a:pPr/>
              <a:t>15</a:t>
            </a:fld>
            <a:endParaRPr lang="en-US" smtClean="0"/>
          </a:p>
        </p:txBody>
      </p:sp>
      <p:sp>
        <p:nvSpPr>
          <p:cNvPr id="17411" name="Rectangle 2"/>
          <p:cNvSpPr>
            <a:spLocks noGrp="1" noChangeArrowheads="1"/>
          </p:cNvSpPr>
          <p:nvPr>
            <p:ph type="title"/>
          </p:nvPr>
        </p:nvSpPr>
        <p:spPr>
          <a:xfrm>
            <a:off x="2286000" y="609600"/>
            <a:ext cx="6477000" cy="1143000"/>
          </a:xfrm>
          <a:noFill/>
        </p:spPr>
        <p:txBody>
          <a:bodyPr/>
          <a:lstStyle/>
          <a:p>
            <a:pPr eaLnBrk="1" hangingPunct="1"/>
            <a:r>
              <a:rPr lang="en-US" smtClean="0"/>
              <a:t>Peter Chen</a:t>
            </a:r>
            <a:br>
              <a:rPr lang="en-US" smtClean="0"/>
            </a:br>
            <a:r>
              <a:rPr lang="en-US" sz="3600" i="1" smtClean="0"/>
              <a:t>Entity-Relationship Diagrams</a:t>
            </a:r>
          </a:p>
        </p:txBody>
      </p:sp>
      <p:sp>
        <p:nvSpPr>
          <p:cNvPr id="17412" name="Rectangle 3"/>
          <p:cNvSpPr>
            <a:spLocks noGrp="1" noChangeArrowheads="1"/>
          </p:cNvSpPr>
          <p:nvPr>
            <p:ph type="body" idx="1"/>
          </p:nvPr>
        </p:nvSpPr>
        <p:spPr>
          <a:xfrm>
            <a:off x="685800" y="2590800"/>
            <a:ext cx="8001000" cy="3352800"/>
          </a:xfrm>
          <a:noFill/>
        </p:spPr>
        <p:txBody>
          <a:bodyPr/>
          <a:lstStyle/>
          <a:p>
            <a:pPr eaLnBrk="1" hangingPunct="1"/>
            <a:r>
              <a:rPr lang="en-US" smtClean="0"/>
              <a:t>Chen introduced ERDs                             in the </a:t>
            </a:r>
            <a:r>
              <a:rPr lang="en-US" i="1" smtClean="0"/>
              <a:t>CACM</a:t>
            </a:r>
            <a:r>
              <a:rPr lang="en-US" smtClean="0"/>
              <a:t>, 1976.</a:t>
            </a:r>
          </a:p>
          <a:p>
            <a:pPr eaLnBrk="1" hangingPunct="1"/>
            <a:r>
              <a:rPr lang="en-US" smtClean="0"/>
              <a:t>Included features for:</a:t>
            </a:r>
          </a:p>
          <a:p>
            <a:pPr lvl="1" eaLnBrk="1" hangingPunct="1"/>
            <a:r>
              <a:rPr lang="en-US" smtClean="0"/>
              <a:t>Data entities</a:t>
            </a:r>
          </a:p>
          <a:p>
            <a:pPr lvl="1" eaLnBrk="1" hangingPunct="1"/>
            <a:r>
              <a:rPr lang="en-US" smtClean="0"/>
              <a:t>Data attributes</a:t>
            </a:r>
          </a:p>
          <a:p>
            <a:pPr lvl="1" eaLnBrk="1" hangingPunct="1"/>
            <a:r>
              <a:rPr lang="en-US" smtClean="0"/>
              <a:t>Data relationships</a:t>
            </a:r>
          </a:p>
        </p:txBody>
      </p:sp>
      <p:pic>
        <p:nvPicPr>
          <p:cNvPr id="17413" name="Picture 4" descr="chen"/>
          <p:cNvPicPr>
            <a:picLocks noChangeAspect="1" noChangeArrowheads="1"/>
          </p:cNvPicPr>
          <p:nvPr/>
        </p:nvPicPr>
        <p:blipFill>
          <a:blip r:embed="rId3" cstate="print"/>
          <a:srcRect/>
          <a:stretch>
            <a:fillRect/>
          </a:stretch>
        </p:blipFill>
        <p:spPr bwMode="auto">
          <a:xfrm>
            <a:off x="412750" y="457200"/>
            <a:ext cx="1747838" cy="1905000"/>
          </a:xfrm>
          <a:prstGeom prst="rect">
            <a:avLst/>
          </a:prstGeom>
          <a:noFill/>
          <a:ln w="9525">
            <a:noFill/>
            <a:miter lim="800000"/>
            <a:headEnd/>
            <a:tailEnd/>
          </a:ln>
        </p:spPr>
      </p:pic>
      <p:grpSp>
        <p:nvGrpSpPr>
          <p:cNvPr id="17414" name="Group 5"/>
          <p:cNvGrpSpPr>
            <a:grpSpLocks/>
          </p:cNvGrpSpPr>
          <p:nvPr/>
        </p:nvGrpSpPr>
        <p:grpSpPr bwMode="auto">
          <a:xfrm>
            <a:off x="5638800" y="2743200"/>
            <a:ext cx="3276600" cy="3124200"/>
            <a:chOff x="96" y="912"/>
            <a:chExt cx="5568" cy="3192"/>
          </a:xfrm>
        </p:grpSpPr>
        <p:sp>
          <p:nvSpPr>
            <p:cNvPr id="17416" name="AutoShape 6"/>
            <p:cNvSpPr>
              <a:spLocks noChangeArrowheads="1"/>
            </p:cNvSpPr>
            <p:nvPr/>
          </p:nvSpPr>
          <p:spPr bwMode="auto">
            <a:xfrm>
              <a:off x="1008" y="1680"/>
              <a:ext cx="912" cy="384"/>
            </a:xfrm>
            <a:prstGeom prst="flowChartProcess">
              <a:avLst/>
            </a:prstGeom>
            <a:solidFill>
              <a:schemeClr val="accent1"/>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17417" name="AutoShape 7"/>
            <p:cNvSpPr>
              <a:spLocks noChangeArrowheads="1"/>
            </p:cNvSpPr>
            <p:nvPr/>
          </p:nvSpPr>
          <p:spPr bwMode="auto">
            <a:xfrm>
              <a:off x="1008" y="3312"/>
              <a:ext cx="912" cy="384"/>
            </a:xfrm>
            <a:prstGeom prst="flowChartProcess">
              <a:avLst/>
            </a:prstGeom>
            <a:solidFill>
              <a:schemeClr val="accent1"/>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17418" name="AutoShape 8"/>
            <p:cNvSpPr>
              <a:spLocks noChangeArrowheads="1"/>
            </p:cNvSpPr>
            <p:nvPr/>
          </p:nvSpPr>
          <p:spPr bwMode="auto">
            <a:xfrm>
              <a:off x="1056" y="2400"/>
              <a:ext cx="816" cy="528"/>
            </a:xfrm>
            <a:prstGeom prst="flowChartDecision">
              <a:avLst/>
            </a:prstGeom>
            <a:solidFill>
              <a:srgbClr val="0099FF"/>
            </a:solidFill>
            <a:ln w="9525">
              <a:solidFill>
                <a:schemeClr val="tx1"/>
              </a:solidFill>
              <a:miter lim="800000"/>
              <a:headEnd/>
              <a:tailEnd/>
            </a:ln>
          </p:spPr>
          <p:txBody>
            <a:bodyPr wrap="none" anchor="ctr"/>
            <a:lstStyle/>
            <a:p>
              <a:pPr algn="ctr"/>
              <a:endParaRPr lang="en-US" sz="1800">
                <a:latin typeface="Times New Roman" pitchFamily="18" charset="0"/>
              </a:endParaRPr>
            </a:p>
          </p:txBody>
        </p:sp>
        <p:cxnSp>
          <p:nvCxnSpPr>
            <p:cNvPr id="17419" name="AutoShape 9"/>
            <p:cNvCxnSpPr>
              <a:cxnSpLocks noChangeShapeType="1"/>
              <a:stCxn id="17416" idx="2"/>
              <a:endCxn id="17418" idx="0"/>
            </p:cNvCxnSpPr>
            <p:nvPr/>
          </p:nvCxnSpPr>
          <p:spPr bwMode="auto">
            <a:xfrm>
              <a:off x="1464" y="2064"/>
              <a:ext cx="0" cy="336"/>
            </a:xfrm>
            <a:prstGeom prst="straightConnector1">
              <a:avLst/>
            </a:prstGeom>
            <a:noFill/>
            <a:ln w="9525">
              <a:solidFill>
                <a:schemeClr val="tx1"/>
              </a:solidFill>
              <a:round/>
              <a:headEnd/>
              <a:tailEnd/>
            </a:ln>
          </p:spPr>
        </p:cxnSp>
        <p:cxnSp>
          <p:nvCxnSpPr>
            <p:cNvPr id="17420" name="AutoShape 10"/>
            <p:cNvCxnSpPr>
              <a:cxnSpLocks noChangeShapeType="1"/>
              <a:stCxn id="17418" idx="2"/>
              <a:endCxn id="17417" idx="0"/>
            </p:cNvCxnSpPr>
            <p:nvPr/>
          </p:nvCxnSpPr>
          <p:spPr bwMode="auto">
            <a:xfrm>
              <a:off x="1464" y="2928"/>
              <a:ext cx="0" cy="384"/>
            </a:xfrm>
            <a:prstGeom prst="straightConnector1">
              <a:avLst/>
            </a:prstGeom>
            <a:noFill/>
            <a:ln w="9525">
              <a:solidFill>
                <a:schemeClr val="tx1"/>
              </a:solidFill>
              <a:round/>
              <a:headEnd/>
              <a:tailEnd type="triangle" w="med" len="med"/>
            </a:ln>
          </p:spPr>
        </p:cxnSp>
        <p:sp>
          <p:nvSpPr>
            <p:cNvPr id="17421" name="Oval 11"/>
            <p:cNvSpPr>
              <a:spLocks noChangeArrowheads="1"/>
            </p:cNvSpPr>
            <p:nvPr/>
          </p:nvSpPr>
          <p:spPr bwMode="auto">
            <a:xfrm>
              <a:off x="96" y="1344"/>
              <a:ext cx="720" cy="240"/>
            </a:xfrm>
            <a:prstGeom prst="ellipse">
              <a:avLst/>
            </a:prstGeom>
            <a:solidFill>
              <a:srgbClr val="C0C0C0"/>
            </a:solidFill>
            <a:ln w="9525">
              <a:solidFill>
                <a:schemeClr val="tx1"/>
              </a:solidFill>
              <a:round/>
              <a:headEnd/>
              <a:tailEnd/>
            </a:ln>
          </p:spPr>
          <p:txBody>
            <a:bodyPr wrap="none" anchor="ctr"/>
            <a:lstStyle/>
            <a:p>
              <a:pPr algn="ctr"/>
              <a:endParaRPr lang="en-US" sz="2400">
                <a:latin typeface="Times New Roman" pitchFamily="18" charset="0"/>
              </a:endParaRPr>
            </a:p>
          </p:txBody>
        </p:sp>
        <p:sp>
          <p:nvSpPr>
            <p:cNvPr id="17422" name="Oval 12"/>
            <p:cNvSpPr>
              <a:spLocks noChangeArrowheads="1"/>
            </p:cNvSpPr>
            <p:nvPr/>
          </p:nvSpPr>
          <p:spPr bwMode="auto">
            <a:xfrm>
              <a:off x="96" y="1632"/>
              <a:ext cx="720" cy="240"/>
            </a:xfrm>
            <a:prstGeom prst="ellipse">
              <a:avLst/>
            </a:prstGeom>
            <a:solidFill>
              <a:srgbClr val="C0C0C0"/>
            </a:solidFill>
            <a:ln w="9525">
              <a:solidFill>
                <a:schemeClr val="tx1"/>
              </a:solidFill>
              <a:round/>
              <a:headEnd/>
              <a:tailEnd/>
            </a:ln>
          </p:spPr>
          <p:txBody>
            <a:bodyPr wrap="none" anchor="ctr"/>
            <a:lstStyle/>
            <a:p>
              <a:pPr algn="ctr"/>
              <a:endParaRPr lang="en-US" sz="2400">
                <a:latin typeface="Times New Roman" pitchFamily="18" charset="0"/>
              </a:endParaRPr>
            </a:p>
          </p:txBody>
        </p:sp>
        <p:sp>
          <p:nvSpPr>
            <p:cNvPr id="17423" name="Oval 13"/>
            <p:cNvSpPr>
              <a:spLocks noChangeArrowheads="1"/>
            </p:cNvSpPr>
            <p:nvPr/>
          </p:nvSpPr>
          <p:spPr bwMode="auto">
            <a:xfrm>
              <a:off x="96" y="1920"/>
              <a:ext cx="720" cy="240"/>
            </a:xfrm>
            <a:prstGeom prst="ellipse">
              <a:avLst/>
            </a:prstGeom>
            <a:solidFill>
              <a:srgbClr val="C0C0C0"/>
            </a:solidFill>
            <a:ln w="9525">
              <a:solidFill>
                <a:schemeClr val="tx1"/>
              </a:solidFill>
              <a:round/>
              <a:headEnd/>
              <a:tailEnd/>
            </a:ln>
          </p:spPr>
          <p:txBody>
            <a:bodyPr wrap="none" anchor="ctr"/>
            <a:lstStyle/>
            <a:p>
              <a:pPr algn="ctr"/>
              <a:endParaRPr lang="en-US" sz="2400">
                <a:latin typeface="Times New Roman" pitchFamily="18" charset="0"/>
              </a:endParaRPr>
            </a:p>
          </p:txBody>
        </p:sp>
        <p:sp>
          <p:nvSpPr>
            <p:cNvPr id="17424" name="Oval 14"/>
            <p:cNvSpPr>
              <a:spLocks noChangeArrowheads="1"/>
            </p:cNvSpPr>
            <p:nvPr/>
          </p:nvSpPr>
          <p:spPr bwMode="auto">
            <a:xfrm>
              <a:off x="96" y="2208"/>
              <a:ext cx="720" cy="240"/>
            </a:xfrm>
            <a:prstGeom prst="ellipse">
              <a:avLst/>
            </a:prstGeom>
            <a:solidFill>
              <a:srgbClr val="C0C0C0"/>
            </a:solidFill>
            <a:ln w="9525">
              <a:solidFill>
                <a:schemeClr val="tx1"/>
              </a:solidFill>
              <a:round/>
              <a:headEnd/>
              <a:tailEnd/>
            </a:ln>
          </p:spPr>
          <p:txBody>
            <a:bodyPr wrap="none" anchor="ctr"/>
            <a:lstStyle/>
            <a:p>
              <a:pPr algn="ctr"/>
              <a:endParaRPr lang="en-US" sz="2400">
                <a:latin typeface="Times New Roman" pitchFamily="18" charset="0"/>
              </a:endParaRPr>
            </a:p>
          </p:txBody>
        </p:sp>
        <p:cxnSp>
          <p:nvCxnSpPr>
            <p:cNvPr id="17425" name="AutoShape 15"/>
            <p:cNvCxnSpPr>
              <a:cxnSpLocks noChangeShapeType="1"/>
              <a:stCxn id="17421" idx="6"/>
              <a:endCxn id="17416" idx="1"/>
            </p:cNvCxnSpPr>
            <p:nvPr/>
          </p:nvCxnSpPr>
          <p:spPr bwMode="auto">
            <a:xfrm>
              <a:off x="816" y="1464"/>
              <a:ext cx="192" cy="408"/>
            </a:xfrm>
            <a:prstGeom prst="straightConnector1">
              <a:avLst/>
            </a:prstGeom>
            <a:noFill/>
            <a:ln w="9525">
              <a:solidFill>
                <a:schemeClr val="tx1"/>
              </a:solidFill>
              <a:round/>
              <a:headEnd/>
              <a:tailEnd/>
            </a:ln>
          </p:spPr>
        </p:cxnSp>
        <p:cxnSp>
          <p:nvCxnSpPr>
            <p:cNvPr id="17426" name="AutoShape 16"/>
            <p:cNvCxnSpPr>
              <a:cxnSpLocks noChangeShapeType="1"/>
              <a:stCxn id="17422" idx="6"/>
              <a:endCxn id="17416" idx="1"/>
            </p:cNvCxnSpPr>
            <p:nvPr/>
          </p:nvCxnSpPr>
          <p:spPr bwMode="auto">
            <a:xfrm>
              <a:off x="816" y="1752"/>
              <a:ext cx="192" cy="120"/>
            </a:xfrm>
            <a:prstGeom prst="straightConnector1">
              <a:avLst/>
            </a:prstGeom>
            <a:noFill/>
            <a:ln w="9525">
              <a:solidFill>
                <a:schemeClr val="tx1"/>
              </a:solidFill>
              <a:round/>
              <a:headEnd/>
              <a:tailEnd/>
            </a:ln>
          </p:spPr>
        </p:cxnSp>
        <p:cxnSp>
          <p:nvCxnSpPr>
            <p:cNvPr id="17427" name="AutoShape 17"/>
            <p:cNvCxnSpPr>
              <a:cxnSpLocks noChangeShapeType="1"/>
              <a:stCxn id="17423" idx="6"/>
              <a:endCxn id="17416" idx="1"/>
            </p:cNvCxnSpPr>
            <p:nvPr/>
          </p:nvCxnSpPr>
          <p:spPr bwMode="auto">
            <a:xfrm flipV="1">
              <a:off x="816" y="1872"/>
              <a:ext cx="192" cy="168"/>
            </a:xfrm>
            <a:prstGeom prst="straightConnector1">
              <a:avLst/>
            </a:prstGeom>
            <a:noFill/>
            <a:ln w="9525">
              <a:solidFill>
                <a:schemeClr val="tx1"/>
              </a:solidFill>
              <a:round/>
              <a:headEnd/>
              <a:tailEnd/>
            </a:ln>
          </p:spPr>
        </p:cxnSp>
        <p:cxnSp>
          <p:nvCxnSpPr>
            <p:cNvPr id="17428" name="AutoShape 18"/>
            <p:cNvCxnSpPr>
              <a:cxnSpLocks noChangeShapeType="1"/>
              <a:stCxn id="17424" idx="6"/>
              <a:endCxn id="17416" idx="1"/>
            </p:cNvCxnSpPr>
            <p:nvPr/>
          </p:nvCxnSpPr>
          <p:spPr bwMode="auto">
            <a:xfrm flipV="1">
              <a:off x="816" y="1872"/>
              <a:ext cx="192" cy="456"/>
            </a:xfrm>
            <a:prstGeom prst="straightConnector1">
              <a:avLst/>
            </a:prstGeom>
            <a:noFill/>
            <a:ln w="9525">
              <a:solidFill>
                <a:schemeClr val="tx1"/>
              </a:solidFill>
              <a:round/>
              <a:headEnd/>
              <a:tailEnd/>
            </a:ln>
          </p:spPr>
        </p:cxnSp>
        <p:sp>
          <p:nvSpPr>
            <p:cNvPr id="17429" name="Oval 19"/>
            <p:cNvSpPr>
              <a:spLocks noChangeArrowheads="1"/>
            </p:cNvSpPr>
            <p:nvPr/>
          </p:nvSpPr>
          <p:spPr bwMode="auto">
            <a:xfrm>
              <a:off x="96" y="3000"/>
              <a:ext cx="720" cy="240"/>
            </a:xfrm>
            <a:prstGeom prst="ellipse">
              <a:avLst/>
            </a:prstGeom>
            <a:solidFill>
              <a:srgbClr val="C0C0C0"/>
            </a:solidFill>
            <a:ln w="9525">
              <a:solidFill>
                <a:schemeClr val="tx1"/>
              </a:solidFill>
              <a:round/>
              <a:headEnd/>
              <a:tailEnd/>
            </a:ln>
          </p:spPr>
          <p:txBody>
            <a:bodyPr wrap="none" anchor="ctr"/>
            <a:lstStyle/>
            <a:p>
              <a:pPr algn="ctr"/>
              <a:endParaRPr lang="en-US" sz="2400">
                <a:latin typeface="Times New Roman" pitchFamily="18" charset="0"/>
              </a:endParaRPr>
            </a:p>
          </p:txBody>
        </p:sp>
        <p:sp>
          <p:nvSpPr>
            <p:cNvPr id="17430" name="Oval 20"/>
            <p:cNvSpPr>
              <a:spLocks noChangeArrowheads="1"/>
            </p:cNvSpPr>
            <p:nvPr/>
          </p:nvSpPr>
          <p:spPr bwMode="auto">
            <a:xfrm>
              <a:off x="96" y="3288"/>
              <a:ext cx="720" cy="240"/>
            </a:xfrm>
            <a:prstGeom prst="ellipse">
              <a:avLst/>
            </a:prstGeom>
            <a:solidFill>
              <a:srgbClr val="C0C0C0"/>
            </a:solidFill>
            <a:ln w="9525">
              <a:solidFill>
                <a:schemeClr val="tx1"/>
              </a:solidFill>
              <a:round/>
              <a:headEnd/>
              <a:tailEnd/>
            </a:ln>
          </p:spPr>
          <p:txBody>
            <a:bodyPr wrap="none" anchor="ctr"/>
            <a:lstStyle/>
            <a:p>
              <a:pPr algn="ctr"/>
              <a:endParaRPr lang="en-US" sz="2400">
                <a:latin typeface="Times New Roman" pitchFamily="18" charset="0"/>
              </a:endParaRPr>
            </a:p>
          </p:txBody>
        </p:sp>
        <p:sp>
          <p:nvSpPr>
            <p:cNvPr id="17431" name="Oval 21"/>
            <p:cNvSpPr>
              <a:spLocks noChangeArrowheads="1"/>
            </p:cNvSpPr>
            <p:nvPr/>
          </p:nvSpPr>
          <p:spPr bwMode="auto">
            <a:xfrm>
              <a:off x="96" y="3576"/>
              <a:ext cx="720" cy="240"/>
            </a:xfrm>
            <a:prstGeom prst="ellipse">
              <a:avLst/>
            </a:prstGeom>
            <a:solidFill>
              <a:srgbClr val="C0C0C0"/>
            </a:solidFill>
            <a:ln w="9525">
              <a:solidFill>
                <a:schemeClr val="tx1"/>
              </a:solidFill>
              <a:round/>
              <a:headEnd/>
              <a:tailEnd/>
            </a:ln>
          </p:spPr>
          <p:txBody>
            <a:bodyPr wrap="none" anchor="ctr"/>
            <a:lstStyle/>
            <a:p>
              <a:pPr algn="ctr"/>
              <a:endParaRPr lang="en-US" sz="1600">
                <a:latin typeface="Times New Roman" pitchFamily="18" charset="0"/>
              </a:endParaRPr>
            </a:p>
          </p:txBody>
        </p:sp>
        <p:sp>
          <p:nvSpPr>
            <p:cNvPr id="17432" name="Oval 22"/>
            <p:cNvSpPr>
              <a:spLocks noChangeArrowheads="1"/>
            </p:cNvSpPr>
            <p:nvPr/>
          </p:nvSpPr>
          <p:spPr bwMode="auto">
            <a:xfrm>
              <a:off x="96" y="3864"/>
              <a:ext cx="720" cy="240"/>
            </a:xfrm>
            <a:prstGeom prst="ellipse">
              <a:avLst/>
            </a:prstGeom>
            <a:solidFill>
              <a:srgbClr val="C0C0C0"/>
            </a:solidFill>
            <a:ln w="9525">
              <a:solidFill>
                <a:schemeClr val="tx1"/>
              </a:solidFill>
              <a:round/>
              <a:headEnd/>
              <a:tailEnd/>
            </a:ln>
          </p:spPr>
          <p:txBody>
            <a:bodyPr wrap="none" anchor="ctr"/>
            <a:lstStyle/>
            <a:p>
              <a:pPr algn="ctr"/>
              <a:endParaRPr lang="en-US" sz="1600">
                <a:latin typeface="Times New Roman" pitchFamily="18" charset="0"/>
              </a:endParaRPr>
            </a:p>
          </p:txBody>
        </p:sp>
        <p:cxnSp>
          <p:nvCxnSpPr>
            <p:cNvPr id="17433" name="AutoShape 23"/>
            <p:cNvCxnSpPr>
              <a:cxnSpLocks noChangeShapeType="1"/>
              <a:stCxn id="17429" idx="6"/>
            </p:cNvCxnSpPr>
            <p:nvPr/>
          </p:nvCxnSpPr>
          <p:spPr bwMode="auto">
            <a:xfrm>
              <a:off x="816" y="3120"/>
              <a:ext cx="192" cy="408"/>
            </a:xfrm>
            <a:prstGeom prst="straightConnector1">
              <a:avLst/>
            </a:prstGeom>
            <a:noFill/>
            <a:ln w="9525">
              <a:solidFill>
                <a:schemeClr val="tx1"/>
              </a:solidFill>
              <a:round/>
              <a:headEnd/>
              <a:tailEnd/>
            </a:ln>
          </p:spPr>
        </p:cxnSp>
        <p:cxnSp>
          <p:nvCxnSpPr>
            <p:cNvPr id="17434" name="AutoShape 24"/>
            <p:cNvCxnSpPr>
              <a:cxnSpLocks noChangeShapeType="1"/>
              <a:stCxn id="17430" idx="6"/>
            </p:cNvCxnSpPr>
            <p:nvPr/>
          </p:nvCxnSpPr>
          <p:spPr bwMode="auto">
            <a:xfrm>
              <a:off x="816" y="3408"/>
              <a:ext cx="192" cy="120"/>
            </a:xfrm>
            <a:prstGeom prst="straightConnector1">
              <a:avLst/>
            </a:prstGeom>
            <a:noFill/>
            <a:ln w="9525">
              <a:solidFill>
                <a:schemeClr val="tx1"/>
              </a:solidFill>
              <a:round/>
              <a:headEnd/>
              <a:tailEnd/>
            </a:ln>
          </p:spPr>
        </p:cxnSp>
        <p:cxnSp>
          <p:nvCxnSpPr>
            <p:cNvPr id="17435" name="AutoShape 25"/>
            <p:cNvCxnSpPr>
              <a:cxnSpLocks noChangeShapeType="1"/>
              <a:stCxn id="17431" idx="6"/>
            </p:cNvCxnSpPr>
            <p:nvPr/>
          </p:nvCxnSpPr>
          <p:spPr bwMode="auto">
            <a:xfrm flipV="1">
              <a:off x="816" y="3528"/>
              <a:ext cx="192" cy="168"/>
            </a:xfrm>
            <a:prstGeom prst="straightConnector1">
              <a:avLst/>
            </a:prstGeom>
            <a:noFill/>
            <a:ln w="9525">
              <a:solidFill>
                <a:schemeClr val="tx1"/>
              </a:solidFill>
              <a:round/>
              <a:headEnd/>
              <a:tailEnd/>
            </a:ln>
          </p:spPr>
        </p:cxnSp>
        <p:cxnSp>
          <p:nvCxnSpPr>
            <p:cNvPr id="17436" name="AutoShape 26"/>
            <p:cNvCxnSpPr>
              <a:cxnSpLocks noChangeShapeType="1"/>
              <a:stCxn id="17432" idx="6"/>
            </p:cNvCxnSpPr>
            <p:nvPr/>
          </p:nvCxnSpPr>
          <p:spPr bwMode="auto">
            <a:xfrm flipV="1">
              <a:off x="816" y="3528"/>
              <a:ext cx="192" cy="456"/>
            </a:xfrm>
            <a:prstGeom prst="straightConnector1">
              <a:avLst/>
            </a:prstGeom>
            <a:noFill/>
            <a:ln w="9525">
              <a:solidFill>
                <a:schemeClr val="tx1"/>
              </a:solidFill>
              <a:round/>
              <a:headEnd/>
              <a:tailEnd/>
            </a:ln>
          </p:spPr>
        </p:cxnSp>
        <p:grpSp>
          <p:nvGrpSpPr>
            <p:cNvPr id="17437" name="Group 27"/>
            <p:cNvGrpSpPr>
              <a:grpSpLocks/>
            </p:cNvGrpSpPr>
            <p:nvPr/>
          </p:nvGrpSpPr>
          <p:grpSpPr bwMode="auto">
            <a:xfrm>
              <a:off x="1920" y="1776"/>
              <a:ext cx="3744" cy="912"/>
              <a:chOff x="1920" y="1776"/>
              <a:chExt cx="3744" cy="912"/>
            </a:xfrm>
          </p:grpSpPr>
          <p:sp>
            <p:nvSpPr>
              <p:cNvPr id="17470" name="AutoShape 28"/>
              <p:cNvSpPr>
                <a:spLocks noChangeArrowheads="1"/>
              </p:cNvSpPr>
              <p:nvPr/>
            </p:nvSpPr>
            <p:spPr bwMode="auto">
              <a:xfrm>
                <a:off x="3888" y="2064"/>
                <a:ext cx="912" cy="384"/>
              </a:xfrm>
              <a:prstGeom prst="flowChartProcess">
                <a:avLst/>
              </a:prstGeom>
              <a:solidFill>
                <a:schemeClr val="accent1"/>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17471" name="Oval 29"/>
              <p:cNvSpPr>
                <a:spLocks noChangeArrowheads="1"/>
              </p:cNvSpPr>
              <p:nvPr/>
            </p:nvSpPr>
            <p:spPr bwMode="auto">
              <a:xfrm>
                <a:off x="4944" y="1872"/>
                <a:ext cx="720" cy="240"/>
              </a:xfrm>
              <a:prstGeom prst="ellipse">
                <a:avLst/>
              </a:prstGeom>
              <a:solidFill>
                <a:srgbClr val="C0C0C0"/>
              </a:solidFill>
              <a:ln w="9525">
                <a:solidFill>
                  <a:schemeClr val="tx1"/>
                </a:solidFill>
                <a:round/>
                <a:headEnd/>
                <a:tailEnd/>
              </a:ln>
            </p:spPr>
            <p:txBody>
              <a:bodyPr wrap="none" anchor="ctr"/>
              <a:lstStyle/>
              <a:p>
                <a:pPr algn="ctr"/>
                <a:endParaRPr lang="en-US" sz="1600">
                  <a:latin typeface="Times New Roman" pitchFamily="18" charset="0"/>
                </a:endParaRPr>
              </a:p>
            </p:txBody>
          </p:sp>
          <p:sp>
            <p:nvSpPr>
              <p:cNvPr id="17472" name="Oval 30"/>
              <p:cNvSpPr>
                <a:spLocks noChangeArrowheads="1"/>
              </p:cNvSpPr>
              <p:nvPr/>
            </p:nvSpPr>
            <p:spPr bwMode="auto">
              <a:xfrm>
                <a:off x="4944" y="2160"/>
                <a:ext cx="720" cy="240"/>
              </a:xfrm>
              <a:prstGeom prst="ellipse">
                <a:avLst/>
              </a:prstGeom>
              <a:solidFill>
                <a:srgbClr val="C0C0C0"/>
              </a:solidFill>
              <a:ln w="9525">
                <a:solidFill>
                  <a:schemeClr val="tx1"/>
                </a:solidFill>
                <a:round/>
                <a:headEnd/>
                <a:tailEnd/>
              </a:ln>
            </p:spPr>
            <p:txBody>
              <a:bodyPr wrap="none" anchor="ctr"/>
              <a:lstStyle/>
              <a:p>
                <a:pPr algn="ctr"/>
                <a:endParaRPr lang="en-US" sz="1600">
                  <a:latin typeface="Times New Roman" pitchFamily="18" charset="0"/>
                </a:endParaRPr>
              </a:p>
            </p:txBody>
          </p:sp>
          <p:sp>
            <p:nvSpPr>
              <p:cNvPr id="17473" name="Oval 31"/>
              <p:cNvSpPr>
                <a:spLocks noChangeArrowheads="1"/>
              </p:cNvSpPr>
              <p:nvPr/>
            </p:nvSpPr>
            <p:spPr bwMode="auto">
              <a:xfrm>
                <a:off x="4944" y="2448"/>
                <a:ext cx="720" cy="240"/>
              </a:xfrm>
              <a:prstGeom prst="ellipse">
                <a:avLst/>
              </a:prstGeom>
              <a:solidFill>
                <a:srgbClr val="C0C0C0"/>
              </a:solidFill>
              <a:ln w="9525">
                <a:solidFill>
                  <a:schemeClr val="tx1"/>
                </a:solidFill>
                <a:round/>
                <a:headEnd/>
                <a:tailEnd/>
              </a:ln>
            </p:spPr>
            <p:txBody>
              <a:bodyPr wrap="none" anchor="ctr"/>
              <a:lstStyle/>
              <a:p>
                <a:pPr algn="ctr"/>
                <a:endParaRPr lang="en-US" sz="1600">
                  <a:latin typeface="Times New Roman" pitchFamily="18" charset="0"/>
                </a:endParaRPr>
              </a:p>
            </p:txBody>
          </p:sp>
          <p:cxnSp>
            <p:nvCxnSpPr>
              <p:cNvPr id="17474" name="AutoShape 32"/>
              <p:cNvCxnSpPr>
                <a:cxnSpLocks noChangeShapeType="1"/>
                <a:stCxn id="17471" idx="2"/>
                <a:endCxn id="17470" idx="3"/>
              </p:cNvCxnSpPr>
              <p:nvPr/>
            </p:nvCxnSpPr>
            <p:spPr bwMode="auto">
              <a:xfrm flipH="1">
                <a:off x="4800" y="1992"/>
                <a:ext cx="144" cy="264"/>
              </a:xfrm>
              <a:prstGeom prst="straightConnector1">
                <a:avLst/>
              </a:prstGeom>
              <a:noFill/>
              <a:ln w="9525">
                <a:solidFill>
                  <a:schemeClr val="tx1"/>
                </a:solidFill>
                <a:round/>
                <a:headEnd/>
                <a:tailEnd/>
              </a:ln>
            </p:spPr>
          </p:cxnSp>
          <p:cxnSp>
            <p:nvCxnSpPr>
              <p:cNvPr id="17475" name="AutoShape 33"/>
              <p:cNvCxnSpPr>
                <a:cxnSpLocks noChangeShapeType="1"/>
                <a:stCxn id="17472" idx="2"/>
                <a:endCxn id="17470" idx="3"/>
              </p:cNvCxnSpPr>
              <p:nvPr/>
            </p:nvCxnSpPr>
            <p:spPr bwMode="auto">
              <a:xfrm flipH="1" flipV="1">
                <a:off x="4800" y="2256"/>
                <a:ext cx="144" cy="24"/>
              </a:xfrm>
              <a:prstGeom prst="straightConnector1">
                <a:avLst/>
              </a:prstGeom>
              <a:noFill/>
              <a:ln w="9525">
                <a:solidFill>
                  <a:schemeClr val="tx1"/>
                </a:solidFill>
                <a:round/>
                <a:headEnd/>
                <a:tailEnd/>
              </a:ln>
            </p:spPr>
          </p:cxnSp>
          <p:cxnSp>
            <p:nvCxnSpPr>
              <p:cNvPr id="17476" name="AutoShape 34"/>
              <p:cNvCxnSpPr>
                <a:cxnSpLocks noChangeShapeType="1"/>
                <a:stCxn id="17473" idx="2"/>
                <a:endCxn id="17470" idx="3"/>
              </p:cNvCxnSpPr>
              <p:nvPr/>
            </p:nvCxnSpPr>
            <p:spPr bwMode="auto">
              <a:xfrm flipH="1" flipV="1">
                <a:off x="4800" y="2256"/>
                <a:ext cx="144" cy="312"/>
              </a:xfrm>
              <a:prstGeom prst="straightConnector1">
                <a:avLst/>
              </a:prstGeom>
              <a:noFill/>
              <a:ln w="9525">
                <a:solidFill>
                  <a:schemeClr val="tx1"/>
                </a:solidFill>
                <a:round/>
                <a:headEnd/>
                <a:tailEnd/>
              </a:ln>
            </p:spPr>
          </p:cxnSp>
          <p:sp>
            <p:nvSpPr>
              <p:cNvPr id="17477" name="AutoShape 35"/>
              <p:cNvSpPr>
                <a:spLocks noChangeArrowheads="1"/>
              </p:cNvSpPr>
              <p:nvPr/>
            </p:nvSpPr>
            <p:spPr bwMode="auto">
              <a:xfrm>
                <a:off x="2496" y="2016"/>
                <a:ext cx="816" cy="528"/>
              </a:xfrm>
              <a:prstGeom prst="flowChartDecision">
                <a:avLst/>
              </a:prstGeom>
              <a:solidFill>
                <a:srgbClr val="0099FF"/>
              </a:solidFill>
              <a:ln w="9525">
                <a:solidFill>
                  <a:schemeClr val="tx1"/>
                </a:solidFill>
                <a:miter lim="800000"/>
                <a:headEnd/>
                <a:tailEnd/>
              </a:ln>
            </p:spPr>
            <p:txBody>
              <a:bodyPr wrap="none" anchor="ctr"/>
              <a:lstStyle/>
              <a:p>
                <a:pPr algn="ctr"/>
                <a:endParaRPr lang="en-US" sz="2400">
                  <a:latin typeface="Times New Roman" pitchFamily="18" charset="0"/>
                </a:endParaRPr>
              </a:p>
            </p:txBody>
          </p:sp>
          <p:cxnSp>
            <p:nvCxnSpPr>
              <p:cNvPr id="17478" name="AutoShape 36"/>
              <p:cNvCxnSpPr>
                <a:cxnSpLocks noChangeShapeType="1"/>
                <a:stCxn id="17416" idx="3"/>
                <a:endCxn id="17477" idx="1"/>
              </p:cNvCxnSpPr>
              <p:nvPr/>
            </p:nvCxnSpPr>
            <p:spPr bwMode="auto">
              <a:xfrm>
                <a:off x="1920" y="1872"/>
                <a:ext cx="576" cy="408"/>
              </a:xfrm>
              <a:prstGeom prst="straightConnector1">
                <a:avLst/>
              </a:prstGeom>
              <a:noFill/>
              <a:ln w="9525">
                <a:solidFill>
                  <a:schemeClr val="tx1"/>
                </a:solidFill>
                <a:round/>
                <a:headEnd/>
                <a:tailEnd/>
              </a:ln>
            </p:spPr>
          </p:cxnSp>
          <p:cxnSp>
            <p:nvCxnSpPr>
              <p:cNvPr id="17479" name="AutoShape 37"/>
              <p:cNvCxnSpPr>
                <a:cxnSpLocks noChangeShapeType="1"/>
                <a:stCxn id="17477" idx="3"/>
                <a:endCxn id="17470" idx="1"/>
              </p:cNvCxnSpPr>
              <p:nvPr/>
            </p:nvCxnSpPr>
            <p:spPr bwMode="auto">
              <a:xfrm flipV="1">
                <a:off x="3312" y="2256"/>
                <a:ext cx="576" cy="24"/>
              </a:xfrm>
              <a:prstGeom prst="straightConnector1">
                <a:avLst/>
              </a:prstGeom>
              <a:noFill/>
              <a:ln w="9525">
                <a:solidFill>
                  <a:schemeClr val="tx1"/>
                </a:solidFill>
                <a:round/>
                <a:headEnd/>
                <a:tailEnd type="triangle" w="med" len="med"/>
              </a:ln>
            </p:spPr>
          </p:cxnSp>
          <p:sp>
            <p:nvSpPr>
              <p:cNvPr id="17480" name="Oval 38"/>
              <p:cNvSpPr>
                <a:spLocks noChangeArrowheads="1"/>
              </p:cNvSpPr>
              <p:nvPr/>
            </p:nvSpPr>
            <p:spPr bwMode="auto">
              <a:xfrm>
                <a:off x="3072" y="1776"/>
                <a:ext cx="720" cy="240"/>
              </a:xfrm>
              <a:prstGeom prst="ellipse">
                <a:avLst/>
              </a:prstGeom>
              <a:solidFill>
                <a:srgbClr val="C0C0C0"/>
              </a:solidFill>
              <a:ln w="9525">
                <a:solidFill>
                  <a:schemeClr val="tx1"/>
                </a:solidFill>
                <a:round/>
                <a:headEnd/>
                <a:tailEnd/>
              </a:ln>
            </p:spPr>
            <p:txBody>
              <a:bodyPr wrap="none" anchor="ctr"/>
              <a:lstStyle/>
              <a:p>
                <a:pPr algn="ctr"/>
                <a:endParaRPr lang="en-US" sz="1600">
                  <a:latin typeface="Times New Roman" pitchFamily="18" charset="0"/>
                </a:endParaRPr>
              </a:p>
            </p:txBody>
          </p:sp>
          <p:cxnSp>
            <p:nvCxnSpPr>
              <p:cNvPr id="17481" name="AutoShape 39"/>
              <p:cNvCxnSpPr>
                <a:cxnSpLocks noChangeShapeType="1"/>
                <a:stCxn id="17477" idx="0"/>
                <a:endCxn id="17480" idx="2"/>
              </p:cNvCxnSpPr>
              <p:nvPr/>
            </p:nvCxnSpPr>
            <p:spPr bwMode="auto">
              <a:xfrm flipV="1">
                <a:off x="2904" y="1896"/>
                <a:ext cx="168" cy="120"/>
              </a:xfrm>
              <a:prstGeom prst="straightConnector1">
                <a:avLst/>
              </a:prstGeom>
              <a:noFill/>
              <a:ln w="9525">
                <a:solidFill>
                  <a:schemeClr val="tx1"/>
                </a:solidFill>
                <a:round/>
                <a:headEnd/>
                <a:tailEnd/>
              </a:ln>
            </p:spPr>
          </p:cxnSp>
        </p:grpSp>
        <p:grpSp>
          <p:nvGrpSpPr>
            <p:cNvPr id="17438" name="Group 40"/>
            <p:cNvGrpSpPr>
              <a:grpSpLocks/>
            </p:cNvGrpSpPr>
            <p:nvPr/>
          </p:nvGrpSpPr>
          <p:grpSpPr bwMode="auto">
            <a:xfrm>
              <a:off x="1920" y="912"/>
              <a:ext cx="3744" cy="960"/>
              <a:chOff x="1920" y="912"/>
              <a:chExt cx="3744" cy="960"/>
            </a:xfrm>
          </p:grpSpPr>
          <p:sp>
            <p:nvSpPr>
              <p:cNvPr id="17458" name="AutoShape 41"/>
              <p:cNvSpPr>
                <a:spLocks noChangeArrowheads="1"/>
              </p:cNvSpPr>
              <p:nvPr/>
            </p:nvSpPr>
            <p:spPr bwMode="auto">
              <a:xfrm>
                <a:off x="3888" y="1248"/>
                <a:ext cx="912" cy="384"/>
              </a:xfrm>
              <a:prstGeom prst="flowChartProcess">
                <a:avLst/>
              </a:prstGeom>
              <a:solidFill>
                <a:schemeClr val="accent1"/>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17459" name="Oval 42"/>
              <p:cNvSpPr>
                <a:spLocks noChangeArrowheads="1"/>
              </p:cNvSpPr>
              <p:nvPr/>
            </p:nvSpPr>
            <p:spPr bwMode="auto">
              <a:xfrm>
                <a:off x="4944" y="1152"/>
                <a:ext cx="720" cy="240"/>
              </a:xfrm>
              <a:prstGeom prst="ellipse">
                <a:avLst/>
              </a:prstGeom>
              <a:solidFill>
                <a:srgbClr val="C0C0C0"/>
              </a:solidFill>
              <a:ln w="9525">
                <a:solidFill>
                  <a:schemeClr val="tx1"/>
                </a:solidFill>
                <a:round/>
                <a:headEnd/>
                <a:tailEnd/>
              </a:ln>
            </p:spPr>
            <p:txBody>
              <a:bodyPr wrap="none" anchor="ctr"/>
              <a:lstStyle/>
              <a:p>
                <a:pPr algn="ctr"/>
                <a:endParaRPr lang="en-US" sz="1600">
                  <a:latin typeface="Times New Roman" pitchFamily="18" charset="0"/>
                </a:endParaRPr>
              </a:p>
            </p:txBody>
          </p:sp>
          <p:sp>
            <p:nvSpPr>
              <p:cNvPr id="17460" name="Oval 43"/>
              <p:cNvSpPr>
                <a:spLocks noChangeArrowheads="1"/>
              </p:cNvSpPr>
              <p:nvPr/>
            </p:nvSpPr>
            <p:spPr bwMode="auto">
              <a:xfrm>
                <a:off x="4944" y="1440"/>
                <a:ext cx="720" cy="240"/>
              </a:xfrm>
              <a:prstGeom prst="ellipse">
                <a:avLst/>
              </a:prstGeom>
              <a:solidFill>
                <a:srgbClr val="C0C0C0"/>
              </a:solidFill>
              <a:ln w="9525">
                <a:solidFill>
                  <a:schemeClr val="tx1"/>
                </a:solidFill>
                <a:round/>
                <a:headEnd/>
                <a:tailEnd/>
              </a:ln>
            </p:spPr>
            <p:txBody>
              <a:bodyPr wrap="none" anchor="ctr"/>
              <a:lstStyle/>
              <a:p>
                <a:pPr algn="ctr"/>
                <a:endParaRPr lang="en-US" sz="1600">
                  <a:latin typeface="Times New Roman" pitchFamily="18" charset="0"/>
                </a:endParaRPr>
              </a:p>
            </p:txBody>
          </p:sp>
          <p:cxnSp>
            <p:nvCxnSpPr>
              <p:cNvPr id="17461" name="AutoShape 44"/>
              <p:cNvCxnSpPr>
                <a:cxnSpLocks noChangeShapeType="1"/>
                <a:stCxn id="17459" idx="2"/>
                <a:endCxn id="17458" idx="3"/>
              </p:cNvCxnSpPr>
              <p:nvPr/>
            </p:nvCxnSpPr>
            <p:spPr bwMode="auto">
              <a:xfrm flipH="1">
                <a:off x="4800" y="1272"/>
                <a:ext cx="144" cy="168"/>
              </a:xfrm>
              <a:prstGeom prst="straightConnector1">
                <a:avLst/>
              </a:prstGeom>
              <a:noFill/>
              <a:ln w="9525">
                <a:solidFill>
                  <a:schemeClr val="tx1"/>
                </a:solidFill>
                <a:round/>
                <a:headEnd/>
                <a:tailEnd/>
              </a:ln>
            </p:spPr>
          </p:cxnSp>
          <p:cxnSp>
            <p:nvCxnSpPr>
              <p:cNvPr id="17462" name="AutoShape 45"/>
              <p:cNvCxnSpPr>
                <a:cxnSpLocks noChangeShapeType="1"/>
                <a:stCxn id="17458" idx="3"/>
                <a:endCxn id="17460" idx="2"/>
              </p:cNvCxnSpPr>
              <p:nvPr/>
            </p:nvCxnSpPr>
            <p:spPr bwMode="auto">
              <a:xfrm>
                <a:off x="4800" y="1440"/>
                <a:ext cx="144" cy="120"/>
              </a:xfrm>
              <a:prstGeom prst="straightConnector1">
                <a:avLst/>
              </a:prstGeom>
              <a:noFill/>
              <a:ln w="9525">
                <a:solidFill>
                  <a:schemeClr val="tx1"/>
                </a:solidFill>
                <a:round/>
                <a:headEnd/>
                <a:tailEnd/>
              </a:ln>
            </p:spPr>
          </p:cxnSp>
          <p:sp>
            <p:nvSpPr>
              <p:cNvPr id="17463" name="AutoShape 46"/>
              <p:cNvSpPr>
                <a:spLocks noChangeArrowheads="1"/>
              </p:cNvSpPr>
              <p:nvPr/>
            </p:nvSpPr>
            <p:spPr bwMode="auto">
              <a:xfrm>
                <a:off x="2496" y="1200"/>
                <a:ext cx="816" cy="528"/>
              </a:xfrm>
              <a:prstGeom prst="flowChartDecision">
                <a:avLst/>
              </a:prstGeom>
              <a:solidFill>
                <a:srgbClr val="0099FF"/>
              </a:solidFill>
              <a:ln w="9525">
                <a:solidFill>
                  <a:schemeClr val="tx1"/>
                </a:solidFill>
                <a:miter lim="800000"/>
                <a:headEnd/>
                <a:tailEnd/>
              </a:ln>
            </p:spPr>
            <p:txBody>
              <a:bodyPr wrap="none" anchor="ctr"/>
              <a:lstStyle/>
              <a:p>
                <a:pPr algn="ctr"/>
                <a:endParaRPr lang="en-US" sz="2400">
                  <a:latin typeface="Times New Roman" pitchFamily="18" charset="0"/>
                </a:endParaRPr>
              </a:p>
            </p:txBody>
          </p:sp>
          <p:cxnSp>
            <p:nvCxnSpPr>
              <p:cNvPr id="17464" name="AutoShape 47"/>
              <p:cNvCxnSpPr>
                <a:cxnSpLocks noChangeShapeType="1"/>
                <a:endCxn id="17463" idx="1"/>
              </p:cNvCxnSpPr>
              <p:nvPr/>
            </p:nvCxnSpPr>
            <p:spPr bwMode="auto">
              <a:xfrm flipV="1">
                <a:off x="1920" y="1464"/>
                <a:ext cx="576" cy="408"/>
              </a:xfrm>
              <a:prstGeom prst="straightConnector1">
                <a:avLst/>
              </a:prstGeom>
              <a:noFill/>
              <a:ln w="9525">
                <a:solidFill>
                  <a:schemeClr val="tx1"/>
                </a:solidFill>
                <a:round/>
                <a:headEnd/>
                <a:tailEnd/>
              </a:ln>
            </p:spPr>
          </p:cxnSp>
          <p:cxnSp>
            <p:nvCxnSpPr>
              <p:cNvPr id="17465" name="AutoShape 48"/>
              <p:cNvCxnSpPr>
                <a:cxnSpLocks noChangeShapeType="1"/>
                <a:stCxn id="17463" idx="3"/>
                <a:endCxn id="17458" idx="1"/>
              </p:cNvCxnSpPr>
              <p:nvPr/>
            </p:nvCxnSpPr>
            <p:spPr bwMode="auto">
              <a:xfrm flipV="1">
                <a:off x="3312" y="1440"/>
                <a:ext cx="576" cy="24"/>
              </a:xfrm>
              <a:prstGeom prst="straightConnector1">
                <a:avLst/>
              </a:prstGeom>
              <a:noFill/>
              <a:ln w="9525">
                <a:solidFill>
                  <a:schemeClr val="tx1"/>
                </a:solidFill>
                <a:round/>
                <a:headEnd/>
                <a:tailEnd/>
              </a:ln>
            </p:spPr>
          </p:cxnSp>
          <p:sp>
            <p:nvSpPr>
              <p:cNvPr id="17466" name="Oval 49"/>
              <p:cNvSpPr>
                <a:spLocks noChangeArrowheads="1"/>
              </p:cNvSpPr>
              <p:nvPr/>
            </p:nvSpPr>
            <p:spPr bwMode="auto">
              <a:xfrm>
                <a:off x="3120" y="912"/>
                <a:ext cx="720" cy="240"/>
              </a:xfrm>
              <a:prstGeom prst="ellipse">
                <a:avLst/>
              </a:prstGeom>
              <a:solidFill>
                <a:srgbClr val="C0C0C0"/>
              </a:solidFill>
              <a:ln w="9525">
                <a:solidFill>
                  <a:schemeClr val="tx1"/>
                </a:solidFill>
                <a:round/>
                <a:headEnd/>
                <a:tailEnd/>
              </a:ln>
            </p:spPr>
            <p:txBody>
              <a:bodyPr wrap="none" anchor="ctr"/>
              <a:lstStyle/>
              <a:p>
                <a:pPr algn="ctr"/>
                <a:endParaRPr lang="en-US" sz="1600">
                  <a:latin typeface="Times New Roman" pitchFamily="18" charset="0"/>
                </a:endParaRPr>
              </a:p>
            </p:txBody>
          </p:sp>
          <p:sp>
            <p:nvSpPr>
              <p:cNvPr id="17467" name="Oval 50"/>
              <p:cNvSpPr>
                <a:spLocks noChangeArrowheads="1"/>
              </p:cNvSpPr>
              <p:nvPr/>
            </p:nvSpPr>
            <p:spPr bwMode="auto">
              <a:xfrm>
                <a:off x="1920" y="912"/>
                <a:ext cx="720" cy="240"/>
              </a:xfrm>
              <a:prstGeom prst="ellipse">
                <a:avLst/>
              </a:prstGeom>
              <a:solidFill>
                <a:srgbClr val="C0C0C0"/>
              </a:solidFill>
              <a:ln w="9525">
                <a:solidFill>
                  <a:schemeClr val="tx1"/>
                </a:solidFill>
                <a:round/>
                <a:headEnd/>
                <a:tailEnd/>
              </a:ln>
            </p:spPr>
            <p:txBody>
              <a:bodyPr wrap="none" anchor="ctr"/>
              <a:lstStyle/>
              <a:p>
                <a:pPr algn="ctr"/>
                <a:endParaRPr lang="en-US" sz="1600">
                  <a:latin typeface="Times New Roman" pitchFamily="18" charset="0"/>
                </a:endParaRPr>
              </a:p>
            </p:txBody>
          </p:sp>
          <p:cxnSp>
            <p:nvCxnSpPr>
              <p:cNvPr id="17468" name="AutoShape 51"/>
              <p:cNvCxnSpPr>
                <a:cxnSpLocks noChangeShapeType="1"/>
                <a:stCxn id="17463" idx="0"/>
                <a:endCxn id="17467" idx="6"/>
              </p:cNvCxnSpPr>
              <p:nvPr/>
            </p:nvCxnSpPr>
            <p:spPr bwMode="auto">
              <a:xfrm flipH="1" flipV="1">
                <a:off x="2640" y="1032"/>
                <a:ext cx="264" cy="168"/>
              </a:xfrm>
              <a:prstGeom prst="straightConnector1">
                <a:avLst/>
              </a:prstGeom>
              <a:noFill/>
              <a:ln w="9525">
                <a:solidFill>
                  <a:schemeClr val="tx1"/>
                </a:solidFill>
                <a:round/>
                <a:headEnd/>
                <a:tailEnd/>
              </a:ln>
            </p:spPr>
          </p:cxnSp>
          <p:cxnSp>
            <p:nvCxnSpPr>
              <p:cNvPr id="17469" name="AutoShape 52"/>
              <p:cNvCxnSpPr>
                <a:cxnSpLocks noChangeShapeType="1"/>
                <a:stCxn id="17463" idx="0"/>
                <a:endCxn id="17466" idx="2"/>
              </p:cNvCxnSpPr>
              <p:nvPr/>
            </p:nvCxnSpPr>
            <p:spPr bwMode="auto">
              <a:xfrm flipV="1">
                <a:off x="2904" y="1032"/>
                <a:ext cx="216" cy="168"/>
              </a:xfrm>
              <a:prstGeom prst="straightConnector1">
                <a:avLst/>
              </a:prstGeom>
              <a:noFill/>
              <a:ln w="9525">
                <a:solidFill>
                  <a:schemeClr val="tx1"/>
                </a:solidFill>
                <a:round/>
                <a:headEnd/>
                <a:tailEnd/>
              </a:ln>
            </p:spPr>
          </p:cxnSp>
        </p:grpSp>
        <p:grpSp>
          <p:nvGrpSpPr>
            <p:cNvPr id="17439" name="Group 53"/>
            <p:cNvGrpSpPr>
              <a:grpSpLocks/>
            </p:cNvGrpSpPr>
            <p:nvPr/>
          </p:nvGrpSpPr>
          <p:grpSpPr bwMode="auto">
            <a:xfrm>
              <a:off x="1920" y="1872"/>
              <a:ext cx="3696" cy="2208"/>
              <a:chOff x="1920" y="1872"/>
              <a:chExt cx="3696" cy="2208"/>
            </a:xfrm>
          </p:grpSpPr>
          <p:sp>
            <p:nvSpPr>
              <p:cNvPr id="17440" name="AutoShape 54"/>
              <p:cNvSpPr>
                <a:spLocks noChangeArrowheads="1"/>
              </p:cNvSpPr>
              <p:nvPr/>
            </p:nvSpPr>
            <p:spPr bwMode="auto">
              <a:xfrm>
                <a:off x="2448" y="2784"/>
                <a:ext cx="816" cy="528"/>
              </a:xfrm>
              <a:prstGeom prst="flowChartDecision">
                <a:avLst/>
              </a:prstGeom>
              <a:solidFill>
                <a:srgbClr val="0099FF"/>
              </a:solidFill>
              <a:ln w="9525">
                <a:solidFill>
                  <a:schemeClr val="tx1"/>
                </a:solidFill>
                <a:miter lim="800000"/>
                <a:headEnd/>
                <a:tailEnd/>
              </a:ln>
            </p:spPr>
            <p:txBody>
              <a:bodyPr wrap="none" anchor="ctr"/>
              <a:lstStyle/>
              <a:p>
                <a:pPr algn="ctr"/>
                <a:r>
                  <a:rPr lang="en-US" sz="1800">
                    <a:latin typeface="Times New Roman" pitchFamily="18" charset="0"/>
                  </a:rPr>
                  <a:t/>
                </a:r>
                <a:br>
                  <a:rPr lang="en-US" sz="1800">
                    <a:latin typeface="Times New Roman" pitchFamily="18" charset="0"/>
                  </a:rPr>
                </a:br>
                <a:endParaRPr lang="en-US" sz="1800">
                  <a:latin typeface="Times New Roman" pitchFamily="18" charset="0"/>
                </a:endParaRPr>
              </a:p>
            </p:txBody>
          </p:sp>
          <p:grpSp>
            <p:nvGrpSpPr>
              <p:cNvPr id="17441" name="Group 55"/>
              <p:cNvGrpSpPr>
                <a:grpSpLocks/>
              </p:cNvGrpSpPr>
              <p:nvPr/>
            </p:nvGrpSpPr>
            <p:grpSpPr bwMode="auto">
              <a:xfrm>
                <a:off x="4704" y="2976"/>
                <a:ext cx="912" cy="1104"/>
                <a:chOff x="3360" y="2544"/>
                <a:chExt cx="912" cy="1104"/>
              </a:xfrm>
            </p:grpSpPr>
            <p:sp>
              <p:nvSpPr>
                <p:cNvPr id="17450" name="Oval 56"/>
                <p:cNvSpPr>
                  <a:spLocks noChangeArrowheads="1"/>
                </p:cNvSpPr>
                <p:nvPr/>
              </p:nvSpPr>
              <p:spPr bwMode="auto">
                <a:xfrm>
                  <a:off x="3552" y="2544"/>
                  <a:ext cx="720" cy="240"/>
                </a:xfrm>
                <a:prstGeom prst="ellipse">
                  <a:avLst/>
                </a:prstGeom>
                <a:solidFill>
                  <a:srgbClr val="C0C0C0"/>
                </a:solidFill>
                <a:ln w="9525">
                  <a:solidFill>
                    <a:schemeClr val="tx1"/>
                  </a:solidFill>
                  <a:round/>
                  <a:headEnd/>
                  <a:tailEnd/>
                </a:ln>
              </p:spPr>
              <p:txBody>
                <a:bodyPr wrap="none" anchor="ctr"/>
                <a:lstStyle/>
                <a:p>
                  <a:pPr algn="ctr"/>
                  <a:endParaRPr lang="en-US" sz="1600">
                    <a:latin typeface="Times New Roman" pitchFamily="18" charset="0"/>
                  </a:endParaRPr>
                </a:p>
              </p:txBody>
            </p:sp>
            <p:sp>
              <p:nvSpPr>
                <p:cNvPr id="17451" name="Oval 57"/>
                <p:cNvSpPr>
                  <a:spLocks noChangeArrowheads="1"/>
                </p:cNvSpPr>
                <p:nvPr/>
              </p:nvSpPr>
              <p:spPr bwMode="auto">
                <a:xfrm>
                  <a:off x="3552" y="2832"/>
                  <a:ext cx="720" cy="240"/>
                </a:xfrm>
                <a:prstGeom prst="ellipse">
                  <a:avLst/>
                </a:prstGeom>
                <a:solidFill>
                  <a:srgbClr val="C0C0C0"/>
                </a:solidFill>
                <a:ln w="9525">
                  <a:solidFill>
                    <a:schemeClr val="tx1"/>
                  </a:solidFill>
                  <a:round/>
                  <a:headEnd/>
                  <a:tailEnd/>
                </a:ln>
              </p:spPr>
              <p:txBody>
                <a:bodyPr wrap="none" anchor="ctr"/>
                <a:lstStyle/>
                <a:p>
                  <a:pPr algn="ctr"/>
                  <a:endParaRPr lang="en-US" sz="1600">
                    <a:latin typeface="Times New Roman" pitchFamily="18" charset="0"/>
                  </a:endParaRPr>
                </a:p>
              </p:txBody>
            </p:sp>
            <p:sp>
              <p:nvSpPr>
                <p:cNvPr id="17452" name="Oval 58"/>
                <p:cNvSpPr>
                  <a:spLocks noChangeArrowheads="1"/>
                </p:cNvSpPr>
                <p:nvPr/>
              </p:nvSpPr>
              <p:spPr bwMode="auto">
                <a:xfrm>
                  <a:off x="3552" y="3120"/>
                  <a:ext cx="720" cy="240"/>
                </a:xfrm>
                <a:prstGeom prst="ellipse">
                  <a:avLst/>
                </a:prstGeom>
                <a:solidFill>
                  <a:srgbClr val="C0C0C0"/>
                </a:solidFill>
                <a:ln w="9525">
                  <a:solidFill>
                    <a:schemeClr val="tx1"/>
                  </a:solidFill>
                  <a:round/>
                  <a:headEnd/>
                  <a:tailEnd/>
                </a:ln>
              </p:spPr>
              <p:txBody>
                <a:bodyPr wrap="none" anchor="ctr"/>
                <a:lstStyle/>
                <a:p>
                  <a:pPr algn="ctr"/>
                  <a:endParaRPr lang="en-US" sz="1600">
                    <a:latin typeface="Times New Roman" pitchFamily="18" charset="0"/>
                  </a:endParaRPr>
                </a:p>
              </p:txBody>
            </p:sp>
            <p:sp>
              <p:nvSpPr>
                <p:cNvPr id="17453" name="Oval 59"/>
                <p:cNvSpPr>
                  <a:spLocks noChangeArrowheads="1"/>
                </p:cNvSpPr>
                <p:nvPr/>
              </p:nvSpPr>
              <p:spPr bwMode="auto">
                <a:xfrm>
                  <a:off x="3552" y="3408"/>
                  <a:ext cx="720" cy="240"/>
                </a:xfrm>
                <a:prstGeom prst="ellipse">
                  <a:avLst/>
                </a:prstGeom>
                <a:solidFill>
                  <a:srgbClr val="C0C0C0"/>
                </a:solidFill>
                <a:ln w="9525">
                  <a:solidFill>
                    <a:schemeClr val="tx1"/>
                  </a:solidFill>
                  <a:round/>
                  <a:headEnd/>
                  <a:tailEnd/>
                </a:ln>
              </p:spPr>
              <p:txBody>
                <a:bodyPr wrap="none" anchor="ctr"/>
                <a:lstStyle/>
                <a:p>
                  <a:pPr algn="ctr"/>
                  <a:endParaRPr lang="en-US" sz="1600">
                    <a:latin typeface="Times New Roman" pitchFamily="18" charset="0"/>
                  </a:endParaRPr>
                </a:p>
              </p:txBody>
            </p:sp>
            <p:cxnSp>
              <p:nvCxnSpPr>
                <p:cNvPr id="17454" name="AutoShape 60"/>
                <p:cNvCxnSpPr>
                  <a:cxnSpLocks noChangeShapeType="1"/>
                  <a:stCxn id="17450" idx="2"/>
                </p:cNvCxnSpPr>
                <p:nvPr/>
              </p:nvCxnSpPr>
              <p:spPr bwMode="auto">
                <a:xfrm flipH="1">
                  <a:off x="3360" y="2664"/>
                  <a:ext cx="192" cy="360"/>
                </a:xfrm>
                <a:prstGeom prst="straightConnector1">
                  <a:avLst/>
                </a:prstGeom>
                <a:noFill/>
                <a:ln w="9525">
                  <a:solidFill>
                    <a:schemeClr val="tx1"/>
                  </a:solidFill>
                  <a:round/>
                  <a:headEnd/>
                  <a:tailEnd/>
                </a:ln>
              </p:spPr>
            </p:cxnSp>
            <p:cxnSp>
              <p:nvCxnSpPr>
                <p:cNvPr id="17455" name="AutoShape 61"/>
                <p:cNvCxnSpPr>
                  <a:cxnSpLocks noChangeShapeType="1"/>
                  <a:stCxn id="17451" idx="2"/>
                </p:cNvCxnSpPr>
                <p:nvPr/>
              </p:nvCxnSpPr>
              <p:spPr bwMode="auto">
                <a:xfrm flipH="1">
                  <a:off x="3360" y="2952"/>
                  <a:ext cx="192" cy="72"/>
                </a:xfrm>
                <a:prstGeom prst="straightConnector1">
                  <a:avLst/>
                </a:prstGeom>
                <a:noFill/>
                <a:ln w="9525">
                  <a:solidFill>
                    <a:schemeClr val="tx1"/>
                  </a:solidFill>
                  <a:round/>
                  <a:headEnd/>
                  <a:tailEnd/>
                </a:ln>
              </p:spPr>
            </p:cxnSp>
            <p:cxnSp>
              <p:nvCxnSpPr>
                <p:cNvPr id="17456" name="AutoShape 62"/>
                <p:cNvCxnSpPr>
                  <a:cxnSpLocks noChangeShapeType="1"/>
                  <a:stCxn id="17452" idx="2"/>
                </p:cNvCxnSpPr>
                <p:nvPr/>
              </p:nvCxnSpPr>
              <p:spPr bwMode="auto">
                <a:xfrm flipH="1" flipV="1">
                  <a:off x="3360" y="3024"/>
                  <a:ext cx="192" cy="216"/>
                </a:xfrm>
                <a:prstGeom prst="straightConnector1">
                  <a:avLst/>
                </a:prstGeom>
                <a:noFill/>
                <a:ln w="9525">
                  <a:solidFill>
                    <a:schemeClr val="tx1"/>
                  </a:solidFill>
                  <a:round/>
                  <a:headEnd/>
                  <a:tailEnd/>
                </a:ln>
              </p:spPr>
            </p:cxnSp>
            <p:cxnSp>
              <p:nvCxnSpPr>
                <p:cNvPr id="17457" name="AutoShape 63"/>
                <p:cNvCxnSpPr>
                  <a:cxnSpLocks noChangeShapeType="1"/>
                  <a:stCxn id="17453" idx="2"/>
                </p:cNvCxnSpPr>
                <p:nvPr/>
              </p:nvCxnSpPr>
              <p:spPr bwMode="auto">
                <a:xfrm flipH="1" flipV="1">
                  <a:off x="3360" y="3024"/>
                  <a:ext cx="192" cy="504"/>
                </a:xfrm>
                <a:prstGeom prst="straightConnector1">
                  <a:avLst/>
                </a:prstGeom>
                <a:noFill/>
                <a:ln w="9525">
                  <a:solidFill>
                    <a:schemeClr val="tx1"/>
                  </a:solidFill>
                  <a:round/>
                  <a:headEnd/>
                  <a:tailEnd/>
                </a:ln>
              </p:spPr>
            </p:cxnSp>
          </p:grpSp>
          <p:cxnSp>
            <p:nvCxnSpPr>
              <p:cNvPr id="17442" name="AutoShape 64"/>
              <p:cNvCxnSpPr>
                <a:cxnSpLocks noChangeShapeType="1"/>
              </p:cNvCxnSpPr>
              <p:nvPr/>
            </p:nvCxnSpPr>
            <p:spPr bwMode="auto">
              <a:xfrm flipH="1" flipV="1">
                <a:off x="1920" y="1872"/>
                <a:ext cx="528" cy="1176"/>
              </a:xfrm>
              <a:prstGeom prst="straightConnector1">
                <a:avLst/>
              </a:prstGeom>
              <a:noFill/>
              <a:ln w="9525">
                <a:solidFill>
                  <a:schemeClr val="tx1"/>
                </a:solidFill>
                <a:round/>
                <a:headEnd/>
                <a:tailEnd type="triangle" w="med" len="med"/>
              </a:ln>
            </p:spPr>
          </p:cxnSp>
          <p:cxnSp>
            <p:nvCxnSpPr>
              <p:cNvPr id="17443" name="AutoShape 65"/>
              <p:cNvCxnSpPr>
                <a:cxnSpLocks noChangeShapeType="1"/>
              </p:cNvCxnSpPr>
              <p:nvPr/>
            </p:nvCxnSpPr>
            <p:spPr bwMode="auto">
              <a:xfrm flipH="1">
                <a:off x="1920" y="3048"/>
                <a:ext cx="528" cy="456"/>
              </a:xfrm>
              <a:prstGeom prst="straightConnector1">
                <a:avLst/>
              </a:prstGeom>
              <a:noFill/>
              <a:ln w="9525">
                <a:solidFill>
                  <a:schemeClr val="tx1"/>
                </a:solidFill>
                <a:round/>
                <a:headEnd/>
                <a:tailEnd type="triangle" w="med" len="med"/>
              </a:ln>
            </p:spPr>
          </p:cxnSp>
          <p:sp>
            <p:nvSpPr>
              <p:cNvPr id="17444" name="Text Box 66"/>
              <p:cNvSpPr txBox="1">
                <a:spLocks noChangeArrowheads="1"/>
              </p:cNvSpPr>
              <p:nvPr/>
            </p:nvSpPr>
            <p:spPr bwMode="auto">
              <a:xfrm>
                <a:off x="2149" y="2334"/>
                <a:ext cx="313" cy="468"/>
              </a:xfrm>
              <a:prstGeom prst="rect">
                <a:avLst/>
              </a:prstGeom>
              <a:noFill/>
              <a:ln w="9525">
                <a:noFill/>
                <a:miter lim="800000"/>
                <a:headEnd/>
                <a:tailEnd/>
              </a:ln>
            </p:spPr>
            <p:txBody>
              <a:bodyPr wrap="none">
                <a:spAutoFit/>
              </a:bodyPr>
              <a:lstStyle/>
              <a:p>
                <a:endParaRPr lang="en-US" sz="2400">
                  <a:latin typeface="Times New Roman" pitchFamily="18" charset="0"/>
                </a:endParaRPr>
              </a:p>
            </p:txBody>
          </p:sp>
          <p:sp>
            <p:nvSpPr>
              <p:cNvPr id="17445" name="Text Box 67"/>
              <p:cNvSpPr txBox="1">
                <a:spLocks noChangeArrowheads="1"/>
              </p:cNvSpPr>
              <p:nvPr/>
            </p:nvSpPr>
            <p:spPr bwMode="auto">
              <a:xfrm>
                <a:off x="2001" y="3149"/>
                <a:ext cx="313" cy="467"/>
              </a:xfrm>
              <a:prstGeom prst="rect">
                <a:avLst/>
              </a:prstGeom>
              <a:noFill/>
              <a:ln w="9525">
                <a:noFill/>
                <a:miter lim="800000"/>
                <a:headEnd/>
                <a:tailEnd/>
              </a:ln>
            </p:spPr>
            <p:txBody>
              <a:bodyPr wrap="none">
                <a:spAutoFit/>
              </a:bodyPr>
              <a:lstStyle/>
              <a:p>
                <a:endParaRPr lang="en-US" sz="2400">
                  <a:latin typeface="Times New Roman" pitchFamily="18" charset="0"/>
                </a:endParaRPr>
              </a:p>
            </p:txBody>
          </p:sp>
          <p:sp>
            <p:nvSpPr>
              <p:cNvPr id="17446" name="AutoShape 68"/>
              <p:cNvSpPr>
                <a:spLocks noChangeArrowheads="1"/>
              </p:cNvSpPr>
              <p:nvPr/>
            </p:nvSpPr>
            <p:spPr bwMode="auto">
              <a:xfrm>
                <a:off x="3792" y="3264"/>
                <a:ext cx="912" cy="384"/>
              </a:xfrm>
              <a:prstGeom prst="flowChartProcess">
                <a:avLst/>
              </a:prstGeom>
              <a:solidFill>
                <a:schemeClr val="accent1"/>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17447" name="Line 69"/>
              <p:cNvSpPr>
                <a:spLocks noChangeShapeType="1"/>
              </p:cNvSpPr>
              <p:nvPr/>
            </p:nvSpPr>
            <p:spPr bwMode="auto">
              <a:xfrm>
                <a:off x="3264" y="3072"/>
                <a:ext cx="528" cy="384"/>
              </a:xfrm>
              <a:prstGeom prst="line">
                <a:avLst/>
              </a:prstGeom>
              <a:noFill/>
              <a:ln w="9525">
                <a:solidFill>
                  <a:schemeClr val="tx1"/>
                </a:solidFill>
                <a:round/>
                <a:headEnd/>
                <a:tailEnd/>
              </a:ln>
            </p:spPr>
            <p:txBody>
              <a:bodyPr wrap="none" anchor="ctr"/>
              <a:lstStyle/>
              <a:p>
                <a:endParaRPr lang="en-US"/>
              </a:p>
            </p:txBody>
          </p:sp>
          <p:sp>
            <p:nvSpPr>
              <p:cNvPr id="17448" name="AutoShape 70"/>
              <p:cNvSpPr>
                <a:spLocks noChangeArrowheads="1"/>
              </p:cNvSpPr>
              <p:nvPr/>
            </p:nvSpPr>
            <p:spPr bwMode="auto">
              <a:xfrm>
                <a:off x="2400" y="2736"/>
                <a:ext cx="912" cy="624"/>
              </a:xfrm>
              <a:prstGeom prst="flowChartDecision">
                <a:avLst/>
              </a:prstGeom>
              <a:noFill/>
              <a:ln w="9525">
                <a:solidFill>
                  <a:schemeClr val="tx1"/>
                </a:solidFill>
                <a:miter lim="800000"/>
                <a:headEnd/>
                <a:tailEnd/>
              </a:ln>
            </p:spPr>
            <p:txBody>
              <a:bodyPr wrap="none" anchor="ctr"/>
              <a:lstStyle/>
              <a:p>
                <a:pPr algn="ctr"/>
                <a:endParaRPr lang="en-US" sz="1800">
                  <a:latin typeface="Times New Roman" pitchFamily="18" charset="0"/>
                </a:endParaRPr>
              </a:p>
            </p:txBody>
          </p:sp>
          <p:sp>
            <p:nvSpPr>
              <p:cNvPr id="17449" name="AutoShape 71"/>
              <p:cNvSpPr>
                <a:spLocks noChangeArrowheads="1"/>
              </p:cNvSpPr>
              <p:nvPr/>
            </p:nvSpPr>
            <p:spPr bwMode="auto">
              <a:xfrm>
                <a:off x="3744" y="3216"/>
                <a:ext cx="1008" cy="480"/>
              </a:xfrm>
              <a:prstGeom prst="flowChartProcess">
                <a:avLst/>
              </a:prstGeom>
              <a:noFill/>
              <a:ln w="9525">
                <a:solidFill>
                  <a:schemeClr val="tx1"/>
                </a:solidFill>
                <a:miter lim="800000"/>
                <a:headEnd/>
                <a:tailEnd/>
              </a:ln>
            </p:spPr>
            <p:txBody>
              <a:bodyPr wrap="none" anchor="ctr"/>
              <a:lstStyle/>
              <a:p>
                <a:pPr algn="ctr"/>
                <a:endParaRPr lang="en-US" sz="2400">
                  <a:latin typeface="Times New Roman" pitchFamily="18" charset="0"/>
                </a:endParaRPr>
              </a:p>
            </p:txBody>
          </p:sp>
        </p:grpSp>
      </p:grpSp>
      <p:sp>
        <p:nvSpPr>
          <p:cNvPr id="17415" name="Text Box 72"/>
          <p:cNvSpPr txBox="1">
            <a:spLocks noChangeArrowheads="1"/>
          </p:cNvSpPr>
          <p:nvPr/>
        </p:nvSpPr>
        <p:spPr bwMode="auto">
          <a:xfrm>
            <a:off x="7010400" y="6477000"/>
            <a:ext cx="2143125" cy="228600"/>
          </a:xfrm>
          <a:prstGeom prst="rect">
            <a:avLst/>
          </a:prstGeom>
          <a:noFill/>
          <a:ln w="9525">
            <a:noFill/>
            <a:miter lim="800000"/>
            <a:headEnd/>
            <a:tailEnd/>
          </a:ln>
        </p:spPr>
        <p:txBody>
          <a:bodyPr wrap="none">
            <a:spAutoFit/>
          </a:bodyPr>
          <a:lstStyle/>
          <a:p>
            <a:pPr algn="r"/>
            <a:r>
              <a:rPr lang="en-US" sz="900">
                <a:latin typeface="Times New Roman" pitchFamily="18" charset="0"/>
              </a:rPr>
              <a:t>Image from </a:t>
            </a:r>
            <a:r>
              <a:rPr lang="en-US" sz="900">
                <a:latin typeface="Times New Roman" pitchFamily="18" charset="0"/>
                <a:hlinkClick r:id="rId4"/>
              </a:rPr>
              <a:t>www.computer.org</a:t>
            </a:r>
            <a:r>
              <a:rPr lang="en-US" sz="900">
                <a:latin typeface="Times New Roman" pitchFamily="18" charset="0"/>
              </a:rPr>
              <a:t> July, 2003</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2"/>
          <p:cNvSpPr>
            <a:spLocks noGrp="1"/>
          </p:cNvSpPr>
          <p:nvPr>
            <p:ph type="sldNum" sz="quarter" idx="10"/>
          </p:nvPr>
        </p:nvSpPr>
        <p:spPr>
          <a:noFill/>
        </p:spPr>
        <p:txBody>
          <a:bodyPr/>
          <a:lstStyle/>
          <a:p>
            <a:fld id="{72715890-C6B1-4130-B8B9-E768BF2E9F71}" type="slidenum">
              <a:rPr lang="en-US" smtClean="0"/>
              <a:pPr/>
              <a:t>16</a:t>
            </a:fld>
            <a:endParaRPr lang="en-US" smtClean="0"/>
          </a:p>
        </p:txBody>
      </p:sp>
      <p:grpSp>
        <p:nvGrpSpPr>
          <p:cNvPr id="18435" name="Group 52"/>
          <p:cNvGrpSpPr>
            <a:grpSpLocks/>
          </p:cNvGrpSpPr>
          <p:nvPr/>
        </p:nvGrpSpPr>
        <p:grpSpPr bwMode="auto">
          <a:xfrm>
            <a:off x="685800" y="1676400"/>
            <a:ext cx="1524000" cy="1600200"/>
            <a:chOff x="336" y="1200"/>
            <a:chExt cx="960" cy="1008"/>
          </a:xfrm>
        </p:grpSpPr>
        <p:sp>
          <p:nvSpPr>
            <p:cNvPr id="18490" name="Oval 7"/>
            <p:cNvSpPr>
              <a:spLocks noChangeArrowheads="1"/>
            </p:cNvSpPr>
            <p:nvPr/>
          </p:nvSpPr>
          <p:spPr bwMode="auto">
            <a:xfrm>
              <a:off x="336" y="1584"/>
              <a:ext cx="720" cy="240"/>
            </a:xfrm>
            <a:prstGeom prst="ellipse">
              <a:avLst/>
            </a:prstGeom>
            <a:solidFill>
              <a:srgbClr val="C0C0C0"/>
            </a:solidFill>
            <a:ln w="9525">
              <a:solidFill>
                <a:schemeClr val="tx1"/>
              </a:solidFill>
              <a:round/>
              <a:headEnd/>
              <a:tailEnd/>
            </a:ln>
          </p:spPr>
          <p:txBody>
            <a:bodyPr wrap="none" anchor="ctr"/>
            <a:lstStyle/>
            <a:p>
              <a:pPr algn="ctr"/>
              <a:r>
                <a:rPr lang="en-US" sz="1600">
                  <a:latin typeface="Times New Roman" pitchFamily="18" charset="0"/>
                </a:rPr>
                <a:t>name</a:t>
              </a:r>
              <a:endParaRPr lang="en-US" sz="2400">
                <a:latin typeface="Times New Roman" pitchFamily="18" charset="0"/>
              </a:endParaRPr>
            </a:p>
          </p:txBody>
        </p:sp>
        <p:cxnSp>
          <p:nvCxnSpPr>
            <p:cNvPr id="18491" name="AutoShape 8"/>
            <p:cNvCxnSpPr>
              <a:cxnSpLocks noChangeShapeType="1"/>
            </p:cNvCxnSpPr>
            <p:nvPr/>
          </p:nvCxnSpPr>
          <p:spPr bwMode="auto">
            <a:xfrm>
              <a:off x="1056" y="1704"/>
              <a:ext cx="240" cy="24"/>
            </a:xfrm>
            <a:prstGeom prst="straightConnector1">
              <a:avLst/>
            </a:prstGeom>
            <a:noFill/>
            <a:ln w="9525">
              <a:solidFill>
                <a:schemeClr val="tx1"/>
              </a:solidFill>
              <a:round/>
              <a:headEnd/>
              <a:tailEnd/>
            </a:ln>
          </p:spPr>
        </p:cxnSp>
        <p:sp>
          <p:nvSpPr>
            <p:cNvPr id="18492" name="Oval 11"/>
            <p:cNvSpPr>
              <a:spLocks noChangeArrowheads="1"/>
            </p:cNvSpPr>
            <p:nvPr/>
          </p:nvSpPr>
          <p:spPr bwMode="auto">
            <a:xfrm>
              <a:off x="336" y="1200"/>
              <a:ext cx="720" cy="240"/>
            </a:xfrm>
            <a:prstGeom prst="ellipse">
              <a:avLst/>
            </a:prstGeom>
            <a:solidFill>
              <a:srgbClr val="C0C0C0"/>
            </a:solidFill>
            <a:ln w="9525">
              <a:solidFill>
                <a:schemeClr val="tx1"/>
              </a:solidFill>
              <a:round/>
              <a:headEnd/>
              <a:tailEnd/>
            </a:ln>
          </p:spPr>
          <p:txBody>
            <a:bodyPr wrap="none" anchor="ctr"/>
            <a:lstStyle/>
            <a:p>
              <a:pPr algn="ctr"/>
              <a:r>
                <a:rPr lang="en-US" sz="1600" u="sng">
                  <a:latin typeface="Times New Roman" pitchFamily="18" charset="0"/>
                </a:rPr>
                <a:t>ID</a:t>
              </a:r>
              <a:endParaRPr lang="en-US" sz="2400">
                <a:latin typeface="Times New Roman" pitchFamily="18" charset="0"/>
              </a:endParaRPr>
            </a:p>
          </p:txBody>
        </p:sp>
        <p:cxnSp>
          <p:nvCxnSpPr>
            <p:cNvPr id="18493" name="AutoShape 12"/>
            <p:cNvCxnSpPr>
              <a:cxnSpLocks noChangeShapeType="1"/>
            </p:cNvCxnSpPr>
            <p:nvPr/>
          </p:nvCxnSpPr>
          <p:spPr bwMode="auto">
            <a:xfrm>
              <a:off x="1056" y="1320"/>
              <a:ext cx="240" cy="408"/>
            </a:xfrm>
            <a:prstGeom prst="straightConnector1">
              <a:avLst/>
            </a:prstGeom>
            <a:noFill/>
            <a:ln w="9525">
              <a:solidFill>
                <a:schemeClr val="tx1"/>
              </a:solidFill>
              <a:round/>
              <a:headEnd/>
              <a:tailEnd/>
            </a:ln>
          </p:spPr>
        </p:cxnSp>
        <p:sp>
          <p:nvSpPr>
            <p:cNvPr id="18494" name="Oval 15"/>
            <p:cNvSpPr>
              <a:spLocks noChangeArrowheads="1"/>
            </p:cNvSpPr>
            <p:nvPr/>
          </p:nvSpPr>
          <p:spPr bwMode="auto">
            <a:xfrm>
              <a:off x="336" y="1968"/>
              <a:ext cx="720" cy="240"/>
            </a:xfrm>
            <a:prstGeom prst="ellipse">
              <a:avLst/>
            </a:prstGeom>
            <a:solidFill>
              <a:srgbClr val="C0C0C0"/>
            </a:solidFill>
            <a:ln w="9525">
              <a:solidFill>
                <a:schemeClr val="tx1"/>
              </a:solidFill>
              <a:round/>
              <a:headEnd/>
              <a:tailEnd/>
            </a:ln>
          </p:spPr>
          <p:txBody>
            <a:bodyPr wrap="none" anchor="ctr"/>
            <a:lstStyle/>
            <a:p>
              <a:pPr algn="ctr"/>
              <a:r>
                <a:rPr lang="en-US" sz="1600">
                  <a:latin typeface="Times New Roman" pitchFamily="18" charset="0"/>
                </a:rPr>
                <a:t>password</a:t>
              </a:r>
              <a:endParaRPr lang="en-US" sz="2400">
                <a:latin typeface="Times New Roman" pitchFamily="18" charset="0"/>
              </a:endParaRPr>
            </a:p>
          </p:txBody>
        </p:sp>
        <p:cxnSp>
          <p:nvCxnSpPr>
            <p:cNvPr id="18495" name="AutoShape 16"/>
            <p:cNvCxnSpPr>
              <a:cxnSpLocks noChangeShapeType="1"/>
              <a:stCxn id="18494" idx="6"/>
            </p:cNvCxnSpPr>
            <p:nvPr/>
          </p:nvCxnSpPr>
          <p:spPr bwMode="auto">
            <a:xfrm flipV="1">
              <a:off x="1056" y="1728"/>
              <a:ext cx="240" cy="360"/>
            </a:xfrm>
            <a:prstGeom prst="straightConnector1">
              <a:avLst/>
            </a:prstGeom>
            <a:noFill/>
            <a:ln w="9525">
              <a:solidFill>
                <a:schemeClr val="tx1"/>
              </a:solidFill>
              <a:round/>
              <a:headEnd/>
              <a:tailEnd/>
            </a:ln>
          </p:spPr>
        </p:cxnSp>
      </p:grpSp>
      <p:sp>
        <p:nvSpPr>
          <p:cNvPr id="18436" name="Rectangle 36"/>
          <p:cNvSpPr>
            <a:spLocks noGrp="1" noChangeArrowheads="1"/>
          </p:cNvSpPr>
          <p:nvPr>
            <p:ph type="title"/>
          </p:nvPr>
        </p:nvSpPr>
        <p:spPr>
          <a:noFill/>
        </p:spPr>
        <p:txBody>
          <a:bodyPr/>
          <a:lstStyle/>
          <a:p>
            <a:pPr eaLnBrk="1" hangingPunct="1"/>
            <a:r>
              <a:rPr lang="en-US" smtClean="0"/>
              <a:t>BC: ERD</a:t>
            </a:r>
            <a:endParaRPr lang="en-US" sz="2800" smtClean="0"/>
          </a:p>
        </p:txBody>
      </p:sp>
      <p:grpSp>
        <p:nvGrpSpPr>
          <p:cNvPr id="18437" name="Group 50"/>
          <p:cNvGrpSpPr>
            <a:grpSpLocks/>
          </p:cNvGrpSpPr>
          <p:nvPr/>
        </p:nvGrpSpPr>
        <p:grpSpPr bwMode="auto">
          <a:xfrm>
            <a:off x="5765800" y="3276600"/>
            <a:ext cx="1574800" cy="1524000"/>
            <a:chOff x="3632" y="2208"/>
            <a:chExt cx="992" cy="960"/>
          </a:xfrm>
        </p:grpSpPr>
        <p:grpSp>
          <p:nvGrpSpPr>
            <p:cNvPr id="18484" name="Group 37"/>
            <p:cNvGrpSpPr>
              <a:grpSpLocks/>
            </p:cNvGrpSpPr>
            <p:nvPr/>
          </p:nvGrpSpPr>
          <p:grpSpPr bwMode="auto">
            <a:xfrm>
              <a:off x="3744" y="2208"/>
              <a:ext cx="816" cy="960"/>
              <a:chOff x="3744" y="2208"/>
              <a:chExt cx="816" cy="960"/>
            </a:xfrm>
          </p:grpSpPr>
          <p:sp>
            <p:nvSpPr>
              <p:cNvPr id="18487" name="AutoShape 38"/>
              <p:cNvSpPr>
                <a:spLocks noChangeArrowheads="1"/>
              </p:cNvSpPr>
              <p:nvPr/>
            </p:nvSpPr>
            <p:spPr bwMode="auto">
              <a:xfrm>
                <a:off x="3744" y="2208"/>
                <a:ext cx="816" cy="528"/>
              </a:xfrm>
              <a:prstGeom prst="flowChartDecision">
                <a:avLst/>
              </a:prstGeom>
              <a:solidFill>
                <a:srgbClr val="0099FF"/>
              </a:solidFill>
              <a:ln w="9525">
                <a:solidFill>
                  <a:schemeClr val="tx1"/>
                </a:solidFill>
                <a:miter lim="800000"/>
                <a:headEnd/>
                <a:tailEnd/>
              </a:ln>
            </p:spPr>
            <p:txBody>
              <a:bodyPr wrap="none" anchor="ctr"/>
              <a:lstStyle/>
              <a:p>
                <a:pPr algn="ctr"/>
                <a:r>
                  <a:rPr lang="en-US" sz="1800">
                    <a:latin typeface="Times New Roman" pitchFamily="18" charset="0"/>
                  </a:rPr>
                  <a:t>CrossList</a:t>
                </a:r>
                <a:endParaRPr lang="en-US" sz="2400">
                  <a:latin typeface="Times New Roman" pitchFamily="18" charset="0"/>
                </a:endParaRPr>
              </a:p>
            </p:txBody>
          </p:sp>
          <p:cxnSp>
            <p:nvCxnSpPr>
              <p:cNvPr id="18488" name="AutoShape 39"/>
              <p:cNvCxnSpPr>
                <a:cxnSpLocks noChangeShapeType="1"/>
                <a:stCxn id="18487" idx="1"/>
                <a:endCxn id="18465" idx="0"/>
              </p:cNvCxnSpPr>
              <p:nvPr/>
            </p:nvCxnSpPr>
            <p:spPr bwMode="auto">
              <a:xfrm rot="10800000" flipH="1" flipV="1">
                <a:off x="3744" y="2472"/>
                <a:ext cx="360" cy="696"/>
              </a:xfrm>
              <a:prstGeom prst="curvedConnector4">
                <a:avLst>
                  <a:gd name="adj1" fmla="val -40000"/>
                  <a:gd name="adj2" fmla="val 68968"/>
                </a:avLst>
              </a:prstGeom>
              <a:noFill/>
              <a:ln w="9525">
                <a:solidFill>
                  <a:schemeClr val="tx1"/>
                </a:solidFill>
                <a:round/>
                <a:headEnd/>
                <a:tailEnd/>
              </a:ln>
            </p:spPr>
          </p:cxnSp>
          <p:cxnSp>
            <p:nvCxnSpPr>
              <p:cNvPr id="18489" name="AutoShape 40"/>
              <p:cNvCxnSpPr>
                <a:cxnSpLocks noChangeShapeType="1"/>
                <a:stCxn id="18487" idx="3"/>
                <a:endCxn id="18465" idx="0"/>
              </p:cNvCxnSpPr>
              <p:nvPr/>
            </p:nvCxnSpPr>
            <p:spPr bwMode="auto">
              <a:xfrm flipH="1">
                <a:off x="4104" y="2472"/>
                <a:ext cx="456" cy="696"/>
              </a:xfrm>
              <a:prstGeom prst="curvedConnector4">
                <a:avLst>
                  <a:gd name="adj1" fmla="val -31579"/>
                  <a:gd name="adj2" fmla="val 68968"/>
                </a:avLst>
              </a:prstGeom>
              <a:noFill/>
              <a:ln w="9525">
                <a:solidFill>
                  <a:schemeClr val="tx1"/>
                </a:solidFill>
                <a:round/>
                <a:headEnd/>
                <a:tailEnd/>
              </a:ln>
            </p:spPr>
          </p:cxnSp>
        </p:grpSp>
        <p:sp>
          <p:nvSpPr>
            <p:cNvPr id="18485" name="Text Box 43"/>
            <p:cNvSpPr txBox="1">
              <a:spLocks noChangeArrowheads="1"/>
            </p:cNvSpPr>
            <p:nvPr/>
          </p:nvSpPr>
          <p:spPr bwMode="auto">
            <a:xfrm>
              <a:off x="3632" y="2726"/>
              <a:ext cx="400" cy="250"/>
            </a:xfrm>
            <a:prstGeom prst="rect">
              <a:avLst/>
            </a:prstGeom>
            <a:noFill/>
            <a:ln w="9525">
              <a:noFill/>
              <a:miter lim="800000"/>
              <a:headEnd/>
              <a:tailEnd/>
            </a:ln>
          </p:spPr>
          <p:txBody>
            <a:bodyPr wrap="none">
              <a:spAutoFit/>
            </a:bodyPr>
            <a:lstStyle/>
            <a:p>
              <a:r>
                <a:rPr lang="en-US">
                  <a:latin typeface="Times New Roman" pitchFamily="18" charset="0"/>
                </a:rPr>
                <a:t>0..m</a:t>
              </a:r>
              <a:endParaRPr lang="en-US" sz="2400">
                <a:latin typeface="Times New Roman" pitchFamily="18" charset="0"/>
              </a:endParaRPr>
            </a:p>
          </p:txBody>
        </p:sp>
        <p:sp>
          <p:nvSpPr>
            <p:cNvPr id="18486" name="Text Box 44"/>
            <p:cNvSpPr txBox="1">
              <a:spLocks noChangeArrowheads="1"/>
            </p:cNvSpPr>
            <p:nvPr/>
          </p:nvSpPr>
          <p:spPr bwMode="auto">
            <a:xfrm>
              <a:off x="4224" y="2726"/>
              <a:ext cx="400" cy="250"/>
            </a:xfrm>
            <a:prstGeom prst="rect">
              <a:avLst/>
            </a:prstGeom>
            <a:noFill/>
            <a:ln w="9525">
              <a:noFill/>
              <a:miter lim="800000"/>
              <a:headEnd/>
              <a:tailEnd/>
            </a:ln>
          </p:spPr>
          <p:txBody>
            <a:bodyPr wrap="none">
              <a:spAutoFit/>
            </a:bodyPr>
            <a:lstStyle/>
            <a:p>
              <a:r>
                <a:rPr lang="en-US">
                  <a:latin typeface="Times New Roman" pitchFamily="18" charset="0"/>
                </a:rPr>
                <a:t>0..m</a:t>
              </a:r>
              <a:endParaRPr lang="en-US" sz="2400">
                <a:latin typeface="Times New Roman" pitchFamily="18" charset="0"/>
              </a:endParaRPr>
            </a:p>
          </p:txBody>
        </p:sp>
      </p:grpSp>
      <p:grpSp>
        <p:nvGrpSpPr>
          <p:cNvPr id="18438" name="Group 9"/>
          <p:cNvGrpSpPr>
            <a:grpSpLocks/>
          </p:cNvGrpSpPr>
          <p:nvPr/>
        </p:nvGrpSpPr>
        <p:grpSpPr bwMode="auto">
          <a:xfrm>
            <a:off x="2933700" y="2819400"/>
            <a:ext cx="1485900" cy="1981200"/>
            <a:chOff x="1848" y="1776"/>
            <a:chExt cx="936" cy="1248"/>
          </a:xfrm>
        </p:grpSpPr>
        <p:sp>
          <p:nvSpPr>
            <p:cNvPr id="18479" name="AutoShape 0"/>
            <p:cNvSpPr>
              <a:spLocks noChangeArrowheads="1"/>
            </p:cNvSpPr>
            <p:nvPr/>
          </p:nvSpPr>
          <p:spPr bwMode="auto">
            <a:xfrm>
              <a:off x="1968" y="2112"/>
              <a:ext cx="816" cy="528"/>
            </a:xfrm>
            <a:prstGeom prst="flowChartDecision">
              <a:avLst/>
            </a:prstGeom>
            <a:solidFill>
              <a:srgbClr val="0099FF"/>
            </a:solidFill>
            <a:ln w="9525">
              <a:solidFill>
                <a:schemeClr val="tx1"/>
              </a:solidFill>
              <a:miter lim="800000"/>
              <a:headEnd/>
              <a:tailEnd/>
            </a:ln>
          </p:spPr>
          <p:txBody>
            <a:bodyPr wrap="none" anchor="ctr"/>
            <a:lstStyle/>
            <a:p>
              <a:pPr algn="ctr"/>
              <a:r>
                <a:rPr lang="en-US" sz="1800">
                  <a:latin typeface="Times New Roman" pitchFamily="18" charset="0"/>
                </a:rPr>
                <a:t>Hold</a:t>
              </a:r>
            </a:p>
          </p:txBody>
        </p:sp>
        <p:cxnSp>
          <p:nvCxnSpPr>
            <p:cNvPr id="18480" name="AutoShape 1"/>
            <p:cNvCxnSpPr>
              <a:cxnSpLocks noChangeShapeType="1"/>
              <a:stCxn id="18479" idx="0"/>
            </p:cNvCxnSpPr>
            <p:nvPr/>
          </p:nvCxnSpPr>
          <p:spPr bwMode="auto">
            <a:xfrm flipH="1" flipV="1">
              <a:off x="1848" y="1776"/>
              <a:ext cx="528" cy="336"/>
            </a:xfrm>
            <a:prstGeom prst="straightConnector1">
              <a:avLst/>
            </a:prstGeom>
            <a:noFill/>
            <a:ln w="9525">
              <a:solidFill>
                <a:schemeClr val="tx1"/>
              </a:solidFill>
              <a:round/>
              <a:headEnd/>
              <a:tailEnd/>
            </a:ln>
          </p:spPr>
        </p:cxnSp>
        <p:cxnSp>
          <p:nvCxnSpPr>
            <p:cNvPr id="18481" name="AutoShape 2"/>
            <p:cNvCxnSpPr>
              <a:cxnSpLocks noChangeShapeType="1"/>
            </p:cNvCxnSpPr>
            <p:nvPr/>
          </p:nvCxnSpPr>
          <p:spPr bwMode="auto">
            <a:xfrm flipH="1">
              <a:off x="1896" y="2640"/>
              <a:ext cx="480" cy="384"/>
            </a:xfrm>
            <a:prstGeom prst="straightConnector1">
              <a:avLst/>
            </a:prstGeom>
            <a:noFill/>
            <a:ln w="9525">
              <a:solidFill>
                <a:schemeClr val="tx1"/>
              </a:solidFill>
              <a:round/>
              <a:headEnd/>
              <a:tailEnd/>
            </a:ln>
          </p:spPr>
        </p:cxnSp>
        <p:sp>
          <p:nvSpPr>
            <p:cNvPr id="18482" name="Text Box 3"/>
            <p:cNvSpPr txBox="1">
              <a:spLocks noChangeArrowheads="1"/>
            </p:cNvSpPr>
            <p:nvPr/>
          </p:nvSpPr>
          <p:spPr bwMode="auto">
            <a:xfrm>
              <a:off x="2108" y="1776"/>
              <a:ext cx="356" cy="250"/>
            </a:xfrm>
            <a:prstGeom prst="rect">
              <a:avLst/>
            </a:prstGeom>
            <a:noFill/>
            <a:ln w="9525">
              <a:noFill/>
              <a:miter lim="800000"/>
              <a:headEnd/>
              <a:tailEnd/>
            </a:ln>
          </p:spPr>
          <p:txBody>
            <a:bodyPr wrap="none">
              <a:spAutoFit/>
            </a:bodyPr>
            <a:lstStyle/>
            <a:p>
              <a:r>
                <a:rPr lang="en-US">
                  <a:latin typeface="Times New Roman" pitchFamily="18" charset="0"/>
                </a:rPr>
                <a:t>0..n</a:t>
              </a:r>
              <a:endParaRPr lang="en-US" sz="2400">
                <a:latin typeface="Times New Roman" pitchFamily="18" charset="0"/>
              </a:endParaRPr>
            </a:p>
          </p:txBody>
        </p:sp>
        <p:sp>
          <p:nvSpPr>
            <p:cNvPr id="18483" name="Text Box 4"/>
            <p:cNvSpPr txBox="1">
              <a:spLocks noChangeArrowheads="1"/>
            </p:cNvSpPr>
            <p:nvPr/>
          </p:nvSpPr>
          <p:spPr bwMode="auto">
            <a:xfrm>
              <a:off x="2064" y="2774"/>
              <a:ext cx="356" cy="250"/>
            </a:xfrm>
            <a:prstGeom prst="rect">
              <a:avLst/>
            </a:prstGeom>
            <a:noFill/>
            <a:ln w="9525">
              <a:noFill/>
              <a:miter lim="800000"/>
              <a:headEnd/>
              <a:tailEnd/>
            </a:ln>
          </p:spPr>
          <p:txBody>
            <a:bodyPr wrap="none">
              <a:spAutoFit/>
            </a:bodyPr>
            <a:lstStyle/>
            <a:p>
              <a:r>
                <a:rPr lang="en-US">
                  <a:latin typeface="Times New Roman" pitchFamily="18" charset="0"/>
                </a:rPr>
                <a:t>0..n</a:t>
              </a:r>
              <a:endParaRPr lang="en-US" sz="2400">
                <a:latin typeface="Times New Roman" pitchFamily="18" charset="0"/>
              </a:endParaRPr>
            </a:p>
          </p:txBody>
        </p:sp>
      </p:grpSp>
      <p:sp>
        <p:nvSpPr>
          <p:cNvPr id="18439" name="Text Box 26"/>
          <p:cNvSpPr txBox="1">
            <a:spLocks noChangeArrowheads="1"/>
          </p:cNvSpPr>
          <p:nvPr/>
        </p:nvSpPr>
        <p:spPr bwMode="auto">
          <a:xfrm>
            <a:off x="3708400" y="5089525"/>
            <a:ext cx="635000" cy="396875"/>
          </a:xfrm>
          <a:prstGeom prst="rect">
            <a:avLst/>
          </a:prstGeom>
          <a:noFill/>
          <a:ln w="9525">
            <a:noFill/>
            <a:miter lim="800000"/>
            <a:headEnd/>
            <a:tailEnd/>
          </a:ln>
        </p:spPr>
        <p:txBody>
          <a:bodyPr wrap="none">
            <a:spAutoFit/>
          </a:bodyPr>
          <a:lstStyle/>
          <a:p>
            <a:r>
              <a:rPr lang="en-US">
                <a:latin typeface="Times New Roman" pitchFamily="18" charset="0"/>
              </a:rPr>
              <a:t>0..m</a:t>
            </a:r>
            <a:endParaRPr lang="en-US" sz="2400">
              <a:latin typeface="Times New Roman" pitchFamily="18" charset="0"/>
            </a:endParaRPr>
          </a:p>
        </p:txBody>
      </p:sp>
      <p:grpSp>
        <p:nvGrpSpPr>
          <p:cNvPr id="18440" name="Group 10"/>
          <p:cNvGrpSpPr>
            <a:grpSpLocks/>
          </p:cNvGrpSpPr>
          <p:nvPr/>
        </p:nvGrpSpPr>
        <p:grpSpPr bwMode="auto">
          <a:xfrm>
            <a:off x="3733800" y="4191000"/>
            <a:ext cx="5181600" cy="2133600"/>
            <a:chOff x="2352" y="2640"/>
            <a:chExt cx="3264" cy="1344"/>
          </a:xfrm>
        </p:grpSpPr>
        <p:sp>
          <p:nvSpPr>
            <p:cNvPr id="18465" name="AutoShape 22"/>
            <p:cNvSpPr>
              <a:spLocks noChangeArrowheads="1"/>
            </p:cNvSpPr>
            <p:nvPr/>
          </p:nvSpPr>
          <p:spPr bwMode="auto">
            <a:xfrm>
              <a:off x="3648" y="3024"/>
              <a:ext cx="912" cy="384"/>
            </a:xfrm>
            <a:prstGeom prst="flowChartProcess">
              <a:avLst/>
            </a:prstGeom>
            <a:solidFill>
              <a:schemeClr val="accent1"/>
            </a:solidFill>
            <a:ln w="9525">
              <a:solidFill>
                <a:schemeClr val="tx1"/>
              </a:solidFill>
              <a:miter lim="800000"/>
              <a:headEnd/>
              <a:tailEnd/>
            </a:ln>
          </p:spPr>
          <p:txBody>
            <a:bodyPr wrap="none" anchor="ctr"/>
            <a:lstStyle/>
            <a:p>
              <a:pPr algn="ctr"/>
              <a:r>
                <a:rPr lang="en-US" sz="2400">
                  <a:latin typeface="Times New Roman" pitchFamily="18" charset="0"/>
                </a:rPr>
                <a:t>Course</a:t>
              </a:r>
            </a:p>
          </p:txBody>
        </p:sp>
        <p:sp>
          <p:nvSpPr>
            <p:cNvPr id="18466" name="AutoShape 23"/>
            <p:cNvSpPr>
              <a:spLocks noChangeArrowheads="1"/>
            </p:cNvSpPr>
            <p:nvPr/>
          </p:nvSpPr>
          <p:spPr bwMode="auto">
            <a:xfrm>
              <a:off x="2544" y="2928"/>
              <a:ext cx="816" cy="528"/>
            </a:xfrm>
            <a:prstGeom prst="flowChartDecision">
              <a:avLst/>
            </a:prstGeom>
            <a:solidFill>
              <a:srgbClr val="0099FF"/>
            </a:solidFill>
            <a:ln w="9525">
              <a:solidFill>
                <a:schemeClr val="tx1"/>
              </a:solidFill>
              <a:miter lim="800000"/>
              <a:headEnd/>
              <a:tailEnd/>
            </a:ln>
          </p:spPr>
          <p:txBody>
            <a:bodyPr wrap="none" anchor="ctr"/>
            <a:lstStyle/>
            <a:p>
              <a:pPr algn="ctr"/>
              <a:r>
                <a:rPr lang="en-US" sz="1800">
                  <a:latin typeface="Times New Roman" pitchFamily="18" charset="0"/>
                </a:rPr>
                <a:t>ItemCourse</a:t>
              </a:r>
              <a:endParaRPr lang="en-US" sz="2400">
                <a:latin typeface="Times New Roman" pitchFamily="18" charset="0"/>
              </a:endParaRPr>
            </a:p>
          </p:txBody>
        </p:sp>
        <p:cxnSp>
          <p:nvCxnSpPr>
            <p:cNvPr id="18467" name="AutoShape 24"/>
            <p:cNvCxnSpPr>
              <a:cxnSpLocks noChangeShapeType="1"/>
              <a:endCxn id="18466" idx="1"/>
            </p:cNvCxnSpPr>
            <p:nvPr/>
          </p:nvCxnSpPr>
          <p:spPr bwMode="auto">
            <a:xfrm flipV="1">
              <a:off x="2352" y="3192"/>
              <a:ext cx="192" cy="24"/>
            </a:xfrm>
            <a:prstGeom prst="straightConnector1">
              <a:avLst/>
            </a:prstGeom>
            <a:noFill/>
            <a:ln w="9525">
              <a:solidFill>
                <a:schemeClr val="tx1"/>
              </a:solidFill>
              <a:round/>
              <a:headEnd/>
              <a:tailEnd/>
            </a:ln>
          </p:spPr>
        </p:cxnSp>
        <p:cxnSp>
          <p:nvCxnSpPr>
            <p:cNvPr id="18468" name="AutoShape 25"/>
            <p:cNvCxnSpPr>
              <a:cxnSpLocks noChangeShapeType="1"/>
              <a:stCxn id="18466" idx="3"/>
              <a:endCxn id="18465" idx="1"/>
            </p:cNvCxnSpPr>
            <p:nvPr/>
          </p:nvCxnSpPr>
          <p:spPr bwMode="auto">
            <a:xfrm>
              <a:off x="3360" y="3192"/>
              <a:ext cx="288" cy="24"/>
            </a:xfrm>
            <a:prstGeom prst="straightConnector1">
              <a:avLst/>
            </a:prstGeom>
            <a:noFill/>
            <a:ln w="9525">
              <a:solidFill>
                <a:schemeClr val="tx1"/>
              </a:solidFill>
              <a:round/>
              <a:headEnd/>
              <a:tailEnd/>
            </a:ln>
          </p:spPr>
        </p:cxnSp>
        <p:sp>
          <p:nvSpPr>
            <p:cNvPr id="18469" name="Text Box 27"/>
            <p:cNvSpPr txBox="1">
              <a:spLocks noChangeArrowheads="1"/>
            </p:cNvSpPr>
            <p:nvPr/>
          </p:nvSpPr>
          <p:spPr bwMode="auto">
            <a:xfrm>
              <a:off x="3264" y="3168"/>
              <a:ext cx="400" cy="250"/>
            </a:xfrm>
            <a:prstGeom prst="rect">
              <a:avLst/>
            </a:prstGeom>
            <a:noFill/>
            <a:ln w="9525">
              <a:noFill/>
              <a:miter lim="800000"/>
              <a:headEnd/>
              <a:tailEnd/>
            </a:ln>
          </p:spPr>
          <p:txBody>
            <a:bodyPr wrap="none">
              <a:spAutoFit/>
            </a:bodyPr>
            <a:lstStyle/>
            <a:p>
              <a:r>
                <a:rPr lang="en-US">
                  <a:latin typeface="Times New Roman" pitchFamily="18" charset="0"/>
                </a:rPr>
                <a:t>1..m</a:t>
              </a:r>
              <a:endParaRPr lang="en-US" sz="2400">
                <a:latin typeface="Times New Roman" pitchFamily="18" charset="0"/>
              </a:endParaRPr>
            </a:p>
          </p:txBody>
        </p:sp>
        <p:sp>
          <p:nvSpPr>
            <p:cNvPr id="18470" name="Oval 28"/>
            <p:cNvSpPr>
              <a:spLocks noChangeArrowheads="1"/>
            </p:cNvSpPr>
            <p:nvPr/>
          </p:nvSpPr>
          <p:spPr bwMode="auto">
            <a:xfrm>
              <a:off x="4896" y="3360"/>
              <a:ext cx="720" cy="240"/>
            </a:xfrm>
            <a:prstGeom prst="ellipse">
              <a:avLst/>
            </a:prstGeom>
            <a:solidFill>
              <a:srgbClr val="C0C0C0"/>
            </a:solidFill>
            <a:ln w="9525">
              <a:solidFill>
                <a:schemeClr val="tx1"/>
              </a:solidFill>
              <a:round/>
              <a:headEnd/>
              <a:tailEnd/>
            </a:ln>
          </p:spPr>
          <p:txBody>
            <a:bodyPr wrap="none" anchor="ctr"/>
            <a:lstStyle/>
            <a:p>
              <a:pPr algn="ctr"/>
              <a:r>
                <a:rPr lang="en-US" sz="1600">
                  <a:latin typeface="Times New Roman" pitchFamily="18" charset="0"/>
                </a:rPr>
                <a:t>professor</a:t>
              </a:r>
            </a:p>
          </p:txBody>
        </p:sp>
        <p:sp>
          <p:nvSpPr>
            <p:cNvPr id="18471" name="Oval 29"/>
            <p:cNvSpPr>
              <a:spLocks noChangeArrowheads="1"/>
            </p:cNvSpPr>
            <p:nvPr/>
          </p:nvSpPr>
          <p:spPr bwMode="auto">
            <a:xfrm>
              <a:off x="4896" y="2640"/>
              <a:ext cx="720" cy="240"/>
            </a:xfrm>
            <a:prstGeom prst="ellipse">
              <a:avLst/>
            </a:prstGeom>
            <a:solidFill>
              <a:srgbClr val="C0C0C0"/>
            </a:solidFill>
            <a:ln w="9525">
              <a:solidFill>
                <a:schemeClr val="tx1"/>
              </a:solidFill>
              <a:round/>
              <a:headEnd/>
              <a:tailEnd/>
            </a:ln>
          </p:spPr>
          <p:txBody>
            <a:bodyPr wrap="none" anchor="ctr"/>
            <a:lstStyle/>
            <a:p>
              <a:pPr algn="ctr"/>
              <a:r>
                <a:rPr lang="en-US" sz="1600" u="sng">
                  <a:latin typeface="Times New Roman" pitchFamily="18" charset="0"/>
                </a:rPr>
                <a:t>ID</a:t>
              </a:r>
              <a:endParaRPr lang="en-US" sz="2400">
                <a:latin typeface="Times New Roman" pitchFamily="18" charset="0"/>
              </a:endParaRPr>
            </a:p>
          </p:txBody>
        </p:sp>
        <p:sp>
          <p:nvSpPr>
            <p:cNvPr id="18472" name="Oval 30"/>
            <p:cNvSpPr>
              <a:spLocks noChangeArrowheads="1"/>
            </p:cNvSpPr>
            <p:nvPr/>
          </p:nvSpPr>
          <p:spPr bwMode="auto">
            <a:xfrm>
              <a:off x="4896" y="3022"/>
              <a:ext cx="720" cy="198"/>
            </a:xfrm>
            <a:prstGeom prst="ellipse">
              <a:avLst/>
            </a:prstGeom>
            <a:solidFill>
              <a:srgbClr val="C0C0C0"/>
            </a:solidFill>
            <a:ln w="9525">
              <a:solidFill>
                <a:schemeClr val="tx1"/>
              </a:solidFill>
              <a:round/>
              <a:headEnd/>
              <a:tailEnd/>
            </a:ln>
          </p:spPr>
          <p:txBody>
            <a:bodyPr wrap="none" anchor="ctr"/>
            <a:lstStyle/>
            <a:p>
              <a:pPr algn="ctr"/>
              <a:r>
                <a:rPr lang="en-US" sz="1600">
                  <a:latin typeface="Times New Roman" pitchFamily="18" charset="0"/>
                </a:rPr>
                <a:t>title</a:t>
              </a:r>
              <a:endParaRPr lang="en-US" sz="2400">
                <a:latin typeface="Times New Roman" pitchFamily="18" charset="0"/>
              </a:endParaRPr>
            </a:p>
          </p:txBody>
        </p:sp>
        <p:cxnSp>
          <p:nvCxnSpPr>
            <p:cNvPr id="18473" name="AutoShape 31"/>
            <p:cNvCxnSpPr>
              <a:cxnSpLocks noChangeShapeType="1"/>
              <a:stCxn id="18471" idx="2"/>
              <a:endCxn id="18465" idx="3"/>
            </p:cNvCxnSpPr>
            <p:nvPr/>
          </p:nvCxnSpPr>
          <p:spPr bwMode="auto">
            <a:xfrm flipH="1">
              <a:off x="4560" y="2760"/>
              <a:ext cx="336" cy="456"/>
            </a:xfrm>
            <a:prstGeom prst="straightConnector1">
              <a:avLst/>
            </a:prstGeom>
            <a:noFill/>
            <a:ln w="9525">
              <a:solidFill>
                <a:schemeClr val="tx1"/>
              </a:solidFill>
              <a:round/>
              <a:headEnd/>
              <a:tailEnd/>
            </a:ln>
          </p:spPr>
        </p:cxnSp>
        <p:cxnSp>
          <p:nvCxnSpPr>
            <p:cNvPr id="18474" name="AutoShape 32"/>
            <p:cNvCxnSpPr>
              <a:cxnSpLocks noChangeShapeType="1"/>
              <a:stCxn id="18472" idx="2"/>
              <a:endCxn id="18465" idx="3"/>
            </p:cNvCxnSpPr>
            <p:nvPr/>
          </p:nvCxnSpPr>
          <p:spPr bwMode="auto">
            <a:xfrm flipH="1">
              <a:off x="4560" y="3121"/>
              <a:ext cx="336" cy="95"/>
            </a:xfrm>
            <a:prstGeom prst="straightConnector1">
              <a:avLst/>
            </a:prstGeom>
            <a:noFill/>
            <a:ln w="9525">
              <a:solidFill>
                <a:schemeClr val="tx1"/>
              </a:solidFill>
              <a:round/>
              <a:headEnd/>
              <a:tailEnd/>
            </a:ln>
          </p:spPr>
        </p:cxnSp>
        <p:cxnSp>
          <p:nvCxnSpPr>
            <p:cNvPr id="18475" name="AutoShape 33"/>
            <p:cNvCxnSpPr>
              <a:cxnSpLocks noChangeShapeType="1"/>
              <a:stCxn id="18470" idx="2"/>
              <a:endCxn id="18465" idx="3"/>
            </p:cNvCxnSpPr>
            <p:nvPr/>
          </p:nvCxnSpPr>
          <p:spPr bwMode="auto">
            <a:xfrm flipH="1" flipV="1">
              <a:off x="4560" y="3216"/>
              <a:ext cx="336" cy="264"/>
            </a:xfrm>
            <a:prstGeom prst="straightConnector1">
              <a:avLst/>
            </a:prstGeom>
            <a:noFill/>
            <a:ln w="9525">
              <a:solidFill>
                <a:schemeClr val="tx1"/>
              </a:solidFill>
              <a:round/>
              <a:headEnd/>
              <a:tailEnd/>
            </a:ln>
          </p:spPr>
        </p:cxnSp>
        <p:sp>
          <p:nvSpPr>
            <p:cNvPr id="18476" name="Oval 51"/>
            <p:cNvSpPr>
              <a:spLocks noChangeArrowheads="1"/>
            </p:cNvSpPr>
            <p:nvPr/>
          </p:nvSpPr>
          <p:spPr bwMode="auto">
            <a:xfrm>
              <a:off x="2688" y="3744"/>
              <a:ext cx="720" cy="240"/>
            </a:xfrm>
            <a:prstGeom prst="ellipse">
              <a:avLst/>
            </a:prstGeom>
            <a:solidFill>
              <a:srgbClr val="C0C0C0"/>
            </a:solidFill>
            <a:ln w="9525">
              <a:solidFill>
                <a:schemeClr val="tx1"/>
              </a:solidFill>
              <a:round/>
              <a:headEnd/>
              <a:tailEnd/>
            </a:ln>
          </p:spPr>
          <p:txBody>
            <a:bodyPr wrap="none" anchor="ctr"/>
            <a:lstStyle/>
            <a:p>
              <a:pPr algn="ctr"/>
              <a:r>
                <a:rPr lang="en-US" sz="1600">
                  <a:latin typeface="Times New Roman" pitchFamily="18" charset="0"/>
                </a:rPr>
                <a:t>required</a:t>
              </a:r>
              <a:endParaRPr lang="en-US" sz="2400">
                <a:latin typeface="Times New Roman" pitchFamily="18" charset="0"/>
              </a:endParaRPr>
            </a:p>
          </p:txBody>
        </p:sp>
        <p:cxnSp>
          <p:nvCxnSpPr>
            <p:cNvPr id="18477" name="AutoShape 53"/>
            <p:cNvCxnSpPr>
              <a:cxnSpLocks noChangeShapeType="1"/>
              <a:stCxn id="18466" idx="2"/>
              <a:endCxn id="18476" idx="0"/>
            </p:cNvCxnSpPr>
            <p:nvPr/>
          </p:nvCxnSpPr>
          <p:spPr bwMode="auto">
            <a:xfrm>
              <a:off x="2952" y="3456"/>
              <a:ext cx="96" cy="288"/>
            </a:xfrm>
            <a:prstGeom prst="straightConnector1">
              <a:avLst/>
            </a:prstGeom>
            <a:noFill/>
            <a:ln w="9525">
              <a:solidFill>
                <a:schemeClr val="tx1"/>
              </a:solidFill>
              <a:round/>
              <a:headEnd/>
              <a:tailEnd/>
            </a:ln>
          </p:spPr>
        </p:cxnSp>
        <p:cxnSp>
          <p:nvCxnSpPr>
            <p:cNvPr id="18478" name="AutoShape 6"/>
            <p:cNvCxnSpPr>
              <a:cxnSpLocks noChangeShapeType="1"/>
            </p:cNvCxnSpPr>
            <p:nvPr/>
          </p:nvCxnSpPr>
          <p:spPr bwMode="auto">
            <a:xfrm flipH="1" flipV="1">
              <a:off x="4560" y="3216"/>
              <a:ext cx="336" cy="600"/>
            </a:xfrm>
            <a:prstGeom prst="straightConnector1">
              <a:avLst/>
            </a:prstGeom>
            <a:noFill/>
            <a:ln w="9525">
              <a:solidFill>
                <a:schemeClr val="tx1"/>
              </a:solidFill>
              <a:round/>
              <a:headEnd/>
              <a:tailEnd/>
            </a:ln>
          </p:spPr>
        </p:cxnSp>
      </p:grpSp>
      <p:sp>
        <p:nvSpPr>
          <p:cNvPr id="18441" name="AutoShape 3"/>
          <p:cNvSpPr>
            <a:spLocks noChangeArrowheads="1"/>
          </p:cNvSpPr>
          <p:nvPr/>
        </p:nvSpPr>
        <p:spPr bwMode="auto">
          <a:xfrm>
            <a:off x="2286000" y="4800600"/>
            <a:ext cx="1447800" cy="609600"/>
          </a:xfrm>
          <a:prstGeom prst="flowChartProcess">
            <a:avLst/>
          </a:prstGeom>
          <a:solidFill>
            <a:schemeClr val="accent1"/>
          </a:solidFill>
          <a:ln w="9525">
            <a:solidFill>
              <a:schemeClr val="tx1"/>
            </a:solidFill>
            <a:miter lim="800000"/>
            <a:headEnd/>
            <a:tailEnd/>
          </a:ln>
        </p:spPr>
        <p:txBody>
          <a:bodyPr wrap="none" anchor="ctr"/>
          <a:lstStyle/>
          <a:p>
            <a:pPr algn="ctr"/>
            <a:r>
              <a:rPr lang="en-US" sz="2400">
                <a:latin typeface="Times New Roman" pitchFamily="18" charset="0"/>
              </a:rPr>
              <a:t>Item</a:t>
            </a:r>
          </a:p>
        </p:txBody>
      </p:sp>
      <p:sp>
        <p:nvSpPr>
          <p:cNvPr id="18442" name="AutoShape 4"/>
          <p:cNvSpPr>
            <a:spLocks noChangeArrowheads="1"/>
          </p:cNvSpPr>
          <p:nvPr/>
        </p:nvSpPr>
        <p:spPr bwMode="auto">
          <a:xfrm>
            <a:off x="1524000" y="3352800"/>
            <a:ext cx="1295400" cy="838200"/>
          </a:xfrm>
          <a:prstGeom prst="flowChartDecision">
            <a:avLst/>
          </a:prstGeom>
          <a:solidFill>
            <a:srgbClr val="0099FF"/>
          </a:solidFill>
          <a:ln w="9525">
            <a:solidFill>
              <a:schemeClr val="tx1"/>
            </a:solidFill>
            <a:miter lim="800000"/>
            <a:headEnd/>
            <a:tailEnd/>
          </a:ln>
        </p:spPr>
        <p:txBody>
          <a:bodyPr wrap="none" anchor="ctr"/>
          <a:lstStyle/>
          <a:p>
            <a:pPr algn="ctr"/>
            <a:r>
              <a:rPr lang="en-US" sz="1800">
                <a:latin typeface="Times New Roman" pitchFamily="18" charset="0"/>
              </a:rPr>
              <a:t>Offer</a:t>
            </a:r>
          </a:p>
        </p:txBody>
      </p:sp>
      <p:cxnSp>
        <p:nvCxnSpPr>
          <p:cNvPr id="18443" name="AutoShape 5"/>
          <p:cNvCxnSpPr>
            <a:cxnSpLocks noChangeShapeType="1"/>
          </p:cNvCxnSpPr>
          <p:nvPr/>
        </p:nvCxnSpPr>
        <p:spPr bwMode="auto">
          <a:xfrm flipH="1">
            <a:off x="2171700" y="2819400"/>
            <a:ext cx="762000" cy="533400"/>
          </a:xfrm>
          <a:prstGeom prst="straightConnector1">
            <a:avLst/>
          </a:prstGeom>
          <a:noFill/>
          <a:ln w="9525">
            <a:solidFill>
              <a:schemeClr val="tx1"/>
            </a:solidFill>
            <a:round/>
            <a:headEnd/>
            <a:tailEnd/>
          </a:ln>
        </p:spPr>
      </p:cxnSp>
      <p:cxnSp>
        <p:nvCxnSpPr>
          <p:cNvPr id="18444" name="AutoShape 6"/>
          <p:cNvCxnSpPr>
            <a:cxnSpLocks noChangeShapeType="1"/>
          </p:cNvCxnSpPr>
          <p:nvPr/>
        </p:nvCxnSpPr>
        <p:spPr bwMode="auto">
          <a:xfrm>
            <a:off x="2171700" y="4191000"/>
            <a:ext cx="838200" cy="609600"/>
          </a:xfrm>
          <a:prstGeom prst="straightConnector1">
            <a:avLst/>
          </a:prstGeom>
          <a:noFill/>
          <a:ln w="9525">
            <a:solidFill>
              <a:schemeClr val="tx1"/>
            </a:solidFill>
            <a:round/>
            <a:headEnd/>
            <a:tailEnd/>
          </a:ln>
        </p:spPr>
      </p:cxnSp>
      <p:sp>
        <p:nvSpPr>
          <p:cNvPr id="18445" name="Oval 9"/>
          <p:cNvSpPr>
            <a:spLocks noChangeArrowheads="1"/>
          </p:cNvSpPr>
          <p:nvPr/>
        </p:nvSpPr>
        <p:spPr bwMode="auto">
          <a:xfrm>
            <a:off x="838200" y="5257800"/>
            <a:ext cx="1143000" cy="304800"/>
          </a:xfrm>
          <a:prstGeom prst="ellipse">
            <a:avLst/>
          </a:prstGeom>
          <a:solidFill>
            <a:srgbClr val="C0C0C0"/>
          </a:solidFill>
          <a:ln w="9525">
            <a:solidFill>
              <a:schemeClr val="tx1"/>
            </a:solidFill>
            <a:round/>
            <a:headEnd/>
            <a:tailEnd/>
          </a:ln>
        </p:spPr>
        <p:txBody>
          <a:bodyPr wrap="none" anchor="ctr"/>
          <a:lstStyle/>
          <a:p>
            <a:pPr algn="ctr"/>
            <a:r>
              <a:rPr lang="en-US" sz="1600">
                <a:latin typeface="Times New Roman" pitchFamily="18" charset="0"/>
              </a:rPr>
              <a:t>title</a:t>
            </a:r>
          </a:p>
        </p:txBody>
      </p:sp>
      <p:cxnSp>
        <p:nvCxnSpPr>
          <p:cNvPr id="18446" name="AutoShape 10"/>
          <p:cNvCxnSpPr>
            <a:cxnSpLocks noChangeShapeType="1"/>
            <a:stCxn id="18445" idx="6"/>
            <a:endCxn id="18441" idx="1"/>
          </p:cNvCxnSpPr>
          <p:nvPr/>
        </p:nvCxnSpPr>
        <p:spPr bwMode="auto">
          <a:xfrm flipV="1">
            <a:off x="1981200" y="5105400"/>
            <a:ext cx="304800" cy="304800"/>
          </a:xfrm>
          <a:prstGeom prst="straightConnector1">
            <a:avLst/>
          </a:prstGeom>
          <a:noFill/>
          <a:ln w="9525">
            <a:solidFill>
              <a:schemeClr val="tx1"/>
            </a:solidFill>
            <a:round/>
            <a:headEnd/>
            <a:tailEnd/>
          </a:ln>
        </p:spPr>
      </p:cxnSp>
      <p:sp>
        <p:nvSpPr>
          <p:cNvPr id="18447" name="Oval 13"/>
          <p:cNvSpPr>
            <a:spLocks noChangeArrowheads="1"/>
          </p:cNvSpPr>
          <p:nvPr/>
        </p:nvSpPr>
        <p:spPr bwMode="auto">
          <a:xfrm>
            <a:off x="838200" y="4343400"/>
            <a:ext cx="1143000" cy="304800"/>
          </a:xfrm>
          <a:prstGeom prst="ellipse">
            <a:avLst/>
          </a:prstGeom>
          <a:solidFill>
            <a:srgbClr val="C0C0C0"/>
          </a:solidFill>
          <a:ln w="9525">
            <a:solidFill>
              <a:schemeClr val="tx1"/>
            </a:solidFill>
            <a:round/>
            <a:headEnd/>
            <a:tailEnd/>
          </a:ln>
        </p:spPr>
        <p:txBody>
          <a:bodyPr wrap="none" anchor="ctr"/>
          <a:lstStyle/>
          <a:p>
            <a:pPr algn="ctr"/>
            <a:r>
              <a:rPr lang="en-US" sz="1600" u="sng">
                <a:latin typeface="Times New Roman" pitchFamily="18" charset="0"/>
              </a:rPr>
              <a:t>ID</a:t>
            </a:r>
            <a:endParaRPr lang="en-US" sz="2400">
              <a:latin typeface="Times New Roman" pitchFamily="18" charset="0"/>
            </a:endParaRPr>
          </a:p>
        </p:txBody>
      </p:sp>
      <p:cxnSp>
        <p:nvCxnSpPr>
          <p:cNvPr id="18448" name="AutoShape 14"/>
          <p:cNvCxnSpPr>
            <a:cxnSpLocks noChangeShapeType="1"/>
            <a:stCxn id="18447" idx="6"/>
            <a:endCxn id="18441" idx="1"/>
          </p:cNvCxnSpPr>
          <p:nvPr/>
        </p:nvCxnSpPr>
        <p:spPr bwMode="auto">
          <a:xfrm>
            <a:off x="1981200" y="4495800"/>
            <a:ext cx="304800" cy="609600"/>
          </a:xfrm>
          <a:prstGeom prst="straightConnector1">
            <a:avLst/>
          </a:prstGeom>
          <a:noFill/>
          <a:ln w="9525">
            <a:solidFill>
              <a:schemeClr val="tx1"/>
            </a:solidFill>
            <a:round/>
            <a:headEnd/>
            <a:tailEnd/>
          </a:ln>
        </p:spPr>
      </p:cxnSp>
      <p:sp>
        <p:nvSpPr>
          <p:cNvPr id="18449" name="Oval 17"/>
          <p:cNvSpPr>
            <a:spLocks noChangeArrowheads="1"/>
          </p:cNvSpPr>
          <p:nvPr/>
        </p:nvSpPr>
        <p:spPr bwMode="auto">
          <a:xfrm>
            <a:off x="838200" y="4638675"/>
            <a:ext cx="1143000" cy="314325"/>
          </a:xfrm>
          <a:prstGeom prst="ellipse">
            <a:avLst/>
          </a:prstGeom>
          <a:solidFill>
            <a:srgbClr val="C0C0C0"/>
          </a:solidFill>
          <a:ln w="9525">
            <a:solidFill>
              <a:schemeClr val="tx1"/>
            </a:solidFill>
            <a:round/>
            <a:headEnd/>
            <a:tailEnd/>
          </a:ln>
        </p:spPr>
        <p:txBody>
          <a:bodyPr wrap="none" anchor="ctr"/>
          <a:lstStyle/>
          <a:p>
            <a:pPr algn="ctr"/>
            <a:r>
              <a:rPr lang="en-US" sz="1600">
                <a:latin typeface="Times New Roman" pitchFamily="18" charset="0"/>
              </a:rPr>
              <a:t>creator</a:t>
            </a:r>
            <a:endParaRPr lang="en-US" sz="2400">
              <a:latin typeface="Times New Roman" pitchFamily="18" charset="0"/>
            </a:endParaRPr>
          </a:p>
        </p:txBody>
      </p:sp>
      <p:cxnSp>
        <p:nvCxnSpPr>
          <p:cNvPr id="18450" name="AutoShape 18"/>
          <p:cNvCxnSpPr>
            <a:cxnSpLocks noChangeShapeType="1"/>
            <a:stCxn id="18449" idx="6"/>
            <a:endCxn id="18441" idx="1"/>
          </p:cNvCxnSpPr>
          <p:nvPr/>
        </p:nvCxnSpPr>
        <p:spPr bwMode="auto">
          <a:xfrm>
            <a:off x="1981200" y="4795838"/>
            <a:ext cx="304800" cy="309562"/>
          </a:xfrm>
          <a:prstGeom prst="straightConnector1">
            <a:avLst/>
          </a:prstGeom>
          <a:noFill/>
          <a:ln w="9525">
            <a:solidFill>
              <a:schemeClr val="tx1"/>
            </a:solidFill>
            <a:round/>
            <a:headEnd/>
            <a:tailEnd/>
          </a:ln>
        </p:spPr>
      </p:cxnSp>
      <p:sp>
        <p:nvSpPr>
          <p:cNvPr id="18451" name="Text Box 19"/>
          <p:cNvSpPr txBox="1">
            <a:spLocks noChangeArrowheads="1"/>
          </p:cNvSpPr>
          <p:nvPr/>
        </p:nvSpPr>
        <p:spPr bwMode="auto">
          <a:xfrm>
            <a:off x="2286000" y="2819400"/>
            <a:ext cx="311150" cy="396875"/>
          </a:xfrm>
          <a:prstGeom prst="rect">
            <a:avLst/>
          </a:prstGeom>
          <a:noFill/>
          <a:ln w="9525">
            <a:noFill/>
            <a:miter lim="800000"/>
            <a:headEnd/>
            <a:tailEnd/>
          </a:ln>
        </p:spPr>
        <p:txBody>
          <a:bodyPr wrap="none">
            <a:spAutoFit/>
          </a:bodyPr>
          <a:lstStyle/>
          <a:p>
            <a:r>
              <a:rPr lang="en-US">
                <a:latin typeface="Times New Roman" pitchFamily="18" charset="0"/>
              </a:rPr>
              <a:t>1</a:t>
            </a:r>
            <a:endParaRPr lang="en-US" sz="2400">
              <a:latin typeface="Times New Roman" pitchFamily="18" charset="0"/>
            </a:endParaRPr>
          </a:p>
        </p:txBody>
      </p:sp>
      <p:sp>
        <p:nvSpPr>
          <p:cNvPr id="18452" name="Text Box 20"/>
          <p:cNvSpPr txBox="1">
            <a:spLocks noChangeArrowheads="1"/>
          </p:cNvSpPr>
          <p:nvPr/>
        </p:nvSpPr>
        <p:spPr bwMode="auto">
          <a:xfrm>
            <a:off x="2178050" y="4403725"/>
            <a:ext cx="565150" cy="396875"/>
          </a:xfrm>
          <a:prstGeom prst="rect">
            <a:avLst/>
          </a:prstGeom>
          <a:noFill/>
          <a:ln w="9525">
            <a:noFill/>
            <a:miter lim="800000"/>
            <a:headEnd/>
            <a:tailEnd/>
          </a:ln>
        </p:spPr>
        <p:txBody>
          <a:bodyPr wrap="none">
            <a:spAutoFit/>
          </a:bodyPr>
          <a:lstStyle/>
          <a:p>
            <a:r>
              <a:rPr lang="en-US">
                <a:latin typeface="Times New Roman" pitchFamily="18" charset="0"/>
              </a:rPr>
              <a:t>0..n</a:t>
            </a:r>
            <a:endParaRPr lang="en-US" sz="2400">
              <a:latin typeface="Times New Roman" pitchFamily="18" charset="0"/>
            </a:endParaRPr>
          </a:p>
        </p:txBody>
      </p:sp>
      <p:sp>
        <p:nvSpPr>
          <p:cNvPr id="18453" name="Oval 41"/>
          <p:cNvSpPr>
            <a:spLocks noChangeArrowheads="1"/>
          </p:cNvSpPr>
          <p:nvPr/>
        </p:nvSpPr>
        <p:spPr bwMode="auto">
          <a:xfrm>
            <a:off x="838200" y="5562600"/>
            <a:ext cx="1143000" cy="304800"/>
          </a:xfrm>
          <a:prstGeom prst="ellipse">
            <a:avLst/>
          </a:prstGeom>
          <a:solidFill>
            <a:srgbClr val="C0C0C0"/>
          </a:solidFill>
          <a:ln w="9525">
            <a:solidFill>
              <a:schemeClr val="tx1"/>
            </a:solidFill>
            <a:round/>
            <a:headEnd/>
            <a:tailEnd/>
          </a:ln>
        </p:spPr>
        <p:txBody>
          <a:bodyPr wrap="none" anchor="ctr"/>
          <a:lstStyle/>
          <a:p>
            <a:pPr algn="ctr"/>
            <a:r>
              <a:rPr lang="en-US" sz="1600">
                <a:latin typeface="Times New Roman" pitchFamily="18" charset="0"/>
              </a:rPr>
              <a:t>price</a:t>
            </a:r>
          </a:p>
        </p:txBody>
      </p:sp>
      <p:cxnSp>
        <p:nvCxnSpPr>
          <p:cNvPr id="18454" name="AutoShape 42"/>
          <p:cNvCxnSpPr>
            <a:cxnSpLocks noChangeShapeType="1"/>
            <a:stCxn id="18453" idx="6"/>
            <a:endCxn id="18441" idx="1"/>
          </p:cNvCxnSpPr>
          <p:nvPr/>
        </p:nvCxnSpPr>
        <p:spPr bwMode="auto">
          <a:xfrm flipV="1">
            <a:off x="1981200" y="5105400"/>
            <a:ext cx="304800" cy="609600"/>
          </a:xfrm>
          <a:prstGeom prst="straightConnector1">
            <a:avLst/>
          </a:prstGeom>
          <a:noFill/>
          <a:ln w="9525">
            <a:solidFill>
              <a:schemeClr val="tx1"/>
            </a:solidFill>
            <a:round/>
            <a:headEnd/>
            <a:tailEnd/>
          </a:ln>
        </p:spPr>
      </p:cxnSp>
      <p:sp>
        <p:nvSpPr>
          <p:cNvPr id="18455" name="Oval 7"/>
          <p:cNvSpPr>
            <a:spLocks noChangeArrowheads="1"/>
          </p:cNvSpPr>
          <p:nvPr/>
        </p:nvSpPr>
        <p:spPr bwMode="auto">
          <a:xfrm>
            <a:off x="838200" y="4943475"/>
            <a:ext cx="1143000" cy="314325"/>
          </a:xfrm>
          <a:prstGeom prst="ellipse">
            <a:avLst/>
          </a:prstGeom>
          <a:solidFill>
            <a:srgbClr val="C0C0C0"/>
          </a:solidFill>
          <a:ln w="9525">
            <a:solidFill>
              <a:schemeClr val="tx1"/>
            </a:solidFill>
            <a:round/>
            <a:headEnd/>
            <a:tailEnd/>
          </a:ln>
        </p:spPr>
        <p:txBody>
          <a:bodyPr wrap="none" anchor="ctr"/>
          <a:lstStyle/>
          <a:p>
            <a:pPr algn="ctr"/>
            <a:r>
              <a:rPr lang="en-US" sz="1600">
                <a:latin typeface="Times New Roman" pitchFamily="18" charset="0"/>
              </a:rPr>
              <a:t>description</a:t>
            </a:r>
            <a:endParaRPr lang="en-US" sz="2400">
              <a:latin typeface="Times New Roman" pitchFamily="18" charset="0"/>
            </a:endParaRPr>
          </a:p>
        </p:txBody>
      </p:sp>
      <p:cxnSp>
        <p:nvCxnSpPr>
          <p:cNvPr id="18456" name="AutoShape 12"/>
          <p:cNvCxnSpPr>
            <a:cxnSpLocks noChangeShapeType="1"/>
          </p:cNvCxnSpPr>
          <p:nvPr/>
        </p:nvCxnSpPr>
        <p:spPr bwMode="auto">
          <a:xfrm>
            <a:off x="1981200" y="5100638"/>
            <a:ext cx="304800" cy="4762"/>
          </a:xfrm>
          <a:prstGeom prst="straightConnector1">
            <a:avLst/>
          </a:prstGeom>
          <a:noFill/>
          <a:ln w="9525">
            <a:solidFill>
              <a:schemeClr val="tx1"/>
            </a:solidFill>
            <a:round/>
            <a:headEnd/>
            <a:tailEnd/>
          </a:ln>
        </p:spPr>
      </p:cxnSp>
      <p:sp>
        <p:nvSpPr>
          <p:cNvPr id="18457" name="AutoShape 22"/>
          <p:cNvSpPr>
            <a:spLocks noChangeArrowheads="1"/>
          </p:cNvSpPr>
          <p:nvPr/>
        </p:nvSpPr>
        <p:spPr bwMode="auto">
          <a:xfrm>
            <a:off x="2209800" y="2209800"/>
            <a:ext cx="1447800" cy="609600"/>
          </a:xfrm>
          <a:prstGeom prst="flowChartProcess">
            <a:avLst/>
          </a:prstGeom>
          <a:solidFill>
            <a:schemeClr val="accent1"/>
          </a:solidFill>
          <a:ln w="9525">
            <a:solidFill>
              <a:schemeClr val="tx1"/>
            </a:solidFill>
            <a:miter lim="800000"/>
            <a:headEnd/>
            <a:tailEnd/>
          </a:ln>
        </p:spPr>
        <p:txBody>
          <a:bodyPr wrap="none" anchor="ctr"/>
          <a:lstStyle/>
          <a:p>
            <a:pPr algn="ctr"/>
            <a:r>
              <a:rPr lang="en-US" sz="2400">
                <a:latin typeface="Times New Roman" pitchFamily="18" charset="0"/>
              </a:rPr>
              <a:t>User</a:t>
            </a:r>
          </a:p>
        </p:txBody>
      </p:sp>
      <p:sp>
        <p:nvSpPr>
          <p:cNvPr id="18458" name="Oval 29"/>
          <p:cNvSpPr>
            <a:spLocks noChangeArrowheads="1"/>
          </p:cNvSpPr>
          <p:nvPr/>
        </p:nvSpPr>
        <p:spPr bwMode="auto">
          <a:xfrm>
            <a:off x="4648200" y="3276600"/>
            <a:ext cx="1143000" cy="381000"/>
          </a:xfrm>
          <a:prstGeom prst="ellipse">
            <a:avLst/>
          </a:prstGeom>
          <a:solidFill>
            <a:srgbClr val="C0C0C0"/>
          </a:solidFill>
          <a:ln w="9525">
            <a:solidFill>
              <a:schemeClr val="tx1"/>
            </a:solidFill>
            <a:round/>
            <a:headEnd/>
            <a:tailEnd/>
          </a:ln>
        </p:spPr>
        <p:txBody>
          <a:bodyPr wrap="none" anchor="ctr"/>
          <a:lstStyle/>
          <a:p>
            <a:pPr algn="ctr"/>
            <a:r>
              <a:rPr lang="en-US" sz="1600">
                <a:latin typeface="Times New Roman" pitchFamily="18" charset="0"/>
              </a:rPr>
              <a:t>date</a:t>
            </a:r>
            <a:endParaRPr lang="en-US" sz="2400">
              <a:latin typeface="Times New Roman" pitchFamily="18" charset="0"/>
            </a:endParaRPr>
          </a:p>
        </p:txBody>
      </p:sp>
      <p:cxnSp>
        <p:nvCxnSpPr>
          <p:cNvPr id="18459" name="Straight Connector 61"/>
          <p:cNvCxnSpPr>
            <a:cxnSpLocks noChangeShapeType="1"/>
            <a:stCxn id="18479" idx="3"/>
            <a:endCxn id="18458" idx="2"/>
          </p:cNvCxnSpPr>
          <p:nvPr/>
        </p:nvCxnSpPr>
        <p:spPr bwMode="auto">
          <a:xfrm flipV="1">
            <a:off x="4419600" y="3467100"/>
            <a:ext cx="228600" cy="304800"/>
          </a:xfrm>
          <a:prstGeom prst="line">
            <a:avLst/>
          </a:prstGeom>
          <a:noFill/>
          <a:ln w="9525" algn="ctr">
            <a:solidFill>
              <a:schemeClr val="tx1"/>
            </a:solidFill>
            <a:round/>
            <a:headEnd/>
            <a:tailEnd/>
          </a:ln>
        </p:spPr>
      </p:cxnSp>
      <p:sp>
        <p:nvSpPr>
          <p:cNvPr id="18460" name="Oval 29"/>
          <p:cNvSpPr>
            <a:spLocks noChangeArrowheads="1"/>
          </p:cNvSpPr>
          <p:nvPr/>
        </p:nvSpPr>
        <p:spPr bwMode="auto">
          <a:xfrm>
            <a:off x="228600" y="3429000"/>
            <a:ext cx="1143000" cy="381000"/>
          </a:xfrm>
          <a:prstGeom prst="ellipse">
            <a:avLst/>
          </a:prstGeom>
          <a:solidFill>
            <a:srgbClr val="C0C0C0"/>
          </a:solidFill>
          <a:ln w="9525">
            <a:solidFill>
              <a:schemeClr val="tx1"/>
            </a:solidFill>
            <a:round/>
            <a:headEnd/>
            <a:tailEnd/>
          </a:ln>
        </p:spPr>
        <p:txBody>
          <a:bodyPr wrap="none" anchor="ctr"/>
          <a:lstStyle/>
          <a:p>
            <a:pPr algn="ctr"/>
            <a:r>
              <a:rPr lang="en-US" sz="1600">
                <a:latin typeface="Times New Roman" pitchFamily="18" charset="0"/>
              </a:rPr>
              <a:t>price</a:t>
            </a:r>
            <a:endParaRPr lang="en-US" sz="2400">
              <a:latin typeface="Times New Roman" pitchFamily="18" charset="0"/>
            </a:endParaRPr>
          </a:p>
        </p:txBody>
      </p:sp>
      <p:cxnSp>
        <p:nvCxnSpPr>
          <p:cNvPr id="18461" name="Straight Connector 65"/>
          <p:cNvCxnSpPr>
            <a:cxnSpLocks noChangeShapeType="1"/>
            <a:stCxn id="18460" idx="6"/>
            <a:endCxn id="18442" idx="1"/>
          </p:cNvCxnSpPr>
          <p:nvPr/>
        </p:nvCxnSpPr>
        <p:spPr bwMode="auto">
          <a:xfrm>
            <a:off x="1371600" y="3619500"/>
            <a:ext cx="152400" cy="152400"/>
          </a:xfrm>
          <a:prstGeom prst="line">
            <a:avLst/>
          </a:prstGeom>
          <a:noFill/>
          <a:ln w="9525" algn="ctr">
            <a:solidFill>
              <a:schemeClr val="tx1"/>
            </a:solidFill>
            <a:round/>
            <a:headEnd/>
            <a:tailEnd/>
          </a:ln>
        </p:spPr>
      </p:cxnSp>
      <p:sp>
        <p:nvSpPr>
          <p:cNvPr id="18462" name="Oval 28"/>
          <p:cNvSpPr>
            <a:spLocks noChangeArrowheads="1"/>
          </p:cNvSpPr>
          <p:nvPr/>
        </p:nvSpPr>
        <p:spPr bwMode="auto">
          <a:xfrm>
            <a:off x="7772400" y="5867400"/>
            <a:ext cx="1143000" cy="381000"/>
          </a:xfrm>
          <a:prstGeom prst="ellipse">
            <a:avLst/>
          </a:prstGeom>
          <a:solidFill>
            <a:srgbClr val="C0C0C0"/>
          </a:solidFill>
          <a:ln w="9525">
            <a:solidFill>
              <a:schemeClr val="tx1"/>
            </a:solidFill>
            <a:round/>
            <a:headEnd/>
            <a:tailEnd/>
          </a:ln>
        </p:spPr>
        <p:txBody>
          <a:bodyPr wrap="none" anchor="ctr"/>
          <a:lstStyle/>
          <a:p>
            <a:pPr algn="ctr"/>
            <a:r>
              <a:rPr lang="en-US" sz="1600">
                <a:latin typeface="Times New Roman" pitchFamily="18" charset="0"/>
              </a:rPr>
              <a:t>semester</a:t>
            </a:r>
          </a:p>
        </p:txBody>
      </p:sp>
      <p:sp>
        <p:nvSpPr>
          <p:cNvPr id="18463" name="Oval 41"/>
          <p:cNvSpPr>
            <a:spLocks noChangeArrowheads="1"/>
          </p:cNvSpPr>
          <p:nvPr/>
        </p:nvSpPr>
        <p:spPr bwMode="auto">
          <a:xfrm>
            <a:off x="838200" y="5867400"/>
            <a:ext cx="1143000" cy="304800"/>
          </a:xfrm>
          <a:prstGeom prst="ellipse">
            <a:avLst/>
          </a:prstGeom>
          <a:solidFill>
            <a:srgbClr val="C0C0C0"/>
          </a:solidFill>
          <a:ln w="9525">
            <a:solidFill>
              <a:schemeClr val="tx1"/>
            </a:solidFill>
            <a:round/>
            <a:headEnd/>
            <a:tailEnd/>
          </a:ln>
        </p:spPr>
        <p:txBody>
          <a:bodyPr wrap="none" anchor="ctr"/>
          <a:lstStyle/>
          <a:p>
            <a:pPr algn="ctr"/>
            <a:r>
              <a:rPr lang="en-US" sz="1600">
                <a:latin typeface="Times New Roman" pitchFamily="18" charset="0"/>
              </a:rPr>
              <a:t>type</a:t>
            </a:r>
          </a:p>
        </p:txBody>
      </p:sp>
      <p:cxnSp>
        <p:nvCxnSpPr>
          <p:cNvPr id="18464" name="Straight Connector 75"/>
          <p:cNvCxnSpPr>
            <a:cxnSpLocks noChangeShapeType="1"/>
            <a:stCxn id="18463" idx="6"/>
            <a:endCxn id="18441" idx="1"/>
          </p:cNvCxnSpPr>
          <p:nvPr/>
        </p:nvCxnSpPr>
        <p:spPr bwMode="auto">
          <a:xfrm flipV="1">
            <a:off x="1981200" y="5105400"/>
            <a:ext cx="304800" cy="91440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p>
            <a:fld id="{12D2E7F9-5A18-44B1-BF09-9D0E6F4979DF}" type="slidenum">
              <a:rPr lang="en-US" smtClean="0"/>
              <a:pPr/>
              <a:t>17</a:t>
            </a:fld>
            <a:endParaRPr lang="en-US" smtClean="0"/>
          </a:p>
        </p:txBody>
      </p:sp>
      <p:sp>
        <p:nvSpPr>
          <p:cNvPr id="19459" name="Rectangle 2"/>
          <p:cNvSpPr>
            <a:spLocks noGrp="1" noChangeArrowheads="1"/>
          </p:cNvSpPr>
          <p:nvPr>
            <p:ph type="title"/>
          </p:nvPr>
        </p:nvSpPr>
        <p:spPr>
          <a:xfrm>
            <a:off x="2286000" y="762000"/>
            <a:ext cx="6477000" cy="1143000"/>
          </a:xfrm>
          <a:noFill/>
        </p:spPr>
        <p:txBody>
          <a:bodyPr/>
          <a:lstStyle/>
          <a:p>
            <a:pPr eaLnBrk="1" hangingPunct="1"/>
            <a:r>
              <a:rPr lang="en-US" smtClean="0"/>
              <a:t>Edgar F. Codd </a:t>
            </a:r>
            <a:r>
              <a:rPr lang="en-US" sz="2800" smtClean="0"/>
              <a:t>(1923-2003)</a:t>
            </a:r>
            <a:r>
              <a:rPr lang="en-US" smtClean="0"/>
              <a:t> </a:t>
            </a:r>
            <a:r>
              <a:rPr lang="en-US" sz="3600" i="1" smtClean="0"/>
              <a:t>Relational Data Model</a:t>
            </a:r>
          </a:p>
        </p:txBody>
      </p:sp>
      <p:sp>
        <p:nvSpPr>
          <p:cNvPr id="19460" name="Text Box 3"/>
          <p:cNvSpPr txBox="1">
            <a:spLocks noChangeArrowheads="1"/>
          </p:cNvSpPr>
          <p:nvPr/>
        </p:nvSpPr>
        <p:spPr bwMode="auto">
          <a:xfrm>
            <a:off x="7369175" y="6437313"/>
            <a:ext cx="1774825" cy="228600"/>
          </a:xfrm>
          <a:prstGeom prst="rect">
            <a:avLst/>
          </a:prstGeom>
          <a:noFill/>
          <a:ln w="9525">
            <a:noFill/>
            <a:miter lim="800000"/>
            <a:headEnd/>
            <a:tailEnd/>
          </a:ln>
        </p:spPr>
        <p:txBody>
          <a:bodyPr wrap="none">
            <a:spAutoFit/>
          </a:bodyPr>
          <a:lstStyle/>
          <a:p>
            <a:pPr algn="r"/>
            <a:r>
              <a:rPr lang="en-US" sz="900">
                <a:latin typeface="Times New Roman" pitchFamily="18" charset="0"/>
              </a:rPr>
              <a:t>image from wikipedia, June, 2006 </a:t>
            </a:r>
          </a:p>
        </p:txBody>
      </p:sp>
      <p:sp>
        <p:nvSpPr>
          <p:cNvPr id="19461" name="Rectangle 4"/>
          <p:cNvSpPr>
            <a:spLocks noGrp="1" noChangeArrowheads="1"/>
          </p:cNvSpPr>
          <p:nvPr>
            <p:ph type="body" idx="1"/>
          </p:nvPr>
        </p:nvSpPr>
        <p:spPr>
          <a:xfrm>
            <a:off x="685800" y="2743200"/>
            <a:ext cx="8001000" cy="3352800"/>
          </a:xfrm>
          <a:noFill/>
        </p:spPr>
        <p:txBody>
          <a:bodyPr/>
          <a:lstStyle/>
          <a:p>
            <a:pPr eaLnBrk="1" hangingPunct="1"/>
            <a:r>
              <a:rPr lang="en-US" smtClean="0"/>
              <a:t>Codd developed the relational model in the early 1970s.</a:t>
            </a:r>
          </a:p>
          <a:p>
            <a:pPr eaLnBrk="1" hangingPunct="1"/>
            <a:r>
              <a:rPr lang="en-US" smtClean="0"/>
              <a:t>Included features for:</a:t>
            </a:r>
          </a:p>
          <a:p>
            <a:pPr lvl="1" eaLnBrk="1" hangingPunct="1"/>
            <a:r>
              <a:rPr lang="en-US" smtClean="0"/>
              <a:t>Data definition</a:t>
            </a:r>
          </a:p>
          <a:p>
            <a:pPr lvl="1" eaLnBrk="1" hangingPunct="1"/>
            <a:r>
              <a:rPr lang="en-US" smtClean="0"/>
              <a:t>Data queries</a:t>
            </a:r>
          </a:p>
          <a:p>
            <a:pPr eaLnBrk="1" hangingPunct="1"/>
            <a:r>
              <a:rPr lang="en-US" smtClean="0"/>
              <a:t>It is </a:t>
            </a:r>
            <a:r>
              <a:rPr lang="en-US" i="1" smtClean="0"/>
              <a:t>the</a:t>
            </a:r>
            <a:r>
              <a:rPr lang="en-US" smtClean="0"/>
              <a:t> database model.</a:t>
            </a:r>
          </a:p>
          <a:p>
            <a:pPr eaLnBrk="1" hangingPunct="1"/>
            <a:endParaRPr lang="en-US" smtClean="0"/>
          </a:p>
        </p:txBody>
      </p:sp>
      <p:pic>
        <p:nvPicPr>
          <p:cNvPr id="19462" name="Picture 0"/>
          <p:cNvPicPr>
            <a:picLocks noChangeAspect="1" noChangeArrowheads="1"/>
          </p:cNvPicPr>
          <p:nvPr/>
        </p:nvPicPr>
        <p:blipFill>
          <a:blip r:embed="rId3" cstate="print"/>
          <a:srcRect/>
          <a:stretch>
            <a:fillRect/>
          </a:stretch>
        </p:blipFill>
        <p:spPr bwMode="auto">
          <a:xfrm>
            <a:off x="587375" y="457200"/>
            <a:ext cx="1501775"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p>
            <a:fld id="{F117CCF4-4DDD-4989-A677-14586A2ECD29}" type="slidenum">
              <a:rPr lang="en-US" smtClean="0"/>
              <a:pPr/>
              <a:t>18</a:t>
            </a:fld>
            <a:endParaRPr lang="en-US" smtClean="0"/>
          </a:p>
        </p:txBody>
      </p:sp>
      <p:sp>
        <p:nvSpPr>
          <p:cNvPr id="20483" name="Rectangle 2"/>
          <p:cNvSpPr>
            <a:spLocks noGrp="1" noChangeArrowheads="1"/>
          </p:cNvSpPr>
          <p:nvPr>
            <p:ph type="title"/>
          </p:nvPr>
        </p:nvSpPr>
        <p:spPr/>
        <p:txBody>
          <a:bodyPr/>
          <a:lstStyle/>
          <a:p>
            <a:pPr eaLnBrk="1" hangingPunct="1"/>
            <a:r>
              <a:rPr lang="en-US" smtClean="0"/>
              <a:t>Relations</a:t>
            </a:r>
          </a:p>
        </p:txBody>
      </p:sp>
      <p:sp>
        <p:nvSpPr>
          <p:cNvPr id="20484" name="Rectangle 3"/>
          <p:cNvSpPr>
            <a:spLocks noGrp="1" noChangeArrowheads="1"/>
          </p:cNvSpPr>
          <p:nvPr>
            <p:ph type="body" idx="1"/>
          </p:nvPr>
        </p:nvSpPr>
        <p:spPr/>
        <p:txBody>
          <a:bodyPr/>
          <a:lstStyle/>
          <a:p>
            <a:pPr eaLnBrk="1" hangingPunct="1"/>
            <a:r>
              <a:rPr lang="en-US" smtClean="0"/>
              <a:t>2-dimensional tables of data comprising:</a:t>
            </a:r>
          </a:p>
          <a:p>
            <a:pPr lvl="1" eaLnBrk="1" hangingPunct="1"/>
            <a:r>
              <a:rPr lang="en-US" smtClean="0"/>
              <a:t>A relation </a:t>
            </a:r>
            <a:r>
              <a:rPr lang="en-US" i="1" smtClean="0"/>
              <a:t>Schema</a:t>
            </a:r>
          </a:p>
          <a:p>
            <a:pPr lvl="1" eaLnBrk="1" hangingPunct="1"/>
            <a:endParaRPr lang="en-US" sz="1400" smtClean="0"/>
          </a:p>
          <a:p>
            <a:pPr lvl="1" eaLnBrk="1" hangingPunct="1"/>
            <a:r>
              <a:rPr lang="en-US" smtClean="0"/>
              <a:t>Atomic data values</a:t>
            </a:r>
          </a:p>
          <a:p>
            <a:pPr lvl="1" eaLnBrk="1" hangingPunct="1"/>
            <a:endParaRPr lang="en-US" sz="1400" smtClean="0"/>
          </a:p>
          <a:p>
            <a:pPr eaLnBrk="1" hangingPunct="1"/>
            <a:r>
              <a:rPr lang="en-US" smtClean="0"/>
              <a:t>A database schema comprises a set of relation schemata.</a:t>
            </a:r>
          </a:p>
          <a:p>
            <a:pPr eaLnBrk="1" hangingPunct="1"/>
            <a:r>
              <a:rPr lang="en-US" smtClean="0"/>
              <a:t>Each relation can specify a </a:t>
            </a:r>
            <a:r>
              <a:rPr lang="en-US" i="1" smtClean="0"/>
              <a:t>primary key</a:t>
            </a:r>
            <a:r>
              <a:rPr lang="en-US" smtClean="0"/>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0"/>
          </p:nvPr>
        </p:nvSpPr>
        <p:spPr>
          <a:noFill/>
        </p:spPr>
        <p:txBody>
          <a:bodyPr/>
          <a:lstStyle/>
          <a:p>
            <a:fld id="{AFA44755-9E10-4738-8916-2875D85FAEB5}" type="slidenum">
              <a:rPr lang="en-US" smtClean="0"/>
              <a:pPr/>
              <a:t>19</a:t>
            </a:fld>
            <a:endParaRPr lang="en-US" smtClean="0"/>
          </a:p>
        </p:txBody>
      </p:sp>
      <p:sp>
        <p:nvSpPr>
          <p:cNvPr id="21507" name="Rectangle 2"/>
          <p:cNvSpPr>
            <a:spLocks noGrp="1" noChangeArrowheads="1"/>
          </p:cNvSpPr>
          <p:nvPr>
            <p:ph type="title"/>
          </p:nvPr>
        </p:nvSpPr>
        <p:spPr/>
        <p:txBody>
          <a:bodyPr/>
          <a:lstStyle/>
          <a:p>
            <a:pPr eaLnBrk="1" hangingPunct="1"/>
            <a:r>
              <a:rPr lang="en-US" smtClean="0"/>
              <a:t>Example</a:t>
            </a:r>
          </a:p>
        </p:txBody>
      </p:sp>
      <p:pic>
        <p:nvPicPr>
          <p:cNvPr id="21508" name="Picture 10"/>
          <p:cNvPicPr>
            <a:picLocks noChangeAspect="1" noChangeArrowheads="1"/>
          </p:cNvPicPr>
          <p:nvPr/>
        </p:nvPicPr>
        <p:blipFill>
          <a:blip r:embed="rId3" cstate="print"/>
          <a:srcRect l="30000" t="26401" r="21875" b="52800"/>
          <a:stretch>
            <a:fillRect/>
          </a:stretch>
        </p:blipFill>
        <p:spPr bwMode="auto">
          <a:xfrm>
            <a:off x="1600200" y="1905000"/>
            <a:ext cx="5867400" cy="1981200"/>
          </a:xfrm>
          <a:prstGeom prst="rect">
            <a:avLst/>
          </a:prstGeom>
          <a:noFill/>
          <a:ln w="9525">
            <a:noFill/>
            <a:miter lim="800000"/>
            <a:headEnd/>
            <a:tailEnd/>
          </a:ln>
        </p:spPr>
      </p:pic>
      <p:pic>
        <p:nvPicPr>
          <p:cNvPr id="21509" name="Picture 11"/>
          <p:cNvPicPr>
            <a:picLocks noChangeAspect="1" noChangeArrowheads="1"/>
          </p:cNvPicPr>
          <p:nvPr/>
        </p:nvPicPr>
        <p:blipFill>
          <a:blip r:embed="rId4" cstate="print"/>
          <a:srcRect/>
          <a:stretch>
            <a:fillRect/>
          </a:stretch>
        </p:blipFill>
        <p:spPr bwMode="auto">
          <a:xfrm>
            <a:off x="1524000" y="4038600"/>
            <a:ext cx="59436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p>
            <a:fld id="{BA7017E7-673B-4AA2-8743-4A6E728298D5}" type="slidenum">
              <a:rPr lang="en-US" smtClean="0"/>
              <a:pPr/>
              <a:t>2</a:t>
            </a:fld>
            <a:endParaRPr lang="en-US" smtClean="0"/>
          </a:p>
        </p:txBody>
      </p:sp>
      <p:sp>
        <p:nvSpPr>
          <p:cNvPr id="4099" name="Rectangle 2"/>
          <p:cNvSpPr>
            <a:spLocks noGrp="1" noChangeArrowheads="1"/>
          </p:cNvSpPr>
          <p:nvPr>
            <p:ph type="title"/>
          </p:nvPr>
        </p:nvSpPr>
        <p:spPr/>
        <p:txBody>
          <a:bodyPr/>
          <a:lstStyle/>
          <a:p>
            <a:pPr eaLnBrk="1" hangingPunct="1"/>
            <a:r>
              <a:rPr lang="en-US" smtClean="0"/>
              <a:t>Information Systems</a:t>
            </a:r>
          </a:p>
        </p:txBody>
      </p:sp>
      <p:sp>
        <p:nvSpPr>
          <p:cNvPr id="4100" name="Rectangle 3"/>
          <p:cNvSpPr>
            <a:spLocks noGrp="1" noChangeArrowheads="1"/>
          </p:cNvSpPr>
          <p:nvPr>
            <p:ph type="body" idx="1"/>
          </p:nvPr>
        </p:nvSpPr>
        <p:spPr/>
        <p:txBody>
          <a:bodyPr/>
          <a:lstStyle/>
          <a:p>
            <a:pPr eaLnBrk="1" hangingPunct="1"/>
            <a:r>
              <a:rPr lang="en-US" smtClean="0">
                <a:hlinkClick r:id="" action="ppaction://customshow?id=0&amp;return=true"/>
              </a:rPr>
              <a:t>Introduction</a:t>
            </a:r>
            <a:endParaRPr lang="en-US" smtClean="0"/>
          </a:p>
          <a:p>
            <a:pPr eaLnBrk="1" hangingPunct="1"/>
            <a:r>
              <a:rPr lang="en-US" smtClean="0">
                <a:hlinkClick r:id="" action="ppaction://customshow?id=1&amp;return=true"/>
              </a:rPr>
              <a:t>Database Modeling</a:t>
            </a:r>
            <a:endParaRPr lang="en-US" smtClean="0"/>
          </a:p>
          <a:p>
            <a:pPr eaLnBrk="1" hangingPunct="1"/>
            <a:r>
              <a:rPr lang="en-US" smtClean="0">
                <a:hlinkClick r:id="" action="ppaction://customshow?id=10&amp;return=true"/>
              </a:rPr>
              <a:t>Database Management Systems</a:t>
            </a:r>
            <a:endParaRPr lang="en-US" smtClean="0"/>
          </a:p>
          <a:p>
            <a:pPr eaLnBrk="1" hangingPunct="1"/>
            <a:r>
              <a:rPr lang="en-US" smtClean="0">
                <a:hlinkClick r:id="" action="ppaction://customshow?id=9&amp;return=true"/>
              </a:rPr>
              <a:t>E.F. Codd</a:t>
            </a:r>
            <a:endParaRPr lang="en-US" smtClean="0"/>
          </a:p>
        </p:txBody>
      </p:sp>
      <p:sp>
        <p:nvSpPr>
          <p:cNvPr id="4101" name="Text Box 4"/>
          <p:cNvSpPr txBox="1">
            <a:spLocks noChangeArrowheads="1"/>
          </p:cNvSpPr>
          <p:nvPr/>
        </p:nvSpPr>
        <p:spPr bwMode="auto">
          <a:xfrm>
            <a:off x="685800" y="5257800"/>
            <a:ext cx="7772400" cy="1077913"/>
          </a:xfrm>
          <a:prstGeom prst="rect">
            <a:avLst/>
          </a:prstGeom>
          <a:noFill/>
          <a:ln w="9525">
            <a:noFill/>
            <a:miter lim="800000"/>
            <a:headEnd/>
            <a:tailEnd/>
          </a:ln>
        </p:spPr>
        <p:txBody>
          <a:bodyPr>
            <a:spAutoFit/>
          </a:bodyPr>
          <a:lstStyle/>
          <a:p>
            <a:pPr>
              <a:lnSpc>
                <a:spcPct val="90000"/>
              </a:lnSpc>
              <a:spcBef>
                <a:spcPct val="20000"/>
              </a:spcBef>
            </a:pPr>
            <a:r>
              <a:rPr lang="en-US" sz="2400" i="1">
                <a:latin typeface="Arial Unicode MS" pitchFamily="34" charset="-128"/>
              </a:rPr>
              <a:t>Data is not information, information is not knowledge, knowledge is not understanding, Understanding is not wisdom.</a:t>
            </a:r>
            <a:r>
              <a:rPr lang="en-US" sz="2400">
                <a:latin typeface="Arial Unicode MS" pitchFamily="34" charset="-128"/>
              </a:rPr>
              <a:t>           	</a:t>
            </a:r>
            <a:r>
              <a:rPr lang="en-US" sz="1800">
                <a:latin typeface="Arial Unicode MS" pitchFamily="34" charset="-128"/>
              </a:rPr>
              <a:t>- C. Stoll, 1996</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p>
            <a:fld id="{5A2E4241-1132-42A7-A35C-7B17B93BF397}" type="slidenum">
              <a:rPr lang="en-US" smtClean="0"/>
              <a:pPr/>
              <a:t>20</a:t>
            </a:fld>
            <a:endParaRPr lang="en-US" smtClean="0"/>
          </a:p>
        </p:txBody>
      </p:sp>
      <p:sp>
        <p:nvSpPr>
          <p:cNvPr id="22531" name="Rectangle 2"/>
          <p:cNvSpPr>
            <a:spLocks noGrp="1" noChangeArrowheads="1"/>
          </p:cNvSpPr>
          <p:nvPr>
            <p:ph type="title"/>
          </p:nvPr>
        </p:nvSpPr>
        <p:spPr/>
        <p:txBody>
          <a:bodyPr/>
          <a:lstStyle/>
          <a:p>
            <a:pPr eaLnBrk="1" hangingPunct="1"/>
            <a:r>
              <a:rPr lang="en-US" smtClean="0"/>
              <a:t>Representing Relationships</a:t>
            </a:r>
          </a:p>
        </p:txBody>
      </p:sp>
      <p:sp>
        <p:nvSpPr>
          <p:cNvPr id="22532" name="Rectangle 3"/>
          <p:cNvSpPr>
            <a:spLocks noGrp="1" noChangeArrowheads="1"/>
          </p:cNvSpPr>
          <p:nvPr>
            <p:ph type="body" idx="1"/>
          </p:nvPr>
        </p:nvSpPr>
        <p:spPr/>
        <p:txBody>
          <a:bodyPr/>
          <a:lstStyle/>
          <a:p>
            <a:pPr eaLnBrk="1" hangingPunct="1">
              <a:buFontTx/>
              <a:buChar char=" "/>
            </a:pPr>
            <a:r>
              <a:rPr lang="en-US" smtClean="0"/>
              <a:t>Relationships are implemented using </a:t>
            </a:r>
            <a:r>
              <a:rPr lang="en-US" i="1" smtClean="0"/>
              <a:t>foreign keys </a:t>
            </a:r>
            <a:r>
              <a:rPr lang="en-US" smtClean="0"/>
              <a:t>as attributes.</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buFont typeface="Arial" charset="0"/>
              <a:buNone/>
            </a:pPr>
            <a:endParaRPr lang="en-US" smtClean="0"/>
          </a:p>
        </p:txBody>
      </p:sp>
      <p:grpSp>
        <p:nvGrpSpPr>
          <p:cNvPr id="2" name="Group 4"/>
          <p:cNvGrpSpPr>
            <a:grpSpLocks/>
          </p:cNvGrpSpPr>
          <p:nvPr/>
        </p:nvGrpSpPr>
        <p:grpSpPr bwMode="auto">
          <a:xfrm>
            <a:off x="152400" y="2286000"/>
            <a:ext cx="8991600" cy="4386263"/>
            <a:chOff x="96" y="1440"/>
            <a:chExt cx="5664" cy="2763"/>
          </a:xfrm>
        </p:grpSpPr>
        <p:pic>
          <p:nvPicPr>
            <p:cNvPr id="22534" name="Picture 5" descr="ukMap"/>
            <p:cNvPicPr>
              <a:picLocks noChangeAspect="1" noChangeArrowheads="1"/>
            </p:cNvPicPr>
            <p:nvPr/>
          </p:nvPicPr>
          <p:blipFill>
            <a:blip r:embed="rId3" cstate="print"/>
            <a:srcRect/>
            <a:stretch>
              <a:fillRect/>
            </a:stretch>
          </p:blipFill>
          <p:spPr bwMode="auto">
            <a:xfrm>
              <a:off x="4800" y="1440"/>
              <a:ext cx="730" cy="912"/>
            </a:xfrm>
            <a:prstGeom prst="rect">
              <a:avLst/>
            </a:prstGeom>
            <a:noFill/>
            <a:ln w="9525">
              <a:noFill/>
              <a:miter lim="800000"/>
              <a:headEnd/>
              <a:tailEnd/>
            </a:ln>
          </p:spPr>
        </p:pic>
        <p:pic>
          <p:nvPicPr>
            <p:cNvPr id="22535" name="Picture 6" descr="usaMap"/>
            <p:cNvPicPr>
              <a:picLocks noChangeAspect="1" noChangeArrowheads="1"/>
            </p:cNvPicPr>
            <p:nvPr/>
          </p:nvPicPr>
          <p:blipFill>
            <a:blip r:embed="rId4" cstate="print"/>
            <a:srcRect/>
            <a:stretch>
              <a:fillRect/>
            </a:stretch>
          </p:blipFill>
          <p:spPr bwMode="auto">
            <a:xfrm>
              <a:off x="96" y="2016"/>
              <a:ext cx="3600" cy="2187"/>
            </a:xfrm>
            <a:prstGeom prst="rect">
              <a:avLst/>
            </a:prstGeom>
            <a:noFill/>
            <a:ln w="9525">
              <a:noFill/>
              <a:miter lim="800000"/>
              <a:headEnd/>
              <a:tailEnd/>
            </a:ln>
          </p:spPr>
        </p:pic>
        <p:sp>
          <p:nvSpPr>
            <p:cNvPr id="22536" name="Text Box 7"/>
            <p:cNvSpPr txBox="1">
              <a:spLocks noChangeArrowheads="1"/>
            </p:cNvSpPr>
            <p:nvPr/>
          </p:nvSpPr>
          <p:spPr bwMode="auto">
            <a:xfrm>
              <a:off x="624" y="2544"/>
              <a:ext cx="1680" cy="577"/>
            </a:xfrm>
            <a:prstGeom prst="rect">
              <a:avLst/>
            </a:prstGeom>
            <a:solidFill>
              <a:schemeClr val="bg1"/>
            </a:solidFill>
            <a:ln w="9525">
              <a:noFill/>
              <a:miter lim="800000"/>
              <a:headEnd/>
              <a:tailEnd/>
            </a:ln>
          </p:spPr>
          <p:txBody>
            <a:bodyPr>
              <a:spAutoFit/>
            </a:bodyPr>
            <a:lstStyle/>
            <a:p>
              <a:r>
                <a:rPr lang="en-US" sz="1800">
                  <a:latin typeface="Times New Roman" pitchFamily="18" charset="0"/>
                </a:rPr>
                <a:t>The USA maintains my:</a:t>
              </a:r>
            </a:p>
            <a:p>
              <a:pPr>
                <a:buFontTx/>
                <a:buChar char="•"/>
              </a:pPr>
              <a:r>
                <a:rPr lang="en-US" sz="1800">
                  <a:latin typeface="Times New Roman" pitchFamily="18" charset="0"/>
                </a:rPr>
                <a:t> Social Security #</a:t>
              </a:r>
            </a:p>
            <a:p>
              <a:pPr>
                <a:buFontTx/>
                <a:buChar char="•"/>
              </a:pPr>
              <a:r>
                <a:rPr lang="en-US" sz="1800">
                  <a:latin typeface="Times New Roman" pitchFamily="18" charset="0"/>
                </a:rPr>
                <a:t> ...</a:t>
              </a:r>
            </a:p>
          </p:txBody>
        </p:sp>
        <p:grpSp>
          <p:nvGrpSpPr>
            <p:cNvPr id="22537" name="Group 8"/>
            <p:cNvGrpSpPr>
              <a:grpSpLocks/>
            </p:cNvGrpSpPr>
            <p:nvPr/>
          </p:nvGrpSpPr>
          <p:grpSpPr bwMode="auto">
            <a:xfrm>
              <a:off x="1920" y="2400"/>
              <a:ext cx="3840" cy="750"/>
              <a:chOff x="1920" y="1872"/>
              <a:chExt cx="3840" cy="750"/>
            </a:xfrm>
          </p:grpSpPr>
          <p:sp>
            <p:nvSpPr>
              <p:cNvPr id="22538" name="Text Box 9"/>
              <p:cNvSpPr txBox="1">
                <a:spLocks noChangeArrowheads="1"/>
              </p:cNvSpPr>
              <p:nvPr/>
            </p:nvSpPr>
            <p:spPr bwMode="auto">
              <a:xfrm>
                <a:off x="3744" y="1872"/>
                <a:ext cx="2016" cy="750"/>
              </a:xfrm>
              <a:prstGeom prst="rect">
                <a:avLst/>
              </a:prstGeom>
              <a:noFill/>
              <a:ln w="9525">
                <a:noFill/>
                <a:miter lim="800000"/>
                <a:headEnd/>
                <a:tailEnd/>
              </a:ln>
            </p:spPr>
            <p:txBody>
              <a:bodyPr>
                <a:spAutoFit/>
              </a:bodyPr>
              <a:lstStyle/>
              <a:p>
                <a:r>
                  <a:rPr lang="en-US" sz="1800">
                    <a:latin typeface="Times New Roman" pitchFamily="18" charset="0"/>
                  </a:rPr>
                  <a:t>While in the UK, they kept my: </a:t>
                </a:r>
              </a:p>
              <a:p>
                <a:pPr>
                  <a:buFontTx/>
                  <a:buChar char="•"/>
                </a:pPr>
                <a:r>
                  <a:rPr lang="en-US" sz="1800">
                    <a:latin typeface="Times New Roman" pitchFamily="18" charset="0"/>
                  </a:rPr>
                  <a:t> UK National Insurance #</a:t>
                </a:r>
              </a:p>
              <a:p>
                <a:pPr>
                  <a:buFontTx/>
                  <a:buChar char="•"/>
                </a:pPr>
                <a:r>
                  <a:rPr lang="en-US" sz="1800">
                    <a:latin typeface="Times New Roman" pitchFamily="18" charset="0"/>
                  </a:rPr>
                  <a:t> US Social Security #</a:t>
                </a:r>
              </a:p>
              <a:p>
                <a:pPr>
                  <a:buFontTx/>
                  <a:buChar char="•"/>
                </a:pPr>
                <a:r>
                  <a:rPr lang="en-US" sz="1800">
                    <a:latin typeface="Times New Roman" pitchFamily="18" charset="0"/>
                  </a:rPr>
                  <a:t> ...</a:t>
                </a:r>
              </a:p>
            </p:txBody>
          </p:sp>
          <p:sp>
            <p:nvSpPr>
              <p:cNvPr id="22539" name="AutoShape 10"/>
              <p:cNvSpPr>
                <a:spLocks noChangeArrowheads="1"/>
              </p:cNvSpPr>
              <p:nvPr/>
            </p:nvSpPr>
            <p:spPr bwMode="auto">
              <a:xfrm rot="-10789398">
                <a:off x="1920" y="2256"/>
                <a:ext cx="1824" cy="162"/>
              </a:xfrm>
              <a:prstGeom prst="rightArrow">
                <a:avLst>
                  <a:gd name="adj1" fmla="val 38463"/>
                  <a:gd name="adj2" fmla="val 219608"/>
                </a:avLst>
              </a:prstGeom>
              <a:solidFill>
                <a:schemeClr val="bg2"/>
              </a:solidFill>
              <a:ln w="9525">
                <a:solidFill>
                  <a:schemeClr val="tx1"/>
                </a:solidFill>
                <a:miter lim="800000"/>
                <a:headEnd/>
                <a:tailEnd/>
              </a:ln>
            </p:spPr>
            <p:txBody>
              <a:bodyPr wrap="none" anchor="ct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2"/>
          <p:cNvSpPr>
            <a:spLocks noGrp="1"/>
          </p:cNvSpPr>
          <p:nvPr>
            <p:ph type="sldNum" sz="quarter" idx="10"/>
          </p:nvPr>
        </p:nvSpPr>
        <p:spPr>
          <a:noFill/>
        </p:spPr>
        <p:txBody>
          <a:bodyPr/>
          <a:lstStyle/>
          <a:p>
            <a:fld id="{82A7D1E9-72D3-4F79-97FA-659ED850EAB0}" type="slidenum">
              <a:rPr lang="en-US" smtClean="0"/>
              <a:pPr/>
              <a:t>21</a:t>
            </a:fld>
            <a:endParaRPr lang="en-US" smtClean="0"/>
          </a:p>
        </p:txBody>
      </p:sp>
      <p:sp>
        <p:nvSpPr>
          <p:cNvPr id="23555" name="Rectangle 2"/>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eaLnBrk="1" hangingPunct="1">
              <a:spcBef>
                <a:spcPct val="20000"/>
              </a:spcBef>
              <a:buClr>
                <a:schemeClr val="tx1"/>
              </a:buClr>
              <a:buSzPct val="75000"/>
              <a:buFontTx/>
              <a:buChar char=" "/>
            </a:pPr>
            <a:r>
              <a:rPr lang="en-US" sz="3200"/>
              <a:t>Relationships are implemented using </a:t>
            </a:r>
            <a:r>
              <a:rPr lang="en-US" sz="3200" i="1"/>
              <a:t>foreign keys </a:t>
            </a:r>
            <a:r>
              <a:rPr lang="en-US" sz="3200"/>
              <a:t>as attributes.</a:t>
            </a:r>
          </a:p>
          <a:p>
            <a:pPr marL="342900" indent="-342900" eaLnBrk="1" hangingPunct="1">
              <a:spcBef>
                <a:spcPct val="20000"/>
              </a:spcBef>
              <a:buClr>
                <a:schemeClr val="tx1"/>
              </a:buClr>
              <a:buSzPct val="75000"/>
              <a:buFont typeface="Arial" charset="0"/>
              <a:buChar char="●"/>
            </a:pPr>
            <a:endParaRPr lang="en-US" sz="3200"/>
          </a:p>
          <a:p>
            <a:pPr marL="342900" indent="-342900" eaLnBrk="1" hangingPunct="1">
              <a:spcBef>
                <a:spcPct val="20000"/>
              </a:spcBef>
              <a:buClr>
                <a:schemeClr val="tx1"/>
              </a:buClr>
              <a:buSzPct val="75000"/>
              <a:buFont typeface="Arial" charset="0"/>
              <a:buChar char="●"/>
            </a:pPr>
            <a:endParaRPr lang="en-US" sz="3200"/>
          </a:p>
          <a:p>
            <a:pPr marL="342900" indent="-342900" eaLnBrk="1" hangingPunct="1">
              <a:spcBef>
                <a:spcPct val="20000"/>
              </a:spcBef>
              <a:buClr>
                <a:schemeClr val="tx1"/>
              </a:buClr>
              <a:buSzPct val="75000"/>
              <a:buFont typeface="Arial" charset="0"/>
              <a:buChar char="●"/>
            </a:pPr>
            <a:endParaRPr lang="en-US" sz="3200"/>
          </a:p>
          <a:p>
            <a:pPr marL="342900" indent="-342900" eaLnBrk="1" hangingPunct="1">
              <a:spcBef>
                <a:spcPct val="20000"/>
              </a:spcBef>
              <a:buClr>
                <a:schemeClr val="tx1"/>
              </a:buClr>
              <a:buSzPct val="75000"/>
              <a:buFont typeface="Arial" charset="0"/>
              <a:buChar char="●"/>
            </a:pPr>
            <a:endParaRPr lang="en-US" sz="3200"/>
          </a:p>
          <a:p>
            <a:pPr marL="342900" indent="-342900" eaLnBrk="1" hangingPunct="1">
              <a:spcBef>
                <a:spcPct val="20000"/>
              </a:spcBef>
              <a:buClr>
                <a:schemeClr val="tx1"/>
              </a:buClr>
              <a:buSzPct val="75000"/>
              <a:buFont typeface="Arial" charset="0"/>
              <a:buNone/>
            </a:pPr>
            <a:endParaRPr lang="en-US" sz="3200"/>
          </a:p>
        </p:txBody>
      </p:sp>
      <p:grpSp>
        <p:nvGrpSpPr>
          <p:cNvPr id="23556" name="Group 3"/>
          <p:cNvGrpSpPr>
            <a:grpSpLocks/>
          </p:cNvGrpSpPr>
          <p:nvPr/>
        </p:nvGrpSpPr>
        <p:grpSpPr bwMode="auto">
          <a:xfrm>
            <a:off x="152400" y="2319338"/>
            <a:ext cx="8990013" cy="4386262"/>
            <a:chOff x="96" y="912"/>
            <a:chExt cx="5663" cy="2763"/>
          </a:xfrm>
        </p:grpSpPr>
        <p:pic>
          <p:nvPicPr>
            <p:cNvPr id="23558" name="Picture 4" descr="ukMap"/>
            <p:cNvPicPr>
              <a:picLocks noChangeAspect="1" noChangeArrowheads="1"/>
            </p:cNvPicPr>
            <p:nvPr/>
          </p:nvPicPr>
          <p:blipFill>
            <a:blip r:embed="rId3" cstate="print">
              <a:lum bright="70000"/>
            </a:blip>
            <a:srcRect/>
            <a:stretch>
              <a:fillRect/>
            </a:stretch>
          </p:blipFill>
          <p:spPr bwMode="auto">
            <a:xfrm>
              <a:off x="4800" y="912"/>
              <a:ext cx="730" cy="912"/>
            </a:xfrm>
            <a:prstGeom prst="rect">
              <a:avLst/>
            </a:prstGeom>
            <a:noFill/>
            <a:ln w="9525">
              <a:noFill/>
              <a:miter lim="800000"/>
              <a:headEnd/>
              <a:tailEnd/>
            </a:ln>
          </p:spPr>
        </p:pic>
        <p:pic>
          <p:nvPicPr>
            <p:cNvPr id="23559" name="Picture 5" descr="usaMap"/>
            <p:cNvPicPr>
              <a:picLocks noChangeAspect="1" noChangeArrowheads="1"/>
            </p:cNvPicPr>
            <p:nvPr/>
          </p:nvPicPr>
          <p:blipFill>
            <a:blip r:embed="rId4" cstate="print">
              <a:lum bright="70000"/>
            </a:blip>
            <a:srcRect/>
            <a:stretch>
              <a:fillRect/>
            </a:stretch>
          </p:blipFill>
          <p:spPr bwMode="auto">
            <a:xfrm>
              <a:off x="96" y="1488"/>
              <a:ext cx="3600" cy="2187"/>
            </a:xfrm>
            <a:prstGeom prst="rect">
              <a:avLst/>
            </a:prstGeom>
            <a:noFill/>
            <a:ln w="9525">
              <a:noFill/>
              <a:miter lim="800000"/>
              <a:headEnd/>
              <a:tailEnd/>
            </a:ln>
          </p:spPr>
        </p:pic>
        <p:sp>
          <p:nvSpPr>
            <p:cNvPr id="23560" name="Text Box 6"/>
            <p:cNvSpPr txBox="1">
              <a:spLocks noChangeArrowheads="1"/>
            </p:cNvSpPr>
            <p:nvPr/>
          </p:nvSpPr>
          <p:spPr bwMode="auto">
            <a:xfrm>
              <a:off x="623" y="2016"/>
              <a:ext cx="1680" cy="577"/>
            </a:xfrm>
            <a:prstGeom prst="rect">
              <a:avLst/>
            </a:prstGeom>
            <a:solidFill>
              <a:schemeClr val="bg1"/>
            </a:solidFill>
            <a:ln w="9525">
              <a:noFill/>
              <a:miter lim="800000"/>
              <a:headEnd/>
              <a:tailEnd/>
            </a:ln>
          </p:spPr>
          <p:txBody>
            <a:bodyPr>
              <a:spAutoFit/>
            </a:bodyPr>
            <a:lstStyle/>
            <a:p>
              <a:r>
                <a:rPr lang="en-US" sz="1800" b="1">
                  <a:latin typeface="Times New Roman" pitchFamily="18" charset="0"/>
                </a:rPr>
                <a:t>User</a:t>
              </a:r>
            </a:p>
            <a:p>
              <a:pPr>
                <a:buFontTx/>
                <a:buChar char="•"/>
              </a:pPr>
              <a:r>
                <a:rPr lang="en-US" sz="1800">
                  <a:latin typeface="Times New Roman" pitchFamily="18" charset="0"/>
                </a:rPr>
                <a:t> ID </a:t>
              </a:r>
            </a:p>
            <a:p>
              <a:pPr>
                <a:buFontTx/>
                <a:buChar char="•"/>
              </a:pPr>
              <a:r>
                <a:rPr lang="en-US" sz="1800">
                  <a:latin typeface="Times New Roman" pitchFamily="18" charset="0"/>
                </a:rPr>
                <a:t> ...</a:t>
              </a:r>
            </a:p>
          </p:txBody>
        </p:sp>
        <p:grpSp>
          <p:nvGrpSpPr>
            <p:cNvPr id="23561" name="Group 7"/>
            <p:cNvGrpSpPr>
              <a:grpSpLocks/>
            </p:cNvGrpSpPr>
            <p:nvPr/>
          </p:nvGrpSpPr>
          <p:grpSpPr bwMode="auto">
            <a:xfrm>
              <a:off x="1919" y="1872"/>
              <a:ext cx="3840" cy="750"/>
              <a:chOff x="1920" y="1872"/>
              <a:chExt cx="3840" cy="750"/>
            </a:xfrm>
          </p:grpSpPr>
          <p:sp>
            <p:nvSpPr>
              <p:cNvPr id="23562" name="Text Box 8"/>
              <p:cNvSpPr txBox="1">
                <a:spLocks noChangeArrowheads="1"/>
              </p:cNvSpPr>
              <p:nvPr/>
            </p:nvSpPr>
            <p:spPr bwMode="auto">
              <a:xfrm>
                <a:off x="3744" y="1872"/>
                <a:ext cx="2016" cy="750"/>
              </a:xfrm>
              <a:prstGeom prst="rect">
                <a:avLst/>
              </a:prstGeom>
              <a:noFill/>
              <a:ln w="9525">
                <a:noFill/>
                <a:miter lim="800000"/>
                <a:headEnd/>
                <a:tailEnd/>
              </a:ln>
            </p:spPr>
            <p:txBody>
              <a:bodyPr>
                <a:spAutoFit/>
              </a:bodyPr>
              <a:lstStyle/>
              <a:p>
                <a:r>
                  <a:rPr lang="en-US" sz="1800" b="1">
                    <a:latin typeface="Times New Roman" pitchFamily="18" charset="0"/>
                  </a:rPr>
                  <a:t>Item</a:t>
                </a:r>
                <a:r>
                  <a:rPr lang="en-US" sz="1800">
                    <a:latin typeface="Times New Roman" pitchFamily="18" charset="0"/>
                  </a:rPr>
                  <a:t> </a:t>
                </a:r>
              </a:p>
              <a:p>
                <a:pPr>
                  <a:buFontTx/>
                  <a:buChar char="•"/>
                </a:pPr>
                <a:r>
                  <a:rPr lang="en-US" sz="1800">
                    <a:latin typeface="Times New Roman" pitchFamily="18" charset="0"/>
                  </a:rPr>
                  <a:t> ID</a:t>
                </a:r>
              </a:p>
              <a:p>
                <a:pPr>
                  <a:buFontTx/>
                  <a:buChar char="•"/>
                </a:pPr>
                <a:r>
                  <a:rPr lang="en-US" sz="1800">
                    <a:latin typeface="Times New Roman" pitchFamily="18" charset="0"/>
                  </a:rPr>
                  <a:t> UserID</a:t>
                </a:r>
              </a:p>
              <a:p>
                <a:pPr>
                  <a:buFontTx/>
                  <a:buChar char="•"/>
                </a:pPr>
                <a:r>
                  <a:rPr lang="en-US" sz="1800">
                    <a:latin typeface="Times New Roman" pitchFamily="18" charset="0"/>
                  </a:rPr>
                  <a:t> ...</a:t>
                </a:r>
              </a:p>
            </p:txBody>
          </p:sp>
          <p:sp>
            <p:nvSpPr>
              <p:cNvPr id="23563" name="AutoShape 9"/>
              <p:cNvSpPr>
                <a:spLocks noChangeArrowheads="1"/>
              </p:cNvSpPr>
              <p:nvPr/>
            </p:nvSpPr>
            <p:spPr bwMode="auto">
              <a:xfrm rot="-10789398">
                <a:off x="1920" y="2256"/>
                <a:ext cx="1824" cy="162"/>
              </a:xfrm>
              <a:prstGeom prst="rightArrow">
                <a:avLst>
                  <a:gd name="adj1" fmla="val 38463"/>
                  <a:gd name="adj2" fmla="val 219608"/>
                </a:avLst>
              </a:prstGeom>
              <a:solidFill>
                <a:schemeClr val="bg2"/>
              </a:solidFill>
              <a:ln w="9525">
                <a:solidFill>
                  <a:schemeClr val="tx1"/>
                </a:solidFill>
                <a:miter lim="800000"/>
                <a:headEnd/>
                <a:tailEnd/>
              </a:ln>
            </p:spPr>
            <p:txBody>
              <a:bodyPr wrap="none" anchor="ctr"/>
              <a:lstStyle/>
              <a:p>
                <a:endParaRPr lang="en-US"/>
              </a:p>
            </p:txBody>
          </p:sp>
        </p:grpSp>
      </p:grpSp>
      <p:sp>
        <p:nvSpPr>
          <p:cNvPr id="23557" name="Rectangle 10"/>
          <p:cNvSpPr>
            <a:spLocks noGrp="1" noChangeArrowheads="1"/>
          </p:cNvSpPr>
          <p:nvPr>
            <p:ph type="title"/>
          </p:nvPr>
        </p:nvSpPr>
        <p:spPr>
          <a:noFill/>
        </p:spPr>
        <p:txBody>
          <a:bodyPr/>
          <a:lstStyle/>
          <a:p>
            <a:pPr eaLnBrk="1" hangingPunct="1"/>
            <a:r>
              <a:rPr lang="en-US" smtClean="0"/>
              <a:t>Representing Relationships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0"/>
          </p:nvPr>
        </p:nvSpPr>
        <p:spPr>
          <a:noFill/>
        </p:spPr>
        <p:txBody>
          <a:bodyPr/>
          <a:lstStyle/>
          <a:p>
            <a:fld id="{8B2CCB1D-AD1C-430F-835F-011FEAD5336A}" type="slidenum">
              <a:rPr lang="en-US" smtClean="0"/>
              <a:pPr/>
              <a:t>22</a:t>
            </a:fld>
            <a:endParaRPr lang="en-US" smtClean="0"/>
          </a:p>
        </p:txBody>
      </p:sp>
      <p:sp>
        <p:nvSpPr>
          <p:cNvPr id="24579" name="Rectangle 2"/>
          <p:cNvSpPr>
            <a:spLocks noGrp="1" noChangeArrowheads="1"/>
          </p:cNvSpPr>
          <p:nvPr>
            <p:ph type="title"/>
          </p:nvPr>
        </p:nvSpPr>
        <p:spPr/>
        <p:txBody>
          <a:bodyPr/>
          <a:lstStyle/>
          <a:p>
            <a:pPr eaLnBrk="1" hangingPunct="1"/>
            <a:r>
              <a:rPr lang="en-US" smtClean="0"/>
              <a:t>One-to-Many Relationships</a:t>
            </a:r>
          </a:p>
        </p:txBody>
      </p:sp>
      <p:pic>
        <p:nvPicPr>
          <p:cNvPr id="24580" name="Picture 13"/>
          <p:cNvPicPr>
            <a:picLocks noChangeAspect="1" noChangeArrowheads="1"/>
          </p:cNvPicPr>
          <p:nvPr/>
        </p:nvPicPr>
        <p:blipFill>
          <a:blip r:embed="rId3" cstate="print"/>
          <a:srcRect/>
          <a:stretch>
            <a:fillRect/>
          </a:stretch>
        </p:blipFill>
        <p:spPr bwMode="auto">
          <a:xfrm>
            <a:off x="2514600" y="4419600"/>
            <a:ext cx="4038600" cy="2190750"/>
          </a:xfrm>
          <a:prstGeom prst="rect">
            <a:avLst/>
          </a:prstGeom>
          <a:noFill/>
          <a:ln w="9525">
            <a:noFill/>
            <a:miter lim="800000"/>
            <a:headEnd/>
            <a:tailEnd/>
          </a:ln>
        </p:spPr>
      </p:pic>
      <p:pic>
        <p:nvPicPr>
          <p:cNvPr id="24581" name="Picture 18"/>
          <p:cNvPicPr>
            <a:picLocks noChangeAspect="1" noChangeArrowheads="1"/>
          </p:cNvPicPr>
          <p:nvPr/>
        </p:nvPicPr>
        <p:blipFill>
          <a:blip r:embed="rId4" cstate="print"/>
          <a:srcRect/>
          <a:stretch>
            <a:fillRect/>
          </a:stretch>
        </p:blipFill>
        <p:spPr bwMode="auto">
          <a:xfrm>
            <a:off x="228600" y="1600200"/>
            <a:ext cx="4419600" cy="2022475"/>
          </a:xfrm>
          <a:prstGeom prst="rect">
            <a:avLst/>
          </a:prstGeom>
          <a:noFill/>
          <a:ln w="9525">
            <a:noFill/>
            <a:miter lim="800000"/>
            <a:headEnd/>
            <a:tailEnd/>
          </a:ln>
        </p:spPr>
      </p:pic>
      <p:pic>
        <p:nvPicPr>
          <p:cNvPr id="24582" name="Picture 16"/>
          <p:cNvPicPr>
            <a:picLocks noChangeAspect="1" noChangeArrowheads="1"/>
          </p:cNvPicPr>
          <p:nvPr/>
        </p:nvPicPr>
        <p:blipFill>
          <a:blip r:embed="rId5" cstate="print"/>
          <a:srcRect l="30000" t="26401" r="21875" b="52800"/>
          <a:stretch>
            <a:fillRect/>
          </a:stretch>
        </p:blipFill>
        <p:spPr bwMode="auto">
          <a:xfrm>
            <a:off x="3124200" y="2438400"/>
            <a:ext cx="58674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p>
            <a:fld id="{01E9B12E-73B2-4340-B61F-4F6384D5BB91}" type="slidenum">
              <a:rPr lang="en-US" smtClean="0"/>
              <a:pPr/>
              <a:t>23</a:t>
            </a:fld>
            <a:endParaRPr lang="en-US" smtClean="0"/>
          </a:p>
        </p:txBody>
      </p:sp>
      <p:pic>
        <p:nvPicPr>
          <p:cNvPr id="25603" name="Picture 13"/>
          <p:cNvPicPr>
            <a:picLocks noChangeAspect="1" noChangeArrowheads="1"/>
          </p:cNvPicPr>
          <p:nvPr/>
        </p:nvPicPr>
        <p:blipFill>
          <a:blip r:embed="rId3" cstate="print"/>
          <a:srcRect/>
          <a:stretch>
            <a:fillRect/>
          </a:stretch>
        </p:blipFill>
        <p:spPr bwMode="auto">
          <a:xfrm>
            <a:off x="3657600" y="4438650"/>
            <a:ext cx="4038600" cy="2190750"/>
          </a:xfrm>
          <a:prstGeom prst="rect">
            <a:avLst/>
          </a:prstGeom>
          <a:noFill/>
          <a:ln w="9525">
            <a:noFill/>
            <a:miter lim="800000"/>
            <a:headEnd/>
            <a:tailEnd/>
          </a:ln>
        </p:spPr>
      </p:pic>
      <p:sp>
        <p:nvSpPr>
          <p:cNvPr id="25604" name="Rectangle 2"/>
          <p:cNvSpPr>
            <a:spLocks noGrp="1" noChangeArrowheads="1"/>
          </p:cNvSpPr>
          <p:nvPr>
            <p:ph type="title"/>
          </p:nvPr>
        </p:nvSpPr>
        <p:spPr/>
        <p:txBody>
          <a:bodyPr/>
          <a:lstStyle/>
          <a:p>
            <a:pPr eaLnBrk="1" hangingPunct="1"/>
            <a:r>
              <a:rPr lang="en-US" smtClean="0"/>
              <a:t>Many-to-Many Relationships</a:t>
            </a:r>
          </a:p>
        </p:txBody>
      </p:sp>
      <p:pic>
        <p:nvPicPr>
          <p:cNvPr id="25605" name="Picture 15"/>
          <p:cNvPicPr>
            <a:picLocks noChangeAspect="1" noChangeArrowheads="1"/>
          </p:cNvPicPr>
          <p:nvPr/>
        </p:nvPicPr>
        <p:blipFill>
          <a:blip r:embed="rId4" cstate="print"/>
          <a:srcRect l="30000" t="26401" r="21875" b="52800"/>
          <a:stretch>
            <a:fillRect/>
          </a:stretch>
        </p:blipFill>
        <p:spPr bwMode="auto">
          <a:xfrm>
            <a:off x="76200" y="1524000"/>
            <a:ext cx="5867400" cy="1981200"/>
          </a:xfrm>
          <a:prstGeom prst="rect">
            <a:avLst/>
          </a:prstGeom>
          <a:noFill/>
          <a:ln w="9525">
            <a:noFill/>
            <a:miter lim="800000"/>
            <a:headEnd/>
            <a:tailEnd/>
          </a:ln>
        </p:spPr>
      </p:pic>
      <p:pic>
        <p:nvPicPr>
          <p:cNvPr id="25606" name="Picture 16"/>
          <p:cNvPicPr>
            <a:picLocks noChangeAspect="1" noChangeArrowheads="1"/>
          </p:cNvPicPr>
          <p:nvPr/>
        </p:nvPicPr>
        <p:blipFill>
          <a:blip r:embed="rId5" cstate="print"/>
          <a:srcRect l="33125" t="32001" r="30624" b="45599"/>
          <a:stretch>
            <a:fillRect/>
          </a:stretch>
        </p:blipFill>
        <p:spPr bwMode="auto">
          <a:xfrm>
            <a:off x="4648200" y="2362200"/>
            <a:ext cx="4419600" cy="2133600"/>
          </a:xfrm>
          <a:prstGeom prst="rect">
            <a:avLst/>
          </a:prstGeom>
          <a:noFill/>
          <a:ln w="9525">
            <a:noFill/>
            <a:miter lim="800000"/>
            <a:headEnd/>
            <a:tailEnd/>
          </a:ln>
        </p:spPr>
      </p:pic>
      <p:pic>
        <p:nvPicPr>
          <p:cNvPr id="25607" name="Picture 17"/>
          <p:cNvPicPr>
            <a:picLocks noChangeAspect="1" noChangeArrowheads="1"/>
          </p:cNvPicPr>
          <p:nvPr/>
        </p:nvPicPr>
        <p:blipFill>
          <a:blip r:embed="rId6" cstate="print"/>
          <a:srcRect/>
          <a:stretch>
            <a:fillRect/>
          </a:stretch>
        </p:blipFill>
        <p:spPr bwMode="auto">
          <a:xfrm>
            <a:off x="533400" y="3810000"/>
            <a:ext cx="32004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p>
            <a:fld id="{12CE916A-0942-4AFF-9362-8EE352D4940F}" type="slidenum">
              <a:rPr lang="en-US" smtClean="0"/>
              <a:pPr/>
              <a:t>24</a:t>
            </a:fld>
            <a:endParaRPr lang="en-US" smtClean="0"/>
          </a:p>
        </p:txBody>
      </p:sp>
      <p:sp>
        <p:nvSpPr>
          <p:cNvPr id="26627" name="Rectangle 2"/>
          <p:cNvSpPr>
            <a:spLocks noGrp="1" noChangeArrowheads="1"/>
          </p:cNvSpPr>
          <p:nvPr>
            <p:ph type="title"/>
          </p:nvPr>
        </p:nvSpPr>
        <p:spPr/>
        <p:txBody>
          <a:bodyPr/>
          <a:lstStyle/>
          <a:p>
            <a:pPr eaLnBrk="1" hangingPunct="1"/>
            <a:r>
              <a:rPr lang="en-US" smtClean="0"/>
              <a:t>Recursive Relationships</a:t>
            </a:r>
          </a:p>
        </p:txBody>
      </p:sp>
      <p:pic>
        <p:nvPicPr>
          <p:cNvPr id="26628" name="Picture 6"/>
          <p:cNvPicPr>
            <a:picLocks noChangeAspect="1" noChangeArrowheads="1"/>
          </p:cNvPicPr>
          <p:nvPr/>
        </p:nvPicPr>
        <p:blipFill>
          <a:blip r:embed="rId3" cstate="print"/>
          <a:srcRect/>
          <a:stretch>
            <a:fillRect/>
          </a:stretch>
        </p:blipFill>
        <p:spPr bwMode="auto">
          <a:xfrm>
            <a:off x="2590800" y="4419600"/>
            <a:ext cx="4495800" cy="2173288"/>
          </a:xfrm>
          <a:prstGeom prst="rect">
            <a:avLst/>
          </a:prstGeom>
          <a:noFill/>
          <a:ln w="9525">
            <a:noFill/>
            <a:miter lim="800000"/>
            <a:headEnd/>
            <a:tailEnd/>
          </a:ln>
        </p:spPr>
      </p:pic>
      <p:pic>
        <p:nvPicPr>
          <p:cNvPr id="26629" name="Picture 7"/>
          <p:cNvPicPr>
            <a:picLocks noChangeAspect="1" noChangeArrowheads="1"/>
          </p:cNvPicPr>
          <p:nvPr/>
        </p:nvPicPr>
        <p:blipFill>
          <a:blip r:embed="rId4" cstate="print"/>
          <a:srcRect l="33125" t="32001" r="30624" b="45599"/>
          <a:stretch>
            <a:fillRect/>
          </a:stretch>
        </p:blipFill>
        <p:spPr bwMode="auto">
          <a:xfrm>
            <a:off x="4267200" y="2057400"/>
            <a:ext cx="4419600" cy="2133600"/>
          </a:xfrm>
          <a:prstGeom prst="rect">
            <a:avLst/>
          </a:prstGeom>
          <a:noFill/>
          <a:ln w="9525">
            <a:noFill/>
            <a:miter lim="800000"/>
            <a:headEnd/>
            <a:tailEnd/>
          </a:ln>
        </p:spPr>
      </p:pic>
      <p:pic>
        <p:nvPicPr>
          <p:cNvPr id="26630" name="Picture 8"/>
          <p:cNvPicPr>
            <a:picLocks noChangeAspect="1" noChangeArrowheads="1"/>
          </p:cNvPicPr>
          <p:nvPr/>
        </p:nvPicPr>
        <p:blipFill>
          <a:blip r:embed="rId5" cstate="print"/>
          <a:srcRect/>
          <a:stretch>
            <a:fillRect/>
          </a:stretch>
        </p:blipFill>
        <p:spPr bwMode="auto">
          <a:xfrm>
            <a:off x="1295400" y="2590800"/>
            <a:ext cx="24384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
          <p:cNvSpPr>
            <a:spLocks noGrp="1"/>
          </p:cNvSpPr>
          <p:nvPr>
            <p:ph type="sldNum" sz="quarter" idx="10"/>
          </p:nvPr>
        </p:nvSpPr>
        <p:spPr>
          <a:noFill/>
        </p:spPr>
        <p:txBody>
          <a:bodyPr/>
          <a:lstStyle/>
          <a:p>
            <a:fld id="{498BD29D-31C9-4CBA-B2CE-B2218723BD56}" type="slidenum">
              <a:rPr lang="en-US" smtClean="0"/>
              <a:pPr/>
              <a:t>25</a:t>
            </a:fld>
            <a:endParaRPr lang="en-US" smtClean="0"/>
          </a:p>
        </p:txBody>
      </p:sp>
      <p:pic>
        <p:nvPicPr>
          <p:cNvPr id="27651" name="Picture 33"/>
          <p:cNvPicPr>
            <a:picLocks noChangeAspect="1" noChangeArrowheads="1"/>
          </p:cNvPicPr>
          <p:nvPr/>
        </p:nvPicPr>
        <p:blipFill>
          <a:blip r:embed="rId3" cstate="print"/>
          <a:srcRect/>
          <a:stretch>
            <a:fillRect/>
          </a:stretch>
        </p:blipFill>
        <p:spPr bwMode="auto">
          <a:xfrm>
            <a:off x="1447800" y="1981200"/>
            <a:ext cx="6705600" cy="4041775"/>
          </a:xfrm>
          <a:prstGeom prst="rect">
            <a:avLst/>
          </a:prstGeom>
          <a:noFill/>
          <a:ln w="9525">
            <a:noFill/>
            <a:miter lim="800000"/>
            <a:headEnd/>
            <a:tailEnd/>
          </a:ln>
        </p:spPr>
      </p:pic>
      <p:sp>
        <p:nvSpPr>
          <p:cNvPr id="27652" name="Rectangle 3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eaLnBrk="1" hangingPunct="1"/>
            <a:r>
              <a:rPr lang="en-US" sz="4400"/>
              <a:t>A BC Relational Design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p:spPr>
        <p:txBody>
          <a:bodyPr/>
          <a:lstStyle/>
          <a:p>
            <a:fld id="{660364C5-FF89-4995-93A6-4BE433AADE3C}" type="slidenum">
              <a:rPr lang="en-US" smtClean="0"/>
              <a:pPr/>
              <a:t>26</a:t>
            </a:fld>
            <a:endParaRPr lang="en-US" smtClean="0"/>
          </a:p>
        </p:txBody>
      </p:sp>
      <p:sp>
        <p:nvSpPr>
          <p:cNvPr id="28675" name="Rectangle 2"/>
          <p:cNvSpPr>
            <a:spLocks noGrp="1" noChangeArrowheads="1"/>
          </p:cNvSpPr>
          <p:nvPr>
            <p:ph type="title"/>
          </p:nvPr>
        </p:nvSpPr>
        <p:spPr/>
        <p:txBody>
          <a:bodyPr/>
          <a:lstStyle/>
          <a:p>
            <a:pPr eaLnBrk="1" hangingPunct="1"/>
            <a:r>
              <a:rPr lang="en-US" smtClean="0"/>
              <a:t>Integrity Constraints</a:t>
            </a:r>
          </a:p>
        </p:txBody>
      </p:sp>
      <p:sp>
        <p:nvSpPr>
          <p:cNvPr id="28676" name="Rectangle 3"/>
          <p:cNvSpPr>
            <a:spLocks noGrp="1" noChangeArrowheads="1"/>
          </p:cNvSpPr>
          <p:nvPr>
            <p:ph type="body" idx="1"/>
          </p:nvPr>
        </p:nvSpPr>
        <p:spPr/>
        <p:txBody>
          <a:bodyPr/>
          <a:lstStyle/>
          <a:p>
            <a:pPr eaLnBrk="1" hangingPunct="1">
              <a:buFontTx/>
              <a:buChar char=" "/>
            </a:pPr>
            <a:r>
              <a:rPr lang="en-US" smtClean="0"/>
              <a:t>Integrity constraints allow database systems to maintain the consistency of the database:</a:t>
            </a:r>
          </a:p>
          <a:p>
            <a:pPr lvl="1" eaLnBrk="1" hangingPunct="1"/>
            <a:r>
              <a:rPr lang="en-US" smtClean="0"/>
              <a:t>Entity integrity</a:t>
            </a:r>
          </a:p>
          <a:p>
            <a:pPr lvl="1" eaLnBrk="1" hangingPunct="1"/>
            <a:endParaRPr lang="en-US" smtClean="0"/>
          </a:p>
          <a:p>
            <a:pPr lvl="1" eaLnBrk="1" hangingPunct="1"/>
            <a:r>
              <a:rPr lang="en-US" smtClean="0"/>
              <a:t>Domain integrity</a:t>
            </a:r>
          </a:p>
          <a:p>
            <a:pPr lvl="1" eaLnBrk="1" hangingPunct="1"/>
            <a:endParaRPr lang="en-US" smtClean="0"/>
          </a:p>
          <a:p>
            <a:pPr lvl="1" eaLnBrk="1" hangingPunct="1"/>
            <a:r>
              <a:rPr lang="en-US" smtClean="0"/>
              <a:t>Referential integrity</a:t>
            </a:r>
          </a:p>
          <a:p>
            <a:pPr lvl="1" eaLnBrk="1" hangingPunct="1"/>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p>
            <a:fld id="{6CFF43EB-5801-4237-BBD4-D0C99D92F1D2}" type="slidenum">
              <a:rPr lang="en-US" smtClean="0"/>
              <a:pPr/>
              <a:t>27</a:t>
            </a:fld>
            <a:endParaRPr lang="en-US" smtClean="0"/>
          </a:p>
        </p:txBody>
      </p:sp>
      <p:sp>
        <p:nvSpPr>
          <p:cNvPr id="29699" name="Rectangle 2"/>
          <p:cNvSpPr>
            <a:spLocks noGrp="1" noChangeArrowheads="1"/>
          </p:cNvSpPr>
          <p:nvPr>
            <p:ph type="title"/>
          </p:nvPr>
        </p:nvSpPr>
        <p:spPr/>
        <p:txBody>
          <a:bodyPr/>
          <a:lstStyle/>
          <a:p>
            <a:pPr eaLnBrk="1" hangingPunct="1"/>
            <a:r>
              <a:rPr lang="en-US" smtClean="0"/>
              <a:t>Referential Integrity</a:t>
            </a:r>
          </a:p>
        </p:txBody>
      </p:sp>
      <p:sp>
        <p:nvSpPr>
          <p:cNvPr id="29700" name="Rectangle 3"/>
          <p:cNvSpPr>
            <a:spLocks noGrp="1" noChangeArrowheads="1"/>
          </p:cNvSpPr>
          <p:nvPr>
            <p:ph type="body" idx="1"/>
          </p:nvPr>
        </p:nvSpPr>
        <p:spPr>
          <a:noFill/>
        </p:spPr>
        <p:txBody>
          <a:bodyPr/>
          <a:lstStyle/>
          <a:p>
            <a:pPr eaLnBrk="1" hangingPunct="1">
              <a:buFontTx/>
              <a:buChar char=" "/>
            </a:pPr>
            <a:r>
              <a:rPr lang="en-US" smtClean="0"/>
              <a:t>The use of foreign keys can lead to inconsistency in the database:</a:t>
            </a:r>
          </a:p>
          <a:p>
            <a:pPr lvl="1" eaLnBrk="1" hangingPunct="1"/>
            <a:r>
              <a:rPr lang="en-US" smtClean="0"/>
              <a:t>A foreign key value without a matching primary key value</a:t>
            </a:r>
          </a:p>
          <a:p>
            <a:pPr lvl="1" eaLnBrk="1" hangingPunct="1"/>
            <a:r>
              <a:rPr lang="en-US" smtClean="0"/>
              <a:t>Changing a primary key value that is referenced as a foreign key</a:t>
            </a:r>
          </a:p>
          <a:p>
            <a:pPr lvl="1" eaLnBrk="1" hangingPunct="1"/>
            <a:r>
              <a:rPr lang="en-US" smtClean="0"/>
              <a:t>Deleting a record whose primary key value is referenced as a foreign key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p:spPr>
        <p:txBody>
          <a:bodyPr/>
          <a:lstStyle/>
          <a:p>
            <a:fld id="{9F9ACA61-CC7B-47F4-A4B7-3E7501588D1E}" type="slidenum">
              <a:rPr lang="en-US" smtClean="0"/>
              <a:pPr/>
              <a:t>28</a:t>
            </a:fld>
            <a:endParaRPr lang="en-US" smtClean="0"/>
          </a:p>
        </p:txBody>
      </p:sp>
      <p:sp>
        <p:nvSpPr>
          <p:cNvPr id="30723" name="Rectangle 2"/>
          <p:cNvSpPr>
            <a:spLocks noGrp="1" noChangeArrowheads="1"/>
          </p:cNvSpPr>
          <p:nvPr>
            <p:ph type="title"/>
          </p:nvPr>
        </p:nvSpPr>
        <p:spPr/>
        <p:txBody>
          <a:bodyPr/>
          <a:lstStyle/>
          <a:p>
            <a:pPr eaLnBrk="1" hangingPunct="1"/>
            <a:r>
              <a:rPr lang="en-US" smtClean="0"/>
              <a:t>Redundancy</a:t>
            </a:r>
          </a:p>
        </p:txBody>
      </p:sp>
      <p:sp>
        <p:nvSpPr>
          <p:cNvPr id="30724" name="Rectangle 3"/>
          <p:cNvSpPr>
            <a:spLocks noGrp="1" noChangeArrowheads="1"/>
          </p:cNvSpPr>
          <p:nvPr>
            <p:ph type="body" idx="1"/>
          </p:nvPr>
        </p:nvSpPr>
        <p:spPr>
          <a:noFill/>
        </p:spPr>
        <p:txBody>
          <a:bodyPr/>
          <a:lstStyle/>
          <a:p>
            <a:pPr eaLnBrk="1" hangingPunct="1">
              <a:buFont typeface="Arial" charset="0"/>
              <a:buChar char=" "/>
            </a:pPr>
            <a:r>
              <a:rPr lang="en-US" smtClean="0"/>
              <a:t>Relational designs can lead to redundancy:</a:t>
            </a:r>
          </a:p>
          <a:p>
            <a:pPr lvl="1" eaLnBrk="1" hangingPunct="1"/>
            <a:r>
              <a:rPr lang="en-US" smtClean="0"/>
              <a:t>Repeating foreign key values is fundamental to representing relationships, so it’s unavoidable.</a:t>
            </a:r>
          </a:p>
          <a:p>
            <a:pPr lvl="1" eaLnBrk="1" hangingPunct="1"/>
            <a:r>
              <a:rPr lang="en-US" smtClean="0"/>
              <a:t>Other more egregious forms of redundancy should be avoided.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p:spPr>
        <p:txBody>
          <a:bodyPr/>
          <a:lstStyle/>
          <a:p>
            <a:fld id="{42B98D07-2D1B-4C0A-AFF5-2C7D9CFC38EF}" type="slidenum">
              <a:rPr lang="en-US" smtClean="0"/>
              <a:pPr/>
              <a:t>29</a:t>
            </a:fld>
            <a:endParaRPr lang="en-US" smtClean="0"/>
          </a:p>
        </p:txBody>
      </p:sp>
      <p:pic>
        <p:nvPicPr>
          <p:cNvPr id="31747" name="Picture 5"/>
          <p:cNvPicPr>
            <a:picLocks noChangeAspect="1" noChangeArrowheads="1"/>
          </p:cNvPicPr>
          <p:nvPr/>
        </p:nvPicPr>
        <p:blipFill>
          <a:blip r:embed="rId3" cstate="print"/>
          <a:srcRect/>
          <a:stretch>
            <a:fillRect/>
          </a:stretch>
        </p:blipFill>
        <p:spPr bwMode="auto">
          <a:xfrm>
            <a:off x="838200" y="1219200"/>
            <a:ext cx="7696200" cy="5461000"/>
          </a:xfrm>
          <a:prstGeom prst="rect">
            <a:avLst/>
          </a:prstGeom>
          <a:noFill/>
          <a:ln w="9525">
            <a:noFill/>
            <a:miter lim="800000"/>
            <a:headEnd/>
            <a:tailEnd/>
          </a:ln>
        </p:spPr>
      </p:pic>
      <p:sp>
        <p:nvSpPr>
          <p:cNvPr id="31748" name="Rectangle 2"/>
          <p:cNvSpPr>
            <a:spLocks noGrp="1" noChangeArrowheads="1"/>
          </p:cNvSpPr>
          <p:nvPr>
            <p:ph type="title"/>
          </p:nvPr>
        </p:nvSpPr>
        <p:spPr/>
        <p:txBody>
          <a:bodyPr/>
          <a:lstStyle/>
          <a:p>
            <a:pPr eaLnBrk="1" hangingPunct="1"/>
            <a:r>
              <a:rPr lang="en-US" smtClean="0"/>
              <a:t>BC: UML Data Modeling Profile</a:t>
            </a:r>
          </a:p>
        </p:txBody>
      </p:sp>
      <p:pic>
        <p:nvPicPr>
          <p:cNvPr id="31749" name="Picture 6"/>
          <p:cNvPicPr>
            <a:picLocks noChangeAspect="1" noChangeArrowheads="1"/>
          </p:cNvPicPr>
          <p:nvPr/>
        </p:nvPicPr>
        <p:blipFill>
          <a:blip r:embed="rId4" cstate="print"/>
          <a:srcRect/>
          <a:stretch>
            <a:fillRect/>
          </a:stretch>
        </p:blipFill>
        <p:spPr bwMode="auto">
          <a:xfrm>
            <a:off x="1066800" y="1600200"/>
            <a:ext cx="7400925"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p>
            <a:fld id="{4E930696-CA0F-42AE-8918-681A11797DCF}" type="slidenum">
              <a:rPr lang="en-US" smtClean="0"/>
              <a:pPr/>
              <a:t>3</a:t>
            </a:fld>
            <a:endParaRPr lang="en-US" smtClean="0"/>
          </a:p>
        </p:txBody>
      </p:sp>
      <p:sp>
        <p:nvSpPr>
          <p:cNvPr id="5123" name="Rectangle 1024"/>
          <p:cNvSpPr>
            <a:spLocks noChangeArrowheads="1"/>
          </p:cNvSpPr>
          <p:nvPr/>
        </p:nvSpPr>
        <p:spPr bwMode="auto">
          <a:xfrm>
            <a:off x="457200" y="1600200"/>
            <a:ext cx="4343400" cy="4724400"/>
          </a:xfrm>
          <a:prstGeom prst="rect">
            <a:avLst/>
          </a:prstGeom>
          <a:noFill/>
          <a:ln w="9525">
            <a:noFill/>
            <a:miter lim="800000"/>
            <a:headEnd/>
            <a:tailEnd/>
          </a:ln>
        </p:spPr>
        <p:txBody>
          <a:bodyPr/>
          <a:lstStyle/>
          <a:p>
            <a:pPr marL="342900" indent="-342900" eaLnBrk="1" hangingPunct="1">
              <a:spcBef>
                <a:spcPct val="20000"/>
              </a:spcBef>
              <a:buClr>
                <a:schemeClr val="tx1"/>
              </a:buClr>
              <a:buSzPct val="75000"/>
              <a:buFont typeface="Arial" charset="0"/>
              <a:buChar char="●"/>
            </a:pPr>
            <a:r>
              <a:rPr lang="en-US" sz="3200"/>
              <a:t>The CSX book connection system</a:t>
            </a:r>
          </a:p>
          <a:p>
            <a:pPr marL="342900" indent="-342900" eaLnBrk="1" hangingPunct="1">
              <a:spcBef>
                <a:spcPct val="20000"/>
              </a:spcBef>
              <a:buClr>
                <a:schemeClr val="tx1"/>
              </a:buClr>
              <a:buSzPct val="75000"/>
              <a:buFont typeface="Arial" charset="0"/>
              <a:buChar char="●"/>
            </a:pPr>
            <a:r>
              <a:rPr lang="en-US" sz="3200"/>
              <a:t>Find it on-line at:</a:t>
            </a:r>
          </a:p>
          <a:p>
            <a:pPr marL="742950" lvl="1" indent="-285750" eaLnBrk="1" hangingPunct="1">
              <a:spcBef>
                <a:spcPct val="20000"/>
              </a:spcBef>
              <a:buClr>
                <a:schemeClr val="tx1"/>
              </a:buClr>
              <a:buSzPct val="80000"/>
              <a:buFont typeface="Arial" charset="0"/>
              <a:buChar char="–"/>
            </a:pPr>
            <a:r>
              <a:rPr lang="en-US"/>
              <a:t>	</a:t>
            </a:r>
            <a:r>
              <a:rPr lang="en-US">
                <a:hlinkClick r:id="rId3"/>
              </a:rPr>
              <a:t>http://csx.calvin.edu/books/</a:t>
            </a:r>
            <a:endParaRPr lang="en-US"/>
          </a:p>
        </p:txBody>
      </p:sp>
      <p:sp>
        <p:nvSpPr>
          <p:cNvPr id="5124" name="Rectangle 3"/>
          <p:cNvSpPr>
            <a:spLocks noGrp="1" noChangeArrowheads="1"/>
          </p:cNvSpPr>
          <p:nvPr>
            <p:ph type="title"/>
          </p:nvPr>
        </p:nvSpPr>
        <p:spPr/>
        <p:txBody>
          <a:bodyPr/>
          <a:lstStyle/>
          <a:p>
            <a:pPr eaLnBrk="1" hangingPunct="1"/>
            <a:r>
              <a:rPr lang="en-US" smtClean="0"/>
              <a:t>An Example Information System</a:t>
            </a:r>
          </a:p>
        </p:txBody>
      </p:sp>
      <p:pic>
        <p:nvPicPr>
          <p:cNvPr id="5125" name="Picture 6"/>
          <p:cNvPicPr>
            <a:picLocks noChangeAspect="1" noChangeArrowheads="1"/>
          </p:cNvPicPr>
          <p:nvPr/>
        </p:nvPicPr>
        <p:blipFill>
          <a:blip r:embed="rId4" cstate="print"/>
          <a:srcRect/>
          <a:stretch>
            <a:fillRect/>
          </a:stretch>
        </p:blipFill>
        <p:spPr bwMode="auto">
          <a:xfrm>
            <a:off x="4876800" y="1905000"/>
            <a:ext cx="3886200" cy="364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p:spPr>
        <p:txBody>
          <a:bodyPr/>
          <a:lstStyle/>
          <a:p>
            <a:fld id="{AAB6DDA3-9F6C-4614-8CCA-1170E6977808}" type="slidenum">
              <a:rPr lang="en-US" smtClean="0"/>
              <a:pPr/>
              <a:t>30</a:t>
            </a:fld>
            <a:endParaRPr lang="en-US" smtClean="0"/>
          </a:p>
        </p:txBody>
      </p:sp>
      <p:sp>
        <p:nvSpPr>
          <p:cNvPr id="32771" name="Rectangle 2"/>
          <p:cNvSpPr>
            <a:spLocks noGrp="1" noChangeArrowheads="1"/>
          </p:cNvSpPr>
          <p:nvPr>
            <p:ph type="title"/>
          </p:nvPr>
        </p:nvSpPr>
        <p:spPr/>
        <p:txBody>
          <a:bodyPr/>
          <a:lstStyle/>
          <a:p>
            <a:pPr eaLnBrk="1" hangingPunct="1"/>
            <a:r>
              <a:rPr lang="en-US" sz="4000" smtClean="0"/>
              <a:t>Database Management Systems </a:t>
            </a:r>
          </a:p>
        </p:txBody>
      </p:sp>
      <p:sp>
        <p:nvSpPr>
          <p:cNvPr id="32772" name="Rectangle 3"/>
          <p:cNvSpPr>
            <a:spLocks noGrp="1" noChangeArrowheads="1"/>
          </p:cNvSpPr>
          <p:nvPr>
            <p:ph type="body" idx="1"/>
          </p:nvPr>
        </p:nvSpPr>
        <p:spPr/>
        <p:txBody>
          <a:bodyPr/>
          <a:lstStyle/>
          <a:p>
            <a:pPr eaLnBrk="1" hangingPunct="1"/>
            <a:r>
              <a:rPr lang="en-US" smtClean="0"/>
              <a:t>Databases and DBMSs are almost as old as computing itself.</a:t>
            </a:r>
          </a:p>
          <a:p>
            <a:pPr eaLnBrk="1" hangingPunct="1"/>
            <a:r>
              <a:rPr lang="en-US" smtClean="0"/>
              <a:t>Outline:</a:t>
            </a:r>
          </a:p>
          <a:p>
            <a:pPr lvl="1" eaLnBrk="1" hangingPunct="1"/>
            <a:r>
              <a:rPr lang="en-US" smtClean="0">
                <a:hlinkClick r:id="" action="ppaction://customshow?id=5&amp;return=true"/>
              </a:rPr>
              <a:t>DBMS History</a:t>
            </a:r>
            <a:endParaRPr lang="en-US" smtClean="0"/>
          </a:p>
          <a:p>
            <a:pPr lvl="1" eaLnBrk="1" hangingPunct="1"/>
            <a:r>
              <a:rPr lang="en-US" smtClean="0">
                <a:hlinkClick r:id="" action="ppaction://customshow?id=11&amp;return=true"/>
              </a:rPr>
              <a:t>DBMS Architecture</a:t>
            </a:r>
            <a:endParaRPr lang="en-US" smtClean="0"/>
          </a:p>
          <a:p>
            <a:pPr lvl="1" eaLnBrk="1" hangingPunct="1"/>
            <a:r>
              <a:rPr lang="en-US" smtClean="0">
                <a:hlinkClick r:id="" action="ppaction://customshow?id=6&amp;return=true"/>
              </a:rPr>
              <a:t>Structured Query Language</a:t>
            </a:r>
            <a:endParaRPr lang="en-US" smtClean="0"/>
          </a:p>
          <a:p>
            <a:pPr lvl="1" eaLnBrk="1" hangingPunct="1"/>
            <a:r>
              <a:rPr lang="en-US" smtClean="0">
                <a:hlinkClick r:id="" action="ppaction://customshow?id=7&amp;return=true"/>
              </a:rPr>
              <a:t>JDBC</a:t>
            </a:r>
            <a:endParaRPr lang="en-US" smtClean="0"/>
          </a:p>
          <a:p>
            <a:pPr lvl="1" eaLnBrk="1" hangingPunct="1"/>
            <a:r>
              <a:rPr lang="en-US" smtClean="0">
                <a:hlinkClick r:id="" action="ppaction://customshow?id=8&amp;return=true"/>
              </a:rPr>
              <a:t>Persistence frameworks</a:t>
            </a: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p:spPr>
        <p:txBody>
          <a:bodyPr/>
          <a:lstStyle/>
          <a:p>
            <a:fld id="{1655CC83-6D73-4D6D-B9B4-F1B036F8B56D}" type="slidenum">
              <a:rPr lang="en-US" smtClean="0"/>
              <a:pPr/>
              <a:t>31</a:t>
            </a:fld>
            <a:endParaRPr lang="en-US" smtClean="0"/>
          </a:p>
        </p:txBody>
      </p:sp>
      <p:sp>
        <p:nvSpPr>
          <p:cNvPr id="33795" name="Rectangle 2"/>
          <p:cNvSpPr>
            <a:spLocks noGrp="1" noChangeArrowheads="1"/>
          </p:cNvSpPr>
          <p:nvPr>
            <p:ph type="title"/>
          </p:nvPr>
        </p:nvSpPr>
        <p:spPr/>
        <p:txBody>
          <a:bodyPr/>
          <a:lstStyle/>
          <a:p>
            <a:pPr eaLnBrk="1" hangingPunct="1"/>
            <a:r>
              <a:rPr lang="en-US" smtClean="0"/>
              <a:t>Database System History</a:t>
            </a:r>
          </a:p>
        </p:txBody>
      </p:sp>
      <p:graphicFrame>
        <p:nvGraphicFramePr>
          <p:cNvPr id="590851" name="Group 3"/>
          <p:cNvGraphicFramePr>
            <a:graphicFrameLocks noGrp="1"/>
          </p:cNvGraphicFramePr>
          <p:nvPr/>
        </p:nvGraphicFramePr>
        <p:xfrm>
          <a:off x="1524000" y="2209800"/>
          <a:ext cx="6096000" cy="4191002"/>
        </p:xfrm>
        <a:graphic>
          <a:graphicData uri="http://schemas.openxmlformats.org/drawingml/2006/table">
            <a:tbl>
              <a:tblPr/>
              <a:tblGrid>
                <a:gridCol w="3048000"/>
                <a:gridCol w="3048000"/>
              </a:tblGrid>
              <a:tr h="59848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2800" b="1" i="0" u="none" strike="noStrike" cap="none" normalizeH="0" baseline="0" smtClean="0">
                          <a:ln>
                            <a:noFill/>
                          </a:ln>
                          <a:solidFill>
                            <a:schemeClr val="tx1"/>
                          </a:solidFill>
                          <a:effectLst/>
                          <a:latin typeface="Arial" charset="0"/>
                        </a:rPr>
                        <a:t>Time Period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2800" b="1" i="0" u="none" strike="noStrike" cap="none" normalizeH="0" baseline="0" smtClean="0">
                          <a:ln>
                            <a:noFill/>
                          </a:ln>
                          <a:solidFill>
                            <a:schemeClr val="tx1"/>
                          </a:solidFill>
                          <a:effectLst/>
                          <a:latin typeface="Arial" charset="0"/>
                        </a:rPr>
                        <a:t>Type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848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2400" b="0" i="0" u="none" strike="noStrike" cap="none" normalizeH="0" baseline="0" smtClean="0">
                          <a:ln>
                            <a:noFill/>
                          </a:ln>
                          <a:solidFill>
                            <a:schemeClr val="tx1"/>
                          </a:solidFill>
                          <a:effectLst/>
                          <a:latin typeface="Arial" charset="0"/>
                        </a:rPr>
                        <a:t>1940’s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2400" b="0" i="0" u="none" strike="noStrike" cap="none" normalizeH="0" baseline="0" smtClean="0">
                          <a:ln>
                            <a:noFill/>
                          </a:ln>
                          <a:solidFill>
                            <a:schemeClr val="tx1"/>
                          </a:solidFill>
                          <a:effectLst/>
                          <a:latin typeface="Arial" charset="0"/>
                        </a:rPr>
                        <a:t>Hard-wired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848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2400" b="0" i="0" u="none" strike="noStrike" cap="none" normalizeH="0" baseline="0" smtClean="0">
                          <a:ln>
                            <a:noFill/>
                          </a:ln>
                          <a:solidFill>
                            <a:schemeClr val="tx1"/>
                          </a:solidFill>
                          <a:effectLst/>
                          <a:latin typeface="Arial" charset="0"/>
                        </a:rPr>
                        <a:t>1950’s &amp; 60’s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2400" b="0" i="0" u="none" strike="noStrike" cap="none" normalizeH="0" baseline="0" smtClean="0">
                          <a:ln>
                            <a:noFill/>
                          </a:ln>
                          <a:solidFill>
                            <a:schemeClr val="tx1"/>
                          </a:solidFill>
                          <a:effectLst/>
                          <a:latin typeface="Arial" charset="0"/>
                        </a:rPr>
                        <a:t>Flat file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007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2400" b="0" i="0" u="none" strike="noStrike" cap="none" normalizeH="0" baseline="0" smtClean="0">
                          <a:ln>
                            <a:noFill/>
                          </a:ln>
                          <a:solidFill>
                            <a:schemeClr val="tx1"/>
                          </a:solidFill>
                          <a:effectLst/>
                          <a:latin typeface="Arial" charset="0"/>
                        </a:rPr>
                        <a:t>early 1960’s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2400" b="0" i="0" u="none" strike="noStrike" cap="none" normalizeH="0" baseline="0" smtClean="0">
                          <a:ln>
                            <a:noFill/>
                          </a:ln>
                          <a:solidFill>
                            <a:schemeClr val="tx1"/>
                          </a:solidFill>
                          <a:effectLst/>
                          <a:latin typeface="Arial" charset="0"/>
                        </a:rPr>
                        <a:t>Hierarchical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690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2400" b="0" i="0" u="none" strike="noStrike" cap="none" normalizeH="0" baseline="0" smtClean="0">
                          <a:ln>
                            <a:noFill/>
                          </a:ln>
                          <a:solidFill>
                            <a:schemeClr val="tx1"/>
                          </a:solidFill>
                          <a:effectLst/>
                          <a:latin typeface="Arial" charset="0"/>
                        </a:rPr>
                        <a:t>late 1960’s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2400" b="0" i="0" u="none" strike="noStrike" cap="none" normalizeH="0" baseline="0" smtClean="0">
                          <a:ln>
                            <a:noFill/>
                          </a:ln>
                          <a:solidFill>
                            <a:schemeClr val="tx1"/>
                          </a:solidFill>
                          <a:effectLst/>
                          <a:latin typeface="Arial" charset="0"/>
                        </a:rPr>
                        <a:t>Network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007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2400" b="0" i="0" u="none" strike="noStrike" cap="none" normalizeH="0" baseline="0" smtClean="0">
                          <a:ln>
                            <a:noFill/>
                          </a:ln>
                          <a:solidFill>
                            <a:schemeClr val="tx1"/>
                          </a:solidFill>
                          <a:effectLst/>
                          <a:latin typeface="Arial" charset="0"/>
                        </a:rPr>
                        <a:t>1970’s &amp; 1980’s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2400" b="0" i="0" u="none" strike="noStrike" cap="none" normalizeH="0" baseline="0" smtClean="0">
                          <a:ln>
                            <a:noFill/>
                          </a:ln>
                          <a:solidFill>
                            <a:schemeClr val="tx1"/>
                          </a:solidFill>
                          <a:effectLst/>
                          <a:latin typeface="Arial" charset="0"/>
                        </a:rPr>
                        <a:t>Relational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848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2400" b="0" i="0" u="none" strike="noStrike" cap="none" normalizeH="0" baseline="0" smtClean="0">
                          <a:ln>
                            <a:noFill/>
                          </a:ln>
                          <a:solidFill>
                            <a:schemeClr val="tx1"/>
                          </a:solidFill>
                          <a:effectLst/>
                          <a:latin typeface="Arial" charset="0"/>
                        </a:rPr>
                        <a:t>1990’s &amp; 2000’s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charset="0"/>
                        <a:buNone/>
                        <a:tabLst/>
                      </a:pPr>
                      <a:r>
                        <a:rPr kumimoji="0" lang="en-US" sz="2400" b="0" i="0" u="none" strike="noStrike" cap="none" normalizeH="0" baseline="0" smtClean="0">
                          <a:ln>
                            <a:noFill/>
                          </a:ln>
                          <a:solidFill>
                            <a:schemeClr val="tx1"/>
                          </a:solidFill>
                          <a:effectLst/>
                          <a:latin typeface="Arial" charset="0"/>
                        </a:rPr>
                        <a:t>Object-Oriented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noFill/>
        </p:spPr>
        <p:txBody>
          <a:bodyPr/>
          <a:lstStyle/>
          <a:p>
            <a:fld id="{1317BDD3-6DBD-49BF-9A44-303B954A6C3A}" type="slidenum">
              <a:rPr lang="en-US" smtClean="0"/>
              <a:pPr/>
              <a:t>32</a:t>
            </a:fld>
            <a:endParaRPr lang="en-US" smtClean="0"/>
          </a:p>
        </p:txBody>
      </p:sp>
      <p:sp>
        <p:nvSpPr>
          <p:cNvPr id="34819" name="Rectangle 2"/>
          <p:cNvSpPr>
            <a:spLocks noGrp="1" noChangeArrowheads="1"/>
          </p:cNvSpPr>
          <p:nvPr>
            <p:ph type="title"/>
          </p:nvPr>
        </p:nvSpPr>
        <p:spPr/>
        <p:txBody>
          <a:bodyPr/>
          <a:lstStyle/>
          <a:p>
            <a:pPr eaLnBrk="1" hangingPunct="1"/>
            <a:r>
              <a:rPr lang="en-US" smtClean="0"/>
              <a:t>Flat-File Databases</a:t>
            </a:r>
          </a:p>
        </p:txBody>
      </p:sp>
      <p:sp>
        <p:nvSpPr>
          <p:cNvPr id="34820" name="Rectangle 3"/>
          <p:cNvSpPr>
            <a:spLocks noGrp="1" noChangeArrowheads="1"/>
          </p:cNvSpPr>
          <p:nvPr>
            <p:ph type="body" idx="1"/>
          </p:nvPr>
        </p:nvSpPr>
        <p:spPr/>
        <p:txBody>
          <a:bodyPr/>
          <a:lstStyle/>
          <a:p>
            <a:pPr eaLnBrk="1" hangingPunct="1"/>
            <a:r>
              <a:rPr lang="en-US" smtClean="0"/>
              <a:t>These are simple file-based programs.</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en-US" smtClean="0"/>
              <a:t>Relationships are not stored explicitly.</a:t>
            </a:r>
          </a:p>
          <a:p>
            <a:pPr eaLnBrk="1" hangingPunct="1"/>
            <a:endParaRPr lang="en-US" smtClean="0"/>
          </a:p>
        </p:txBody>
      </p:sp>
      <p:sp>
        <p:nvSpPr>
          <p:cNvPr id="34821" name="AutoShape 4"/>
          <p:cNvSpPr>
            <a:spLocks noChangeArrowheads="1"/>
          </p:cNvSpPr>
          <p:nvPr/>
        </p:nvSpPr>
        <p:spPr bwMode="auto">
          <a:xfrm>
            <a:off x="1676400" y="2819400"/>
            <a:ext cx="990600" cy="457200"/>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01</a:t>
            </a:r>
          </a:p>
        </p:txBody>
      </p:sp>
      <p:sp>
        <p:nvSpPr>
          <p:cNvPr id="34822" name="AutoShape 5"/>
          <p:cNvSpPr>
            <a:spLocks noChangeArrowheads="1"/>
          </p:cNvSpPr>
          <p:nvPr/>
        </p:nvSpPr>
        <p:spPr bwMode="auto">
          <a:xfrm>
            <a:off x="2667000" y="2819400"/>
            <a:ext cx="1219200" cy="457200"/>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CS 262</a:t>
            </a:r>
          </a:p>
        </p:txBody>
      </p:sp>
      <p:sp>
        <p:nvSpPr>
          <p:cNvPr id="34823" name="AutoShape 6"/>
          <p:cNvSpPr>
            <a:spLocks noChangeArrowheads="1"/>
          </p:cNvSpPr>
          <p:nvPr/>
        </p:nvSpPr>
        <p:spPr bwMode="auto">
          <a:xfrm>
            <a:off x="5181600" y="2819400"/>
            <a:ext cx="990600" cy="457200"/>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a:t>
            </a:r>
          </a:p>
        </p:txBody>
      </p:sp>
      <p:sp>
        <p:nvSpPr>
          <p:cNvPr id="34824" name="AutoShape 7"/>
          <p:cNvSpPr>
            <a:spLocks noChangeArrowheads="1"/>
          </p:cNvSpPr>
          <p:nvPr/>
        </p:nvSpPr>
        <p:spPr bwMode="auto">
          <a:xfrm>
            <a:off x="3886200" y="2819400"/>
            <a:ext cx="1295400" cy="457200"/>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kvlinden</a:t>
            </a:r>
          </a:p>
        </p:txBody>
      </p:sp>
      <p:sp>
        <p:nvSpPr>
          <p:cNvPr id="34825" name="AutoShape 8"/>
          <p:cNvSpPr>
            <a:spLocks noChangeArrowheads="1"/>
          </p:cNvSpPr>
          <p:nvPr/>
        </p:nvSpPr>
        <p:spPr bwMode="auto">
          <a:xfrm>
            <a:off x="1676400" y="3276600"/>
            <a:ext cx="990600" cy="457200"/>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02</a:t>
            </a:r>
          </a:p>
        </p:txBody>
      </p:sp>
      <p:sp>
        <p:nvSpPr>
          <p:cNvPr id="34826" name="AutoShape 9"/>
          <p:cNvSpPr>
            <a:spLocks noChangeArrowheads="1"/>
          </p:cNvSpPr>
          <p:nvPr/>
        </p:nvSpPr>
        <p:spPr bwMode="auto">
          <a:xfrm>
            <a:off x="2667000" y="3276600"/>
            <a:ext cx="1219200" cy="457200"/>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CS 342</a:t>
            </a:r>
          </a:p>
        </p:txBody>
      </p:sp>
      <p:sp>
        <p:nvSpPr>
          <p:cNvPr id="34827" name="AutoShape 10"/>
          <p:cNvSpPr>
            <a:spLocks noChangeArrowheads="1"/>
          </p:cNvSpPr>
          <p:nvPr/>
        </p:nvSpPr>
        <p:spPr bwMode="auto">
          <a:xfrm>
            <a:off x="5181600" y="3276600"/>
            <a:ext cx="990600" cy="457200"/>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a:t>
            </a:r>
          </a:p>
        </p:txBody>
      </p:sp>
      <p:sp>
        <p:nvSpPr>
          <p:cNvPr id="34828" name="AutoShape 11"/>
          <p:cNvSpPr>
            <a:spLocks noChangeArrowheads="1"/>
          </p:cNvSpPr>
          <p:nvPr/>
        </p:nvSpPr>
        <p:spPr bwMode="auto">
          <a:xfrm>
            <a:off x="3886200" y="3276600"/>
            <a:ext cx="1295400" cy="457200"/>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hplantin</a:t>
            </a:r>
          </a:p>
        </p:txBody>
      </p:sp>
      <p:sp>
        <p:nvSpPr>
          <p:cNvPr id="34829" name="AutoShape 12"/>
          <p:cNvSpPr>
            <a:spLocks noChangeArrowheads="1"/>
          </p:cNvSpPr>
          <p:nvPr/>
        </p:nvSpPr>
        <p:spPr bwMode="auto">
          <a:xfrm>
            <a:off x="1676400" y="3733800"/>
            <a:ext cx="990600" cy="457200"/>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03</a:t>
            </a:r>
          </a:p>
        </p:txBody>
      </p:sp>
      <p:sp>
        <p:nvSpPr>
          <p:cNvPr id="34830" name="AutoShape 13"/>
          <p:cNvSpPr>
            <a:spLocks noChangeArrowheads="1"/>
          </p:cNvSpPr>
          <p:nvPr/>
        </p:nvSpPr>
        <p:spPr bwMode="auto">
          <a:xfrm>
            <a:off x="2667000" y="3733800"/>
            <a:ext cx="1219200" cy="457200"/>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CS 312</a:t>
            </a:r>
          </a:p>
        </p:txBody>
      </p:sp>
      <p:sp>
        <p:nvSpPr>
          <p:cNvPr id="34831" name="AutoShape 14"/>
          <p:cNvSpPr>
            <a:spLocks noChangeArrowheads="1"/>
          </p:cNvSpPr>
          <p:nvPr/>
        </p:nvSpPr>
        <p:spPr bwMode="auto">
          <a:xfrm>
            <a:off x="5181600" y="3733800"/>
            <a:ext cx="990600" cy="457200"/>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a:t>
            </a:r>
          </a:p>
        </p:txBody>
      </p:sp>
      <p:sp>
        <p:nvSpPr>
          <p:cNvPr id="34832" name="AutoShape 15"/>
          <p:cNvSpPr>
            <a:spLocks noChangeArrowheads="1"/>
          </p:cNvSpPr>
          <p:nvPr/>
        </p:nvSpPr>
        <p:spPr bwMode="auto">
          <a:xfrm>
            <a:off x="3886200" y="3733800"/>
            <a:ext cx="1295400" cy="457200"/>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stob</a:t>
            </a:r>
          </a:p>
        </p:txBody>
      </p:sp>
      <p:sp>
        <p:nvSpPr>
          <p:cNvPr id="34833" name="AutoShape 16"/>
          <p:cNvSpPr>
            <a:spLocks noChangeArrowheads="1"/>
          </p:cNvSpPr>
          <p:nvPr/>
        </p:nvSpPr>
        <p:spPr bwMode="auto">
          <a:xfrm>
            <a:off x="2667000" y="4191000"/>
            <a:ext cx="1219200" cy="457200"/>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a:t>
            </a:r>
          </a:p>
        </p:txBody>
      </p:sp>
      <p:sp>
        <p:nvSpPr>
          <p:cNvPr id="34834" name="AutoShape 17"/>
          <p:cNvSpPr>
            <a:spLocks noChangeArrowheads="1"/>
          </p:cNvSpPr>
          <p:nvPr/>
        </p:nvSpPr>
        <p:spPr bwMode="auto">
          <a:xfrm>
            <a:off x="5181600" y="4191000"/>
            <a:ext cx="990600" cy="457200"/>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a:t>
            </a:r>
          </a:p>
        </p:txBody>
      </p:sp>
      <p:sp>
        <p:nvSpPr>
          <p:cNvPr id="34835" name="AutoShape 18"/>
          <p:cNvSpPr>
            <a:spLocks noChangeArrowheads="1"/>
          </p:cNvSpPr>
          <p:nvPr/>
        </p:nvSpPr>
        <p:spPr bwMode="auto">
          <a:xfrm>
            <a:off x="3886200" y="4191000"/>
            <a:ext cx="1295400" cy="457200"/>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a:t>
            </a:r>
          </a:p>
        </p:txBody>
      </p:sp>
      <p:sp>
        <p:nvSpPr>
          <p:cNvPr id="34836" name="AutoShape 19"/>
          <p:cNvSpPr>
            <a:spLocks noChangeArrowheads="1"/>
          </p:cNvSpPr>
          <p:nvPr/>
        </p:nvSpPr>
        <p:spPr bwMode="auto">
          <a:xfrm>
            <a:off x="1676400" y="4191000"/>
            <a:ext cx="990600" cy="457200"/>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p:spPr>
        <p:txBody>
          <a:bodyPr/>
          <a:lstStyle/>
          <a:p>
            <a:fld id="{9C73A213-051D-4505-ABAC-64BD7B621453}" type="slidenum">
              <a:rPr lang="en-US" smtClean="0"/>
              <a:pPr/>
              <a:t>33</a:t>
            </a:fld>
            <a:endParaRPr lang="en-US" smtClean="0"/>
          </a:p>
        </p:txBody>
      </p:sp>
      <p:sp>
        <p:nvSpPr>
          <p:cNvPr id="35843" name="Rectangle 2"/>
          <p:cNvSpPr>
            <a:spLocks noGrp="1" noChangeArrowheads="1"/>
          </p:cNvSpPr>
          <p:nvPr>
            <p:ph type="title"/>
          </p:nvPr>
        </p:nvSpPr>
        <p:spPr/>
        <p:txBody>
          <a:bodyPr/>
          <a:lstStyle/>
          <a:p>
            <a:pPr eaLnBrk="1" hangingPunct="1"/>
            <a:r>
              <a:rPr lang="en-US" smtClean="0"/>
              <a:t>Hierarchical Databases</a:t>
            </a:r>
          </a:p>
        </p:txBody>
      </p:sp>
      <p:sp>
        <p:nvSpPr>
          <p:cNvPr id="35844" name="Rectangle 3"/>
          <p:cNvSpPr>
            <a:spLocks noGrp="1" noChangeArrowheads="1"/>
          </p:cNvSpPr>
          <p:nvPr>
            <p:ph type="body" idx="1"/>
          </p:nvPr>
        </p:nvSpPr>
        <p:spPr/>
        <p:txBody>
          <a:bodyPr/>
          <a:lstStyle/>
          <a:p>
            <a:pPr eaLnBrk="1" hangingPunct="1"/>
            <a:r>
              <a:rPr lang="en-US" smtClean="0"/>
              <a:t>Work at IBM:</a:t>
            </a:r>
          </a:p>
          <a:p>
            <a:pPr lvl="1" eaLnBrk="1" hangingPunct="1"/>
            <a:r>
              <a:rPr lang="en-US" smtClean="0"/>
              <a:t>GUAM, part of the Apollo program (1964)</a:t>
            </a:r>
          </a:p>
          <a:p>
            <a:pPr lvl="1" eaLnBrk="1" hangingPunct="1"/>
            <a:r>
              <a:rPr lang="en-US" smtClean="0"/>
              <a:t>IMS system (1968)</a:t>
            </a:r>
          </a:p>
          <a:p>
            <a:pPr eaLnBrk="1" hangingPunct="1"/>
            <a:r>
              <a:rPr lang="en-US" smtClean="0"/>
              <a:t>Designed to exploit disk structure</a:t>
            </a:r>
          </a:p>
          <a:p>
            <a:pPr eaLnBrk="1" hangingPunct="1"/>
            <a:r>
              <a:rPr lang="en-US" smtClean="0"/>
              <a:t>Good for 1-m relationships, bad for m-m</a:t>
            </a:r>
          </a:p>
          <a:p>
            <a:pPr eaLnBrk="1" hangingPunct="1"/>
            <a:r>
              <a:rPr lang="en-US" smtClean="0"/>
              <a:t>Query language:</a:t>
            </a:r>
          </a:p>
          <a:p>
            <a:pPr lvl="1" eaLnBrk="1" hangingPunct="1"/>
            <a:r>
              <a:rPr lang="en-US" smtClean="0"/>
              <a:t>getNextWithinParent(), insert(), replace()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a:noFill/>
        </p:spPr>
        <p:txBody>
          <a:bodyPr/>
          <a:lstStyle/>
          <a:p>
            <a:fld id="{41D36277-6A97-457F-9BCC-3AF14B97CC72}" type="slidenum">
              <a:rPr lang="en-US" smtClean="0"/>
              <a:pPr/>
              <a:t>34</a:t>
            </a:fld>
            <a:endParaRPr lang="en-US" smtClean="0"/>
          </a:p>
        </p:txBody>
      </p:sp>
      <p:sp>
        <p:nvSpPr>
          <p:cNvPr id="36867" name="Rectangle 2"/>
          <p:cNvSpPr>
            <a:spLocks noGrp="1" noChangeArrowheads="1"/>
          </p:cNvSpPr>
          <p:nvPr>
            <p:ph type="title"/>
          </p:nvPr>
        </p:nvSpPr>
        <p:spPr/>
        <p:txBody>
          <a:bodyPr/>
          <a:lstStyle/>
          <a:p>
            <a:pPr eaLnBrk="1" hangingPunct="1"/>
            <a:r>
              <a:rPr lang="en-US" smtClean="0"/>
              <a:t>Example: 1-to-many</a:t>
            </a:r>
          </a:p>
        </p:txBody>
      </p:sp>
      <p:sp>
        <p:nvSpPr>
          <p:cNvPr id="36868" name="AutoShape 3"/>
          <p:cNvSpPr>
            <a:spLocks noChangeArrowheads="1"/>
          </p:cNvSpPr>
          <p:nvPr/>
        </p:nvSpPr>
        <p:spPr bwMode="auto">
          <a:xfrm>
            <a:off x="3505200" y="2133600"/>
            <a:ext cx="2057400" cy="457200"/>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Vander Linden</a:t>
            </a:r>
            <a:endParaRPr lang="en-US" sz="2400">
              <a:latin typeface="Times New Roman" pitchFamily="18" charset="0"/>
            </a:endParaRPr>
          </a:p>
        </p:txBody>
      </p:sp>
      <p:sp>
        <p:nvSpPr>
          <p:cNvPr id="36869" name="AutoShape 4"/>
          <p:cNvSpPr>
            <a:spLocks noChangeArrowheads="1"/>
          </p:cNvSpPr>
          <p:nvPr/>
        </p:nvSpPr>
        <p:spPr bwMode="auto">
          <a:xfrm>
            <a:off x="3581400" y="2209800"/>
            <a:ext cx="2057400" cy="457200"/>
          </a:xfrm>
          <a:prstGeom prst="flowChartProcess">
            <a:avLst/>
          </a:prstGeom>
          <a:solidFill>
            <a:srgbClr val="FFFFFF"/>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36870" name="AutoShape 5"/>
          <p:cNvSpPr>
            <a:spLocks noChangeArrowheads="1"/>
          </p:cNvSpPr>
          <p:nvPr/>
        </p:nvSpPr>
        <p:spPr bwMode="auto">
          <a:xfrm>
            <a:off x="3657600" y="2286000"/>
            <a:ext cx="2057400" cy="457200"/>
          </a:xfrm>
          <a:prstGeom prst="flowChartProcess">
            <a:avLst/>
          </a:prstGeom>
          <a:solidFill>
            <a:srgbClr val="FFFFFF"/>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36871" name="AutoShape 6"/>
          <p:cNvSpPr>
            <a:spLocks noChangeArrowheads="1"/>
          </p:cNvSpPr>
          <p:nvPr/>
        </p:nvSpPr>
        <p:spPr bwMode="auto">
          <a:xfrm>
            <a:off x="3733800" y="2362200"/>
            <a:ext cx="2057400" cy="457200"/>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tkarsten</a:t>
            </a:r>
          </a:p>
        </p:txBody>
      </p:sp>
      <p:sp>
        <p:nvSpPr>
          <p:cNvPr id="36872" name="AutoShape 7"/>
          <p:cNvSpPr>
            <a:spLocks noChangeArrowheads="1"/>
          </p:cNvSpPr>
          <p:nvPr/>
        </p:nvSpPr>
        <p:spPr bwMode="auto">
          <a:xfrm>
            <a:off x="152400" y="3657600"/>
            <a:ext cx="2057400" cy="457200"/>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SEPA</a:t>
            </a:r>
          </a:p>
        </p:txBody>
      </p:sp>
      <p:sp>
        <p:nvSpPr>
          <p:cNvPr id="36873" name="Text Box 8"/>
          <p:cNvSpPr txBox="1">
            <a:spLocks noChangeArrowheads="1"/>
          </p:cNvSpPr>
          <p:nvPr/>
        </p:nvSpPr>
        <p:spPr bwMode="auto">
          <a:xfrm>
            <a:off x="3505200" y="1752600"/>
            <a:ext cx="615950" cy="366713"/>
          </a:xfrm>
          <a:prstGeom prst="rect">
            <a:avLst/>
          </a:prstGeom>
          <a:noFill/>
          <a:ln w="9525">
            <a:noFill/>
            <a:miter lim="800000"/>
            <a:headEnd/>
            <a:tailEnd/>
          </a:ln>
        </p:spPr>
        <p:txBody>
          <a:bodyPr wrap="none">
            <a:spAutoFit/>
          </a:bodyPr>
          <a:lstStyle/>
          <a:p>
            <a:r>
              <a:rPr lang="en-US" sz="1800">
                <a:latin typeface="Times New Roman" pitchFamily="18" charset="0"/>
              </a:rPr>
              <a:t>User</a:t>
            </a:r>
            <a:endParaRPr lang="en-US" sz="2400">
              <a:latin typeface="Times New Roman" pitchFamily="18" charset="0"/>
            </a:endParaRPr>
          </a:p>
        </p:txBody>
      </p:sp>
      <p:sp>
        <p:nvSpPr>
          <p:cNvPr id="36874" name="AutoShape 9"/>
          <p:cNvSpPr>
            <a:spLocks noChangeArrowheads="1"/>
          </p:cNvSpPr>
          <p:nvPr/>
        </p:nvSpPr>
        <p:spPr bwMode="auto">
          <a:xfrm>
            <a:off x="2438400" y="3657600"/>
            <a:ext cx="2057400" cy="457200"/>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FDS 3</a:t>
            </a:r>
            <a:r>
              <a:rPr lang="en-US" sz="1800" baseline="30000">
                <a:latin typeface="Courier New" pitchFamily="49" charset="0"/>
              </a:rPr>
              <a:t>rd</a:t>
            </a:r>
            <a:r>
              <a:rPr lang="en-US" sz="1800">
                <a:latin typeface="Courier New" pitchFamily="49" charset="0"/>
              </a:rPr>
              <a:t> ed</a:t>
            </a:r>
          </a:p>
        </p:txBody>
      </p:sp>
      <p:sp>
        <p:nvSpPr>
          <p:cNvPr id="36875" name="AutoShape 10"/>
          <p:cNvSpPr>
            <a:spLocks noChangeArrowheads="1"/>
          </p:cNvSpPr>
          <p:nvPr/>
        </p:nvSpPr>
        <p:spPr bwMode="auto">
          <a:xfrm>
            <a:off x="4724400" y="3657600"/>
            <a:ext cx="2057400" cy="457200"/>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FDS 4</a:t>
            </a:r>
            <a:r>
              <a:rPr lang="en-US" sz="1800" baseline="30000">
                <a:latin typeface="Courier New" pitchFamily="49" charset="0"/>
              </a:rPr>
              <a:t>th</a:t>
            </a:r>
            <a:r>
              <a:rPr lang="en-US" sz="1800">
                <a:latin typeface="Courier New" pitchFamily="49" charset="0"/>
              </a:rPr>
              <a:t> ed</a:t>
            </a:r>
          </a:p>
        </p:txBody>
      </p:sp>
      <p:sp>
        <p:nvSpPr>
          <p:cNvPr id="36876" name="AutoShape 11"/>
          <p:cNvSpPr>
            <a:spLocks noChangeArrowheads="1"/>
          </p:cNvSpPr>
          <p:nvPr/>
        </p:nvSpPr>
        <p:spPr bwMode="auto">
          <a:xfrm>
            <a:off x="6934200" y="3657600"/>
            <a:ext cx="2057400" cy="457200"/>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a:t>
            </a:r>
          </a:p>
        </p:txBody>
      </p:sp>
      <p:cxnSp>
        <p:nvCxnSpPr>
          <p:cNvPr id="36877" name="AutoShape 12"/>
          <p:cNvCxnSpPr>
            <a:cxnSpLocks noChangeShapeType="1"/>
            <a:stCxn id="36871" idx="2"/>
            <a:endCxn id="36872" idx="0"/>
          </p:cNvCxnSpPr>
          <p:nvPr/>
        </p:nvCxnSpPr>
        <p:spPr bwMode="auto">
          <a:xfrm rot="5400000">
            <a:off x="2552700" y="1447800"/>
            <a:ext cx="838200" cy="3581400"/>
          </a:xfrm>
          <a:prstGeom prst="bentConnector3">
            <a:avLst>
              <a:gd name="adj1" fmla="val 50000"/>
            </a:avLst>
          </a:prstGeom>
          <a:noFill/>
          <a:ln w="9525">
            <a:solidFill>
              <a:schemeClr val="tx1"/>
            </a:solidFill>
            <a:miter lim="800000"/>
            <a:headEnd/>
            <a:tailEnd type="triangle" w="med" len="med"/>
          </a:ln>
        </p:spPr>
      </p:cxnSp>
      <p:cxnSp>
        <p:nvCxnSpPr>
          <p:cNvPr id="36878" name="AutoShape 13"/>
          <p:cNvCxnSpPr>
            <a:cxnSpLocks noChangeShapeType="1"/>
            <a:stCxn id="36871" idx="2"/>
            <a:endCxn id="36874" idx="0"/>
          </p:cNvCxnSpPr>
          <p:nvPr/>
        </p:nvCxnSpPr>
        <p:spPr bwMode="auto">
          <a:xfrm rot="5400000">
            <a:off x="3695700" y="2590800"/>
            <a:ext cx="838200" cy="1295400"/>
          </a:xfrm>
          <a:prstGeom prst="bentConnector3">
            <a:avLst>
              <a:gd name="adj1" fmla="val 50000"/>
            </a:avLst>
          </a:prstGeom>
          <a:noFill/>
          <a:ln w="9525">
            <a:solidFill>
              <a:schemeClr val="tx1"/>
            </a:solidFill>
            <a:miter lim="800000"/>
            <a:headEnd/>
            <a:tailEnd type="triangle" w="med" len="med"/>
          </a:ln>
        </p:spPr>
      </p:cxnSp>
      <p:cxnSp>
        <p:nvCxnSpPr>
          <p:cNvPr id="36879" name="AutoShape 14"/>
          <p:cNvCxnSpPr>
            <a:cxnSpLocks noChangeShapeType="1"/>
            <a:stCxn id="36871" idx="2"/>
            <a:endCxn id="36875" idx="0"/>
          </p:cNvCxnSpPr>
          <p:nvPr/>
        </p:nvCxnSpPr>
        <p:spPr bwMode="auto">
          <a:xfrm rot="16200000" flipH="1">
            <a:off x="4838700" y="2743200"/>
            <a:ext cx="838200" cy="990600"/>
          </a:xfrm>
          <a:prstGeom prst="bentConnector3">
            <a:avLst>
              <a:gd name="adj1" fmla="val 50000"/>
            </a:avLst>
          </a:prstGeom>
          <a:noFill/>
          <a:ln w="9525">
            <a:solidFill>
              <a:schemeClr val="tx1"/>
            </a:solidFill>
            <a:miter lim="800000"/>
            <a:headEnd/>
            <a:tailEnd type="triangle" w="med" len="med"/>
          </a:ln>
        </p:spPr>
      </p:cxnSp>
      <p:cxnSp>
        <p:nvCxnSpPr>
          <p:cNvPr id="36880" name="AutoShape 15"/>
          <p:cNvCxnSpPr>
            <a:cxnSpLocks noChangeShapeType="1"/>
            <a:stCxn id="36871" idx="2"/>
            <a:endCxn id="36876" idx="0"/>
          </p:cNvCxnSpPr>
          <p:nvPr/>
        </p:nvCxnSpPr>
        <p:spPr bwMode="auto">
          <a:xfrm rot="16200000" flipH="1">
            <a:off x="5943600" y="1638300"/>
            <a:ext cx="838200" cy="3200400"/>
          </a:xfrm>
          <a:prstGeom prst="bentConnector3">
            <a:avLst>
              <a:gd name="adj1" fmla="val 50000"/>
            </a:avLst>
          </a:prstGeom>
          <a:noFill/>
          <a:ln w="9525">
            <a:solidFill>
              <a:schemeClr val="tx1"/>
            </a:solidFill>
            <a:miter lim="800000"/>
            <a:headEnd/>
            <a:tailEnd type="triangle" w="med" len="med"/>
          </a:ln>
        </p:spPr>
      </p:cxnSp>
      <p:sp>
        <p:nvSpPr>
          <p:cNvPr id="36881" name="Text Box 16"/>
          <p:cNvSpPr txBox="1">
            <a:spLocks noChangeArrowheads="1"/>
          </p:cNvSpPr>
          <p:nvPr/>
        </p:nvSpPr>
        <p:spPr bwMode="auto">
          <a:xfrm>
            <a:off x="152400" y="2819400"/>
            <a:ext cx="692150" cy="366713"/>
          </a:xfrm>
          <a:prstGeom prst="rect">
            <a:avLst/>
          </a:prstGeom>
          <a:noFill/>
          <a:ln w="9525">
            <a:noFill/>
            <a:miter lim="800000"/>
            <a:headEnd/>
            <a:tailEnd/>
          </a:ln>
        </p:spPr>
        <p:txBody>
          <a:bodyPr wrap="none">
            <a:spAutoFit/>
          </a:bodyPr>
          <a:lstStyle/>
          <a:p>
            <a:r>
              <a:rPr lang="en-US" sz="1800">
                <a:latin typeface="Times New Roman" pitchFamily="18" charset="0"/>
              </a:rPr>
              <a:t>Items</a:t>
            </a:r>
            <a:endParaRPr lang="en-US" sz="2400">
              <a:latin typeface="Times New Roman" pitchFamily="18" charset="0"/>
            </a:endParaRPr>
          </a:p>
        </p:txBody>
      </p:sp>
      <p:grpSp>
        <p:nvGrpSpPr>
          <p:cNvPr id="2" name="Group 17"/>
          <p:cNvGrpSpPr>
            <a:grpSpLocks/>
          </p:cNvGrpSpPr>
          <p:nvPr/>
        </p:nvGrpSpPr>
        <p:grpSpPr bwMode="auto">
          <a:xfrm>
            <a:off x="228600" y="5029200"/>
            <a:ext cx="8610600" cy="1295400"/>
            <a:chOff x="144" y="3168"/>
            <a:chExt cx="5424" cy="816"/>
          </a:xfrm>
        </p:grpSpPr>
        <p:grpSp>
          <p:nvGrpSpPr>
            <p:cNvPr id="36883" name="Group 18"/>
            <p:cNvGrpSpPr>
              <a:grpSpLocks/>
            </p:cNvGrpSpPr>
            <p:nvPr/>
          </p:nvGrpSpPr>
          <p:grpSpPr bwMode="auto">
            <a:xfrm>
              <a:off x="144" y="3696"/>
              <a:ext cx="5424" cy="288"/>
              <a:chOff x="96" y="3600"/>
              <a:chExt cx="5424" cy="288"/>
            </a:xfrm>
          </p:grpSpPr>
          <p:sp>
            <p:nvSpPr>
              <p:cNvPr id="36885" name="AutoShape 19"/>
              <p:cNvSpPr>
                <a:spLocks noChangeArrowheads="1"/>
              </p:cNvSpPr>
              <p:nvPr/>
            </p:nvSpPr>
            <p:spPr bwMode="auto">
              <a:xfrm>
                <a:off x="1392" y="3600"/>
                <a:ext cx="624" cy="288"/>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SEPA</a:t>
                </a:r>
              </a:p>
            </p:txBody>
          </p:sp>
          <p:sp>
            <p:nvSpPr>
              <p:cNvPr id="36886" name="AutoShape 20"/>
              <p:cNvSpPr>
                <a:spLocks noChangeArrowheads="1"/>
              </p:cNvSpPr>
              <p:nvPr/>
            </p:nvSpPr>
            <p:spPr bwMode="auto">
              <a:xfrm>
                <a:off x="2016" y="3600"/>
                <a:ext cx="624" cy="288"/>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FDBMS3</a:t>
                </a:r>
              </a:p>
            </p:txBody>
          </p:sp>
          <p:sp>
            <p:nvSpPr>
              <p:cNvPr id="36887" name="AutoShape 21"/>
              <p:cNvSpPr>
                <a:spLocks noChangeArrowheads="1"/>
              </p:cNvSpPr>
              <p:nvPr/>
            </p:nvSpPr>
            <p:spPr bwMode="auto">
              <a:xfrm>
                <a:off x="3264" y="3600"/>
                <a:ext cx="624" cy="288"/>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a:t>
                </a:r>
              </a:p>
            </p:txBody>
          </p:sp>
          <p:sp>
            <p:nvSpPr>
              <p:cNvPr id="36888" name="AutoShape 22"/>
              <p:cNvSpPr>
                <a:spLocks noChangeArrowheads="1"/>
              </p:cNvSpPr>
              <p:nvPr/>
            </p:nvSpPr>
            <p:spPr bwMode="auto">
              <a:xfrm>
                <a:off x="96" y="3600"/>
                <a:ext cx="1296" cy="288"/>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tkarsten</a:t>
                </a:r>
              </a:p>
            </p:txBody>
          </p:sp>
          <p:sp>
            <p:nvSpPr>
              <p:cNvPr id="36889" name="AutoShape 23"/>
              <p:cNvSpPr>
                <a:spLocks noChangeArrowheads="1"/>
              </p:cNvSpPr>
              <p:nvPr/>
            </p:nvSpPr>
            <p:spPr bwMode="auto">
              <a:xfrm>
                <a:off x="3888" y="3600"/>
                <a:ext cx="1008" cy="288"/>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shirdes</a:t>
                </a:r>
              </a:p>
            </p:txBody>
          </p:sp>
          <p:sp>
            <p:nvSpPr>
              <p:cNvPr id="36890" name="AutoShape 24"/>
              <p:cNvSpPr>
                <a:spLocks noChangeArrowheads="1"/>
              </p:cNvSpPr>
              <p:nvPr/>
            </p:nvSpPr>
            <p:spPr bwMode="auto">
              <a:xfrm>
                <a:off x="4896" y="3600"/>
                <a:ext cx="624" cy="288"/>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FDBMS3</a:t>
                </a:r>
              </a:p>
            </p:txBody>
          </p:sp>
          <p:sp>
            <p:nvSpPr>
              <p:cNvPr id="36891" name="AutoShape 25"/>
              <p:cNvSpPr>
                <a:spLocks noChangeArrowheads="1"/>
              </p:cNvSpPr>
              <p:nvPr/>
            </p:nvSpPr>
            <p:spPr bwMode="auto">
              <a:xfrm>
                <a:off x="2640" y="3600"/>
                <a:ext cx="624" cy="288"/>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FDBMS4</a:t>
                </a:r>
              </a:p>
            </p:txBody>
          </p:sp>
          <p:cxnSp>
            <p:nvCxnSpPr>
              <p:cNvPr id="36892" name="AutoShape 26"/>
              <p:cNvCxnSpPr>
                <a:cxnSpLocks noChangeShapeType="1"/>
                <a:stCxn id="36888" idx="0"/>
                <a:endCxn id="36885" idx="0"/>
              </p:cNvCxnSpPr>
              <p:nvPr/>
            </p:nvCxnSpPr>
            <p:spPr bwMode="auto">
              <a:xfrm rot="5400000" flipV="1">
                <a:off x="1223" y="3121"/>
                <a:ext cx="1" cy="960"/>
              </a:xfrm>
              <a:prstGeom prst="bentConnector3">
                <a:avLst>
                  <a:gd name="adj1" fmla="val -14400005"/>
                </a:avLst>
              </a:prstGeom>
              <a:noFill/>
              <a:ln w="9525">
                <a:solidFill>
                  <a:schemeClr val="tx1"/>
                </a:solidFill>
                <a:miter lim="800000"/>
                <a:headEnd/>
                <a:tailEnd type="triangle" w="med" len="med"/>
              </a:ln>
            </p:spPr>
          </p:cxnSp>
          <p:cxnSp>
            <p:nvCxnSpPr>
              <p:cNvPr id="36893" name="AutoShape 27"/>
              <p:cNvCxnSpPr>
                <a:cxnSpLocks noChangeShapeType="1"/>
                <a:stCxn id="36888" idx="0"/>
                <a:endCxn id="36886" idx="0"/>
              </p:cNvCxnSpPr>
              <p:nvPr/>
            </p:nvCxnSpPr>
            <p:spPr bwMode="auto">
              <a:xfrm rot="5400000" flipV="1">
                <a:off x="1535" y="2809"/>
                <a:ext cx="1" cy="1584"/>
              </a:xfrm>
              <a:prstGeom prst="bentConnector3">
                <a:avLst>
                  <a:gd name="adj1" fmla="val -14400005"/>
                </a:avLst>
              </a:prstGeom>
              <a:noFill/>
              <a:ln w="9525">
                <a:solidFill>
                  <a:schemeClr val="tx1"/>
                </a:solidFill>
                <a:miter lim="800000"/>
                <a:headEnd/>
                <a:tailEnd type="triangle" w="med" len="med"/>
              </a:ln>
            </p:spPr>
          </p:cxnSp>
          <p:cxnSp>
            <p:nvCxnSpPr>
              <p:cNvPr id="36894" name="AutoShape 28"/>
              <p:cNvCxnSpPr>
                <a:cxnSpLocks noChangeShapeType="1"/>
                <a:stCxn id="36888" idx="0"/>
                <a:endCxn id="36891" idx="0"/>
              </p:cNvCxnSpPr>
              <p:nvPr/>
            </p:nvCxnSpPr>
            <p:spPr bwMode="auto">
              <a:xfrm rot="5400000" flipV="1">
                <a:off x="1847" y="2497"/>
                <a:ext cx="1" cy="2208"/>
              </a:xfrm>
              <a:prstGeom prst="bentConnector3">
                <a:avLst>
                  <a:gd name="adj1" fmla="val -14400005"/>
                </a:avLst>
              </a:prstGeom>
              <a:noFill/>
              <a:ln w="9525">
                <a:solidFill>
                  <a:schemeClr val="tx1"/>
                </a:solidFill>
                <a:miter lim="800000"/>
                <a:headEnd/>
                <a:tailEnd type="triangle" w="med" len="med"/>
              </a:ln>
            </p:spPr>
          </p:cxnSp>
          <p:cxnSp>
            <p:nvCxnSpPr>
              <p:cNvPr id="36895" name="AutoShape 29"/>
              <p:cNvCxnSpPr>
                <a:cxnSpLocks noChangeShapeType="1"/>
                <a:stCxn id="36888" idx="0"/>
                <a:endCxn id="36887" idx="0"/>
              </p:cNvCxnSpPr>
              <p:nvPr/>
            </p:nvCxnSpPr>
            <p:spPr bwMode="auto">
              <a:xfrm rot="5400000" flipV="1">
                <a:off x="2159" y="2185"/>
                <a:ext cx="1" cy="2832"/>
              </a:xfrm>
              <a:prstGeom prst="bentConnector3">
                <a:avLst>
                  <a:gd name="adj1" fmla="val -14400005"/>
                </a:avLst>
              </a:prstGeom>
              <a:noFill/>
              <a:ln w="9525">
                <a:solidFill>
                  <a:schemeClr val="tx1"/>
                </a:solidFill>
                <a:miter lim="800000"/>
                <a:headEnd/>
                <a:tailEnd type="triangle" w="med" len="med"/>
              </a:ln>
            </p:spPr>
          </p:cxnSp>
          <p:cxnSp>
            <p:nvCxnSpPr>
              <p:cNvPr id="36896" name="AutoShape 30"/>
              <p:cNvCxnSpPr>
                <a:cxnSpLocks noChangeShapeType="1"/>
                <a:stCxn id="36889" idx="0"/>
                <a:endCxn id="36890" idx="0"/>
              </p:cNvCxnSpPr>
              <p:nvPr/>
            </p:nvCxnSpPr>
            <p:spPr bwMode="auto">
              <a:xfrm rot="5400000" flipV="1">
                <a:off x="4799" y="3193"/>
                <a:ext cx="1" cy="816"/>
              </a:xfrm>
              <a:prstGeom prst="bentConnector3">
                <a:avLst>
                  <a:gd name="adj1" fmla="val -14400005"/>
                </a:avLst>
              </a:prstGeom>
              <a:noFill/>
              <a:ln w="9525">
                <a:solidFill>
                  <a:schemeClr val="tx1"/>
                </a:solidFill>
                <a:miter lim="800000"/>
                <a:headEnd/>
                <a:tailEnd type="triangle" w="med" len="med"/>
              </a:ln>
            </p:spPr>
          </p:cxnSp>
        </p:grpSp>
        <p:sp>
          <p:nvSpPr>
            <p:cNvPr id="36884" name="Text Box 31"/>
            <p:cNvSpPr txBox="1">
              <a:spLocks noChangeArrowheads="1"/>
            </p:cNvSpPr>
            <p:nvPr/>
          </p:nvSpPr>
          <p:spPr bwMode="auto">
            <a:xfrm>
              <a:off x="240" y="3168"/>
              <a:ext cx="1488" cy="231"/>
            </a:xfrm>
            <a:prstGeom prst="rect">
              <a:avLst/>
            </a:prstGeom>
            <a:noFill/>
            <a:ln w="9525">
              <a:noFill/>
              <a:miter lim="800000"/>
              <a:headEnd/>
              <a:tailEnd/>
            </a:ln>
          </p:spPr>
          <p:txBody>
            <a:bodyPr wrap="none">
              <a:spAutoFit/>
            </a:bodyPr>
            <a:lstStyle/>
            <a:p>
              <a:r>
                <a:rPr lang="en-US" sz="1800">
                  <a:latin typeface="Times New Roman" pitchFamily="18" charset="0"/>
                </a:rPr>
                <a:t>How it is stored on disk</a:t>
              </a:r>
              <a:endParaRPr lang="en-US" sz="2400">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p:spPr>
        <p:txBody>
          <a:bodyPr/>
          <a:lstStyle/>
          <a:p>
            <a:fld id="{8154AE9B-A8C3-4878-B333-FEC42E7626B3}" type="slidenum">
              <a:rPr lang="en-US" smtClean="0"/>
              <a:pPr/>
              <a:t>35</a:t>
            </a:fld>
            <a:endParaRPr lang="en-US" smtClean="0"/>
          </a:p>
        </p:txBody>
      </p:sp>
      <p:sp>
        <p:nvSpPr>
          <p:cNvPr id="37891" name="Rectangle 2"/>
          <p:cNvSpPr>
            <a:spLocks noGrp="1" noChangeArrowheads="1"/>
          </p:cNvSpPr>
          <p:nvPr>
            <p:ph type="title"/>
          </p:nvPr>
        </p:nvSpPr>
        <p:spPr/>
        <p:txBody>
          <a:bodyPr/>
          <a:lstStyle/>
          <a:p>
            <a:pPr eaLnBrk="1" hangingPunct="1"/>
            <a:r>
              <a:rPr lang="en-US" smtClean="0"/>
              <a:t>Example: many-to-many</a:t>
            </a:r>
          </a:p>
        </p:txBody>
      </p:sp>
      <p:sp>
        <p:nvSpPr>
          <p:cNvPr id="37892" name="AutoShape 3"/>
          <p:cNvSpPr>
            <a:spLocks noChangeArrowheads="1"/>
          </p:cNvSpPr>
          <p:nvPr/>
        </p:nvSpPr>
        <p:spPr bwMode="auto">
          <a:xfrm>
            <a:off x="3505200" y="2133600"/>
            <a:ext cx="2057400" cy="457200"/>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Vander Linden</a:t>
            </a:r>
            <a:endParaRPr lang="en-US" sz="2400">
              <a:latin typeface="Times New Roman" pitchFamily="18" charset="0"/>
            </a:endParaRPr>
          </a:p>
        </p:txBody>
      </p:sp>
      <p:sp>
        <p:nvSpPr>
          <p:cNvPr id="37893" name="AutoShape 4"/>
          <p:cNvSpPr>
            <a:spLocks noChangeArrowheads="1"/>
          </p:cNvSpPr>
          <p:nvPr/>
        </p:nvSpPr>
        <p:spPr bwMode="auto">
          <a:xfrm>
            <a:off x="3581400" y="2209800"/>
            <a:ext cx="2057400" cy="457200"/>
          </a:xfrm>
          <a:prstGeom prst="flowChartProcess">
            <a:avLst/>
          </a:prstGeom>
          <a:solidFill>
            <a:srgbClr val="FFFFFF"/>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37894" name="AutoShape 5"/>
          <p:cNvSpPr>
            <a:spLocks noChangeArrowheads="1"/>
          </p:cNvSpPr>
          <p:nvPr/>
        </p:nvSpPr>
        <p:spPr bwMode="auto">
          <a:xfrm>
            <a:off x="3657600" y="2286000"/>
            <a:ext cx="2057400" cy="457200"/>
          </a:xfrm>
          <a:prstGeom prst="flowChartProcess">
            <a:avLst/>
          </a:prstGeom>
          <a:solidFill>
            <a:srgbClr val="FFFFFF"/>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37895" name="AutoShape 6"/>
          <p:cNvSpPr>
            <a:spLocks noChangeArrowheads="1"/>
          </p:cNvSpPr>
          <p:nvPr/>
        </p:nvSpPr>
        <p:spPr bwMode="auto">
          <a:xfrm>
            <a:off x="3733800" y="2362200"/>
            <a:ext cx="2057400" cy="457200"/>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CS 342</a:t>
            </a:r>
          </a:p>
        </p:txBody>
      </p:sp>
      <p:sp>
        <p:nvSpPr>
          <p:cNvPr id="37896" name="AutoShape 7"/>
          <p:cNvSpPr>
            <a:spLocks noChangeArrowheads="1"/>
          </p:cNvSpPr>
          <p:nvPr/>
        </p:nvSpPr>
        <p:spPr bwMode="auto">
          <a:xfrm>
            <a:off x="152400" y="3657600"/>
            <a:ext cx="2057400" cy="457200"/>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SEPA</a:t>
            </a:r>
          </a:p>
        </p:txBody>
      </p:sp>
      <p:sp>
        <p:nvSpPr>
          <p:cNvPr id="37897" name="Text Box 8"/>
          <p:cNvSpPr txBox="1">
            <a:spLocks noChangeArrowheads="1"/>
          </p:cNvSpPr>
          <p:nvPr/>
        </p:nvSpPr>
        <p:spPr bwMode="auto">
          <a:xfrm>
            <a:off x="3505200" y="1752600"/>
            <a:ext cx="831850" cy="366713"/>
          </a:xfrm>
          <a:prstGeom prst="rect">
            <a:avLst/>
          </a:prstGeom>
          <a:noFill/>
          <a:ln w="9525">
            <a:noFill/>
            <a:miter lim="800000"/>
            <a:headEnd/>
            <a:tailEnd/>
          </a:ln>
        </p:spPr>
        <p:txBody>
          <a:bodyPr wrap="none">
            <a:spAutoFit/>
          </a:bodyPr>
          <a:lstStyle/>
          <a:p>
            <a:r>
              <a:rPr lang="en-US" sz="1800">
                <a:latin typeface="Times New Roman" pitchFamily="18" charset="0"/>
              </a:rPr>
              <a:t>Course</a:t>
            </a:r>
            <a:endParaRPr lang="en-US" sz="2400">
              <a:latin typeface="Times New Roman" pitchFamily="18" charset="0"/>
            </a:endParaRPr>
          </a:p>
        </p:txBody>
      </p:sp>
      <p:sp>
        <p:nvSpPr>
          <p:cNvPr id="37898" name="AutoShape 9"/>
          <p:cNvSpPr>
            <a:spLocks noChangeArrowheads="1"/>
          </p:cNvSpPr>
          <p:nvPr/>
        </p:nvSpPr>
        <p:spPr bwMode="auto">
          <a:xfrm>
            <a:off x="2438400" y="3657600"/>
            <a:ext cx="2057400" cy="457200"/>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FDS 3rd ed</a:t>
            </a:r>
          </a:p>
        </p:txBody>
      </p:sp>
      <p:sp>
        <p:nvSpPr>
          <p:cNvPr id="37899" name="AutoShape 10"/>
          <p:cNvSpPr>
            <a:spLocks noChangeArrowheads="1"/>
          </p:cNvSpPr>
          <p:nvPr/>
        </p:nvSpPr>
        <p:spPr bwMode="auto">
          <a:xfrm>
            <a:off x="4724400" y="3657600"/>
            <a:ext cx="2057400" cy="457200"/>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FDS 4</a:t>
            </a:r>
            <a:r>
              <a:rPr lang="en-US" sz="1800" baseline="30000">
                <a:latin typeface="Courier New" pitchFamily="49" charset="0"/>
              </a:rPr>
              <a:t>th</a:t>
            </a:r>
            <a:r>
              <a:rPr lang="en-US" sz="1800">
                <a:latin typeface="Courier New" pitchFamily="49" charset="0"/>
              </a:rPr>
              <a:t> ed</a:t>
            </a:r>
          </a:p>
        </p:txBody>
      </p:sp>
      <p:sp>
        <p:nvSpPr>
          <p:cNvPr id="37900" name="AutoShape 11"/>
          <p:cNvSpPr>
            <a:spLocks noChangeArrowheads="1"/>
          </p:cNvSpPr>
          <p:nvPr/>
        </p:nvSpPr>
        <p:spPr bwMode="auto">
          <a:xfrm>
            <a:off x="6934200" y="3657600"/>
            <a:ext cx="2057400" cy="457200"/>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a:t>
            </a:r>
          </a:p>
        </p:txBody>
      </p:sp>
      <p:cxnSp>
        <p:nvCxnSpPr>
          <p:cNvPr id="37901" name="AutoShape 12"/>
          <p:cNvCxnSpPr>
            <a:cxnSpLocks noChangeShapeType="1"/>
            <a:stCxn id="37895" idx="2"/>
            <a:endCxn id="37896" idx="0"/>
          </p:cNvCxnSpPr>
          <p:nvPr/>
        </p:nvCxnSpPr>
        <p:spPr bwMode="auto">
          <a:xfrm rot="5400000">
            <a:off x="2552700" y="1447800"/>
            <a:ext cx="838200" cy="3581400"/>
          </a:xfrm>
          <a:prstGeom prst="bentConnector3">
            <a:avLst>
              <a:gd name="adj1" fmla="val 50000"/>
            </a:avLst>
          </a:prstGeom>
          <a:noFill/>
          <a:ln w="9525">
            <a:solidFill>
              <a:schemeClr val="tx1"/>
            </a:solidFill>
            <a:miter lim="800000"/>
            <a:headEnd/>
            <a:tailEnd type="triangle" w="med" len="med"/>
          </a:ln>
        </p:spPr>
      </p:cxnSp>
      <p:cxnSp>
        <p:nvCxnSpPr>
          <p:cNvPr id="37902" name="AutoShape 13"/>
          <p:cNvCxnSpPr>
            <a:cxnSpLocks noChangeShapeType="1"/>
            <a:stCxn id="37895" idx="2"/>
            <a:endCxn id="37898" idx="0"/>
          </p:cNvCxnSpPr>
          <p:nvPr/>
        </p:nvCxnSpPr>
        <p:spPr bwMode="auto">
          <a:xfrm rot="5400000">
            <a:off x="3695700" y="2590800"/>
            <a:ext cx="838200" cy="1295400"/>
          </a:xfrm>
          <a:prstGeom prst="bentConnector3">
            <a:avLst>
              <a:gd name="adj1" fmla="val 50000"/>
            </a:avLst>
          </a:prstGeom>
          <a:noFill/>
          <a:ln w="9525">
            <a:solidFill>
              <a:schemeClr val="tx1"/>
            </a:solidFill>
            <a:miter lim="800000"/>
            <a:headEnd/>
            <a:tailEnd type="triangle" w="med" len="med"/>
          </a:ln>
        </p:spPr>
      </p:cxnSp>
      <p:cxnSp>
        <p:nvCxnSpPr>
          <p:cNvPr id="37903" name="AutoShape 14"/>
          <p:cNvCxnSpPr>
            <a:cxnSpLocks noChangeShapeType="1"/>
            <a:stCxn id="37895" idx="2"/>
            <a:endCxn id="37899" idx="0"/>
          </p:cNvCxnSpPr>
          <p:nvPr/>
        </p:nvCxnSpPr>
        <p:spPr bwMode="auto">
          <a:xfrm rot="16200000" flipH="1">
            <a:off x="4838700" y="2743200"/>
            <a:ext cx="838200" cy="990600"/>
          </a:xfrm>
          <a:prstGeom prst="bentConnector3">
            <a:avLst>
              <a:gd name="adj1" fmla="val 50000"/>
            </a:avLst>
          </a:prstGeom>
          <a:noFill/>
          <a:ln w="9525">
            <a:solidFill>
              <a:schemeClr val="tx1"/>
            </a:solidFill>
            <a:miter lim="800000"/>
            <a:headEnd/>
            <a:tailEnd type="triangle" w="med" len="med"/>
          </a:ln>
        </p:spPr>
      </p:cxnSp>
      <p:cxnSp>
        <p:nvCxnSpPr>
          <p:cNvPr id="37904" name="AutoShape 15"/>
          <p:cNvCxnSpPr>
            <a:cxnSpLocks noChangeShapeType="1"/>
            <a:stCxn id="37895" idx="2"/>
            <a:endCxn id="37900" idx="0"/>
          </p:cNvCxnSpPr>
          <p:nvPr/>
        </p:nvCxnSpPr>
        <p:spPr bwMode="auto">
          <a:xfrm rot="16200000" flipH="1">
            <a:off x="5943600" y="1638300"/>
            <a:ext cx="838200" cy="3200400"/>
          </a:xfrm>
          <a:prstGeom prst="bentConnector3">
            <a:avLst>
              <a:gd name="adj1" fmla="val 50000"/>
            </a:avLst>
          </a:prstGeom>
          <a:noFill/>
          <a:ln w="9525">
            <a:solidFill>
              <a:schemeClr val="tx1"/>
            </a:solidFill>
            <a:miter lim="800000"/>
            <a:headEnd/>
            <a:tailEnd type="triangle" w="med" len="med"/>
          </a:ln>
        </p:spPr>
      </p:cxnSp>
      <p:sp>
        <p:nvSpPr>
          <p:cNvPr id="37905" name="Text Box 16"/>
          <p:cNvSpPr txBox="1">
            <a:spLocks noChangeArrowheads="1"/>
          </p:cNvSpPr>
          <p:nvPr/>
        </p:nvSpPr>
        <p:spPr bwMode="auto">
          <a:xfrm>
            <a:off x="152400" y="2819400"/>
            <a:ext cx="692150" cy="366713"/>
          </a:xfrm>
          <a:prstGeom prst="rect">
            <a:avLst/>
          </a:prstGeom>
          <a:noFill/>
          <a:ln w="9525">
            <a:noFill/>
            <a:miter lim="800000"/>
            <a:headEnd/>
            <a:tailEnd/>
          </a:ln>
        </p:spPr>
        <p:txBody>
          <a:bodyPr wrap="none">
            <a:spAutoFit/>
          </a:bodyPr>
          <a:lstStyle/>
          <a:p>
            <a:r>
              <a:rPr lang="en-US" sz="1800">
                <a:latin typeface="Times New Roman" pitchFamily="18" charset="0"/>
              </a:rPr>
              <a:t>Items</a:t>
            </a:r>
            <a:endParaRPr lang="en-US" sz="2400">
              <a:latin typeface="Times New Roman" pitchFamily="18" charset="0"/>
            </a:endParaRPr>
          </a:p>
        </p:txBody>
      </p:sp>
      <p:sp>
        <p:nvSpPr>
          <p:cNvPr id="599057" name="Text Box 17"/>
          <p:cNvSpPr txBox="1">
            <a:spLocks noChangeArrowheads="1"/>
          </p:cNvSpPr>
          <p:nvPr/>
        </p:nvSpPr>
        <p:spPr bwMode="auto">
          <a:xfrm>
            <a:off x="5257800" y="5562600"/>
            <a:ext cx="3657600" cy="457200"/>
          </a:xfrm>
          <a:prstGeom prst="rect">
            <a:avLst/>
          </a:prstGeom>
          <a:noFill/>
          <a:ln w="9525">
            <a:noFill/>
            <a:miter lim="800000"/>
            <a:headEnd/>
            <a:tailEnd/>
          </a:ln>
        </p:spPr>
        <p:txBody>
          <a:bodyPr>
            <a:spAutoFit/>
          </a:bodyPr>
          <a:lstStyle/>
          <a:p>
            <a:endParaRPr lang="en-US" sz="2400">
              <a:latin typeface="Times New Roman" pitchFamily="18" charset="0"/>
            </a:endParaRPr>
          </a:p>
        </p:txBody>
      </p:sp>
      <p:sp>
        <p:nvSpPr>
          <p:cNvPr id="37907" name="AutoShape 18"/>
          <p:cNvSpPr>
            <a:spLocks noChangeArrowheads="1"/>
          </p:cNvSpPr>
          <p:nvPr/>
        </p:nvSpPr>
        <p:spPr bwMode="auto">
          <a:xfrm>
            <a:off x="2133600" y="4953000"/>
            <a:ext cx="1600200" cy="457200"/>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CS 342</a:t>
            </a:r>
          </a:p>
        </p:txBody>
      </p:sp>
      <p:sp>
        <p:nvSpPr>
          <p:cNvPr id="37908" name="AutoShape 19"/>
          <p:cNvSpPr>
            <a:spLocks noChangeArrowheads="1"/>
          </p:cNvSpPr>
          <p:nvPr/>
        </p:nvSpPr>
        <p:spPr bwMode="auto">
          <a:xfrm>
            <a:off x="3962400" y="4953000"/>
            <a:ext cx="1600200" cy="457200"/>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CS 262</a:t>
            </a:r>
          </a:p>
        </p:txBody>
      </p:sp>
      <p:cxnSp>
        <p:nvCxnSpPr>
          <p:cNvPr id="37909" name="AutoShape 20"/>
          <p:cNvCxnSpPr>
            <a:cxnSpLocks noChangeShapeType="1"/>
            <a:stCxn id="37898" idx="2"/>
            <a:endCxn id="37907" idx="0"/>
          </p:cNvCxnSpPr>
          <p:nvPr/>
        </p:nvCxnSpPr>
        <p:spPr bwMode="auto">
          <a:xfrm rot="5400000">
            <a:off x="2781300" y="4267200"/>
            <a:ext cx="838200" cy="533400"/>
          </a:xfrm>
          <a:prstGeom prst="bentConnector3">
            <a:avLst>
              <a:gd name="adj1" fmla="val 50000"/>
            </a:avLst>
          </a:prstGeom>
          <a:noFill/>
          <a:ln w="9525">
            <a:solidFill>
              <a:schemeClr val="tx1"/>
            </a:solidFill>
            <a:miter lim="800000"/>
            <a:headEnd/>
            <a:tailEnd type="triangle" w="med" len="med"/>
          </a:ln>
        </p:spPr>
      </p:cxnSp>
      <p:cxnSp>
        <p:nvCxnSpPr>
          <p:cNvPr id="37910" name="AutoShape 21"/>
          <p:cNvCxnSpPr>
            <a:cxnSpLocks noChangeShapeType="1"/>
            <a:stCxn id="37898" idx="2"/>
            <a:endCxn id="37908" idx="0"/>
          </p:cNvCxnSpPr>
          <p:nvPr/>
        </p:nvCxnSpPr>
        <p:spPr bwMode="auto">
          <a:xfrm rot="16200000" flipH="1">
            <a:off x="3695700" y="3886200"/>
            <a:ext cx="838200" cy="1295400"/>
          </a:xfrm>
          <a:prstGeom prst="bentConnector3">
            <a:avLst>
              <a:gd name="adj1" fmla="val 50000"/>
            </a:avLst>
          </a:prstGeom>
          <a:noFill/>
          <a:ln w="9525">
            <a:solidFill>
              <a:schemeClr val="tx1"/>
            </a:solidFill>
            <a:miter lim="800000"/>
            <a:headEnd/>
            <a:tailEnd type="triangle" w="med" len="med"/>
          </a:ln>
        </p:spPr>
      </p:cxnSp>
      <p:sp>
        <p:nvSpPr>
          <p:cNvPr id="37911" name="Text Box 22"/>
          <p:cNvSpPr txBox="1">
            <a:spLocks noChangeArrowheads="1"/>
          </p:cNvSpPr>
          <p:nvPr/>
        </p:nvSpPr>
        <p:spPr bwMode="auto">
          <a:xfrm>
            <a:off x="609600" y="4495800"/>
            <a:ext cx="1828800" cy="366713"/>
          </a:xfrm>
          <a:prstGeom prst="rect">
            <a:avLst/>
          </a:prstGeom>
          <a:noFill/>
          <a:ln w="9525">
            <a:noFill/>
            <a:miter lim="800000"/>
            <a:headEnd/>
            <a:tailEnd/>
          </a:ln>
        </p:spPr>
        <p:txBody>
          <a:bodyPr wrap="none">
            <a:spAutoFit/>
          </a:bodyPr>
          <a:lstStyle/>
          <a:p>
            <a:r>
              <a:rPr lang="en-US" sz="1800">
                <a:latin typeface="Times New Roman" pitchFamily="18" charset="0"/>
              </a:rPr>
              <a:t>“Virtual” Courses</a:t>
            </a:r>
            <a:endParaRPr lang="en-US" sz="2400">
              <a:latin typeface="Times New Roman" pitchFamily="18" charset="0"/>
            </a:endParaRPr>
          </a:p>
        </p:txBody>
      </p:sp>
      <p:cxnSp>
        <p:nvCxnSpPr>
          <p:cNvPr id="37912" name="AutoShape 23"/>
          <p:cNvCxnSpPr>
            <a:cxnSpLocks noChangeShapeType="1"/>
            <a:stCxn id="37907" idx="1"/>
            <a:endCxn id="37895" idx="1"/>
          </p:cNvCxnSpPr>
          <p:nvPr/>
        </p:nvCxnSpPr>
        <p:spPr bwMode="auto">
          <a:xfrm rot="10800000" flipH="1">
            <a:off x="2133600" y="2590800"/>
            <a:ext cx="1600200" cy="2590800"/>
          </a:xfrm>
          <a:prstGeom prst="curvedConnector3">
            <a:avLst>
              <a:gd name="adj1" fmla="val -14287"/>
            </a:avLst>
          </a:prstGeom>
          <a:noFill/>
          <a:ln w="9525" cap="rnd">
            <a:solidFill>
              <a:schemeClr val="tx1"/>
            </a:solidFill>
            <a:prstDash val="sysDot"/>
            <a:round/>
            <a:headEnd/>
            <a:tailEnd type="triangle" w="med" len="med"/>
          </a:ln>
        </p:spPr>
      </p:cxnSp>
      <p:cxnSp>
        <p:nvCxnSpPr>
          <p:cNvPr id="37913" name="AutoShape 24"/>
          <p:cNvCxnSpPr>
            <a:cxnSpLocks noChangeShapeType="1"/>
            <a:stCxn id="37908" idx="1"/>
            <a:endCxn id="37893" idx="1"/>
          </p:cNvCxnSpPr>
          <p:nvPr/>
        </p:nvCxnSpPr>
        <p:spPr bwMode="auto">
          <a:xfrm rot="10800000">
            <a:off x="3581400" y="2438400"/>
            <a:ext cx="381000" cy="2743200"/>
          </a:xfrm>
          <a:prstGeom prst="curvedConnector3">
            <a:avLst>
              <a:gd name="adj1" fmla="val 266250"/>
            </a:avLst>
          </a:prstGeom>
          <a:noFill/>
          <a:ln w="9525" cap="rnd">
            <a:solidFill>
              <a:schemeClr val="tx1"/>
            </a:solidFill>
            <a:prstDash val="sysDot"/>
            <a:round/>
            <a:headEn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599057">
                                            <p:txEl>
                                              <p:pRg st="0" end="0"/>
                                            </p:txEl>
                                          </p:spTgt>
                                        </p:tgtEl>
                                        <p:attrNameLst>
                                          <p:attrName>style.visibility</p:attrName>
                                        </p:attrNameLst>
                                      </p:cBhvr>
                                      <p:to>
                                        <p:strVal val="visible"/>
                                      </p:to>
                                    </p:set>
                                    <p:animEffect transition="in" filter="dissolve">
                                      <p:cBhvr>
                                        <p:cTn id="7" dur="500"/>
                                        <p:tgtEl>
                                          <p:spTgt spid="5990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57"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p:spPr>
        <p:txBody>
          <a:bodyPr/>
          <a:lstStyle/>
          <a:p>
            <a:fld id="{68778A54-98F8-40A3-BDC2-8709FB550EA9}" type="slidenum">
              <a:rPr lang="en-US" smtClean="0"/>
              <a:pPr/>
              <a:t>36</a:t>
            </a:fld>
            <a:endParaRPr lang="en-US" smtClean="0"/>
          </a:p>
        </p:txBody>
      </p:sp>
      <p:sp>
        <p:nvSpPr>
          <p:cNvPr id="38915" name="Rectangle 2"/>
          <p:cNvSpPr>
            <a:spLocks noGrp="1" noChangeArrowheads="1"/>
          </p:cNvSpPr>
          <p:nvPr>
            <p:ph type="title"/>
          </p:nvPr>
        </p:nvSpPr>
        <p:spPr/>
        <p:txBody>
          <a:bodyPr/>
          <a:lstStyle/>
          <a:p>
            <a:pPr eaLnBrk="1" hangingPunct="1"/>
            <a:r>
              <a:rPr lang="en-US" smtClean="0"/>
              <a:t>Network Databases</a:t>
            </a:r>
          </a:p>
        </p:txBody>
      </p:sp>
      <p:sp>
        <p:nvSpPr>
          <p:cNvPr id="38916" name="Rectangle 3"/>
          <p:cNvSpPr>
            <a:spLocks noGrp="1" noChangeArrowheads="1"/>
          </p:cNvSpPr>
          <p:nvPr>
            <p:ph type="body" idx="1"/>
          </p:nvPr>
        </p:nvSpPr>
        <p:spPr/>
        <p:txBody>
          <a:bodyPr/>
          <a:lstStyle/>
          <a:p>
            <a:pPr eaLnBrk="1" hangingPunct="1">
              <a:lnSpc>
                <a:spcPct val="90000"/>
              </a:lnSpc>
            </a:pPr>
            <a:r>
              <a:rPr lang="en-US" smtClean="0"/>
              <a:t>CODASYL-DBTG (1971)</a:t>
            </a:r>
          </a:p>
          <a:p>
            <a:pPr eaLnBrk="1" hangingPunct="1">
              <a:lnSpc>
                <a:spcPct val="90000"/>
              </a:lnSpc>
            </a:pPr>
            <a:r>
              <a:rPr lang="en-US" smtClean="0"/>
              <a:t>less efficient, but handles many-many</a:t>
            </a:r>
          </a:p>
          <a:p>
            <a:pPr eaLnBrk="1" hangingPunct="1">
              <a:lnSpc>
                <a:spcPct val="90000"/>
              </a:lnSpc>
            </a:pPr>
            <a:r>
              <a:rPr lang="en-US" smtClean="0"/>
              <a:t>Query language:</a:t>
            </a:r>
          </a:p>
          <a:p>
            <a:pPr lvl="1" eaLnBrk="1" hangingPunct="1">
              <a:lnSpc>
                <a:spcPct val="90000"/>
              </a:lnSpc>
            </a:pPr>
            <a:r>
              <a:rPr lang="en-US" smtClean="0"/>
              <a:t>a "navigation" language</a:t>
            </a:r>
          </a:p>
          <a:p>
            <a:pPr lvl="1" eaLnBrk="1" hangingPunct="1">
              <a:lnSpc>
                <a:spcPct val="90000"/>
              </a:lnSpc>
            </a:pPr>
            <a:r>
              <a:rPr lang="en-US" smtClean="0"/>
              <a:t>commands:</a:t>
            </a:r>
          </a:p>
          <a:p>
            <a:pPr lvl="2" eaLnBrk="1" hangingPunct="1">
              <a:lnSpc>
                <a:spcPct val="90000"/>
              </a:lnSpc>
            </a:pPr>
            <a:r>
              <a:rPr lang="en-US" smtClean="0"/>
              <a:t>get (i.e., follow link), </a:t>
            </a:r>
          </a:p>
          <a:p>
            <a:pPr lvl="2" eaLnBrk="1" hangingPunct="1">
              <a:lnSpc>
                <a:spcPct val="90000"/>
              </a:lnSpc>
            </a:pPr>
            <a:r>
              <a:rPr lang="en-US" smtClean="0"/>
              <a:t>connect (i.e. make link)</a:t>
            </a:r>
          </a:p>
          <a:p>
            <a:pPr lvl="2" eaLnBrk="1" hangingPunct="1">
              <a:lnSpc>
                <a:spcPct val="90000"/>
              </a:lnSpc>
            </a:pPr>
            <a:r>
              <a:rPr lang="en-US" smtClean="0"/>
              <a:t> In both cases, the queries were written algorithmically.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2"/>
          <p:cNvSpPr>
            <a:spLocks noGrp="1"/>
          </p:cNvSpPr>
          <p:nvPr>
            <p:ph type="sldNum" sz="quarter" idx="10"/>
          </p:nvPr>
        </p:nvSpPr>
        <p:spPr>
          <a:noFill/>
        </p:spPr>
        <p:txBody>
          <a:bodyPr/>
          <a:lstStyle/>
          <a:p>
            <a:fld id="{380EB661-2652-4B1C-8CE2-F4C0C11EB95B}" type="slidenum">
              <a:rPr lang="en-US" smtClean="0"/>
              <a:pPr/>
              <a:t>37</a:t>
            </a:fld>
            <a:endParaRPr lang="en-US" smtClean="0"/>
          </a:p>
        </p:txBody>
      </p:sp>
      <p:sp>
        <p:nvSpPr>
          <p:cNvPr id="39939" name="Rectangle 2"/>
          <p:cNvSpPr>
            <a:spLocks noGrp="1" noChangeArrowheads="1"/>
          </p:cNvSpPr>
          <p:nvPr>
            <p:ph type="title"/>
          </p:nvPr>
        </p:nvSpPr>
        <p:spPr/>
        <p:txBody>
          <a:bodyPr/>
          <a:lstStyle/>
          <a:p>
            <a:pPr eaLnBrk="1" hangingPunct="1"/>
            <a:r>
              <a:rPr lang="en-US" smtClean="0"/>
              <a:t>Example: many-to-many</a:t>
            </a:r>
          </a:p>
        </p:txBody>
      </p:sp>
      <p:sp>
        <p:nvSpPr>
          <p:cNvPr id="39940" name="AutoShape 3"/>
          <p:cNvSpPr>
            <a:spLocks noChangeArrowheads="1"/>
          </p:cNvSpPr>
          <p:nvPr/>
        </p:nvSpPr>
        <p:spPr bwMode="auto">
          <a:xfrm>
            <a:off x="838200" y="2667000"/>
            <a:ext cx="2057400" cy="457200"/>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CS 262</a:t>
            </a:r>
          </a:p>
        </p:txBody>
      </p:sp>
      <p:sp>
        <p:nvSpPr>
          <p:cNvPr id="39941" name="AutoShape 4"/>
          <p:cNvSpPr>
            <a:spLocks noChangeArrowheads="1"/>
          </p:cNvSpPr>
          <p:nvPr/>
        </p:nvSpPr>
        <p:spPr bwMode="auto">
          <a:xfrm>
            <a:off x="5943600" y="2667000"/>
            <a:ext cx="2057400" cy="457200"/>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MATH 312</a:t>
            </a:r>
          </a:p>
        </p:txBody>
      </p:sp>
      <p:sp>
        <p:nvSpPr>
          <p:cNvPr id="39942" name="AutoShape 5"/>
          <p:cNvSpPr>
            <a:spLocks noChangeArrowheads="1"/>
          </p:cNvSpPr>
          <p:nvPr/>
        </p:nvSpPr>
        <p:spPr bwMode="auto">
          <a:xfrm>
            <a:off x="3429000" y="2667000"/>
            <a:ext cx="2057400" cy="457200"/>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CS 342</a:t>
            </a:r>
          </a:p>
        </p:txBody>
      </p:sp>
      <p:sp>
        <p:nvSpPr>
          <p:cNvPr id="39943" name="AutoShape 6"/>
          <p:cNvSpPr>
            <a:spLocks noChangeArrowheads="1"/>
          </p:cNvSpPr>
          <p:nvPr/>
        </p:nvSpPr>
        <p:spPr bwMode="auto">
          <a:xfrm>
            <a:off x="2209800" y="4876800"/>
            <a:ext cx="2057400" cy="457200"/>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SEPA</a:t>
            </a:r>
          </a:p>
        </p:txBody>
      </p:sp>
      <p:sp>
        <p:nvSpPr>
          <p:cNvPr id="39944" name="AutoShape 7"/>
          <p:cNvSpPr>
            <a:spLocks noChangeArrowheads="1"/>
          </p:cNvSpPr>
          <p:nvPr/>
        </p:nvSpPr>
        <p:spPr bwMode="auto">
          <a:xfrm>
            <a:off x="4800600" y="4876800"/>
            <a:ext cx="2057400" cy="457200"/>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FDS 3rd ed</a:t>
            </a:r>
          </a:p>
        </p:txBody>
      </p:sp>
      <p:sp>
        <p:nvSpPr>
          <p:cNvPr id="39945" name="AutoShape 8"/>
          <p:cNvSpPr>
            <a:spLocks noChangeArrowheads="1"/>
          </p:cNvSpPr>
          <p:nvPr/>
        </p:nvSpPr>
        <p:spPr bwMode="auto">
          <a:xfrm>
            <a:off x="1447800" y="3733800"/>
            <a:ext cx="381000" cy="457200"/>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1</a:t>
            </a:r>
          </a:p>
        </p:txBody>
      </p:sp>
      <p:sp>
        <p:nvSpPr>
          <p:cNvPr id="39946" name="AutoShape 9"/>
          <p:cNvSpPr>
            <a:spLocks noChangeArrowheads="1"/>
          </p:cNvSpPr>
          <p:nvPr/>
        </p:nvSpPr>
        <p:spPr bwMode="auto">
          <a:xfrm>
            <a:off x="2133600" y="3733800"/>
            <a:ext cx="381000" cy="457200"/>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2</a:t>
            </a:r>
          </a:p>
        </p:txBody>
      </p:sp>
      <p:sp>
        <p:nvSpPr>
          <p:cNvPr id="39947" name="AutoShape 10"/>
          <p:cNvSpPr>
            <a:spLocks noChangeArrowheads="1"/>
          </p:cNvSpPr>
          <p:nvPr/>
        </p:nvSpPr>
        <p:spPr bwMode="auto">
          <a:xfrm>
            <a:off x="4267200" y="3733800"/>
            <a:ext cx="381000" cy="457200"/>
          </a:xfrm>
          <a:prstGeom prst="flowChartProcess">
            <a:avLst/>
          </a:prstGeom>
          <a:solidFill>
            <a:srgbClr val="FFFFFF"/>
          </a:solidFill>
          <a:ln w="9525">
            <a:solidFill>
              <a:schemeClr val="tx1"/>
            </a:solidFill>
            <a:miter lim="800000"/>
            <a:headEnd/>
            <a:tailEnd/>
          </a:ln>
        </p:spPr>
        <p:txBody>
          <a:bodyPr wrap="none" anchor="ctr"/>
          <a:lstStyle/>
          <a:p>
            <a:pPr algn="ctr"/>
            <a:r>
              <a:rPr lang="en-US" sz="1800">
                <a:latin typeface="Courier New" pitchFamily="49" charset="0"/>
              </a:rPr>
              <a:t>2</a:t>
            </a:r>
          </a:p>
        </p:txBody>
      </p:sp>
      <p:cxnSp>
        <p:nvCxnSpPr>
          <p:cNvPr id="39948" name="AutoShape 11"/>
          <p:cNvCxnSpPr>
            <a:cxnSpLocks noChangeShapeType="1"/>
            <a:stCxn id="39940" idx="1"/>
            <a:endCxn id="39945" idx="1"/>
          </p:cNvCxnSpPr>
          <p:nvPr/>
        </p:nvCxnSpPr>
        <p:spPr bwMode="auto">
          <a:xfrm rot="10800000" flipH="1" flipV="1">
            <a:off x="838200" y="2895600"/>
            <a:ext cx="609600" cy="1066800"/>
          </a:xfrm>
          <a:prstGeom prst="curvedConnector3">
            <a:avLst>
              <a:gd name="adj1" fmla="val -37500"/>
            </a:avLst>
          </a:prstGeom>
          <a:noFill/>
          <a:ln w="9525">
            <a:solidFill>
              <a:schemeClr val="tx1"/>
            </a:solidFill>
            <a:round/>
            <a:headEnd/>
            <a:tailEnd type="triangle" w="med" len="med"/>
          </a:ln>
        </p:spPr>
      </p:cxnSp>
      <p:cxnSp>
        <p:nvCxnSpPr>
          <p:cNvPr id="39949" name="AutoShape 12"/>
          <p:cNvCxnSpPr>
            <a:cxnSpLocks noChangeShapeType="1"/>
            <a:stCxn id="39945" idx="3"/>
            <a:endCxn id="39946" idx="1"/>
          </p:cNvCxnSpPr>
          <p:nvPr/>
        </p:nvCxnSpPr>
        <p:spPr bwMode="auto">
          <a:xfrm>
            <a:off x="1828800" y="3962400"/>
            <a:ext cx="304800" cy="0"/>
          </a:xfrm>
          <a:prstGeom prst="straightConnector1">
            <a:avLst/>
          </a:prstGeom>
          <a:noFill/>
          <a:ln w="9525">
            <a:solidFill>
              <a:schemeClr val="tx1"/>
            </a:solidFill>
            <a:round/>
            <a:headEnd/>
            <a:tailEnd type="triangle" w="med" len="med"/>
          </a:ln>
        </p:spPr>
      </p:cxnSp>
      <p:cxnSp>
        <p:nvCxnSpPr>
          <p:cNvPr id="39950" name="AutoShape 13"/>
          <p:cNvCxnSpPr>
            <a:cxnSpLocks noChangeShapeType="1"/>
            <a:stCxn id="39946" idx="3"/>
            <a:endCxn id="39940" idx="3"/>
          </p:cNvCxnSpPr>
          <p:nvPr/>
        </p:nvCxnSpPr>
        <p:spPr bwMode="auto">
          <a:xfrm flipV="1">
            <a:off x="2514600" y="2895600"/>
            <a:ext cx="381000" cy="1066800"/>
          </a:xfrm>
          <a:prstGeom prst="curvedConnector3">
            <a:avLst>
              <a:gd name="adj1" fmla="val 160000"/>
            </a:avLst>
          </a:prstGeom>
          <a:noFill/>
          <a:ln w="9525">
            <a:solidFill>
              <a:schemeClr val="tx1"/>
            </a:solidFill>
            <a:round/>
            <a:headEnd/>
            <a:tailEnd type="triangle" w="med" len="med"/>
          </a:ln>
        </p:spPr>
      </p:cxnSp>
      <p:cxnSp>
        <p:nvCxnSpPr>
          <p:cNvPr id="39951" name="AutoShape 14"/>
          <p:cNvCxnSpPr>
            <a:cxnSpLocks noChangeShapeType="1"/>
            <a:stCxn id="39942" idx="1"/>
            <a:endCxn id="39947" idx="1"/>
          </p:cNvCxnSpPr>
          <p:nvPr/>
        </p:nvCxnSpPr>
        <p:spPr bwMode="auto">
          <a:xfrm rot="10800000" flipH="1" flipV="1">
            <a:off x="3429000" y="2895600"/>
            <a:ext cx="838200" cy="1066800"/>
          </a:xfrm>
          <a:prstGeom prst="curvedConnector3">
            <a:avLst>
              <a:gd name="adj1" fmla="val -27273"/>
            </a:avLst>
          </a:prstGeom>
          <a:noFill/>
          <a:ln w="9525">
            <a:solidFill>
              <a:schemeClr val="tx1"/>
            </a:solidFill>
            <a:round/>
            <a:headEnd/>
            <a:tailEnd type="triangle" w="med" len="med"/>
          </a:ln>
        </p:spPr>
      </p:cxnSp>
      <p:cxnSp>
        <p:nvCxnSpPr>
          <p:cNvPr id="39952" name="AutoShape 15"/>
          <p:cNvCxnSpPr>
            <a:cxnSpLocks noChangeShapeType="1"/>
            <a:stCxn id="39947" idx="3"/>
            <a:endCxn id="39942" idx="3"/>
          </p:cNvCxnSpPr>
          <p:nvPr/>
        </p:nvCxnSpPr>
        <p:spPr bwMode="auto">
          <a:xfrm flipV="1">
            <a:off x="4648200" y="2895600"/>
            <a:ext cx="838200" cy="1066800"/>
          </a:xfrm>
          <a:prstGeom prst="curvedConnector3">
            <a:avLst>
              <a:gd name="adj1" fmla="val 127273"/>
            </a:avLst>
          </a:prstGeom>
          <a:noFill/>
          <a:ln w="9525">
            <a:solidFill>
              <a:schemeClr val="tx1"/>
            </a:solidFill>
            <a:round/>
            <a:headEnd/>
            <a:tailEnd type="triangle" w="med" len="med"/>
          </a:ln>
        </p:spPr>
      </p:cxnSp>
      <p:cxnSp>
        <p:nvCxnSpPr>
          <p:cNvPr id="39953" name="AutoShape 16"/>
          <p:cNvCxnSpPr>
            <a:cxnSpLocks noChangeShapeType="1"/>
            <a:stCxn id="39943" idx="0"/>
            <a:endCxn id="39945" idx="2"/>
          </p:cNvCxnSpPr>
          <p:nvPr/>
        </p:nvCxnSpPr>
        <p:spPr bwMode="auto">
          <a:xfrm flipH="1" flipV="1">
            <a:off x="1638300" y="4191000"/>
            <a:ext cx="1600200" cy="685800"/>
          </a:xfrm>
          <a:prstGeom prst="straightConnector1">
            <a:avLst/>
          </a:prstGeom>
          <a:noFill/>
          <a:ln w="9525">
            <a:solidFill>
              <a:schemeClr val="tx1"/>
            </a:solidFill>
            <a:round/>
            <a:headEnd/>
            <a:tailEnd type="triangle" w="med" len="med"/>
          </a:ln>
        </p:spPr>
      </p:cxnSp>
      <p:cxnSp>
        <p:nvCxnSpPr>
          <p:cNvPr id="39954" name="AutoShape 17"/>
          <p:cNvCxnSpPr>
            <a:cxnSpLocks noChangeShapeType="1"/>
            <a:stCxn id="39944" idx="0"/>
            <a:endCxn id="39946" idx="2"/>
          </p:cNvCxnSpPr>
          <p:nvPr/>
        </p:nvCxnSpPr>
        <p:spPr bwMode="auto">
          <a:xfrm flipH="1" flipV="1">
            <a:off x="2324100" y="4191000"/>
            <a:ext cx="3505200" cy="685800"/>
          </a:xfrm>
          <a:prstGeom prst="straightConnector1">
            <a:avLst/>
          </a:prstGeom>
          <a:noFill/>
          <a:ln w="9525">
            <a:solidFill>
              <a:schemeClr val="tx1"/>
            </a:solidFill>
            <a:round/>
            <a:headEnd/>
            <a:tailEnd type="triangle" w="med" len="med"/>
          </a:ln>
        </p:spPr>
      </p:cxnSp>
      <p:cxnSp>
        <p:nvCxnSpPr>
          <p:cNvPr id="39955" name="AutoShape 18"/>
          <p:cNvCxnSpPr>
            <a:cxnSpLocks noChangeShapeType="1"/>
            <a:stCxn id="39944" idx="0"/>
            <a:endCxn id="39947" idx="2"/>
          </p:cNvCxnSpPr>
          <p:nvPr/>
        </p:nvCxnSpPr>
        <p:spPr bwMode="auto">
          <a:xfrm flipH="1" flipV="1">
            <a:off x="4457700" y="4191000"/>
            <a:ext cx="1371600" cy="685800"/>
          </a:xfrm>
          <a:prstGeom prst="straightConnector1">
            <a:avLst/>
          </a:prstGeom>
          <a:noFill/>
          <a:ln w="9525">
            <a:solidFill>
              <a:schemeClr val="tx1"/>
            </a:solidFill>
            <a:round/>
            <a:headEnd/>
            <a:tailEnd type="triangle" w="med" len="med"/>
          </a:ln>
        </p:spPr>
      </p:cxnSp>
      <p:cxnSp>
        <p:nvCxnSpPr>
          <p:cNvPr id="39956" name="AutoShape 19"/>
          <p:cNvCxnSpPr>
            <a:cxnSpLocks noChangeShapeType="1"/>
            <a:stCxn id="39941" idx="1"/>
            <a:endCxn id="39941" idx="3"/>
          </p:cNvCxnSpPr>
          <p:nvPr/>
        </p:nvCxnSpPr>
        <p:spPr bwMode="auto">
          <a:xfrm rot="10800000" flipH="1" flipV="1">
            <a:off x="5943600" y="2895600"/>
            <a:ext cx="2057400" cy="1588"/>
          </a:xfrm>
          <a:prstGeom prst="curvedConnector5">
            <a:avLst>
              <a:gd name="adj1" fmla="val -11111"/>
              <a:gd name="adj2" fmla="val 69400032"/>
              <a:gd name="adj3" fmla="val 111111"/>
            </a:avLst>
          </a:prstGeom>
          <a:noFill/>
          <a:ln w="9525">
            <a:solidFill>
              <a:schemeClr val="tx1"/>
            </a:solidFill>
            <a:round/>
            <a:headEnd/>
            <a:tailEnd type="triangle" w="med" len="med"/>
          </a:ln>
        </p:spPr>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noFill/>
        </p:spPr>
        <p:txBody>
          <a:bodyPr/>
          <a:lstStyle/>
          <a:p>
            <a:fld id="{8BD0D5AD-BE3C-4A6E-89ED-9840F595878E}" type="slidenum">
              <a:rPr lang="en-US" smtClean="0"/>
              <a:pPr/>
              <a:t>38</a:t>
            </a:fld>
            <a:endParaRPr lang="en-US" smtClean="0"/>
          </a:p>
        </p:txBody>
      </p:sp>
      <p:sp>
        <p:nvSpPr>
          <p:cNvPr id="40963" name="Rectangle 2"/>
          <p:cNvSpPr>
            <a:spLocks noGrp="1" noChangeArrowheads="1"/>
          </p:cNvSpPr>
          <p:nvPr>
            <p:ph type="title"/>
          </p:nvPr>
        </p:nvSpPr>
        <p:spPr/>
        <p:txBody>
          <a:bodyPr/>
          <a:lstStyle/>
          <a:p>
            <a:pPr eaLnBrk="1" hangingPunct="1"/>
            <a:r>
              <a:rPr lang="en-US" smtClean="0"/>
              <a:t>DBMS Architecture</a:t>
            </a:r>
          </a:p>
        </p:txBody>
      </p:sp>
      <p:sp>
        <p:nvSpPr>
          <p:cNvPr id="40964" name="Rectangle 3"/>
          <p:cNvSpPr>
            <a:spLocks noGrp="1" noChangeArrowheads="1"/>
          </p:cNvSpPr>
          <p:nvPr>
            <p:ph type="body" idx="1"/>
          </p:nvPr>
        </p:nvSpPr>
        <p:spPr>
          <a:xfrm>
            <a:off x="457200" y="1600200"/>
            <a:ext cx="7772400" cy="4572000"/>
          </a:xfrm>
        </p:spPr>
        <p:txBody>
          <a:bodyPr/>
          <a:lstStyle/>
          <a:p>
            <a:pPr eaLnBrk="1" hangingPunct="1"/>
            <a:r>
              <a:rPr lang="en-US" smtClean="0"/>
              <a:t>Relational DBMSs tend to provide three abstractions on a database:</a:t>
            </a:r>
          </a:p>
          <a:p>
            <a:pPr lvl="1" eaLnBrk="1" hangingPunct="1"/>
            <a:r>
              <a:rPr lang="en-US" smtClean="0"/>
              <a:t>External view</a:t>
            </a:r>
          </a:p>
          <a:p>
            <a:pPr lvl="1" eaLnBrk="1" hangingPunct="1"/>
            <a:endParaRPr lang="en-US" sz="1400" smtClean="0"/>
          </a:p>
          <a:p>
            <a:pPr lvl="1" eaLnBrk="1" hangingPunct="1"/>
            <a:r>
              <a:rPr lang="en-US" smtClean="0"/>
              <a:t>Conceptual view</a:t>
            </a:r>
          </a:p>
          <a:p>
            <a:pPr lvl="1" eaLnBrk="1" hangingPunct="1"/>
            <a:endParaRPr lang="en-US" sz="1200" smtClean="0"/>
          </a:p>
          <a:p>
            <a:pPr lvl="1" eaLnBrk="1" hangingPunct="1"/>
            <a:r>
              <a:rPr lang="en-US" smtClean="0"/>
              <a:t>Internal view</a:t>
            </a:r>
          </a:p>
          <a:p>
            <a:pPr lvl="1" eaLnBrk="1" hangingPunct="1"/>
            <a:endParaRPr lang="en-US" sz="1200" smtClean="0"/>
          </a:p>
          <a:p>
            <a:pPr eaLnBrk="1" hangingPunct="1"/>
            <a:r>
              <a:rPr lang="en-US" smtClean="0"/>
              <a:t>In addition, they support efficient storage and data access.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2"/>
          <p:cNvSpPr>
            <a:spLocks noGrp="1"/>
          </p:cNvSpPr>
          <p:nvPr>
            <p:ph type="sldNum" sz="quarter" idx="10"/>
          </p:nvPr>
        </p:nvSpPr>
        <p:spPr>
          <a:noFill/>
        </p:spPr>
        <p:txBody>
          <a:bodyPr/>
          <a:lstStyle/>
          <a:p>
            <a:fld id="{768EEC57-89A7-4074-A5FA-93104751CE19}" type="slidenum">
              <a:rPr lang="en-US" smtClean="0"/>
              <a:pPr/>
              <a:t>39</a:t>
            </a:fld>
            <a:endParaRPr lang="en-US" smtClean="0"/>
          </a:p>
        </p:txBody>
      </p:sp>
      <p:sp>
        <p:nvSpPr>
          <p:cNvPr id="41987" name="AutoShape 2"/>
          <p:cNvSpPr>
            <a:spLocks noChangeArrowheads="1"/>
          </p:cNvSpPr>
          <p:nvPr/>
        </p:nvSpPr>
        <p:spPr bwMode="auto">
          <a:xfrm>
            <a:off x="304800" y="1600200"/>
            <a:ext cx="8534400" cy="3657600"/>
          </a:xfrm>
          <a:prstGeom prst="flowChartProcess">
            <a:avLst/>
          </a:prstGeom>
          <a:solidFill>
            <a:srgbClr val="EAEAEA"/>
          </a:solidFill>
          <a:ln w="9525">
            <a:solidFill>
              <a:schemeClr val="tx1"/>
            </a:solidFill>
            <a:miter lim="800000"/>
            <a:headEnd/>
            <a:tailEnd/>
          </a:ln>
        </p:spPr>
        <p:txBody>
          <a:bodyPr wrap="none" anchor="ctr"/>
          <a:lstStyle/>
          <a:p>
            <a:pPr algn="ctr"/>
            <a:r>
              <a:rPr lang="en-US" b="1">
                <a:latin typeface="Arial Unicode MS" pitchFamily="34" charset="-128"/>
              </a:rPr>
              <a:t>DBMS									   </a:t>
            </a:r>
          </a:p>
          <a:p>
            <a:pPr algn="ctr"/>
            <a:endParaRPr lang="en-US" b="1">
              <a:latin typeface="Arial Unicode MS" pitchFamily="34" charset="-128"/>
            </a:endParaRPr>
          </a:p>
          <a:p>
            <a:pPr algn="ctr"/>
            <a:endParaRPr lang="en-US" b="1">
              <a:latin typeface="Arial Unicode MS" pitchFamily="34" charset="-128"/>
            </a:endParaRPr>
          </a:p>
          <a:p>
            <a:pPr algn="ctr"/>
            <a:endParaRPr lang="en-US" b="1">
              <a:latin typeface="Arial Unicode MS" pitchFamily="34" charset="-128"/>
            </a:endParaRPr>
          </a:p>
          <a:p>
            <a:pPr algn="ctr"/>
            <a:endParaRPr lang="en-US" b="1">
              <a:latin typeface="Arial Unicode MS" pitchFamily="34" charset="-128"/>
            </a:endParaRPr>
          </a:p>
          <a:p>
            <a:pPr algn="ctr"/>
            <a:endParaRPr lang="en-US" b="1">
              <a:latin typeface="Arial Unicode MS" pitchFamily="34" charset="-128"/>
            </a:endParaRPr>
          </a:p>
          <a:p>
            <a:pPr algn="ctr"/>
            <a:endParaRPr lang="en-US" b="1">
              <a:latin typeface="Arial Unicode MS" pitchFamily="34" charset="-128"/>
            </a:endParaRPr>
          </a:p>
          <a:p>
            <a:pPr algn="ctr"/>
            <a:endParaRPr lang="en-US" b="1">
              <a:latin typeface="Arial Unicode MS" pitchFamily="34" charset="-128"/>
            </a:endParaRPr>
          </a:p>
          <a:p>
            <a:pPr algn="ctr"/>
            <a:endParaRPr lang="en-US" b="1">
              <a:latin typeface="Arial Unicode MS" pitchFamily="34" charset="-128"/>
            </a:endParaRPr>
          </a:p>
          <a:p>
            <a:pPr algn="ctr"/>
            <a:endParaRPr lang="en-US" b="1">
              <a:latin typeface="Arial Unicode MS" pitchFamily="34" charset="-128"/>
            </a:endParaRPr>
          </a:p>
          <a:p>
            <a:pPr algn="ctr"/>
            <a:endParaRPr lang="en-US" b="1">
              <a:latin typeface="Arial Unicode MS" pitchFamily="34" charset="-128"/>
            </a:endParaRPr>
          </a:p>
        </p:txBody>
      </p:sp>
      <p:sp>
        <p:nvSpPr>
          <p:cNvPr id="41988" name="AutoShape 3"/>
          <p:cNvSpPr>
            <a:spLocks noChangeArrowheads="1"/>
          </p:cNvSpPr>
          <p:nvPr/>
        </p:nvSpPr>
        <p:spPr bwMode="auto">
          <a:xfrm>
            <a:off x="2438400" y="6096000"/>
            <a:ext cx="1752600" cy="609600"/>
          </a:xfrm>
          <a:prstGeom prst="flowChartMagneticDisk">
            <a:avLst/>
          </a:prstGeom>
          <a:solidFill>
            <a:srgbClr val="EAEAEA"/>
          </a:solidFill>
          <a:ln w="9525">
            <a:solidFill>
              <a:schemeClr val="tx1"/>
            </a:solidFill>
            <a:round/>
            <a:headEnd/>
            <a:tailEnd/>
          </a:ln>
        </p:spPr>
        <p:txBody>
          <a:bodyPr wrap="none" anchor="ctr"/>
          <a:lstStyle/>
          <a:p>
            <a:pPr algn="ctr"/>
            <a:r>
              <a:rPr lang="en-US" sz="1600">
                <a:latin typeface="Arial Unicode MS" pitchFamily="34" charset="-128"/>
              </a:rPr>
              <a:t>data </a:t>
            </a:r>
            <a:r>
              <a:rPr lang="en-US" sz="1600">
                <a:solidFill>
                  <a:schemeClr val="tx2"/>
                </a:solidFill>
                <a:latin typeface="Arial Unicode MS" pitchFamily="34" charset="-128"/>
              </a:rPr>
              <a:t>definition</a:t>
            </a:r>
            <a:r>
              <a:rPr lang="en-US" sz="1600">
                <a:latin typeface="Arial Unicode MS" pitchFamily="34" charset="-128"/>
              </a:rPr>
              <a:t> files</a:t>
            </a:r>
          </a:p>
        </p:txBody>
      </p:sp>
      <p:sp>
        <p:nvSpPr>
          <p:cNvPr id="41989" name="AutoShape 4"/>
          <p:cNvSpPr>
            <a:spLocks noChangeArrowheads="1"/>
          </p:cNvSpPr>
          <p:nvPr/>
        </p:nvSpPr>
        <p:spPr bwMode="auto">
          <a:xfrm>
            <a:off x="5334000" y="6096000"/>
            <a:ext cx="1752600" cy="609600"/>
          </a:xfrm>
          <a:prstGeom prst="flowChartMagneticDisk">
            <a:avLst/>
          </a:prstGeom>
          <a:solidFill>
            <a:srgbClr val="EAEAEA"/>
          </a:solidFill>
          <a:ln w="9525">
            <a:solidFill>
              <a:schemeClr val="tx1"/>
            </a:solidFill>
            <a:round/>
            <a:headEnd/>
            <a:tailEnd/>
          </a:ln>
        </p:spPr>
        <p:txBody>
          <a:bodyPr wrap="none" anchor="ctr"/>
          <a:lstStyle/>
          <a:p>
            <a:pPr algn="ctr"/>
            <a:r>
              <a:rPr lang="en-US" sz="1600">
                <a:solidFill>
                  <a:schemeClr val="tx2"/>
                </a:solidFill>
                <a:latin typeface="Arial Unicode MS" pitchFamily="34" charset="-128"/>
              </a:rPr>
              <a:t>data</a:t>
            </a:r>
            <a:r>
              <a:rPr lang="en-US" sz="1600">
                <a:latin typeface="Arial Unicode MS" pitchFamily="34" charset="-128"/>
              </a:rPr>
              <a:t> files</a:t>
            </a:r>
          </a:p>
        </p:txBody>
      </p:sp>
      <p:sp>
        <p:nvSpPr>
          <p:cNvPr id="41990" name="AutoShape 5"/>
          <p:cNvSpPr>
            <a:spLocks noChangeArrowheads="1"/>
          </p:cNvSpPr>
          <p:nvPr/>
        </p:nvSpPr>
        <p:spPr bwMode="auto">
          <a:xfrm>
            <a:off x="3810000" y="838200"/>
            <a:ext cx="1524000" cy="457200"/>
          </a:xfrm>
          <a:prstGeom prst="flowChartAlternateProcess">
            <a:avLst/>
          </a:prstGeom>
          <a:solidFill>
            <a:schemeClr val="bg1"/>
          </a:solidFill>
          <a:ln w="9525">
            <a:solidFill>
              <a:schemeClr val="tx1"/>
            </a:solidFill>
            <a:miter lim="800000"/>
            <a:headEnd/>
            <a:tailEnd/>
          </a:ln>
        </p:spPr>
        <p:txBody>
          <a:bodyPr wrap="none" anchor="ctr"/>
          <a:lstStyle/>
          <a:p>
            <a:pPr algn="ctr"/>
            <a:r>
              <a:rPr lang="en-US" sz="1400">
                <a:latin typeface="Arial Unicode MS" pitchFamily="34" charset="-128"/>
              </a:rPr>
              <a:t>DDL &amp;</a:t>
            </a:r>
          </a:p>
          <a:p>
            <a:pPr algn="ctr"/>
            <a:r>
              <a:rPr lang="en-US" sz="1400">
                <a:latin typeface="Arial Unicode MS" pitchFamily="34" charset="-128"/>
              </a:rPr>
              <a:t>system commands</a:t>
            </a:r>
          </a:p>
        </p:txBody>
      </p:sp>
      <p:sp>
        <p:nvSpPr>
          <p:cNvPr id="41991" name="AutoShape 6"/>
          <p:cNvSpPr>
            <a:spLocks noChangeArrowheads="1"/>
          </p:cNvSpPr>
          <p:nvPr/>
        </p:nvSpPr>
        <p:spPr bwMode="auto">
          <a:xfrm>
            <a:off x="5410200" y="838200"/>
            <a:ext cx="1524000" cy="457200"/>
          </a:xfrm>
          <a:prstGeom prst="flowChartAlternateProcess">
            <a:avLst/>
          </a:prstGeom>
          <a:solidFill>
            <a:schemeClr val="bg1"/>
          </a:solidFill>
          <a:ln w="9525">
            <a:solidFill>
              <a:schemeClr val="tx1"/>
            </a:solidFill>
            <a:miter lim="800000"/>
            <a:headEnd/>
            <a:tailEnd/>
          </a:ln>
        </p:spPr>
        <p:txBody>
          <a:bodyPr wrap="none" anchor="ctr"/>
          <a:lstStyle/>
          <a:p>
            <a:pPr algn="ctr"/>
            <a:r>
              <a:rPr lang="en-US" sz="1400">
                <a:latin typeface="Arial Unicode MS" pitchFamily="34" charset="-128"/>
              </a:rPr>
              <a:t>Interactive</a:t>
            </a:r>
          </a:p>
          <a:p>
            <a:pPr algn="ctr"/>
            <a:r>
              <a:rPr lang="en-US" sz="1400">
                <a:latin typeface="Arial Unicode MS" pitchFamily="34" charset="-128"/>
              </a:rPr>
              <a:t>queries</a:t>
            </a:r>
          </a:p>
        </p:txBody>
      </p:sp>
      <p:sp>
        <p:nvSpPr>
          <p:cNvPr id="41992" name="AutoShape 7"/>
          <p:cNvSpPr>
            <a:spLocks noChangeArrowheads="1"/>
          </p:cNvSpPr>
          <p:nvPr/>
        </p:nvSpPr>
        <p:spPr bwMode="auto">
          <a:xfrm>
            <a:off x="7010400" y="838200"/>
            <a:ext cx="1524000" cy="457200"/>
          </a:xfrm>
          <a:prstGeom prst="flowChartAlternateProcess">
            <a:avLst/>
          </a:prstGeom>
          <a:solidFill>
            <a:schemeClr val="bg1"/>
          </a:solidFill>
          <a:ln w="9525">
            <a:solidFill>
              <a:schemeClr val="tx1"/>
            </a:solidFill>
            <a:miter lim="800000"/>
            <a:headEnd/>
            <a:tailEnd/>
          </a:ln>
        </p:spPr>
        <p:txBody>
          <a:bodyPr wrap="none" anchor="ctr"/>
          <a:lstStyle/>
          <a:p>
            <a:pPr algn="ctr"/>
            <a:r>
              <a:rPr lang="en-US" sz="1400">
                <a:latin typeface="Arial Unicode MS" pitchFamily="34" charset="-128"/>
              </a:rPr>
              <a:t>Application</a:t>
            </a:r>
          </a:p>
          <a:p>
            <a:pPr algn="ctr"/>
            <a:r>
              <a:rPr lang="en-US" sz="1400">
                <a:latin typeface="Arial Unicode MS" pitchFamily="34" charset="-128"/>
              </a:rPr>
              <a:t>programs</a:t>
            </a:r>
          </a:p>
        </p:txBody>
      </p:sp>
      <p:sp>
        <p:nvSpPr>
          <p:cNvPr id="41993" name="AutoShape 8"/>
          <p:cNvSpPr>
            <a:spLocks noChangeArrowheads="1"/>
          </p:cNvSpPr>
          <p:nvPr/>
        </p:nvSpPr>
        <p:spPr bwMode="auto">
          <a:xfrm>
            <a:off x="7010400" y="2286000"/>
            <a:ext cx="1524000" cy="457200"/>
          </a:xfrm>
          <a:prstGeom prst="flowChartAlternateProcess">
            <a:avLst/>
          </a:prstGeom>
          <a:solidFill>
            <a:schemeClr val="bg1"/>
          </a:solidFill>
          <a:ln w="9525">
            <a:solidFill>
              <a:schemeClr val="tx1"/>
            </a:solidFill>
            <a:miter lim="800000"/>
            <a:headEnd/>
            <a:tailEnd/>
          </a:ln>
        </p:spPr>
        <p:txBody>
          <a:bodyPr wrap="none" anchor="ctr"/>
          <a:lstStyle/>
          <a:p>
            <a:pPr algn="ctr"/>
            <a:r>
              <a:rPr lang="en-US" sz="1400">
                <a:latin typeface="Arial Unicode MS" pitchFamily="34" charset="-128"/>
              </a:rPr>
              <a:t>DML</a:t>
            </a:r>
          </a:p>
          <a:p>
            <a:pPr algn="ctr"/>
            <a:r>
              <a:rPr lang="en-US" sz="1400">
                <a:latin typeface="Arial Unicode MS" pitchFamily="34" charset="-128"/>
              </a:rPr>
              <a:t>compiler</a:t>
            </a:r>
          </a:p>
        </p:txBody>
      </p:sp>
      <p:sp>
        <p:nvSpPr>
          <p:cNvPr id="41994" name="AutoShape 9"/>
          <p:cNvSpPr>
            <a:spLocks noChangeArrowheads="1"/>
          </p:cNvSpPr>
          <p:nvPr/>
        </p:nvSpPr>
        <p:spPr bwMode="auto">
          <a:xfrm>
            <a:off x="5410200" y="2971800"/>
            <a:ext cx="1524000" cy="457200"/>
          </a:xfrm>
          <a:prstGeom prst="flowChartAlternateProcess">
            <a:avLst/>
          </a:prstGeom>
          <a:solidFill>
            <a:schemeClr val="bg1"/>
          </a:solidFill>
          <a:ln w="9525">
            <a:solidFill>
              <a:schemeClr val="tx1"/>
            </a:solidFill>
            <a:miter lim="800000"/>
            <a:headEnd/>
            <a:tailEnd/>
          </a:ln>
        </p:spPr>
        <p:txBody>
          <a:bodyPr wrap="none" anchor="ctr"/>
          <a:lstStyle/>
          <a:p>
            <a:pPr algn="ctr"/>
            <a:r>
              <a:rPr lang="en-US" sz="1400">
                <a:latin typeface="Arial Unicode MS" pitchFamily="34" charset="-128"/>
              </a:rPr>
              <a:t>Run-time</a:t>
            </a:r>
          </a:p>
          <a:p>
            <a:pPr algn="ctr"/>
            <a:r>
              <a:rPr lang="en-US" sz="1400">
                <a:latin typeface="Arial Unicode MS" pitchFamily="34" charset="-128"/>
              </a:rPr>
              <a:t>processor</a:t>
            </a:r>
          </a:p>
        </p:txBody>
      </p:sp>
      <p:cxnSp>
        <p:nvCxnSpPr>
          <p:cNvPr id="41995" name="AutoShape 10"/>
          <p:cNvCxnSpPr>
            <a:cxnSpLocks noChangeShapeType="1"/>
            <a:stCxn id="41999" idx="2"/>
            <a:endCxn id="41994" idx="0"/>
          </p:cNvCxnSpPr>
          <p:nvPr/>
        </p:nvCxnSpPr>
        <p:spPr bwMode="auto">
          <a:xfrm rot="16200000" flipH="1">
            <a:off x="5257800" y="2057400"/>
            <a:ext cx="228600" cy="1600200"/>
          </a:xfrm>
          <a:prstGeom prst="bentConnector3">
            <a:avLst>
              <a:gd name="adj1" fmla="val 50000"/>
            </a:avLst>
          </a:prstGeom>
          <a:noFill/>
          <a:ln w="9525">
            <a:solidFill>
              <a:schemeClr val="tx1"/>
            </a:solidFill>
            <a:miter lim="800000"/>
            <a:headEnd/>
            <a:tailEnd type="triangle" w="sm" len="sm"/>
          </a:ln>
        </p:spPr>
      </p:cxnSp>
      <p:cxnSp>
        <p:nvCxnSpPr>
          <p:cNvPr id="41996" name="AutoShape 11"/>
          <p:cNvCxnSpPr>
            <a:cxnSpLocks noChangeShapeType="1"/>
            <a:stCxn id="42000" idx="2"/>
            <a:endCxn id="41994" idx="0"/>
          </p:cNvCxnSpPr>
          <p:nvPr/>
        </p:nvCxnSpPr>
        <p:spPr bwMode="auto">
          <a:xfrm rot="5400000">
            <a:off x="6057900" y="2857500"/>
            <a:ext cx="228600" cy="0"/>
          </a:xfrm>
          <a:prstGeom prst="straightConnector1">
            <a:avLst/>
          </a:prstGeom>
          <a:noFill/>
          <a:ln w="9525">
            <a:solidFill>
              <a:schemeClr val="tx1"/>
            </a:solidFill>
            <a:round/>
            <a:headEnd/>
            <a:tailEnd type="triangle" w="sm" len="sm"/>
          </a:ln>
        </p:spPr>
      </p:cxnSp>
      <p:cxnSp>
        <p:nvCxnSpPr>
          <p:cNvPr id="41997" name="AutoShape 12"/>
          <p:cNvCxnSpPr>
            <a:cxnSpLocks noChangeShapeType="1"/>
            <a:stCxn id="41993" idx="2"/>
            <a:endCxn id="41994" idx="0"/>
          </p:cNvCxnSpPr>
          <p:nvPr/>
        </p:nvCxnSpPr>
        <p:spPr bwMode="auto">
          <a:xfrm rot="5400000">
            <a:off x="6858000" y="2057400"/>
            <a:ext cx="228600" cy="1600200"/>
          </a:xfrm>
          <a:prstGeom prst="bentConnector3">
            <a:avLst>
              <a:gd name="adj1" fmla="val 50000"/>
            </a:avLst>
          </a:prstGeom>
          <a:noFill/>
          <a:ln w="9525">
            <a:solidFill>
              <a:schemeClr val="tx1"/>
            </a:solidFill>
            <a:miter lim="800000"/>
            <a:headEnd/>
            <a:tailEnd type="triangle" w="sm" len="sm"/>
          </a:ln>
        </p:spPr>
      </p:cxnSp>
      <p:sp>
        <p:nvSpPr>
          <p:cNvPr id="41998" name="Text Box 13"/>
          <p:cNvSpPr txBox="1">
            <a:spLocks noChangeArrowheads="1"/>
          </p:cNvSpPr>
          <p:nvPr/>
        </p:nvSpPr>
        <p:spPr bwMode="auto">
          <a:xfrm>
            <a:off x="4181475" y="153988"/>
            <a:ext cx="847725" cy="396875"/>
          </a:xfrm>
          <a:prstGeom prst="rect">
            <a:avLst/>
          </a:prstGeom>
          <a:noFill/>
          <a:ln w="9525">
            <a:noFill/>
            <a:miter lim="800000"/>
            <a:headEnd/>
            <a:tailEnd/>
          </a:ln>
        </p:spPr>
        <p:txBody>
          <a:bodyPr wrap="none">
            <a:spAutoFit/>
          </a:bodyPr>
          <a:lstStyle/>
          <a:p>
            <a:r>
              <a:rPr lang="en-US">
                <a:latin typeface="Arial Unicode MS" pitchFamily="34" charset="-128"/>
              </a:rPr>
              <a:t>Users</a:t>
            </a:r>
            <a:endParaRPr lang="en-US" sz="2400">
              <a:latin typeface="Arial Unicode MS" pitchFamily="34" charset="-128"/>
            </a:endParaRPr>
          </a:p>
        </p:txBody>
      </p:sp>
      <p:sp>
        <p:nvSpPr>
          <p:cNvPr id="41999" name="AutoShape 14"/>
          <p:cNvSpPr>
            <a:spLocks noChangeArrowheads="1"/>
          </p:cNvSpPr>
          <p:nvPr/>
        </p:nvSpPr>
        <p:spPr bwMode="auto">
          <a:xfrm>
            <a:off x="3810000" y="2286000"/>
            <a:ext cx="1524000" cy="457200"/>
          </a:xfrm>
          <a:prstGeom prst="flowChartAlternateProcess">
            <a:avLst/>
          </a:prstGeom>
          <a:solidFill>
            <a:schemeClr val="bg1"/>
          </a:solidFill>
          <a:ln w="9525">
            <a:solidFill>
              <a:schemeClr val="tx1"/>
            </a:solidFill>
            <a:miter lim="800000"/>
            <a:headEnd/>
            <a:tailEnd/>
          </a:ln>
        </p:spPr>
        <p:txBody>
          <a:bodyPr wrap="none" anchor="ctr"/>
          <a:lstStyle/>
          <a:p>
            <a:pPr algn="ctr"/>
            <a:r>
              <a:rPr lang="en-US" sz="1400">
                <a:latin typeface="Arial Unicode MS" pitchFamily="34" charset="-128"/>
              </a:rPr>
              <a:t>DDL</a:t>
            </a:r>
          </a:p>
          <a:p>
            <a:pPr algn="ctr"/>
            <a:r>
              <a:rPr lang="en-US" sz="1400">
                <a:latin typeface="Arial Unicode MS" pitchFamily="34" charset="-128"/>
              </a:rPr>
              <a:t>compiler</a:t>
            </a:r>
          </a:p>
        </p:txBody>
      </p:sp>
      <p:sp>
        <p:nvSpPr>
          <p:cNvPr id="42000" name="AutoShape 15"/>
          <p:cNvSpPr>
            <a:spLocks noChangeArrowheads="1"/>
          </p:cNvSpPr>
          <p:nvPr/>
        </p:nvSpPr>
        <p:spPr bwMode="auto">
          <a:xfrm>
            <a:off x="5410200" y="2286000"/>
            <a:ext cx="1524000" cy="457200"/>
          </a:xfrm>
          <a:prstGeom prst="flowChartAlternateProcess">
            <a:avLst/>
          </a:prstGeom>
          <a:solidFill>
            <a:schemeClr val="bg1"/>
          </a:solidFill>
          <a:ln w="9525">
            <a:solidFill>
              <a:schemeClr val="tx1"/>
            </a:solidFill>
            <a:miter lim="800000"/>
            <a:headEnd/>
            <a:tailEnd/>
          </a:ln>
        </p:spPr>
        <p:txBody>
          <a:bodyPr wrap="none" anchor="ctr"/>
          <a:lstStyle/>
          <a:p>
            <a:pPr algn="ctr"/>
            <a:r>
              <a:rPr lang="en-US" sz="1400">
                <a:latin typeface="Arial Unicode MS" pitchFamily="34" charset="-128"/>
              </a:rPr>
              <a:t>Query</a:t>
            </a:r>
          </a:p>
          <a:p>
            <a:pPr algn="ctr"/>
            <a:r>
              <a:rPr lang="en-US" sz="1400">
                <a:latin typeface="Arial Unicode MS" pitchFamily="34" charset="-128"/>
              </a:rPr>
              <a:t>compiler</a:t>
            </a:r>
          </a:p>
        </p:txBody>
      </p:sp>
      <p:cxnSp>
        <p:nvCxnSpPr>
          <p:cNvPr id="42001" name="AutoShape 16"/>
          <p:cNvCxnSpPr>
            <a:cxnSpLocks noChangeShapeType="1"/>
            <a:stCxn id="42000" idx="1"/>
            <a:endCxn id="41999" idx="3"/>
          </p:cNvCxnSpPr>
          <p:nvPr/>
        </p:nvCxnSpPr>
        <p:spPr bwMode="auto">
          <a:xfrm flipH="1">
            <a:off x="5334000" y="2514600"/>
            <a:ext cx="76200" cy="0"/>
          </a:xfrm>
          <a:prstGeom prst="straightConnector1">
            <a:avLst/>
          </a:prstGeom>
          <a:noFill/>
          <a:ln w="9525">
            <a:solidFill>
              <a:schemeClr val="tx1"/>
            </a:solidFill>
            <a:round/>
            <a:headEnd/>
            <a:tailEnd/>
          </a:ln>
        </p:spPr>
      </p:cxnSp>
      <p:cxnSp>
        <p:nvCxnSpPr>
          <p:cNvPr id="42002" name="AutoShape 17"/>
          <p:cNvCxnSpPr>
            <a:cxnSpLocks noChangeShapeType="1"/>
            <a:stCxn id="41993" idx="1"/>
            <a:endCxn id="42000" idx="3"/>
          </p:cNvCxnSpPr>
          <p:nvPr/>
        </p:nvCxnSpPr>
        <p:spPr bwMode="auto">
          <a:xfrm flipH="1">
            <a:off x="6934200" y="2514600"/>
            <a:ext cx="76200" cy="0"/>
          </a:xfrm>
          <a:prstGeom prst="straightConnector1">
            <a:avLst/>
          </a:prstGeom>
          <a:noFill/>
          <a:ln w="9525">
            <a:solidFill>
              <a:schemeClr val="tx1"/>
            </a:solidFill>
            <a:round/>
            <a:headEnd/>
            <a:tailEnd/>
          </a:ln>
        </p:spPr>
      </p:cxnSp>
      <p:sp>
        <p:nvSpPr>
          <p:cNvPr id="42003" name="AutoShape 18"/>
          <p:cNvSpPr>
            <a:spLocks noChangeArrowheads="1"/>
          </p:cNvSpPr>
          <p:nvPr/>
        </p:nvSpPr>
        <p:spPr bwMode="auto">
          <a:xfrm>
            <a:off x="1066800" y="5410200"/>
            <a:ext cx="6934200" cy="457200"/>
          </a:xfrm>
          <a:prstGeom prst="flowChartProcess">
            <a:avLst/>
          </a:prstGeom>
          <a:solidFill>
            <a:srgbClr val="C8C864"/>
          </a:solidFill>
          <a:ln w="9525">
            <a:solidFill>
              <a:schemeClr val="tx1"/>
            </a:solidFill>
            <a:miter lim="800000"/>
            <a:headEnd/>
            <a:tailEnd/>
          </a:ln>
        </p:spPr>
        <p:txBody>
          <a:bodyPr wrap="none" anchor="ctr"/>
          <a:lstStyle/>
          <a:p>
            <a:pPr algn="ctr"/>
            <a:r>
              <a:rPr lang="en-US" b="1">
                <a:latin typeface="Arial Unicode MS" pitchFamily="34" charset="-128"/>
              </a:rPr>
              <a:t>         Operating system                                                                             </a:t>
            </a:r>
            <a:endParaRPr lang="en-US" sz="2400">
              <a:latin typeface="Arial Unicode MS" pitchFamily="34" charset="-128"/>
            </a:endParaRPr>
          </a:p>
        </p:txBody>
      </p:sp>
      <p:sp>
        <p:nvSpPr>
          <p:cNvPr id="42004" name="AutoShape 19"/>
          <p:cNvSpPr>
            <a:spLocks noChangeArrowheads="1"/>
          </p:cNvSpPr>
          <p:nvPr/>
        </p:nvSpPr>
        <p:spPr bwMode="auto">
          <a:xfrm>
            <a:off x="3124200" y="3962400"/>
            <a:ext cx="3810000" cy="304800"/>
          </a:xfrm>
          <a:prstGeom prst="flowChartAlternateProcess">
            <a:avLst/>
          </a:prstGeom>
          <a:solidFill>
            <a:schemeClr val="bg1"/>
          </a:solidFill>
          <a:ln w="9525">
            <a:solidFill>
              <a:schemeClr val="tx1"/>
            </a:solidFill>
            <a:miter lim="800000"/>
            <a:headEnd/>
            <a:tailEnd/>
          </a:ln>
        </p:spPr>
        <p:txBody>
          <a:bodyPr wrap="none" anchor="ctr"/>
          <a:lstStyle/>
          <a:p>
            <a:pPr algn="ctr"/>
            <a:r>
              <a:rPr lang="en-US" sz="1400">
                <a:latin typeface="Arial Unicode MS" pitchFamily="34" charset="-128"/>
              </a:rPr>
              <a:t>File manager</a:t>
            </a:r>
          </a:p>
        </p:txBody>
      </p:sp>
      <p:sp>
        <p:nvSpPr>
          <p:cNvPr id="42005" name="AutoShape 20"/>
          <p:cNvSpPr>
            <a:spLocks noChangeArrowheads="1"/>
          </p:cNvSpPr>
          <p:nvPr/>
        </p:nvSpPr>
        <p:spPr bwMode="auto">
          <a:xfrm>
            <a:off x="3124200" y="4495800"/>
            <a:ext cx="3810000" cy="304800"/>
          </a:xfrm>
          <a:prstGeom prst="flowChartAlternateProcess">
            <a:avLst/>
          </a:prstGeom>
          <a:solidFill>
            <a:schemeClr val="bg1"/>
          </a:solidFill>
          <a:ln w="9525">
            <a:solidFill>
              <a:schemeClr val="tx1"/>
            </a:solidFill>
            <a:miter lim="800000"/>
            <a:headEnd/>
            <a:tailEnd/>
          </a:ln>
        </p:spPr>
        <p:txBody>
          <a:bodyPr wrap="none" anchor="ctr"/>
          <a:lstStyle/>
          <a:p>
            <a:pPr algn="ctr"/>
            <a:r>
              <a:rPr lang="en-US" sz="1400">
                <a:latin typeface="Arial Unicode MS" pitchFamily="34" charset="-128"/>
              </a:rPr>
              <a:t>Buffer manager</a:t>
            </a:r>
          </a:p>
        </p:txBody>
      </p:sp>
      <p:sp>
        <p:nvSpPr>
          <p:cNvPr id="42006" name="AutoShape 21"/>
          <p:cNvSpPr>
            <a:spLocks noChangeArrowheads="1"/>
          </p:cNvSpPr>
          <p:nvPr/>
        </p:nvSpPr>
        <p:spPr bwMode="auto">
          <a:xfrm>
            <a:off x="914400" y="685800"/>
            <a:ext cx="7772400" cy="685800"/>
          </a:xfrm>
          <a:prstGeom prst="flowChartProcess">
            <a:avLst/>
          </a:prstGeom>
          <a:solidFill>
            <a:srgbClr val="C8C864"/>
          </a:solidFill>
          <a:ln w="9525">
            <a:solidFill>
              <a:schemeClr val="tx1"/>
            </a:solidFill>
            <a:miter lim="800000"/>
            <a:headEnd/>
            <a:tailEnd/>
          </a:ln>
        </p:spPr>
        <p:txBody>
          <a:bodyPr wrap="none" anchor="ctr"/>
          <a:lstStyle/>
          <a:p>
            <a:pPr algn="ctr"/>
            <a:r>
              <a:rPr lang="en-US" sz="1600">
                <a:latin typeface="Arial Unicode MS" pitchFamily="34" charset="-128"/>
              </a:rPr>
              <a:t>          </a:t>
            </a:r>
            <a:r>
              <a:rPr lang="en-US" sz="1600">
                <a:solidFill>
                  <a:schemeClr val="tx2"/>
                </a:solidFill>
                <a:latin typeface="Arial Unicode MS" pitchFamily="34" charset="-128"/>
              </a:rPr>
              <a:t>Queries &amp;							                         </a:t>
            </a:r>
          </a:p>
          <a:p>
            <a:pPr algn="ctr"/>
            <a:r>
              <a:rPr lang="en-US" sz="1600">
                <a:solidFill>
                  <a:schemeClr val="tx2"/>
                </a:solidFill>
                <a:latin typeface="Arial Unicode MS" pitchFamily="34" charset="-128"/>
              </a:rPr>
              <a:t>          Application Programs</a:t>
            </a:r>
            <a:r>
              <a:rPr lang="en-US" sz="1600">
                <a:latin typeface="Arial Unicode MS" pitchFamily="34" charset="-128"/>
              </a:rPr>
              <a:t>						                        </a:t>
            </a:r>
            <a:endParaRPr lang="en-US" b="1">
              <a:latin typeface="Arial Unicode MS" pitchFamily="34" charset="-128"/>
            </a:endParaRPr>
          </a:p>
        </p:txBody>
      </p:sp>
      <p:sp>
        <p:nvSpPr>
          <p:cNvPr id="42007" name="AutoShape 22"/>
          <p:cNvSpPr>
            <a:spLocks noChangeArrowheads="1"/>
          </p:cNvSpPr>
          <p:nvPr/>
        </p:nvSpPr>
        <p:spPr bwMode="auto">
          <a:xfrm>
            <a:off x="914400" y="2133600"/>
            <a:ext cx="7772400" cy="1371600"/>
          </a:xfrm>
          <a:prstGeom prst="flowChartProcess">
            <a:avLst/>
          </a:prstGeom>
          <a:solidFill>
            <a:srgbClr val="C8C864"/>
          </a:solidFill>
          <a:ln w="9525">
            <a:solidFill>
              <a:schemeClr val="tx1"/>
            </a:solidFill>
            <a:miter lim="800000"/>
            <a:headEnd/>
            <a:tailEnd/>
          </a:ln>
        </p:spPr>
        <p:txBody>
          <a:bodyPr wrap="none" anchor="ctr"/>
          <a:lstStyle/>
          <a:p>
            <a:pPr algn="ctr"/>
            <a:r>
              <a:rPr lang="en-US" sz="1600">
                <a:latin typeface="Arial Unicode MS" pitchFamily="34" charset="-128"/>
              </a:rPr>
              <a:t> </a:t>
            </a:r>
            <a:r>
              <a:rPr lang="en-US" sz="1600">
                <a:solidFill>
                  <a:schemeClr val="tx2"/>
                </a:solidFill>
                <a:latin typeface="Arial Unicode MS" pitchFamily="34" charset="-128"/>
              </a:rPr>
              <a:t>Query/Program</a:t>
            </a:r>
            <a:r>
              <a:rPr lang="en-US" sz="1600">
                <a:latin typeface="Arial Unicode MS" pitchFamily="34" charset="-128"/>
              </a:rPr>
              <a:t> processor					                        </a:t>
            </a:r>
          </a:p>
          <a:p>
            <a:pPr algn="ctr"/>
            <a:r>
              <a:rPr lang="en-US" b="1">
                <a:latin typeface="Arial Unicode MS" pitchFamily="34" charset="-128"/>
              </a:rPr>
              <a:t>  </a:t>
            </a:r>
          </a:p>
          <a:p>
            <a:pPr algn="ctr"/>
            <a:endParaRPr lang="en-US" b="1">
              <a:latin typeface="Arial Unicode MS" pitchFamily="34" charset="-128"/>
            </a:endParaRPr>
          </a:p>
          <a:p>
            <a:pPr algn="ctr"/>
            <a:endParaRPr lang="en-US" b="1">
              <a:latin typeface="Arial Unicode MS" pitchFamily="34" charset="-128"/>
            </a:endParaRPr>
          </a:p>
        </p:txBody>
      </p:sp>
      <p:sp>
        <p:nvSpPr>
          <p:cNvPr id="42008" name="Line 23"/>
          <p:cNvSpPr>
            <a:spLocks noChangeShapeType="1"/>
          </p:cNvSpPr>
          <p:nvPr/>
        </p:nvSpPr>
        <p:spPr bwMode="auto">
          <a:xfrm>
            <a:off x="4572000" y="533400"/>
            <a:ext cx="0" cy="152400"/>
          </a:xfrm>
          <a:prstGeom prst="line">
            <a:avLst/>
          </a:prstGeom>
          <a:noFill/>
          <a:ln w="9525">
            <a:solidFill>
              <a:schemeClr val="tx1"/>
            </a:solidFill>
            <a:round/>
            <a:headEnd/>
            <a:tailEnd type="triangle" w="med" len="med"/>
          </a:ln>
        </p:spPr>
        <p:txBody>
          <a:bodyPr wrap="none" anchor="ctr"/>
          <a:lstStyle/>
          <a:p>
            <a:endParaRPr lang="en-US"/>
          </a:p>
        </p:txBody>
      </p:sp>
      <p:sp>
        <p:nvSpPr>
          <p:cNvPr id="42009" name="Line 24"/>
          <p:cNvSpPr>
            <a:spLocks noChangeShapeType="1"/>
          </p:cNvSpPr>
          <p:nvPr/>
        </p:nvSpPr>
        <p:spPr bwMode="auto">
          <a:xfrm>
            <a:off x="4572000" y="1371600"/>
            <a:ext cx="0" cy="228600"/>
          </a:xfrm>
          <a:prstGeom prst="line">
            <a:avLst/>
          </a:prstGeom>
          <a:noFill/>
          <a:ln w="9525">
            <a:solidFill>
              <a:schemeClr val="tx1"/>
            </a:solidFill>
            <a:round/>
            <a:headEnd/>
            <a:tailEnd type="triangle" w="med" len="med"/>
          </a:ln>
        </p:spPr>
        <p:txBody>
          <a:bodyPr wrap="none" anchor="ctr"/>
          <a:lstStyle/>
          <a:p>
            <a:endParaRPr lang="en-US"/>
          </a:p>
        </p:txBody>
      </p:sp>
      <p:sp>
        <p:nvSpPr>
          <p:cNvPr id="42010" name="Line 25"/>
          <p:cNvSpPr>
            <a:spLocks noChangeShapeType="1"/>
          </p:cNvSpPr>
          <p:nvPr/>
        </p:nvSpPr>
        <p:spPr bwMode="auto">
          <a:xfrm>
            <a:off x="4572000" y="3505200"/>
            <a:ext cx="0" cy="228600"/>
          </a:xfrm>
          <a:prstGeom prst="line">
            <a:avLst/>
          </a:prstGeom>
          <a:noFill/>
          <a:ln w="9525">
            <a:solidFill>
              <a:schemeClr val="tx1"/>
            </a:solidFill>
            <a:round/>
            <a:headEnd/>
            <a:tailEnd type="triangle" w="med" len="med"/>
          </a:ln>
        </p:spPr>
        <p:txBody>
          <a:bodyPr wrap="none" anchor="ctr"/>
          <a:lstStyle/>
          <a:p>
            <a:endParaRPr lang="en-US"/>
          </a:p>
        </p:txBody>
      </p:sp>
      <p:sp>
        <p:nvSpPr>
          <p:cNvPr id="42011" name="Line 26"/>
          <p:cNvSpPr>
            <a:spLocks noChangeShapeType="1"/>
          </p:cNvSpPr>
          <p:nvPr/>
        </p:nvSpPr>
        <p:spPr bwMode="auto">
          <a:xfrm>
            <a:off x="4572000" y="5257800"/>
            <a:ext cx="0" cy="152400"/>
          </a:xfrm>
          <a:prstGeom prst="line">
            <a:avLst/>
          </a:prstGeom>
          <a:noFill/>
          <a:ln w="9525">
            <a:solidFill>
              <a:schemeClr val="tx1"/>
            </a:solidFill>
            <a:round/>
            <a:headEnd/>
            <a:tailEnd type="triangle" w="med" len="med"/>
          </a:ln>
        </p:spPr>
        <p:txBody>
          <a:bodyPr wrap="none" anchor="ctr"/>
          <a:lstStyle/>
          <a:p>
            <a:endParaRPr lang="en-US"/>
          </a:p>
        </p:txBody>
      </p:sp>
      <p:sp>
        <p:nvSpPr>
          <p:cNvPr id="42012" name="Line 27"/>
          <p:cNvSpPr>
            <a:spLocks noChangeShapeType="1"/>
          </p:cNvSpPr>
          <p:nvPr/>
        </p:nvSpPr>
        <p:spPr bwMode="auto">
          <a:xfrm>
            <a:off x="3276600" y="5867400"/>
            <a:ext cx="0" cy="228600"/>
          </a:xfrm>
          <a:prstGeom prst="line">
            <a:avLst/>
          </a:prstGeom>
          <a:noFill/>
          <a:ln w="9525">
            <a:solidFill>
              <a:schemeClr val="tx1"/>
            </a:solidFill>
            <a:round/>
            <a:headEnd/>
            <a:tailEnd type="triangle" w="med" len="med"/>
          </a:ln>
        </p:spPr>
        <p:txBody>
          <a:bodyPr wrap="none" anchor="ctr"/>
          <a:lstStyle/>
          <a:p>
            <a:endParaRPr lang="en-US"/>
          </a:p>
        </p:txBody>
      </p:sp>
      <p:sp>
        <p:nvSpPr>
          <p:cNvPr id="42013" name="Line 28"/>
          <p:cNvSpPr>
            <a:spLocks noChangeShapeType="1"/>
          </p:cNvSpPr>
          <p:nvPr/>
        </p:nvSpPr>
        <p:spPr bwMode="auto">
          <a:xfrm>
            <a:off x="6172200" y="5867400"/>
            <a:ext cx="0" cy="228600"/>
          </a:xfrm>
          <a:prstGeom prst="line">
            <a:avLst/>
          </a:prstGeom>
          <a:noFill/>
          <a:ln w="9525">
            <a:solidFill>
              <a:schemeClr val="tx1"/>
            </a:solidFill>
            <a:round/>
            <a:headEnd/>
            <a:tailEnd type="triangle" w="med" len="med"/>
          </a:ln>
        </p:spPr>
        <p:txBody>
          <a:bodyPr wrap="none" anchor="ctr"/>
          <a:lstStyle/>
          <a:p>
            <a:endParaRPr lang="en-US"/>
          </a:p>
        </p:txBody>
      </p:sp>
      <p:sp>
        <p:nvSpPr>
          <p:cNvPr id="42014" name="AutoShape 29"/>
          <p:cNvSpPr>
            <a:spLocks noChangeArrowheads="1"/>
          </p:cNvSpPr>
          <p:nvPr/>
        </p:nvSpPr>
        <p:spPr bwMode="auto">
          <a:xfrm>
            <a:off x="914400" y="3733800"/>
            <a:ext cx="6019800" cy="1371600"/>
          </a:xfrm>
          <a:prstGeom prst="flowChartProcess">
            <a:avLst/>
          </a:prstGeom>
          <a:solidFill>
            <a:srgbClr val="C8C864"/>
          </a:solidFill>
          <a:ln w="9525">
            <a:solidFill>
              <a:schemeClr val="tx1"/>
            </a:solidFill>
            <a:miter lim="800000"/>
            <a:headEnd/>
            <a:tailEnd/>
          </a:ln>
        </p:spPr>
        <p:txBody>
          <a:bodyPr wrap="none" anchor="ctr"/>
          <a:lstStyle/>
          <a:p>
            <a:pPr algn="ctr"/>
            <a:r>
              <a:rPr lang="en-US" sz="1600">
                <a:latin typeface="Arial Unicode MS" pitchFamily="34" charset="-128"/>
              </a:rPr>
              <a:t>         </a:t>
            </a:r>
            <a:r>
              <a:rPr lang="en-US" sz="1600">
                <a:solidFill>
                  <a:schemeClr val="tx2"/>
                </a:solidFill>
                <a:latin typeface="Arial Unicode MS" pitchFamily="34" charset="-128"/>
              </a:rPr>
              <a:t>Stored</a:t>
            </a:r>
            <a:r>
              <a:rPr lang="en-US" sz="1600">
                <a:latin typeface="Arial Unicode MS" pitchFamily="34" charset="-128"/>
              </a:rPr>
              <a:t> data manager				                        </a:t>
            </a:r>
          </a:p>
          <a:p>
            <a:pPr algn="ctr"/>
            <a:endParaRPr lang="en-US" b="1">
              <a:latin typeface="Arial Unicode MS" pitchFamily="34" charset="-128"/>
            </a:endParaRPr>
          </a:p>
          <a:p>
            <a:pPr algn="ctr"/>
            <a:endParaRPr lang="en-US" b="1">
              <a:latin typeface="Arial Unicode MS" pitchFamily="34" charset="-128"/>
            </a:endParaRPr>
          </a:p>
          <a:p>
            <a:pPr algn="ctr"/>
            <a:endParaRPr lang="en-US" b="1">
              <a:latin typeface="Arial Unicode MS" pitchFamily="34" charset="-128"/>
            </a:endParaRPr>
          </a:p>
        </p:txBody>
      </p:sp>
      <p:sp>
        <p:nvSpPr>
          <p:cNvPr id="42015" name="AutoShape 30"/>
          <p:cNvSpPr>
            <a:spLocks noChangeArrowheads="1"/>
          </p:cNvSpPr>
          <p:nvPr/>
        </p:nvSpPr>
        <p:spPr bwMode="auto">
          <a:xfrm>
            <a:off x="7010400" y="3733800"/>
            <a:ext cx="1676400" cy="1371600"/>
          </a:xfrm>
          <a:prstGeom prst="flowChartProcess">
            <a:avLst/>
          </a:prstGeom>
          <a:solidFill>
            <a:srgbClr val="C8C864"/>
          </a:solidFill>
          <a:ln w="9525">
            <a:solidFill>
              <a:schemeClr val="tx1"/>
            </a:solidFill>
            <a:miter lim="800000"/>
            <a:headEnd/>
            <a:tailEnd/>
          </a:ln>
        </p:spPr>
        <p:txBody>
          <a:bodyPr wrap="none" anchor="ctr"/>
          <a:lstStyle/>
          <a:p>
            <a:pPr algn="ctr"/>
            <a:r>
              <a:rPr lang="en-US" sz="1600">
                <a:solidFill>
                  <a:schemeClr val="tx2"/>
                </a:solidFill>
                <a:latin typeface="Arial Unicode MS" pitchFamily="34" charset="-128"/>
              </a:rPr>
              <a:t>Concurrency</a:t>
            </a:r>
            <a:r>
              <a:rPr lang="en-US" sz="1600">
                <a:latin typeface="Arial Unicode MS" pitchFamily="34" charset="-128"/>
              </a:rPr>
              <a:t> &amp;</a:t>
            </a:r>
          </a:p>
          <a:p>
            <a:pPr algn="ctr"/>
            <a:r>
              <a:rPr lang="en-US" sz="1600">
                <a:solidFill>
                  <a:schemeClr val="tx2"/>
                </a:solidFill>
                <a:latin typeface="Arial Unicode MS" pitchFamily="34" charset="-128"/>
              </a:rPr>
              <a:t>Recovery</a:t>
            </a:r>
          </a:p>
          <a:p>
            <a:pPr algn="ctr"/>
            <a:r>
              <a:rPr lang="en-US" sz="1600">
                <a:solidFill>
                  <a:schemeClr val="tx2"/>
                </a:solidFill>
                <a:latin typeface="Arial Unicode MS" pitchFamily="34" charset="-128"/>
              </a:rPr>
              <a:t>Systems</a:t>
            </a:r>
          </a:p>
          <a:p>
            <a:pPr algn="ctr"/>
            <a:endParaRPr lang="en-US" b="1">
              <a:latin typeface="Arial Unicode MS"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p>
            <a:fld id="{2CD62EB8-2B06-4FEC-B0AB-2494888D54B4}" type="slidenum">
              <a:rPr lang="en-US" smtClean="0"/>
              <a:pPr/>
              <a:t>4</a:t>
            </a:fld>
            <a:endParaRPr lang="en-US" smtClean="0"/>
          </a:p>
        </p:txBody>
      </p:sp>
      <p:sp>
        <p:nvSpPr>
          <p:cNvPr id="6147" name="Rectangle 2"/>
          <p:cNvSpPr>
            <a:spLocks noGrp="1" noChangeArrowheads="1"/>
          </p:cNvSpPr>
          <p:nvPr>
            <p:ph type="title"/>
          </p:nvPr>
        </p:nvSpPr>
        <p:spPr/>
        <p:txBody>
          <a:bodyPr/>
          <a:lstStyle/>
          <a:p>
            <a:pPr eaLnBrk="1" hangingPunct="1"/>
            <a:r>
              <a:rPr lang="en-US" smtClean="0"/>
              <a:t>Definitions</a:t>
            </a:r>
          </a:p>
        </p:txBody>
      </p:sp>
      <p:sp>
        <p:nvSpPr>
          <p:cNvPr id="6148" name="Rectangle 3"/>
          <p:cNvSpPr>
            <a:spLocks noGrp="1" noChangeArrowheads="1"/>
          </p:cNvSpPr>
          <p:nvPr>
            <p:ph type="body" idx="1"/>
          </p:nvPr>
        </p:nvSpPr>
        <p:spPr>
          <a:xfrm>
            <a:off x="381000" y="1600200"/>
            <a:ext cx="8458200" cy="4800600"/>
          </a:xfrm>
        </p:spPr>
        <p:txBody>
          <a:bodyPr/>
          <a:lstStyle/>
          <a:p>
            <a:pPr eaLnBrk="1" hangingPunct="1"/>
            <a:r>
              <a:rPr lang="en-US" sz="2800" b="1" i="1" smtClean="0"/>
              <a:t>Database</a:t>
            </a:r>
            <a:r>
              <a:rPr lang="en-US" sz="2800" i="1" smtClean="0"/>
              <a:t> - </a:t>
            </a:r>
            <a:r>
              <a:rPr lang="en-US" sz="2800" smtClean="0"/>
              <a:t>a collection of related data that is</a:t>
            </a:r>
            <a:r>
              <a:rPr lang="en-US" sz="2800" i="1" smtClean="0"/>
              <a:t> persistent</a:t>
            </a:r>
            <a:r>
              <a:rPr lang="en-US" sz="2800" smtClean="0"/>
              <a:t> and </a:t>
            </a:r>
            <a:r>
              <a:rPr lang="en-US" sz="2800" i="1" smtClean="0"/>
              <a:t>too large to fit into main memory</a:t>
            </a:r>
          </a:p>
          <a:p>
            <a:pPr eaLnBrk="1" hangingPunct="1"/>
            <a:r>
              <a:rPr lang="en-US" sz="2800" b="1" i="1" smtClean="0"/>
              <a:t>Database Management System</a:t>
            </a:r>
            <a:r>
              <a:rPr lang="en-US" sz="2800" i="1" smtClean="0"/>
              <a:t> – </a:t>
            </a:r>
            <a:r>
              <a:rPr lang="en-US" sz="2800" smtClean="0"/>
              <a:t>an automated system that maintains and provides multi-user access to a database, and whose operation is </a:t>
            </a:r>
            <a:r>
              <a:rPr lang="en-US" sz="2800" i="1" smtClean="0"/>
              <a:t>efficient</a:t>
            </a:r>
            <a:r>
              <a:rPr lang="en-US" sz="2800" smtClean="0"/>
              <a:t>, </a:t>
            </a:r>
            <a:r>
              <a:rPr lang="en-US" sz="2800" i="1" smtClean="0"/>
              <a:t>easy to use</a:t>
            </a:r>
            <a:r>
              <a:rPr lang="en-US" sz="2800" smtClean="0"/>
              <a:t>, and </a:t>
            </a:r>
            <a:r>
              <a:rPr lang="en-US" sz="2800" i="1" smtClean="0"/>
              <a:t>safe</a:t>
            </a:r>
          </a:p>
          <a:p>
            <a:pPr eaLnBrk="1" hangingPunct="1"/>
            <a:r>
              <a:rPr lang="en-US" sz="2800" b="1" i="1" smtClean="0"/>
              <a:t>Information System</a:t>
            </a:r>
            <a:r>
              <a:rPr lang="en-US" sz="2800" i="1" smtClean="0"/>
              <a:t> – </a:t>
            </a:r>
            <a:r>
              <a:rPr lang="en-US" sz="2800" smtClean="0"/>
              <a:t>A system (i.e., people, machines, and/or methods) to collect, manage, and use the data that represent information to bring value to an organization</a:t>
            </a:r>
            <a:endParaRPr lang="en-US" sz="2800" i="1" smtClean="0"/>
          </a:p>
          <a:p>
            <a:pPr eaLnBrk="1" hangingPunct="1"/>
            <a:endParaRPr lang="en-US" sz="28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2"/>
          <p:cNvSpPr>
            <a:spLocks noGrp="1"/>
          </p:cNvSpPr>
          <p:nvPr>
            <p:ph type="sldNum" sz="quarter" idx="10"/>
          </p:nvPr>
        </p:nvSpPr>
        <p:spPr>
          <a:noFill/>
        </p:spPr>
        <p:txBody>
          <a:bodyPr/>
          <a:lstStyle/>
          <a:p>
            <a:fld id="{31C23C7A-DB16-4216-AE1C-B1733C3D75C2}" type="slidenum">
              <a:rPr lang="en-US" smtClean="0"/>
              <a:pPr/>
              <a:t>40</a:t>
            </a:fld>
            <a:endParaRPr lang="en-US" smtClean="0"/>
          </a:p>
        </p:txBody>
      </p:sp>
      <p:sp>
        <p:nvSpPr>
          <p:cNvPr id="43011" name="AutoShape 2"/>
          <p:cNvSpPr>
            <a:spLocks noChangeArrowheads="1"/>
          </p:cNvSpPr>
          <p:nvPr/>
        </p:nvSpPr>
        <p:spPr bwMode="auto">
          <a:xfrm>
            <a:off x="304800" y="1600200"/>
            <a:ext cx="8534400" cy="3657600"/>
          </a:xfrm>
          <a:prstGeom prst="flowChartProcess">
            <a:avLst/>
          </a:prstGeom>
          <a:solidFill>
            <a:srgbClr val="EAEAEA">
              <a:alpha val="34901"/>
            </a:srgbClr>
          </a:solidFill>
          <a:ln w="9525">
            <a:solidFill>
              <a:schemeClr val="tx1"/>
            </a:solidFill>
            <a:miter lim="800000"/>
            <a:headEnd/>
            <a:tailEnd/>
          </a:ln>
        </p:spPr>
        <p:txBody>
          <a:bodyPr wrap="none" anchor="ctr"/>
          <a:lstStyle/>
          <a:p>
            <a:pPr algn="ctr"/>
            <a:r>
              <a:rPr lang="en-US" b="1">
                <a:solidFill>
                  <a:srgbClr val="808080"/>
                </a:solidFill>
                <a:latin typeface="Arial Unicode MS" pitchFamily="34" charset="-128"/>
              </a:rPr>
              <a:t>DBMS</a:t>
            </a:r>
            <a:r>
              <a:rPr lang="en-US" b="1">
                <a:latin typeface="Arial Unicode MS" pitchFamily="34" charset="-128"/>
              </a:rPr>
              <a:t>									   </a:t>
            </a:r>
          </a:p>
          <a:p>
            <a:pPr algn="ctr"/>
            <a:endParaRPr lang="en-US" b="1">
              <a:latin typeface="Arial Unicode MS" pitchFamily="34" charset="-128"/>
            </a:endParaRPr>
          </a:p>
          <a:p>
            <a:pPr algn="ctr"/>
            <a:endParaRPr lang="en-US" b="1">
              <a:latin typeface="Arial Unicode MS" pitchFamily="34" charset="-128"/>
            </a:endParaRPr>
          </a:p>
          <a:p>
            <a:pPr algn="ctr"/>
            <a:endParaRPr lang="en-US" b="1">
              <a:latin typeface="Arial Unicode MS" pitchFamily="34" charset="-128"/>
            </a:endParaRPr>
          </a:p>
          <a:p>
            <a:pPr algn="ctr"/>
            <a:endParaRPr lang="en-US" b="1">
              <a:latin typeface="Arial Unicode MS" pitchFamily="34" charset="-128"/>
            </a:endParaRPr>
          </a:p>
          <a:p>
            <a:pPr algn="ctr"/>
            <a:endParaRPr lang="en-US" b="1">
              <a:latin typeface="Arial Unicode MS" pitchFamily="34" charset="-128"/>
            </a:endParaRPr>
          </a:p>
          <a:p>
            <a:pPr algn="ctr"/>
            <a:endParaRPr lang="en-US" b="1">
              <a:latin typeface="Arial Unicode MS" pitchFamily="34" charset="-128"/>
            </a:endParaRPr>
          </a:p>
          <a:p>
            <a:pPr algn="ctr"/>
            <a:endParaRPr lang="en-US" b="1">
              <a:latin typeface="Arial Unicode MS" pitchFamily="34" charset="-128"/>
            </a:endParaRPr>
          </a:p>
          <a:p>
            <a:pPr algn="ctr"/>
            <a:endParaRPr lang="en-US" b="1">
              <a:latin typeface="Arial Unicode MS" pitchFamily="34" charset="-128"/>
            </a:endParaRPr>
          </a:p>
          <a:p>
            <a:pPr algn="ctr"/>
            <a:endParaRPr lang="en-US" b="1">
              <a:latin typeface="Arial Unicode MS" pitchFamily="34" charset="-128"/>
            </a:endParaRPr>
          </a:p>
          <a:p>
            <a:pPr algn="ctr"/>
            <a:endParaRPr lang="en-US" b="1">
              <a:latin typeface="Arial Unicode MS" pitchFamily="34" charset="-128"/>
            </a:endParaRPr>
          </a:p>
        </p:txBody>
      </p:sp>
      <p:sp>
        <p:nvSpPr>
          <p:cNvPr id="43012" name="AutoShape 3"/>
          <p:cNvSpPr>
            <a:spLocks noChangeArrowheads="1"/>
          </p:cNvSpPr>
          <p:nvPr/>
        </p:nvSpPr>
        <p:spPr bwMode="auto">
          <a:xfrm>
            <a:off x="914400" y="3733800"/>
            <a:ext cx="6019800" cy="1371600"/>
          </a:xfrm>
          <a:prstGeom prst="flowChartProcess">
            <a:avLst/>
          </a:prstGeom>
          <a:solidFill>
            <a:schemeClr val="accent1">
              <a:alpha val="34901"/>
            </a:schemeClr>
          </a:solidFill>
          <a:ln w="9525">
            <a:solidFill>
              <a:schemeClr val="tx1"/>
            </a:solidFill>
            <a:miter lim="800000"/>
            <a:headEnd/>
            <a:tailEnd/>
          </a:ln>
        </p:spPr>
        <p:txBody>
          <a:bodyPr wrap="none" anchor="ctr"/>
          <a:lstStyle/>
          <a:p>
            <a:pPr algn="ctr"/>
            <a:r>
              <a:rPr lang="en-US" sz="1600">
                <a:latin typeface="Arial Unicode MS" pitchFamily="34" charset="-128"/>
              </a:rPr>
              <a:t>         </a:t>
            </a:r>
            <a:r>
              <a:rPr lang="en-US" sz="1600">
                <a:solidFill>
                  <a:srgbClr val="808080"/>
                </a:solidFill>
                <a:latin typeface="Arial Unicode MS" pitchFamily="34" charset="-128"/>
              </a:rPr>
              <a:t>Stored data manager</a:t>
            </a:r>
            <a:r>
              <a:rPr lang="en-US" sz="1600">
                <a:latin typeface="Arial Unicode MS" pitchFamily="34" charset="-128"/>
              </a:rPr>
              <a:t>				                        </a:t>
            </a:r>
          </a:p>
          <a:p>
            <a:pPr algn="ctr"/>
            <a:endParaRPr lang="en-US" b="1">
              <a:latin typeface="Arial Unicode MS" pitchFamily="34" charset="-128"/>
            </a:endParaRPr>
          </a:p>
          <a:p>
            <a:pPr algn="ctr"/>
            <a:endParaRPr lang="en-US" b="1">
              <a:latin typeface="Arial Unicode MS" pitchFamily="34" charset="-128"/>
            </a:endParaRPr>
          </a:p>
          <a:p>
            <a:pPr algn="ctr"/>
            <a:endParaRPr lang="en-US" b="1">
              <a:latin typeface="Arial Unicode MS" pitchFamily="34" charset="-128"/>
            </a:endParaRPr>
          </a:p>
        </p:txBody>
      </p:sp>
      <p:sp>
        <p:nvSpPr>
          <p:cNvPr id="43013" name="AutoShape 4"/>
          <p:cNvSpPr>
            <a:spLocks noChangeArrowheads="1"/>
          </p:cNvSpPr>
          <p:nvPr/>
        </p:nvSpPr>
        <p:spPr bwMode="auto">
          <a:xfrm>
            <a:off x="914400" y="2133600"/>
            <a:ext cx="7772400" cy="1371600"/>
          </a:xfrm>
          <a:prstGeom prst="flowChartProcess">
            <a:avLst/>
          </a:prstGeom>
          <a:solidFill>
            <a:schemeClr val="accent1">
              <a:alpha val="34901"/>
            </a:schemeClr>
          </a:solidFill>
          <a:ln w="9525">
            <a:solidFill>
              <a:schemeClr val="tx1"/>
            </a:solidFill>
            <a:miter lim="800000"/>
            <a:headEnd/>
            <a:tailEnd/>
          </a:ln>
        </p:spPr>
        <p:txBody>
          <a:bodyPr wrap="none" anchor="ctr"/>
          <a:lstStyle/>
          <a:p>
            <a:pPr algn="ctr"/>
            <a:r>
              <a:rPr lang="en-US" sz="1600">
                <a:solidFill>
                  <a:srgbClr val="808080"/>
                </a:solidFill>
                <a:latin typeface="Arial Unicode MS" pitchFamily="34" charset="-128"/>
              </a:rPr>
              <a:t> Query/Program processor					                        </a:t>
            </a:r>
          </a:p>
          <a:p>
            <a:pPr algn="ctr"/>
            <a:r>
              <a:rPr lang="en-US" b="1">
                <a:latin typeface="Arial Unicode MS" pitchFamily="34" charset="-128"/>
              </a:rPr>
              <a:t>  </a:t>
            </a:r>
          </a:p>
          <a:p>
            <a:pPr algn="ctr"/>
            <a:endParaRPr lang="en-US" b="1">
              <a:latin typeface="Arial Unicode MS" pitchFamily="34" charset="-128"/>
            </a:endParaRPr>
          </a:p>
          <a:p>
            <a:pPr algn="ctr"/>
            <a:endParaRPr lang="en-US" b="1">
              <a:latin typeface="Arial Unicode MS" pitchFamily="34" charset="-128"/>
            </a:endParaRPr>
          </a:p>
        </p:txBody>
      </p:sp>
      <p:sp>
        <p:nvSpPr>
          <p:cNvPr id="43014" name="AutoShape 5"/>
          <p:cNvSpPr>
            <a:spLocks noChangeArrowheads="1"/>
          </p:cNvSpPr>
          <p:nvPr/>
        </p:nvSpPr>
        <p:spPr bwMode="auto">
          <a:xfrm>
            <a:off x="914400" y="685800"/>
            <a:ext cx="7772400" cy="685800"/>
          </a:xfrm>
          <a:prstGeom prst="flowChartProcess">
            <a:avLst/>
          </a:prstGeom>
          <a:solidFill>
            <a:schemeClr val="accent1">
              <a:alpha val="34901"/>
            </a:schemeClr>
          </a:solidFill>
          <a:ln w="9525">
            <a:solidFill>
              <a:schemeClr val="tx1"/>
            </a:solidFill>
            <a:miter lim="800000"/>
            <a:headEnd/>
            <a:tailEnd/>
          </a:ln>
        </p:spPr>
        <p:txBody>
          <a:bodyPr wrap="none" anchor="ctr"/>
          <a:lstStyle/>
          <a:p>
            <a:pPr algn="ctr"/>
            <a:r>
              <a:rPr lang="en-US" sz="1600">
                <a:latin typeface="Arial Unicode MS" pitchFamily="34" charset="-128"/>
              </a:rPr>
              <a:t>          </a:t>
            </a:r>
            <a:r>
              <a:rPr lang="en-US" sz="1600">
                <a:solidFill>
                  <a:srgbClr val="808080"/>
                </a:solidFill>
                <a:latin typeface="Arial Unicode MS" pitchFamily="34" charset="-128"/>
              </a:rPr>
              <a:t>Queries</a:t>
            </a:r>
            <a:r>
              <a:rPr lang="en-US" sz="1600">
                <a:latin typeface="Arial Unicode MS" pitchFamily="34" charset="-128"/>
              </a:rPr>
              <a:t> </a:t>
            </a:r>
            <a:r>
              <a:rPr lang="en-US" sz="1600">
                <a:solidFill>
                  <a:srgbClr val="808080"/>
                </a:solidFill>
                <a:latin typeface="Arial Unicode MS" pitchFamily="34" charset="-128"/>
              </a:rPr>
              <a:t>&amp;</a:t>
            </a:r>
            <a:r>
              <a:rPr lang="en-US" sz="1600">
                <a:latin typeface="Arial Unicode MS" pitchFamily="34" charset="-128"/>
              </a:rPr>
              <a:t>							                         </a:t>
            </a:r>
          </a:p>
          <a:p>
            <a:pPr algn="ctr"/>
            <a:r>
              <a:rPr lang="en-US" sz="1600">
                <a:latin typeface="Arial Unicode MS" pitchFamily="34" charset="-128"/>
              </a:rPr>
              <a:t>          </a:t>
            </a:r>
            <a:r>
              <a:rPr lang="en-US" sz="1600">
                <a:solidFill>
                  <a:srgbClr val="808080"/>
                </a:solidFill>
                <a:latin typeface="Arial Unicode MS" pitchFamily="34" charset="-128"/>
              </a:rPr>
              <a:t>Application</a:t>
            </a:r>
            <a:r>
              <a:rPr lang="en-US" sz="1600">
                <a:latin typeface="Arial Unicode MS" pitchFamily="34" charset="-128"/>
              </a:rPr>
              <a:t> </a:t>
            </a:r>
            <a:r>
              <a:rPr lang="en-US" sz="1600">
                <a:solidFill>
                  <a:srgbClr val="808080"/>
                </a:solidFill>
                <a:latin typeface="Arial Unicode MS" pitchFamily="34" charset="-128"/>
              </a:rPr>
              <a:t>Programs</a:t>
            </a:r>
            <a:r>
              <a:rPr lang="en-US" sz="1600">
                <a:latin typeface="Arial Unicode MS" pitchFamily="34" charset="-128"/>
              </a:rPr>
              <a:t>						                        </a:t>
            </a:r>
            <a:endParaRPr lang="en-US" b="1">
              <a:latin typeface="Arial Unicode MS" pitchFamily="34" charset="-128"/>
            </a:endParaRPr>
          </a:p>
        </p:txBody>
      </p:sp>
      <p:sp>
        <p:nvSpPr>
          <p:cNvPr id="43015" name="AutoShape 6"/>
          <p:cNvSpPr>
            <a:spLocks noChangeArrowheads="1"/>
          </p:cNvSpPr>
          <p:nvPr/>
        </p:nvSpPr>
        <p:spPr bwMode="auto">
          <a:xfrm>
            <a:off x="2438400" y="6096000"/>
            <a:ext cx="1752600" cy="609600"/>
          </a:xfrm>
          <a:prstGeom prst="flowChartMagneticDisk">
            <a:avLst/>
          </a:prstGeom>
          <a:solidFill>
            <a:srgbClr val="EAEAEA">
              <a:alpha val="34901"/>
            </a:srgbClr>
          </a:solidFill>
          <a:ln w="9525">
            <a:solidFill>
              <a:schemeClr val="tx1"/>
            </a:solidFill>
            <a:round/>
            <a:headEnd/>
            <a:tailEnd/>
          </a:ln>
        </p:spPr>
        <p:txBody>
          <a:bodyPr wrap="none" anchor="ctr"/>
          <a:lstStyle/>
          <a:p>
            <a:pPr algn="ctr"/>
            <a:r>
              <a:rPr lang="en-US" sz="1600">
                <a:solidFill>
                  <a:srgbClr val="808080"/>
                </a:solidFill>
                <a:latin typeface="Arial Unicode MS" pitchFamily="34" charset="-128"/>
              </a:rPr>
              <a:t>data definition files</a:t>
            </a:r>
          </a:p>
        </p:txBody>
      </p:sp>
      <p:sp>
        <p:nvSpPr>
          <p:cNvPr id="43016" name="AutoShape 7"/>
          <p:cNvSpPr>
            <a:spLocks noChangeArrowheads="1"/>
          </p:cNvSpPr>
          <p:nvPr/>
        </p:nvSpPr>
        <p:spPr bwMode="auto">
          <a:xfrm>
            <a:off x="5334000" y="6096000"/>
            <a:ext cx="1752600" cy="609600"/>
          </a:xfrm>
          <a:prstGeom prst="flowChartMagneticDisk">
            <a:avLst/>
          </a:prstGeom>
          <a:solidFill>
            <a:srgbClr val="EAEAEA">
              <a:alpha val="34901"/>
            </a:srgbClr>
          </a:solidFill>
          <a:ln w="9525">
            <a:solidFill>
              <a:schemeClr val="tx1"/>
            </a:solidFill>
            <a:round/>
            <a:headEnd/>
            <a:tailEnd/>
          </a:ln>
        </p:spPr>
        <p:txBody>
          <a:bodyPr wrap="none" anchor="ctr"/>
          <a:lstStyle/>
          <a:p>
            <a:pPr algn="ctr"/>
            <a:r>
              <a:rPr lang="en-US" sz="1600">
                <a:solidFill>
                  <a:srgbClr val="808080"/>
                </a:solidFill>
                <a:latin typeface="Arial Unicode MS" pitchFamily="34" charset="-128"/>
              </a:rPr>
              <a:t>data files</a:t>
            </a:r>
          </a:p>
        </p:txBody>
      </p:sp>
      <p:sp>
        <p:nvSpPr>
          <p:cNvPr id="43017" name="Text Box 8"/>
          <p:cNvSpPr txBox="1">
            <a:spLocks noChangeArrowheads="1"/>
          </p:cNvSpPr>
          <p:nvPr/>
        </p:nvSpPr>
        <p:spPr bwMode="auto">
          <a:xfrm>
            <a:off x="4060825" y="153988"/>
            <a:ext cx="847725" cy="396875"/>
          </a:xfrm>
          <a:prstGeom prst="rect">
            <a:avLst/>
          </a:prstGeom>
          <a:noFill/>
          <a:ln w="9525">
            <a:noFill/>
            <a:miter lim="800000"/>
            <a:headEnd/>
            <a:tailEnd/>
          </a:ln>
        </p:spPr>
        <p:txBody>
          <a:bodyPr wrap="none">
            <a:spAutoFit/>
          </a:bodyPr>
          <a:lstStyle/>
          <a:p>
            <a:pPr algn="ctr"/>
            <a:r>
              <a:rPr lang="en-US">
                <a:solidFill>
                  <a:srgbClr val="808080"/>
                </a:solidFill>
                <a:latin typeface="Arial Unicode MS" pitchFamily="34" charset="-128"/>
              </a:rPr>
              <a:t>Users</a:t>
            </a:r>
          </a:p>
        </p:txBody>
      </p:sp>
      <p:sp>
        <p:nvSpPr>
          <p:cNvPr id="43018" name="AutoShape 9"/>
          <p:cNvSpPr>
            <a:spLocks noChangeArrowheads="1"/>
          </p:cNvSpPr>
          <p:nvPr/>
        </p:nvSpPr>
        <p:spPr bwMode="auto">
          <a:xfrm>
            <a:off x="1066800" y="5410200"/>
            <a:ext cx="6934200" cy="457200"/>
          </a:xfrm>
          <a:prstGeom prst="flowChartProcess">
            <a:avLst/>
          </a:prstGeom>
          <a:solidFill>
            <a:schemeClr val="accent1">
              <a:alpha val="34901"/>
            </a:schemeClr>
          </a:solidFill>
          <a:ln w="9525">
            <a:solidFill>
              <a:schemeClr val="tx1"/>
            </a:solidFill>
            <a:miter lim="800000"/>
            <a:headEnd/>
            <a:tailEnd/>
          </a:ln>
        </p:spPr>
        <p:txBody>
          <a:bodyPr wrap="none" anchor="ctr"/>
          <a:lstStyle/>
          <a:p>
            <a:pPr algn="ctr"/>
            <a:r>
              <a:rPr lang="en-US" b="1">
                <a:solidFill>
                  <a:srgbClr val="808080"/>
                </a:solidFill>
                <a:latin typeface="Arial Unicode MS" pitchFamily="34" charset="-128"/>
              </a:rPr>
              <a:t>         Operating system                                                                             </a:t>
            </a:r>
            <a:endParaRPr lang="en-US" sz="2400">
              <a:solidFill>
                <a:srgbClr val="808080"/>
              </a:solidFill>
              <a:latin typeface="Arial Unicode MS" pitchFamily="34" charset="-128"/>
            </a:endParaRPr>
          </a:p>
        </p:txBody>
      </p:sp>
      <p:sp>
        <p:nvSpPr>
          <p:cNvPr id="43019" name="Line 10"/>
          <p:cNvSpPr>
            <a:spLocks noChangeShapeType="1"/>
          </p:cNvSpPr>
          <p:nvPr/>
        </p:nvSpPr>
        <p:spPr bwMode="auto">
          <a:xfrm>
            <a:off x="4572000" y="533400"/>
            <a:ext cx="0" cy="152400"/>
          </a:xfrm>
          <a:prstGeom prst="line">
            <a:avLst/>
          </a:prstGeom>
          <a:noFill/>
          <a:ln w="9525">
            <a:solidFill>
              <a:schemeClr val="tx1"/>
            </a:solidFill>
            <a:round/>
            <a:headEnd/>
            <a:tailEnd type="triangle" w="med" len="med"/>
          </a:ln>
        </p:spPr>
        <p:txBody>
          <a:bodyPr wrap="none" anchor="ctr"/>
          <a:lstStyle/>
          <a:p>
            <a:endParaRPr lang="en-US"/>
          </a:p>
        </p:txBody>
      </p:sp>
      <p:sp>
        <p:nvSpPr>
          <p:cNvPr id="43020" name="Line 11"/>
          <p:cNvSpPr>
            <a:spLocks noChangeShapeType="1"/>
          </p:cNvSpPr>
          <p:nvPr/>
        </p:nvSpPr>
        <p:spPr bwMode="auto">
          <a:xfrm>
            <a:off x="4572000" y="1371600"/>
            <a:ext cx="0" cy="228600"/>
          </a:xfrm>
          <a:prstGeom prst="line">
            <a:avLst/>
          </a:prstGeom>
          <a:noFill/>
          <a:ln w="9525">
            <a:solidFill>
              <a:schemeClr val="tx1"/>
            </a:solidFill>
            <a:round/>
            <a:headEnd/>
            <a:tailEnd type="triangle" w="med" len="med"/>
          </a:ln>
        </p:spPr>
        <p:txBody>
          <a:bodyPr wrap="none" anchor="ctr"/>
          <a:lstStyle/>
          <a:p>
            <a:endParaRPr lang="en-US"/>
          </a:p>
        </p:txBody>
      </p:sp>
      <p:sp>
        <p:nvSpPr>
          <p:cNvPr id="43021" name="Line 12"/>
          <p:cNvSpPr>
            <a:spLocks noChangeShapeType="1"/>
          </p:cNvSpPr>
          <p:nvPr/>
        </p:nvSpPr>
        <p:spPr bwMode="auto">
          <a:xfrm>
            <a:off x="4572000" y="3505200"/>
            <a:ext cx="0" cy="228600"/>
          </a:xfrm>
          <a:prstGeom prst="line">
            <a:avLst/>
          </a:prstGeom>
          <a:noFill/>
          <a:ln w="9525">
            <a:solidFill>
              <a:schemeClr val="tx1"/>
            </a:solidFill>
            <a:round/>
            <a:headEnd/>
            <a:tailEnd type="triangle" w="med" len="med"/>
          </a:ln>
        </p:spPr>
        <p:txBody>
          <a:bodyPr wrap="none" anchor="ctr"/>
          <a:lstStyle/>
          <a:p>
            <a:endParaRPr lang="en-US"/>
          </a:p>
        </p:txBody>
      </p:sp>
      <p:sp>
        <p:nvSpPr>
          <p:cNvPr id="43022" name="Line 13"/>
          <p:cNvSpPr>
            <a:spLocks noChangeShapeType="1"/>
          </p:cNvSpPr>
          <p:nvPr/>
        </p:nvSpPr>
        <p:spPr bwMode="auto">
          <a:xfrm>
            <a:off x="4572000" y="5257800"/>
            <a:ext cx="0" cy="152400"/>
          </a:xfrm>
          <a:prstGeom prst="line">
            <a:avLst/>
          </a:prstGeom>
          <a:noFill/>
          <a:ln w="9525">
            <a:solidFill>
              <a:schemeClr val="tx1"/>
            </a:solidFill>
            <a:round/>
            <a:headEnd/>
            <a:tailEnd type="triangle" w="med" len="med"/>
          </a:ln>
        </p:spPr>
        <p:txBody>
          <a:bodyPr wrap="none" anchor="ctr"/>
          <a:lstStyle/>
          <a:p>
            <a:endParaRPr lang="en-US"/>
          </a:p>
        </p:txBody>
      </p:sp>
      <p:sp>
        <p:nvSpPr>
          <p:cNvPr id="43023" name="Line 14"/>
          <p:cNvSpPr>
            <a:spLocks noChangeShapeType="1"/>
          </p:cNvSpPr>
          <p:nvPr/>
        </p:nvSpPr>
        <p:spPr bwMode="auto">
          <a:xfrm>
            <a:off x="3276600" y="5867400"/>
            <a:ext cx="0" cy="228600"/>
          </a:xfrm>
          <a:prstGeom prst="line">
            <a:avLst/>
          </a:prstGeom>
          <a:noFill/>
          <a:ln w="9525">
            <a:solidFill>
              <a:schemeClr val="tx1"/>
            </a:solidFill>
            <a:round/>
            <a:headEnd/>
            <a:tailEnd type="triangle" w="med" len="med"/>
          </a:ln>
        </p:spPr>
        <p:txBody>
          <a:bodyPr wrap="none" anchor="ctr"/>
          <a:lstStyle/>
          <a:p>
            <a:endParaRPr lang="en-US"/>
          </a:p>
        </p:txBody>
      </p:sp>
      <p:sp>
        <p:nvSpPr>
          <p:cNvPr id="43024" name="Line 15"/>
          <p:cNvSpPr>
            <a:spLocks noChangeShapeType="1"/>
          </p:cNvSpPr>
          <p:nvPr/>
        </p:nvSpPr>
        <p:spPr bwMode="auto">
          <a:xfrm>
            <a:off x="6172200" y="5867400"/>
            <a:ext cx="0" cy="228600"/>
          </a:xfrm>
          <a:prstGeom prst="line">
            <a:avLst/>
          </a:prstGeom>
          <a:noFill/>
          <a:ln w="9525">
            <a:solidFill>
              <a:schemeClr val="tx1"/>
            </a:solidFill>
            <a:round/>
            <a:headEnd/>
            <a:tailEnd type="triangle" w="med" len="med"/>
          </a:ln>
        </p:spPr>
        <p:txBody>
          <a:bodyPr wrap="none" anchor="ctr"/>
          <a:lstStyle/>
          <a:p>
            <a:endParaRPr lang="en-US"/>
          </a:p>
        </p:txBody>
      </p:sp>
      <p:sp>
        <p:nvSpPr>
          <p:cNvPr id="43025" name="Line 16"/>
          <p:cNvSpPr>
            <a:spLocks noChangeShapeType="1"/>
          </p:cNvSpPr>
          <p:nvPr/>
        </p:nvSpPr>
        <p:spPr bwMode="auto">
          <a:xfrm>
            <a:off x="76200" y="5334000"/>
            <a:ext cx="9144000" cy="0"/>
          </a:xfrm>
          <a:prstGeom prst="line">
            <a:avLst/>
          </a:prstGeom>
          <a:noFill/>
          <a:ln w="76200">
            <a:solidFill>
              <a:schemeClr val="tx1"/>
            </a:solidFill>
            <a:prstDash val="dash"/>
            <a:round/>
            <a:headEnd/>
            <a:tailEnd/>
          </a:ln>
        </p:spPr>
        <p:txBody>
          <a:bodyPr wrap="none" anchor="ctr"/>
          <a:lstStyle/>
          <a:p>
            <a:endParaRPr lang="en-US"/>
          </a:p>
        </p:txBody>
      </p:sp>
      <p:sp>
        <p:nvSpPr>
          <p:cNvPr id="43026" name="Line 17"/>
          <p:cNvSpPr>
            <a:spLocks noChangeShapeType="1"/>
          </p:cNvSpPr>
          <p:nvPr/>
        </p:nvSpPr>
        <p:spPr bwMode="auto">
          <a:xfrm>
            <a:off x="76200" y="3581400"/>
            <a:ext cx="9144000" cy="0"/>
          </a:xfrm>
          <a:prstGeom prst="line">
            <a:avLst/>
          </a:prstGeom>
          <a:noFill/>
          <a:ln w="76200">
            <a:solidFill>
              <a:schemeClr val="tx1"/>
            </a:solidFill>
            <a:prstDash val="dash"/>
            <a:round/>
            <a:headEnd/>
            <a:tailEnd/>
          </a:ln>
        </p:spPr>
        <p:txBody>
          <a:bodyPr wrap="none" anchor="ctr"/>
          <a:lstStyle/>
          <a:p>
            <a:endParaRPr lang="en-US"/>
          </a:p>
        </p:txBody>
      </p:sp>
      <p:sp>
        <p:nvSpPr>
          <p:cNvPr id="43027" name="Text Box 18"/>
          <p:cNvSpPr txBox="1">
            <a:spLocks noChangeArrowheads="1"/>
          </p:cNvSpPr>
          <p:nvPr/>
        </p:nvSpPr>
        <p:spPr bwMode="auto">
          <a:xfrm>
            <a:off x="3352800" y="3051175"/>
            <a:ext cx="2503488" cy="485775"/>
          </a:xfrm>
          <a:prstGeom prst="rect">
            <a:avLst/>
          </a:prstGeom>
          <a:solidFill>
            <a:schemeClr val="bg1"/>
          </a:solidFill>
          <a:ln w="28575">
            <a:solidFill>
              <a:schemeClr val="tx1"/>
            </a:solidFill>
            <a:miter lim="800000"/>
            <a:headEnd/>
            <a:tailEnd/>
          </a:ln>
        </p:spPr>
        <p:txBody>
          <a:bodyPr wrap="none">
            <a:spAutoFit/>
          </a:bodyPr>
          <a:lstStyle/>
          <a:p>
            <a:r>
              <a:rPr lang="en-US" sz="2400" b="1">
                <a:latin typeface="Arial Unicode MS" pitchFamily="34" charset="-128"/>
              </a:rPr>
              <a:t>Conceptual View</a:t>
            </a:r>
          </a:p>
        </p:txBody>
      </p:sp>
      <p:sp>
        <p:nvSpPr>
          <p:cNvPr id="43028" name="Text Box 19"/>
          <p:cNvSpPr txBox="1">
            <a:spLocks noChangeArrowheads="1"/>
          </p:cNvSpPr>
          <p:nvPr/>
        </p:nvSpPr>
        <p:spPr bwMode="auto">
          <a:xfrm>
            <a:off x="3581400" y="4803775"/>
            <a:ext cx="1976438" cy="485775"/>
          </a:xfrm>
          <a:prstGeom prst="rect">
            <a:avLst/>
          </a:prstGeom>
          <a:solidFill>
            <a:schemeClr val="bg1"/>
          </a:solidFill>
          <a:ln w="28575">
            <a:solidFill>
              <a:schemeClr val="tx1"/>
            </a:solidFill>
            <a:miter lim="800000"/>
            <a:headEnd/>
            <a:tailEnd/>
          </a:ln>
        </p:spPr>
        <p:txBody>
          <a:bodyPr wrap="none">
            <a:spAutoFit/>
          </a:bodyPr>
          <a:lstStyle/>
          <a:p>
            <a:r>
              <a:rPr lang="en-US" sz="2400" b="1">
                <a:latin typeface="Arial Unicode MS" pitchFamily="34" charset="-128"/>
              </a:rPr>
              <a:t>Internal View</a:t>
            </a:r>
            <a:endParaRPr lang="en-US" sz="2400">
              <a:latin typeface="Arial Unicode MS" pitchFamily="34" charset="-128"/>
            </a:endParaRPr>
          </a:p>
        </p:txBody>
      </p:sp>
      <p:sp>
        <p:nvSpPr>
          <p:cNvPr id="43029" name="AutoShape 20"/>
          <p:cNvSpPr>
            <a:spLocks noChangeArrowheads="1"/>
          </p:cNvSpPr>
          <p:nvPr/>
        </p:nvSpPr>
        <p:spPr bwMode="auto">
          <a:xfrm>
            <a:off x="7010400" y="3733800"/>
            <a:ext cx="1676400" cy="1371600"/>
          </a:xfrm>
          <a:prstGeom prst="flowChartProcess">
            <a:avLst/>
          </a:prstGeom>
          <a:solidFill>
            <a:schemeClr val="accent1">
              <a:alpha val="34901"/>
            </a:schemeClr>
          </a:solidFill>
          <a:ln w="9525">
            <a:solidFill>
              <a:schemeClr val="tx1"/>
            </a:solidFill>
            <a:miter lim="800000"/>
            <a:headEnd/>
            <a:tailEnd/>
          </a:ln>
        </p:spPr>
        <p:txBody>
          <a:bodyPr wrap="none" anchor="ctr"/>
          <a:lstStyle/>
          <a:p>
            <a:pPr algn="ctr"/>
            <a:r>
              <a:rPr lang="en-US" sz="1600">
                <a:solidFill>
                  <a:srgbClr val="808080"/>
                </a:solidFill>
                <a:latin typeface="Arial Unicode MS" pitchFamily="34" charset="-128"/>
              </a:rPr>
              <a:t>Concurrency &amp;</a:t>
            </a:r>
          </a:p>
          <a:p>
            <a:pPr algn="ctr"/>
            <a:r>
              <a:rPr lang="en-US" sz="1600">
                <a:solidFill>
                  <a:srgbClr val="808080"/>
                </a:solidFill>
                <a:latin typeface="Arial Unicode MS" pitchFamily="34" charset="-128"/>
              </a:rPr>
              <a:t>Recovery</a:t>
            </a:r>
          </a:p>
          <a:p>
            <a:pPr algn="ctr"/>
            <a:r>
              <a:rPr lang="en-US" sz="1600">
                <a:solidFill>
                  <a:srgbClr val="808080"/>
                </a:solidFill>
                <a:latin typeface="Arial Unicode MS" pitchFamily="34" charset="-128"/>
              </a:rPr>
              <a:t>Systems</a:t>
            </a:r>
          </a:p>
          <a:p>
            <a:pPr algn="ctr"/>
            <a:endParaRPr lang="en-US" b="1">
              <a:latin typeface="Arial Unicode MS" pitchFamily="34" charset="-128"/>
            </a:endParaRPr>
          </a:p>
        </p:txBody>
      </p:sp>
      <p:sp>
        <p:nvSpPr>
          <p:cNvPr id="43030" name="Line 21"/>
          <p:cNvSpPr>
            <a:spLocks noChangeShapeType="1"/>
          </p:cNvSpPr>
          <p:nvPr/>
        </p:nvSpPr>
        <p:spPr bwMode="auto">
          <a:xfrm>
            <a:off x="76200" y="1447800"/>
            <a:ext cx="9144000" cy="0"/>
          </a:xfrm>
          <a:prstGeom prst="line">
            <a:avLst/>
          </a:prstGeom>
          <a:noFill/>
          <a:ln w="76200">
            <a:solidFill>
              <a:schemeClr val="tx1"/>
            </a:solidFill>
            <a:prstDash val="dash"/>
            <a:round/>
            <a:headEnd/>
            <a:tailEnd/>
          </a:ln>
        </p:spPr>
        <p:txBody>
          <a:bodyPr wrap="none" anchor="ctr"/>
          <a:lstStyle/>
          <a:p>
            <a:endParaRPr lang="en-US"/>
          </a:p>
        </p:txBody>
      </p:sp>
      <p:sp>
        <p:nvSpPr>
          <p:cNvPr id="43031" name="Text Box 22"/>
          <p:cNvSpPr txBox="1">
            <a:spLocks noChangeArrowheads="1"/>
          </p:cNvSpPr>
          <p:nvPr/>
        </p:nvSpPr>
        <p:spPr bwMode="auto">
          <a:xfrm>
            <a:off x="3429000" y="993775"/>
            <a:ext cx="2078038" cy="485775"/>
          </a:xfrm>
          <a:prstGeom prst="rect">
            <a:avLst/>
          </a:prstGeom>
          <a:solidFill>
            <a:schemeClr val="bg1"/>
          </a:solidFill>
          <a:ln w="28575">
            <a:solidFill>
              <a:schemeClr val="tx1"/>
            </a:solidFill>
            <a:miter lim="800000"/>
            <a:headEnd/>
            <a:tailEnd/>
          </a:ln>
        </p:spPr>
        <p:txBody>
          <a:bodyPr wrap="none">
            <a:spAutoFit/>
          </a:bodyPr>
          <a:lstStyle/>
          <a:p>
            <a:r>
              <a:rPr lang="en-US" sz="2400" b="1">
                <a:latin typeface="Arial Unicode MS" pitchFamily="34" charset="-128"/>
              </a:rPr>
              <a:t>External View</a:t>
            </a:r>
            <a:endParaRPr lang="en-US" sz="2400">
              <a:latin typeface="Arial Unicode MS" pitchFamily="34" charset="-12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2"/>
          <p:cNvSpPr>
            <a:spLocks noGrp="1"/>
          </p:cNvSpPr>
          <p:nvPr>
            <p:ph type="sldNum" sz="quarter" idx="10"/>
          </p:nvPr>
        </p:nvSpPr>
        <p:spPr>
          <a:noFill/>
        </p:spPr>
        <p:txBody>
          <a:bodyPr/>
          <a:lstStyle/>
          <a:p>
            <a:fld id="{AF65B6AA-4935-48F8-971B-55EB66573DF4}" type="slidenum">
              <a:rPr lang="en-US" smtClean="0"/>
              <a:pPr/>
              <a:t>41</a:t>
            </a:fld>
            <a:endParaRPr lang="en-US" smtClean="0"/>
          </a:p>
        </p:txBody>
      </p:sp>
      <p:sp>
        <p:nvSpPr>
          <p:cNvPr id="44035" name="AutoShape 2"/>
          <p:cNvSpPr>
            <a:spLocks noChangeArrowheads="1"/>
          </p:cNvSpPr>
          <p:nvPr/>
        </p:nvSpPr>
        <p:spPr bwMode="auto">
          <a:xfrm>
            <a:off x="304800" y="1600200"/>
            <a:ext cx="8534400" cy="3657600"/>
          </a:xfrm>
          <a:prstGeom prst="flowChartProcess">
            <a:avLst/>
          </a:prstGeom>
          <a:solidFill>
            <a:srgbClr val="EAEAEA"/>
          </a:solidFill>
          <a:ln w="9525">
            <a:solidFill>
              <a:schemeClr val="tx1"/>
            </a:solidFill>
            <a:miter lim="800000"/>
            <a:headEnd/>
            <a:tailEnd/>
          </a:ln>
        </p:spPr>
        <p:txBody>
          <a:bodyPr wrap="none" anchor="ctr"/>
          <a:lstStyle/>
          <a:p>
            <a:pPr algn="ctr"/>
            <a:r>
              <a:rPr lang="en-US" b="1">
                <a:latin typeface="Arial Unicode MS" pitchFamily="34" charset="-128"/>
              </a:rPr>
              <a:t>DBMS									   </a:t>
            </a:r>
          </a:p>
          <a:p>
            <a:pPr algn="ctr"/>
            <a:endParaRPr lang="en-US" b="1">
              <a:latin typeface="Arial Unicode MS" pitchFamily="34" charset="-128"/>
            </a:endParaRPr>
          </a:p>
          <a:p>
            <a:pPr algn="ctr"/>
            <a:endParaRPr lang="en-US" b="1">
              <a:latin typeface="Arial Unicode MS" pitchFamily="34" charset="-128"/>
            </a:endParaRPr>
          </a:p>
          <a:p>
            <a:pPr algn="ctr"/>
            <a:endParaRPr lang="en-US" b="1">
              <a:latin typeface="Arial Unicode MS" pitchFamily="34" charset="-128"/>
            </a:endParaRPr>
          </a:p>
          <a:p>
            <a:pPr algn="ctr"/>
            <a:endParaRPr lang="en-US" b="1">
              <a:latin typeface="Arial Unicode MS" pitchFamily="34" charset="-128"/>
            </a:endParaRPr>
          </a:p>
          <a:p>
            <a:pPr algn="ctr"/>
            <a:endParaRPr lang="en-US" b="1">
              <a:latin typeface="Arial Unicode MS" pitchFamily="34" charset="-128"/>
            </a:endParaRPr>
          </a:p>
          <a:p>
            <a:pPr algn="ctr"/>
            <a:endParaRPr lang="en-US" b="1">
              <a:latin typeface="Arial Unicode MS" pitchFamily="34" charset="-128"/>
            </a:endParaRPr>
          </a:p>
          <a:p>
            <a:pPr algn="ctr"/>
            <a:endParaRPr lang="en-US" b="1">
              <a:latin typeface="Arial Unicode MS" pitchFamily="34" charset="-128"/>
            </a:endParaRPr>
          </a:p>
          <a:p>
            <a:pPr algn="ctr"/>
            <a:endParaRPr lang="en-US" b="1">
              <a:latin typeface="Arial Unicode MS" pitchFamily="34" charset="-128"/>
            </a:endParaRPr>
          </a:p>
          <a:p>
            <a:pPr algn="ctr"/>
            <a:endParaRPr lang="en-US" b="1">
              <a:latin typeface="Arial Unicode MS" pitchFamily="34" charset="-128"/>
            </a:endParaRPr>
          </a:p>
          <a:p>
            <a:pPr algn="ctr"/>
            <a:endParaRPr lang="en-US" b="1">
              <a:latin typeface="Arial Unicode MS" pitchFamily="34" charset="-128"/>
            </a:endParaRPr>
          </a:p>
        </p:txBody>
      </p:sp>
      <p:sp>
        <p:nvSpPr>
          <p:cNvPr id="44036" name="AutoShape 3"/>
          <p:cNvSpPr>
            <a:spLocks noChangeArrowheads="1"/>
          </p:cNvSpPr>
          <p:nvPr/>
        </p:nvSpPr>
        <p:spPr bwMode="auto">
          <a:xfrm>
            <a:off x="914400" y="2133600"/>
            <a:ext cx="7772400" cy="1371600"/>
          </a:xfrm>
          <a:prstGeom prst="flowChartProcess">
            <a:avLst/>
          </a:prstGeom>
          <a:solidFill>
            <a:srgbClr val="C8C864"/>
          </a:solidFill>
          <a:ln w="9525">
            <a:solidFill>
              <a:schemeClr val="tx1"/>
            </a:solidFill>
            <a:miter lim="800000"/>
            <a:headEnd/>
            <a:tailEnd/>
          </a:ln>
        </p:spPr>
        <p:txBody>
          <a:bodyPr wrap="none" anchor="ctr"/>
          <a:lstStyle/>
          <a:p>
            <a:pPr algn="ctr"/>
            <a:r>
              <a:rPr lang="en-US" sz="1600">
                <a:latin typeface="Arial Unicode MS" pitchFamily="34" charset="-128"/>
              </a:rPr>
              <a:t> </a:t>
            </a:r>
            <a:r>
              <a:rPr lang="en-US" sz="1600">
                <a:solidFill>
                  <a:schemeClr val="tx2"/>
                </a:solidFill>
                <a:latin typeface="Arial Unicode MS" pitchFamily="34" charset="-128"/>
              </a:rPr>
              <a:t>Query/Program</a:t>
            </a:r>
            <a:r>
              <a:rPr lang="en-US" sz="1600">
                <a:latin typeface="Arial Unicode MS" pitchFamily="34" charset="-128"/>
              </a:rPr>
              <a:t> processor					                        </a:t>
            </a:r>
          </a:p>
          <a:p>
            <a:pPr algn="ctr"/>
            <a:r>
              <a:rPr lang="en-US" b="1">
                <a:latin typeface="Arial Unicode MS" pitchFamily="34" charset="-128"/>
              </a:rPr>
              <a:t>  </a:t>
            </a:r>
          </a:p>
          <a:p>
            <a:pPr algn="ctr"/>
            <a:endParaRPr lang="en-US" b="1">
              <a:latin typeface="Arial Unicode MS" pitchFamily="34" charset="-128"/>
            </a:endParaRPr>
          </a:p>
          <a:p>
            <a:pPr algn="ctr"/>
            <a:endParaRPr lang="en-US" b="1">
              <a:latin typeface="Arial Unicode MS" pitchFamily="34" charset="-128"/>
            </a:endParaRPr>
          </a:p>
        </p:txBody>
      </p:sp>
      <p:sp>
        <p:nvSpPr>
          <p:cNvPr id="44037" name="AutoShape 4"/>
          <p:cNvSpPr>
            <a:spLocks noChangeArrowheads="1"/>
          </p:cNvSpPr>
          <p:nvPr/>
        </p:nvSpPr>
        <p:spPr bwMode="auto">
          <a:xfrm>
            <a:off x="2438400" y="6096000"/>
            <a:ext cx="1752600" cy="609600"/>
          </a:xfrm>
          <a:prstGeom prst="flowChartMagneticDisk">
            <a:avLst/>
          </a:prstGeom>
          <a:solidFill>
            <a:srgbClr val="EAEAEA"/>
          </a:solidFill>
          <a:ln w="9525">
            <a:solidFill>
              <a:schemeClr val="tx1"/>
            </a:solidFill>
            <a:round/>
            <a:headEnd/>
            <a:tailEnd/>
          </a:ln>
        </p:spPr>
        <p:txBody>
          <a:bodyPr wrap="none" anchor="ctr"/>
          <a:lstStyle/>
          <a:p>
            <a:pPr algn="ctr"/>
            <a:r>
              <a:rPr lang="en-US" sz="1600">
                <a:latin typeface="Arial Unicode MS" pitchFamily="34" charset="-128"/>
              </a:rPr>
              <a:t>data </a:t>
            </a:r>
            <a:r>
              <a:rPr lang="en-US" sz="1600">
                <a:solidFill>
                  <a:schemeClr val="tx2"/>
                </a:solidFill>
                <a:latin typeface="Arial Unicode MS" pitchFamily="34" charset="-128"/>
              </a:rPr>
              <a:t>definition</a:t>
            </a:r>
            <a:r>
              <a:rPr lang="en-US" sz="1600">
                <a:latin typeface="Arial Unicode MS" pitchFamily="34" charset="-128"/>
              </a:rPr>
              <a:t> files</a:t>
            </a:r>
          </a:p>
        </p:txBody>
      </p:sp>
      <p:sp>
        <p:nvSpPr>
          <p:cNvPr id="44038" name="AutoShape 5"/>
          <p:cNvSpPr>
            <a:spLocks noChangeArrowheads="1"/>
          </p:cNvSpPr>
          <p:nvPr/>
        </p:nvSpPr>
        <p:spPr bwMode="auto">
          <a:xfrm>
            <a:off x="5334000" y="6096000"/>
            <a:ext cx="1752600" cy="609600"/>
          </a:xfrm>
          <a:prstGeom prst="flowChartMagneticDisk">
            <a:avLst/>
          </a:prstGeom>
          <a:solidFill>
            <a:srgbClr val="EAEAEA"/>
          </a:solidFill>
          <a:ln w="9525">
            <a:solidFill>
              <a:schemeClr val="tx1"/>
            </a:solidFill>
            <a:round/>
            <a:headEnd/>
            <a:tailEnd/>
          </a:ln>
        </p:spPr>
        <p:txBody>
          <a:bodyPr wrap="none" anchor="ctr"/>
          <a:lstStyle/>
          <a:p>
            <a:pPr algn="ctr"/>
            <a:r>
              <a:rPr lang="en-US" sz="1600">
                <a:solidFill>
                  <a:schemeClr val="tx2"/>
                </a:solidFill>
                <a:latin typeface="Arial Unicode MS" pitchFamily="34" charset="-128"/>
              </a:rPr>
              <a:t>data</a:t>
            </a:r>
            <a:r>
              <a:rPr lang="en-US" sz="1600">
                <a:latin typeface="Arial Unicode MS" pitchFamily="34" charset="-128"/>
              </a:rPr>
              <a:t> files</a:t>
            </a:r>
          </a:p>
        </p:txBody>
      </p:sp>
      <p:sp>
        <p:nvSpPr>
          <p:cNvPr id="44039" name="AutoShape 6"/>
          <p:cNvSpPr>
            <a:spLocks noChangeArrowheads="1"/>
          </p:cNvSpPr>
          <p:nvPr/>
        </p:nvSpPr>
        <p:spPr bwMode="auto">
          <a:xfrm>
            <a:off x="914400" y="685800"/>
            <a:ext cx="7772400" cy="685800"/>
          </a:xfrm>
          <a:prstGeom prst="flowChartProcess">
            <a:avLst/>
          </a:prstGeom>
          <a:solidFill>
            <a:srgbClr val="C8C864"/>
          </a:solidFill>
          <a:ln w="9525">
            <a:solidFill>
              <a:schemeClr val="tx1"/>
            </a:solidFill>
            <a:miter lim="800000"/>
            <a:headEnd/>
            <a:tailEnd/>
          </a:ln>
        </p:spPr>
        <p:txBody>
          <a:bodyPr wrap="none" anchor="ctr"/>
          <a:lstStyle/>
          <a:p>
            <a:pPr algn="ctr"/>
            <a:r>
              <a:rPr lang="en-US" sz="1600">
                <a:latin typeface="Arial Unicode MS" pitchFamily="34" charset="-128"/>
              </a:rPr>
              <a:t>          </a:t>
            </a:r>
            <a:r>
              <a:rPr lang="en-US" sz="1600">
                <a:solidFill>
                  <a:schemeClr val="tx2"/>
                </a:solidFill>
                <a:latin typeface="Arial Unicode MS" pitchFamily="34" charset="-128"/>
              </a:rPr>
              <a:t>Queries</a:t>
            </a:r>
            <a:r>
              <a:rPr lang="en-US" sz="1600">
                <a:latin typeface="Arial Unicode MS" pitchFamily="34" charset="-128"/>
              </a:rPr>
              <a:t> &amp;							                         </a:t>
            </a:r>
          </a:p>
          <a:p>
            <a:pPr algn="ctr"/>
            <a:r>
              <a:rPr lang="en-US" sz="1600">
                <a:latin typeface="Arial Unicode MS" pitchFamily="34" charset="-128"/>
              </a:rPr>
              <a:t>          Application Programs						                        </a:t>
            </a:r>
            <a:endParaRPr lang="en-US" b="1">
              <a:latin typeface="Arial Unicode MS" pitchFamily="34" charset="-128"/>
            </a:endParaRPr>
          </a:p>
        </p:txBody>
      </p:sp>
      <p:sp>
        <p:nvSpPr>
          <p:cNvPr id="44040" name="Text Box 7"/>
          <p:cNvSpPr txBox="1">
            <a:spLocks noChangeArrowheads="1"/>
          </p:cNvSpPr>
          <p:nvPr/>
        </p:nvSpPr>
        <p:spPr bwMode="auto">
          <a:xfrm>
            <a:off x="1219200" y="153988"/>
            <a:ext cx="847725" cy="396875"/>
          </a:xfrm>
          <a:prstGeom prst="rect">
            <a:avLst/>
          </a:prstGeom>
          <a:noFill/>
          <a:ln w="9525">
            <a:noFill/>
            <a:miter lim="800000"/>
            <a:headEnd/>
            <a:tailEnd/>
          </a:ln>
        </p:spPr>
        <p:txBody>
          <a:bodyPr wrap="none">
            <a:spAutoFit/>
          </a:bodyPr>
          <a:lstStyle/>
          <a:p>
            <a:r>
              <a:rPr lang="en-US" b="1">
                <a:latin typeface="Arial Unicode MS" pitchFamily="34" charset="-128"/>
              </a:rPr>
              <a:t>Users</a:t>
            </a:r>
            <a:endParaRPr lang="en-US" sz="2400">
              <a:latin typeface="Arial Unicode MS" pitchFamily="34" charset="-128"/>
            </a:endParaRPr>
          </a:p>
        </p:txBody>
      </p:sp>
      <p:sp>
        <p:nvSpPr>
          <p:cNvPr id="44041" name="AutoShape 8"/>
          <p:cNvSpPr>
            <a:spLocks noChangeArrowheads="1"/>
          </p:cNvSpPr>
          <p:nvPr/>
        </p:nvSpPr>
        <p:spPr bwMode="auto">
          <a:xfrm>
            <a:off x="3810000" y="838200"/>
            <a:ext cx="1524000" cy="457200"/>
          </a:xfrm>
          <a:prstGeom prst="flowChartAlternateProcess">
            <a:avLst/>
          </a:prstGeom>
          <a:solidFill>
            <a:schemeClr val="bg1"/>
          </a:solidFill>
          <a:ln w="9525">
            <a:solidFill>
              <a:schemeClr val="tx1"/>
            </a:solidFill>
            <a:miter lim="800000"/>
            <a:headEnd/>
            <a:tailEnd/>
          </a:ln>
        </p:spPr>
        <p:txBody>
          <a:bodyPr wrap="none" anchor="ctr"/>
          <a:lstStyle/>
          <a:p>
            <a:pPr algn="ctr"/>
            <a:r>
              <a:rPr lang="en-US" sz="1400">
                <a:latin typeface="Arial Unicode MS" pitchFamily="34" charset="-128"/>
              </a:rPr>
              <a:t>DDL &amp;</a:t>
            </a:r>
          </a:p>
          <a:p>
            <a:pPr algn="ctr"/>
            <a:r>
              <a:rPr lang="en-US" sz="1400">
                <a:latin typeface="Arial Unicode MS" pitchFamily="34" charset="-128"/>
              </a:rPr>
              <a:t>system commands</a:t>
            </a:r>
          </a:p>
        </p:txBody>
      </p:sp>
      <p:sp>
        <p:nvSpPr>
          <p:cNvPr id="44042" name="AutoShape 9"/>
          <p:cNvSpPr>
            <a:spLocks noChangeArrowheads="1"/>
          </p:cNvSpPr>
          <p:nvPr/>
        </p:nvSpPr>
        <p:spPr bwMode="auto">
          <a:xfrm>
            <a:off x="5410200" y="838200"/>
            <a:ext cx="1524000" cy="457200"/>
          </a:xfrm>
          <a:prstGeom prst="flowChartAlternateProcess">
            <a:avLst/>
          </a:prstGeom>
          <a:solidFill>
            <a:schemeClr val="bg1"/>
          </a:solidFill>
          <a:ln w="9525">
            <a:solidFill>
              <a:schemeClr val="tx1"/>
            </a:solidFill>
            <a:miter lim="800000"/>
            <a:headEnd/>
            <a:tailEnd/>
          </a:ln>
        </p:spPr>
        <p:txBody>
          <a:bodyPr wrap="none" anchor="ctr"/>
          <a:lstStyle/>
          <a:p>
            <a:pPr algn="ctr"/>
            <a:r>
              <a:rPr lang="en-US" sz="1400">
                <a:latin typeface="Arial Unicode MS" pitchFamily="34" charset="-128"/>
              </a:rPr>
              <a:t>Interactive</a:t>
            </a:r>
          </a:p>
          <a:p>
            <a:pPr algn="ctr"/>
            <a:r>
              <a:rPr lang="en-US" sz="1400">
                <a:latin typeface="Arial Unicode MS" pitchFamily="34" charset="-128"/>
              </a:rPr>
              <a:t>queries</a:t>
            </a:r>
          </a:p>
        </p:txBody>
      </p:sp>
      <p:sp>
        <p:nvSpPr>
          <p:cNvPr id="44043" name="AutoShape 10"/>
          <p:cNvSpPr>
            <a:spLocks noChangeArrowheads="1"/>
          </p:cNvSpPr>
          <p:nvPr/>
        </p:nvSpPr>
        <p:spPr bwMode="auto">
          <a:xfrm>
            <a:off x="7010400" y="838200"/>
            <a:ext cx="1524000" cy="457200"/>
          </a:xfrm>
          <a:prstGeom prst="flowChartAlternateProcess">
            <a:avLst/>
          </a:prstGeom>
          <a:solidFill>
            <a:schemeClr val="bg1"/>
          </a:solidFill>
          <a:ln w="9525">
            <a:solidFill>
              <a:schemeClr val="tx1"/>
            </a:solidFill>
            <a:miter lim="800000"/>
            <a:headEnd/>
            <a:tailEnd/>
          </a:ln>
        </p:spPr>
        <p:txBody>
          <a:bodyPr wrap="none" anchor="ctr"/>
          <a:lstStyle/>
          <a:p>
            <a:pPr algn="ctr"/>
            <a:r>
              <a:rPr lang="en-US" sz="1400">
                <a:latin typeface="Arial Unicode MS" pitchFamily="34" charset="-128"/>
              </a:rPr>
              <a:t>Application</a:t>
            </a:r>
          </a:p>
          <a:p>
            <a:pPr algn="ctr"/>
            <a:r>
              <a:rPr lang="en-US" sz="1400">
                <a:latin typeface="Arial Unicode MS" pitchFamily="34" charset="-128"/>
              </a:rPr>
              <a:t>programs</a:t>
            </a:r>
          </a:p>
        </p:txBody>
      </p:sp>
      <p:sp>
        <p:nvSpPr>
          <p:cNvPr id="44044" name="AutoShape 11"/>
          <p:cNvSpPr>
            <a:spLocks noChangeArrowheads="1"/>
          </p:cNvSpPr>
          <p:nvPr/>
        </p:nvSpPr>
        <p:spPr bwMode="auto">
          <a:xfrm>
            <a:off x="7010400" y="2286000"/>
            <a:ext cx="1524000" cy="457200"/>
          </a:xfrm>
          <a:prstGeom prst="flowChartAlternateProcess">
            <a:avLst/>
          </a:prstGeom>
          <a:solidFill>
            <a:schemeClr val="bg1"/>
          </a:solidFill>
          <a:ln w="9525">
            <a:solidFill>
              <a:schemeClr val="tx1"/>
            </a:solidFill>
            <a:miter lim="800000"/>
            <a:headEnd/>
            <a:tailEnd/>
          </a:ln>
        </p:spPr>
        <p:txBody>
          <a:bodyPr wrap="none" anchor="ctr"/>
          <a:lstStyle/>
          <a:p>
            <a:pPr algn="ctr"/>
            <a:r>
              <a:rPr lang="en-US" sz="1400">
                <a:latin typeface="Arial Unicode MS" pitchFamily="34" charset="-128"/>
              </a:rPr>
              <a:t>DML</a:t>
            </a:r>
          </a:p>
          <a:p>
            <a:pPr algn="ctr"/>
            <a:r>
              <a:rPr lang="en-US" sz="1400">
                <a:latin typeface="Arial Unicode MS" pitchFamily="34" charset="-128"/>
              </a:rPr>
              <a:t>compiler</a:t>
            </a:r>
          </a:p>
        </p:txBody>
      </p:sp>
      <p:cxnSp>
        <p:nvCxnSpPr>
          <p:cNvPr id="44045" name="AutoShape 12"/>
          <p:cNvCxnSpPr>
            <a:cxnSpLocks noChangeShapeType="1"/>
            <a:stCxn id="44041" idx="2"/>
            <a:endCxn id="44058" idx="0"/>
          </p:cNvCxnSpPr>
          <p:nvPr/>
        </p:nvCxnSpPr>
        <p:spPr bwMode="auto">
          <a:xfrm>
            <a:off x="4572000" y="1295400"/>
            <a:ext cx="0" cy="990600"/>
          </a:xfrm>
          <a:prstGeom prst="straightConnector1">
            <a:avLst/>
          </a:prstGeom>
          <a:noFill/>
          <a:ln w="9525">
            <a:solidFill>
              <a:schemeClr val="tx1"/>
            </a:solidFill>
            <a:round/>
            <a:headEnd/>
            <a:tailEnd type="triangle" w="sm" len="sm"/>
          </a:ln>
        </p:spPr>
      </p:cxnSp>
      <p:cxnSp>
        <p:nvCxnSpPr>
          <p:cNvPr id="44046" name="AutoShape 13"/>
          <p:cNvCxnSpPr>
            <a:cxnSpLocks noChangeShapeType="1"/>
            <a:stCxn id="44042" idx="2"/>
            <a:endCxn id="44059" idx="0"/>
          </p:cNvCxnSpPr>
          <p:nvPr/>
        </p:nvCxnSpPr>
        <p:spPr bwMode="auto">
          <a:xfrm>
            <a:off x="6172200" y="1295400"/>
            <a:ext cx="0" cy="990600"/>
          </a:xfrm>
          <a:prstGeom prst="straightConnector1">
            <a:avLst/>
          </a:prstGeom>
          <a:noFill/>
          <a:ln w="9525">
            <a:solidFill>
              <a:schemeClr val="tx1"/>
            </a:solidFill>
            <a:round/>
            <a:headEnd/>
            <a:tailEnd type="triangle" w="sm" len="sm"/>
          </a:ln>
        </p:spPr>
      </p:cxnSp>
      <p:cxnSp>
        <p:nvCxnSpPr>
          <p:cNvPr id="44047" name="AutoShape 14"/>
          <p:cNvCxnSpPr>
            <a:cxnSpLocks noChangeShapeType="1"/>
            <a:stCxn id="44043" idx="2"/>
            <a:endCxn id="44044" idx="0"/>
          </p:cNvCxnSpPr>
          <p:nvPr/>
        </p:nvCxnSpPr>
        <p:spPr bwMode="auto">
          <a:xfrm>
            <a:off x="7772400" y="1295400"/>
            <a:ext cx="0" cy="990600"/>
          </a:xfrm>
          <a:prstGeom prst="straightConnector1">
            <a:avLst/>
          </a:prstGeom>
          <a:noFill/>
          <a:ln w="9525">
            <a:solidFill>
              <a:schemeClr val="tx1"/>
            </a:solidFill>
            <a:round/>
            <a:headEnd/>
            <a:tailEnd type="triangle" w="sm" len="sm"/>
          </a:ln>
        </p:spPr>
      </p:cxnSp>
      <p:sp>
        <p:nvSpPr>
          <p:cNvPr id="44048" name="AutoShape 15"/>
          <p:cNvSpPr>
            <a:spLocks noChangeArrowheads="1"/>
          </p:cNvSpPr>
          <p:nvPr/>
        </p:nvSpPr>
        <p:spPr bwMode="auto">
          <a:xfrm>
            <a:off x="5410200" y="2971800"/>
            <a:ext cx="1524000" cy="457200"/>
          </a:xfrm>
          <a:prstGeom prst="flowChartAlternateProcess">
            <a:avLst/>
          </a:prstGeom>
          <a:solidFill>
            <a:schemeClr val="bg1"/>
          </a:solidFill>
          <a:ln w="9525">
            <a:solidFill>
              <a:schemeClr val="tx1"/>
            </a:solidFill>
            <a:miter lim="800000"/>
            <a:headEnd/>
            <a:tailEnd/>
          </a:ln>
        </p:spPr>
        <p:txBody>
          <a:bodyPr wrap="none" anchor="ctr"/>
          <a:lstStyle/>
          <a:p>
            <a:pPr algn="ctr"/>
            <a:r>
              <a:rPr lang="en-US" sz="1400">
                <a:latin typeface="Arial Unicode MS" pitchFamily="34" charset="-128"/>
              </a:rPr>
              <a:t>Run-time</a:t>
            </a:r>
          </a:p>
          <a:p>
            <a:pPr algn="ctr"/>
            <a:r>
              <a:rPr lang="en-US" sz="1400">
                <a:latin typeface="Arial Unicode MS" pitchFamily="34" charset="-128"/>
              </a:rPr>
              <a:t>processor</a:t>
            </a:r>
          </a:p>
        </p:txBody>
      </p:sp>
      <p:cxnSp>
        <p:nvCxnSpPr>
          <p:cNvPr id="44049" name="AutoShape 16"/>
          <p:cNvCxnSpPr>
            <a:cxnSpLocks noChangeShapeType="1"/>
            <a:stCxn id="44058" idx="2"/>
            <a:endCxn id="44048" idx="0"/>
          </p:cNvCxnSpPr>
          <p:nvPr/>
        </p:nvCxnSpPr>
        <p:spPr bwMode="auto">
          <a:xfrm rot="16200000" flipH="1">
            <a:off x="5257800" y="2057400"/>
            <a:ext cx="228600" cy="1600200"/>
          </a:xfrm>
          <a:prstGeom prst="bentConnector3">
            <a:avLst>
              <a:gd name="adj1" fmla="val 50000"/>
            </a:avLst>
          </a:prstGeom>
          <a:noFill/>
          <a:ln w="9525">
            <a:solidFill>
              <a:schemeClr val="tx1"/>
            </a:solidFill>
            <a:miter lim="800000"/>
            <a:headEnd/>
            <a:tailEnd type="triangle" w="sm" len="sm"/>
          </a:ln>
        </p:spPr>
      </p:cxnSp>
      <p:cxnSp>
        <p:nvCxnSpPr>
          <p:cNvPr id="44050" name="AutoShape 17"/>
          <p:cNvCxnSpPr>
            <a:cxnSpLocks noChangeShapeType="1"/>
            <a:stCxn id="44059" idx="2"/>
            <a:endCxn id="44048" idx="0"/>
          </p:cNvCxnSpPr>
          <p:nvPr/>
        </p:nvCxnSpPr>
        <p:spPr bwMode="auto">
          <a:xfrm rot="5400000">
            <a:off x="6057900" y="2857500"/>
            <a:ext cx="228600" cy="0"/>
          </a:xfrm>
          <a:prstGeom prst="straightConnector1">
            <a:avLst/>
          </a:prstGeom>
          <a:noFill/>
          <a:ln w="9525">
            <a:solidFill>
              <a:schemeClr val="tx1"/>
            </a:solidFill>
            <a:round/>
            <a:headEnd/>
            <a:tailEnd type="triangle" w="sm" len="sm"/>
          </a:ln>
        </p:spPr>
      </p:cxnSp>
      <p:cxnSp>
        <p:nvCxnSpPr>
          <p:cNvPr id="44051" name="AutoShape 18"/>
          <p:cNvCxnSpPr>
            <a:cxnSpLocks noChangeShapeType="1"/>
            <a:stCxn id="44044" idx="2"/>
            <a:endCxn id="44048" idx="0"/>
          </p:cNvCxnSpPr>
          <p:nvPr/>
        </p:nvCxnSpPr>
        <p:spPr bwMode="auto">
          <a:xfrm rot="5400000">
            <a:off x="6858000" y="2057400"/>
            <a:ext cx="228600" cy="1600200"/>
          </a:xfrm>
          <a:prstGeom prst="bentConnector3">
            <a:avLst>
              <a:gd name="adj1" fmla="val 50000"/>
            </a:avLst>
          </a:prstGeom>
          <a:noFill/>
          <a:ln w="9525">
            <a:solidFill>
              <a:schemeClr val="tx1"/>
            </a:solidFill>
            <a:miter lim="800000"/>
            <a:headEnd/>
            <a:tailEnd type="triangle" w="sm" len="sm"/>
          </a:ln>
        </p:spPr>
      </p:cxnSp>
      <p:cxnSp>
        <p:nvCxnSpPr>
          <p:cNvPr id="44052" name="AutoShape 19"/>
          <p:cNvCxnSpPr>
            <a:cxnSpLocks noChangeShapeType="1"/>
            <a:stCxn id="44048" idx="2"/>
            <a:endCxn id="44038" idx="1"/>
          </p:cNvCxnSpPr>
          <p:nvPr/>
        </p:nvCxnSpPr>
        <p:spPr bwMode="auto">
          <a:xfrm rot="16200000" flipH="1">
            <a:off x="4857750" y="4743450"/>
            <a:ext cx="2667000" cy="38100"/>
          </a:xfrm>
          <a:prstGeom prst="bentConnector3">
            <a:avLst>
              <a:gd name="adj1" fmla="val 50000"/>
            </a:avLst>
          </a:prstGeom>
          <a:noFill/>
          <a:ln w="9525">
            <a:solidFill>
              <a:schemeClr val="tx1"/>
            </a:solidFill>
            <a:miter lim="800000"/>
            <a:headEnd/>
            <a:tailEnd type="triangle" w="sm" len="sm"/>
          </a:ln>
        </p:spPr>
      </p:cxnSp>
      <p:sp>
        <p:nvSpPr>
          <p:cNvPr id="44053" name="Text Box 20"/>
          <p:cNvSpPr txBox="1">
            <a:spLocks noChangeArrowheads="1"/>
          </p:cNvSpPr>
          <p:nvPr/>
        </p:nvSpPr>
        <p:spPr bwMode="auto">
          <a:xfrm>
            <a:off x="3886200" y="153988"/>
            <a:ext cx="4702175" cy="396875"/>
          </a:xfrm>
          <a:prstGeom prst="rect">
            <a:avLst/>
          </a:prstGeom>
          <a:noFill/>
          <a:ln w="9525">
            <a:noFill/>
            <a:miter lim="800000"/>
            <a:headEnd/>
            <a:tailEnd/>
          </a:ln>
        </p:spPr>
        <p:txBody>
          <a:bodyPr wrap="none">
            <a:spAutoFit/>
          </a:bodyPr>
          <a:lstStyle/>
          <a:p>
            <a:r>
              <a:rPr lang="en-US">
                <a:latin typeface="Arial Unicode MS" pitchFamily="34" charset="-128"/>
              </a:rPr>
              <a:t>     DBA        General user   Programmer</a:t>
            </a:r>
            <a:endParaRPr lang="en-US" sz="2400">
              <a:latin typeface="Arial Unicode MS" pitchFamily="34" charset="-128"/>
            </a:endParaRPr>
          </a:p>
        </p:txBody>
      </p:sp>
      <p:sp>
        <p:nvSpPr>
          <p:cNvPr id="44054" name="Line 21"/>
          <p:cNvSpPr>
            <a:spLocks noChangeShapeType="1"/>
          </p:cNvSpPr>
          <p:nvPr/>
        </p:nvSpPr>
        <p:spPr bwMode="auto">
          <a:xfrm flipV="1">
            <a:off x="4572000" y="533400"/>
            <a:ext cx="0" cy="304800"/>
          </a:xfrm>
          <a:prstGeom prst="line">
            <a:avLst/>
          </a:prstGeom>
          <a:noFill/>
          <a:ln w="9525">
            <a:solidFill>
              <a:schemeClr val="tx1"/>
            </a:solidFill>
            <a:round/>
            <a:headEnd type="triangle" w="sm" len="sm"/>
            <a:tailEnd/>
          </a:ln>
        </p:spPr>
        <p:txBody>
          <a:bodyPr wrap="none" anchor="ctr"/>
          <a:lstStyle/>
          <a:p>
            <a:endParaRPr lang="en-US"/>
          </a:p>
        </p:txBody>
      </p:sp>
      <p:sp>
        <p:nvSpPr>
          <p:cNvPr id="44055" name="Line 22"/>
          <p:cNvSpPr>
            <a:spLocks noChangeShapeType="1"/>
          </p:cNvSpPr>
          <p:nvPr/>
        </p:nvSpPr>
        <p:spPr bwMode="auto">
          <a:xfrm flipV="1">
            <a:off x="6172200" y="533400"/>
            <a:ext cx="0" cy="304800"/>
          </a:xfrm>
          <a:prstGeom prst="line">
            <a:avLst/>
          </a:prstGeom>
          <a:noFill/>
          <a:ln w="9525">
            <a:solidFill>
              <a:schemeClr val="tx1"/>
            </a:solidFill>
            <a:round/>
            <a:headEnd type="triangle" w="sm" len="sm"/>
            <a:tailEnd/>
          </a:ln>
        </p:spPr>
        <p:txBody>
          <a:bodyPr wrap="none" anchor="ctr"/>
          <a:lstStyle/>
          <a:p>
            <a:endParaRPr lang="en-US"/>
          </a:p>
        </p:txBody>
      </p:sp>
      <p:sp>
        <p:nvSpPr>
          <p:cNvPr id="44056" name="Line 23"/>
          <p:cNvSpPr>
            <a:spLocks noChangeShapeType="1"/>
          </p:cNvSpPr>
          <p:nvPr/>
        </p:nvSpPr>
        <p:spPr bwMode="auto">
          <a:xfrm flipV="1">
            <a:off x="7772400" y="533400"/>
            <a:ext cx="0" cy="304800"/>
          </a:xfrm>
          <a:prstGeom prst="line">
            <a:avLst/>
          </a:prstGeom>
          <a:noFill/>
          <a:ln w="9525">
            <a:solidFill>
              <a:schemeClr val="tx1"/>
            </a:solidFill>
            <a:round/>
            <a:headEnd type="triangle" w="sm" len="sm"/>
            <a:tailEnd/>
          </a:ln>
        </p:spPr>
        <p:txBody>
          <a:bodyPr wrap="none" anchor="ctr"/>
          <a:lstStyle/>
          <a:p>
            <a:endParaRPr lang="en-US"/>
          </a:p>
        </p:txBody>
      </p:sp>
      <p:sp>
        <p:nvSpPr>
          <p:cNvPr id="44057" name="AutoShape 24"/>
          <p:cNvSpPr>
            <a:spLocks noChangeArrowheads="1"/>
          </p:cNvSpPr>
          <p:nvPr/>
        </p:nvSpPr>
        <p:spPr bwMode="auto">
          <a:xfrm>
            <a:off x="7620000" y="1447800"/>
            <a:ext cx="1295400" cy="457200"/>
          </a:xfrm>
          <a:prstGeom prst="flowChartProcess">
            <a:avLst/>
          </a:prstGeom>
          <a:solidFill>
            <a:schemeClr val="bg1"/>
          </a:solidFill>
          <a:ln w="9525">
            <a:solidFill>
              <a:schemeClr val="tx1"/>
            </a:solidFill>
            <a:miter lim="800000"/>
            <a:headEnd/>
            <a:tailEnd/>
          </a:ln>
        </p:spPr>
        <p:txBody>
          <a:bodyPr wrap="none" anchor="ctr"/>
          <a:lstStyle/>
          <a:p>
            <a:pPr algn="ctr"/>
            <a:r>
              <a:rPr lang="en-US" sz="1400">
                <a:latin typeface="Arial Unicode MS" pitchFamily="34" charset="-128"/>
              </a:rPr>
              <a:t>Host language</a:t>
            </a:r>
          </a:p>
          <a:p>
            <a:pPr algn="ctr"/>
            <a:r>
              <a:rPr lang="en-US" sz="1400">
                <a:latin typeface="Arial Unicode MS" pitchFamily="34" charset="-128"/>
              </a:rPr>
              <a:t>compiler</a:t>
            </a:r>
            <a:endParaRPr lang="en-US" sz="2400">
              <a:latin typeface="Arial Unicode MS" pitchFamily="34" charset="-128"/>
            </a:endParaRPr>
          </a:p>
        </p:txBody>
      </p:sp>
      <p:sp>
        <p:nvSpPr>
          <p:cNvPr id="44058" name="AutoShape 25"/>
          <p:cNvSpPr>
            <a:spLocks noChangeArrowheads="1"/>
          </p:cNvSpPr>
          <p:nvPr/>
        </p:nvSpPr>
        <p:spPr bwMode="auto">
          <a:xfrm>
            <a:off x="3810000" y="2286000"/>
            <a:ext cx="1524000" cy="457200"/>
          </a:xfrm>
          <a:prstGeom prst="flowChartAlternateProcess">
            <a:avLst/>
          </a:prstGeom>
          <a:solidFill>
            <a:schemeClr val="bg1"/>
          </a:solidFill>
          <a:ln w="9525">
            <a:solidFill>
              <a:schemeClr val="tx1"/>
            </a:solidFill>
            <a:miter lim="800000"/>
            <a:headEnd/>
            <a:tailEnd/>
          </a:ln>
        </p:spPr>
        <p:txBody>
          <a:bodyPr wrap="none" anchor="ctr"/>
          <a:lstStyle/>
          <a:p>
            <a:pPr algn="ctr"/>
            <a:r>
              <a:rPr lang="en-US" sz="1400">
                <a:latin typeface="Arial Unicode MS" pitchFamily="34" charset="-128"/>
              </a:rPr>
              <a:t>DDL</a:t>
            </a:r>
          </a:p>
          <a:p>
            <a:pPr algn="ctr"/>
            <a:r>
              <a:rPr lang="en-US" sz="1400">
                <a:latin typeface="Arial Unicode MS" pitchFamily="34" charset="-128"/>
              </a:rPr>
              <a:t>compiler</a:t>
            </a:r>
          </a:p>
        </p:txBody>
      </p:sp>
      <p:sp>
        <p:nvSpPr>
          <p:cNvPr id="44059" name="AutoShape 26"/>
          <p:cNvSpPr>
            <a:spLocks noChangeArrowheads="1"/>
          </p:cNvSpPr>
          <p:nvPr/>
        </p:nvSpPr>
        <p:spPr bwMode="auto">
          <a:xfrm>
            <a:off x="5410200" y="2286000"/>
            <a:ext cx="1524000" cy="457200"/>
          </a:xfrm>
          <a:prstGeom prst="flowChartAlternateProcess">
            <a:avLst/>
          </a:prstGeom>
          <a:solidFill>
            <a:schemeClr val="bg1"/>
          </a:solidFill>
          <a:ln w="9525">
            <a:solidFill>
              <a:schemeClr val="tx1"/>
            </a:solidFill>
            <a:miter lim="800000"/>
            <a:headEnd/>
            <a:tailEnd/>
          </a:ln>
        </p:spPr>
        <p:txBody>
          <a:bodyPr wrap="none" anchor="ctr"/>
          <a:lstStyle/>
          <a:p>
            <a:pPr algn="ctr"/>
            <a:r>
              <a:rPr lang="en-US" sz="1400">
                <a:latin typeface="Arial Unicode MS" pitchFamily="34" charset="-128"/>
              </a:rPr>
              <a:t>Query</a:t>
            </a:r>
          </a:p>
          <a:p>
            <a:pPr algn="ctr"/>
            <a:r>
              <a:rPr lang="en-US" sz="1400">
                <a:latin typeface="Arial Unicode MS" pitchFamily="34" charset="-128"/>
              </a:rPr>
              <a:t>compiler</a:t>
            </a:r>
          </a:p>
        </p:txBody>
      </p:sp>
      <p:cxnSp>
        <p:nvCxnSpPr>
          <p:cNvPr id="44060" name="AutoShape 27"/>
          <p:cNvCxnSpPr>
            <a:cxnSpLocks noChangeShapeType="1"/>
            <a:stCxn id="44058" idx="1"/>
            <a:endCxn id="44037" idx="1"/>
          </p:cNvCxnSpPr>
          <p:nvPr/>
        </p:nvCxnSpPr>
        <p:spPr bwMode="auto">
          <a:xfrm rot="10800000" flipV="1">
            <a:off x="3314700" y="2514600"/>
            <a:ext cx="495300" cy="3581400"/>
          </a:xfrm>
          <a:prstGeom prst="bentConnector2">
            <a:avLst/>
          </a:prstGeom>
          <a:noFill/>
          <a:ln w="9525">
            <a:solidFill>
              <a:schemeClr val="tx1"/>
            </a:solidFill>
            <a:miter lim="800000"/>
            <a:headEnd type="triangle" w="sm" len="sm"/>
            <a:tailEnd type="triangle" w="sm" len="sm"/>
          </a:ln>
        </p:spPr>
      </p:cxnSp>
      <p:cxnSp>
        <p:nvCxnSpPr>
          <p:cNvPr id="44061" name="AutoShape 28"/>
          <p:cNvCxnSpPr>
            <a:cxnSpLocks noChangeShapeType="1"/>
            <a:stCxn id="44059" idx="1"/>
            <a:endCxn id="44058" idx="3"/>
          </p:cNvCxnSpPr>
          <p:nvPr/>
        </p:nvCxnSpPr>
        <p:spPr bwMode="auto">
          <a:xfrm flipH="1">
            <a:off x="5334000" y="2514600"/>
            <a:ext cx="76200" cy="0"/>
          </a:xfrm>
          <a:prstGeom prst="straightConnector1">
            <a:avLst/>
          </a:prstGeom>
          <a:noFill/>
          <a:ln w="9525">
            <a:solidFill>
              <a:schemeClr val="tx1"/>
            </a:solidFill>
            <a:round/>
            <a:headEnd/>
            <a:tailEnd/>
          </a:ln>
        </p:spPr>
      </p:cxnSp>
      <p:cxnSp>
        <p:nvCxnSpPr>
          <p:cNvPr id="44062" name="AutoShape 29"/>
          <p:cNvCxnSpPr>
            <a:cxnSpLocks noChangeShapeType="1"/>
            <a:stCxn id="44044" idx="1"/>
            <a:endCxn id="44059" idx="3"/>
          </p:cNvCxnSpPr>
          <p:nvPr/>
        </p:nvCxnSpPr>
        <p:spPr bwMode="auto">
          <a:xfrm flipH="1">
            <a:off x="6934200" y="2514600"/>
            <a:ext cx="76200" cy="0"/>
          </a:xfrm>
          <a:prstGeom prst="straightConnector1">
            <a:avLst/>
          </a:prstGeom>
          <a:noFill/>
          <a:ln w="9525">
            <a:solidFill>
              <a:schemeClr val="tx1"/>
            </a:solidFill>
            <a:round/>
            <a:headEnd/>
            <a:tailEnd/>
          </a:ln>
        </p:spPr>
      </p:cxnSp>
      <p:sp>
        <p:nvSpPr>
          <p:cNvPr id="44063" name="AutoShape 30"/>
          <p:cNvSpPr>
            <a:spLocks noChangeArrowheads="1"/>
          </p:cNvSpPr>
          <p:nvPr/>
        </p:nvSpPr>
        <p:spPr bwMode="auto">
          <a:xfrm>
            <a:off x="914400" y="3733800"/>
            <a:ext cx="6019800" cy="1371600"/>
          </a:xfrm>
          <a:prstGeom prst="flowChartProcess">
            <a:avLst/>
          </a:prstGeom>
          <a:solidFill>
            <a:srgbClr val="C8C864"/>
          </a:solidFill>
          <a:ln w="9525">
            <a:solidFill>
              <a:schemeClr val="tx1"/>
            </a:solidFill>
            <a:miter lim="800000"/>
            <a:headEnd/>
            <a:tailEnd/>
          </a:ln>
        </p:spPr>
        <p:txBody>
          <a:bodyPr wrap="none" anchor="ctr"/>
          <a:lstStyle/>
          <a:p>
            <a:pPr algn="ctr"/>
            <a:r>
              <a:rPr lang="en-US" sz="1600">
                <a:latin typeface="Arial Unicode MS" pitchFamily="34" charset="-128"/>
              </a:rPr>
              <a:t>         </a:t>
            </a:r>
            <a:r>
              <a:rPr lang="en-US" sz="1600">
                <a:solidFill>
                  <a:schemeClr val="tx2"/>
                </a:solidFill>
                <a:latin typeface="Arial Unicode MS" pitchFamily="34" charset="-128"/>
              </a:rPr>
              <a:t>Stored</a:t>
            </a:r>
            <a:r>
              <a:rPr lang="en-US" sz="1600">
                <a:latin typeface="Arial Unicode MS" pitchFamily="34" charset="-128"/>
              </a:rPr>
              <a:t> data manager				                        </a:t>
            </a:r>
          </a:p>
          <a:p>
            <a:pPr algn="ctr"/>
            <a:endParaRPr lang="en-US" b="1">
              <a:latin typeface="Arial Unicode MS" pitchFamily="34" charset="-128"/>
            </a:endParaRPr>
          </a:p>
          <a:p>
            <a:pPr algn="ctr"/>
            <a:endParaRPr lang="en-US" b="1">
              <a:latin typeface="Arial Unicode MS" pitchFamily="34" charset="-128"/>
            </a:endParaRPr>
          </a:p>
          <a:p>
            <a:pPr algn="ctr"/>
            <a:endParaRPr lang="en-US" b="1">
              <a:latin typeface="Arial Unicode MS" pitchFamily="34" charset="-128"/>
            </a:endParaRPr>
          </a:p>
        </p:txBody>
      </p:sp>
      <p:sp>
        <p:nvSpPr>
          <p:cNvPr id="44064" name="AutoShape 31"/>
          <p:cNvSpPr>
            <a:spLocks noChangeArrowheads="1"/>
          </p:cNvSpPr>
          <p:nvPr/>
        </p:nvSpPr>
        <p:spPr bwMode="auto">
          <a:xfrm>
            <a:off x="1066800" y="5410200"/>
            <a:ext cx="6934200" cy="457200"/>
          </a:xfrm>
          <a:prstGeom prst="flowChartProcess">
            <a:avLst/>
          </a:prstGeom>
          <a:solidFill>
            <a:srgbClr val="C8C864"/>
          </a:solidFill>
          <a:ln w="9525">
            <a:solidFill>
              <a:schemeClr val="tx1"/>
            </a:solidFill>
            <a:miter lim="800000"/>
            <a:headEnd/>
            <a:tailEnd/>
          </a:ln>
        </p:spPr>
        <p:txBody>
          <a:bodyPr wrap="none" anchor="ctr"/>
          <a:lstStyle/>
          <a:p>
            <a:pPr algn="ctr"/>
            <a:r>
              <a:rPr lang="en-US" b="1">
                <a:latin typeface="Arial Unicode MS" pitchFamily="34" charset="-128"/>
              </a:rPr>
              <a:t>         Operating system                                                                             </a:t>
            </a:r>
            <a:endParaRPr lang="en-US" sz="2400">
              <a:latin typeface="Arial Unicode MS" pitchFamily="34" charset="-128"/>
            </a:endParaRPr>
          </a:p>
        </p:txBody>
      </p:sp>
      <p:sp>
        <p:nvSpPr>
          <p:cNvPr id="44065" name="AutoShape 32"/>
          <p:cNvSpPr>
            <a:spLocks noChangeArrowheads="1"/>
          </p:cNvSpPr>
          <p:nvPr/>
        </p:nvSpPr>
        <p:spPr bwMode="auto">
          <a:xfrm>
            <a:off x="3124200" y="3962400"/>
            <a:ext cx="3657600" cy="304800"/>
          </a:xfrm>
          <a:prstGeom prst="flowChartAlternateProcess">
            <a:avLst/>
          </a:prstGeom>
          <a:solidFill>
            <a:schemeClr val="bg1"/>
          </a:solidFill>
          <a:ln w="9525">
            <a:solidFill>
              <a:schemeClr val="tx1"/>
            </a:solidFill>
            <a:miter lim="800000"/>
            <a:headEnd/>
            <a:tailEnd/>
          </a:ln>
        </p:spPr>
        <p:txBody>
          <a:bodyPr wrap="none" anchor="ctr"/>
          <a:lstStyle/>
          <a:p>
            <a:pPr algn="ctr"/>
            <a:r>
              <a:rPr lang="en-US" sz="1400">
                <a:latin typeface="Arial Unicode MS" pitchFamily="34" charset="-128"/>
              </a:rPr>
              <a:t>File manager</a:t>
            </a:r>
          </a:p>
        </p:txBody>
      </p:sp>
      <p:sp>
        <p:nvSpPr>
          <p:cNvPr id="44066" name="AutoShape 33"/>
          <p:cNvSpPr>
            <a:spLocks noChangeArrowheads="1"/>
          </p:cNvSpPr>
          <p:nvPr/>
        </p:nvSpPr>
        <p:spPr bwMode="auto">
          <a:xfrm>
            <a:off x="3124200" y="4495800"/>
            <a:ext cx="3657600" cy="304800"/>
          </a:xfrm>
          <a:prstGeom prst="flowChartAlternateProcess">
            <a:avLst/>
          </a:prstGeom>
          <a:solidFill>
            <a:schemeClr val="bg1"/>
          </a:solidFill>
          <a:ln w="9525">
            <a:solidFill>
              <a:schemeClr val="tx1"/>
            </a:solidFill>
            <a:miter lim="800000"/>
            <a:headEnd/>
            <a:tailEnd/>
          </a:ln>
        </p:spPr>
        <p:txBody>
          <a:bodyPr wrap="none" anchor="ctr"/>
          <a:lstStyle/>
          <a:p>
            <a:pPr algn="ctr"/>
            <a:r>
              <a:rPr lang="en-US" sz="1400">
                <a:latin typeface="Arial Unicode MS" pitchFamily="34" charset="-128"/>
              </a:rPr>
              <a:t>Buffer manager</a:t>
            </a:r>
          </a:p>
        </p:txBody>
      </p:sp>
      <p:sp>
        <p:nvSpPr>
          <p:cNvPr id="44067" name="AutoShape 34"/>
          <p:cNvSpPr>
            <a:spLocks noChangeArrowheads="1"/>
          </p:cNvSpPr>
          <p:nvPr/>
        </p:nvSpPr>
        <p:spPr bwMode="auto">
          <a:xfrm>
            <a:off x="7010400" y="3733800"/>
            <a:ext cx="1676400" cy="1371600"/>
          </a:xfrm>
          <a:prstGeom prst="flowChartProcess">
            <a:avLst/>
          </a:prstGeom>
          <a:solidFill>
            <a:srgbClr val="C8C864"/>
          </a:solidFill>
          <a:ln w="9525">
            <a:solidFill>
              <a:schemeClr val="tx1"/>
            </a:solidFill>
            <a:miter lim="800000"/>
            <a:headEnd/>
            <a:tailEnd/>
          </a:ln>
        </p:spPr>
        <p:txBody>
          <a:bodyPr wrap="none" anchor="ctr"/>
          <a:lstStyle/>
          <a:p>
            <a:pPr algn="ctr"/>
            <a:r>
              <a:rPr lang="en-US" sz="1600">
                <a:solidFill>
                  <a:schemeClr val="tx2"/>
                </a:solidFill>
                <a:latin typeface="Arial Unicode MS" pitchFamily="34" charset="-128"/>
              </a:rPr>
              <a:t>Concurrency</a:t>
            </a:r>
            <a:r>
              <a:rPr lang="en-US" sz="1600">
                <a:latin typeface="Arial Unicode MS" pitchFamily="34" charset="-128"/>
              </a:rPr>
              <a:t> &amp;</a:t>
            </a:r>
          </a:p>
          <a:p>
            <a:pPr algn="ctr"/>
            <a:r>
              <a:rPr lang="en-US" sz="1600">
                <a:solidFill>
                  <a:schemeClr val="tx2"/>
                </a:solidFill>
                <a:latin typeface="Arial Unicode MS" pitchFamily="34" charset="-128"/>
              </a:rPr>
              <a:t>Recovery</a:t>
            </a:r>
          </a:p>
          <a:p>
            <a:pPr algn="ctr"/>
            <a:r>
              <a:rPr lang="en-US" sz="1600">
                <a:solidFill>
                  <a:schemeClr val="tx2"/>
                </a:solidFill>
                <a:latin typeface="Arial Unicode MS" pitchFamily="34" charset="-128"/>
              </a:rPr>
              <a:t>Systems</a:t>
            </a:r>
          </a:p>
          <a:p>
            <a:pPr algn="ctr"/>
            <a:endParaRPr lang="en-US" b="1">
              <a:latin typeface="Arial Unicode MS" pitchFamily="34" charset="-12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noFill/>
        </p:spPr>
        <p:txBody>
          <a:bodyPr/>
          <a:lstStyle/>
          <a:p>
            <a:fld id="{0DC6C775-F3A2-4C1D-86B0-CBBCE847F5AE}" type="slidenum">
              <a:rPr lang="en-US" smtClean="0"/>
              <a:pPr/>
              <a:t>42</a:t>
            </a:fld>
            <a:endParaRPr lang="en-US" smtClean="0"/>
          </a:p>
        </p:txBody>
      </p:sp>
      <p:sp>
        <p:nvSpPr>
          <p:cNvPr id="45059" name="Rectangle 2"/>
          <p:cNvSpPr>
            <a:spLocks noGrp="1" noChangeArrowheads="1"/>
          </p:cNvSpPr>
          <p:nvPr>
            <p:ph type="title"/>
          </p:nvPr>
        </p:nvSpPr>
        <p:spPr/>
        <p:txBody>
          <a:bodyPr/>
          <a:lstStyle/>
          <a:p>
            <a:pPr eaLnBrk="1" hangingPunct="1"/>
            <a:r>
              <a:rPr lang="en-US" smtClean="0"/>
              <a:t>SQL</a:t>
            </a:r>
          </a:p>
        </p:txBody>
      </p:sp>
      <p:sp>
        <p:nvSpPr>
          <p:cNvPr id="45060" name="Rectangle 3"/>
          <p:cNvSpPr>
            <a:spLocks noGrp="1" noChangeArrowheads="1"/>
          </p:cNvSpPr>
          <p:nvPr>
            <p:ph type="body" idx="1"/>
          </p:nvPr>
        </p:nvSpPr>
        <p:spPr/>
        <p:txBody>
          <a:bodyPr/>
          <a:lstStyle/>
          <a:p>
            <a:pPr eaLnBrk="1" hangingPunct="1">
              <a:lnSpc>
                <a:spcPct val="90000"/>
              </a:lnSpc>
            </a:pPr>
            <a:r>
              <a:rPr lang="en-US" smtClean="0"/>
              <a:t>Structured Query Language:</a:t>
            </a:r>
          </a:p>
          <a:p>
            <a:pPr lvl="1" eaLnBrk="1" hangingPunct="1">
              <a:lnSpc>
                <a:spcPct val="90000"/>
              </a:lnSpc>
            </a:pPr>
            <a:r>
              <a:rPr lang="en-US" smtClean="0"/>
              <a:t>Supports data definition, queries and updates</a:t>
            </a:r>
          </a:p>
          <a:p>
            <a:pPr lvl="1" eaLnBrk="1" hangingPunct="1">
              <a:lnSpc>
                <a:spcPct val="90000"/>
              </a:lnSpc>
            </a:pPr>
            <a:r>
              <a:rPr lang="en-US" smtClean="0"/>
              <a:t>Command-line based</a:t>
            </a:r>
          </a:p>
          <a:p>
            <a:pPr eaLnBrk="1" hangingPunct="1">
              <a:lnSpc>
                <a:spcPct val="90000"/>
              </a:lnSpc>
            </a:pPr>
            <a:r>
              <a:rPr lang="en-US" smtClean="0"/>
              <a:t>It is </a:t>
            </a:r>
            <a:r>
              <a:rPr lang="en-US" i="1" smtClean="0"/>
              <a:t>the</a:t>
            </a:r>
            <a:r>
              <a:rPr lang="en-US" smtClean="0"/>
              <a:t> industry standard</a:t>
            </a:r>
          </a:p>
          <a:p>
            <a:pPr eaLnBrk="1" hangingPunct="1">
              <a:lnSpc>
                <a:spcPct val="90000"/>
              </a:lnSpc>
            </a:pPr>
            <a:r>
              <a:rPr lang="en-US" smtClean="0"/>
              <a:t>Command types that we’ll cover:</a:t>
            </a:r>
          </a:p>
          <a:p>
            <a:pPr lvl="1" eaLnBrk="1" hangingPunct="1">
              <a:lnSpc>
                <a:spcPct val="90000"/>
              </a:lnSpc>
            </a:pPr>
            <a:r>
              <a:rPr lang="en-US" smtClean="0"/>
              <a:t>Data-definition commands</a:t>
            </a:r>
          </a:p>
          <a:p>
            <a:pPr lvl="1" eaLnBrk="1" hangingPunct="1">
              <a:lnSpc>
                <a:spcPct val="90000"/>
              </a:lnSpc>
            </a:pPr>
            <a:r>
              <a:rPr lang="en-US" smtClean="0"/>
              <a:t>Single-table queries</a:t>
            </a:r>
          </a:p>
          <a:p>
            <a:pPr lvl="1" eaLnBrk="1" hangingPunct="1">
              <a:lnSpc>
                <a:spcPct val="90000"/>
              </a:lnSpc>
            </a:pPr>
            <a:r>
              <a:rPr lang="en-US" smtClean="0"/>
              <a:t>Multiple-table queries</a:t>
            </a:r>
          </a:p>
          <a:p>
            <a:pPr lvl="1" eaLnBrk="1" hangingPunct="1">
              <a:lnSpc>
                <a:spcPct val="90000"/>
              </a:lnSpc>
            </a:pPr>
            <a:r>
              <a:rPr lang="en-US" smtClean="0"/>
              <a:t>Data manipulation commands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p:spPr>
        <p:txBody>
          <a:bodyPr/>
          <a:lstStyle/>
          <a:p>
            <a:fld id="{FD19B485-CC54-410C-9B0B-56FC94C0CC40}" type="slidenum">
              <a:rPr lang="en-US" smtClean="0"/>
              <a:pPr/>
              <a:t>43</a:t>
            </a:fld>
            <a:endParaRPr lang="en-US" smtClean="0"/>
          </a:p>
        </p:txBody>
      </p:sp>
      <p:sp>
        <p:nvSpPr>
          <p:cNvPr id="46083" name="Rectangle 2"/>
          <p:cNvSpPr>
            <a:spLocks noGrp="1" noChangeArrowheads="1"/>
          </p:cNvSpPr>
          <p:nvPr>
            <p:ph type="title"/>
          </p:nvPr>
        </p:nvSpPr>
        <p:spPr/>
        <p:txBody>
          <a:bodyPr/>
          <a:lstStyle/>
          <a:p>
            <a:pPr eaLnBrk="1" hangingPunct="1"/>
            <a:r>
              <a:rPr lang="en-US" b="1" smtClean="0">
                <a:latin typeface="Courier New" pitchFamily="49" charset="0"/>
              </a:rPr>
              <a:t>CREATE</a:t>
            </a:r>
            <a:r>
              <a:rPr lang="en-US" sz="2400" b="1" smtClean="0">
                <a:latin typeface="Courier New" pitchFamily="49" charset="0"/>
              </a:rPr>
              <a:t> </a:t>
            </a:r>
            <a:r>
              <a:rPr lang="en-US" b="1" smtClean="0">
                <a:latin typeface="Courier New" pitchFamily="49" charset="0"/>
              </a:rPr>
              <a:t>TABLE</a:t>
            </a:r>
            <a:r>
              <a:rPr lang="en-US" smtClean="0"/>
              <a:t> Syntax</a:t>
            </a:r>
          </a:p>
        </p:txBody>
      </p:sp>
      <p:sp>
        <p:nvSpPr>
          <p:cNvPr id="46084" name="Text Box 3"/>
          <p:cNvSpPr txBox="1">
            <a:spLocks noChangeArrowheads="1"/>
          </p:cNvSpPr>
          <p:nvPr/>
        </p:nvSpPr>
        <p:spPr bwMode="auto">
          <a:xfrm>
            <a:off x="685800" y="2133600"/>
            <a:ext cx="8458200" cy="2773363"/>
          </a:xfrm>
          <a:prstGeom prst="rect">
            <a:avLst/>
          </a:prstGeom>
          <a:noFill/>
          <a:ln w="9525">
            <a:noFill/>
            <a:miter lim="800000"/>
            <a:headEnd/>
            <a:tailEnd/>
          </a:ln>
        </p:spPr>
        <p:txBody>
          <a:bodyPr>
            <a:spAutoFit/>
          </a:bodyPr>
          <a:lstStyle/>
          <a:p>
            <a:r>
              <a:rPr lang="en-US" sz="3200" b="1">
                <a:latin typeface="Courier New" pitchFamily="49" charset="0"/>
              </a:rPr>
              <a:t>CREATE</a:t>
            </a:r>
            <a:r>
              <a:rPr lang="en-US" sz="3200" i="1">
                <a:latin typeface="Times New Roman" pitchFamily="18" charset="0"/>
              </a:rPr>
              <a:t> </a:t>
            </a:r>
            <a:r>
              <a:rPr lang="en-US" sz="3200" b="1">
                <a:latin typeface="Courier New" pitchFamily="49" charset="0"/>
              </a:rPr>
              <a:t>TABLE</a:t>
            </a:r>
            <a:r>
              <a:rPr lang="en-US" sz="3200" i="1">
                <a:latin typeface="Times New Roman" pitchFamily="18" charset="0"/>
              </a:rPr>
              <a:t> table_name </a:t>
            </a:r>
            <a:r>
              <a:rPr lang="en-US" sz="3200" b="1">
                <a:latin typeface="Courier New" pitchFamily="49" charset="0"/>
              </a:rPr>
              <a:t>(</a:t>
            </a:r>
          </a:p>
          <a:p>
            <a:r>
              <a:rPr lang="en-US" sz="3200" i="1">
                <a:latin typeface="Times New Roman" pitchFamily="18" charset="0"/>
              </a:rPr>
              <a:t>   column_name data_type </a:t>
            </a:r>
            <a:r>
              <a:rPr lang="en-US" sz="3200">
                <a:latin typeface="Arial Unicode MS" pitchFamily="34" charset="-128"/>
              </a:rPr>
              <a:t>[</a:t>
            </a:r>
            <a:r>
              <a:rPr lang="en-US" sz="3200" i="1">
                <a:latin typeface="Times New Roman" pitchFamily="18" charset="0"/>
              </a:rPr>
              <a:t>column_constraint</a:t>
            </a:r>
            <a:r>
              <a:rPr lang="en-US" sz="3200">
                <a:latin typeface="Arial Unicode MS" pitchFamily="34" charset="-128"/>
              </a:rPr>
              <a:t>]</a:t>
            </a:r>
            <a:r>
              <a:rPr lang="en-US" sz="3200" i="1">
                <a:latin typeface="Times New Roman" pitchFamily="18" charset="0"/>
              </a:rPr>
              <a:t>,</a:t>
            </a:r>
          </a:p>
          <a:p>
            <a:r>
              <a:rPr lang="en-US" sz="3200" i="1">
                <a:latin typeface="Times New Roman" pitchFamily="18" charset="0"/>
              </a:rPr>
              <a:t>   column_name data_type </a:t>
            </a:r>
            <a:r>
              <a:rPr lang="en-US" sz="3200">
                <a:latin typeface="Arial Unicode MS" pitchFamily="34" charset="-128"/>
              </a:rPr>
              <a:t>[</a:t>
            </a:r>
            <a:r>
              <a:rPr lang="en-US" sz="3200" i="1">
                <a:latin typeface="Times New Roman" pitchFamily="18" charset="0"/>
              </a:rPr>
              <a:t>column_constraint</a:t>
            </a:r>
            <a:r>
              <a:rPr lang="en-US" sz="3200">
                <a:latin typeface="Arial Unicode MS" pitchFamily="34" charset="-128"/>
              </a:rPr>
              <a:t>]</a:t>
            </a:r>
            <a:r>
              <a:rPr lang="en-US" sz="3200" i="1">
                <a:latin typeface="Times New Roman" pitchFamily="18" charset="0"/>
              </a:rPr>
              <a:t>,</a:t>
            </a:r>
          </a:p>
          <a:p>
            <a:r>
              <a:rPr lang="en-US" sz="3200" i="1">
                <a:latin typeface="Times New Roman" pitchFamily="18" charset="0"/>
              </a:rPr>
              <a:t>   ...</a:t>
            </a:r>
          </a:p>
          <a:p>
            <a:r>
              <a:rPr lang="en-US" sz="3200" b="1">
                <a:latin typeface="Courier New" pitchFamily="49" charset="0"/>
              </a:rPr>
              <a:t>)</a:t>
            </a:r>
          </a:p>
          <a:p>
            <a:endParaRPr lang="en-US" sz="1600">
              <a:latin typeface="Arial Unicode MS" pitchFamily="34" charset="-12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a:noFill/>
        </p:spPr>
        <p:txBody>
          <a:bodyPr/>
          <a:lstStyle/>
          <a:p>
            <a:fld id="{194865BD-7CD3-4702-9B6F-AABD37183AD6}" type="slidenum">
              <a:rPr lang="en-US" smtClean="0"/>
              <a:pPr/>
              <a:t>44</a:t>
            </a:fld>
            <a:endParaRPr lang="en-US" smtClean="0"/>
          </a:p>
        </p:txBody>
      </p:sp>
      <p:sp>
        <p:nvSpPr>
          <p:cNvPr id="47107" name="Rectangle 2"/>
          <p:cNvSpPr>
            <a:spLocks noGrp="1" noChangeArrowheads="1"/>
          </p:cNvSpPr>
          <p:nvPr>
            <p:ph type="title"/>
          </p:nvPr>
        </p:nvSpPr>
        <p:spPr/>
        <p:txBody>
          <a:bodyPr/>
          <a:lstStyle/>
          <a:p>
            <a:pPr eaLnBrk="1" hangingPunct="1"/>
            <a:r>
              <a:rPr lang="en-US" smtClean="0"/>
              <a:t>Creating Tables</a:t>
            </a:r>
          </a:p>
        </p:txBody>
      </p:sp>
      <p:sp>
        <p:nvSpPr>
          <p:cNvPr id="47108" name="Rectangle 5"/>
          <p:cNvSpPr>
            <a:spLocks noGrp="1" noChangeArrowheads="1"/>
          </p:cNvSpPr>
          <p:nvPr>
            <p:ph type="body" idx="1"/>
          </p:nvPr>
        </p:nvSpPr>
        <p:spPr>
          <a:xfrm>
            <a:off x="457200" y="1600200"/>
            <a:ext cx="4419600" cy="3581400"/>
          </a:xfrm>
          <a:noFill/>
        </p:spPr>
        <p:txBody>
          <a:bodyPr/>
          <a:lstStyle/>
          <a:p>
            <a:pPr eaLnBrk="1" hangingPunct="1">
              <a:buFont typeface="Arial" charset="0"/>
              <a:buNone/>
            </a:pPr>
            <a:r>
              <a:rPr lang="en-US" sz="2400" smtClean="0"/>
              <a:t>Create the BC Users table</a:t>
            </a:r>
            <a:r>
              <a:rPr lang="en-US" sz="2400" i="1" smtClean="0"/>
              <a:t>.</a:t>
            </a:r>
          </a:p>
          <a:p>
            <a:pPr eaLnBrk="1" hangingPunct="1">
              <a:buFont typeface="Arial" charset="0"/>
              <a:buNone/>
            </a:pPr>
            <a:endParaRPr lang="en-US" sz="2400" i="1" smtClean="0"/>
          </a:p>
        </p:txBody>
      </p:sp>
      <p:sp>
        <p:nvSpPr>
          <p:cNvPr id="47109" name="Text Box 6"/>
          <p:cNvSpPr txBox="1">
            <a:spLocks noChangeArrowheads="1"/>
          </p:cNvSpPr>
          <p:nvPr/>
        </p:nvSpPr>
        <p:spPr bwMode="auto">
          <a:xfrm>
            <a:off x="1066800" y="2224088"/>
            <a:ext cx="7924800" cy="4481512"/>
          </a:xfrm>
          <a:prstGeom prst="rect">
            <a:avLst/>
          </a:prstGeom>
          <a:noFill/>
          <a:ln w="9525">
            <a:noFill/>
            <a:miter lim="800000"/>
            <a:headEnd/>
            <a:tailEnd/>
          </a:ln>
        </p:spPr>
        <p:txBody>
          <a:bodyPr>
            <a:spAutoFit/>
          </a:bodyPr>
          <a:lstStyle/>
          <a:p>
            <a:r>
              <a:rPr lang="en-US" b="1">
                <a:latin typeface="Courier New" pitchFamily="49" charset="0"/>
              </a:rPr>
              <a:t>CREATE TABLE rUser (</a:t>
            </a:r>
          </a:p>
          <a:p>
            <a:r>
              <a:rPr lang="en-US" b="1">
                <a:latin typeface="Courier New" pitchFamily="49" charset="0"/>
              </a:rPr>
              <a:t>	ID integer PRIMARY KEY, </a:t>
            </a:r>
          </a:p>
          <a:p>
            <a:r>
              <a:rPr lang="en-US" b="1">
                <a:latin typeface="Courier New" pitchFamily="49" charset="0"/>
              </a:rPr>
              <a:t>	email varchar(50) NOT NULL,</a:t>
            </a:r>
          </a:p>
          <a:p>
            <a:r>
              <a:rPr lang="en-US" b="1">
                <a:latin typeface="Courier New" pitchFamily="49" charset="0"/>
              </a:rPr>
              <a:t>	name varchar(50),</a:t>
            </a:r>
          </a:p>
          <a:p>
            <a:r>
              <a:rPr lang="en-US" b="1">
                <a:latin typeface="Courier New" pitchFamily="49" charset="0"/>
              </a:rPr>
              <a:t>	password char(50)</a:t>
            </a:r>
          </a:p>
          <a:p>
            <a:r>
              <a:rPr lang="en-US" b="1">
                <a:latin typeface="Courier New" pitchFamily="49" charset="0"/>
              </a:rPr>
              <a:t>	);</a:t>
            </a:r>
          </a:p>
          <a:p>
            <a:endParaRPr lang="en-US" sz="800" b="1">
              <a:latin typeface="Courier New" pitchFamily="49" charset="0"/>
            </a:endParaRPr>
          </a:p>
          <a:p>
            <a:r>
              <a:rPr lang="en-US" b="1">
                <a:latin typeface="Courier New" pitchFamily="49" charset="0"/>
              </a:rPr>
              <a:t>CREATE TABLE rItem (</a:t>
            </a:r>
          </a:p>
          <a:p>
            <a:r>
              <a:rPr lang="en-US" b="1">
                <a:latin typeface="Courier New" pitchFamily="49" charset="0"/>
              </a:rPr>
              <a:t>	ID integer PRIMARY KEY, </a:t>
            </a:r>
          </a:p>
          <a:p>
            <a:r>
              <a:rPr lang="en-US" b="1">
                <a:latin typeface="Courier New" pitchFamily="49" charset="0"/>
              </a:rPr>
              <a:t>	title varchar(50) NOT NULL,</a:t>
            </a:r>
          </a:p>
          <a:p>
            <a:r>
              <a:rPr lang="en-US" b="1">
                <a:latin typeface="Courier New" pitchFamily="49" charset="0"/>
              </a:rPr>
              <a:t>	creator varchar(50),</a:t>
            </a:r>
          </a:p>
          <a:p>
            <a:r>
              <a:rPr lang="en-US" b="1">
                <a:latin typeface="Courier New" pitchFamily="49" charset="0"/>
              </a:rPr>
              <a:t>	description varchar(50),</a:t>
            </a:r>
          </a:p>
          <a:p>
            <a:r>
              <a:rPr lang="en-US" b="1">
                <a:latin typeface="Courier New" pitchFamily="49" charset="0"/>
              </a:rPr>
              <a:t>	offererID integer REFERENCES rUser(ID),</a:t>
            </a:r>
          </a:p>
          <a:p>
            <a:r>
              <a:rPr lang="en-US" b="1">
                <a:latin typeface="Courier New" pitchFamily="49" charset="0"/>
              </a:rPr>
              <a:t>	price money</a:t>
            </a:r>
          </a:p>
          <a:p>
            <a:r>
              <a:rPr lang="en-US" b="1">
                <a:latin typeface="Courier New" pitchFamily="49" charset="0"/>
              </a:rPr>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0"/>
          </p:nvPr>
        </p:nvSpPr>
        <p:spPr>
          <a:noFill/>
        </p:spPr>
        <p:txBody>
          <a:bodyPr/>
          <a:lstStyle/>
          <a:p>
            <a:fld id="{101E4F6D-40B1-4DB1-A18D-F8FAF049C0D5}" type="slidenum">
              <a:rPr lang="en-US" smtClean="0"/>
              <a:pPr/>
              <a:t>45</a:t>
            </a:fld>
            <a:endParaRPr lang="en-US" smtClean="0"/>
          </a:p>
        </p:txBody>
      </p:sp>
      <p:sp>
        <p:nvSpPr>
          <p:cNvPr id="48131" name="Rectangle 2"/>
          <p:cNvSpPr>
            <a:spLocks noGrp="1" noChangeArrowheads="1"/>
          </p:cNvSpPr>
          <p:nvPr>
            <p:ph type="title"/>
          </p:nvPr>
        </p:nvSpPr>
        <p:spPr/>
        <p:txBody>
          <a:bodyPr/>
          <a:lstStyle/>
          <a:p>
            <a:pPr eaLnBrk="1" hangingPunct="1"/>
            <a:r>
              <a:rPr lang="en-US" b="1" smtClean="0">
                <a:latin typeface="Courier New" pitchFamily="49" charset="0"/>
              </a:rPr>
              <a:t>SELECT</a:t>
            </a:r>
            <a:r>
              <a:rPr lang="en-US" smtClean="0"/>
              <a:t> Syntax</a:t>
            </a:r>
          </a:p>
        </p:txBody>
      </p:sp>
      <p:sp>
        <p:nvSpPr>
          <p:cNvPr id="48132" name="Text Box 3"/>
          <p:cNvSpPr txBox="1">
            <a:spLocks noChangeArrowheads="1"/>
          </p:cNvSpPr>
          <p:nvPr/>
        </p:nvSpPr>
        <p:spPr bwMode="auto">
          <a:xfrm>
            <a:off x="685800" y="2133600"/>
            <a:ext cx="7848600" cy="2528888"/>
          </a:xfrm>
          <a:prstGeom prst="rect">
            <a:avLst/>
          </a:prstGeom>
          <a:noFill/>
          <a:ln w="9525">
            <a:noFill/>
            <a:miter lim="800000"/>
            <a:headEnd/>
            <a:tailEnd/>
          </a:ln>
        </p:spPr>
        <p:txBody>
          <a:bodyPr>
            <a:spAutoFit/>
          </a:bodyPr>
          <a:lstStyle/>
          <a:p>
            <a:r>
              <a:rPr lang="en-US" sz="3200" b="1">
                <a:latin typeface="Courier New" pitchFamily="49" charset="0"/>
              </a:rPr>
              <a:t>SELECT</a:t>
            </a:r>
            <a:r>
              <a:rPr lang="en-US" sz="3200">
                <a:latin typeface="Times New Roman" pitchFamily="18" charset="0"/>
              </a:rPr>
              <a:t> </a:t>
            </a:r>
            <a:r>
              <a:rPr lang="en-US" sz="3200" i="1">
                <a:latin typeface="Times New Roman" pitchFamily="18" charset="0"/>
              </a:rPr>
              <a:t>attributes_or_expressions</a:t>
            </a:r>
          </a:p>
          <a:p>
            <a:r>
              <a:rPr lang="en-US" sz="3200" b="1">
                <a:latin typeface="Courier New" pitchFamily="49" charset="0"/>
              </a:rPr>
              <a:t>FROM</a:t>
            </a:r>
            <a:r>
              <a:rPr lang="en-US" sz="3200">
                <a:latin typeface="Times New Roman" pitchFamily="18" charset="0"/>
              </a:rPr>
              <a:t> </a:t>
            </a:r>
            <a:r>
              <a:rPr lang="en-US" sz="3200" i="1">
                <a:latin typeface="Times New Roman" pitchFamily="18" charset="0"/>
              </a:rPr>
              <a:t>table(s)</a:t>
            </a:r>
            <a:endParaRPr lang="en-US" sz="3200">
              <a:latin typeface="Times New Roman" pitchFamily="18" charset="0"/>
            </a:endParaRPr>
          </a:p>
          <a:p>
            <a:r>
              <a:rPr lang="en-US" sz="3200">
                <a:latin typeface="Times New Roman" pitchFamily="18" charset="0"/>
              </a:rPr>
              <a:t>[</a:t>
            </a:r>
            <a:r>
              <a:rPr lang="en-US" sz="3200" b="1">
                <a:latin typeface="Courier New" pitchFamily="49" charset="0"/>
              </a:rPr>
              <a:t>WHERE</a:t>
            </a:r>
            <a:r>
              <a:rPr lang="en-US" sz="3200">
                <a:latin typeface="Times New Roman" pitchFamily="18" charset="0"/>
              </a:rPr>
              <a:t> </a:t>
            </a:r>
            <a:r>
              <a:rPr lang="en-US" sz="3200" i="1">
                <a:latin typeface="Times New Roman" pitchFamily="18" charset="0"/>
              </a:rPr>
              <a:t>attribute_condition(s)</a:t>
            </a:r>
            <a:r>
              <a:rPr lang="en-US" sz="3200">
                <a:latin typeface="Times New Roman" pitchFamily="18" charset="0"/>
              </a:rPr>
              <a:t>]</a:t>
            </a:r>
          </a:p>
          <a:p>
            <a:r>
              <a:rPr lang="en-US" sz="3200">
                <a:latin typeface="Times New Roman" pitchFamily="18" charset="0"/>
              </a:rPr>
              <a:t>[</a:t>
            </a:r>
            <a:r>
              <a:rPr lang="en-US" sz="3200" b="1">
                <a:latin typeface="Courier New" pitchFamily="49" charset="0"/>
              </a:rPr>
              <a:t>ORDER</a:t>
            </a:r>
            <a:r>
              <a:rPr lang="en-US" sz="3200">
                <a:latin typeface="Times New Roman" pitchFamily="18" charset="0"/>
              </a:rPr>
              <a:t> </a:t>
            </a:r>
            <a:r>
              <a:rPr lang="en-US" sz="3200" b="1">
                <a:latin typeface="Courier New" pitchFamily="49" charset="0"/>
              </a:rPr>
              <a:t>BY</a:t>
            </a:r>
            <a:r>
              <a:rPr lang="en-US" sz="3200">
                <a:latin typeface="Times New Roman" pitchFamily="18" charset="0"/>
              </a:rPr>
              <a:t> </a:t>
            </a:r>
            <a:r>
              <a:rPr lang="en-US" sz="3200" i="1">
                <a:latin typeface="Times New Roman" pitchFamily="18" charset="0"/>
              </a:rPr>
              <a:t>attribute_list</a:t>
            </a:r>
            <a:r>
              <a:rPr lang="en-US" sz="3200">
                <a:latin typeface="Times New Roman" pitchFamily="18" charset="0"/>
              </a:rPr>
              <a:t>]</a:t>
            </a:r>
          </a:p>
          <a:p>
            <a:endParaRPr lang="en-US" sz="3200">
              <a:latin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4"/>
          <p:cNvSpPr>
            <a:spLocks noGrp="1"/>
          </p:cNvSpPr>
          <p:nvPr>
            <p:ph type="sldNum" sz="quarter" idx="10"/>
          </p:nvPr>
        </p:nvSpPr>
        <p:spPr>
          <a:noFill/>
        </p:spPr>
        <p:txBody>
          <a:bodyPr/>
          <a:lstStyle/>
          <a:p>
            <a:fld id="{31CBDE2E-7D6A-4416-8800-E077850774DD}" type="slidenum">
              <a:rPr lang="en-US" smtClean="0"/>
              <a:pPr/>
              <a:t>46</a:t>
            </a:fld>
            <a:endParaRPr lang="en-US" smtClean="0"/>
          </a:p>
        </p:txBody>
      </p:sp>
      <p:sp>
        <p:nvSpPr>
          <p:cNvPr id="49155" name="Rectangle 2"/>
          <p:cNvSpPr>
            <a:spLocks noGrp="1" noChangeArrowheads="1"/>
          </p:cNvSpPr>
          <p:nvPr>
            <p:ph type="title"/>
          </p:nvPr>
        </p:nvSpPr>
        <p:spPr/>
        <p:txBody>
          <a:bodyPr/>
          <a:lstStyle/>
          <a:p>
            <a:pPr eaLnBrk="1" hangingPunct="1"/>
            <a:r>
              <a:rPr lang="en-US" smtClean="0"/>
              <a:t>Single-Table Queries</a:t>
            </a:r>
          </a:p>
        </p:txBody>
      </p:sp>
      <p:sp>
        <p:nvSpPr>
          <p:cNvPr id="49156" name="Rectangle 3"/>
          <p:cNvSpPr>
            <a:spLocks noGrp="1" noChangeArrowheads="1"/>
          </p:cNvSpPr>
          <p:nvPr>
            <p:ph type="body" sz="half" idx="1"/>
          </p:nvPr>
        </p:nvSpPr>
        <p:spPr>
          <a:xfrm>
            <a:off x="457200" y="1600200"/>
            <a:ext cx="4033838" cy="4724400"/>
          </a:xfrm>
        </p:spPr>
        <p:txBody>
          <a:bodyPr/>
          <a:lstStyle/>
          <a:p>
            <a:pPr eaLnBrk="1" hangingPunct="1">
              <a:buFont typeface="Arial" charset="0"/>
              <a:buNone/>
            </a:pPr>
            <a:r>
              <a:rPr lang="en-US" sz="2000" smtClean="0"/>
              <a:t>Q: </a:t>
            </a:r>
            <a:r>
              <a:rPr lang="en-US" sz="2000" i="1" smtClean="0"/>
              <a:t>Get a list of all the items.</a:t>
            </a:r>
          </a:p>
          <a:p>
            <a:pPr eaLnBrk="1" hangingPunct="1">
              <a:buFont typeface="Arial" charset="0"/>
              <a:buNone/>
            </a:pPr>
            <a:endParaRPr lang="en-US" sz="2000" i="1" smtClean="0"/>
          </a:p>
        </p:txBody>
      </p:sp>
      <p:sp>
        <p:nvSpPr>
          <p:cNvPr id="49157" name="Text Box 4"/>
          <p:cNvSpPr txBox="1">
            <a:spLocks noChangeArrowheads="1"/>
          </p:cNvSpPr>
          <p:nvPr/>
        </p:nvSpPr>
        <p:spPr bwMode="auto">
          <a:xfrm>
            <a:off x="1066800" y="2514600"/>
            <a:ext cx="7924800" cy="822325"/>
          </a:xfrm>
          <a:prstGeom prst="rect">
            <a:avLst/>
          </a:prstGeom>
          <a:noFill/>
          <a:ln w="9525">
            <a:noFill/>
            <a:miter lim="800000"/>
            <a:headEnd/>
            <a:tailEnd/>
          </a:ln>
        </p:spPr>
        <p:txBody>
          <a:bodyPr>
            <a:spAutoFit/>
          </a:bodyPr>
          <a:lstStyle/>
          <a:p>
            <a:r>
              <a:rPr lang="en-US" sz="2400" b="1">
                <a:latin typeface="Courier New" pitchFamily="49" charset="0"/>
              </a:rPr>
              <a:t>SELECT *                               FROM Item;</a:t>
            </a:r>
          </a:p>
        </p:txBody>
      </p:sp>
      <p:sp>
        <p:nvSpPr>
          <p:cNvPr id="49158" name="Text Box 5"/>
          <p:cNvSpPr txBox="1">
            <a:spLocks noChangeArrowheads="1"/>
          </p:cNvSpPr>
          <p:nvPr/>
        </p:nvSpPr>
        <p:spPr bwMode="auto">
          <a:xfrm>
            <a:off x="3733800" y="5791200"/>
            <a:ext cx="4740275" cy="457200"/>
          </a:xfrm>
          <a:prstGeom prst="rect">
            <a:avLst/>
          </a:prstGeom>
          <a:noFill/>
          <a:ln w="9525">
            <a:noFill/>
            <a:miter lim="800000"/>
            <a:headEnd/>
            <a:tailEnd/>
          </a:ln>
        </p:spPr>
        <p:txBody>
          <a:bodyPr>
            <a:spAutoFit/>
          </a:bodyPr>
          <a:lstStyle/>
          <a:p>
            <a:endParaRPr lang="en-US" sz="2400" b="1" i="1">
              <a:latin typeface="Times New Roman" pitchFamily="18" charset="0"/>
            </a:endParaRPr>
          </a:p>
        </p:txBody>
      </p:sp>
      <p:pic>
        <p:nvPicPr>
          <p:cNvPr id="49159" name="Picture 11"/>
          <p:cNvPicPr>
            <a:picLocks noChangeAspect="1" noChangeArrowheads="1"/>
          </p:cNvPicPr>
          <p:nvPr/>
        </p:nvPicPr>
        <p:blipFill>
          <a:blip r:embed="rId3" cstate="print"/>
          <a:srcRect l="30000" t="42400" r="20625" b="33600"/>
          <a:stretch>
            <a:fillRect/>
          </a:stretch>
        </p:blipFill>
        <p:spPr bwMode="auto">
          <a:xfrm>
            <a:off x="1752600" y="3810000"/>
            <a:ext cx="60198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Slide Number Placeholder 4"/>
          <p:cNvSpPr>
            <a:spLocks noGrp="1"/>
          </p:cNvSpPr>
          <p:nvPr>
            <p:ph type="sldNum" sz="quarter" idx="10"/>
          </p:nvPr>
        </p:nvSpPr>
        <p:spPr>
          <a:noFill/>
        </p:spPr>
        <p:txBody>
          <a:bodyPr/>
          <a:lstStyle/>
          <a:p>
            <a:fld id="{1D26F7C8-A5A6-4924-BA32-4B01471066BE}" type="slidenum">
              <a:rPr lang="en-US" smtClean="0"/>
              <a:pPr/>
              <a:t>47</a:t>
            </a:fld>
            <a:endParaRPr lang="en-US" smtClean="0"/>
          </a:p>
        </p:txBody>
      </p:sp>
      <p:sp>
        <p:nvSpPr>
          <p:cNvPr id="50179" name="Rectangle 3"/>
          <p:cNvSpPr>
            <a:spLocks noGrp="1" noChangeArrowheads="1"/>
          </p:cNvSpPr>
          <p:nvPr>
            <p:ph type="body" sz="half" idx="1"/>
          </p:nvPr>
        </p:nvSpPr>
        <p:spPr>
          <a:xfrm>
            <a:off x="457200" y="1600200"/>
            <a:ext cx="7583488" cy="4724400"/>
          </a:xfrm>
        </p:spPr>
        <p:txBody>
          <a:bodyPr/>
          <a:lstStyle/>
          <a:p>
            <a:pPr eaLnBrk="1" hangingPunct="1">
              <a:buFont typeface="Arial" charset="0"/>
              <a:buNone/>
            </a:pPr>
            <a:r>
              <a:rPr lang="en-US" sz="2000" smtClean="0"/>
              <a:t>Q: </a:t>
            </a:r>
            <a:r>
              <a:rPr lang="en-US" sz="2000" i="1" smtClean="0"/>
              <a:t>Get names and types of all the items.</a:t>
            </a:r>
          </a:p>
          <a:p>
            <a:pPr eaLnBrk="1" hangingPunct="1">
              <a:buFont typeface="Arial" charset="0"/>
              <a:buNone/>
            </a:pPr>
            <a:endParaRPr lang="en-US" sz="2000" i="1" smtClean="0"/>
          </a:p>
        </p:txBody>
      </p:sp>
      <p:sp>
        <p:nvSpPr>
          <p:cNvPr id="50180" name="Text Box 4"/>
          <p:cNvSpPr txBox="1">
            <a:spLocks noChangeArrowheads="1"/>
          </p:cNvSpPr>
          <p:nvPr/>
        </p:nvSpPr>
        <p:spPr bwMode="auto">
          <a:xfrm>
            <a:off x="1066800" y="2514600"/>
            <a:ext cx="7924800" cy="822325"/>
          </a:xfrm>
          <a:prstGeom prst="rect">
            <a:avLst/>
          </a:prstGeom>
          <a:noFill/>
          <a:ln w="9525">
            <a:noFill/>
            <a:miter lim="800000"/>
            <a:headEnd/>
            <a:tailEnd/>
          </a:ln>
        </p:spPr>
        <p:txBody>
          <a:bodyPr>
            <a:spAutoFit/>
          </a:bodyPr>
          <a:lstStyle/>
          <a:p>
            <a:r>
              <a:rPr lang="en-US" sz="2400" b="1">
                <a:latin typeface="Courier New" pitchFamily="49" charset="0"/>
              </a:rPr>
              <a:t>SELECT title, type</a:t>
            </a:r>
          </a:p>
          <a:p>
            <a:r>
              <a:rPr lang="en-US" sz="2400" b="1">
                <a:latin typeface="Courier New" pitchFamily="49" charset="0"/>
              </a:rPr>
              <a:t>FROM Item;</a:t>
            </a:r>
          </a:p>
        </p:txBody>
      </p:sp>
      <p:sp>
        <p:nvSpPr>
          <p:cNvPr id="413701" name="Text Box 5"/>
          <p:cNvSpPr txBox="1">
            <a:spLocks noChangeArrowheads="1"/>
          </p:cNvSpPr>
          <p:nvPr/>
        </p:nvSpPr>
        <p:spPr bwMode="auto">
          <a:xfrm>
            <a:off x="3733800" y="5791200"/>
            <a:ext cx="4740275" cy="457200"/>
          </a:xfrm>
          <a:prstGeom prst="rect">
            <a:avLst/>
          </a:prstGeom>
          <a:noFill/>
          <a:ln w="9525">
            <a:noFill/>
            <a:miter lim="800000"/>
            <a:headEnd/>
            <a:tailEnd/>
          </a:ln>
        </p:spPr>
        <p:txBody>
          <a:bodyPr>
            <a:spAutoFit/>
          </a:bodyPr>
          <a:lstStyle/>
          <a:p>
            <a:endParaRPr lang="en-US" sz="2400" b="1" i="1">
              <a:latin typeface="Times New Roman" pitchFamily="18" charset="0"/>
            </a:endParaRPr>
          </a:p>
        </p:txBody>
      </p:sp>
      <p:pic>
        <p:nvPicPr>
          <p:cNvPr id="50182" name="Picture 11"/>
          <p:cNvPicPr>
            <a:picLocks noChangeAspect="1" noChangeArrowheads="1"/>
          </p:cNvPicPr>
          <p:nvPr/>
        </p:nvPicPr>
        <p:blipFill>
          <a:blip r:embed="rId3" cstate="print"/>
          <a:srcRect l="30000" t="16800" r="20625" b="60001"/>
          <a:stretch>
            <a:fillRect/>
          </a:stretch>
        </p:blipFill>
        <p:spPr bwMode="auto">
          <a:xfrm>
            <a:off x="1752600" y="3886200"/>
            <a:ext cx="6019800" cy="2209800"/>
          </a:xfrm>
          <a:prstGeom prst="rect">
            <a:avLst/>
          </a:prstGeom>
          <a:noFill/>
          <a:ln w="9525">
            <a:noFill/>
            <a:miter lim="800000"/>
            <a:headEnd/>
            <a:tailEnd/>
          </a:ln>
        </p:spPr>
      </p:pic>
      <p:sp>
        <p:nvSpPr>
          <p:cNvPr id="50183" name="Rectangle 14"/>
          <p:cNvSpPr>
            <a:spLocks noGrp="1" noChangeArrowheads="1"/>
          </p:cNvSpPr>
          <p:nvPr>
            <p:ph type="title"/>
          </p:nvPr>
        </p:nvSpPr>
        <p:spPr>
          <a:noFill/>
        </p:spPr>
        <p:txBody>
          <a:bodyPr/>
          <a:lstStyle/>
          <a:p>
            <a:pPr eaLnBrk="1" hangingPunct="1"/>
            <a:r>
              <a:rPr lang="en-US" smtClean="0"/>
              <a:t>The Select Clause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413701">
                                            <p:txEl>
                                              <p:pRg st="0" end="0"/>
                                            </p:txEl>
                                          </p:spTgt>
                                        </p:tgtEl>
                                        <p:attrNameLst>
                                          <p:attrName>style.visibility</p:attrName>
                                        </p:attrNameLst>
                                      </p:cBhvr>
                                      <p:to>
                                        <p:strVal val="visible"/>
                                      </p:to>
                                    </p:set>
                                    <p:animEffect transition="in" filter="dissolve">
                                      <p:cBhvr>
                                        <p:cTn id="7" dur="500"/>
                                        <p:tgtEl>
                                          <p:spTgt spid="4137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01"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Slide Number Placeholder 4"/>
          <p:cNvSpPr>
            <a:spLocks noGrp="1"/>
          </p:cNvSpPr>
          <p:nvPr>
            <p:ph type="sldNum" sz="quarter" idx="10"/>
          </p:nvPr>
        </p:nvSpPr>
        <p:spPr>
          <a:noFill/>
        </p:spPr>
        <p:txBody>
          <a:bodyPr/>
          <a:lstStyle/>
          <a:p>
            <a:fld id="{1E90E025-A1A7-43F9-A2CC-E317BB427DA1}" type="slidenum">
              <a:rPr lang="en-US" smtClean="0"/>
              <a:pPr/>
              <a:t>48</a:t>
            </a:fld>
            <a:endParaRPr lang="en-US" smtClean="0"/>
          </a:p>
        </p:txBody>
      </p:sp>
      <p:sp>
        <p:nvSpPr>
          <p:cNvPr id="51203" name="Rectangle 3"/>
          <p:cNvSpPr>
            <a:spLocks noGrp="1" noChangeArrowheads="1"/>
          </p:cNvSpPr>
          <p:nvPr>
            <p:ph type="body" sz="half" idx="1"/>
          </p:nvPr>
        </p:nvSpPr>
        <p:spPr>
          <a:xfrm>
            <a:off x="457200" y="1600200"/>
            <a:ext cx="7423150" cy="4724400"/>
          </a:xfrm>
        </p:spPr>
        <p:txBody>
          <a:bodyPr/>
          <a:lstStyle/>
          <a:p>
            <a:pPr eaLnBrk="1" hangingPunct="1">
              <a:buFont typeface="Arial" charset="0"/>
              <a:buNone/>
            </a:pPr>
            <a:r>
              <a:rPr lang="en-US" sz="2000" smtClean="0"/>
              <a:t>Q: </a:t>
            </a:r>
            <a:r>
              <a:rPr lang="en-US" sz="2000" i="1" smtClean="0"/>
              <a:t>Get the total value of each product in stock.</a:t>
            </a:r>
          </a:p>
          <a:p>
            <a:pPr eaLnBrk="1" hangingPunct="1">
              <a:buFont typeface="Arial" charset="0"/>
              <a:buNone/>
            </a:pPr>
            <a:endParaRPr lang="en-US" sz="2000" i="1" smtClean="0"/>
          </a:p>
        </p:txBody>
      </p:sp>
      <p:sp>
        <p:nvSpPr>
          <p:cNvPr id="51204" name="Text Box 4"/>
          <p:cNvSpPr txBox="1">
            <a:spLocks noChangeArrowheads="1"/>
          </p:cNvSpPr>
          <p:nvPr/>
        </p:nvSpPr>
        <p:spPr bwMode="auto">
          <a:xfrm>
            <a:off x="1066800" y="2514600"/>
            <a:ext cx="7924800" cy="822325"/>
          </a:xfrm>
          <a:prstGeom prst="rect">
            <a:avLst/>
          </a:prstGeom>
          <a:noFill/>
          <a:ln w="9525">
            <a:noFill/>
            <a:miter lim="800000"/>
            <a:headEnd/>
            <a:tailEnd/>
          </a:ln>
        </p:spPr>
        <p:txBody>
          <a:bodyPr>
            <a:spAutoFit/>
          </a:bodyPr>
          <a:lstStyle/>
          <a:p>
            <a:r>
              <a:rPr lang="en-US" sz="2400" b="1">
                <a:latin typeface="Courier New" pitchFamily="49" charset="0"/>
              </a:rPr>
              <a:t>SELECT title, (askingPrice * 1.06)</a:t>
            </a:r>
          </a:p>
          <a:p>
            <a:r>
              <a:rPr lang="en-US" sz="2400" b="1">
                <a:latin typeface="Courier New" pitchFamily="49" charset="0"/>
              </a:rPr>
              <a:t>FROM Item;</a:t>
            </a:r>
          </a:p>
        </p:txBody>
      </p:sp>
      <p:sp>
        <p:nvSpPr>
          <p:cNvPr id="415749" name="Text Box 5"/>
          <p:cNvSpPr txBox="1">
            <a:spLocks noChangeArrowheads="1"/>
          </p:cNvSpPr>
          <p:nvPr/>
        </p:nvSpPr>
        <p:spPr bwMode="auto">
          <a:xfrm>
            <a:off x="3733800" y="5791200"/>
            <a:ext cx="4740275" cy="457200"/>
          </a:xfrm>
          <a:prstGeom prst="rect">
            <a:avLst/>
          </a:prstGeom>
          <a:noFill/>
          <a:ln w="9525">
            <a:noFill/>
            <a:miter lim="800000"/>
            <a:headEnd/>
            <a:tailEnd/>
          </a:ln>
        </p:spPr>
        <p:txBody>
          <a:bodyPr>
            <a:spAutoFit/>
          </a:bodyPr>
          <a:lstStyle/>
          <a:p>
            <a:endParaRPr lang="en-US" sz="2400" b="1" i="1">
              <a:latin typeface="Times New Roman" pitchFamily="18" charset="0"/>
            </a:endParaRPr>
          </a:p>
        </p:txBody>
      </p:sp>
      <p:pic>
        <p:nvPicPr>
          <p:cNvPr id="51206" name="Picture 10"/>
          <p:cNvPicPr>
            <a:picLocks noChangeAspect="1" noChangeArrowheads="1"/>
          </p:cNvPicPr>
          <p:nvPr/>
        </p:nvPicPr>
        <p:blipFill>
          <a:blip r:embed="rId3" cstate="print"/>
          <a:srcRect l="29375" t="68799" r="20625" b="7201"/>
          <a:stretch>
            <a:fillRect/>
          </a:stretch>
        </p:blipFill>
        <p:spPr bwMode="auto">
          <a:xfrm>
            <a:off x="1828800" y="3886200"/>
            <a:ext cx="6096000" cy="2286000"/>
          </a:xfrm>
          <a:prstGeom prst="rect">
            <a:avLst/>
          </a:prstGeom>
          <a:noFill/>
          <a:ln w="9525">
            <a:noFill/>
            <a:miter lim="800000"/>
            <a:headEnd/>
            <a:tailEnd/>
          </a:ln>
        </p:spPr>
      </p:pic>
      <p:sp>
        <p:nvSpPr>
          <p:cNvPr id="51207" name="Rectangle 13"/>
          <p:cNvSpPr>
            <a:spLocks noGrp="1" noChangeArrowheads="1"/>
          </p:cNvSpPr>
          <p:nvPr>
            <p:ph type="title"/>
          </p:nvPr>
        </p:nvSpPr>
        <p:spPr>
          <a:noFill/>
        </p:spPr>
        <p:txBody>
          <a:bodyPr/>
          <a:lstStyle/>
          <a:p>
            <a:pPr eaLnBrk="1" hangingPunct="1"/>
            <a:r>
              <a:rPr lang="en-US" smtClean="0"/>
              <a:t>The Select Clause </a:t>
            </a:r>
            <a:r>
              <a:rPr lang="en-US" sz="2800" smtClean="0"/>
              <a:t>(cont.)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415749">
                                            <p:txEl>
                                              <p:pRg st="0" end="0"/>
                                            </p:txEl>
                                          </p:spTgt>
                                        </p:tgtEl>
                                        <p:attrNameLst>
                                          <p:attrName>style.visibility</p:attrName>
                                        </p:attrNameLst>
                                      </p:cBhvr>
                                      <p:to>
                                        <p:strVal val="visible"/>
                                      </p:to>
                                    </p:set>
                                    <p:animEffect transition="in" filter="dissolve">
                                      <p:cBhvr>
                                        <p:cTn id="7" dur="500"/>
                                        <p:tgtEl>
                                          <p:spTgt spid="4157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9"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Slide Number Placeholder 4"/>
          <p:cNvSpPr>
            <a:spLocks noGrp="1"/>
          </p:cNvSpPr>
          <p:nvPr>
            <p:ph type="sldNum" sz="quarter" idx="10"/>
          </p:nvPr>
        </p:nvSpPr>
        <p:spPr>
          <a:noFill/>
        </p:spPr>
        <p:txBody>
          <a:bodyPr/>
          <a:lstStyle/>
          <a:p>
            <a:fld id="{E2D5B76C-8917-4E40-B3A3-A6A673D819C6}" type="slidenum">
              <a:rPr lang="en-US" smtClean="0"/>
              <a:pPr/>
              <a:t>49</a:t>
            </a:fld>
            <a:endParaRPr lang="en-US" smtClean="0"/>
          </a:p>
        </p:txBody>
      </p:sp>
      <p:sp>
        <p:nvSpPr>
          <p:cNvPr id="52227" name="Rectangle 3"/>
          <p:cNvSpPr>
            <a:spLocks noGrp="1" noChangeArrowheads="1"/>
          </p:cNvSpPr>
          <p:nvPr>
            <p:ph type="body" sz="half" idx="1"/>
          </p:nvPr>
        </p:nvSpPr>
        <p:spPr>
          <a:xfrm>
            <a:off x="457200" y="1600200"/>
            <a:ext cx="7261225" cy="4724400"/>
          </a:xfrm>
        </p:spPr>
        <p:txBody>
          <a:bodyPr/>
          <a:lstStyle/>
          <a:p>
            <a:pPr eaLnBrk="1" hangingPunct="1">
              <a:buFont typeface="Arial" charset="0"/>
              <a:buNone/>
            </a:pPr>
            <a:r>
              <a:rPr lang="en-US" sz="2000" smtClean="0"/>
              <a:t>Q: </a:t>
            </a:r>
            <a:r>
              <a:rPr lang="en-US" sz="2000" i="1" smtClean="0"/>
              <a:t>Can SELECT return duplicates or not?</a:t>
            </a:r>
          </a:p>
          <a:p>
            <a:pPr eaLnBrk="1" hangingPunct="1">
              <a:buFont typeface="Arial" charset="0"/>
              <a:buNone/>
            </a:pPr>
            <a:endParaRPr lang="en-US" sz="2000" i="1" smtClean="0"/>
          </a:p>
        </p:txBody>
      </p:sp>
      <p:sp>
        <p:nvSpPr>
          <p:cNvPr id="52228" name="Text Box 4"/>
          <p:cNvSpPr txBox="1">
            <a:spLocks noChangeArrowheads="1"/>
          </p:cNvSpPr>
          <p:nvPr/>
        </p:nvSpPr>
        <p:spPr bwMode="auto">
          <a:xfrm>
            <a:off x="1066800" y="2514600"/>
            <a:ext cx="7924800" cy="822325"/>
          </a:xfrm>
          <a:prstGeom prst="rect">
            <a:avLst/>
          </a:prstGeom>
          <a:noFill/>
          <a:ln w="9525">
            <a:noFill/>
            <a:miter lim="800000"/>
            <a:headEnd/>
            <a:tailEnd/>
          </a:ln>
        </p:spPr>
        <p:txBody>
          <a:bodyPr>
            <a:spAutoFit/>
          </a:bodyPr>
          <a:lstStyle/>
          <a:p>
            <a:r>
              <a:rPr lang="en-US" sz="2400" b="1">
                <a:latin typeface="Courier New" pitchFamily="49" charset="0"/>
              </a:rPr>
              <a:t>SELECT type</a:t>
            </a:r>
          </a:p>
          <a:p>
            <a:r>
              <a:rPr lang="en-US" sz="2400" b="1">
                <a:latin typeface="Courier New" pitchFamily="49" charset="0"/>
              </a:rPr>
              <a:t>FROM Item;</a:t>
            </a:r>
          </a:p>
        </p:txBody>
      </p:sp>
      <p:sp>
        <p:nvSpPr>
          <p:cNvPr id="417797" name="Text Box 5"/>
          <p:cNvSpPr txBox="1">
            <a:spLocks noChangeArrowheads="1"/>
          </p:cNvSpPr>
          <p:nvPr/>
        </p:nvSpPr>
        <p:spPr bwMode="auto">
          <a:xfrm>
            <a:off x="3733800" y="5791200"/>
            <a:ext cx="4740275" cy="457200"/>
          </a:xfrm>
          <a:prstGeom prst="rect">
            <a:avLst/>
          </a:prstGeom>
          <a:noFill/>
          <a:ln w="9525">
            <a:noFill/>
            <a:miter lim="800000"/>
            <a:headEnd/>
            <a:tailEnd/>
          </a:ln>
        </p:spPr>
        <p:txBody>
          <a:bodyPr>
            <a:spAutoFit/>
          </a:bodyPr>
          <a:lstStyle/>
          <a:p>
            <a:endParaRPr lang="en-US" sz="2400" b="1" i="1">
              <a:latin typeface="Times New Roman" pitchFamily="18" charset="0"/>
            </a:endParaRPr>
          </a:p>
        </p:txBody>
      </p:sp>
      <p:pic>
        <p:nvPicPr>
          <p:cNvPr id="52230" name="Picture 10"/>
          <p:cNvPicPr>
            <a:picLocks noChangeAspect="1" noChangeArrowheads="1"/>
          </p:cNvPicPr>
          <p:nvPr/>
        </p:nvPicPr>
        <p:blipFill>
          <a:blip r:embed="rId3" cstate="print"/>
          <a:srcRect l="29375" t="43199" r="20625" b="32800"/>
          <a:stretch>
            <a:fillRect/>
          </a:stretch>
        </p:blipFill>
        <p:spPr bwMode="auto">
          <a:xfrm>
            <a:off x="1752600" y="3886200"/>
            <a:ext cx="6096000" cy="2286000"/>
          </a:xfrm>
          <a:prstGeom prst="rect">
            <a:avLst/>
          </a:prstGeom>
          <a:noFill/>
          <a:ln w="9525">
            <a:noFill/>
            <a:miter lim="800000"/>
            <a:headEnd/>
            <a:tailEnd/>
          </a:ln>
        </p:spPr>
      </p:pic>
      <p:sp>
        <p:nvSpPr>
          <p:cNvPr id="52231" name="Rectangle 18"/>
          <p:cNvSpPr>
            <a:spLocks noGrp="1" noChangeArrowheads="1"/>
          </p:cNvSpPr>
          <p:nvPr>
            <p:ph type="title"/>
          </p:nvPr>
        </p:nvSpPr>
        <p:spPr>
          <a:noFill/>
        </p:spPr>
        <p:txBody>
          <a:bodyPr/>
          <a:lstStyle/>
          <a:p>
            <a:pPr eaLnBrk="1" hangingPunct="1"/>
            <a:r>
              <a:rPr lang="en-US" smtClean="0"/>
              <a:t>The Select Clause </a:t>
            </a:r>
            <a:r>
              <a:rPr lang="en-US" sz="2800" smtClean="0"/>
              <a:t>(cont.)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417797">
                                            <p:txEl>
                                              <p:pRg st="0" end="0"/>
                                            </p:txEl>
                                          </p:spTgt>
                                        </p:tgtEl>
                                        <p:attrNameLst>
                                          <p:attrName>style.visibility</p:attrName>
                                        </p:attrNameLst>
                                      </p:cBhvr>
                                      <p:to>
                                        <p:strVal val="visible"/>
                                      </p:to>
                                    </p:set>
                                    <p:animEffect transition="in" filter="dissolve">
                                      <p:cBhvr>
                                        <p:cTn id="7" dur="500"/>
                                        <p:tgtEl>
                                          <p:spTgt spid="4177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p>
            <a:fld id="{3DBE9E06-9CAC-47A4-B2CA-B4072F4D6110}" type="slidenum">
              <a:rPr lang="en-US" smtClean="0"/>
              <a:pPr/>
              <a:t>5</a:t>
            </a:fld>
            <a:endParaRPr lang="en-US" smtClean="0"/>
          </a:p>
        </p:txBody>
      </p:sp>
      <p:sp>
        <p:nvSpPr>
          <p:cNvPr id="7171" name="Rectangle 2"/>
          <p:cNvSpPr>
            <a:spLocks noGrp="1" noChangeArrowheads="1"/>
          </p:cNvSpPr>
          <p:nvPr>
            <p:ph type="title"/>
          </p:nvPr>
        </p:nvSpPr>
        <p:spPr/>
        <p:txBody>
          <a:bodyPr/>
          <a:lstStyle/>
          <a:p>
            <a:pPr eaLnBrk="1" hangingPunct="1"/>
            <a:r>
              <a:rPr lang="en-US" smtClean="0"/>
              <a:t>Persistence</a:t>
            </a:r>
          </a:p>
        </p:txBody>
      </p:sp>
      <p:sp>
        <p:nvSpPr>
          <p:cNvPr id="7172" name="Rectangle 3"/>
          <p:cNvSpPr>
            <a:spLocks noGrp="1" noChangeArrowheads="1"/>
          </p:cNvSpPr>
          <p:nvPr>
            <p:ph type="body" idx="1"/>
          </p:nvPr>
        </p:nvSpPr>
        <p:spPr/>
        <p:txBody>
          <a:bodyPr/>
          <a:lstStyle/>
          <a:p>
            <a:pPr eaLnBrk="1" hangingPunct="1"/>
            <a:r>
              <a:rPr lang="en-US" smtClean="0"/>
              <a:t>Most data outlive the programs that operate on them.</a:t>
            </a:r>
          </a:p>
          <a:p>
            <a:pPr eaLnBrk="1" hangingPunct="1"/>
            <a:r>
              <a:rPr lang="en-US" smtClean="0"/>
              <a:t>The DBMS must be able to store and retrieve this data.</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Slide Number Placeholder 4"/>
          <p:cNvSpPr>
            <a:spLocks noGrp="1"/>
          </p:cNvSpPr>
          <p:nvPr>
            <p:ph type="sldNum" sz="quarter" idx="10"/>
          </p:nvPr>
        </p:nvSpPr>
        <p:spPr>
          <a:noFill/>
        </p:spPr>
        <p:txBody>
          <a:bodyPr/>
          <a:lstStyle/>
          <a:p>
            <a:fld id="{3E27B852-5563-45B8-8133-DF8B61C9B33B}" type="slidenum">
              <a:rPr lang="en-US" smtClean="0"/>
              <a:pPr/>
              <a:t>50</a:t>
            </a:fld>
            <a:endParaRPr lang="en-US" smtClean="0"/>
          </a:p>
        </p:txBody>
      </p:sp>
      <p:sp>
        <p:nvSpPr>
          <p:cNvPr id="53251" name="Rectangle 3"/>
          <p:cNvSpPr>
            <a:spLocks noGrp="1" noChangeArrowheads="1"/>
          </p:cNvSpPr>
          <p:nvPr>
            <p:ph type="body" sz="half" idx="1"/>
          </p:nvPr>
        </p:nvSpPr>
        <p:spPr>
          <a:xfrm>
            <a:off x="457200" y="1600200"/>
            <a:ext cx="7180263" cy="4724400"/>
          </a:xfrm>
        </p:spPr>
        <p:txBody>
          <a:bodyPr/>
          <a:lstStyle/>
          <a:p>
            <a:pPr eaLnBrk="1" hangingPunct="1">
              <a:buFont typeface="Arial" charset="0"/>
              <a:buNone/>
            </a:pPr>
            <a:r>
              <a:rPr lang="en-US" sz="2000" smtClean="0"/>
              <a:t>Q: </a:t>
            </a:r>
            <a:r>
              <a:rPr lang="en-US" sz="2000" i="1" smtClean="0"/>
              <a:t>Get a list of the category types for items.</a:t>
            </a:r>
          </a:p>
          <a:p>
            <a:pPr eaLnBrk="1" hangingPunct="1">
              <a:buFont typeface="Arial" charset="0"/>
              <a:buNone/>
            </a:pPr>
            <a:endParaRPr lang="en-US" sz="2000" i="1" smtClean="0"/>
          </a:p>
        </p:txBody>
      </p:sp>
      <p:sp>
        <p:nvSpPr>
          <p:cNvPr id="53252" name="Text Box 4"/>
          <p:cNvSpPr txBox="1">
            <a:spLocks noChangeArrowheads="1"/>
          </p:cNvSpPr>
          <p:nvPr/>
        </p:nvSpPr>
        <p:spPr bwMode="auto">
          <a:xfrm>
            <a:off x="1066800" y="2514600"/>
            <a:ext cx="7924800" cy="822325"/>
          </a:xfrm>
          <a:prstGeom prst="rect">
            <a:avLst/>
          </a:prstGeom>
          <a:noFill/>
          <a:ln w="9525">
            <a:noFill/>
            <a:miter lim="800000"/>
            <a:headEnd/>
            <a:tailEnd/>
          </a:ln>
        </p:spPr>
        <p:txBody>
          <a:bodyPr>
            <a:spAutoFit/>
          </a:bodyPr>
          <a:lstStyle/>
          <a:p>
            <a:r>
              <a:rPr lang="en-US" sz="2400" b="1">
                <a:latin typeface="Courier New" pitchFamily="49" charset="0"/>
              </a:rPr>
              <a:t>SELECT DISTINCT type</a:t>
            </a:r>
          </a:p>
          <a:p>
            <a:r>
              <a:rPr lang="en-US" sz="2400" b="1">
                <a:latin typeface="Courier New" pitchFamily="49" charset="0"/>
              </a:rPr>
              <a:t>FROM Item;</a:t>
            </a:r>
          </a:p>
        </p:txBody>
      </p:sp>
      <p:sp>
        <p:nvSpPr>
          <p:cNvPr id="419845" name="Text Box 5"/>
          <p:cNvSpPr txBox="1">
            <a:spLocks noChangeArrowheads="1"/>
          </p:cNvSpPr>
          <p:nvPr/>
        </p:nvSpPr>
        <p:spPr bwMode="auto">
          <a:xfrm>
            <a:off x="3733800" y="5791200"/>
            <a:ext cx="4740275" cy="457200"/>
          </a:xfrm>
          <a:prstGeom prst="rect">
            <a:avLst/>
          </a:prstGeom>
          <a:noFill/>
          <a:ln w="9525">
            <a:noFill/>
            <a:miter lim="800000"/>
            <a:headEnd/>
            <a:tailEnd/>
          </a:ln>
        </p:spPr>
        <p:txBody>
          <a:bodyPr>
            <a:spAutoFit/>
          </a:bodyPr>
          <a:lstStyle/>
          <a:p>
            <a:endParaRPr lang="en-US" sz="2400" b="1" i="1">
              <a:latin typeface="Times New Roman" pitchFamily="18" charset="0"/>
            </a:endParaRPr>
          </a:p>
        </p:txBody>
      </p:sp>
      <p:pic>
        <p:nvPicPr>
          <p:cNvPr id="53254" name="Picture 9"/>
          <p:cNvPicPr>
            <a:picLocks noChangeAspect="1" noChangeArrowheads="1"/>
          </p:cNvPicPr>
          <p:nvPr/>
        </p:nvPicPr>
        <p:blipFill>
          <a:blip r:embed="rId3" cstate="print"/>
          <a:srcRect l="29375" t="17599" r="20625" b="58400"/>
          <a:stretch>
            <a:fillRect/>
          </a:stretch>
        </p:blipFill>
        <p:spPr bwMode="auto">
          <a:xfrm>
            <a:off x="1752600" y="3886200"/>
            <a:ext cx="6096000" cy="2286000"/>
          </a:xfrm>
          <a:prstGeom prst="rect">
            <a:avLst/>
          </a:prstGeom>
          <a:noFill/>
          <a:ln w="9525">
            <a:noFill/>
            <a:miter lim="800000"/>
            <a:headEnd/>
            <a:tailEnd/>
          </a:ln>
        </p:spPr>
      </p:pic>
      <p:sp>
        <p:nvSpPr>
          <p:cNvPr id="53255" name="Rectangle 17"/>
          <p:cNvSpPr>
            <a:spLocks noGrp="1" noChangeArrowheads="1"/>
          </p:cNvSpPr>
          <p:nvPr>
            <p:ph type="title"/>
          </p:nvPr>
        </p:nvSpPr>
        <p:spPr>
          <a:noFill/>
        </p:spPr>
        <p:txBody>
          <a:bodyPr/>
          <a:lstStyle/>
          <a:p>
            <a:pPr eaLnBrk="1" hangingPunct="1"/>
            <a:r>
              <a:rPr lang="en-US" smtClean="0"/>
              <a:t>The Select Clause </a:t>
            </a:r>
            <a:r>
              <a:rPr lang="en-US" sz="2800" smtClean="0"/>
              <a:t>(cont.)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419845">
                                            <p:txEl>
                                              <p:pRg st="0" end="0"/>
                                            </p:txEl>
                                          </p:spTgt>
                                        </p:tgtEl>
                                        <p:attrNameLst>
                                          <p:attrName>style.visibility</p:attrName>
                                        </p:attrNameLst>
                                      </p:cBhvr>
                                      <p:to>
                                        <p:strVal val="visible"/>
                                      </p:to>
                                    </p:set>
                                    <p:animEffect transition="in" filter="dissolve">
                                      <p:cBhvr>
                                        <p:cTn id="7" dur="500"/>
                                        <p:tgtEl>
                                          <p:spTgt spid="4198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5"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Slide Number Placeholder 4"/>
          <p:cNvSpPr>
            <a:spLocks noGrp="1"/>
          </p:cNvSpPr>
          <p:nvPr>
            <p:ph type="sldNum" sz="quarter" idx="10"/>
          </p:nvPr>
        </p:nvSpPr>
        <p:spPr>
          <a:noFill/>
        </p:spPr>
        <p:txBody>
          <a:bodyPr/>
          <a:lstStyle/>
          <a:p>
            <a:fld id="{CBBC3C2A-0DB4-4D4F-961B-E744399C82A3}" type="slidenum">
              <a:rPr lang="en-US" smtClean="0"/>
              <a:pPr/>
              <a:t>51</a:t>
            </a:fld>
            <a:endParaRPr lang="en-US" smtClean="0"/>
          </a:p>
        </p:txBody>
      </p:sp>
      <p:sp>
        <p:nvSpPr>
          <p:cNvPr id="54275" name="Rectangle 2"/>
          <p:cNvSpPr>
            <a:spLocks noGrp="1" noChangeArrowheads="1"/>
          </p:cNvSpPr>
          <p:nvPr>
            <p:ph type="title"/>
          </p:nvPr>
        </p:nvSpPr>
        <p:spPr/>
        <p:txBody>
          <a:bodyPr/>
          <a:lstStyle/>
          <a:p>
            <a:pPr eaLnBrk="1" hangingPunct="1"/>
            <a:r>
              <a:rPr lang="en-US" smtClean="0"/>
              <a:t>The Where Clause</a:t>
            </a:r>
          </a:p>
        </p:txBody>
      </p:sp>
      <p:sp>
        <p:nvSpPr>
          <p:cNvPr id="54276" name="Rectangle 3"/>
          <p:cNvSpPr>
            <a:spLocks noGrp="1" noChangeArrowheads="1"/>
          </p:cNvSpPr>
          <p:nvPr>
            <p:ph type="body" sz="half" idx="1"/>
          </p:nvPr>
        </p:nvSpPr>
        <p:spPr>
          <a:xfrm>
            <a:off x="457200" y="1600200"/>
            <a:ext cx="5245100" cy="4724400"/>
          </a:xfrm>
        </p:spPr>
        <p:txBody>
          <a:bodyPr/>
          <a:lstStyle/>
          <a:p>
            <a:pPr eaLnBrk="1" hangingPunct="1">
              <a:buFont typeface="Arial" charset="0"/>
              <a:buNone/>
            </a:pPr>
            <a:r>
              <a:rPr lang="en-US" sz="2000" smtClean="0"/>
              <a:t>Q: </a:t>
            </a:r>
            <a:r>
              <a:rPr lang="en-US" sz="2000" i="1" smtClean="0"/>
              <a:t>Get the users with Calvin email addresses.</a:t>
            </a:r>
          </a:p>
          <a:p>
            <a:pPr eaLnBrk="1" hangingPunct="1">
              <a:buFont typeface="Arial" charset="0"/>
              <a:buNone/>
            </a:pPr>
            <a:endParaRPr lang="en-US" sz="2000" i="1" smtClean="0"/>
          </a:p>
        </p:txBody>
      </p:sp>
      <p:sp>
        <p:nvSpPr>
          <p:cNvPr id="54277" name="Text Box 4"/>
          <p:cNvSpPr txBox="1">
            <a:spLocks noChangeArrowheads="1"/>
          </p:cNvSpPr>
          <p:nvPr/>
        </p:nvSpPr>
        <p:spPr bwMode="auto">
          <a:xfrm>
            <a:off x="1066800" y="2514600"/>
            <a:ext cx="7924800" cy="1187450"/>
          </a:xfrm>
          <a:prstGeom prst="rect">
            <a:avLst/>
          </a:prstGeom>
          <a:noFill/>
          <a:ln w="9525">
            <a:noFill/>
            <a:miter lim="800000"/>
            <a:headEnd/>
            <a:tailEnd/>
          </a:ln>
        </p:spPr>
        <p:txBody>
          <a:bodyPr>
            <a:spAutoFit/>
          </a:bodyPr>
          <a:lstStyle/>
          <a:p>
            <a:r>
              <a:rPr lang="en-US" sz="2400" b="1">
                <a:latin typeface="Courier New" pitchFamily="49" charset="0"/>
              </a:rPr>
              <a:t>SELECT *</a:t>
            </a:r>
          </a:p>
          <a:p>
            <a:r>
              <a:rPr lang="en-US" sz="2400" b="1">
                <a:latin typeface="Courier New" pitchFamily="49" charset="0"/>
              </a:rPr>
              <a:t>FROM User</a:t>
            </a:r>
          </a:p>
          <a:p>
            <a:r>
              <a:rPr lang="en-US" sz="2400" b="1">
                <a:latin typeface="Courier New" pitchFamily="49" charset="0"/>
              </a:rPr>
              <a:t>WHERE email LIKE '*@calvin.edu'</a:t>
            </a:r>
          </a:p>
        </p:txBody>
      </p:sp>
      <p:sp>
        <p:nvSpPr>
          <p:cNvPr id="421893" name="Text Box 5"/>
          <p:cNvSpPr txBox="1">
            <a:spLocks noChangeArrowheads="1"/>
          </p:cNvSpPr>
          <p:nvPr/>
        </p:nvSpPr>
        <p:spPr bwMode="auto">
          <a:xfrm>
            <a:off x="3733800" y="5791200"/>
            <a:ext cx="4740275" cy="457200"/>
          </a:xfrm>
          <a:prstGeom prst="rect">
            <a:avLst/>
          </a:prstGeom>
          <a:noFill/>
          <a:ln w="9525">
            <a:noFill/>
            <a:miter lim="800000"/>
            <a:headEnd/>
            <a:tailEnd/>
          </a:ln>
        </p:spPr>
        <p:txBody>
          <a:bodyPr>
            <a:spAutoFit/>
          </a:bodyPr>
          <a:lstStyle/>
          <a:p>
            <a:endParaRPr lang="en-US" sz="2400" b="1" i="1">
              <a:latin typeface="Times New Roman" pitchFamily="18" charset="0"/>
            </a:endParaRPr>
          </a:p>
        </p:txBody>
      </p:sp>
      <p:pic>
        <p:nvPicPr>
          <p:cNvPr id="54279" name="Picture 8"/>
          <p:cNvPicPr>
            <a:picLocks noChangeAspect="1" noChangeArrowheads="1"/>
          </p:cNvPicPr>
          <p:nvPr/>
        </p:nvPicPr>
        <p:blipFill>
          <a:blip r:embed="rId3" cstate="print"/>
          <a:srcRect l="53751" t="28000" r="1875" b="51201"/>
          <a:stretch>
            <a:fillRect/>
          </a:stretch>
        </p:blipFill>
        <p:spPr bwMode="auto">
          <a:xfrm>
            <a:off x="1981200" y="4419600"/>
            <a:ext cx="5410200" cy="198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421893">
                                            <p:txEl>
                                              <p:pRg st="0" end="0"/>
                                            </p:txEl>
                                          </p:spTgt>
                                        </p:tgtEl>
                                        <p:attrNameLst>
                                          <p:attrName>style.visibility</p:attrName>
                                        </p:attrNameLst>
                                      </p:cBhvr>
                                      <p:to>
                                        <p:strVal val="visible"/>
                                      </p:to>
                                    </p:set>
                                    <p:animEffect transition="in" filter="dissolve">
                                      <p:cBhvr>
                                        <p:cTn id="7" dur="500"/>
                                        <p:tgtEl>
                                          <p:spTgt spid="4218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3"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0"/>
          </p:nvPr>
        </p:nvSpPr>
        <p:spPr>
          <a:noFill/>
        </p:spPr>
        <p:txBody>
          <a:bodyPr/>
          <a:lstStyle/>
          <a:p>
            <a:fld id="{C88FF5E5-9160-4589-A5E2-8AC6DD559296}" type="slidenum">
              <a:rPr lang="en-US" smtClean="0"/>
              <a:pPr/>
              <a:t>52</a:t>
            </a:fld>
            <a:endParaRPr lang="en-US" smtClean="0"/>
          </a:p>
        </p:txBody>
      </p:sp>
      <p:sp>
        <p:nvSpPr>
          <p:cNvPr id="55299" name="Rectangle 3"/>
          <p:cNvSpPr>
            <a:spLocks noGrp="1" noChangeArrowheads="1"/>
          </p:cNvSpPr>
          <p:nvPr>
            <p:ph type="body" sz="half" idx="1"/>
          </p:nvPr>
        </p:nvSpPr>
        <p:spPr>
          <a:xfrm>
            <a:off x="457200" y="1600200"/>
            <a:ext cx="6211888" cy="4724400"/>
          </a:xfrm>
        </p:spPr>
        <p:txBody>
          <a:bodyPr/>
          <a:lstStyle/>
          <a:p>
            <a:pPr eaLnBrk="1" hangingPunct="1">
              <a:buFont typeface="Arial" charset="0"/>
              <a:buNone/>
            </a:pPr>
            <a:r>
              <a:rPr lang="en-US" sz="2000" smtClean="0"/>
              <a:t>Q: </a:t>
            </a:r>
            <a:r>
              <a:rPr lang="en-US" sz="2000" i="1" smtClean="0"/>
              <a:t>Get the cheap books for sale.</a:t>
            </a:r>
          </a:p>
          <a:p>
            <a:pPr eaLnBrk="1" hangingPunct="1">
              <a:buFont typeface="Arial" charset="0"/>
              <a:buNone/>
            </a:pPr>
            <a:endParaRPr lang="en-US" sz="2000" i="1" smtClean="0"/>
          </a:p>
        </p:txBody>
      </p:sp>
      <p:sp>
        <p:nvSpPr>
          <p:cNvPr id="55300" name="Text Box 4"/>
          <p:cNvSpPr txBox="1">
            <a:spLocks noChangeArrowheads="1"/>
          </p:cNvSpPr>
          <p:nvPr/>
        </p:nvSpPr>
        <p:spPr bwMode="auto">
          <a:xfrm>
            <a:off x="1066800" y="2514600"/>
            <a:ext cx="7924800" cy="1552575"/>
          </a:xfrm>
          <a:prstGeom prst="rect">
            <a:avLst/>
          </a:prstGeom>
          <a:noFill/>
          <a:ln w="9525">
            <a:noFill/>
            <a:miter lim="800000"/>
            <a:headEnd/>
            <a:tailEnd/>
          </a:ln>
        </p:spPr>
        <p:txBody>
          <a:bodyPr>
            <a:spAutoFit/>
          </a:bodyPr>
          <a:lstStyle/>
          <a:p>
            <a:r>
              <a:rPr lang="en-US" sz="2400" b="1">
                <a:latin typeface="Courier New" pitchFamily="49" charset="0"/>
              </a:rPr>
              <a:t>SELECT *</a:t>
            </a:r>
          </a:p>
          <a:p>
            <a:r>
              <a:rPr lang="en-US" sz="2400" b="1">
                <a:latin typeface="Courier New" pitchFamily="49" charset="0"/>
              </a:rPr>
              <a:t>FROM Item</a:t>
            </a:r>
          </a:p>
          <a:p>
            <a:r>
              <a:rPr lang="en-US" sz="2400" b="1">
                <a:latin typeface="Courier New" pitchFamily="49" charset="0"/>
              </a:rPr>
              <a:t>WHERE type = 'book' </a:t>
            </a:r>
          </a:p>
          <a:p>
            <a:r>
              <a:rPr lang="en-US" sz="2400" b="1">
                <a:latin typeface="Courier New" pitchFamily="49" charset="0"/>
              </a:rPr>
              <a:t>  AND askingPrice &lt; 25.00;</a:t>
            </a:r>
          </a:p>
        </p:txBody>
      </p:sp>
      <p:sp>
        <p:nvSpPr>
          <p:cNvPr id="423941" name="Text Box 5"/>
          <p:cNvSpPr txBox="1">
            <a:spLocks noChangeArrowheads="1"/>
          </p:cNvSpPr>
          <p:nvPr/>
        </p:nvSpPr>
        <p:spPr bwMode="auto">
          <a:xfrm>
            <a:off x="3733800" y="5791200"/>
            <a:ext cx="4740275" cy="457200"/>
          </a:xfrm>
          <a:prstGeom prst="rect">
            <a:avLst/>
          </a:prstGeom>
          <a:noFill/>
          <a:ln w="9525">
            <a:noFill/>
            <a:miter lim="800000"/>
            <a:headEnd/>
            <a:tailEnd/>
          </a:ln>
        </p:spPr>
        <p:txBody>
          <a:bodyPr>
            <a:spAutoFit/>
          </a:bodyPr>
          <a:lstStyle/>
          <a:p>
            <a:endParaRPr lang="en-US" sz="2400" b="1" i="1">
              <a:latin typeface="Times New Roman" pitchFamily="18" charset="0"/>
            </a:endParaRPr>
          </a:p>
        </p:txBody>
      </p:sp>
      <p:pic>
        <p:nvPicPr>
          <p:cNvPr id="55302" name="Picture 9"/>
          <p:cNvPicPr>
            <a:picLocks noChangeAspect="1" noChangeArrowheads="1"/>
          </p:cNvPicPr>
          <p:nvPr/>
        </p:nvPicPr>
        <p:blipFill>
          <a:blip r:embed="rId3" cstate="print"/>
          <a:srcRect l="54375" t="48799" r="1875" b="29601"/>
          <a:stretch>
            <a:fillRect/>
          </a:stretch>
        </p:blipFill>
        <p:spPr bwMode="auto">
          <a:xfrm>
            <a:off x="2057400" y="4419600"/>
            <a:ext cx="5334000" cy="2057400"/>
          </a:xfrm>
          <a:prstGeom prst="rect">
            <a:avLst/>
          </a:prstGeom>
          <a:noFill/>
          <a:ln w="9525">
            <a:noFill/>
            <a:miter lim="800000"/>
            <a:headEnd/>
            <a:tailEnd/>
          </a:ln>
        </p:spPr>
      </p:pic>
      <p:sp>
        <p:nvSpPr>
          <p:cNvPr id="55303" name="Rectangle 12"/>
          <p:cNvSpPr>
            <a:spLocks noGrp="1" noChangeArrowheads="1"/>
          </p:cNvSpPr>
          <p:nvPr>
            <p:ph type="title"/>
          </p:nvPr>
        </p:nvSpPr>
        <p:spPr>
          <a:noFill/>
        </p:spPr>
        <p:txBody>
          <a:bodyPr/>
          <a:lstStyle/>
          <a:p>
            <a:pPr eaLnBrk="1" hangingPunct="1"/>
            <a:r>
              <a:rPr lang="en-US" smtClean="0"/>
              <a:t>The Where Clause </a:t>
            </a:r>
            <a:r>
              <a:rPr lang="en-US" sz="2400" smtClean="0"/>
              <a:t>(cont.)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423941">
                                            <p:txEl>
                                              <p:pRg st="0" end="0"/>
                                            </p:txEl>
                                          </p:spTgt>
                                        </p:tgtEl>
                                        <p:attrNameLst>
                                          <p:attrName>style.visibility</p:attrName>
                                        </p:attrNameLst>
                                      </p:cBhvr>
                                      <p:to>
                                        <p:strVal val="visible"/>
                                      </p:to>
                                    </p:set>
                                    <p:animEffect transition="in" filter="dissolve">
                                      <p:cBhvr>
                                        <p:cTn id="7" dur="500"/>
                                        <p:tgtEl>
                                          <p:spTgt spid="4239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41"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Slide Number Placeholder 4"/>
          <p:cNvSpPr>
            <a:spLocks noGrp="1"/>
          </p:cNvSpPr>
          <p:nvPr>
            <p:ph type="sldNum" sz="quarter" idx="10"/>
          </p:nvPr>
        </p:nvSpPr>
        <p:spPr>
          <a:noFill/>
        </p:spPr>
        <p:txBody>
          <a:bodyPr/>
          <a:lstStyle/>
          <a:p>
            <a:fld id="{CAC264D1-7744-4A88-B338-666AE150F0EE}" type="slidenum">
              <a:rPr lang="en-US" smtClean="0"/>
              <a:pPr/>
              <a:t>53</a:t>
            </a:fld>
            <a:endParaRPr lang="en-US" smtClean="0"/>
          </a:p>
        </p:txBody>
      </p:sp>
      <p:sp>
        <p:nvSpPr>
          <p:cNvPr id="56323" name="Rectangle 3"/>
          <p:cNvSpPr>
            <a:spLocks noGrp="1" noChangeArrowheads="1"/>
          </p:cNvSpPr>
          <p:nvPr>
            <p:ph type="body" sz="half" idx="1"/>
          </p:nvPr>
        </p:nvSpPr>
        <p:spPr>
          <a:xfrm>
            <a:off x="457200" y="1600200"/>
            <a:ext cx="6132513" cy="4724400"/>
          </a:xfrm>
        </p:spPr>
        <p:txBody>
          <a:bodyPr/>
          <a:lstStyle/>
          <a:p>
            <a:pPr eaLnBrk="1" hangingPunct="1">
              <a:buFont typeface="Arial" charset="0"/>
              <a:buNone/>
            </a:pPr>
            <a:r>
              <a:rPr lang="en-US" sz="2000" smtClean="0"/>
              <a:t>Q: </a:t>
            </a:r>
            <a:r>
              <a:rPr lang="en-US" sz="2000" i="1" smtClean="0"/>
              <a:t>Get the items without sellers.</a:t>
            </a:r>
          </a:p>
          <a:p>
            <a:pPr eaLnBrk="1" hangingPunct="1">
              <a:buFont typeface="Arial" charset="0"/>
              <a:buNone/>
            </a:pPr>
            <a:endParaRPr lang="en-US" sz="2000" i="1" smtClean="0"/>
          </a:p>
        </p:txBody>
      </p:sp>
      <p:sp>
        <p:nvSpPr>
          <p:cNvPr id="56324" name="Text Box 4"/>
          <p:cNvSpPr txBox="1">
            <a:spLocks noChangeArrowheads="1"/>
          </p:cNvSpPr>
          <p:nvPr/>
        </p:nvSpPr>
        <p:spPr bwMode="auto">
          <a:xfrm>
            <a:off x="1066800" y="2514600"/>
            <a:ext cx="7924800" cy="1187450"/>
          </a:xfrm>
          <a:prstGeom prst="rect">
            <a:avLst/>
          </a:prstGeom>
          <a:noFill/>
          <a:ln w="9525">
            <a:noFill/>
            <a:miter lim="800000"/>
            <a:headEnd/>
            <a:tailEnd/>
          </a:ln>
        </p:spPr>
        <p:txBody>
          <a:bodyPr>
            <a:spAutoFit/>
          </a:bodyPr>
          <a:lstStyle/>
          <a:p>
            <a:r>
              <a:rPr lang="en-US" sz="2400" b="1">
                <a:latin typeface="Courier New" pitchFamily="49" charset="0"/>
              </a:rPr>
              <a:t>SELECT title, sellerID, askingPrice</a:t>
            </a:r>
          </a:p>
          <a:p>
            <a:r>
              <a:rPr lang="en-US" sz="2400" b="1">
                <a:latin typeface="Courier New" pitchFamily="49" charset="0"/>
              </a:rPr>
              <a:t>FROM Item</a:t>
            </a:r>
          </a:p>
          <a:p>
            <a:r>
              <a:rPr lang="en-US" sz="2400" b="1">
                <a:latin typeface="Courier New" pitchFamily="49" charset="0"/>
              </a:rPr>
              <a:t>WHERE sellerID IS NULL;</a:t>
            </a:r>
          </a:p>
        </p:txBody>
      </p:sp>
      <p:sp>
        <p:nvSpPr>
          <p:cNvPr id="425989" name="Text Box 5"/>
          <p:cNvSpPr txBox="1">
            <a:spLocks noChangeArrowheads="1"/>
          </p:cNvSpPr>
          <p:nvPr/>
        </p:nvSpPr>
        <p:spPr bwMode="auto">
          <a:xfrm>
            <a:off x="3733800" y="5791200"/>
            <a:ext cx="4740275" cy="457200"/>
          </a:xfrm>
          <a:prstGeom prst="rect">
            <a:avLst/>
          </a:prstGeom>
          <a:noFill/>
          <a:ln w="9525">
            <a:noFill/>
            <a:miter lim="800000"/>
            <a:headEnd/>
            <a:tailEnd/>
          </a:ln>
        </p:spPr>
        <p:txBody>
          <a:bodyPr>
            <a:spAutoFit/>
          </a:bodyPr>
          <a:lstStyle/>
          <a:p>
            <a:endParaRPr lang="en-US" sz="2400" b="1" i="1">
              <a:latin typeface="Times New Roman" pitchFamily="18" charset="0"/>
            </a:endParaRPr>
          </a:p>
        </p:txBody>
      </p:sp>
      <p:pic>
        <p:nvPicPr>
          <p:cNvPr id="56326" name="Picture 9"/>
          <p:cNvPicPr>
            <a:picLocks noChangeAspect="1" noChangeArrowheads="1"/>
          </p:cNvPicPr>
          <p:nvPr/>
        </p:nvPicPr>
        <p:blipFill>
          <a:blip r:embed="rId3" cstate="print"/>
          <a:srcRect l="54375" t="70399" r="1875" b="8000"/>
          <a:stretch>
            <a:fillRect/>
          </a:stretch>
        </p:blipFill>
        <p:spPr bwMode="auto">
          <a:xfrm>
            <a:off x="2057400" y="4419600"/>
            <a:ext cx="5334000" cy="2057400"/>
          </a:xfrm>
          <a:prstGeom prst="rect">
            <a:avLst/>
          </a:prstGeom>
          <a:noFill/>
          <a:ln w="9525">
            <a:noFill/>
            <a:miter lim="800000"/>
            <a:headEnd/>
            <a:tailEnd/>
          </a:ln>
        </p:spPr>
      </p:pic>
      <p:sp>
        <p:nvSpPr>
          <p:cNvPr id="56327" name="Rectangle 13"/>
          <p:cNvSpPr>
            <a:spLocks noGrp="1" noChangeArrowheads="1"/>
          </p:cNvSpPr>
          <p:nvPr>
            <p:ph type="title"/>
          </p:nvPr>
        </p:nvSpPr>
        <p:spPr>
          <a:noFill/>
        </p:spPr>
        <p:txBody>
          <a:bodyPr/>
          <a:lstStyle/>
          <a:p>
            <a:pPr eaLnBrk="1" hangingPunct="1"/>
            <a:r>
              <a:rPr lang="en-US" smtClean="0"/>
              <a:t>The Where Clause </a:t>
            </a:r>
            <a:r>
              <a:rPr lang="en-US" sz="2400" smtClean="0"/>
              <a:t>(cont.)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425989">
                                            <p:txEl>
                                              <p:pRg st="0" end="0"/>
                                            </p:txEl>
                                          </p:spTgt>
                                        </p:tgtEl>
                                        <p:attrNameLst>
                                          <p:attrName>style.visibility</p:attrName>
                                        </p:attrNameLst>
                                      </p:cBhvr>
                                      <p:to>
                                        <p:strVal val="visible"/>
                                      </p:to>
                                    </p:set>
                                    <p:animEffect transition="in" filter="dissolve">
                                      <p:cBhvr>
                                        <p:cTn id="7" dur="500"/>
                                        <p:tgtEl>
                                          <p:spTgt spid="4259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9"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0"/>
          </p:nvPr>
        </p:nvSpPr>
        <p:spPr>
          <a:noFill/>
        </p:spPr>
        <p:txBody>
          <a:bodyPr/>
          <a:lstStyle/>
          <a:p>
            <a:fld id="{B925ED72-71A6-4753-A6A0-EFABAAEA2CEA}" type="slidenum">
              <a:rPr lang="en-US" smtClean="0"/>
              <a:pPr/>
              <a:t>54</a:t>
            </a:fld>
            <a:endParaRPr lang="en-US" smtClean="0"/>
          </a:p>
        </p:txBody>
      </p:sp>
      <p:sp>
        <p:nvSpPr>
          <p:cNvPr id="57347" name="Rectangle 3"/>
          <p:cNvSpPr>
            <a:spLocks noGrp="1" noChangeArrowheads="1"/>
          </p:cNvSpPr>
          <p:nvPr>
            <p:ph type="body" sz="half" idx="1"/>
          </p:nvPr>
        </p:nvSpPr>
        <p:spPr>
          <a:xfrm>
            <a:off x="457200" y="1600200"/>
            <a:ext cx="6051550" cy="4724400"/>
          </a:xfrm>
        </p:spPr>
        <p:txBody>
          <a:bodyPr/>
          <a:lstStyle/>
          <a:p>
            <a:pPr eaLnBrk="1" hangingPunct="1">
              <a:buFont typeface="Arial" charset="0"/>
              <a:buNone/>
            </a:pPr>
            <a:r>
              <a:rPr lang="en-US" sz="2000" smtClean="0"/>
              <a:t>Q: </a:t>
            </a:r>
            <a:r>
              <a:rPr lang="en-US" sz="2000" i="1" smtClean="0"/>
              <a:t>Get the Users’ names in alphabetical order.</a:t>
            </a:r>
          </a:p>
          <a:p>
            <a:pPr eaLnBrk="1" hangingPunct="1">
              <a:buFont typeface="Arial" charset="0"/>
              <a:buNone/>
            </a:pPr>
            <a:endParaRPr lang="en-US" sz="2000" i="1" smtClean="0"/>
          </a:p>
        </p:txBody>
      </p:sp>
      <p:sp>
        <p:nvSpPr>
          <p:cNvPr id="57348" name="Text Box 4"/>
          <p:cNvSpPr txBox="1">
            <a:spLocks noChangeArrowheads="1"/>
          </p:cNvSpPr>
          <p:nvPr/>
        </p:nvSpPr>
        <p:spPr bwMode="auto">
          <a:xfrm>
            <a:off x="1066800" y="2514600"/>
            <a:ext cx="7924800" cy="1187450"/>
          </a:xfrm>
          <a:prstGeom prst="rect">
            <a:avLst/>
          </a:prstGeom>
          <a:noFill/>
          <a:ln w="9525">
            <a:noFill/>
            <a:miter lim="800000"/>
            <a:headEnd/>
            <a:tailEnd/>
          </a:ln>
        </p:spPr>
        <p:txBody>
          <a:bodyPr>
            <a:spAutoFit/>
          </a:bodyPr>
          <a:lstStyle/>
          <a:p>
            <a:r>
              <a:rPr lang="en-US" sz="2400" b="1">
                <a:latin typeface="Courier New" pitchFamily="49" charset="0"/>
              </a:rPr>
              <a:t>SELECT firstName+' '+lastName AS fullName</a:t>
            </a:r>
          </a:p>
          <a:p>
            <a:r>
              <a:rPr lang="en-US" sz="2400" b="1">
                <a:latin typeface="Courier New" pitchFamily="49" charset="0"/>
              </a:rPr>
              <a:t>FROM User</a:t>
            </a:r>
          </a:p>
          <a:p>
            <a:r>
              <a:rPr lang="en-US" sz="2400" b="1">
                <a:latin typeface="Courier New" pitchFamily="49" charset="0"/>
              </a:rPr>
              <a:t>ORDER BY lastName, firstName;</a:t>
            </a:r>
          </a:p>
        </p:txBody>
      </p:sp>
      <p:sp>
        <p:nvSpPr>
          <p:cNvPr id="428037" name="Text Box 5"/>
          <p:cNvSpPr txBox="1">
            <a:spLocks noChangeArrowheads="1"/>
          </p:cNvSpPr>
          <p:nvPr/>
        </p:nvSpPr>
        <p:spPr bwMode="auto">
          <a:xfrm>
            <a:off x="3733800" y="5791200"/>
            <a:ext cx="4740275" cy="457200"/>
          </a:xfrm>
          <a:prstGeom prst="rect">
            <a:avLst/>
          </a:prstGeom>
          <a:noFill/>
          <a:ln w="9525">
            <a:noFill/>
            <a:miter lim="800000"/>
            <a:headEnd/>
            <a:tailEnd/>
          </a:ln>
        </p:spPr>
        <p:txBody>
          <a:bodyPr>
            <a:spAutoFit/>
          </a:bodyPr>
          <a:lstStyle/>
          <a:p>
            <a:endParaRPr lang="en-US" sz="2400" b="1" i="1">
              <a:latin typeface="Times New Roman" pitchFamily="18" charset="0"/>
            </a:endParaRPr>
          </a:p>
        </p:txBody>
      </p:sp>
      <p:pic>
        <p:nvPicPr>
          <p:cNvPr id="57350" name="Picture 9"/>
          <p:cNvPicPr>
            <a:picLocks noChangeAspect="1" noChangeArrowheads="1"/>
          </p:cNvPicPr>
          <p:nvPr/>
        </p:nvPicPr>
        <p:blipFill>
          <a:blip r:embed="rId3" cstate="print"/>
          <a:srcRect l="10001" t="70399" r="46249" b="8000"/>
          <a:stretch>
            <a:fillRect/>
          </a:stretch>
        </p:blipFill>
        <p:spPr bwMode="auto">
          <a:xfrm>
            <a:off x="2057400" y="4419600"/>
            <a:ext cx="5334000" cy="2057400"/>
          </a:xfrm>
          <a:prstGeom prst="rect">
            <a:avLst/>
          </a:prstGeom>
          <a:noFill/>
          <a:ln w="9525">
            <a:noFill/>
            <a:miter lim="800000"/>
            <a:headEnd/>
            <a:tailEnd/>
          </a:ln>
        </p:spPr>
      </p:pic>
      <p:sp>
        <p:nvSpPr>
          <p:cNvPr id="57351" name="Rectangle 13"/>
          <p:cNvSpPr>
            <a:spLocks noGrp="1" noChangeArrowheads="1"/>
          </p:cNvSpPr>
          <p:nvPr>
            <p:ph type="title"/>
          </p:nvPr>
        </p:nvSpPr>
        <p:spPr>
          <a:noFill/>
        </p:spPr>
        <p:txBody>
          <a:bodyPr/>
          <a:lstStyle/>
          <a:p>
            <a:pPr eaLnBrk="1" hangingPunct="1"/>
            <a:r>
              <a:rPr lang="en-US" smtClean="0"/>
              <a:t>The Order By Clause</a:t>
            </a: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428037">
                                            <p:txEl>
                                              <p:pRg st="0" end="0"/>
                                            </p:txEl>
                                          </p:spTgt>
                                        </p:tgtEl>
                                        <p:attrNameLst>
                                          <p:attrName>style.visibility</p:attrName>
                                        </p:attrNameLst>
                                      </p:cBhvr>
                                      <p:to>
                                        <p:strVal val="visible"/>
                                      </p:to>
                                    </p:set>
                                    <p:animEffect transition="in" filter="dissolve">
                                      <p:cBhvr>
                                        <p:cTn id="7" dur="500"/>
                                        <p:tgtEl>
                                          <p:spTgt spid="4280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7"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Slide Number Placeholder 4"/>
          <p:cNvSpPr>
            <a:spLocks noGrp="1"/>
          </p:cNvSpPr>
          <p:nvPr>
            <p:ph type="sldNum" sz="quarter" idx="10"/>
          </p:nvPr>
        </p:nvSpPr>
        <p:spPr>
          <a:noFill/>
        </p:spPr>
        <p:txBody>
          <a:bodyPr/>
          <a:lstStyle/>
          <a:p>
            <a:fld id="{DE297DFF-9A7D-4F2B-A3A5-98CF77629B38}" type="slidenum">
              <a:rPr lang="en-US" smtClean="0"/>
              <a:pPr/>
              <a:t>55</a:t>
            </a:fld>
            <a:endParaRPr lang="en-US" smtClean="0"/>
          </a:p>
        </p:txBody>
      </p:sp>
      <p:sp>
        <p:nvSpPr>
          <p:cNvPr id="58371" name="Rectangle 2"/>
          <p:cNvSpPr>
            <a:spLocks noGrp="1" noChangeArrowheads="1"/>
          </p:cNvSpPr>
          <p:nvPr>
            <p:ph type="title"/>
          </p:nvPr>
        </p:nvSpPr>
        <p:spPr/>
        <p:txBody>
          <a:bodyPr/>
          <a:lstStyle/>
          <a:p>
            <a:pPr eaLnBrk="1" hangingPunct="1"/>
            <a:r>
              <a:rPr lang="en-US" smtClean="0"/>
              <a:t>Multiple-Table Queries</a:t>
            </a:r>
          </a:p>
        </p:txBody>
      </p:sp>
      <p:sp>
        <p:nvSpPr>
          <p:cNvPr id="58372" name="Rectangle 3"/>
          <p:cNvSpPr>
            <a:spLocks noGrp="1" noChangeArrowheads="1"/>
          </p:cNvSpPr>
          <p:nvPr>
            <p:ph type="body" sz="half" idx="1"/>
          </p:nvPr>
        </p:nvSpPr>
        <p:spPr>
          <a:xfrm>
            <a:off x="457200" y="1600200"/>
            <a:ext cx="6938963" cy="4724400"/>
          </a:xfrm>
        </p:spPr>
        <p:txBody>
          <a:bodyPr/>
          <a:lstStyle/>
          <a:p>
            <a:pPr eaLnBrk="1" hangingPunct="1">
              <a:buFont typeface="Arial" charset="0"/>
              <a:buNone/>
            </a:pPr>
            <a:r>
              <a:rPr lang="en-US" sz="2000" smtClean="0"/>
              <a:t>Q: </a:t>
            </a:r>
            <a:r>
              <a:rPr lang="en-US" sz="2000" i="1" smtClean="0"/>
              <a:t>Get the list of items for sale for CS 262.</a:t>
            </a:r>
          </a:p>
          <a:p>
            <a:pPr eaLnBrk="1" hangingPunct="1">
              <a:buFont typeface="Arial" charset="0"/>
              <a:buNone/>
            </a:pPr>
            <a:endParaRPr lang="en-US" sz="2000" i="1" smtClean="0"/>
          </a:p>
        </p:txBody>
      </p:sp>
      <p:sp>
        <p:nvSpPr>
          <p:cNvPr id="58373" name="Text Box 4"/>
          <p:cNvSpPr txBox="1">
            <a:spLocks noChangeArrowheads="1"/>
          </p:cNvSpPr>
          <p:nvPr/>
        </p:nvSpPr>
        <p:spPr bwMode="auto">
          <a:xfrm>
            <a:off x="1295400" y="2514600"/>
            <a:ext cx="7848600" cy="1917700"/>
          </a:xfrm>
          <a:prstGeom prst="rect">
            <a:avLst/>
          </a:prstGeom>
          <a:noFill/>
          <a:ln w="9525">
            <a:noFill/>
            <a:miter lim="800000"/>
            <a:headEnd/>
            <a:tailEnd/>
          </a:ln>
        </p:spPr>
        <p:txBody>
          <a:bodyPr>
            <a:spAutoFit/>
          </a:bodyPr>
          <a:lstStyle/>
          <a:p>
            <a:r>
              <a:rPr lang="en-US" sz="2400" b="1">
                <a:latin typeface="Courier New" pitchFamily="49" charset="0"/>
              </a:rPr>
              <a:t>SELECT title, askingPrice</a:t>
            </a:r>
          </a:p>
          <a:p>
            <a:r>
              <a:rPr lang="en-US" sz="2400" b="1">
                <a:latin typeface="Courier New" pitchFamily="49" charset="0"/>
              </a:rPr>
              <a:t>FROM Course, ItemCourse, Item</a:t>
            </a:r>
          </a:p>
          <a:p>
            <a:r>
              <a:rPr lang="en-US" sz="2400" b="1">
                <a:latin typeface="Courier New" pitchFamily="49" charset="0"/>
              </a:rPr>
              <a:t>WHERE Course.ID = ItemCourse.courseID</a:t>
            </a:r>
          </a:p>
          <a:p>
            <a:r>
              <a:rPr lang="en-US" sz="2400" b="1">
                <a:latin typeface="Courier New" pitchFamily="49" charset="0"/>
              </a:rPr>
              <a:t>  AND Item.ID = ItemCourse.itemID</a:t>
            </a:r>
          </a:p>
          <a:p>
            <a:r>
              <a:rPr lang="en-US" sz="2400" b="1">
                <a:latin typeface="Courier New" pitchFamily="49" charset="0"/>
              </a:rPr>
              <a:t>  AND Course.code = 'CS 262';</a:t>
            </a:r>
          </a:p>
        </p:txBody>
      </p:sp>
      <p:sp>
        <p:nvSpPr>
          <p:cNvPr id="430085" name="Text Box 5"/>
          <p:cNvSpPr txBox="1">
            <a:spLocks noChangeArrowheads="1"/>
          </p:cNvSpPr>
          <p:nvPr/>
        </p:nvSpPr>
        <p:spPr bwMode="auto">
          <a:xfrm>
            <a:off x="3733800" y="5791200"/>
            <a:ext cx="4740275" cy="457200"/>
          </a:xfrm>
          <a:prstGeom prst="rect">
            <a:avLst/>
          </a:prstGeom>
          <a:noFill/>
          <a:ln w="9525">
            <a:noFill/>
            <a:miter lim="800000"/>
            <a:headEnd/>
            <a:tailEnd/>
          </a:ln>
        </p:spPr>
        <p:txBody>
          <a:bodyPr>
            <a:spAutoFit/>
          </a:bodyPr>
          <a:lstStyle/>
          <a:p>
            <a:endParaRPr lang="en-US" sz="2400" b="1" i="1">
              <a:latin typeface="Times New Roman" pitchFamily="18" charset="0"/>
            </a:endParaRPr>
          </a:p>
        </p:txBody>
      </p:sp>
      <p:pic>
        <p:nvPicPr>
          <p:cNvPr id="58375" name="Picture 9"/>
          <p:cNvPicPr>
            <a:picLocks noChangeAspect="1" noChangeArrowheads="1"/>
          </p:cNvPicPr>
          <p:nvPr/>
        </p:nvPicPr>
        <p:blipFill>
          <a:blip r:embed="rId3" cstate="print"/>
          <a:srcRect l="10001" t="48799" r="46249" b="29601"/>
          <a:stretch>
            <a:fillRect/>
          </a:stretch>
        </p:blipFill>
        <p:spPr bwMode="auto">
          <a:xfrm>
            <a:off x="2057400" y="4419600"/>
            <a:ext cx="5334000" cy="205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430085">
                                            <p:txEl>
                                              <p:pRg st="0" end="0"/>
                                            </p:txEl>
                                          </p:spTgt>
                                        </p:tgtEl>
                                        <p:attrNameLst>
                                          <p:attrName>style.visibility</p:attrName>
                                        </p:attrNameLst>
                                      </p:cBhvr>
                                      <p:to>
                                        <p:strVal val="visible"/>
                                      </p:to>
                                    </p:set>
                                    <p:animEffect transition="in" filter="dissolve">
                                      <p:cBhvr>
                                        <p:cTn id="7" dur="500"/>
                                        <p:tgtEl>
                                          <p:spTgt spid="4300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5"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Slide Number Placeholder 4"/>
          <p:cNvSpPr>
            <a:spLocks noGrp="1"/>
          </p:cNvSpPr>
          <p:nvPr>
            <p:ph type="sldNum" sz="quarter" idx="10"/>
          </p:nvPr>
        </p:nvSpPr>
        <p:spPr>
          <a:noFill/>
        </p:spPr>
        <p:txBody>
          <a:bodyPr/>
          <a:lstStyle/>
          <a:p>
            <a:fld id="{9D522733-95D8-489A-884D-C98ABDDDAD69}" type="slidenum">
              <a:rPr lang="en-US" smtClean="0"/>
              <a:pPr/>
              <a:t>56</a:t>
            </a:fld>
            <a:endParaRPr lang="en-US" smtClean="0"/>
          </a:p>
        </p:txBody>
      </p:sp>
      <p:sp>
        <p:nvSpPr>
          <p:cNvPr id="59395" name="Rectangle 2"/>
          <p:cNvSpPr>
            <a:spLocks noGrp="1" noChangeArrowheads="1"/>
          </p:cNvSpPr>
          <p:nvPr>
            <p:ph type="title"/>
          </p:nvPr>
        </p:nvSpPr>
        <p:spPr/>
        <p:txBody>
          <a:bodyPr/>
          <a:lstStyle/>
          <a:p>
            <a:pPr eaLnBrk="1" hangingPunct="1"/>
            <a:r>
              <a:rPr lang="en-US" smtClean="0"/>
              <a:t>Multiple-Table Queries </a:t>
            </a:r>
            <a:r>
              <a:rPr lang="en-US" sz="2400" smtClean="0"/>
              <a:t>(cont.)</a:t>
            </a:r>
          </a:p>
        </p:txBody>
      </p:sp>
      <p:sp>
        <p:nvSpPr>
          <p:cNvPr id="59396" name="Rectangle 3"/>
          <p:cNvSpPr>
            <a:spLocks noGrp="1" noChangeArrowheads="1"/>
          </p:cNvSpPr>
          <p:nvPr>
            <p:ph type="body" sz="half" idx="1"/>
          </p:nvPr>
        </p:nvSpPr>
        <p:spPr>
          <a:xfrm>
            <a:off x="457200" y="1600200"/>
            <a:ext cx="6938963" cy="4724400"/>
          </a:xfrm>
        </p:spPr>
        <p:txBody>
          <a:bodyPr/>
          <a:lstStyle/>
          <a:p>
            <a:pPr eaLnBrk="1" hangingPunct="1">
              <a:buFont typeface="Arial" charset="0"/>
              <a:buNone/>
            </a:pPr>
            <a:r>
              <a:rPr lang="en-US" sz="2000" smtClean="0"/>
              <a:t>Q: </a:t>
            </a:r>
            <a:r>
              <a:rPr lang="en-US" sz="2000" i="1" smtClean="0"/>
              <a:t>Get the names of the people with CS 342 items for sale.</a:t>
            </a:r>
          </a:p>
          <a:p>
            <a:pPr eaLnBrk="1" hangingPunct="1">
              <a:buFont typeface="Arial" charset="0"/>
              <a:buNone/>
            </a:pPr>
            <a:endParaRPr lang="en-US" sz="2000" i="1" smtClean="0"/>
          </a:p>
        </p:txBody>
      </p:sp>
      <p:sp>
        <p:nvSpPr>
          <p:cNvPr id="59397" name="Text Box 4"/>
          <p:cNvSpPr txBox="1">
            <a:spLocks noChangeArrowheads="1"/>
          </p:cNvSpPr>
          <p:nvPr/>
        </p:nvSpPr>
        <p:spPr bwMode="auto">
          <a:xfrm>
            <a:off x="1295400" y="2514600"/>
            <a:ext cx="7848600" cy="2282825"/>
          </a:xfrm>
          <a:prstGeom prst="rect">
            <a:avLst/>
          </a:prstGeom>
          <a:noFill/>
          <a:ln w="9525">
            <a:noFill/>
            <a:miter lim="800000"/>
            <a:headEnd/>
            <a:tailEnd/>
          </a:ln>
        </p:spPr>
        <p:txBody>
          <a:bodyPr>
            <a:spAutoFit/>
          </a:bodyPr>
          <a:lstStyle/>
          <a:p>
            <a:r>
              <a:rPr lang="en-US" sz="2400" b="1">
                <a:latin typeface="Courier New" pitchFamily="49" charset="0"/>
              </a:rPr>
              <a:t>SELECT lastName + ', ' + firstName</a:t>
            </a:r>
          </a:p>
          <a:p>
            <a:r>
              <a:rPr lang="en-US" sz="2400" b="1">
                <a:latin typeface="Courier New" pitchFamily="49" charset="0"/>
              </a:rPr>
              <a:t>FROM User, Item, ItemCourse, Course</a:t>
            </a:r>
          </a:p>
          <a:p>
            <a:r>
              <a:rPr lang="en-US" sz="2400" b="1">
                <a:latin typeface="Courier New" pitchFamily="49" charset="0"/>
              </a:rPr>
              <a:t>WHERE User.ID = Item.sellerID</a:t>
            </a:r>
          </a:p>
          <a:p>
            <a:r>
              <a:rPr lang="en-US" sz="2400" b="1">
                <a:latin typeface="Courier New" pitchFamily="49" charset="0"/>
              </a:rPr>
              <a:t>  AND Item.ID = ItemCourse.itemID</a:t>
            </a:r>
          </a:p>
          <a:p>
            <a:r>
              <a:rPr lang="en-US" sz="2400" b="1">
                <a:latin typeface="Courier New" pitchFamily="49" charset="0"/>
              </a:rPr>
              <a:t>  AND ItemCourse.courseID = Course.ID</a:t>
            </a:r>
          </a:p>
          <a:p>
            <a:r>
              <a:rPr lang="en-US" sz="2400" b="1">
                <a:latin typeface="Courier New" pitchFamily="49" charset="0"/>
              </a:rPr>
              <a:t>  AND Course.code='CS 342';</a:t>
            </a:r>
          </a:p>
        </p:txBody>
      </p:sp>
      <p:sp>
        <p:nvSpPr>
          <p:cNvPr id="473093" name="Text Box 5"/>
          <p:cNvSpPr txBox="1">
            <a:spLocks noChangeArrowheads="1"/>
          </p:cNvSpPr>
          <p:nvPr/>
        </p:nvSpPr>
        <p:spPr bwMode="auto">
          <a:xfrm>
            <a:off x="3733800" y="5791200"/>
            <a:ext cx="4740275" cy="457200"/>
          </a:xfrm>
          <a:prstGeom prst="rect">
            <a:avLst/>
          </a:prstGeom>
          <a:noFill/>
          <a:ln w="9525">
            <a:noFill/>
            <a:miter lim="800000"/>
            <a:headEnd/>
            <a:tailEnd/>
          </a:ln>
        </p:spPr>
        <p:txBody>
          <a:bodyPr>
            <a:spAutoFit/>
          </a:bodyPr>
          <a:lstStyle/>
          <a:p>
            <a:endParaRPr lang="en-US" sz="2400" b="1" i="1">
              <a:latin typeface="Times New Roman" pitchFamily="18" charset="0"/>
            </a:endParaRPr>
          </a:p>
        </p:txBody>
      </p:sp>
      <p:pic>
        <p:nvPicPr>
          <p:cNvPr id="59399" name="Picture 7"/>
          <p:cNvPicPr>
            <a:picLocks noChangeAspect="1" noChangeArrowheads="1"/>
          </p:cNvPicPr>
          <p:nvPr/>
        </p:nvPicPr>
        <p:blipFill>
          <a:blip r:embed="rId3" cstate="print"/>
          <a:srcRect l="10001" t="28000" r="46249" b="51201"/>
          <a:stretch>
            <a:fillRect/>
          </a:stretch>
        </p:blipFill>
        <p:spPr bwMode="auto">
          <a:xfrm>
            <a:off x="2057400" y="4724400"/>
            <a:ext cx="5334000" cy="198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473093">
                                            <p:txEl>
                                              <p:pRg st="0" end="0"/>
                                            </p:txEl>
                                          </p:spTgt>
                                        </p:tgtEl>
                                        <p:attrNameLst>
                                          <p:attrName>style.visibility</p:attrName>
                                        </p:attrNameLst>
                                      </p:cBhvr>
                                      <p:to>
                                        <p:strVal val="visible"/>
                                      </p:to>
                                    </p:set>
                                    <p:animEffect transition="in" filter="dissolve">
                                      <p:cBhvr>
                                        <p:cTn id="7" dur="500"/>
                                        <p:tgtEl>
                                          <p:spTgt spid="4730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093"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Slide Number Placeholder 4"/>
          <p:cNvSpPr>
            <a:spLocks noGrp="1"/>
          </p:cNvSpPr>
          <p:nvPr>
            <p:ph type="sldNum" sz="quarter" idx="10"/>
          </p:nvPr>
        </p:nvSpPr>
        <p:spPr>
          <a:noFill/>
        </p:spPr>
        <p:txBody>
          <a:bodyPr/>
          <a:lstStyle/>
          <a:p>
            <a:fld id="{A8459622-AF73-4BFE-9630-35C619E1BCEE}" type="slidenum">
              <a:rPr lang="en-US" smtClean="0"/>
              <a:pPr/>
              <a:t>57</a:t>
            </a:fld>
            <a:endParaRPr lang="en-US" smtClean="0"/>
          </a:p>
        </p:txBody>
      </p:sp>
      <p:sp>
        <p:nvSpPr>
          <p:cNvPr id="60419" name="Rectangle 2"/>
          <p:cNvSpPr>
            <a:spLocks noGrp="1" noChangeArrowheads="1"/>
          </p:cNvSpPr>
          <p:nvPr>
            <p:ph type="title"/>
          </p:nvPr>
        </p:nvSpPr>
        <p:spPr/>
        <p:txBody>
          <a:bodyPr/>
          <a:lstStyle/>
          <a:p>
            <a:pPr eaLnBrk="1" hangingPunct="1"/>
            <a:r>
              <a:rPr lang="en-US" smtClean="0"/>
              <a:t>Inserting Data</a:t>
            </a:r>
          </a:p>
        </p:txBody>
      </p:sp>
      <p:sp>
        <p:nvSpPr>
          <p:cNvPr id="60420" name="Rectangle 3"/>
          <p:cNvSpPr>
            <a:spLocks noGrp="1" noChangeArrowheads="1"/>
          </p:cNvSpPr>
          <p:nvPr>
            <p:ph type="body" sz="half" idx="1"/>
          </p:nvPr>
        </p:nvSpPr>
        <p:spPr>
          <a:xfrm>
            <a:off x="457200" y="1600200"/>
            <a:ext cx="5648325" cy="4724400"/>
          </a:xfrm>
        </p:spPr>
        <p:txBody>
          <a:bodyPr/>
          <a:lstStyle/>
          <a:p>
            <a:pPr eaLnBrk="1" hangingPunct="1">
              <a:buFont typeface="Arial" charset="0"/>
              <a:buNone/>
            </a:pPr>
            <a:r>
              <a:rPr lang="en-US" sz="2000" smtClean="0"/>
              <a:t>Q: </a:t>
            </a:r>
            <a:r>
              <a:rPr lang="en-US" sz="2000" i="1" smtClean="0"/>
              <a:t>Add a new user.</a:t>
            </a:r>
          </a:p>
          <a:p>
            <a:pPr eaLnBrk="1" hangingPunct="1">
              <a:buFont typeface="Arial" charset="0"/>
              <a:buNone/>
            </a:pPr>
            <a:endParaRPr lang="en-US" sz="2000" i="1" smtClean="0"/>
          </a:p>
        </p:txBody>
      </p:sp>
      <p:sp>
        <p:nvSpPr>
          <p:cNvPr id="60421" name="Text Box 4"/>
          <p:cNvSpPr txBox="1">
            <a:spLocks noChangeArrowheads="1"/>
          </p:cNvSpPr>
          <p:nvPr/>
        </p:nvSpPr>
        <p:spPr bwMode="auto">
          <a:xfrm>
            <a:off x="685800" y="2514600"/>
            <a:ext cx="8305800" cy="822325"/>
          </a:xfrm>
          <a:prstGeom prst="rect">
            <a:avLst/>
          </a:prstGeom>
          <a:noFill/>
          <a:ln w="9525">
            <a:noFill/>
            <a:miter lim="800000"/>
            <a:headEnd/>
            <a:tailEnd/>
          </a:ln>
        </p:spPr>
        <p:txBody>
          <a:bodyPr>
            <a:spAutoFit/>
          </a:bodyPr>
          <a:lstStyle/>
          <a:p>
            <a:r>
              <a:rPr lang="en-US" sz="2400" b="1">
                <a:latin typeface="Courier New" pitchFamily="49" charset="0"/>
              </a:rPr>
              <a:t>INSERT INTO User (ID, firstName, lastName) </a:t>
            </a:r>
          </a:p>
          <a:p>
            <a:r>
              <a:rPr lang="en-US" sz="2400" b="1">
                <a:latin typeface="Courier New" pitchFamily="49" charset="0"/>
              </a:rPr>
              <a:t>VALUES (7, 'Keith', 'Vander Linden');</a:t>
            </a:r>
          </a:p>
        </p:txBody>
      </p:sp>
      <p:sp>
        <p:nvSpPr>
          <p:cNvPr id="438277" name="Text Box 5"/>
          <p:cNvSpPr txBox="1">
            <a:spLocks noChangeArrowheads="1"/>
          </p:cNvSpPr>
          <p:nvPr/>
        </p:nvSpPr>
        <p:spPr bwMode="auto">
          <a:xfrm>
            <a:off x="3733800" y="5791200"/>
            <a:ext cx="4740275" cy="457200"/>
          </a:xfrm>
          <a:prstGeom prst="rect">
            <a:avLst/>
          </a:prstGeom>
          <a:noFill/>
          <a:ln w="9525">
            <a:noFill/>
            <a:miter lim="800000"/>
            <a:headEnd/>
            <a:tailEnd/>
          </a:ln>
        </p:spPr>
        <p:txBody>
          <a:bodyPr>
            <a:spAutoFit/>
          </a:bodyPr>
          <a:lstStyle/>
          <a:p>
            <a:endParaRPr lang="en-US" sz="2400" b="1" i="1">
              <a:latin typeface="Times New Roman" pitchFamily="18" charset="0"/>
            </a:endParaRPr>
          </a:p>
        </p:txBody>
      </p:sp>
      <p:pic>
        <p:nvPicPr>
          <p:cNvPr id="60423" name="Picture 9"/>
          <p:cNvPicPr>
            <a:picLocks noChangeAspect="1" noChangeArrowheads="1"/>
          </p:cNvPicPr>
          <p:nvPr/>
        </p:nvPicPr>
        <p:blipFill>
          <a:blip r:embed="rId3" cstate="print"/>
          <a:srcRect/>
          <a:stretch>
            <a:fillRect/>
          </a:stretch>
        </p:blipFill>
        <p:spPr bwMode="auto">
          <a:xfrm>
            <a:off x="1524000" y="3657600"/>
            <a:ext cx="6172200"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438277">
                                            <p:txEl>
                                              <p:pRg st="0" end="0"/>
                                            </p:txEl>
                                          </p:spTgt>
                                        </p:tgtEl>
                                        <p:attrNameLst>
                                          <p:attrName>style.visibility</p:attrName>
                                        </p:attrNameLst>
                                      </p:cBhvr>
                                      <p:to>
                                        <p:strVal val="visible"/>
                                      </p:to>
                                    </p:set>
                                    <p:animEffect transition="in" filter="dissolve">
                                      <p:cBhvr>
                                        <p:cTn id="7" dur="500"/>
                                        <p:tgtEl>
                                          <p:spTgt spid="4382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7"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Slide Number Placeholder 4"/>
          <p:cNvSpPr>
            <a:spLocks noGrp="1"/>
          </p:cNvSpPr>
          <p:nvPr>
            <p:ph type="sldNum" sz="quarter" idx="10"/>
          </p:nvPr>
        </p:nvSpPr>
        <p:spPr>
          <a:noFill/>
        </p:spPr>
        <p:txBody>
          <a:bodyPr/>
          <a:lstStyle/>
          <a:p>
            <a:fld id="{F4FA858F-8964-44FA-90F4-A02FD381097C}" type="slidenum">
              <a:rPr lang="en-US" smtClean="0"/>
              <a:pPr/>
              <a:t>58</a:t>
            </a:fld>
            <a:endParaRPr lang="en-US" smtClean="0"/>
          </a:p>
        </p:txBody>
      </p:sp>
      <p:sp>
        <p:nvSpPr>
          <p:cNvPr id="61443" name="Rectangle 2"/>
          <p:cNvSpPr>
            <a:spLocks noGrp="1" noChangeArrowheads="1"/>
          </p:cNvSpPr>
          <p:nvPr>
            <p:ph type="title"/>
          </p:nvPr>
        </p:nvSpPr>
        <p:spPr/>
        <p:txBody>
          <a:bodyPr/>
          <a:lstStyle/>
          <a:p>
            <a:pPr eaLnBrk="1" hangingPunct="1"/>
            <a:r>
              <a:rPr lang="en-US" smtClean="0"/>
              <a:t>Updating Data</a:t>
            </a:r>
          </a:p>
        </p:txBody>
      </p:sp>
      <p:sp>
        <p:nvSpPr>
          <p:cNvPr id="61444" name="Rectangle 3"/>
          <p:cNvSpPr>
            <a:spLocks noGrp="1" noChangeArrowheads="1"/>
          </p:cNvSpPr>
          <p:nvPr>
            <p:ph type="body" sz="half" idx="1"/>
          </p:nvPr>
        </p:nvSpPr>
        <p:spPr>
          <a:xfrm>
            <a:off x="457200" y="1600200"/>
            <a:ext cx="6616700" cy="4724400"/>
          </a:xfrm>
        </p:spPr>
        <p:txBody>
          <a:bodyPr/>
          <a:lstStyle/>
          <a:p>
            <a:pPr eaLnBrk="1" hangingPunct="1">
              <a:buFont typeface="Arial" charset="0"/>
              <a:buNone/>
            </a:pPr>
            <a:r>
              <a:rPr lang="en-US" sz="2000" smtClean="0"/>
              <a:t>Q: </a:t>
            </a:r>
            <a:r>
              <a:rPr lang="en-US" sz="2000" i="1" smtClean="0"/>
              <a:t>Change an existing email address.</a:t>
            </a:r>
          </a:p>
          <a:p>
            <a:pPr eaLnBrk="1" hangingPunct="1">
              <a:buFont typeface="Arial" charset="0"/>
              <a:buNone/>
            </a:pPr>
            <a:endParaRPr lang="en-US" sz="2000" i="1" smtClean="0"/>
          </a:p>
        </p:txBody>
      </p:sp>
      <p:sp>
        <p:nvSpPr>
          <p:cNvPr id="61445" name="Text Box 4"/>
          <p:cNvSpPr txBox="1">
            <a:spLocks noChangeArrowheads="1"/>
          </p:cNvSpPr>
          <p:nvPr/>
        </p:nvSpPr>
        <p:spPr bwMode="auto">
          <a:xfrm>
            <a:off x="685800" y="2362200"/>
            <a:ext cx="8305800" cy="1187450"/>
          </a:xfrm>
          <a:prstGeom prst="rect">
            <a:avLst/>
          </a:prstGeom>
          <a:noFill/>
          <a:ln w="9525">
            <a:noFill/>
            <a:miter lim="800000"/>
            <a:headEnd/>
            <a:tailEnd/>
          </a:ln>
        </p:spPr>
        <p:txBody>
          <a:bodyPr>
            <a:spAutoFit/>
          </a:bodyPr>
          <a:lstStyle/>
          <a:p>
            <a:r>
              <a:rPr lang="en-US" sz="2400" b="1">
                <a:latin typeface="Courier New" pitchFamily="49" charset="0"/>
              </a:rPr>
              <a:t>UPDATE User</a:t>
            </a:r>
          </a:p>
          <a:p>
            <a:r>
              <a:rPr lang="en-US" sz="2400" b="1">
                <a:latin typeface="Courier New" pitchFamily="49" charset="0"/>
              </a:rPr>
              <a:t>SET email = 'kvlinden@calvin.edu'</a:t>
            </a:r>
          </a:p>
          <a:p>
            <a:r>
              <a:rPr lang="en-US" sz="2400" b="1">
                <a:latin typeface="Courier New" pitchFamily="49" charset="0"/>
              </a:rPr>
              <a:t>WHERE ID = 7;</a:t>
            </a:r>
          </a:p>
        </p:txBody>
      </p:sp>
      <p:sp>
        <p:nvSpPr>
          <p:cNvPr id="440325" name="Text Box 5"/>
          <p:cNvSpPr txBox="1">
            <a:spLocks noChangeArrowheads="1"/>
          </p:cNvSpPr>
          <p:nvPr/>
        </p:nvSpPr>
        <p:spPr bwMode="auto">
          <a:xfrm>
            <a:off x="3733800" y="5791200"/>
            <a:ext cx="4740275" cy="457200"/>
          </a:xfrm>
          <a:prstGeom prst="rect">
            <a:avLst/>
          </a:prstGeom>
          <a:noFill/>
          <a:ln w="9525">
            <a:noFill/>
            <a:miter lim="800000"/>
            <a:headEnd/>
            <a:tailEnd/>
          </a:ln>
        </p:spPr>
        <p:txBody>
          <a:bodyPr>
            <a:spAutoFit/>
          </a:bodyPr>
          <a:lstStyle/>
          <a:p>
            <a:endParaRPr lang="en-US" sz="2400" b="1" i="1">
              <a:latin typeface="Times New Roman" pitchFamily="18" charset="0"/>
            </a:endParaRPr>
          </a:p>
        </p:txBody>
      </p:sp>
      <p:pic>
        <p:nvPicPr>
          <p:cNvPr id="61447" name="Picture 8"/>
          <p:cNvPicPr>
            <a:picLocks noChangeAspect="1" noChangeArrowheads="1"/>
          </p:cNvPicPr>
          <p:nvPr/>
        </p:nvPicPr>
        <p:blipFill>
          <a:blip r:embed="rId3" cstate="print"/>
          <a:srcRect/>
          <a:stretch>
            <a:fillRect/>
          </a:stretch>
        </p:blipFill>
        <p:spPr bwMode="auto">
          <a:xfrm>
            <a:off x="1676400" y="3810000"/>
            <a:ext cx="6172200"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440325">
                                            <p:txEl>
                                              <p:pRg st="0" end="0"/>
                                            </p:txEl>
                                          </p:spTgt>
                                        </p:tgtEl>
                                        <p:attrNameLst>
                                          <p:attrName>style.visibility</p:attrName>
                                        </p:attrNameLst>
                                      </p:cBhvr>
                                      <p:to>
                                        <p:strVal val="visible"/>
                                      </p:to>
                                    </p:set>
                                    <p:animEffect transition="in" filter="dissolve">
                                      <p:cBhvr>
                                        <p:cTn id="7" dur="500"/>
                                        <p:tgtEl>
                                          <p:spTgt spid="4403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5"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Slide Number Placeholder 4"/>
          <p:cNvSpPr>
            <a:spLocks noGrp="1"/>
          </p:cNvSpPr>
          <p:nvPr>
            <p:ph type="sldNum" sz="quarter" idx="10"/>
          </p:nvPr>
        </p:nvSpPr>
        <p:spPr>
          <a:noFill/>
        </p:spPr>
        <p:txBody>
          <a:bodyPr/>
          <a:lstStyle/>
          <a:p>
            <a:fld id="{D44FD9E2-6BA6-49C1-A9D1-2739BDED866C}" type="slidenum">
              <a:rPr lang="en-US" smtClean="0"/>
              <a:pPr/>
              <a:t>59</a:t>
            </a:fld>
            <a:endParaRPr lang="en-US" smtClean="0"/>
          </a:p>
        </p:txBody>
      </p:sp>
      <p:sp>
        <p:nvSpPr>
          <p:cNvPr id="62467" name="Rectangle 2"/>
          <p:cNvSpPr>
            <a:spLocks noGrp="1" noChangeArrowheads="1"/>
          </p:cNvSpPr>
          <p:nvPr>
            <p:ph type="title"/>
          </p:nvPr>
        </p:nvSpPr>
        <p:spPr/>
        <p:txBody>
          <a:bodyPr/>
          <a:lstStyle/>
          <a:p>
            <a:pPr eaLnBrk="1" hangingPunct="1"/>
            <a:r>
              <a:rPr lang="en-US" smtClean="0"/>
              <a:t>Deleting Data</a:t>
            </a:r>
          </a:p>
        </p:txBody>
      </p:sp>
      <p:sp>
        <p:nvSpPr>
          <p:cNvPr id="62468" name="Rectangle 3"/>
          <p:cNvSpPr>
            <a:spLocks noGrp="1" noChangeArrowheads="1"/>
          </p:cNvSpPr>
          <p:nvPr>
            <p:ph type="body" sz="half" idx="1"/>
          </p:nvPr>
        </p:nvSpPr>
        <p:spPr>
          <a:xfrm>
            <a:off x="457200" y="1600200"/>
            <a:ext cx="6858000" cy="4724400"/>
          </a:xfrm>
        </p:spPr>
        <p:txBody>
          <a:bodyPr/>
          <a:lstStyle/>
          <a:p>
            <a:pPr eaLnBrk="1" hangingPunct="1">
              <a:buFont typeface="Arial" charset="0"/>
              <a:buNone/>
            </a:pPr>
            <a:r>
              <a:rPr lang="en-US" sz="2000" smtClean="0"/>
              <a:t>Q: </a:t>
            </a:r>
            <a:r>
              <a:rPr lang="en-US" sz="2000" i="1" smtClean="0"/>
              <a:t>Remove a user record.</a:t>
            </a:r>
          </a:p>
          <a:p>
            <a:pPr eaLnBrk="1" hangingPunct="1">
              <a:buFont typeface="Arial" charset="0"/>
              <a:buNone/>
            </a:pPr>
            <a:endParaRPr lang="en-US" sz="2000" i="1" smtClean="0"/>
          </a:p>
        </p:txBody>
      </p:sp>
      <p:sp>
        <p:nvSpPr>
          <p:cNvPr id="62469" name="Text Box 4"/>
          <p:cNvSpPr txBox="1">
            <a:spLocks noChangeArrowheads="1"/>
          </p:cNvSpPr>
          <p:nvPr/>
        </p:nvSpPr>
        <p:spPr bwMode="auto">
          <a:xfrm>
            <a:off x="685800" y="2514600"/>
            <a:ext cx="8305800" cy="822325"/>
          </a:xfrm>
          <a:prstGeom prst="rect">
            <a:avLst/>
          </a:prstGeom>
          <a:noFill/>
          <a:ln w="9525">
            <a:noFill/>
            <a:miter lim="800000"/>
            <a:headEnd/>
            <a:tailEnd/>
          </a:ln>
        </p:spPr>
        <p:txBody>
          <a:bodyPr>
            <a:spAutoFit/>
          </a:bodyPr>
          <a:lstStyle/>
          <a:p>
            <a:r>
              <a:rPr lang="en-US" sz="2400" b="1">
                <a:latin typeface="Courier New" pitchFamily="49" charset="0"/>
              </a:rPr>
              <a:t>DELETE FROM User</a:t>
            </a:r>
          </a:p>
          <a:p>
            <a:r>
              <a:rPr lang="en-US" sz="2400" b="1">
                <a:latin typeface="Courier New" pitchFamily="49" charset="0"/>
              </a:rPr>
              <a:t>WHERE id = 7;</a:t>
            </a:r>
          </a:p>
        </p:txBody>
      </p:sp>
      <p:sp>
        <p:nvSpPr>
          <p:cNvPr id="442373" name="Text Box 5"/>
          <p:cNvSpPr txBox="1">
            <a:spLocks noChangeArrowheads="1"/>
          </p:cNvSpPr>
          <p:nvPr/>
        </p:nvSpPr>
        <p:spPr bwMode="auto">
          <a:xfrm>
            <a:off x="3733800" y="5791200"/>
            <a:ext cx="4740275" cy="457200"/>
          </a:xfrm>
          <a:prstGeom prst="rect">
            <a:avLst/>
          </a:prstGeom>
          <a:noFill/>
          <a:ln w="9525">
            <a:noFill/>
            <a:miter lim="800000"/>
            <a:headEnd/>
            <a:tailEnd/>
          </a:ln>
        </p:spPr>
        <p:txBody>
          <a:bodyPr>
            <a:spAutoFit/>
          </a:bodyPr>
          <a:lstStyle/>
          <a:p>
            <a:endParaRPr lang="en-US" sz="2400" b="1" i="1">
              <a:latin typeface="Times New Roman" pitchFamily="18" charset="0"/>
            </a:endParaRPr>
          </a:p>
        </p:txBody>
      </p:sp>
      <p:pic>
        <p:nvPicPr>
          <p:cNvPr id="62471" name="Picture 9"/>
          <p:cNvPicPr>
            <a:picLocks noChangeAspect="1" noChangeArrowheads="1"/>
          </p:cNvPicPr>
          <p:nvPr/>
        </p:nvPicPr>
        <p:blipFill>
          <a:blip r:embed="rId3" cstate="print"/>
          <a:srcRect/>
          <a:stretch>
            <a:fillRect/>
          </a:stretch>
        </p:blipFill>
        <p:spPr bwMode="auto">
          <a:xfrm>
            <a:off x="1600200" y="3733800"/>
            <a:ext cx="6324600"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442373">
                                            <p:txEl>
                                              <p:pRg st="0" end="0"/>
                                            </p:txEl>
                                          </p:spTgt>
                                        </p:tgtEl>
                                        <p:attrNameLst>
                                          <p:attrName>style.visibility</p:attrName>
                                        </p:attrNameLst>
                                      </p:cBhvr>
                                      <p:to>
                                        <p:strVal val="visible"/>
                                      </p:to>
                                    </p:set>
                                    <p:animEffect transition="in" filter="dissolve">
                                      <p:cBhvr>
                                        <p:cTn id="7" dur="500"/>
                                        <p:tgtEl>
                                          <p:spTgt spid="4423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p>
            <a:fld id="{46979401-6B18-4880-8B32-14CA90871525}" type="slidenum">
              <a:rPr lang="en-US" smtClean="0"/>
              <a:pPr/>
              <a:t>6</a:t>
            </a:fld>
            <a:endParaRPr lang="en-US" smtClean="0"/>
          </a:p>
        </p:txBody>
      </p:sp>
      <p:sp>
        <p:nvSpPr>
          <p:cNvPr id="8195" name="Rectangle 2"/>
          <p:cNvSpPr>
            <a:spLocks noGrp="1" noChangeArrowheads="1"/>
          </p:cNvSpPr>
          <p:nvPr>
            <p:ph type="title"/>
          </p:nvPr>
        </p:nvSpPr>
        <p:spPr/>
        <p:txBody>
          <a:bodyPr/>
          <a:lstStyle/>
          <a:p>
            <a:pPr eaLnBrk="1" hangingPunct="1"/>
            <a:r>
              <a:rPr lang="en-US" smtClean="0"/>
              <a:t>Database Size</a:t>
            </a:r>
          </a:p>
        </p:txBody>
      </p:sp>
      <p:sp>
        <p:nvSpPr>
          <p:cNvPr id="8196" name="Rectangle 3"/>
          <p:cNvSpPr>
            <a:spLocks noGrp="1" noChangeArrowheads="1"/>
          </p:cNvSpPr>
          <p:nvPr>
            <p:ph type="body" idx="1"/>
          </p:nvPr>
        </p:nvSpPr>
        <p:spPr/>
        <p:txBody>
          <a:bodyPr/>
          <a:lstStyle/>
          <a:p>
            <a:pPr eaLnBrk="1" hangingPunct="1"/>
            <a:r>
              <a:rPr lang="en-US" smtClean="0"/>
              <a:t>Massive amounts of data are stored in databases.</a:t>
            </a:r>
          </a:p>
          <a:p>
            <a:pPr eaLnBrk="1" hangingPunct="1"/>
            <a:r>
              <a:rPr lang="en-US" smtClean="0"/>
              <a:t>How massive?</a:t>
            </a:r>
          </a:p>
          <a:p>
            <a:pPr lvl="1" eaLnBrk="1" hangingPunct="1"/>
            <a:r>
              <a:rPr lang="en-US" smtClean="0"/>
              <a:t>A comparison:</a:t>
            </a:r>
          </a:p>
          <a:p>
            <a:pPr lvl="2" eaLnBrk="1" hangingPunct="1">
              <a:buFontTx/>
              <a:buNone/>
            </a:pPr>
            <a:r>
              <a:rPr lang="en-US" sz="1600" smtClean="0">
                <a:hlinkClick r:id="rId3"/>
              </a:rPr>
              <a:t>http://www.cacr.caltech.edu/~roy/dataquan/</a:t>
            </a:r>
            <a:r>
              <a:rPr lang="en-US" sz="1600" smtClean="0"/>
              <a:t> </a:t>
            </a:r>
            <a:r>
              <a:rPr lang="en-US" sz="1600" smtClean="0">
                <a:hlinkClick r:id="rId4"/>
              </a:rPr>
              <a:t>(a local copy)</a:t>
            </a:r>
            <a:endParaRPr lang="en-US" sz="1600" smtClean="0"/>
          </a:p>
          <a:p>
            <a:pPr lvl="2" eaLnBrk="1" hangingPunct="1"/>
            <a:endParaRPr lang="en-US" sz="1600" smtClean="0">
              <a:hlinkClick r:id="rId5"/>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0"/>
          </p:nvPr>
        </p:nvSpPr>
        <p:spPr>
          <a:noFill/>
        </p:spPr>
        <p:txBody>
          <a:bodyPr/>
          <a:lstStyle/>
          <a:p>
            <a:fld id="{560144B8-B520-4721-A85C-621631CFDC58}" type="slidenum">
              <a:rPr lang="en-US" smtClean="0"/>
              <a:pPr/>
              <a:t>60</a:t>
            </a:fld>
            <a:endParaRPr lang="en-US" smtClean="0"/>
          </a:p>
        </p:txBody>
      </p:sp>
      <p:sp>
        <p:nvSpPr>
          <p:cNvPr id="63491" name="Rectangle 2"/>
          <p:cNvSpPr>
            <a:spLocks noGrp="1" noChangeArrowheads="1"/>
          </p:cNvSpPr>
          <p:nvPr>
            <p:ph type="title"/>
          </p:nvPr>
        </p:nvSpPr>
        <p:spPr/>
        <p:txBody>
          <a:bodyPr/>
          <a:lstStyle/>
          <a:p>
            <a:pPr eaLnBrk="1" hangingPunct="1"/>
            <a:r>
              <a:rPr lang="en-US" smtClean="0"/>
              <a:t>Importing External Data</a:t>
            </a:r>
          </a:p>
        </p:txBody>
      </p:sp>
      <p:sp>
        <p:nvSpPr>
          <p:cNvPr id="63492" name="Rectangle 3"/>
          <p:cNvSpPr>
            <a:spLocks noGrp="1" noChangeArrowheads="1"/>
          </p:cNvSpPr>
          <p:nvPr>
            <p:ph type="body" idx="1"/>
          </p:nvPr>
        </p:nvSpPr>
        <p:spPr/>
        <p:txBody>
          <a:bodyPr/>
          <a:lstStyle/>
          <a:p>
            <a:pPr eaLnBrk="1" hangingPunct="1"/>
            <a:r>
              <a:rPr lang="en-US" smtClean="0"/>
              <a:t>Frequently, data from other sources must be imported in bulk.</a:t>
            </a:r>
          </a:p>
          <a:p>
            <a:pPr eaLnBrk="1" hangingPunct="1"/>
            <a:r>
              <a:rPr lang="en-US" smtClean="0"/>
              <a:t>Approaches:</a:t>
            </a:r>
          </a:p>
          <a:p>
            <a:pPr lvl="1" eaLnBrk="1" hangingPunct="1"/>
            <a:r>
              <a:rPr lang="en-US" smtClean="0"/>
              <a:t>an SQL INSERT command file</a:t>
            </a:r>
          </a:p>
          <a:p>
            <a:pPr lvl="1" eaLnBrk="1" hangingPunct="1"/>
            <a:r>
              <a:rPr lang="en-US" smtClean="0"/>
              <a:t>a specialized import facility</a:t>
            </a:r>
          </a:p>
          <a:p>
            <a:pPr lvl="1" eaLnBrk="1" hangingPunct="1"/>
            <a:endParaRPr lang="en-US"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0"/>
          </p:nvPr>
        </p:nvSpPr>
        <p:spPr>
          <a:noFill/>
        </p:spPr>
        <p:txBody>
          <a:bodyPr/>
          <a:lstStyle/>
          <a:p>
            <a:fld id="{ECB125B5-7A2E-450D-A48D-4D512BE5CC33}" type="slidenum">
              <a:rPr lang="en-US" smtClean="0"/>
              <a:pPr/>
              <a:t>61</a:t>
            </a:fld>
            <a:endParaRPr lang="en-US" smtClean="0"/>
          </a:p>
        </p:txBody>
      </p:sp>
      <p:sp>
        <p:nvSpPr>
          <p:cNvPr id="64515" name="Rectangle 2"/>
          <p:cNvSpPr>
            <a:spLocks noGrp="1" noChangeArrowheads="1"/>
          </p:cNvSpPr>
          <p:nvPr>
            <p:ph type="title"/>
          </p:nvPr>
        </p:nvSpPr>
        <p:spPr>
          <a:xfrm>
            <a:off x="2286000" y="762000"/>
            <a:ext cx="6477000" cy="1143000"/>
          </a:xfrm>
          <a:noFill/>
        </p:spPr>
        <p:txBody>
          <a:bodyPr/>
          <a:lstStyle/>
          <a:p>
            <a:pPr eaLnBrk="1" hangingPunct="1"/>
            <a:r>
              <a:rPr lang="en-US" smtClean="0"/>
              <a:t>Edgar F. Codd </a:t>
            </a:r>
            <a:r>
              <a:rPr lang="en-US" sz="2800" smtClean="0"/>
              <a:t>(1923-2003)</a:t>
            </a:r>
            <a:r>
              <a:rPr lang="en-US" smtClean="0"/>
              <a:t> </a:t>
            </a:r>
            <a:br>
              <a:rPr lang="en-US" smtClean="0"/>
            </a:br>
            <a:r>
              <a:rPr lang="en-US" sz="3600" i="1" smtClean="0"/>
              <a:t>Relational Algebra/Calculus</a:t>
            </a:r>
          </a:p>
        </p:txBody>
      </p:sp>
      <p:sp>
        <p:nvSpPr>
          <p:cNvPr id="64516" name="Rectangle 3"/>
          <p:cNvSpPr>
            <a:spLocks noGrp="1" noChangeArrowheads="1"/>
          </p:cNvSpPr>
          <p:nvPr>
            <p:ph type="body" idx="1"/>
          </p:nvPr>
        </p:nvSpPr>
        <p:spPr>
          <a:xfrm>
            <a:off x="685800" y="2667000"/>
            <a:ext cx="8001000" cy="3962400"/>
          </a:xfrm>
          <a:noFill/>
        </p:spPr>
        <p:txBody>
          <a:bodyPr/>
          <a:lstStyle/>
          <a:p>
            <a:pPr eaLnBrk="1" hangingPunct="1">
              <a:lnSpc>
                <a:spcPct val="90000"/>
              </a:lnSpc>
            </a:pPr>
            <a:r>
              <a:rPr lang="en-US" smtClean="0"/>
              <a:t>Codd developed the algebra and calculus from 1971-1974.</a:t>
            </a:r>
          </a:p>
          <a:p>
            <a:pPr eaLnBrk="1" hangingPunct="1">
              <a:lnSpc>
                <a:spcPct val="90000"/>
              </a:lnSpc>
            </a:pPr>
            <a:r>
              <a:rPr lang="en-US" smtClean="0"/>
              <a:t>Relational Algebra - a procedural language with the following elements:</a:t>
            </a:r>
          </a:p>
          <a:p>
            <a:pPr lvl="1" eaLnBrk="1" hangingPunct="1">
              <a:lnSpc>
                <a:spcPct val="90000"/>
              </a:lnSpc>
            </a:pPr>
            <a:r>
              <a:rPr lang="en-US" smtClean="0"/>
              <a:t>Relations</a:t>
            </a:r>
            <a:endParaRPr lang="en-US" sz="1400" smtClean="0"/>
          </a:p>
          <a:p>
            <a:pPr lvl="1" eaLnBrk="1" hangingPunct="1">
              <a:lnSpc>
                <a:spcPct val="90000"/>
              </a:lnSpc>
            </a:pPr>
            <a:r>
              <a:rPr lang="en-US" smtClean="0"/>
              <a:t>Relational operators</a:t>
            </a:r>
            <a:endParaRPr lang="en-US" sz="1400" smtClean="0"/>
          </a:p>
          <a:p>
            <a:pPr eaLnBrk="1" hangingPunct="1">
              <a:lnSpc>
                <a:spcPct val="90000"/>
              </a:lnSpc>
            </a:pPr>
            <a:r>
              <a:rPr lang="en-US" smtClean="0"/>
              <a:t>Relational Calculus - a declarative language with equivalent power.</a:t>
            </a:r>
          </a:p>
        </p:txBody>
      </p:sp>
      <p:sp>
        <p:nvSpPr>
          <p:cNvPr id="64517" name="Text Box 5"/>
          <p:cNvSpPr txBox="1">
            <a:spLocks noChangeArrowheads="1"/>
          </p:cNvSpPr>
          <p:nvPr/>
        </p:nvSpPr>
        <p:spPr bwMode="auto">
          <a:xfrm>
            <a:off x="6597650" y="6477000"/>
            <a:ext cx="2546350" cy="228600"/>
          </a:xfrm>
          <a:prstGeom prst="rect">
            <a:avLst/>
          </a:prstGeom>
          <a:noFill/>
          <a:ln w="9525">
            <a:noFill/>
            <a:miter lim="800000"/>
            <a:headEnd/>
            <a:tailEnd/>
          </a:ln>
        </p:spPr>
        <p:txBody>
          <a:bodyPr>
            <a:spAutoFit/>
          </a:bodyPr>
          <a:lstStyle/>
          <a:p>
            <a:pPr algn="r"/>
            <a:r>
              <a:rPr lang="en-US" sz="900">
                <a:latin typeface="Times New Roman" pitchFamily="18" charset="0"/>
              </a:rPr>
              <a:t>Image from wikipedia,  July, 2006</a:t>
            </a:r>
          </a:p>
        </p:txBody>
      </p:sp>
      <p:pic>
        <p:nvPicPr>
          <p:cNvPr id="64518" name="Picture 0"/>
          <p:cNvPicPr>
            <a:picLocks noChangeAspect="1" noChangeArrowheads="1"/>
          </p:cNvPicPr>
          <p:nvPr/>
        </p:nvPicPr>
        <p:blipFill>
          <a:blip r:embed="rId3" cstate="print"/>
          <a:srcRect/>
          <a:stretch>
            <a:fillRect/>
          </a:stretch>
        </p:blipFill>
        <p:spPr bwMode="auto">
          <a:xfrm>
            <a:off x="587375" y="457200"/>
            <a:ext cx="1501775"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0"/>
          </p:nvPr>
        </p:nvSpPr>
        <p:spPr>
          <a:noFill/>
        </p:spPr>
        <p:txBody>
          <a:bodyPr/>
          <a:lstStyle/>
          <a:p>
            <a:fld id="{A014FC9A-8A22-4966-81A5-28139272016A}" type="slidenum">
              <a:rPr lang="en-US" smtClean="0"/>
              <a:pPr/>
              <a:t>62</a:t>
            </a:fld>
            <a:endParaRPr lang="en-US" smtClean="0"/>
          </a:p>
        </p:txBody>
      </p:sp>
      <p:sp>
        <p:nvSpPr>
          <p:cNvPr id="65539" name="Rectangle 2"/>
          <p:cNvSpPr>
            <a:spLocks noGrp="1" noChangeArrowheads="1"/>
          </p:cNvSpPr>
          <p:nvPr>
            <p:ph type="title"/>
          </p:nvPr>
        </p:nvSpPr>
        <p:spPr/>
        <p:txBody>
          <a:bodyPr/>
          <a:lstStyle/>
          <a:p>
            <a:pPr eaLnBrk="1" hangingPunct="1"/>
            <a:r>
              <a:rPr lang="en-US" smtClean="0"/>
              <a:t>Database Programming</a:t>
            </a:r>
          </a:p>
        </p:txBody>
      </p:sp>
      <p:sp>
        <p:nvSpPr>
          <p:cNvPr id="65540" name="Rectangle 3"/>
          <p:cNvSpPr>
            <a:spLocks noGrp="1" noChangeArrowheads="1"/>
          </p:cNvSpPr>
          <p:nvPr>
            <p:ph type="body" idx="1"/>
          </p:nvPr>
        </p:nvSpPr>
        <p:spPr/>
        <p:txBody>
          <a:bodyPr/>
          <a:lstStyle/>
          <a:p>
            <a:pPr eaLnBrk="1" hangingPunct="1"/>
            <a:r>
              <a:rPr lang="en-US" sz="2800" smtClean="0"/>
              <a:t>Information systems revolve around databases.</a:t>
            </a:r>
          </a:p>
          <a:p>
            <a:pPr eaLnBrk="1" hangingPunct="1"/>
            <a:r>
              <a:rPr lang="en-US" sz="2800" smtClean="0"/>
              <a:t>Interactive interfaces to DBMSs are useful, but most database work is done though database programs.</a:t>
            </a:r>
          </a:p>
          <a:p>
            <a:pPr eaLnBrk="1" hangingPunct="1"/>
            <a:r>
              <a:rPr lang="en-US" sz="2800" smtClean="0"/>
              <a:t> Approaches to database programming:</a:t>
            </a:r>
          </a:p>
          <a:p>
            <a:pPr lvl="1" eaLnBrk="1" hangingPunct="1"/>
            <a:r>
              <a:rPr lang="en-US" sz="2400" smtClean="0"/>
              <a:t> Embedding commands in a programming language</a:t>
            </a:r>
          </a:p>
          <a:p>
            <a:pPr lvl="1" eaLnBrk="1" hangingPunct="1"/>
            <a:endParaRPr lang="en-US" sz="2400" smtClean="0"/>
          </a:p>
          <a:p>
            <a:pPr lvl="1" eaLnBrk="1" hangingPunct="1"/>
            <a:r>
              <a:rPr lang="en-US" sz="2400" smtClean="0"/>
              <a:t>Using a database API</a:t>
            </a:r>
          </a:p>
          <a:p>
            <a:pPr lvl="1" eaLnBrk="1" hangingPunct="1"/>
            <a:endParaRPr lang="en-US" sz="2400" smtClean="0"/>
          </a:p>
          <a:p>
            <a:pPr lvl="1" eaLnBrk="1" hangingPunct="1"/>
            <a:r>
              <a:rPr lang="en-US" sz="2400" smtClean="0"/>
              <a:t>Designing a database programming language</a:t>
            </a:r>
          </a:p>
          <a:p>
            <a:pPr eaLnBrk="1" hangingPunct="1"/>
            <a:endParaRPr lang="en-US" sz="280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Slide Number Placeholder 3"/>
          <p:cNvSpPr>
            <a:spLocks noGrp="1"/>
          </p:cNvSpPr>
          <p:nvPr>
            <p:ph type="sldNum" sz="quarter" idx="10"/>
          </p:nvPr>
        </p:nvSpPr>
        <p:spPr>
          <a:noFill/>
        </p:spPr>
        <p:txBody>
          <a:bodyPr/>
          <a:lstStyle/>
          <a:p>
            <a:fld id="{2F4D02D6-7881-4A16-8FB1-630BF74A4CB8}" type="slidenum">
              <a:rPr lang="en-US" smtClean="0"/>
              <a:pPr/>
              <a:t>63</a:t>
            </a:fld>
            <a:endParaRPr lang="en-US" smtClean="0"/>
          </a:p>
        </p:txBody>
      </p:sp>
      <p:sp>
        <p:nvSpPr>
          <p:cNvPr id="66563" name="Rectangle 2"/>
          <p:cNvSpPr>
            <a:spLocks noGrp="1" noChangeArrowheads="1"/>
          </p:cNvSpPr>
          <p:nvPr>
            <p:ph type="title"/>
          </p:nvPr>
        </p:nvSpPr>
        <p:spPr>
          <a:noFill/>
        </p:spPr>
        <p:txBody>
          <a:bodyPr/>
          <a:lstStyle/>
          <a:p>
            <a:pPr eaLnBrk="1" hangingPunct="1"/>
            <a:r>
              <a:rPr lang="en-US" smtClean="0"/>
              <a:t>Impedance Mismatch</a:t>
            </a:r>
          </a:p>
        </p:txBody>
      </p:sp>
      <p:sp>
        <p:nvSpPr>
          <p:cNvPr id="66564" name="AutoShape 3"/>
          <p:cNvSpPr>
            <a:spLocks noChangeArrowheads="1"/>
          </p:cNvSpPr>
          <p:nvPr/>
        </p:nvSpPr>
        <p:spPr bwMode="auto">
          <a:xfrm>
            <a:off x="228600" y="1676400"/>
            <a:ext cx="4038600" cy="4114800"/>
          </a:xfrm>
          <a:prstGeom prst="cloudCallout">
            <a:avLst>
              <a:gd name="adj1" fmla="val -102829"/>
              <a:gd name="adj2" fmla="val 30440"/>
            </a:avLst>
          </a:prstGeom>
          <a:noFill/>
          <a:ln w="9525">
            <a:solidFill>
              <a:schemeClr val="tx1"/>
            </a:solidFill>
            <a:round/>
            <a:headEnd/>
            <a:tailEnd/>
          </a:ln>
        </p:spPr>
        <p:txBody>
          <a:bodyPr/>
          <a:lstStyle/>
          <a:p>
            <a:pPr algn="ctr" eaLnBrk="1" hangingPunct="1"/>
            <a:endParaRPr lang="en-US" sz="2400">
              <a:latin typeface="Times New Roman" pitchFamily="18" charset="0"/>
            </a:endParaRPr>
          </a:p>
        </p:txBody>
      </p:sp>
      <p:sp>
        <p:nvSpPr>
          <p:cNvPr id="66565" name="AutoShape 4"/>
          <p:cNvSpPr>
            <a:spLocks noChangeArrowheads="1"/>
          </p:cNvSpPr>
          <p:nvPr/>
        </p:nvSpPr>
        <p:spPr bwMode="auto">
          <a:xfrm>
            <a:off x="4953000" y="1676400"/>
            <a:ext cx="4038600" cy="4114800"/>
          </a:xfrm>
          <a:prstGeom prst="cloudCallout">
            <a:avLst>
              <a:gd name="adj1" fmla="val 97014"/>
              <a:gd name="adj2" fmla="val 23343"/>
            </a:avLst>
          </a:prstGeom>
          <a:noFill/>
          <a:ln w="9525">
            <a:solidFill>
              <a:schemeClr val="tx1"/>
            </a:solidFill>
            <a:round/>
            <a:headEnd/>
            <a:tailEnd/>
          </a:ln>
        </p:spPr>
        <p:txBody>
          <a:bodyPr/>
          <a:lstStyle/>
          <a:p>
            <a:pPr algn="ctr" eaLnBrk="1" hangingPunct="1"/>
            <a:endParaRPr lang="en-US" sz="2400">
              <a:latin typeface="Times New Roman" pitchFamily="18" charset="0"/>
            </a:endParaRPr>
          </a:p>
        </p:txBody>
      </p:sp>
      <p:sp>
        <p:nvSpPr>
          <p:cNvPr id="66566" name="Text Box 5"/>
          <p:cNvSpPr txBox="1">
            <a:spLocks noChangeArrowheads="1"/>
          </p:cNvSpPr>
          <p:nvPr/>
        </p:nvSpPr>
        <p:spPr bwMode="auto">
          <a:xfrm>
            <a:off x="1143000" y="2286000"/>
            <a:ext cx="2676525" cy="2647950"/>
          </a:xfrm>
          <a:prstGeom prst="rect">
            <a:avLst/>
          </a:prstGeom>
          <a:noFill/>
          <a:ln w="9525">
            <a:noFill/>
            <a:miter lim="800000"/>
            <a:headEnd/>
            <a:tailEnd/>
          </a:ln>
        </p:spPr>
        <p:txBody>
          <a:bodyPr wrap="none">
            <a:spAutoFit/>
          </a:bodyPr>
          <a:lstStyle/>
          <a:p>
            <a:pPr eaLnBrk="1" hangingPunct="1"/>
            <a:r>
              <a:rPr lang="en-US" sz="2400">
                <a:latin typeface="Times New Roman" pitchFamily="18" charset="0"/>
              </a:rPr>
              <a:t>Relational databases</a:t>
            </a:r>
          </a:p>
          <a:p>
            <a:pPr eaLnBrk="1" hangingPunct="1"/>
            <a:endParaRPr lang="en-US" sz="2400">
              <a:latin typeface="Times New Roman" pitchFamily="18" charset="0"/>
            </a:endParaRPr>
          </a:p>
          <a:p>
            <a:pPr eaLnBrk="1" hangingPunct="1"/>
            <a:endParaRPr lang="en-US" sz="2400">
              <a:latin typeface="Times New Roman" pitchFamily="18" charset="0"/>
            </a:endParaRPr>
          </a:p>
          <a:p>
            <a:pPr eaLnBrk="1" hangingPunct="1"/>
            <a:endParaRPr lang="en-US" sz="2400">
              <a:latin typeface="Times New Roman" pitchFamily="18" charset="0"/>
            </a:endParaRPr>
          </a:p>
          <a:p>
            <a:pPr eaLnBrk="1" hangingPunct="1">
              <a:buFontTx/>
              <a:buChar char="•"/>
            </a:pPr>
            <a:r>
              <a:rPr lang="en-US" sz="2400">
                <a:latin typeface="Times New Roman" pitchFamily="18" charset="0"/>
              </a:rPr>
              <a:t> fields</a:t>
            </a:r>
          </a:p>
          <a:p>
            <a:pPr eaLnBrk="1" hangingPunct="1">
              <a:buFontTx/>
              <a:buChar char="•"/>
            </a:pPr>
            <a:r>
              <a:rPr lang="en-US" sz="2400">
                <a:latin typeface="Times New Roman" pitchFamily="18" charset="0"/>
              </a:rPr>
              <a:t> records</a:t>
            </a:r>
          </a:p>
          <a:p>
            <a:pPr eaLnBrk="1" hangingPunct="1">
              <a:buFontTx/>
              <a:buChar char="•"/>
            </a:pPr>
            <a:r>
              <a:rPr lang="en-US" sz="2400">
                <a:latin typeface="Times New Roman" pitchFamily="18" charset="0"/>
              </a:rPr>
              <a:t> tables</a:t>
            </a:r>
          </a:p>
        </p:txBody>
      </p:sp>
      <p:sp>
        <p:nvSpPr>
          <p:cNvPr id="66567" name="Text Box 6"/>
          <p:cNvSpPr txBox="1">
            <a:spLocks noChangeArrowheads="1"/>
          </p:cNvSpPr>
          <p:nvPr/>
        </p:nvSpPr>
        <p:spPr bwMode="auto">
          <a:xfrm>
            <a:off x="5715000" y="2286000"/>
            <a:ext cx="3429000" cy="2282825"/>
          </a:xfrm>
          <a:prstGeom prst="rect">
            <a:avLst/>
          </a:prstGeom>
          <a:noFill/>
          <a:ln w="9525">
            <a:noFill/>
            <a:miter lim="800000"/>
            <a:headEnd/>
            <a:tailEnd/>
          </a:ln>
        </p:spPr>
        <p:txBody>
          <a:bodyPr>
            <a:spAutoFit/>
          </a:bodyPr>
          <a:lstStyle/>
          <a:p>
            <a:pPr eaLnBrk="1" hangingPunct="1"/>
            <a:r>
              <a:rPr lang="en-US" sz="2400">
                <a:latin typeface="Times New Roman" pitchFamily="18" charset="0"/>
              </a:rPr>
              <a:t>General-purpose programming languages</a:t>
            </a:r>
          </a:p>
          <a:p>
            <a:pPr eaLnBrk="1" hangingPunct="1"/>
            <a:endParaRPr lang="en-US" sz="2400">
              <a:latin typeface="Times New Roman" pitchFamily="18" charset="0"/>
            </a:endParaRPr>
          </a:p>
          <a:p>
            <a:pPr eaLnBrk="1" hangingPunct="1"/>
            <a:endParaRPr lang="en-US" sz="2400">
              <a:latin typeface="Times New Roman" pitchFamily="18" charset="0"/>
            </a:endParaRPr>
          </a:p>
          <a:p>
            <a:pPr eaLnBrk="1" hangingPunct="1">
              <a:buFontTx/>
              <a:buChar char="•"/>
            </a:pPr>
            <a:r>
              <a:rPr lang="en-US" sz="2400">
                <a:latin typeface="Times New Roman" pitchFamily="18" charset="0"/>
              </a:rPr>
              <a:t> standard data types</a:t>
            </a:r>
          </a:p>
          <a:p>
            <a:pPr eaLnBrk="1" hangingPunct="1">
              <a:buFontTx/>
              <a:buChar char="•"/>
            </a:pPr>
            <a:r>
              <a:rPr lang="en-US" sz="2400">
                <a:latin typeface="Times New Roman" pitchFamily="18" charset="0"/>
              </a:rPr>
              <a:t> classes </a:t>
            </a:r>
          </a:p>
        </p:txBody>
      </p:sp>
      <p:sp>
        <p:nvSpPr>
          <p:cNvPr id="66568" name="AutoShape 7"/>
          <p:cNvSpPr>
            <a:spLocks noChangeArrowheads="1"/>
          </p:cNvSpPr>
          <p:nvPr/>
        </p:nvSpPr>
        <p:spPr bwMode="auto">
          <a:xfrm>
            <a:off x="1371600" y="2971800"/>
            <a:ext cx="685800" cy="228600"/>
          </a:xfrm>
          <a:prstGeom prst="flowChartProcess">
            <a:avLst/>
          </a:prstGeom>
          <a:noFill/>
          <a:ln w="9525">
            <a:solidFill>
              <a:schemeClr val="tx1"/>
            </a:solidFill>
            <a:miter lim="800000"/>
            <a:headEnd/>
            <a:tailEnd/>
          </a:ln>
        </p:spPr>
        <p:txBody>
          <a:bodyPr wrap="none" anchor="ctr"/>
          <a:lstStyle/>
          <a:p>
            <a:endParaRPr lang="en-US"/>
          </a:p>
        </p:txBody>
      </p:sp>
      <p:sp>
        <p:nvSpPr>
          <p:cNvPr id="66569" name="AutoShape 8"/>
          <p:cNvSpPr>
            <a:spLocks noChangeArrowheads="1"/>
          </p:cNvSpPr>
          <p:nvPr/>
        </p:nvSpPr>
        <p:spPr bwMode="auto">
          <a:xfrm>
            <a:off x="2057400" y="2971800"/>
            <a:ext cx="533400" cy="228600"/>
          </a:xfrm>
          <a:prstGeom prst="flowChartProcess">
            <a:avLst/>
          </a:prstGeom>
          <a:noFill/>
          <a:ln w="9525">
            <a:solidFill>
              <a:schemeClr val="tx1"/>
            </a:solidFill>
            <a:miter lim="800000"/>
            <a:headEnd/>
            <a:tailEnd/>
          </a:ln>
        </p:spPr>
        <p:txBody>
          <a:bodyPr wrap="none" anchor="ctr"/>
          <a:lstStyle/>
          <a:p>
            <a:endParaRPr lang="en-US"/>
          </a:p>
        </p:txBody>
      </p:sp>
      <p:sp>
        <p:nvSpPr>
          <p:cNvPr id="66570" name="AutoShape 9"/>
          <p:cNvSpPr>
            <a:spLocks noChangeArrowheads="1"/>
          </p:cNvSpPr>
          <p:nvPr/>
        </p:nvSpPr>
        <p:spPr bwMode="auto">
          <a:xfrm>
            <a:off x="2590800" y="2971800"/>
            <a:ext cx="914400" cy="228600"/>
          </a:xfrm>
          <a:prstGeom prst="flowChartProcess">
            <a:avLst/>
          </a:prstGeom>
          <a:noFill/>
          <a:ln w="9525">
            <a:solidFill>
              <a:schemeClr val="tx1"/>
            </a:solidFill>
            <a:miter lim="800000"/>
            <a:headEnd/>
            <a:tailEnd/>
          </a:ln>
        </p:spPr>
        <p:txBody>
          <a:bodyPr wrap="none" anchor="ctr"/>
          <a:lstStyle/>
          <a:p>
            <a:endParaRPr lang="en-US"/>
          </a:p>
        </p:txBody>
      </p:sp>
      <p:sp>
        <p:nvSpPr>
          <p:cNvPr id="66571" name="AutoShape 10"/>
          <p:cNvSpPr>
            <a:spLocks noChangeArrowheads="1"/>
          </p:cNvSpPr>
          <p:nvPr/>
        </p:nvSpPr>
        <p:spPr bwMode="auto">
          <a:xfrm>
            <a:off x="1371600" y="3200400"/>
            <a:ext cx="685800" cy="228600"/>
          </a:xfrm>
          <a:prstGeom prst="flowChartProcess">
            <a:avLst/>
          </a:prstGeom>
          <a:noFill/>
          <a:ln w="9525">
            <a:solidFill>
              <a:schemeClr val="tx1"/>
            </a:solidFill>
            <a:miter lim="800000"/>
            <a:headEnd/>
            <a:tailEnd/>
          </a:ln>
        </p:spPr>
        <p:txBody>
          <a:bodyPr wrap="none" anchor="ctr"/>
          <a:lstStyle/>
          <a:p>
            <a:endParaRPr lang="en-US"/>
          </a:p>
        </p:txBody>
      </p:sp>
      <p:sp>
        <p:nvSpPr>
          <p:cNvPr id="66572" name="AutoShape 11"/>
          <p:cNvSpPr>
            <a:spLocks noChangeArrowheads="1"/>
          </p:cNvSpPr>
          <p:nvPr/>
        </p:nvSpPr>
        <p:spPr bwMode="auto">
          <a:xfrm>
            <a:off x="2057400" y="3200400"/>
            <a:ext cx="533400" cy="228600"/>
          </a:xfrm>
          <a:prstGeom prst="flowChartProcess">
            <a:avLst/>
          </a:prstGeom>
          <a:noFill/>
          <a:ln w="9525">
            <a:solidFill>
              <a:schemeClr val="tx1"/>
            </a:solidFill>
            <a:miter lim="800000"/>
            <a:headEnd/>
            <a:tailEnd/>
          </a:ln>
        </p:spPr>
        <p:txBody>
          <a:bodyPr wrap="none" anchor="ctr"/>
          <a:lstStyle/>
          <a:p>
            <a:endParaRPr lang="en-US"/>
          </a:p>
        </p:txBody>
      </p:sp>
      <p:sp>
        <p:nvSpPr>
          <p:cNvPr id="66573" name="AutoShape 12"/>
          <p:cNvSpPr>
            <a:spLocks noChangeArrowheads="1"/>
          </p:cNvSpPr>
          <p:nvPr/>
        </p:nvSpPr>
        <p:spPr bwMode="auto">
          <a:xfrm>
            <a:off x="2590800" y="3200400"/>
            <a:ext cx="914400" cy="228600"/>
          </a:xfrm>
          <a:prstGeom prst="flowChartProcess">
            <a:avLst/>
          </a:prstGeom>
          <a:noFill/>
          <a:ln w="9525">
            <a:solidFill>
              <a:schemeClr val="tx1"/>
            </a:solidFill>
            <a:miter lim="800000"/>
            <a:headEnd/>
            <a:tailEnd/>
          </a:ln>
        </p:spPr>
        <p:txBody>
          <a:bodyPr wrap="none" anchor="ctr"/>
          <a:lstStyle/>
          <a:p>
            <a:endParaRPr lang="en-US"/>
          </a:p>
        </p:txBody>
      </p:sp>
      <p:sp>
        <p:nvSpPr>
          <p:cNvPr id="66574" name="AutoShape 13"/>
          <p:cNvSpPr>
            <a:spLocks noChangeArrowheads="1"/>
          </p:cNvSpPr>
          <p:nvPr/>
        </p:nvSpPr>
        <p:spPr bwMode="auto">
          <a:xfrm>
            <a:off x="1371600" y="3429000"/>
            <a:ext cx="685800" cy="228600"/>
          </a:xfrm>
          <a:prstGeom prst="flowChartProcess">
            <a:avLst/>
          </a:prstGeom>
          <a:noFill/>
          <a:ln w="9525">
            <a:solidFill>
              <a:schemeClr val="tx1"/>
            </a:solidFill>
            <a:miter lim="800000"/>
            <a:headEnd/>
            <a:tailEnd/>
          </a:ln>
        </p:spPr>
        <p:txBody>
          <a:bodyPr wrap="none" anchor="ctr"/>
          <a:lstStyle/>
          <a:p>
            <a:endParaRPr lang="en-US"/>
          </a:p>
        </p:txBody>
      </p:sp>
      <p:sp>
        <p:nvSpPr>
          <p:cNvPr id="66575" name="AutoShape 14"/>
          <p:cNvSpPr>
            <a:spLocks noChangeArrowheads="1"/>
          </p:cNvSpPr>
          <p:nvPr/>
        </p:nvSpPr>
        <p:spPr bwMode="auto">
          <a:xfrm>
            <a:off x="2057400" y="3429000"/>
            <a:ext cx="533400" cy="228600"/>
          </a:xfrm>
          <a:prstGeom prst="flowChartProcess">
            <a:avLst/>
          </a:prstGeom>
          <a:noFill/>
          <a:ln w="9525">
            <a:solidFill>
              <a:schemeClr val="tx1"/>
            </a:solidFill>
            <a:miter lim="800000"/>
            <a:headEnd/>
            <a:tailEnd/>
          </a:ln>
        </p:spPr>
        <p:txBody>
          <a:bodyPr wrap="none" anchor="ctr"/>
          <a:lstStyle/>
          <a:p>
            <a:endParaRPr lang="en-US"/>
          </a:p>
        </p:txBody>
      </p:sp>
      <p:sp>
        <p:nvSpPr>
          <p:cNvPr id="66576" name="AutoShape 15"/>
          <p:cNvSpPr>
            <a:spLocks noChangeArrowheads="1"/>
          </p:cNvSpPr>
          <p:nvPr/>
        </p:nvSpPr>
        <p:spPr bwMode="auto">
          <a:xfrm>
            <a:off x="2590800" y="3429000"/>
            <a:ext cx="914400" cy="228600"/>
          </a:xfrm>
          <a:prstGeom prst="flowChartProcess">
            <a:avLst/>
          </a:prstGeom>
          <a:noFill/>
          <a:ln w="9525">
            <a:solidFill>
              <a:schemeClr val="tx1"/>
            </a:solidFill>
            <a:miter lim="800000"/>
            <a:headEnd/>
            <a:tailEnd/>
          </a:ln>
        </p:spPr>
        <p:txBody>
          <a:bodyPr wrap="none" anchor="ctr"/>
          <a:lstStyle/>
          <a:p>
            <a:endParaRPr lang="en-US"/>
          </a:p>
        </p:txBody>
      </p:sp>
      <p:sp>
        <p:nvSpPr>
          <p:cNvPr id="66577" name="AutoShape 16"/>
          <p:cNvSpPr>
            <a:spLocks noChangeArrowheads="1"/>
          </p:cNvSpPr>
          <p:nvPr/>
        </p:nvSpPr>
        <p:spPr bwMode="auto">
          <a:xfrm>
            <a:off x="3886200" y="3200400"/>
            <a:ext cx="1371600" cy="990600"/>
          </a:xfrm>
          <a:prstGeom prst="leftRightArrow">
            <a:avLst>
              <a:gd name="adj1" fmla="val 50000"/>
              <a:gd name="adj2" fmla="val 27692"/>
            </a:avLst>
          </a:prstGeom>
          <a:solidFill>
            <a:srgbClr val="969696"/>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0"/>
          </p:nvPr>
        </p:nvSpPr>
        <p:spPr>
          <a:noFill/>
        </p:spPr>
        <p:txBody>
          <a:bodyPr/>
          <a:lstStyle/>
          <a:p>
            <a:fld id="{E352C94C-B8B1-44D3-9FD8-E2451E64BA46}" type="slidenum">
              <a:rPr lang="en-US" smtClean="0"/>
              <a:pPr/>
              <a:t>64</a:t>
            </a:fld>
            <a:endParaRPr lang="en-US" smtClean="0"/>
          </a:p>
        </p:txBody>
      </p:sp>
      <p:sp>
        <p:nvSpPr>
          <p:cNvPr id="67587" name="Rectangle 2"/>
          <p:cNvSpPr>
            <a:spLocks noGrp="1" noChangeArrowheads="1"/>
          </p:cNvSpPr>
          <p:nvPr>
            <p:ph type="title"/>
          </p:nvPr>
        </p:nvSpPr>
        <p:spPr>
          <a:noFill/>
        </p:spPr>
        <p:txBody>
          <a:bodyPr/>
          <a:lstStyle/>
          <a:p>
            <a:pPr eaLnBrk="1" hangingPunct="1"/>
            <a:r>
              <a:rPr lang="en-US" smtClean="0"/>
              <a:t>JDBC</a:t>
            </a:r>
          </a:p>
        </p:txBody>
      </p:sp>
      <p:sp>
        <p:nvSpPr>
          <p:cNvPr id="67588" name="Rectangle 3"/>
          <p:cNvSpPr>
            <a:spLocks noGrp="1" noChangeArrowheads="1"/>
          </p:cNvSpPr>
          <p:nvPr>
            <p:ph type="body" idx="1"/>
          </p:nvPr>
        </p:nvSpPr>
        <p:spPr>
          <a:xfrm>
            <a:off x="452438" y="1600200"/>
            <a:ext cx="8234362" cy="4586288"/>
          </a:xfrm>
          <a:noFill/>
        </p:spPr>
        <p:txBody>
          <a:bodyPr/>
          <a:lstStyle/>
          <a:p>
            <a:pPr marL="112713" indent="-112713" eaLnBrk="1" hangingPunct="1"/>
            <a:r>
              <a:rPr lang="en-US" smtClean="0"/>
              <a:t> Sun Microsystem’s database API for Java.</a:t>
            </a:r>
          </a:p>
          <a:p>
            <a:pPr marL="112713" indent="-112713" eaLnBrk="1" hangingPunct="1"/>
            <a:r>
              <a:rPr lang="en-US" smtClean="0"/>
              <a:t> Supports Sun’s mantra: “Write once, run anywhere”</a:t>
            </a:r>
          </a:p>
          <a:p>
            <a:pPr marL="684213" lvl="2" indent="-158750" eaLnBrk="1" hangingPunct="1"/>
            <a:r>
              <a:rPr lang="en-US" smtClean="0"/>
              <a:t> JDBC supports portability across DBMS vendors.</a:t>
            </a:r>
          </a:p>
          <a:p>
            <a:pPr marL="684213" lvl="2" indent="-158750" eaLnBrk="1" hangingPunct="1"/>
            <a:r>
              <a:rPr lang="en-US" smtClean="0"/>
              <a:t> Java supports portability across hardware platforms.</a:t>
            </a:r>
            <a:endParaRPr lang="en-US" smtClean="0">
              <a:latin typeface="Times"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0"/>
          </p:nvPr>
        </p:nvSpPr>
        <p:spPr>
          <a:noFill/>
        </p:spPr>
        <p:txBody>
          <a:bodyPr/>
          <a:lstStyle/>
          <a:p>
            <a:fld id="{3C09BA81-2931-4685-83EE-59A68064F465}" type="slidenum">
              <a:rPr lang="en-US" smtClean="0"/>
              <a:pPr/>
              <a:t>65</a:t>
            </a:fld>
            <a:endParaRPr lang="en-US" smtClean="0"/>
          </a:p>
        </p:txBody>
      </p:sp>
      <p:sp>
        <p:nvSpPr>
          <p:cNvPr id="68611" name="Rectangle 2"/>
          <p:cNvSpPr>
            <a:spLocks noGrp="1" noChangeArrowheads="1"/>
          </p:cNvSpPr>
          <p:nvPr>
            <p:ph type="title"/>
          </p:nvPr>
        </p:nvSpPr>
        <p:spPr>
          <a:noFill/>
        </p:spPr>
        <p:txBody>
          <a:bodyPr/>
          <a:lstStyle/>
          <a:p>
            <a:pPr eaLnBrk="1" hangingPunct="1"/>
            <a:r>
              <a:rPr lang="en-US" smtClean="0"/>
              <a:t>An Example</a:t>
            </a:r>
          </a:p>
        </p:txBody>
      </p:sp>
      <p:sp>
        <p:nvSpPr>
          <p:cNvPr id="68612" name="Text Box 3"/>
          <p:cNvSpPr txBox="1">
            <a:spLocks noChangeArrowheads="1"/>
          </p:cNvSpPr>
          <p:nvPr/>
        </p:nvSpPr>
        <p:spPr bwMode="auto">
          <a:xfrm>
            <a:off x="152400" y="1387475"/>
            <a:ext cx="8991600" cy="5410200"/>
          </a:xfrm>
          <a:prstGeom prst="rect">
            <a:avLst/>
          </a:prstGeom>
          <a:noFill/>
          <a:ln w="9525">
            <a:noFill/>
            <a:miter lim="800000"/>
            <a:headEnd/>
            <a:tailEnd/>
          </a:ln>
        </p:spPr>
        <p:txBody>
          <a:bodyPr>
            <a:spAutoFit/>
          </a:bodyPr>
          <a:lstStyle/>
          <a:p>
            <a:pPr eaLnBrk="1" hangingPunct="1"/>
            <a:r>
              <a:rPr lang="en-US" sz="1400" b="1">
                <a:latin typeface="Courier New" pitchFamily="49" charset="0"/>
              </a:rPr>
              <a:t>import java.sql.*;     </a:t>
            </a:r>
          </a:p>
          <a:p>
            <a:pPr eaLnBrk="1" hangingPunct="1"/>
            <a:endParaRPr lang="en-US" sz="1400" b="1">
              <a:latin typeface="Courier New" pitchFamily="49" charset="0"/>
            </a:endParaRPr>
          </a:p>
          <a:p>
            <a:pPr eaLnBrk="1" hangingPunct="1"/>
            <a:r>
              <a:rPr lang="en-US" sz="1400" b="1">
                <a:latin typeface="Courier New" pitchFamily="49" charset="0"/>
              </a:rPr>
              <a:t>class SimpleJDBC {</a:t>
            </a:r>
          </a:p>
          <a:p>
            <a:pPr eaLnBrk="1" hangingPunct="1"/>
            <a:r>
              <a:rPr lang="en-US" sz="1400" b="1">
                <a:latin typeface="Courier New" pitchFamily="49" charset="0"/>
              </a:rPr>
              <a:t>  public static void main (String args[]) throws Exception {</a:t>
            </a:r>
          </a:p>
          <a:p>
            <a:pPr eaLnBrk="1" hangingPunct="1"/>
            <a:r>
              <a:rPr lang="en-US" sz="1400" b="1">
                <a:latin typeface="Courier New" pitchFamily="49" charset="0"/>
              </a:rPr>
              <a:t>    Class.forName("sun.jdbc.odbc.JdbcOdbcDriver");</a:t>
            </a:r>
          </a:p>
          <a:p>
            <a:pPr eaLnBrk="1" hangingPunct="1"/>
            <a:r>
              <a:rPr lang="en-US" sz="1400" b="1">
                <a:latin typeface="Courier New" pitchFamily="49" charset="0"/>
              </a:rPr>
              <a:t>    Connection conn = </a:t>
            </a:r>
          </a:p>
          <a:p>
            <a:pPr eaLnBrk="1" hangingPunct="1"/>
            <a:r>
              <a:rPr lang="en-US" sz="1400" b="1">
                <a:latin typeface="Courier New" pitchFamily="49" charset="0"/>
              </a:rPr>
              <a:t>          DriverManager.getConnection ("jdbc:odbc:Driver={Microsoft Access Driver (*.mdb)};DBQ=bookconnection.mdb", "", "");</a:t>
            </a:r>
          </a:p>
          <a:p>
            <a:pPr eaLnBrk="1" hangingPunct="1"/>
            <a:endParaRPr lang="en-US" sz="1400" b="1">
              <a:latin typeface="Courier New" pitchFamily="49" charset="0"/>
            </a:endParaRPr>
          </a:p>
          <a:p>
            <a:pPr eaLnBrk="1" hangingPunct="1"/>
            <a:r>
              <a:rPr lang="en-US" sz="1400" b="1">
                <a:latin typeface="Courier New" pitchFamily="49" charset="0"/>
              </a:rPr>
              <a:t>    Statement stmt = conn.createStatement();</a:t>
            </a:r>
          </a:p>
          <a:p>
            <a:pPr eaLnBrk="1" hangingPunct="1"/>
            <a:r>
              <a:rPr lang="en-US" sz="1400" b="1">
                <a:latin typeface="Courier New" pitchFamily="49" charset="0"/>
              </a:rPr>
              <a:t>    try {</a:t>
            </a:r>
          </a:p>
          <a:p>
            <a:pPr eaLnBrk="1" hangingPunct="1"/>
            <a:r>
              <a:rPr lang="en-US" sz="1400" b="1">
                <a:latin typeface="Courier New" pitchFamily="49" charset="0"/>
              </a:rPr>
              <a:t>      ResultSet rset = </a:t>
            </a:r>
          </a:p>
          <a:p>
            <a:pPr eaLnBrk="1" hangingPunct="1"/>
            <a:r>
              <a:rPr lang="en-US" sz="1400" b="1">
                <a:latin typeface="Courier New" pitchFamily="49" charset="0"/>
              </a:rPr>
              <a:t>          stmt.executeQuery ("SELECT firstName, lastName FROM User");</a:t>
            </a:r>
          </a:p>
          <a:p>
            <a:pPr eaLnBrk="1" hangingPunct="1"/>
            <a:endParaRPr lang="en-US" sz="1400" b="1">
              <a:latin typeface="Courier New" pitchFamily="49" charset="0"/>
            </a:endParaRPr>
          </a:p>
          <a:p>
            <a:pPr eaLnBrk="1" hangingPunct="1"/>
            <a:r>
              <a:rPr lang="en-US" sz="1400" b="1">
                <a:latin typeface="Courier New" pitchFamily="49" charset="0"/>
              </a:rPr>
              <a:t>      while (rset.next ())</a:t>
            </a:r>
          </a:p>
          <a:p>
            <a:pPr eaLnBrk="1" hangingPunct="1"/>
            <a:r>
              <a:rPr lang="en-US" sz="1400" b="1">
                <a:latin typeface="Courier New" pitchFamily="49" charset="0"/>
              </a:rPr>
              <a:t>        System.out.println (rset.getString(1) + " " + rset.getString(2));</a:t>
            </a:r>
          </a:p>
          <a:p>
            <a:pPr eaLnBrk="1" hangingPunct="1"/>
            <a:r>
              <a:rPr lang="en-US" sz="1400" b="1">
                <a:latin typeface="Courier New" pitchFamily="49" charset="0"/>
              </a:rPr>
              <a:t>      rset.close();</a:t>
            </a:r>
          </a:p>
          <a:p>
            <a:pPr eaLnBrk="1" hangingPunct="1"/>
            <a:r>
              <a:rPr lang="en-US" sz="1400" b="1">
                <a:latin typeface="Courier New" pitchFamily="49" charset="0"/>
              </a:rPr>
              <a:t>    } catch (SQLException se) {</a:t>
            </a:r>
          </a:p>
          <a:p>
            <a:pPr eaLnBrk="1" hangingPunct="1"/>
            <a:r>
              <a:rPr lang="en-US" sz="1400" b="1">
                <a:latin typeface="Courier New" pitchFamily="49" charset="0"/>
              </a:rPr>
              <a:t>      System.out.println("oops! can't query the User table. Error:");</a:t>
            </a:r>
          </a:p>
          <a:p>
            <a:pPr eaLnBrk="1" hangingPunct="1"/>
            <a:r>
              <a:rPr lang="en-US" sz="1400" b="1">
                <a:latin typeface="Courier New" pitchFamily="49" charset="0"/>
              </a:rPr>
              <a:t>      se.printStackTrace();</a:t>
            </a:r>
          </a:p>
          <a:p>
            <a:pPr eaLnBrk="1" hangingPunct="1"/>
            <a:r>
              <a:rPr lang="en-US" sz="1400" b="1">
                <a:latin typeface="Courier New" pitchFamily="49" charset="0"/>
              </a:rPr>
              <a:t>    }</a:t>
            </a:r>
          </a:p>
          <a:p>
            <a:pPr eaLnBrk="1" hangingPunct="1"/>
            <a:r>
              <a:rPr lang="en-US" sz="1400" b="1">
                <a:latin typeface="Courier New" pitchFamily="49" charset="0"/>
              </a:rPr>
              <a:t>    stmt.close();</a:t>
            </a:r>
          </a:p>
          <a:p>
            <a:pPr eaLnBrk="1" hangingPunct="1"/>
            <a:r>
              <a:rPr lang="en-US" sz="1400" b="1">
                <a:latin typeface="Courier New" pitchFamily="49" charset="0"/>
              </a:rPr>
              <a:t>    conn.close();   </a:t>
            </a:r>
          </a:p>
          <a:p>
            <a:pPr eaLnBrk="1" hangingPunct="1"/>
            <a:r>
              <a:rPr lang="en-US" sz="1400" b="1">
                <a:latin typeface="Courier New" pitchFamily="49" charset="0"/>
              </a:rPr>
              <a:t>  }</a:t>
            </a:r>
          </a:p>
          <a:p>
            <a:pPr eaLnBrk="1" hangingPunct="1"/>
            <a:r>
              <a:rPr lang="en-US" sz="1400" b="1">
                <a:latin typeface="Courier New" pitchFamily="49" charset="0"/>
              </a:rPr>
              <a: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0"/>
          </p:nvPr>
        </p:nvSpPr>
        <p:spPr>
          <a:noFill/>
        </p:spPr>
        <p:txBody>
          <a:bodyPr/>
          <a:lstStyle/>
          <a:p>
            <a:fld id="{AAAD7949-2D72-45DB-8FC8-6F55F66323F5}" type="slidenum">
              <a:rPr lang="en-US" smtClean="0"/>
              <a:pPr/>
              <a:t>66</a:t>
            </a:fld>
            <a:endParaRPr lang="en-US" smtClean="0"/>
          </a:p>
        </p:txBody>
      </p:sp>
      <p:sp>
        <p:nvSpPr>
          <p:cNvPr id="69635" name="Rectangle 2"/>
          <p:cNvSpPr>
            <a:spLocks noGrp="1" noChangeArrowheads="1"/>
          </p:cNvSpPr>
          <p:nvPr>
            <p:ph type="title"/>
          </p:nvPr>
        </p:nvSpPr>
        <p:spPr>
          <a:noFill/>
        </p:spPr>
        <p:txBody>
          <a:bodyPr/>
          <a:lstStyle/>
          <a:p>
            <a:pPr eaLnBrk="1" hangingPunct="1"/>
            <a:r>
              <a:rPr lang="en-US" smtClean="0"/>
              <a:t>The Output</a:t>
            </a:r>
          </a:p>
        </p:txBody>
      </p:sp>
      <p:sp>
        <p:nvSpPr>
          <p:cNvPr id="69636" name="Text Box 3"/>
          <p:cNvSpPr txBox="1">
            <a:spLocks noChangeArrowheads="1"/>
          </p:cNvSpPr>
          <p:nvPr/>
        </p:nvSpPr>
        <p:spPr bwMode="auto">
          <a:xfrm>
            <a:off x="152400" y="1717675"/>
            <a:ext cx="8991600" cy="2857500"/>
          </a:xfrm>
          <a:prstGeom prst="rect">
            <a:avLst/>
          </a:prstGeom>
          <a:noFill/>
          <a:ln w="9525">
            <a:noFill/>
            <a:miter lim="800000"/>
            <a:headEnd/>
            <a:tailEnd/>
          </a:ln>
        </p:spPr>
        <p:txBody>
          <a:bodyPr>
            <a:spAutoFit/>
          </a:bodyPr>
          <a:lstStyle/>
          <a:p>
            <a:pPr eaLnBrk="1" hangingPunct="1"/>
            <a:r>
              <a:rPr lang="en-US" sz="1400" b="1">
                <a:latin typeface="Courier New" pitchFamily="49" charset="0"/>
              </a:rPr>
              <a:t>C:\j2sdk1.4.2_03\bin\javac SimpleJDBC.java</a:t>
            </a:r>
          </a:p>
          <a:p>
            <a:pPr eaLnBrk="1" hangingPunct="1"/>
            <a:endParaRPr lang="en-US" sz="1400" b="1">
              <a:latin typeface="Courier New" pitchFamily="49" charset="0"/>
            </a:endParaRPr>
          </a:p>
          <a:p>
            <a:pPr eaLnBrk="1" hangingPunct="1"/>
            <a:r>
              <a:rPr lang="en-US" sz="1400" b="1">
                <a:latin typeface="Courier New" pitchFamily="49" charset="0"/>
              </a:rPr>
              <a:t>Compilation finished at Sat Mar 27 21:57:12</a:t>
            </a:r>
          </a:p>
          <a:p>
            <a:pPr eaLnBrk="1" hangingPunct="1"/>
            <a:endParaRPr lang="en-US" sz="1400" b="1">
              <a:latin typeface="Courier New" pitchFamily="49" charset="0"/>
            </a:endParaRPr>
          </a:p>
          <a:p>
            <a:pPr eaLnBrk="1" hangingPunct="1"/>
            <a:r>
              <a:rPr lang="en-US" sz="1400" b="1">
                <a:latin typeface="Courier New" pitchFamily="49" charset="0"/>
              </a:rPr>
              <a:t>% C:\j2sdk1.4.2_03\bin\java -cp . SimpleJDBC</a:t>
            </a:r>
          </a:p>
          <a:p>
            <a:pPr eaLnBrk="1" hangingPunct="1"/>
            <a:r>
              <a:rPr lang="en-US" sz="1400" b="1">
                <a:latin typeface="Courier New" pitchFamily="49" charset="0"/>
              </a:rPr>
              <a:t>Scott Hirdes</a:t>
            </a:r>
          </a:p>
          <a:p>
            <a:pPr eaLnBrk="1" hangingPunct="1"/>
            <a:r>
              <a:rPr lang="en-US" sz="1400" b="1">
                <a:latin typeface="Courier New" pitchFamily="49" charset="0"/>
              </a:rPr>
              <a:t>Tony Karsten</a:t>
            </a:r>
          </a:p>
          <a:p>
            <a:pPr eaLnBrk="1" hangingPunct="1"/>
            <a:r>
              <a:rPr lang="en-US" sz="1400" b="1">
                <a:latin typeface="Courier New" pitchFamily="49" charset="0"/>
              </a:rPr>
              <a:t>Justin De Vries</a:t>
            </a:r>
          </a:p>
          <a:p>
            <a:pPr eaLnBrk="1" hangingPunct="1"/>
            <a:r>
              <a:rPr lang="en-US" sz="1400" b="1">
                <a:latin typeface="Courier New" pitchFamily="49" charset="0"/>
              </a:rPr>
              <a:t>Ben Mouw</a:t>
            </a:r>
          </a:p>
          <a:p>
            <a:pPr eaLnBrk="1" hangingPunct="1"/>
            <a:r>
              <a:rPr lang="en-US" sz="1400" b="1">
                <a:latin typeface="Courier New" pitchFamily="49" charset="0"/>
              </a:rPr>
              <a:t>Andy Schamp</a:t>
            </a:r>
          </a:p>
          <a:p>
            <a:pPr eaLnBrk="1" hangingPunct="1"/>
            <a:r>
              <a:rPr lang="en-US" sz="1400" b="1">
                <a:latin typeface="Courier New" pitchFamily="49" charset="0"/>
              </a:rPr>
              <a:t>Dave Brondsema</a:t>
            </a:r>
          </a:p>
          <a:p>
            <a:pPr eaLnBrk="1" hangingPunct="1"/>
            <a:endParaRPr lang="en-US" sz="1400" b="1">
              <a:latin typeface="Courier New" pitchFamily="49" charset="0"/>
            </a:endParaRPr>
          </a:p>
          <a:p>
            <a:pPr eaLnBrk="1" hangingPunct="1"/>
            <a:r>
              <a:rPr lang="en-US" sz="1400" b="1">
                <a:latin typeface="Courier New" pitchFamily="49" charset="0"/>
              </a:rPr>
              <a:t>Compilation finished at Sat Mar 27 21:55:40</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Slide Number Placeholder 3"/>
          <p:cNvSpPr>
            <a:spLocks noGrp="1"/>
          </p:cNvSpPr>
          <p:nvPr>
            <p:ph type="sldNum" sz="quarter" idx="10"/>
          </p:nvPr>
        </p:nvSpPr>
        <p:spPr>
          <a:noFill/>
        </p:spPr>
        <p:txBody>
          <a:bodyPr/>
          <a:lstStyle/>
          <a:p>
            <a:fld id="{34BA2D7C-BCBF-4950-B77B-EF6091E046F5}" type="slidenum">
              <a:rPr lang="en-US" smtClean="0"/>
              <a:pPr/>
              <a:t>67</a:t>
            </a:fld>
            <a:endParaRPr lang="en-US" smtClean="0"/>
          </a:p>
        </p:txBody>
      </p:sp>
      <p:sp>
        <p:nvSpPr>
          <p:cNvPr id="70659" name="Rectangle 2"/>
          <p:cNvSpPr>
            <a:spLocks noGrp="1" noChangeArrowheads="1"/>
          </p:cNvSpPr>
          <p:nvPr>
            <p:ph type="title"/>
          </p:nvPr>
        </p:nvSpPr>
        <p:spPr>
          <a:noFill/>
        </p:spPr>
        <p:txBody>
          <a:bodyPr/>
          <a:lstStyle/>
          <a:p>
            <a:pPr eaLnBrk="1" hangingPunct="1"/>
            <a:r>
              <a:rPr lang="en-US" smtClean="0"/>
              <a:t>JDBC Connections</a:t>
            </a:r>
          </a:p>
        </p:txBody>
      </p:sp>
      <p:sp>
        <p:nvSpPr>
          <p:cNvPr id="70660" name="Rectangle 3"/>
          <p:cNvSpPr>
            <a:spLocks noGrp="1" noChangeArrowheads="1"/>
          </p:cNvSpPr>
          <p:nvPr>
            <p:ph type="body" idx="1"/>
          </p:nvPr>
        </p:nvSpPr>
        <p:spPr>
          <a:xfrm>
            <a:off x="609600" y="1797050"/>
            <a:ext cx="8310563" cy="3994150"/>
          </a:xfrm>
          <a:noFill/>
        </p:spPr>
        <p:txBody>
          <a:bodyPr/>
          <a:lstStyle/>
          <a:p>
            <a:pPr marL="112713" indent="-112713" eaLnBrk="1" hangingPunct="1">
              <a:spcBef>
                <a:spcPct val="0"/>
              </a:spcBef>
              <a:buFont typeface="Arial" charset="0"/>
              <a:buNone/>
            </a:pPr>
            <a:r>
              <a:rPr lang="en-US" sz="1800" b="1" smtClean="0">
                <a:latin typeface="Courier New" pitchFamily="49" charset="0"/>
              </a:rPr>
              <a:t>Connection conn = </a:t>
            </a:r>
          </a:p>
          <a:p>
            <a:pPr marL="112713" indent="-112713" eaLnBrk="1" hangingPunct="1">
              <a:spcBef>
                <a:spcPct val="0"/>
              </a:spcBef>
              <a:buFont typeface="Arial" charset="0"/>
              <a:buNone/>
            </a:pPr>
            <a:r>
              <a:rPr lang="en-US" sz="1800" b="1" smtClean="0">
                <a:latin typeface="Courier New" pitchFamily="49" charset="0"/>
              </a:rPr>
              <a:t> DriverManager.getConnection(“</a:t>
            </a:r>
            <a:r>
              <a:rPr lang="en-US" sz="1800" i="1" smtClean="0">
                <a:latin typeface="Courier New" pitchFamily="49" charset="0"/>
              </a:rPr>
              <a:t>the JDBC driver; </a:t>
            </a:r>
            <a:r>
              <a:rPr lang="en-US" sz="1800" b="1" smtClean="0">
                <a:latin typeface="Courier New" pitchFamily="49" charset="0"/>
              </a:rPr>
              <a:t>DBQ=</a:t>
            </a:r>
            <a:r>
              <a:rPr lang="en-US" sz="1800" i="1" smtClean="0">
                <a:latin typeface="Courier New" pitchFamily="49" charset="0"/>
              </a:rPr>
              <a:t>db.mdb</a:t>
            </a:r>
            <a:r>
              <a:rPr lang="en-US" sz="1800" b="1" smtClean="0">
                <a:latin typeface="Courier New" pitchFamily="49" charset="0"/>
              </a:rPr>
              <a:t>",</a:t>
            </a:r>
          </a:p>
          <a:p>
            <a:pPr marL="112713" indent="-112713" eaLnBrk="1" hangingPunct="1">
              <a:spcBef>
                <a:spcPct val="0"/>
              </a:spcBef>
              <a:buFont typeface="Arial" charset="0"/>
              <a:buNone/>
            </a:pPr>
            <a:r>
              <a:rPr lang="en-US" sz="1800" b="1" smtClean="0">
                <a:latin typeface="Courier New" pitchFamily="49" charset="0"/>
              </a:rPr>
              <a:t>					  “</a:t>
            </a:r>
            <a:r>
              <a:rPr lang="en-US" sz="1800" i="1" smtClean="0">
                <a:latin typeface="Courier New" pitchFamily="49" charset="0"/>
              </a:rPr>
              <a:t>login</a:t>
            </a:r>
            <a:r>
              <a:rPr lang="en-US" sz="1800" b="1" smtClean="0">
                <a:latin typeface="Courier New" pitchFamily="49" charset="0"/>
              </a:rPr>
              <a:t>", “</a:t>
            </a:r>
            <a:r>
              <a:rPr lang="en-US" sz="1800" i="1" smtClean="0">
                <a:latin typeface="Courier New" pitchFamily="49" charset="0"/>
              </a:rPr>
              <a:t>pswd</a:t>
            </a:r>
            <a:r>
              <a:rPr lang="en-US" sz="1800" b="1" smtClean="0">
                <a:latin typeface="Courier New" pitchFamily="49" charset="0"/>
              </a:rPr>
              <a:t>");</a:t>
            </a:r>
          </a:p>
          <a:p>
            <a:pPr marL="112713" indent="-112713" eaLnBrk="1" hangingPunct="1">
              <a:spcBef>
                <a:spcPct val="0"/>
              </a:spcBef>
            </a:pPr>
            <a:endParaRPr lang="en-US" sz="1800" b="1" smtClean="0">
              <a:latin typeface="Courier New" pitchFamily="49" charset="0"/>
            </a:endParaRPr>
          </a:p>
          <a:p>
            <a:pPr marL="112713" indent="-112713" eaLnBrk="1" hangingPunct="1"/>
            <a:r>
              <a:rPr lang="en-US" smtClean="0"/>
              <a:t> The Connection class is an interface, so you cannot create Connection objects directly.</a:t>
            </a:r>
          </a:p>
          <a:p>
            <a:pPr marL="112713" indent="-112713" eaLnBrk="1" hangingPunct="1"/>
            <a:r>
              <a:rPr lang="en-US" smtClean="0"/>
              <a:t> All interactions between the java program and the database will be done through this object.</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0"/>
          </p:nvPr>
        </p:nvSpPr>
        <p:spPr>
          <a:noFill/>
        </p:spPr>
        <p:txBody>
          <a:bodyPr/>
          <a:lstStyle/>
          <a:p>
            <a:fld id="{ED02F622-4CCE-4C37-8E36-95BA247C67D7}" type="slidenum">
              <a:rPr lang="en-US" smtClean="0"/>
              <a:pPr/>
              <a:t>68</a:t>
            </a:fld>
            <a:endParaRPr lang="en-US" smtClean="0"/>
          </a:p>
        </p:txBody>
      </p:sp>
      <p:sp>
        <p:nvSpPr>
          <p:cNvPr id="71683" name="Rectangle 2"/>
          <p:cNvSpPr>
            <a:spLocks noGrp="1" noChangeArrowheads="1"/>
          </p:cNvSpPr>
          <p:nvPr>
            <p:ph type="title"/>
          </p:nvPr>
        </p:nvSpPr>
        <p:spPr>
          <a:noFill/>
        </p:spPr>
        <p:txBody>
          <a:bodyPr/>
          <a:lstStyle/>
          <a:p>
            <a:pPr eaLnBrk="1" hangingPunct="1"/>
            <a:r>
              <a:rPr lang="en-US" smtClean="0"/>
              <a:t>JDBC Statements</a:t>
            </a:r>
          </a:p>
        </p:txBody>
      </p:sp>
      <p:sp>
        <p:nvSpPr>
          <p:cNvPr id="71684" name="Rectangle 3"/>
          <p:cNvSpPr>
            <a:spLocks noGrp="1" noChangeArrowheads="1"/>
          </p:cNvSpPr>
          <p:nvPr>
            <p:ph type="body" idx="1"/>
          </p:nvPr>
        </p:nvSpPr>
        <p:spPr>
          <a:xfrm>
            <a:off x="452438" y="1600200"/>
            <a:ext cx="8539162" cy="4586288"/>
          </a:xfrm>
          <a:noFill/>
        </p:spPr>
        <p:txBody>
          <a:bodyPr/>
          <a:lstStyle/>
          <a:p>
            <a:pPr marL="112713" indent="-112713" eaLnBrk="1" hangingPunct="1"/>
            <a:r>
              <a:rPr lang="en-US" smtClean="0"/>
              <a:t> Three classes for sending SQL statements:</a:t>
            </a:r>
          </a:p>
          <a:p>
            <a:pPr marL="684213" lvl="2" indent="-158750" eaLnBrk="1" hangingPunct="1"/>
            <a:r>
              <a:rPr lang="en-US" smtClean="0">
                <a:latin typeface="Times" pitchFamily="18" charset="0"/>
              </a:rPr>
              <a:t> </a:t>
            </a:r>
            <a:r>
              <a:rPr lang="en-US" b="1" smtClean="0"/>
              <a:t>Statement</a:t>
            </a:r>
            <a:r>
              <a:rPr lang="en-US" smtClean="0"/>
              <a:t> – </a:t>
            </a:r>
            <a:endParaRPr lang="en-US" smtClean="0">
              <a:latin typeface="Times" pitchFamily="18" charset="0"/>
            </a:endParaRPr>
          </a:p>
          <a:p>
            <a:pPr marL="684213" lvl="2" indent="-158750" eaLnBrk="1" hangingPunct="1"/>
            <a:r>
              <a:rPr lang="en-US" smtClean="0"/>
              <a:t> </a:t>
            </a:r>
            <a:r>
              <a:rPr lang="en-US" b="1" smtClean="0"/>
              <a:t>PreparedStatement</a:t>
            </a:r>
            <a:r>
              <a:rPr lang="en-US" smtClean="0"/>
              <a:t> – </a:t>
            </a:r>
          </a:p>
          <a:p>
            <a:pPr marL="684213" lvl="2" indent="-158750" eaLnBrk="1" hangingPunct="1"/>
            <a:r>
              <a:rPr lang="en-US" smtClean="0"/>
              <a:t> </a:t>
            </a:r>
            <a:r>
              <a:rPr lang="en-US" b="1" smtClean="0"/>
              <a:t>CallableStatement – </a:t>
            </a:r>
          </a:p>
          <a:p>
            <a:pPr marL="112713" indent="-112713" eaLnBrk="1" hangingPunct="1"/>
            <a:r>
              <a:rPr lang="en-US" smtClean="0">
                <a:latin typeface="Times" pitchFamily="18" charset="0"/>
              </a:rPr>
              <a:t> These “statements” are Java classes, not individual SQL statements. </a:t>
            </a:r>
          </a:p>
          <a:p>
            <a:pPr marL="112713" indent="-112713" eaLnBrk="1" hangingPunct="1"/>
            <a:r>
              <a:rPr lang="en-US" smtClean="0">
                <a:latin typeface="Times" pitchFamily="18" charset="0"/>
              </a:rPr>
              <a:t> JDBC Statements are executed with:</a:t>
            </a:r>
          </a:p>
          <a:p>
            <a:pPr marL="684213" lvl="2" indent="-158750" eaLnBrk="1" hangingPunct="1"/>
            <a:r>
              <a:rPr lang="en-US" smtClean="0">
                <a:latin typeface="Times" pitchFamily="18" charset="0"/>
              </a:rPr>
              <a:t> </a:t>
            </a:r>
            <a:r>
              <a:rPr lang="en-US" b="1" smtClean="0"/>
              <a:t>executeQuery</a:t>
            </a:r>
            <a:r>
              <a:rPr lang="en-US" b="1" smtClean="0">
                <a:latin typeface="Times" pitchFamily="18" charset="0"/>
              </a:rPr>
              <a:t>() </a:t>
            </a:r>
            <a:r>
              <a:rPr lang="en-US" smtClean="0">
                <a:latin typeface="Times" pitchFamily="18" charset="0"/>
              </a:rPr>
              <a:t>– </a:t>
            </a:r>
          </a:p>
          <a:p>
            <a:pPr marL="684213" lvl="2" indent="-158750" eaLnBrk="1" hangingPunct="1"/>
            <a:r>
              <a:rPr lang="en-US" smtClean="0"/>
              <a:t> </a:t>
            </a:r>
            <a:r>
              <a:rPr lang="en-US" b="1" smtClean="0"/>
              <a:t>executeUpdate() </a:t>
            </a:r>
            <a:r>
              <a:rPr lang="en-US" smtClean="0"/>
              <a:t>–</a:t>
            </a:r>
            <a:endParaRPr lang="en-US" b="1" smtClean="0">
              <a:latin typeface="Times"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Slide Number Placeholder 3"/>
          <p:cNvSpPr>
            <a:spLocks noGrp="1"/>
          </p:cNvSpPr>
          <p:nvPr>
            <p:ph type="sldNum" sz="quarter" idx="10"/>
          </p:nvPr>
        </p:nvSpPr>
        <p:spPr>
          <a:noFill/>
        </p:spPr>
        <p:txBody>
          <a:bodyPr/>
          <a:lstStyle/>
          <a:p>
            <a:fld id="{B93368ED-F8C6-4990-B2AF-9647DF41CA4F}" type="slidenum">
              <a:rPr lang="en-US" smtClean="0"/>
              <a:pPr/>
              <a:t>69</a:t>
            </a:fld>
            <a:endParaRPr lang="en-US" smtClean="0"/>
          </a:p>
        </p:txBody>
      </p:sp>
      <p:sp>
        <p:nvSpPr>
          <p:cNvPr id="72707" name="Rectangle 2"/>
          <p:cNvSpPr>
            <a:spLocks noGrp="1" noChangeArrowheads="1"/>
          </p:cNvSpPr>
          <p:nvPr>
            <p:ph type="title"/>
          </p:nvPr>
        </p:nvSpPr>
        <p:spPr>
          <a:xfrm>
            <a:off x="685800" y="304800"/>
            <a:ext cx="7772400" cy="1143000"/>
          </a:xfrm>
          <a:noFill/>
        </p:spPr>
        <p:txBody>
          <a:bodyPr/>
          <a:lstStyle/>
          <a:p>
            <a:pPr eaLnBrk="1" hangingPunct="1"/>
            <a:r>
              <a:rPr lang="en-US" smtClean="0"/>
              <a:t>JDBC ResultSets</a:t>
            </a:r>
          </a:p>
        </p:txBody>
      </p:sp>
      <p:sp>
        <p:nvSpPr>
          <p:cNvPr id="72708" name="Rectangle 3"/>
          <p:cNvSpPr>
            <a:spLocks noGrp="1" noChangeArrowheads="1"/>
          </p:cNvSpPr>
          <p:nvPr>
            <p:ph type="body" idx="1"/>
          </p:nvPr>
        </p:nvSpPr>
        <p:spPr>
          <a:xfrm>
            <a:off x="147638" y="1219200"/>
            <a:ext cx="8996362" cy="5334000"/>
          </a:xfrm>
          <a:noFill/>
        </p:spPr>
        <p:txBody>
          <a:bodyPr/>
          <a:lstStyle/>
          <a:p>
            <a:pPr marL="112713" indent="-112713" eaLnBrk="1" hangingPunct="1">
              <a:lnSpc>
                <a:spcPct val="90000"/>
              </a:lnSpc>
            </a:pPr>
            <a:r>
              <a:rPr lang="en-US" smtClean="0"/>
              <a:t> executeQuery() returns a ResultSet.</a:t>
            </a:r>
          </a:p>
          <a:p>
            <a:pPr marL="112713" indent="-112713" eaLnBrk="1" hangingPunct="1">
              <a:lnSpc>
                <a:spcPct val="90000"/>
              </a:lnSpc>
              <a:spcBef>
                <a:spcPct val="0"/>
              </a:spcBef>
            </a:pPr>
            <a:endParaRPr lang="en-US" sz="900" b="1" smtClean="0">
              <a:latin typeface="Courier New" pitchFamily="49" charset="0"/>
            </a:endParaRPr>
          </a:p>
          <a:p>
            <a:pPr marL="112713" indent="-112713" eaLnBrk="1" hangingPunct="1">
              <a:lnSpc>
                <a:spcPct val="90000"/>
              </a:lnSpc>
              <a:spcBef>
                <a:spcPct val="0"/>
              </a:spcBef>
              <a:buFont typeface="Arial" charset="0"/>
              <a:buNone/>
            </a:pPr>
            <a:r>
              <a:rPr lang="en-US" sz="1800" b="1" smtClean="0">
                <a:latin typeface="Courier New" pitchFamily="49" charset="0"/>
              </a:rPr>
              <a:t> </a:t>
            </a:r>
            <a:r>
              <a:rPr lang="en-US" sz="1400" b="1" smtClean="0">
                <a:latin typeface="Courier New" pitchFamily="49" charset="0"/>
              </a:rPr>
              <a:t>ResultSet rset = stmt.executeQuery ("SELECT firstName, lastName FROM User");</a:t>
            </a:r>
          </a:p>
          <a:p>
            <a:pPr marL="112713" indent="-112713" eaLnBrk="1" hangingPunct="1">
              <a:lnSpc>
                <a:spcPct val="90000"/>
              </a:lnSpc>
              <a:spcBef>
                <a:spcPct val="0"/>
              </a:spcBef>
              <a:buFont typeface="Arial" charset="0"/>
              <a:buNone/>
            </a:pPr>
            <a:r>
              <a:rPr lang="en-US" sz="1400" b="1" smtClean="0">
                <a:latin typeface="Courier New" pitchFamily="49" charset="0"/>
              </a:rPr>
              <a:t> while (rset.next())</a:t>
            </a:r>
          </a:p>
          <a:p>
            <a:pPr marL="112713" indent="-112713" eaLnBrk="1" hangingPunct="1">
              <a:lnSpc>
                <a:spcPct val="90000"/>
              </a:lnSpc>
              <a:spcBef>
                <a:spcPct val="0"/>
              </a:spcBef>
              <a:buFont typeface="Arial" charset="0"/>
              <a:buNone/>
            </a:pPr>
            <a:r>
              <a:rPr lang="en-US" sz="1400" b="1" smtClean="0">
                <a:latin typeface="Courier New" pitchFamily="49" charset="0"/>
              </a:rPr>
              <a:t>    System.out.println(rset.getString(1) + " " + rset.getString(2));</a:t>
            </a:r>
          </a:p>
          <a:p>
            <a:pPr marL="112713" indent="-112713" eaLnBrk="1" hangingPunct="1">
              <a:lnSpc>
                <a:spcPct val="90000"/>
              </a:lnSpc>
            </a:pPr>
            <a:endParaRPr lang="en-US" sz="1400" smtClean="0"/>
          </a:p>
          <a:p>
            <a:pPr marL="112713" indent="-112713" eaLnBrk="1" hangingPunct="1">
              <a:lnSpc>
                <a:spcPct val="90000"/>
              </a:lnSpc>
            </a:pPr>
            <a:r>
              <a:rPr lang="en-US" smtClean="0"/>
              <a:t> The ResultSet provides:</a:t>
            </a:r>
          </a:p>
          <a:p>
            <a:pPr marL="684213" lvl="2" indent="-158750" eaLnBrk="1" hangingPunct="1">
              <a:lnSpc>
                <a:spcPct val="90000"/>
              </a:lnSpc>
            </a:pPr>
            <a:r>
              <a:rPr lang="en-US" smtClean="0"/>
              <a:t> a cursor pointing just before the first result row</a:t>
            </a:r>
          </a:p>
          <a:p>
            <a:pPr marL="684213" lvl="2" indent="-158750" eaLnBrk="1" hangingPunct="1">
              <a:lnSpc>
                <a:spcPct val="90000"/>
              </a:lnSpc>
            </a:pPr>
            <a:r>
              <a:rPr lang="en-US" smtClean="0"/>
              <a:t> next(), to get the next row, returning true if successful</a:t>
            </a:r>
          </a:p>
          <a:p>
            <a:pPr marL="684213" lvl="2" indent="-158750" eaLnBrk="1" hangingPunct="1">
              <a:lnSpc>
                <a:spcPct val="90000"/>
              </a:lnSpc>
            </a:pPr>
            <a:r>
              <a:rPr lang="en-US" smtClean="0"/>
              <a:t> get</a:t>
            </a:r>
            <a:r>
              <a:rPr lang="en-US" i="1" smtClean="0"/>
              <a:t>XXX</a:t>
            </a:r>
            <a:r>
              <a:rPr lang="en-US" smtClean="0"/>
              <a:t>() to retrieve column values of Java type </a:t>
            </a:r>
            <a:r>
              <a:rPr lang="en-US" i="1" smtClean="0"/>
              <a:t>XXX</a:t>
            </a:r>
            <a:r>
              <a:rPr lang="en-US" smtClean="0"/>
              <a:t>                 	</a:t>
            </a:r>
            <a:r>
              <a:rPr lang="en-US" sz="1800" smtClean="0"/>
              <a:t>The argument to get</a:t>
            </a:r>
            <a:r>
              <a:rPr lang="en-US" sz="1800" i="1" smtClean="0"/>
              <a:t>XXX</a:t>
            </a:r>
            <a:r>
              <a:rPr lang="en-US" sz="1800" smtClean="0"/>
              <a:t>() may either be an index number, getInt(1), or a field name, getDouble(“cost”).</a:t>
            </a:r>
          </a:p>
          <a:p>
            <a:pPr marL="112713" indent="-112713" eaLnBrk="1" hangingPunct="1">
              <a:lnSpc>
                <a:spcPct val="90000"/>
              </a:lnSpc>
            </a:pPr>
            <a:r>
              <a:rPr lang="en-US" sz="2800" smtClean="0"/>
              <a:t> </a:t>
            </a:r>
            <a:r>
              <a:rPr lang="en-US" smtClean="0"/>
              <a:t>ResultSet cursors can be:</a:t>
            </a:r>
          </a:p>
          <a:p>
            <a:pPr marL="684213" lvl="2" indent="-158750" eaLnBrk="1" hangingPunct="1">
              <a:lnSpc>
                <a:spcPct val="90000"/>
              </a:lnSpc>
            </a:pPr>
            <a:r>
              <a:rPr lang="en-US" sz="2000" smtClean="0"/>
              <a:t> </a:t>
            </a:r>
            <a:r>
              <a:rPr lang="en-US" smtClean="0"/>
              <a:t>Forward-only or scrollable</a:t>
            </a:r>
          </a:p>
          <a:p>
            <a:pPr marL="684213" lvl="2" indent="-158750" eaLnBrk="1" hangingPunct="1">
              <a:lnSpc>
                <a:spcPct val="90000"/>
              </a:lnSpc>
            </a:pPr>
            <a:r>
              <a:rPr lang="en-US" smtClean="0"/>
              <a:t> Read-only or read-write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p>
            <a:fld id="{43132FAA-EC73-43E4-958C-62AACF8AC6E3}" type="slidenum">
              <a:rPr lang="en-US" smtClean="0"/>
              <a:pPr/>
              <a:t>7</a:t>
            </a:fld>
            <a:endParaRPr lang="en-US" smtClean="0"/>
          </a:p>
        </p:txBody>
      </p:sp>
      <p:sp>
        <p:nvSpPr>
          <p:cNvPr id="9219" name="Rectangle 2"/>
          <p:cNvSpPr>
            <a:spLocks noGrp="1" noChangeArrowheads="1"/>
          </p:cNvSpPr>
          <p:nvPr>
            <p:ph type="title"/>
          </p:nvPr>
        </p:nvSpPr>
        <p:spPr/>
        <p:txBody>
          <a:bodyPr/>
          <a:lstStyle/>
          <a:p>
            <a:pPr eaLnBrk="1" hangingPunct="1"/>
            <a:r>
              <a:rPr lang="en-US" smtClean="0"/>
              <a:t>Multiple Users</a:t>
            </a:r>
          </a:p>
        </p:txBody>
      </p:sp>
      <p:sp>
        <p:nvSpPr>
          <p:cNvPr id="9220" name="Rectangle 3"/>
          <p:cNvSpPr>
            <a:spLocks noGrp="1" noChangeArrowheads="1"/>
          </p:cNvSpPr>
          <p:nvPr>
            <p:ph type="body" idx="1"/>
          </p:nvPr>
        </p:nvSpPr>
        <p:spPr/>
        <p:txBody>
          <a:bodyPr/>
          <a:lstStyle/>
          <a:p>
            <a:pPr eaLnBrk="1" hangingPunct="1"/>
            <a:r>
              <a:rPr lang="en-US" smtClean="0"/>
              <a:t>The DBMS must support multi-user access.</a:t>
            </a:r>
          </a:p>
          <a:p>
            <a:pPr eaLnBrk="1" hangingPunct="1"/>
            <a:r>
              <a:rPr lang="en-US" smtClean="0"/>
              <a:t>There are different types of users:</a:t>
            </a:r>
          </a:p>
          <a:p>
            <a:pPr lvl="1" eaLnBrk="1" hangingPunct="1"/>
            <a:r>
              <a:rPr lang="en-US" smtClean="0"/>
              <a:t>Administrators</a:t>
            </a:r>
          </a:p>
          <a:p>
            <a:pPr lvl="1" eaLnBrk="1" hangingPunct="1"/>
            <a:r>
              <a:rPr lang="en-US" smtClean="0"/>
              <a:t>Database designers</a:t>
            </a:r>
          </a:p>
          <a:p>
            <a:pPr lvl="1" eaLnBrk="1" hangingPunct="1"/>
            <a:r>
              <a:rPr lang="en-US" smtClean="0"/>
              <a:t>End users</a:t>
            </a:r>
          </a:p>
          <a:p>
            <a:pPr eaLnBrk="1" hangingPunct="1"/>
            <a:r>
              <a:rPr lang="en-US" smtClean="0"/>
              <a:t>Each user should have:</a:t>
            </a:r>
          </a:p>
          <a:p>
            <a:pPr lvl="1" eaLnBrk="1" hangingPunct="1"/>
            <a:r>
              <a:rPr lang="en-US" smtClean="0"/>
              <a:t>their own view of the database</a:t>
            </a:r>
          </a:p>
          <a:p>
            <a:pPr lvl="1" eaLnBrk="1" hangingPunct="1"/>
            <a:r>
              <a:rPr lang="en-US" smtClean="0"/>
              <a:t>their own means of interacting with it</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0"/>
          </p:nvPr>
        </p:nvSpPr>
        <p:spPr>
          <a:noFill/>
        </p:spPr>
        <p:txBody>
          <a:bodyPr/>
          <a:lstStyle/>
          <a:p>
            <a:fld id="{000AC633-4D3C-419C-A69B-18CA9B275482}" type="slidenum">
              <a:rPr lang="en-US" smtClean="0"/>
              <a:pPr/>
              <a:t>70</a:t>
            </a:fld>
            <a:endParaRPr lang="en-US" smtClean="0"/>
          </a:p>
        </p:txBody>
      </p:sp>
      <p:sp>
        <p:nvSpPr>
          <p:cNvPr id="73731" name="Rectangle 2"/>
          <p:cNvSpPr>
            <a:spLocks noGrp="1" noChangeArrowheads="1"/>
          </p:cNvSpPr>
          <p:nvPr>
            <p:ph type="title"/>
          </p:nvPr>
        </p:nvSpPr>
        <p:spPr/>
        <p:txBody>
          <a:bodyPr/>
          <a:lstStyle/>
          <a:p>
            <a:pPr eaLnBrk="1" hangingPunct="1"/>
            <a:r>
              <a:rPr lang="en-US" smtClean="0"/>
              <a:t>Persistent Objects</a:t>
            </a:r>
          </a:p>
        </p:txBody>
      </p:sp>
      <p:sp>
        <p:nvSpPr>
          <p:cNvPr id="73732" name="Rectangle 3"/>
          <p:cNvSpPr>
            <a:spLocks noGrp="1" noChangeArrowheads="1"/>
          </p:cNvSpPr>
          <p:nvPr>
            <p:ph type="body" idx="1"/>
          </p:nvPr>
        </p:nvSpPr>
        <p:spPr/>
        <p:txBody>
          <a:bodyPr/>
          <a:lstStyle/>
          <a:p>
            <a:pPr eaLnBrk="1" hangingPunct="1"/>
            <a:r>
              <a:rPr lang="en-US" smtClean="0"/>
              <a:t>Persistence frameworks map from object views to Relational databases. </a:t>
            </a:r>
          </a:p>
          <a:p>
            <a:pPr eaLnBrk="1" hangingPunct="1"/>
            <a:r>
              <a:rPr lang="en-US" smtClean="0"/>
              <a:t>Common persistence patterns:</a:t>
            </a:r>
          </a:p>
          <a:p>
            <a:pPr lvl="1" eaLnBrk="1" hangingPunct="1"/>
            <a:r>
              <a:rPr lang="en-US" smtClean="0"/>
              <a:t>Object Identifier</a:t>
            </a:r>
          </a:p>
          <a:p>
            <a:pPr lvl="1" eaLnBrk="1" hangingPunct="1"/>
            <a:r>
              <a:rPr lang="en-US" smtClean="0"/>
              <a:t>Persistence façade</a:t>
            </a:r>
          </a:p>
          <a:p>
            <a:pPr lvl="1" eaLnBrk="1" hangingPunct="1"/>
            <a:r>
              <a:rPr lang="en-US" smtClean="0"/>
              <a:t>Data Mapper</a:t>
            </a:r>
          </a:p>
          <a:p>
            <a:pPr eaLnBrk="1" hangingPunct="1"/>
            <a:r>
              <a:rPr lang="en-US" smtClean="0"/>
              <a:t>Hibernate is a well-known, open-source persistence framework.</a:t>
            </a:r>
          </a:p>
          <a:p>
            <a:pPr eaLnBrk="1" hangingPunct="1"/>
            <a:endParaRPr lang="en-US"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3"/>
          <p:cNvSpPr>
            <a:spLocks noGrp="1"/>
          </p:cNvSpPr>
          <p:nvPr>
            <p:ph type="sldNum" sz="quarter" idx="10"/>
          </p:nvPr>
        </p:nvSpPr>
        <p:spPr>
          <a:noFill/>
        </p:spPr>
        <p:txBody>
          <a:bodyPr/>
          <a:lstStyle/>
          <a:p>
            <a:fld id="{2D89BF68-2E3D-443F-9BA4-24E78D786E96}" type="slidenum">
              <a:rPr lang="en-US" smtClean="0"/>
              <a:pPr/>
              <a:t>71</a:t>
            </a:fld>
            <a:endParaRPr lang="en-US" smtClean="0"/>
          </a:p>
        </p:txBody>
      </p:sp>
      <p:sp>
        <p:nvSpPr>
          <p:cNvPr id="74755" name="Rectangle 2"/>
          <p:cNvSpPr>
            <a:spLocks noGrp="1" noChangeArrowheads="1"/>
          </p:cNvSpPr>
          <p:nvPr>
            <p:ph type="title"/>
          </p:nvPr>
        </p:nvSpPr>
        <p:spPr/>
        <p:txBody>
          <a:bodyPr/>
          <a:lstStyle/>
          <a:p>
            <a:pPr eaLnBrk="1" hangingPunct="1"/>
            <a:r>
              <a:rPr lang="en-US" smtClean="0"/>
              <a:t>Object Identifier</a:t>
            </a:r>
          </a:p>
        </p:txBody>
      </p:sp>
      <p:sp>
        <p:nvSpPr>
          <p:cNvPr id="74756" name="Rectangle 3"/>
          <p:cNvSpPr>
            <a:spLocks noGrp="1" noChangeArrowheads="1"/>
          </p:cNvSpPr>
          <p:nvPr>
            <p:ph type="body" idx="1"/>
          </p:nvPr>
        </p:nvSpPr>
        <p:spPr>
          <a:xfrm>
            <a:off x="457200" y="1600200"/>
            <a:ext cx="6553200" cy="4724400"/>
          </a:xfrm>
        </p:spPr>
        <p:txBody>
          <a:bodyPr/>
          <a:lstStyle/>
          <a:p>
            <a:pPr eaLnBrk="1" hangingPunct="1"/>
            <a:r>
              <a:rPr lang="en-US" smtClean="0"/>
              <a:t>The OID is a record/object identifier that is unique in the database and in run-time memory.</a:t>
            </a:r>
          </a:p>
          <a:p>
            <a:pPr eaLnBrk="1" hangingPunct="1"/>
            <a:r>
              <a:rPr lang="en-US" smtClean="0"/>
              <a:t>The OID is usually alpha-numeric.</a:t>
            </a:r>
          </a:p>
        </p:txBody>
      </p:sp>
      <p:pic>
        <p:nvPicPr>
          <p:cNvPr id="74757" name="Picture 4"/>
          <p:cNvPicPr>
            <a:picLocks noChangeAspect="1" noChangeArrowheads="1"/>
          </p:cNvPicPr>
          <p:nvPr/>
        </p:nvPicPr>
        <p:blipFill>
          <a:blip r:embed="rId3" cstate="print"/>
          <a:srcRect/>
          <a:stretch>
            <a:fillRect/>
          </a:stretch>
        </p:blipFill>
        <p:spPr bwMode="auto">
          <a:xfrm>
            <a:off x="6324600" y="3657600"/>
            <a:ext cx="2274888" cy="173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0"/>
          </p:nvPr>
        </p:nvSpPr>
        <p:spPr>
          <a:noFill/>
        </p:spPr>
        <p:txBody>
          <a:bodyPr/>
          <a:lstStyle/>
          <a:p>
            <a:fld id="{A8CB49C6-71FA-4490-9E34-26FD79006333}" type="slidenum">
              <a:rPr lang="en-US" smtClean="0"/>
              <a:pPr/>
              <a:t>72</a:t>
            </a:fld>
            <a:endParaRPr lang="en-US" smtClean="0"/>
          </a:p>
        </p:txBody>
      </p:sp>
      <p:sp>
        <p:nvSpPr>
          <p:cNvPr id="75779" name="Rectangle 2"/>
          <p:cNvSpPr>
            <a:spLocks noGrp="1" noChangeArrowheads="1"/>
          </p:cNvSpPr>
          <p:nvPr>
            <p:ph type="title"/>
          </p:nvPr>
        </p:nvSpPr>
        <p:spPr/>
        <p:txBody>
          <a:bodyPr/>
          <a:lstStyle/>
          <a:p>
            <a:pPr eaLnBrk="1" hangingPunct="1"/>
            <a:r>
              <a:rPr lang="en-US" smtClean="0"/>
              <a:t>Persistence Façade</a:t>
            </a:r>
          </a:p>
        </p:txBody>
      </p:sp>
      <p:sp>
        <p:nvSpPr>
          <p:cNvPr id="75780" name="Rectangle 3"/>
          <p:cNvSpPr>
            <a:spLocks noGrp="1" noChangeArrowheads="1"/>
          </p:cNvSpPr>
          <p:nvPr>
            <p:ph type="body" idx="1"/>
          </p:nvPr>
        </p:nvSpPr>
        <p:spPr>
          <a:xfrm>
            <a:off x="457200" y="1600200"/>
            <a:ext cx="6553200" cy="4724400"/>
          </a:xfrm>
        </p:spPr>
        <p:txBody>
          <a:bodyPr/>
          <a:lstStyle/>
          <a:p>
            <a:pPr eaLnBrk="1" hangingPunct="1"/>
            <a:r>
              <a:rPr lang="en-US" smtClean="0"/>
              <a:t>A persistence façade acts as a front-end to persistent object services.</a:t>
            </a:r>
          </a:p>
          <a:p>
            <a:pPr eaLnBrk="1" hangingPunct="1"/>
            <a:r>
              <a:rPr lang="en-US" smtClean="0"/>
              <a:t>It is:</a:t>
            </a:r>
          </a:p>
          <a:p>
            <a:pPr lvl="1" eaLnBrk="1" hangingPunct="1"/>
            <a:r>
              <a:rPr lang="en-US" smtClean="0"/>
              <a:t>A fabricated class</a:t>
            </a:r>
          </a:p>
          <a:p>
            <a:pPr lvl="1" eaLnBrk="1" hangingPunct="1"/>
            <a:r>
              <a:rPr lang="en-US" smtClean="0"/>
              <a:t>A singleton class</a:t>
            </a:r>
          </a:p>
          <a:p>
            <a:pPr eaLnBrk="1" hangingPunct="1"/>
            <a:endParaRPr lang="en-US" smtClean="0"/>
          </a:p>
        </p:txBody>
      </p:sp>
      <p:pic>
        <p:nvPicPr>
          <p:cNvPr id="75781" name="Picture 5"/>
          <p:cNvPicPr>
            <a:picLocks noChangeAspect="1" noChangeArrowheads="1"/>
          </p:cNvPicPr>
          <p:nvPr/>
        </p:nvPicPr>
        <p:blipFill>
          <a:blip r:embed="rId3" cstate="print"/>
          <a:srcRect/>
          <a:stretch>
            <a:fillRect/>
          </a:stretch>
        </p:blipFill>
        <p:spPr bwMode="auto">
          <a:xfrm>
            <a:off x="5029200" y="3581400"/>
            <a:ext cx="4114800" cy="2455863"/>
          </a:xfrm>
          <a:prstGeom prst="rect">
            <a:avLst/>
          </a:prstGeom>
          <a:noFill/>
          <a:ln w="9525">
            <a:noFill/>
            <a:miter lim="800000"/>
            <a:headEnd/>
            <a:tailEnd/>
          </a:ln>
        </p:spPr>
      </p:pic>
      <p:sp>
        <p:nvSpPr>
          <p:cNvPr id="75782" name="Line 6"/>
          <p:cNvSpPr>
            <a:spLocks noChangeShapeType="1"/>
          </p:cNvSpPr>
          <p:nvPr/>
        </p:nvSpPr>
        <p:spPr bwMode="auto">
          <a:xfrm>
            <a:off x="5638800" y="5105400"/>
            <a:ext cx="1828800" cy="0"/>
          </a:xfrm>
          <a:prstGeom prst="line">
            <a:avLst/>
          </a:prstGeom>
          <a:noFill/>
          <a:ln w="9525">
            <a:solidFill>
              <a:schemeClr val="tx1"/>
            </a:solidFill>
            <a:round/>
            <a:headEnd/>
            <a:tailEnd/>
          </a:ln>
        </p:spPr>
        <p:txBody>
          <a:bodyPr/>
          <a:lstStyle/>
          <a:p>
            <a:endParaRPr lang="en-US"/>
          </a:p>
        </p:txBody>
      </p:sp>
      <p:sp>
        <p:nvSpPr>
          <p:cNvPr id="75783" name="Text Box 7"/>
          <p:cNvSpPr txBox="1">
            <a:spLocks noChangeArrowheads="1"/>
          </p:cNvSpPr>
          <p:nvPr/>
        </p:nvSpPr>
        <p:spPr bwMode="auto">
          <a:xfrm>
            <a:off x="7658100" y="6477000"/>
            <a:ext cx="1485900" cy="228600"/>
          </a:xfrm>
          <a:prstGeom prst="rect">
            <a:avLst/>
          </a:prstGeom>
          <a:noFill/>
          <a:ln w="9525">
            <a:noFill/>
            <a:miter lim="800000"/>
            <a:headEnd/>
            <a:tailEnd/>
          </a:ln>
        </p:spPr>
        <p:txBody>
          <a:bodyPr wrap="none">
            <a:spAutoFit/>
          </a:bodyPr>
          <a:lstStyle/>
          <a:p>
            <a:pPr algn="r"/>
            <a:r>
              <a:rPr lang="en-US" sz="900">
                <a:latin typeface="Times New Roman" pitchFamily="18" charset="0"/>
              </a:rPr>
              <a:t>Pattern  from Larman, 2005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3"/>
          <p:cNvSpPr>
            <a:spLocks noGrp="1"/>
          </p:cNvSpPr>
          <p:nvPr>
            <p:ph type="sldNum" sz="quarter" idx="10"/>
          </p:nvPr>
        </p:nvSpPr>
        <p:spPr>
          <a:noFill/>
        </p:spPr>
        <p:txBody>
          <a:bodyPr/>
          <a:lstStyle/>
          <a:p>
            <a:fld id="{57ECD112-5F11-4618-AB62-41811A6004B6}" type="slidenum">
              <a:rPr lang="en-US" smtClean="0"/>
              <a:pPr/>
              <a:t>73</a:t>
            </a:fld>
            <a:endParaRPr lang="en-US" smtClean="0"/>
          </a:p>
        </p:txBody>
      </p:sp>
      <p:sp>
        <p:nvSpPr>
          <p:cNvPr id="76803" name="Rectangle 2"/>
          <p:cNvSpPr>
            <a:spLocks noGrp="1" noChangeArrowheads="1"/>
          </p:cNvSpPr>
          <p:nvPr>
            <p:ph type="title"/>
          </p:nvPr>
        </p:nvSpPr>
        <p:spPr/>
        <p:txBody>
          <a:bodyPr/>
          <a:lstStyle/>
          <a:p>
            <a:pPr eaLnBrk="1" hangingPunct="1"/>
            <a:r>
              <a:rPr lang="en-US" smtClean="0"/>
              <a:t>Active Record</a:t>
            </a:r>
          </a:p>
        </p:txBody>
      </p:sp>
      <p:sp>
        <p:nvSpPr>
          <p:cNvPr id="76804" name="Rectangle 3"/>
          <p:cNvSpPr>
            <a:spLocks noGrp="1" noChangeArrowheads="1"/>
          </p:cNvSpPr>
          <p:nvPr>
            <p:ph type="body" idx="1"/>
          </p:nvPr>
        </p:nvSpPr>
        <p:spPr>
          <a:xfrm>
            <a:off x="457200" y="1600200"/>
            <a:ext cx="6553200" cy="4724400"/>
          </a:xfrm>
        </p:spPr>
        <p:txBody>
          <a:bodyPr/>
          <a:lstStyle/>
          <a:p>
            <a:pPr eaLnBrk="1" hangingPunct="1"/>
            <a:r>
              <a:rPr lang="en-US" smtClean="0"/>
              <a:t>We’d frequently like to work with database rows as objects.</a:t>
            </a:r>
          </a:p>
          <a:p>
            <a:pPr eaLnBrk="1" hangingPunct="1"/>
            <a:r>
              <a:rPr lang="en-US" smtClean="0"/>
              <a:t>An active record is an object that wraps a database row.</a:t>
            </a:r>
          </a:p>
          <a:p>
            <a:pPr eaLnBrk="1" hangingPunct="1"/>
            <a:endParaRPr lang="en-US" smtClean="0"/>
          </a:p>
        </p:txBody>
      </p:sp>
      <p:sp>
        <p:nvSpPr>
          <p:cNvPr id="76805" name="Text Box 7"/>
          <p:cNvSpPr txBox="1">
            <a:spLocks noChangeArrowheads="1"/>
          </p:cNvSpPr>
          <p:nvPr/>
        </p:nvSpPr>
        <p:spPr bwMode="auto">
          <a:xfrm>
            <a:off x="7689850" y="6477000"/>
            <a:ext cx="1454150" cy="228600"/>
          </a:xfrm>
          <a:prstGeom prst="rect">
            <a:avLst/>
          </a:prstGeom>
          <a:noFill/>
          <a:ln w="9525">
            <a:noFill/>
            <a:miter lim="800000"/>
            <a:headEnd/>
            <a:tailEnd/>
          </a:ln>
        </p:spPr>
        <p:txBody>
          <a:bodyPr wrap="none">
            <a:spAutoFit/>
          </a:bodyPr>
          <a:lstStyle/>
          <a:p>
            <a:pPr algn="r"/>
            <a:r>
              <a:rPr lang="en-US" sz="900">
                <a:latin typeface="Times New Roman" pitchFamily="18" charset="0"/>
              </a:rPr>
              <a:t>Pattern  from Fowler, 2003 </a:t>
            </a:r>
          </a:p>
        </p:txBody>
      </p:sp>
      <p:pic>
        <p:nvPicPr>
          <p:cNvPr id="76806" name="Picture 7"/>
          <p:cNvPicPr>
            <a:picLocks noChangeAspect="1" noChangeArrowheads="1"/>
          </p:cNvPicPr>
          <p:nvPr/>
        </p:nvPicPr>
        <p:blipFill>
          <a:blip r:embed="rId3" cstate="print"/>
          <a:srcRect/>
          <a:stretch>
            <a:fillRect/>
          </a:stretch>
        </p:blipFill>
        <p:spPr bwMode="auto">
          <a:xfrm>
            <a:off x="3276600" y="4148138"/>
            <a:ext cx="4876800" cy="1947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0"/>
          </p:nvPr>
        </p:nvSpPr>
        <p:spPr>
          <a:noFill/>
        </p:spPr>
        <p:txBody>
          <a:bodyPr/>
          <a:lstStyle/>
          <a:p>
            <a:fld id="{421ED7CC-C2F0-4E4B-A695-AAB068F3B3CE}" type="slidenum">
              <a:rPr lang="en-US" smtClean="0"/>
              <a:pPr/>
              <a:t>74</a:t>
            </a:fld>
            <a:endParaRPr lang="en-US" smtClean="0"/>
          </a:p>
        </p:txBody>
      </p:sp>
      <p:sp>
        <p:nvSpPr>
          <p:cNvPr id="77827" name="Rectangle 2"/>
          <p:cNvSpPr>
            <a:spLocks noGrp="1" noChangeArrowheads="1"/>
          </p:cNvSpPr>
          <p:nvPr>
            <p:ph type="title"/>
          </p:nvPr>
        </p:nvSpPr>
        <p:spPr/>
        <p:txBody>
          <a:bodyPr/>
          <a:lstStyle/>
          <a:p>
            <a:pPr eaLnBrk="1" hangingPunct="1"/>
            <a:r>
              <a:rPr lang="en-US" smtClean="0"/>
              <a:t>Database Mapper</a:t>
            </a:r>
          </a:p>
        </p:txBody>
      </p:sp>
      <p:sp>
        <p:nvSpPr>
          <p:cNvPr id="77828" name="Rectangle 3"/>
          <p:cNvSpPr>
            <a:spLocks noGrp="1" noChangeArrowheads="1"/>
          </p:cNvSpPr>
          <p:nvPr>
            <p:ph type="body" idx="1"/>
          </p:nvPr>
        </p:nvSpPr>
        <p:spPr>
          <a:xfrm>
            <a:off x="457200" y="1600200"/>
            <a:ext cx="6553200" cy="4724400"/>
          </a:xfrm>
        </p:spPr>
        <p:txBody>
          <a:bodyPr/>
          <a:lstStyle/>
          <a:p>
            <a:pPr eaLnBrk="1" hangingPunct="1"/>
            <a:r>
              <a:rPr lang="en-US" smtClean="0"/>
              <a:t>Programming persistent objects to map themselves to and from the database doesn’t scale well.</a:t>
            </a:r>
          </a:p>
          <a:p>
            <a:pPr eaLnBrk="1" hangingPunct="1"/>
            <a:r>
              <a:rPr lang="en-US" smtClean="0"/>
              <a:t>A database mapper is an indirect approach.</a:t>
            </a:r>
          </a:p>
          <a:p>
            <a:pPr eaLnBrk="1" hangingPunct="1"/>
            <a:endParaRPr lang="en-US" smtClean="0"/>
          </a:p>
        </p:txBody>
      </p:sp>
      <p:pic>
        <p:nvPicPr>
          <p:cNvPr id="77829" name="Picture 6"/>
          <p:cNvPicPr>
            <a:picLocks noChangeAspect="1" noChangeArrowheads="1"/>
          </p:cNvPicPr>
          <p:nvPr/>
        </p:nvPicPr>
        <p:blipFill>
          <a:blip r:embed="rId3" cstate="print"/>
          <a:srcRect r="4347"/>
          <a:stretch>
            <a:fillRect/>
          </a:stretch>
        </p:blipFill>
        <p:spPr bwMode="auto">
          <a:xfrm>
            <a:off x="2362200" y="4038600"/>
            <a:ext cx="6705600" cy="2027238"/>
          </a:xfrm>
          <a:prstGeom prst="rect">
            <a:avLst/>
          </a:prstGeom>
          <a:noFill/>
          <a:ln w="9525">
            <a:noFill/>
            <a:miter lim="800000"/>
            <a:headEnd/>
            <a:tailEnd/>
          </a:ln>
        </p:spPr>
      </p:pic>
      <p:sp>
        <p:nvSpPr>
          <p:cNvPr id="77830" name="Text Box 7"/>
          <p:cNvSpPr txBox="1">
            <a:spLocks noChangeArrowheads="1"/>
          </p:cNvSpPr>
          <p:nvPr/>
        </p:nvSpPr>
        <p:spPr bwMode="auto">
          <a:xfrm>
            <a:off x="7689850" y="6477000"/>
            <a:ext cx="1454150" cy="228600"/>
          </a:xfrm>
          <a:prstGeom prst="rect">
            <a:avLst/>
          </a:prstGeom>
          <a:noFill/>
          <a:ln w="9525">
            <a:noFill/>
            <a:miter lim="800000"/>
            <a:headEnd/>
            <a:tailEnd/>
          </a:ln>
        </p:spPr>
        <p:txBody>
          <a:bodyPr wrap="none">
            <a:spAutoFit/>
          </a:bodyPr>
          <a:lstStyle/>
          <a:p>
            <a:pPr algn="r"/>
            <a:r>
              <a:rPr lang="en-US" sz="900">
                <a:latin typeface="Times New Roman" pitchFamily="18" charset="0"/>
              </a:rPr>
              <a:t>Pattern  from Fowler, 2003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3"/>
          <p:cNvSpPr>
            <a:spLocks noGrp="1"/>
          </p:cNvSpPr>
          <p:nvPr>
            <p:ph type="sldNum" sz="quarter" idx="10"/>
          </p:nvPr>
        </p:nvSpPr>
        <p:spPr>
          <a:noFill/>
        </p:spPr>
        <p:txBody>
          <a:bodyPr/>
          <a:lstStyle/>
          <a:p>
            <a:fld id="{EFF867CF-06BF-4133-8FB1-7DAAEDB4D321}" type="slidenum">
              <a:rPr lang="en-US" smtClean="0"/>
              <a:pPr/>
              <a:t>75</a:t>
            </a:fld>
            <a:endParaRPr lang="en-US" smtClean="0"/>
          </a:p>
        </p:txBody>
      </p:sp>
      <p:sp>
        <p:nvSpPr>
          <p:cNvPr id="78851" name="Rectangle 5"/>
          <p:cNvSpPr>
            <a:spLocks noGrp="1" noChangeArrowheads="1"/>
          </p:cNvSpPr>
          <p:nvPr>
            <p:ph type="title"/>
          </p:nvPr>
        </p:nvSpPr>
        <p:spPr>
          <a:noFill/>
        </p:spPr>
        <p:txBody>
          <a:bodyPr/>
          <a:lstStyle/>
          <a:p>
            <a:pPr eaLnBrk="1" hangingPunct="1"/>
            <a:r>
              <a:rPr lang="en-US" smtClean="0"/>
              <a:t>Object Materialization</a:t>
            </a:r>
          </a:p>
        </p:txBody>
      </p:sp>
      <p:sp>
        <p:nvSpPr>
          <p:cNvPr id="78852" name="Text Box 6"/>
          <p:cNvSpPr txBox="1">
            <a:spLocks noChangeArrowheads="1"/>
          </p:cNvSpPr>
          <p:nvPr/>
        </p:nvSpPr>
        <p:spPr bwMode="auto">
          <a:xfrm>
            <a:off x="7613650" y="6477000"/>
            <a:ext cx="1530350" cy="228600"/>
          </a:xfrm>
          <a:prstGeom prst="rect">
            <a:avLst/>
          </a:prstGeom>
          <a:solidFill>
            <a:schemeClr val="bg1"/>
          </a:solidFill>
          <a:ln w="9525">
            <a:noFill/>
            <a:miter lim="800000"/>
            <a:headEnd/>
            <a:tailEnd/>
          </a:ln>
        </p:spPr>
        <p:txBody>
          <a:bodyPr wrap="none">
            <a:spAutoFit/>
          </a:bodyPr>
          <a:lstStyle/>
          <a:p>
            <a:pPr algn="r"/>
            <a:r>
              <a:rPr lang="en-US" sz="900">
                <a:latin typeface="Times New Roman" pitchFamily="18" charset="0"/>
              </a:rPr>
              <a:t>Diagram  from Fowler, 2003 </a:t>
            </a:r>
          </a:p>
        </p:txBody>
      </p:sp>
      <p:pic>
        <p:nvPicPr>
          <p:cNvPr id="78853" name="Picture 7"/>
          <p:cNvPicPr>
            <a:picLocks noChangeAspect="1" noChangeArrowheads="1"/>
          </p:cNvPicPr>
          <p:nvPr/>
        </p:nvPicPr>
        <p:blipFill>
          <a:blip r:embed="rId3" cstate="print"/>
          <a:srcRect b="5421"/>
          <a:stretch>
            <a:fillRect/>
          </a:stretch>
        </p:blipFill>
        <p:spPr bwMode="auto">
          <a:xfrm>
            <a:off x="0" y="1389063"/>
            <a:ext cx="9144000" cy="5316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0"/>
          </p:nvPr>
        </p:nvSpPr>
        <p:spPr>
          <a:noFill/>
        </p:spPr>
        <p:txBody>
          <a:bodyPr/>
          <a:lstStyle/>
          <a:p>
            <a:fld id="{7E722EEB-D5D2-42C5-8C09-84DD9D5FAA74}" type="slidenum">
              <a:rPr lang="en-US" smtClean="0"/>
              <a:pPr/>
              <a:t>76</a:t>
            </a:fld>
            <a:endParaRPr lang="en-US" smtClean="0"/>
          </a:p>
        </p:txBody>
      </p:sp>
      <p:sp>
        <p:nvSpPr>
          <p:cNvPr id="79875" name="Rectangle 2"/>
          <p:cNvSpPr>
            <a:spLocks noGrp="1" noChangeArrowheads="1"/>
          </p:cNvSpPr>
          <p:nvPr>
            <p:ph type="title"/>
          </p:nvPr>
        </p:nvSpPr>
        <p:spPr>
          <a:xfrm>
            <a:off x="2286000" y="762000"/>
            <a:ext cx="6477000" cy="1143000"/>
          </a:xfrm>
          <a:noFill/>
        </p:spPr>
        <p:txBody>
          <a:bodyPr/>
          <a:lstStyle/>
          <a:p>
            <a:pPr eaLnBrk="1" hangingPunct="1"/>
            <a:r>
              <a:rPr lang="en-US" smtClean="0"/>
              <a:t>Edgar F. Codd </a:t>
            </a:r>
            <a:r>
              <a:rPr lang="en-US" sz="2800" smtClean="0"/>
              <a:t>(1923-2003)</a:t>
            </a:r>
            <a:r>
              <a:rPr lang="en-US" smtClean="0"/>
              <a:t> </a:t>
            </a:r>
            <a:r>
              <a:rPr lang="en-US" sz="3600" i="1" smtClean="0"/>
              <a:t>Turing Award</a:t>
            </a:r>
          </a:p>
        </p:txBody>
      </p:sp>
      <p:sp>
        <p:nvSpPr>
          <p:cNvPr id="79876" name="Text Box 3"/>
          <p:cNvSpPr txBox="1">
            <a:spLocks noChangeArrowheads="1"/>
          </p:cNvSpPr>
          <p:nvPr/>
        </p:nvSpPr>
        <p:spPr bwMode="auto">
          <a:xfrm>
            <a:off x="6842125" y="6477000"/>
            <a:ext cx="2301875" cy="228600"/>
          </a:xfrm>
          <a:prstGeom prst="rect">
            <a:avLst/>
          </a:prstGeom>
          <a:noFill/>
          <a:ln w="9525">
            <a:noFill/>
            <a:miter lim="800000"/>
            <a:headEnd/>
            <a:tailEnd/>
          </a:ln>
        </p:spPr>
        <p:txBody>
          <a:bodyPr wrap="none">
            <a:spAutoFit/>
          </a:bodyPr>
          <a:lstStyle/>
          <a:p>
            <a:pPr algn="r"/>
            <a:r>
              <a:rPr lang="en-US" sz="900">
                <a:latin typeface="Times New Roman" pitchFamily="18" charset="0"/>
              </a:rPr>
              <a:t>images from wikipedia and ACM, June, 2006 </a:t>
            </a:r>
          </a:p>
        </p:txBody>
      </p:sp>
      <p:sp>
        <p:nvSpPr>
          <p:cNvPr id="79877" name="Rectangle 4"/>
          <p:cNvSpPr>
            <a:spLocks noGrp="1" noChangeArrowheads="1"/>
          </p:cNvSpPr>
          <p:nvPr>
            <p:ph type="body" idx="1"/>
          </p:nvPr>
        </p:nvSpPr>
        <p:spPr>
          <a:xfrm>
            <a:off x="685800" y="2743200"/>
            <a:ext cx="4953000" cy="3886200"/>
          </a:xfrm>
          <a:noFill/>
        </p:spPr>
        <p:txBody>
          <a:bodyPr/>
          <a:lstStyle/>
          <a:p>
            <a:pPr eaLnBrk="1" hangingPunct="1">
              <a:lnSpc>
                <a:spcPct val="90000"/>
              </a:lnSpc>
            </a:pPr>
            <a:r>
              <a:rPr lang="en-US" sz="2800" smtClean="0"/>
              <a:t>Codd received the Turing award in 1981.</a:t>
            </a:r>
          </a:p>
          <a:p>
            <a:pPr eaLnBrk="1" hangingPunct="1">
              <a:lnSpc>
                <a:spcPct val="90000"/>
              </a:lnSpc>
            </a:pPr>
            <a:r>
              <a:rPr lang="en-US" sz="2800" smtClean="0"/>
              <a:t>Regarding the use of the term “normalization”, he is quoted as saying:</a:t>
            </a:r>
          </a:p>
          <a:p>
            <a:pPr lvl="1" eaLnBrk="1" hangingPunct="1">
              <a:lnSpc>
                <a:spcPct val="90000"/>
              </a:lnSpc>
              <a:buFont typeface="Arial" charset="0"/>
              <a:buChar char=" "/>
            </a:pPr>
            <a:r>
              <a:rPr lang="en-US" sz="2400" i="1" smtClean="0"/>
              <a:t>At the time, Nixon was normalizing relations with China.  I figured that if he could normalize relations, then so could I</a:t>
            </a:r>
            <a:r>
              <a:rPr lang="en-US" sz="2400" smtClean="0"/>
              <a:t>.</a:t>
            </a:r>
          </a:p>
        </p:txBody>
      </p:sp>
      <p:pic>
        <p:nvPicPr>
          <p:cNvPr id="79878" name="Picture 6"/>
          <p:cNvPicPr>
            <a:picLocks noChangeAspect="1" noChangeArrowheads="1"/>
          </p:cNvPicPr>
          <p:nvPr/>
        </p:nvPicPr>
        <p:blipFill>
          <a:blip r:embed="rId3" cstate="print"/>
          <a:srcRect/>
          <a:stretch>
            <a:fillRect/>
          </a:stretch>
        </p:blipFill>
        <p:spPr bwMode="auto">
          <a:xfrm>
            <a:off x="5691188" y="2590800"/>
            <a:ext cx="3302000" cy="3386138"/>
          </a:xfrm>
          <a:prstGeom prst="rect">
            <a:avLst/>
          </a:prstGeom>
          <a:noFill/>
          <a:ln w="9525">
            <a:noFill/>
            <a:miter lim="800000"/>
            <a:headEnd/>
            <a:tailEnd/>
          </a:ln>
        </p:spPr>
      </p:pic>
      <p:pic>
        <p:nvPicPr>
          <p:cNvPr id="79879" name="Picture 7"/>
          <p:cNvPicPr>
            <a:picLocks noChangeAspect="1" noChangeArrowheads="1"/>
          </p:cNvPicPr>
          <p:nvPr/>
        </p:nvPicPr>
        <p:blipFill>
          <a:blip r:embed="rId4" cstate="print"/>
          <a:srcRect/>
          <a:stretch>
            <a:fillRect/>
          </a:stretch>
        </p:blipFill>
        <p:spPr bwMode="auto">
          <a:xfrm>
            <a:off x="517525" y="457200"/>
            <a:ext cx="1692275"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p>
            <a:fld id="{CF033E59-CC4E-4051-B0CE-C651AED9185D}" type="slidenum">
              <a:rPr lang="en-US" smtClean="0"/>
              <a:pPr/>
              <a:t>8</a:t>
            </a:fld>
            <a:endParaRPr lang="en-US" smtClean="0"/>
          </a:p>
        </p:txBody>
      </p:sp>
      <p:sp>
        <p:nvSpPr>
          <p:cNvPr id="10243" name="Rectangle 2"/>
          <p:cNvSpPr>
            <a:spLocks noGrp="1" noChangeArrowheads="1"/>
          </p:cNvSpPr>
          <p:nvPr>
            <p:ph type="title"/>
          </p:nvPr>
        </p:nvSpPr>
        <p:spPr/>
        <p:txBody>
          <a:bodyPr/>
          <a:lstStyle/>
          <a:p>
            <a:pPr eaLnBrk="1" hangingPunct="1"/>
            <a:r>
              <a:rPr lang="en-US" smtClean="0"/>
              <a:t>Efficiency</a:t>
            </a:r>
          </a:p>
        </p:txBody>
      </p:sp>
      <p:sp>
        <p:nvSpPr>
          <p:cNvPr id="10244" name="Rectangle 3"/>
          <p:cNvSpPr>
            <a:spLocks noGrp="1" noChangeArrowheads="1"/>
          </p:cNvSpPr>
          <p:nvPr>
            <p:ph type="body" idx="1"/>
          </p:nvPr>
        </p:nvSpPr>
        <p:spPr>
          <a:xfrm>
            <a:off x="457200" y="1600200"/>
            <a:ext cx="7848600" cy="4114800"/>
          </a:xfrm>
        </p:spPr>
        <p:txBody>
          <a:bodyPr/>
          <a:lstStyle/>
          <a:p>
            <a:pPr eaLnBrk="1" hangingPunct="1"/>
            <a:r>
              <a:rPr lang="en-US" smtClean="0"/>
              <a:t>The operations on the data must be efficient.</a:t>
            </a:r>
          </a:p>
          <a:p>
            <a:pPr eaLnBrk="1" hangingPunct="1"/>
            <a:r>
              <a:rPr lang="en-US" smtClean="0"/>
              <a:t>The data must be stored efficiently.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p>
            <a:fld id="{29000C6C-1DC7-4228-B18B-4A1DBE21FA65}" type="slidenum">
              <a:rPr lang="en-US" smtClean="0"/>
              <a:pPr/>
              <a:t>9</a:t>
            </a:fld>
            <a:endParaRPr lang="en-US" smtClean="0"/>
          </a:p>
        </p:txBody>
      </p:sp>
      <p:sp>
        <p:nvSpPr>
          <p:cNvPr id="11267" name="Rectangle 2"/>
          <p:cNvSpPr>
            <a:spLocks noGrp="1" noChangeArrowheads="1"/>
          </p:cNvSpPr>
          <p:nvPr>
            <p:ph type="title"/>
          </p:nvPr>
        </p:nvSpPr>
        <p:spPr/>
        <p:txBody>
          <a:bodyPr/>
          <a:lstStyle/>
          <a:p>
            <a:pPr eaLnBrk="1" hangingPunct="1"/>
            <a:r>
              <a:rPr lang="en-US" smtClean="0"/>
              <a:t>Convenience</a:t>
            </a:r>
          </a:p>
        </p:txBody>
      </p:sp>
      <p:sp>
        <p:nvSpPr>
          <p:cNvPr id="11268" name="Rectangle 3"/>
          <p:cNvSpPr>
            <a:spLocks noGrp="1" noChangeArrowheads="1"/>
          </p:cNvSpPr>
          <p:nvPr>
            <p:ph type="body" idx="1"/>
          </p:nvPr>
        </p:nvSpPr>
        <p:spPr>
          <a:xfrm>
            <a:off x="457200" y="1600200"/>
            <a:ext cx="8153400" cy="4114800"/>
          </a:xfrm>
        </p:spPr>
        <p:txBody>
          <a:bodyPr/>
          <a:lstStyle/>
          <a:p>
            <a:pPr eaLnBrk="1" hangingPunct="1"/>
            <a:r>
              <a:rPr lang="en-US" smtClean="0"/>
              <a:t>The command languages and interfaces must be easy to use.</a:t>
            </a:r>
          </a:p>
          <a:p>
            <a:pPr eaLnBrk="1" hangingPunct="1"/>
            <a:r>
              <a:rPr lang="en-US" smtClean="0"/>
              <a:t>Database applications must be insulated from changes to:</a:t>
            </a:r>
          </a:p>
          <a:p>
            <a:pPr lvl="1" eaLnBrk="1" hangingPunct="1"/>
            <a:r>
              <a:rPr lang="en-US" smtClean="0"/>
              <a:t>the structure of the data  - </a:t>
            </a:r>
            <a:r>
              <a:rPr lang="en-US" i="1" smtClean="0"/>
              <a:t>data independence</a:t>
            </a:r>
            <a:endParaRPr lang="en-US" smtClean="0"/>
          </a:p>
          <a:p>
            <a:pPr lvl="1" eaLnBrk="1" hangingPunct="1"/>
            <a:r>
              <a:rPr lang="en-US" smtClean="0"/>
              <a:t>the implementation of the commands</a:t>
            </a:r>
          </a:p>
          <a:p>
            <a:pPr lvl="1" eaLnBrk="1" hangingPunct="1"/>
            <a:r>
              <a:rPr lang="en-US" smtClean="0"/>
              <a:t>the physical location of the data</a:t>
            </a:r>
          </a:p>
          <a:p>
            <a:pPr eaLnBrk="1" hangingPunct="1"/>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
      <a:dk1>
        <a:srgbClr val="003300"/>
      </a:dk1>
      <a:lt1>
        <a:srgbClr val="FFFFFF"/>
      </a:lt1>
      <a:dk2>
        <a:srgbClr val="000000"/>
      </a:dk2>
      <a:lt2>
        <a:srgbClr val="336600"/>
      </a:lt2>
      <a:accent1>
        <a:srgbClr val="D5D000"/>
      </a:accent1>
      <a:accent2>
        <a:srgbClr val="669900"/>
      </a:accent2>
      <a:accent3>
        <a:srgbClr val="FFFFFF"/>
      </a:accent3>
      <a:accent4>
        <a:srgbClr val="002A00"/>
      </a:accent4>
      <a:accent5>
        <a:srgbClr val="E7E4AA"/>
      </a:accent5>
      <a:accent6>
        <a:srgbClr val="5C8A00"/>
      </a:accent6>
      <a:hlink>
        <a:srgbClr val="333300"/>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blank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blank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blank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blank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blank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blank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blank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blank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blank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blank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blank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blank 13">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996600"/>
        </a:hlink>
        <a:folHlink>
          <a:srgbClr val="CC9900"/>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754E27"/>
        </a:hlink>
        <a:folHlink>
          <a:srgbClr val="CC9900"/>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754E27"/>
        </a:hlink>
        <a:folHlink>
          <a:srgbClr val="CC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3818</TotalTime>
  <Words>5492</Words>
  <Application>Microsoft Office PowerPoint</Application>
  <PresentationFormat>On-screen Show (4:3)</PresentationFormat>
  <Paragraphs>1110</Paragraphs>
  <Slides>76</Slides>
  <Notes>76</Notes>
  <HiddenSlides>0</HiddenSlides>
  <MMClips>0</MMClips>
  <ScaleCrop>false</ScaleCrop>
  <HeadingPairs>
    <vt:vector size="6" baseType="variant">
      <vt:variant>
        <vt:lpstr>Theme</vt:lpstr>
      </vt:variant>
      <vt:variant>
        <vt:i4>1</vt:i4>
      </vt:variant>
      <vt:variant>
        <vt:lpstr>Slide Titles</vt:lpstr>
      </vt:variant>
      <vt:variant>
        <vt:i4>76</vt:i4>
      </vt:variant>
      <vt:variant>
        <vt:lpstr>Custom Shows</vt:lpstr>
      </vt:variant>
      <vt:variant>
        <vt:i4>12</vt:i4>
      </vt:variant>
    </vt:vector>
  </HeadingPairs>
  <TitlesOfParts>
    <vt:vector size="89" baseType="lpstr">
      <vt:lpstr>blank</vt:lpstr>
      <vt:lpstr>Slide 1</vt:lpstr>
      <vt:lpstr>Information Systems</vt:lpstr>
      <vt:lpstr>An Example Information System</vt:lpstr>
      <vt:lpstr>Definitions</vt:lpstr>
      <vt:lpstr>Persistence</vt:lpstr>
      <vt:lpstr>Database Size</vt:lpstr>
      <vt:lpstr>Multiple Users</vt:lpstr>
      <vt:lpstr>Efficiency</vt:lpstr>
      <vt:lpstr>Convenience</vt:lpstr>
      <vt:lpstr>Safety</vt:lpstr>
      <vt:lpstr>Information Systems</vt:lpstr>
      <vt:lpstr>Using Databases</vt:lpstr>
      <vt:lpstr>Database Modeling</vt:lpstr>
      <vt:lpstr>BC: UML</vt:lpstr>
      <vt:lpstr>Peter Chen Entity-Relationship Diagrams</vt:lpstr>
      <vt:lpstr>BC: ERD</vt:lpstr>
      <vt:lpstr>Edgar F. Codd (1923-2003) Relational Data Model</vt:lpstr>
      <vt:lpstr>Relations</vt:lpstr>
      <vt:lpstr>Example</vt:lpstr>
      <vt:lpstr>Representing Relationships</vt:lpstr>
      <vt:lpstr>Representing Relationships</vt:lpstr>
      <vt:lpstr>One-to-Many Relationships</vt:lpstr>
      <vt:lpstr>Many-to-Many Relationships</vt:lpstr>
      <vt:lpstr>Recursive Relationships</vt:lpstr>
      <vt:lpstr>Slide 25</vt:lpstr>
      <vt:lpstr>Integrity Constraints</vt:lpstr>
      <vt:lpstr>Referential Integrity</vt:lpstr>
      <vt:lpstr>Redundancy</vt:lpstr>
      <vt:lpstr>BC: UML Data Modeling Profile</vt:lpstr>
      <vt:lpstr>Database Management Systems </vt:lpstr>
      <vt:lpstr>Database System History</vt:lpstr>
      <vt:lpstr>Flat-File Databases</vt:lpstr>
      <vt:lpstr>Hierarchical Databases</vt:lpstr>
      <vt:lpstr>Example: 1-to-many</vt:lpstr>
      <vt:lpstr>Example: many-to-many</vt:lpstr>
      <vt:lpstr>Network Databases</vt:lpstr>
      <vt:lpstr>Example: many-to-many</vt:lpstr>
      <vt:lpstr>DBMS Architecture</vt:lpstr>
      <vt:lpstr>Slide 39</vt:lpstr>
      <vt:lpstr>Slide 40</vt:lpstr>
      <vt:lpstr>Slide 41</vt:lpstr>
      <vt:lpstr>SQL</vt:lpstr>
      <vt:lpstr>CREATE TABLE Syntax</vt:lpstr>
      <vt:lpstr>Creating Tables</vt:lpstr>
      <vt:lpstr>SELECT Syntax</vt:lpstr>
      <vt:lpstr>Single-Table Queries</vt:lpstr>
      <vt:lpstr>The Select Clause</vt:lpstr>
      <vt:lpstr>The Select Clause (cont.)</vt:lpstr>
      <vt:lpstr>The Select Clause (cont.)</vt:lpstr>
      <vt:lpstr>The Select Clause (cont.)</vt:lpstr>
      <vt:lpstr>The Where Clause</vt:lpstr>
      <vt:lpstr>The Where Clause (cont.)</vt:lpstr>
      <vt:lpstr>The Where Clause (cont.)</vt:lpstr>
      <vt:lpstr>The Order By Clause</vt:lpstr>
      <vt:lpstr>Multiple-Table Queries</vt:lpstr>
      <vt:lpstr>Multiple-Table Queries (cont.)</vt:lpstr>
      <vt:lpstr>Inserting Data</vt:lpstr>
      <vt:lpstr>Updating Data</vt:lpstr>
      <vt:lpstr>Deleting Data</vt:lpstr>
      <vt:lpstr>Importing External Data</vt:lpstr>
      <vt:lpstr>Edgar F. Codd (1923-2003)  Relational Algebra/Calculus</vt:lpstr>
      <vt:lpstr>Database Programming</vt:lpstr>
      <vt:lpstr>Impedance Mismatch</vt:lpstr>
      <vt:lpstr>JDBC</vt:lpstr>
      <vt:lpstr>An Example</vt:lpstr>
      <vt:lpstr>The Output</vt:lpstr>
      <vt:lpstr>JDBC Connections</vt:lpstr>
      <vt:lpstr>JDBC Statements</vt:lpstr>
      <vt:lpstr>JDBC ResultSets</vt:lpstr>
      <vt:lpstr>Persistent Objects</vt:lpstr>
      <vt:lpstr>Object Identifier</vt:lpstr>
      <vt:lpstr>Persistence Façade</vt:lpstr>
      <vt:lpstr>Active Record</vt:lpstr>
      <vt:lpstr>Database Mapper</vt:lpstr>
      <vt:lpstr>Object Materialization</vt:lpstr>
      <vt:lpstr>Edgar F. Codd (1923-2003) Turing Award</vt:lpstr>
      <vt:lpstr>introduction</vt:lpstr>
      <vt:lpstr>modeling</vt:lpstr>
      <vt:lpstr>uml</vt:lpstr>
      <vt:lpstr>erd</vt:lpstr>
      <vt:lpstr>relational</vt:lpstr>
      <vt:lpstr>history</vt:lpstr>
      <vt:lpstr>sql</vt:lpstr>
      <vt:lpstr>jdbc</vt:lpstr>
      <vt:lpstr>persistence</vt:lpstr>
      <vt:lpstr>codd</vt:lpstr>
      <vt:lpstr>dbms</vt:lpstr>
      <vt:lpstr>architecture</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262 - Software Engineering - Calvin College</dc:title>
  <dc:creator>Keith Vander Linden</dc:creator>
  <cp:lastModifiedBy>Information Technology</cp:lastModifiedBy>
  <cp:revision>578</cp:revision>
  <cp:lastPrinted>2000-01-31T15:44:41Z</cp:lastPrinted>
  <dcterms:created xsi:type="dcterms:W3CDTF">1998-07-17T11:42:18Z</dcterms:created>
  <dcterms:modified xsi:type="dcterms:W3CDTF">2009-08-26T19:53:35Z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kvlinden@calvin.edu</vt:lpwstr>
  </property>
  <property fmtid="{D5CDD505-2E9C-101B-9397-08002B2CF9AE}" pid="8" name="HomePage">
    <vt:lpwstr>http://www.calvin.edu/~kvlinden</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3</vt:i4>
  </property>
  <property fmtid="{D5CDD505-2E9C-101B-9397-08002B2CF9AE}" pid="21" name="OutputDir">
    <vt:lpwstr>D:\Courses\247</vt:lpwstr>
  </property>
</Properties>
</file>