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997700" cy="9283700"/>
  <p:custShowLst>
    <p:custShow name="introduction" id="0">
      <p:sldLst>
        <p:sld r:id="rId4"/>
        <p:sld r:id="rId5"/>
        <p:sld r:id="rId6"/>
        <p:sld r:id="rId7"/>
        <p:sld r:id="rId8"/>
      </p:sldLst>
    </p:custShow>
    <p:custShow name="patterns" id="1">
      <p:sldLst>
        <p:sld r:id="rId9"/>
        <p:sld r:id="rId10"/>
      </p:sldLst>
    </p:custShow>
    <p:custShow name="grasp" id="2">
      <p:sldLst>
        <p:sld r:id="rId11"/>
        <p:sld r:id="rId12"/>
        <p:sld r:id="rId13"/>
        <p:sld r:id="rId14"/>
      </p:sldLst>
    </p:custShow>
    <p:custShow name="gof" id="3">
      <p:sldLst>
        <p:sld r:id="rId15"/>
        <p:sld r:id="rId16"/>
        <p:sld r:id="rId17"/>
        <p:sld r:id="rId18"/>
      </p:sldLst>
    </p:custShow>
    <p:custShow name="architecture" id="4">
      <p:sldLst>
        <p:sld r:id="rId19"/>
      </p:sldLst>
    </p:custShow>
    <p:custShow name="brooks" id="5">
      <p:sldLst>
        <p:sld r:id="rId20"/>
      </p:sldLst>
    </p:custShow>
  </p:custShow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24460" autoAdjust="0"/>
    <p:restoredTop sz="81698" autoAdjust="0"/>
  </p:normalViewPr>
  <p:slideViewPr>
    <p:cSldViewPr>
      <p:cViewPr varScale="1">
        <p:scale>
          <a:sx n="106" d="100"/>
          <a:sy n="106" d="100"/>
        </p:scale>
        <p:origin x="-3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1914" y="-90"/>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8192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atin typeface="Times New Roman" pitchFamily="18" charset="0"/>
              </a:defRPr>
            </a:lvl1pPr>
          </a:lstStyle>
          <a:p>
            <a:pPr>
              <a:defRPr/>
            </a:pPr>
            <a:endParaRPr lang="en-US"/>
          </a:p>
        </p:txBody>
      </p:sp>
      <p:sp>
        <p:nvSpPr>
          <p:cNvPr id="8192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8192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atin typeface="Times New Roman" pitchFamily="18" charset="0"/>
              </a:defRPr>
            </a:lvl1pPr>
          </a:lstStyle>
          <a:p>
            <a:pPr>
              <a:defRPr/>
            </a:pPr>
            <a:fld id="{E9205416-D400-4879-85F4-66A0C97B71B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47107"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7109" name="Rectangle 5"/>
          <p:cNvSpPr>
            <a:spLocks noGrp="1" noChangeArrowheads="1"/>
          </p:cNvSpPr>
          <p:nvPr>
            <p:ph type="body" sz="quarter" idx="3"/>
          </p:nvPr>
        </p:nvSpPr>
        <p:spPr bwMode="auto">
          <a:xfrm>
            <a:off x="933450" y="4410075"/>
            <a:ext cx="5130800"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10"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47111"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atin typeface="Times New Roman" pitchFamily="18" charset="0"/>
              </a:defRPr>
            </a:lvl1pPr>
          </a:lstStyle>
          <a:p>
            <a:pPr>
              <a:defRPr/>
            </a:pPr>
            <a:fld id="{95A37C7C-02CB-4CB3-80A2-576BED53088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407BEB40-58BE-4C5F-9812-AA239EEC3D20}" type="slidenum">
              <a:rPr lang="en-US" smtClean="0"/>
              <a:pPr/>
              <a:t>1</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mtClean="0"/>
              <a:t>Schedule:  Do this lecture on design week #1 Wednesday.</a:t>
            </a:r>
          </a:p>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2A8D5B2-41B2-4CEF-AB3D-E97F2FE39969}" type="slidenum">
              <a:rPr lang="en-US" smtClean="0"/>
              <a:pPr/>
              <a:t>10</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smtClean="0"/>
              <a:t>He also includes:</a:t>
            </a:r>
          </a:p>
          <a:p>
            <a:pPr>
              <a:buFontTx/>
              <a:buChar char="•"/>
            </a:pPr>
            <a:r>
              <a:rPr lang="en-US" smtClean="0"/>
              <a:t>Low coupling – too low-level, discussed above</a:t>
            </a:r>
          </a:p>
          <a:p>
            <a:pPr>
              <a:buFontTx/>
              <a:buChar char="•"/>
            </a:pPr>
            <a:r>
              <a:rPr lang="en-US" smtClean="0"/>
              <a:t>High cohesion – too low-level, discussed above</a:t>
            </a:r>
          </a:p>
          <a:p>
            <a:pPr>
              <a:buFontTx/>
              <a:buChar char="•"/>
            </a:pPr>
            <a:r>
              <a:rPr lang="en-US" smtClean="0"/>
              <a:t>Polymorphism  - part of OO</a:t>
            </a:r>
          </a:p>
          <a:p>
            <a:pPr>
              <a:buFontTx/>
              <a:buChar char="•"/>
            </a:pPr>
            <a:r>
              <a:rPr lang="en-US" smtClean="0"/>
              <a:t>Protected variations (information hiding) – too low-level, discussed above</a:t>
            </a:r>
          </a:p>
          <a:p>
            <a:pPr>
              <a:buFontTx/>
              <a:buChar char="•"/>
            </a:pPr>
            <a:r>
              <a:rPr lang="en-US" smtClean="0"/>
              <a:t>Creator, a special case of information expert for most applications</a:t>
            </a:r>
          </a:p>
          <a:p>
            <a:pPr>
              <a:buFontTx/>
              <a:buChar char="•"/>
            </a:pPr>
            <a:r>
              <a:rPr lang="en-US" smtClean="0"/>
              <a:t>Pure fabrication – a general tool for introducing non-domain classes, not targeting a specific problem.</a:t>
            </a:r>
          </a:p>
          <a:p>
            <a:endParaRPr lang="en-US" smtClean="0"/>
          </a:p>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C2B7309-3585-44E4-B2C9-F755E4F1CB8A}" type="slidenum">
              <a:rPr lang="en-US" smtClean="0"/>
              <a:pPr/>
              <a:t>11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smtClean="0"/>
              <a:t>This is basically another way of focusing on responsibility. </a:t>
            </a:r>
          </a:p>
          <a:p>
            <a:r>
              <a:rPr lang="en-US" smtClean="0"/>
              <a:t>Examples:  </a:t>
            </a:r>
          </a:p>
          <a:p>
            <a:pPr>
              <a:buFontTx/>
              <a:buChar char="•"/>
            </a:pPr>
            <a:r>
              <a:rPr lang="en-US" smtClean="0"/>
              <a:t>Who should create an ThinkGeek order?  In our design it was the controller because it met all 3 of the criteria.</a:t>
            </a:r>
          </a:p>
          <a:p>
            <a:pPr>
              <a:buFontTx/>
              <a:buChar char="•"/>
            </a:pPr>
            <a:r>
              <a:rPr lang="en-US" smtClean="0"/>
              <a:t>Who should commit an order to the database?  In our design it was the order itself.</a:t>
            </a:r>
          </a:p>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91E1FD3-FEFD-4DF0-B9C5-72FBF887DF87}" type="slidenum">
              <a:rPr lang="en-US" smtClean="0"/>
              <a:pPr/>
              <a:t>12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smtClean="0"/>
              <a:t>This is the C part of the old MVC pattern.  UI objects should not handle domain processing, and domain objects should not handle UI processing.</a:t>
            </a:r>
          </a:p>
          <a:p>
            <a:pPr>
              <a:buFontTx/>
              <a:buChar char="•"/>
            </a:pPr>
            <a:r>
              <a:rPr lang="en-US" smtClean="0"/>
              <a:t>The façade is the single, pure fabricated (i.e., not in the domain model) object that controls things.</a:t>
            </a:r>
          </a:p>
          <a:p>
            <a:pPr>
              <a:buFontTx/>
              <a:buChar char="•"/>
            </a:pPr>
            <a:r>
              <a:rPr lang="en-US" smtClean="0"/>
              <a:t>The session is a controller specifically designed to handle on use case – they’re good for situations in which a single controller would get too large.</a:t>
            </a:r>
          </a:p>
          <a:p>
            <a:r>
              <a:rPr lang="en-US" smtClean="0"/>
              <a:t>Example:  Who handles the commands from the user?  In our design it was the controller, which served as a façade for the rest of the system.  A session controller would have encapsulated individual use cases or scenarios, so the UI would have to know which session controller to call in which situations.</a:t>
            </a:r>
          </a:p>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67908EE-1825-4B40-8F70-86CA87051C8F}" type="slidenum">
              <a:rPr lang="en-US" smtClean="0"/>
              <a:pPr/>
              <a:t>13</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lang="en-US" smtClean="0"/>
              <a:t>Adding layers of abstraction is a standard approach to design.  The intermediate object is not part of the domain, but is fabricated for this system task.</a:t>
            </a:r>
          </a:p>
          <a:p>
            <a:r>
              <a:rPr lang="en-US" smtClean="0"/>
              <a:t>Example: We added the controller to the ThinkGeek design, that wasn’t part of any domain.  Another common place to fabricate a object class is with databases, which frequently have a database singleton object that manages database access.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2A61F41-D9B5-4851-B4CC-2E5BB2FD80FB}" type="slidenum">
              <a:rPr lang="en-US" smtClean="0"/>
              <a:pPr/>
              <a:t>14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smtClean="0"/>
              <a:t>GoF – the gang of four.</a:t>
            </a:r>
          </a:p>
          <a:p>
            <a:r>
              <a:rPr lang="en-US" smtClean="0"/>
              <a:t>There are more like patterns that principles.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1FAA50C-561A-4516-94E4-2049853A9D5F}" type="slidenum">
              <a:rPr lang="en-US" smtClean="0"/>
              <a:pPr/>
              <a:t>15</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mtClean="0"/>
              <a:t>Aka Wrapper</a:t>
            </a:r>
          </a:p>
          <a:p>
            <a:r>
              <a:rPr lang="en-US" smtClean="0"/>
              <a:t>Advantage:</a:t>
            </a:r>
          </a:p>
          <a:p>
            <a:pPr lvl="1"/>
            <a:r>
              <a:rPr lang="en-US" smtClean="0"/>
              <a:t>You don’t have to re-implement the Adaptee class.</a:t>
            </a:r>
          </a:p>
          <a:p>
            <a:r>
              <a:rPr lang="en-US" smtClean="0"/>
              <a:t>Potential Consequences:</a:t>
            </a:r>
          </a:p>
          <a:p>
            <a:pPr lvl="1"/>
            <a:r>
              <a:rPr lang="en-US" smtClean="0"/>
              <a:t>may slow things down</a:t>
            </a:r>
          </a:p>
          <a:p>
            <a:pPr lvl="1"/>
            <a:r>
              <a:rPr lang="en-US" smtClean="0"/>
              <a:t>you may need to use a </a:t>
            </a:r>
            <a:r>
              <a:rPr lang="en-US" i="1" smtClean="0"/>
              <a:t>two-way adapter  (</a:t>
            </a:r>
            <a:r>
              <a:rPr lang="en-US" smtClean="0"/>
              <a:t>Two-way adaptors support both the Target interface and the adaptee interface)</a:t>
            </a:r>
          </a:p>
          <a:p>
            <a:pPr lvl="1"/>
            <a:endParaRPr lang="en-US" smtClean="0"/>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CA780EA-D683-4EE5-93A7-DCDA2B9FE028}" type="slidenum">
              <a:rPr lang="en-US" smtClean="0"/>
              <a:pPr/>
              <a:t>16</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smtClean="0"/>
              <a:t>e.g. STL iterators</a:t>
            </a:r>
          </a:p>
          <a:p>
            <a:r>
              <a:rPr lang="en-US" smtClean="0"/>
              <a:t>Introduce the example of two kinds of lists: SimpleList and SkipList.  A SkipList is like a list, but it is implemented more like a balanced tree.  </a:t>
            </a:r>
          </a:p>
          <a:p>
            <a:r>
              <a:rPr lang="en-US" smtClean="0"/>
              <a:t>We’d like to be able to iterate across both of these structures in a similar manner.</a:t>
            </a:r>
          </a:p>
          <a:p>
            <a:r>
              <a:rPr lang="en-US" smtClean="0"/>
              <a:t>Note that the CreateIterator() function of the ConcreteAggregate does:</a:t>
            </a:r>
          </a:p>
          <a:p>
            <a:r>
              <a:rPr lang="en-US" b="1" smtClean="0">
                <a:latin typeface="Courier New" pitchFamily="49" charset="0"/>
              </a:rPr>
              <a:t>return new ConcreteIterator(this);</a:t>
            </a:r>
          </a:p>
          <a:p>
            <a:r>
              <a:rPr lang="en-US" smtClean="0"/>
              <a:t>Thus, there is a additional </a:t>
            </a:r>
            <a:r>
              <a:rPr lang="en-US" i="1" smtClean="0"/>
              <a:t>dependency</a:t>
            </a:r>
            <a:r>
              <a:rPr lang="en-US" smtClean="0"/>
              <a:t> relationship between these two classes indicating that changes to the constructor of the ConcreteIterator will change the return statement just given in ConcreteAggregate above.</a:t>
            </a:r>
          </a:p>
          <a:p>
            <a:endParaRPr lang="en-US" smtClean="0"/>
          </a:p>
          <a:p>
            <a:endParaRPr lang="en-US" smtClean="0"/>
          </a:p>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5C5ECA5-6600-4ADC-9F20-EA1FDAB8263B}" type="slidenum">
              <a:rPr lang="en-US" smtClean="0"/>
              <a:pPr/>
              <a:t>17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smtClean="0"/>
              <a:t>The underlines mean static attributes/methods (which I couldn’t get done in StarUML).</a:t>
            </a:r>
          </a:p>
          <a:p>
            <a:r>
              <a:rPr lang="en-US" smtClean="0"/>
              <a:t>The getInstance() function does this:</a:t>
            </a:r>
          </a:p>
          <a:p>
            <a:endParaRPr lang="en-US" smtClean="0"/>
          </a:p>
          <a:p>
            <a:r>
              <a:rPr lang="en-US" smtClean="0"/>
              <a:t>if (instance == null)</a:t>
            </a:r>
          </a:p>
          <a:p>
            <a:r>
              <a:rPr lang="en-US" smtClean="0"/>
              <a:t>  return new Singleton();</a:t>
            </a:r>
          </a:p>
          <a:p>
            <a:r>
              <a:rPr lang="en-US" smtClean="0"/>
              <a:t>else</a:t>
            </a:r>
          </a:p>
          <a:p>
            <a:r>
              <a:rPr lang="en-US" smtClean="0"/>
              <a:t>  return instance;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60FFBF3-FDB6-456F-9077-67E8401FF205}" type="slidenum">
              <a:rPr lang="en-US" smtClean="0"/>
              <a:pPr/>
              <a:t>18</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smtClean="0"/>
              <a:t>There are other architectural level patterns, but we’ll stick with this very general one.</a:t>
            </a:r>
          </a:p>
          <a:p>
            <a:r>
              <a:rPr lang="en-US" smtClean="0"/>
              <a:t>See larman, page 199-203</a:t>
            </a:r>
          </a:p>
          <a:p>
            <a:pPr>
              <a:buFontTx/>
              <a:buChar char="•"/>
            </a:pPr>
            <a:r>
              <a:rPr lang="en-US" smtClean="0"/>
              <a:t>UI – GUI</a:t>
            </a:r>
          </a:p>
          <a:p>
            <a:pPr>
              <a:buFontTx/>
              <a:buChar char="•"/>
            </a:pPr>
            <a:r>
              <a:rPr lang="en-US" smtClean="0"/>
              <a:t>Application – workflow, session state, window transitions</a:t>
            </a:r>
          </a:p>
          <a:p>
            <a:pPr>
              <a:buFontTx/>
              <a:buChar char="•"/>
            </a:pPr>
            <a:r>
              <a:rPr lang="en-US" smtClean="0"/>
              <a:t>Domain – business logic</a:t>
            </a:r>
          </a:p>
          <a:p>
            <a:pPr>
              <a:buFontTx/>
              <a:buChar char="•"/>
            </a:pPr>
            <a:r>
              <a:rPr lang="en-US" smtClean="0"/>
              <a:t>Business Infrastructure – low-level business services (e.g., currency converter)</a:t>
            </a:r>
          </a:p>
          <a:p>
            <a:pPr>
              <a:buFontTx/>
              <a:buChar char="•"/>
            </a:pPr>
            <a:r>
              <a:rPr lang="en-US" smtClean="0"/>
              <a:t>Technical services – frameworks, persistence, security</a:t>
            </a:r>
          </a:p>
          <a:p>
            <a:pPr>
              <a:buFontTx/>
              <a:buChar char="•"/>
            </a:pPr>
            <a:r>
              <a:rPr lang="en-US" smtClean="0"/>
              <a:t>Foundation – data structures, threads, math, DB, networking</a:t>
            </a:r>
          </a:p>
          <a:p>
            <a:pPr>
              <a:buFontTx/>
              <a:buChar char="•"/>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B1333B8-E07F-4632-A999-F805F73B9820}" type="slidenum">
              <a:rPr lang="en-US" smtClean="0"/>
              <a:pPr/>
              <a:t>19</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a:lnSpc>
                <a:spcPct val="90000"/>
              </a:lnSpc>
              <a:spcBef>
                <a:spcPct val="50000"/>
              </a:spcBef>
            </a:pPr>
            <a:r>
              <a:rPr lang="en-US" smtClean="0"/>
              <a:t>Even a man who is pure at heart, </a:t>
            </a:r>
            <a:br>
              <a:rPr lang="en-US" smtClean="0"/>
            </a:br>
            <a:r>
              <a:rPr lang="en-US" smtClean="0"/>
              <a:t>and says his prayers by night, </a:t>
            </a:r>
            <a:br>
              <a:rPr lang="en-US" smtClean="0"/>
            </a:br>
            <a:r>
              <a:rPr lang="en-US" smtClean="0"/>
              <a:t>can become a wolf when the wolfsbane blooms, </a:t>
            </a:r>
            <a:br>
              <a:rPr lang="en-US" smtClean="0"/>
            </a:br>
            <a:r>
              <a:rPr lang="en-US" smtClean="0"/>
              <a:t>and the moon is clear and bright.</a:t>
            </a:r>
          </a:p>
          <a:p>
            <a:pPr>
              <a:lnSpc>
                <a:spcPct val="90000"/>
              </a:lnSpc>
              <a:spcBef>
                <a:spcPct val="50000"/>
              </a:spcBef>
            </a:pPr>
            <a:endParaRPr lang="en-US" smtClean="0"/>
          </a:p>
          <a:p>
            <a:pPr>
              <a:lnSpc>
                <a:spcPct val="90000"/>
              </a:lnSpc>
            </a:pPr>
            <a:r>
              <a:rPr lang="en-US" smtClean="0"/>
              <a:t>What is the story of the werewolves? How can software projects be like them?</a:t>
            </a:r>
          </a:p>
          <a:p>
            <a:pPr>
              <a:lnSpc>
                <a:spcPct val="90000"/>
              </a:lnSpc>
            </a:pPr>
            <a:r>
              <a:rPr lang="en-US" smtClean="0"/>
              <a:t>Consider the history of computer hardware:</a:t>
            </a:r>
          </a:p>
          <a:p>
            <a:pPr>
              <a:lnSpc>
                <a:spcPct val="90000"/>
              </a:lnSpc>
              <a:buFontTx/>
              <a:buChar char="•"/>
            </a:pPr>
            <a:r>
              <a:rPr lang="en-US" smtClean="0"/>
              <a:t>1st generation (51-59) vacuum tubes</a:t>
            </a:r>
          </a:p>
          <a:p>
            <a:pPr>
              <a:lnSpc>
                <a:spcPct val="90000"/>
              </a:lnSpc>
              <a:buFontTx/>
              <a:buChar char="•"/>
            </a:pPr>
            <a:r>
              <a:rPr lang="en-US" smtClean="0"/>
              <a:t>2nd generation (59-63) transistor/high-level languages</a:t>
            </a:r>
          </a:p>
          <a:p>
            <a:pPr>
              <a:lnSpc>
                <a:spcPct val="90000"/>
              </a:lnSpc>
              <a:buFontTx/>
              <a:buChar char="•"/>
            </a:pPr>
            <a:r>
              <a:rPr lang="en-US" smtClean="0"/>
              <a:t>3rd generation (63-75) integrated circuits</a:t>
            </a:r>
          </a:p>
          <a:p>
            <a:pPr>
              <a:lnSpc>
                <a:spcPct val="90000"/>
              </a:lnSpc>
              <a:buFontTx/>
              <a:buChar char="•"/>
            </a:pPr>
            <a:r>
              <a:rPr lang="en-US" smtClean="0"/>
              <a:t>4th generation (75-today) microprocessor</a:t>
            </a:r>
          </a:p>
          <a:p>
            <a:pPr>
              <a:lnSpc>
                <a:spcPct val="90000"/>
              </a:lnSpc>
              <a:buFontTx/>
              <a:buChar char="•"/>
            </a:pPr>
            <a:r>
              <a:rPr lang="en-US" smtClean="0"/>
              <a:t>!!! 6 orders of magnitude speed increase in 30 years.</a:t>
            </a:r>
          </a:p>
          <a:p>
            <a:pPr>
              <a:lnSpc>
                <a:spcPct val="90000"/>
              </a:lnSpc>
            </a:pPr>
            <a:r>
              <a:rPr lang="en-US" smtClean="0"/>
              <a:t>Has software technology enjoyed a similar increase? Why or why not?</a:t>
            </a:r>
          </a:p>
          <a:p>
            <a:pPr>
              <a:lnSpc>
                <a:spcPct val="90000"/>
              </a:lnSpc>
            </a:pPr>
            <a:r>
              <a:rPr lang="en-US" smtClean="0"/>
              <a:t>Brooks distinguishes between essential and accidental issues. What is the difference? What are some examples of each?</a:t>
            </a:r>
          </a:p>
          <a:p>
            <a:pPr>
              <a:lnSpc>
                <a:spcPct val="90000"/>
              </a:lnSpc>
            </a:pPr>
            <a:r>
              <a:rPr lang="en-US" smtClean="0"/>
              <a:t>He also identifies some potential silver bullets. Name some.</a:t>
            </a:r>
          </a:p>
          <a:p>
            <a:pPr>
              <a:lnSpc>
                <a:spcPct val="90000"/>
              </a:lnSpc>
            </a:pPr>
            <a:r>
              <a:rPr lang="en-US" smtClean="0"/>
              <a:t>He closes with what he feels are promising attacks on the essential problem. What are these approaches?</a:t>
            </a:r>
          </a:p>
          <a:p>
            <a:pPr>
              <a:lnSpc>
                <a:spcPct val="90000"/>
              </a:lnSpc>
            </a:pPr>
            <a:r>
              <a:rPr lang="en-US" smtClean="0"/>
              <a:t>Books’ point is essentially that of the Dilbert comic this week.</a:t>
            </a:r>
          </a:p>
          <a:p>
            <a:pPr>
              <a:lnSpc>
                <a:spcPct val="90000"/>
              </a:lnSpc>
              <a:spcBef>
                <a:spcPct val="50000"/>
              </a:spcBef>
            </a:pPr>
            <a:endParaRPr lang="en-US" smtClean="0"/>
          </a:p>
          <a:p>
            <a:pPr>
              <a:lnSpc>
                <a:spcPct val="90000"/>
              </a:lnSpc>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3B23F15-8F99-4F93-BC53-4FE90D8C8B7E}" type="slidenum">
              <a:rPr lang="en-US" smtClean="0"/>
              <a:pPr/>
              <a:t>2</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r>
              <a:rPr lang="en-US" smtClean="0"/>
              <a:t>This covers the UP discipline of design.  It is usually done throughout the elaboration phases and into construction.</a:t>
            </a:r>
          </a:p>
          <a:p>
            <a:r>
              <a:rPr lang="en-US" smtClean="0"/>
              <a:t>Here’s how the story goes (as explained by Susan Hendrix):  The project is started, the requirements set and the developers write a sort of hand-waving design document (they want to code, you see).  They then do what they were born to do, hack.  And then, they have a lot of bugs to fix…  Moral of the story: Beginnings are more important than endings.</a:t>
            </a: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7B1D7C5-AB61-4551-854D-8555B0365C04}" type="slidenum">
              <a:rPr lang="en-US" smtClean="0"/>
              <a:pPr/>
              <a:t>3</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smtClean="0"/>
              <a:t>Definition from Larman.  It’s a conceptual solution, not an implemented solution.   We’re asking “how?” questions.</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FE66AAF-5DE1-49DE-AD8C-93DDF9EBF65F}" type="slidenum">
              <a:rPr lang="en-US" smtClean="0"/>
              <a:pPr/>
              <a:t>4</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dirty="0" smtClean="0"/>
              <a:t>Effectiveness – The design had better </a:t>
            </a:r>
            <a:r>
              <a:rPr lang="en-US" b="0" i="1" dirty="0" smtClean="0"/>
              <a:t>correctly </a:t>
            </a:r>
            <a:r>
              <a:rPr lang="en-US" dirty="0" smtClean="0"/>
              <a:t>/</a:t>
            </a:r>
            <a:r>
              <a:rPr lang="en-US" i="1" dirty="0" smtClean="0"/>
              <a:t>efficiently</a:t>
            </a:r>
            <a:r>
              <a:rPr lang="en-US" dirty="0" smtClean="0"/>
              <a:t> implement the requirements at an</a:t>
            </a:r>
            <a:r>
              <a:rPr lang="en-US" baseline="0" dirty="0" smtClean="0"/>
              <a:t> </a:t>
            </a:r>
            <a:r>
              <a:rPr lang="en-US" i="1" baseline="0" dirty="0" smtClean="0"/>
              <a:t>affordable</a:t>
            </a:r>
            <a:r>
              <a:rPr lang="en-US" dirty="0" smtClean="0"/>
              <a:t> price.</a:t>
            </a:r>
          </a:p>
          <a:p>
            <a:r>
              <a:rPr lang="en-US" dirty="0" smtClean="0"/>
              <a:t>Understandability – The design had better be </a:t>
            </a:r>
            <a:r>
              <a:rPr lang="en-US" i="1" dirty="0" smtClean="0"/>
              <a:t>usable</a:t>
            </a:r>
            <a:r>
              <a:rPr lang="en-US" baseline="0" dirty="0" smtClean="0"/>
              <a:t> for users and </a:t>
            </a:r>
            <a:r>
              <a:rPr lang="en-US" i="1" dirty="0" smtClean="0"/>
              <a:t>understandable</a:t>
            </a:r>
            <a:r>
              <a:rPr lang="en-US" dirty="0" smtClean="0"/>
              <a:t> for other developers.</a:t>
            </a:r>
          </a:p>
          <a:p>
            <a:r>
              <a:rPr lang="en-US" dirty="0" smtClean="0"/>
              <a:t>Adaptability – The design had better respond well to (inevitable) change.</a:t>
            </a:r>
          </a:p>
          <a:p>
            <a:r>
              <a:rPr lang="en-US" dirty="0" smtClean="0"/>
              <a:t>Aesthetics – The design should be beautiful. You know that getting it to work != getting it RIGHT.  If you don’t find beauty in what you do, then you’ll never really be fulfilled in your vocation.</a:t>
            </a:r>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D189A89-69BA-4C44-B6A3-9540C90F80E4}" type="slidenum">
              <a:rPr lang="en-US" smtClean="0"/>
              <a:pPr/>
              <a:t>5</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a:buFontTx/>
              <a:buChar char="•"/>
            </a:pPr>
            <a:r>
              <a:rPr lang="en-US" i="1" smtClean="0"/>
              <a:t>Utilitas - commodity</a:t>
            </a:r>
            <a:r>
              <a:rPr lang="en-US" smtClean="0"/>
              <a:t> - the structure must do what you need  - Analysis?</a:t>
            </a:r>
          </a:p>
          <a:p>
            <a:pPr>
              <a:buFontTx/>
              <a:buChar char="•"/>
            </a:pPr>
            <a:r>
              <a:rPr lang="en-US" i="1" smtClean="0"/>
              <a:t>Venustas - delight</a:t>
            </a:r>
            <a:r>
              <a:rPr lang="en-US" smtClean="0"/>
              <a:t> - it must be aesthetically pleasing – Design?</a:t>
            </a:r>
          </a:p>
          <a:p>
            <a:pPr>
              <a:buFontTx/>
              <a:buChar char="•"/>
            </a:pPr>
            <a:r>
              <a:rPr lang="en-US" i="1" smtClean="0"/>
              <a:t>Firmitas - firmness</a:t>
            </a:r>
            <a:r>
              <a:rPr lang="en-US" smtClean="0"/>
              <a:t> - it must be structurally sound – Implementation? </a:t>
            </a:r>
          </a:p>
          <a:p>
            <a:r>
              <a:rPr lang="en-US" smtClean="0"/>
              <a:t>Some think this combining of roles in SE is dangerous (e.g., Terry Winograd).  </a:t>
            </a:r>
          </a:p>
          <a:p>
            <a:r>
              <a:rPr lang="en-US" smtClean="0"/>
              <a:t>OO approaches tend to blur the lines between analysis/design/implementation, so you must keep the UP disciplines straight.  Wear different hats if you must, but keep them separate.  Even if you use an iterative approach, ask “what” first, then “how”, then do in each cycle.</a:t>
            </a:r>
          </a:p>
          <a:p>
            <a:endParaRPr lang="en-US" smtClean="0"/>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34D0B75-AF42-4213-ACFB-1C7181AE375B}" type="slidenum">
              <a:rPr lang="en-US" smtClean="0"/>
              <a:pPr/>
              <a:t>6</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r>
              <a:rPr lang="en-US" smtClean="0"/>
              <a:t>Design approaches:</a:t>
            </a:r>
          </a:p>
          <a:p>
            <a:pPr>
              <a:buFontTx/>
              <a:buChar char="•"/>
            </a:pPr>
            <a:r>
              <a:rPr lang="en-US" smtClean="0"/>
              <a:t>Structured design</a:t>
            </a:r>
          </a:p>
          <a:p>
            <a:pPr>
              <a:buFontTx/>
              <a:buChar char="•"/>
            </a:pPr>
            <a:r>
              <a:rPr lang="en-US" smtClean="0"/>
              <a:t>Object-oriented design</a:t>
            </a:r>
          </a:p>
          <a:p>
            <a:pPr>
              <a:buFontTx/>
              <a:buChar char="•"/>
            </a:pPr>
            <a:r>
              <a:rPr lang="en-US" smtClean="0"/>
              <a:t>Functional design</a:t>
            </a:r>
          </a:p>
          <a:p>
            <a:pPr>
              <a:buFontTx/>
              <a:buChar char="•"/>
            </a:pPr>
            <a:r>
              <a:rPr lang="en-US" smtClean="0"/>
              <a:t>Etc</a:t>
            </a:r>
          </a:p>
          <a:p>
            <a:r>
              <a:rPr lang="en-US" smtClean="0"/>
              <a:t>My sense is that the fundamental principles these:</a:t>
            </a:r>
          </a:p>
          <a:p>
            <a:pPr>
              <a:buFontTx/>
              <a:buChar char="•"/>
            </a:pPr>
            <a:r>
              <a:rPr lang="en-US" smtClean="0"/>
              <a:t>Modularity – Divide and conquer, which encourages reuse, and when you do, strive for:</a:t>
            </a:r>
          </a:p>
          <a:p>
            <a:pPr lvl="1">
              <a:buFontTx/>
              <a:buChar char="•"/>
            </a:pPr>
            <a:r>
              <a:rPr lang="en-US" smtClean="0"/>
              <a:t>High cohesion – objects should have maximal intra-object relatedness.</a:t>
            </a:r>
          </a:p>
          <a:p>
            <a:pPr lvl="1">
              <a:buFontTx/>
              <a:buChar char="•"/>
            </a:pPr>
            <a:r>
              <a:rPr lang="en-US" smtClean="0"/>
              <a:t>Low coupling – objects should have minimal inter-object dependency.</a:t>
            </a:r>
          </a:p>
          <a:p>
            <a:pPr>
              <a:buFontTx/>
              <a:buChar char="•"/>
            </a:pPr>
            <a:r>
              <a:rPr lang="en-US" smtClean="0"/>
              <a:t>Information hiding (aka protected variation) – Build stable interfaces around areas of expected variation.</a:t>
            </a:r>
          </a:p>
          <a:p>
            <a:r>
              <a:rPr lang="en-US" smtClean="0"/>
              <a:t>All of design (abstraction layers, sub-systems, patterns, etc) boil down to these principles.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6F613F9-AA59-46D2-968A-1D5CB0939886}" type="slidenum">
              <a:rPr lang="en-US" smtClean="0"/>
              <a:pPr/>
              <a:t>7</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a:spcBef>
                <a:spcPct val="0"/>
              </a:spcBef>
            </a:pPr>
            <a:r>
              <a:rPr lang="en-US" smtClean="0"/>
              <a:t>The Wright brothers are generally credited with making the first controlled, powered, heavier-than-air flight on December 17, 1903.  See http://invention.psychology.msstate.edu/.  The Wright brothers were true designer/engineers, which is what makes the following quote reported by Pressman (page 263, 3</a:t>
            </a:r>
            <a:r>
              <a:rPr lang="en-US" baseline="30000" smtClean="0"/>
              <a:t>rd</a:t>
            </a:r>
            <a:r>
              <a:rPr lang="en-US" smtClean="0"/>
              <a:t> edition only) particularly distressing:  </a:t>
            </a:r>
            <a:r>
              <a:rPr lang="en-US" i="1" smtClean="0"/>
              <a:t>We build systems like the Wright brothers built airplanes - build the whole thing, push it off a cliff, let it crash, and start over again.</a:t>
            </a:r>
            <a:r>
              <a:rPr lang="en-US" smtClean="0"/>
              <a:t> - R.M. Graham </a:t>
            </a:r>
          </a:p>
          <a:p>
            <a:r>
              <a:rPr lang="en-US" smtClean="0"/>
              <a:t>The Wright Brothers - Designers/Prototypers - A case study of Engineering:</a:t>
            </a:r>
          </a:p>
          <a:p>
            <a:pPr>
              <a:buFontTx/>
              <a:buChar char="•"/>
            </a:pPr>
            <a:r>
              <a:rPr lang="en-US" smtClean="0"/>
              <a:t>Studied the field first - they KNEW the other work</a:t>
            </a:r>
          </a:p>
          <a:p>
            <a:pPr>
              <a:buFontTx/>
              <a:buChar char="•"/>
            </a:pPr>
            <a:r>
              <a:rPr lang="en-US" smtClean="0"/>
              <a:t>Built gliders first (based on earlier work) - Full tests are expensive and relatively uninformative (e.g., failure because of wings, engine, pilot error, etc.).</a:t>
            </a:r>
          </a:p>
          <a:p>
            <a:pPr lvl="1"/>
            <a:r>
              <a:rPr lang="en-US" smtClean="0"/>
              <a:t>- Decomposed the problem into components and then experimented/tested individual components (e.g., lateral control, twisting the wings, wing shapes, wind-tunnel tests of lift, glider tests</a:t>
            </a:r>
          </a:p>
          <a:p>
            <a:pPr lvl="1"/>
            <a:r>
              <a:rPr lang="en-US" smtClean="0"/>
              <a:t>- Successful 1902 glider flight  [see photo: Doing it Wright]</a:t>
            </a:r>
          </a:p>
          <a:p>
            <a:pPr>
              <a:buFontTx/>
              <a:buChar char="-"/>
            </a:pPr>
            <a:r>
              <a:rPr lang="en-US" smtClean="0"/>
              <a:t>Powered flight – The built a gasoline engine, did wind-tunnel tests of propeller shapes, and succeeded in the first flight, December 17, 1903 [see photo: Doing it Wright]</a:t>
            </a:r>
          </a:p>
          <a:p>
            <a:pPr>
              <a:buFontTx/>
              <a:buChar char="-"/>
            </a:pPr>
            <a:r>
              <a:rPr lang="en-US" smtClean="0"/>
              <a:t>Progress was made on each full test [see chart: the puritan fairy tale]</a:t>
            </a:r>
          </a:p>
          <a:p>
            <a:pPr>
              <a:buFontTx/>
              <a:buChar char="-"/>
            </a:pPr>
            <a:r>
              <a:rPr lang="en-US" smtClean="0"/>
              <a:t>The unhappy ending - others stole the credit.</a:t>
            </a:r>
          </a:p>
          <a:p>
            <a:r>
              <a:rPr lang="en-US" smtClean="0"/>
              <a:t>The moral of the story: Software is engineering. Study, decompose, test/experiment. Identify the absolutely critical thing(s) for the prototype. Strive to improve things with each prototype. Be organized [see photo: base-camp] </a:t>
            </a:r>
          </a:p>
          <a:p>
            <a:endParaRPr lang="en-US" smtClean="0"/>
          </a:p>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3EEBE16-77A1-4139-930F-57DF99267AA1}" type="slidenum">
              <a:rPr lang="en-US" smtClean="0"/>
              <a:pPr/>
              <a:t>8</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lvl="1"/>
            <a:r>
              <a:rPr lang="en-US" i="1" smtClean="0"/>
              <a:t>name</a:t>
            </a:r>
            <a:endParaRPr lang="en-US" smtClean="0"/>
          </a:p>
          <a:p>
            <a:pPr lvl="1"/>
            <a:r>
              <a:rPr lang="en-US" i="1" smtClean="0"/>
              <a:t>problem</a:t>
            </a:r>
            <a:r>
              <a:rPr lang="en-US" smtClean="0"/>
              <a:t> - when to use the pattern</a:t>
            </a:r>
          </a:p>
          <a:p>
            <a:pPr lvl="1"/>
            <a:r>
              <a:rPr lang="en-US" i="1" smtClean="0"/>
              <a:t>solution - </a:t>
            </a:r>
            <a:r>
              <a:rPr lang="en-US" smtClean="0"/>
              <a:t>elements of the solution</a:t>
            </a:r>
          </a:p>
          <a:p>
            <a:pPr lvl="1"/>
            <a:r>
              <a:rPr lang="en-US" i="1" smtClean="0"/>
              <a:t>implications - </a:t>
            </a:r>
            <a:r>
              <a:rPr lang="en-US" smtClean="0"/>
              <a:t>trade-offs of use</a:t>
            </a: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95B46CA-3550-4757-8422-626AD9F3F92E}" type="slidenum">
              <a:rPr lang="en-US" smtClean="0"/>
              <a:pPr/>
              <a:t>9</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US" smtClean="0"/>
              <a:t>Kent Beck appears to have first hit on applying named patterns to software.  The gang of four got most of the press for their collection of 23 common software patterns.</a:t>
            </a:r>
          </a:p>
          <a:p>
            <a:r>
              <a:rPr lang="en-US" b="1" smtClean="0"/>
              <a:t>Christopher Alexander</a:t>
            </a:r>
            <a:r>
              <a:rPr lang="en-US" smtClean="0"/>
              <a:t> founded the Center for Environmental Structure in Berkeley and, until recently, was a professor of Architecture at the University of California at Berkeley. Dr. Alexander is well known for </a:t>
            </a:r>
            <a:r>
              <a:rPr lang="en-US" i="1" smtClean="0"/>
              <a:t>Notes on the Synthesis of Form</a:t>
            </a:r>
            <a:r>
              <a:rPr lang="en-US" smtClean="0"/>
              <a:t> (1964), A Pattern Language (1977), and </a:t>
            </a:r>
            <a:r>
              <a:rPr lang="en-US" i="1" smtClean="0"/>
              <a:t>The Timeless Way of Building</a:t>
            </a:r>
            <a:r>
              <a:rPr lang="en-US" smtClean="0"/>
              <a:t> (1979). His forthcoming book is entitled </a:t>
            </a:r>
            <a:r>
              <a:rPr lang="en-US" i="1" smtClean="0"/>
              <a:t>The Nature of Order.</a:t>
            </a:r>
            <a:r>
              <a:rPr lang="en-US" smtClean="0"/>
              <a:t> Among the many honors bestowed upon him during his career are receipt of the Gold Medal for Research conferred by the American Institute of Architects, membership in the Swedish Royal Academy, being elected fellow of the American Academy of Arts and Sciences, and his position as Trustee of the Prince of Wales's Institute of Architecture. Dr. Alexander received his B.Arch. and M.A. in Mathematics from Cambridge University, and his Ph.D. in Architecture from Harvard University. </a:t>
            </a:r>
          </a:p>
          <a:p>
            <a:r>
              <a:rPr lang="en-US" smtClean="0"/>
              <a:t>Christopher Alexander was born in Vienna, Austria, and raised in Oxford and Chichester, England. He graduated from Cambridge University, where he studied Mathematics and Architecture. He then obtained a Ph. D. in Architecture at Harvard University. For his Ph. D. Thesis, later published as the book </a:t>
            </a:r>
            <a:r>
              <a:rPr lang="en-US" i="1" smtClean="0"/>
              <a:t>Notes on the Synthesis of Form</a:t>
            </a:r>
            <a:r>
              <a:rPr lang="en-US" smtClean="0"/>
              <a:t>, he was awarded the first Gold Medal for Research by the American Institute of Architects. Since 1963 he has been Professor of Architecture at the University of California at Berkeley, and Director of the Institute for Environmental Structure. In 1980, Professor Alexander was elected member of the Swedish Royal Academy; and in 1996 he was elected fellow of the American Academy of Arts and Sciences. Christopher Alexander is a Trustee of the Prince of Wales's Institute of Architecture.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1">
            <a:gsLst>
              <a:gs pos="0">
                <a:srgbClr val="C8C864">
                  <a:alpha val="50999"/>
                </a:srgbClr>
              </a:gs>
              <a:gs pos="100000">
                <a:srgbClr val="C8C864">
                  <a:gamma/>
                  <a:shade val="46275"/>
                  <a:invGamma/>
                  <a:alpha val="0"/>
                </a:srgbClr>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5" name="Rectangle 3"/>
          <p:cNvSpPr>
            <a:spLocks noChangeArrowheads="1"/>
          </p:cNvSpPr>
          <p:nvPr/>
        </p:nvSpPr>
        <p:spPr bwMode="hidden">
          <a:xfrm>
            <a:off x="0" y="1690688"/>
            <a:ext cx="9144000" cy="2533650"/>
          </a:xfrm>
          <a:prstGeom prst="rect">
            <a:avLst/>
          </a:prstGeom>
          <a:gradFill rotWithShape="1">
            <a:gsLst>
              <a:gs pos="0">
                <a:srgbClr val="C8C864"/>
              </a:gs>
              <a:gs pos="100000">
                <a:srgbClr val="C8C864">
                  <a:gamma/>
                  <a:shade val="46275"/>
                  <a:invGamma/>
                  <a:alpha val="0"/>
                </a:srgbClr>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pic>
        <p:nvPicPr>
          <p:cNvPr id="6" name="Picture 6" descr="calvin-seal"/>
          <p:cNvPicPr>
            <a:picLocks noChangeAspect="1" noChangeArrowheads="1"/>
          </p:cNvPicPr>
          <p:nvPr/>
        </p:nvPicPr>
        <p:blipFill>
          <a:blip r:embed="rId2" cstate="print"/>
          <a:srcRect/>
          <a:stretch>
            <a:fillRect/>
          </a:stretch>
        </p:blipFill>
        <p:spPr bwMode="auto">
          <a:xfrm>
            <a:off x="381000" y="2209800"/>
            <a:ext cx="1447800" cy="1447800"/>
          </a:xfrm>
          <a:prstGeom prst="rect">
            <a:avLst/>
          </a:prstGeom>
          <a:noFill/>
          <a:ln w="9525">
            <a:noFill/>
            <a:miter lim="800000"/>
            <a:headEnd/>
            <a:tailEnd/>
          </a:ln>
        </p:spPr>
      </p:pic>
      <p:sp>
        <p:nvSpPr>
          <p:cNvPr id="120836" name="Rectangle 4"/>
          <p:cNvSpPr>
            <a:spLocks noGrp="1" noChangeArrowheads="1"/>
          </p:cNvSpPr>
          <p:nvPr>
            <p:ph type="ctrTitle"/>
          </p:nvPr>
        </p:nvSpPr>
        <p:spPr>
          <a:xfrm>
            <a:off x="2209800" y="1828800"/>
            <a:ext cx="6781800" cy="2209800"/>
          </a:xfrm>
        </p:spPr>
        <p:txBody>
          <a:bodyPr/>
          <a:lstStyle>
            <a:lvl1pPr>
              <a:defRPr sz="5000">
                <a:solidFill>
                  <a:srgbClr val="FFFFFF"/>
                </a:solidFill>
              </a:defRPr>
            </a:lvl1pPr>
          </a:lstStyle>
          <a:p>
            <a:r>
              <a:rPr lang="en-US"/>
              <a:t>Click to edit Master title style</a:t>
            </a:r>
          </a:p>
        </p:txBody>
      </p:sp>
      <p:sp>
        <p:nvSpPr>
          <p:cNvPr id="120837" name="Rectangle 5"/>
          <p:cNvSpPr>
            <a:spLocks noGrp="1" noChangeArrowheads="1"/>
          </p:cNvSpPr>
          <p:nvPr>
            <p:ph type="subTitle" idx="1"/>
          </p:nvPr>
        </p:nvSpPr>
        <p:spPr>
          <a:xfrm>
            <a:off x="2209800" y="4267200"/>
            <a:ext cx="6781800" cy="1752600"/>
          </a:xfrm>
        </p:spPr>
        <p:txBody>
          <a:bodyPr/>
          <a:lstStyle>
            <a:lvl1pPr marL="0" indent="0">
              <a:buFont typeface="Arial" charset="0"/>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E2CD4D0E-2034-41E9-A7A4-762643F5564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F7EA480E-C2A6-40B1-A5B9-EFEBE10AB70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61DAC0CA-B39F-49C6-A799-F6423D9311A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045649D0-B328-4930-8BFE-614FAADEEA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51B227EB-160B-4945-A277-49780FF1CAD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7DA14293-95C8-443F-95B0-E28FAE6895D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0B4EC3C6-FEE7-476E-A081-B2396131C3B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797E5211-0F71-4868-A477-684CDFD5116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78540914-8890-4B59-9F47-4D8F17060F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5629F9E0-0183-443E-B92F-486B9E92E8E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sldNum" sz="quarter" idx="4"/>
          </p:nvPr>
        </p:nvSpPr>
        <p:spPr bwMode="auto">
          <a:xfrm>
            <a:off x="7010400" y="0"/>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900">
                <a:latin typeface="Arial Unicode MS" pitchFamily="34" charset="-128"/>
              </a:defRPr>
            </a:lvl1pPr>
          </a:lstStyle>
          <a:p>
            <a:pPr>
              <a:defRPr/>
            </a:pPr>
            <a:fld id="{5D55F2AF-74FE-4FBF-8A3F-5BE9404D700D}" type="slidenum">
              <a:rPr lang="en-US"/>
              <a:pPr>
                <a:defRPr/>
              </a:pPr>
              <a:t>‹#›</a:t>
            </a:fld>
            <a:endParaRPr lang="en-US"/>
          </a:p>
        </p:txBody>
      </p:sp>
      <p:sp>
        <p:nvSpPr>
          <p:cNvPr id="119811" name="Rectangle 3"/>
          <p:cNvSpPr>
            <a:spLocks noChangeArrowheads="1"/>
          </p:cNvSpPr>
          <p:nvPr/>
        </p:nvSpPr>
        <p:spPr bwMode="auto">
          <a:xfrm>
            <a:off x="0" y="0"/>
            <a:ext cx="9144000" cy="457200"/>
          </a:xfrm>
          <a:prstGeom prst="rect">
            <a:avLst/>
          </a:prstGeom>
          <a:gradFill rotWithShape="1">
            <a:gsLst>
              <a:gs pos="0">
                <a:srgbClr val="C8C864"/>
              </a:gs>
              <a:gs pos="100000">
                <a:srgbClr val="C8C864">
                  <a:gamma/>
                  <a:shade val="46275"/>
                  <a:invGamma/>
                  <a:alpha val="0"/>
                </a:srgbClr>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sp>
        <p:nvSpPr>
          <p:cNvPr id="1028" name="Rectangle 4"/>
          <p:cNvSpPr>
            <a:spLocks noGrp="1" noChangeArrowheads="1"/>
          </p:cNvSpPr>
          <p:nvPr>
            <p:ph type="title"/>
          </p:nvPr>
        </p:nvSpPr>
        <p:spPr bwMode="auto">
          <a:xfrm>
            <a:off x="457200" y="4572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0" name="Picture 6" descr="calvin-seal"/>
          <p:cNvPicPr>
            <a:picLocks noChangeAspect="1" noChangeArrowheads="1"/>
          </p:cNvPicPr>
          <p:nvPr/>
        </p:nvPicPr>
        <p:blipFill>
          <a:blip r:embed="rId13" cstate="print"/>
          <a:srcRect/>
          <a:stretch>
            <a:fillRect/>
          </a:stretch>
        </p:blipFill>
        <p:spPr bwMode="auto">
          <a:xfrm>
            <a:off x="0" y="0"/>
            <a:ext cx="457200" cy="457200"/>
          </a:xfrm>
          <a:prstGeom prst="rect">
            <a:avLst/>
          </a:prstGeom>
          <a:noFill/>
          <a:ln w="9525">
            <a:noFill/>
            <a:miter lim="800000"/>
            <a:headEnd/>
            <a:tailEnd/>
          </a:ln>
        </p:spPr>
      </p:pic>
      <p:sp>
        <p:nvSpPr>
          <p:cNvPr id="119815" name="Rectangle 7"/>
          <p:cNvSpPr>
            <a:spLocks noChangeArrowheads="1"/>
          </p:cNvSpPr>
          <p:nvPr/>
        </p:nvSpPr>
        <p:spPr bwMode="auto">
          <a:xfrm>
            <a:off x="7239000" y="6629400"/>
            <a:ext cx="1905000" cy="228600"/>
          </a:xfrm>
          <a:prstGeom prst="rect">
            <a:avLst/>
          </a:prstGeom>
          <a:noFill/>
          <a:ln w="9525">
            <a:noFill/>
            <a:miter lim="800000"/>
            <a:headEnd/>
            <a:tailEnd/>
          </a:ln>
          <a:effectLst/>
        </p:spPr>
        <p:txBody>
          <a:bodyPr/>
          <a:lstStyle/>
          <a:p>
            <a:pPr algn="r">
              <a:defRPr/>
            </a:pPr>
            <a:r>
              <a:rPr lang="en-US" sz="900" dirty="0">
                <a:latin typeface="Arial Unicode MS" pitchFamily="34" charset="-128"/>
              </a:rPr>
              <a:t>© Keith Vander Linden, </a:t>
            </a:r>
            <a:r>
              <a:rPr lang="en-US" sz="900" dirty="0" smtClean="0">
                <a:latin typeface="Arial Unicode MS" pitchFamily="34" charset="-128"/>
              </a:rPr>
              <a:t>2009</a:t>
            </a:r>
            <a:endParaRPr lang="en-US" sz="900" dirty="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3685"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6500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Times New Roman" pitchFamily="18" charset="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
        <a:defRPr sz="2000">
          <a:solidFill>
            <a:schemeClr val="tx1"/>
          </a:solidFill>
          <a:latin typeface="+mn-lt"/>
        </a:defRPr>
      </a:lvl5pPr>
      <a:lvl6pPr marL="25146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6pPr>
      <a:lvl7pPr marL="29718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7pPr>
      <a:lvl8pPr marL="34290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8pPr>
      <a:lvl9pPr marL="38862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amazon.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www.cs.unc.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1"/>
          <p:cNvSpPr>
            <a:spLocks noGrp="1"/>
          </p:cNvSpPr>
          <p:nvPr>
            <p:ph type="sldNum" sz="quarter" idx="10"/>
          </p:nvPr>
        </p:nvSpPr>
        <p:spPr>
          <a:noFill/>
        </p:spPr>
        <p:txBody>
          <a:bodyPr/>
          <a:lstStyle/>
          <a:p>
            <a:fld id="{54D6BAB1-714C-4CB6-B343-A451D3ADB5C3}" type="slidenum">
              <a:rPr lang="en-US" smtClean="0"/>
              <a:pPr/>
              <a:t>1</a:t>
            </a:fld>
            <a:endParaRPr lang="en-US" smtClean="0"/>
          </a:p>
        </p:txBody>
      </p:sp>
      <p:pic>
        <p:nvPicPr>
          <p:cNvPr id="3075" name="Picture 2" descr="dilbert-misc"/>
          <p:cNvPicPr>
            <a:picLocks noChangeAspect="1" noChangeArrowheads="1"/>
          </p:cNvPicPr>
          <p:nvPr/>
        </p:nvPicPr>
        <p:blipFill>
          <a:blip r:embed="rId3" cstate="print"/>
          <a:srcRect/>
          <a:stretch>
            <a:fillRect/>
          </a:stretch>
        </p:blipFill>
        <p:spPr bwMode="auto">
          <a:xfrm>
            <a:off x="1295400" y="1905000"/>
            <a:ext cx="7010400" cy="2527300"/>
          </a:xfrm>
          <a:prstGeom prst="rect">
            <a:avLst/>
          </a:prstGeom>
          <a:noFill/>
          <a:ln w="9525">
            <a:noFill/>
            <a:miter lim="800000"/>
            <a:headEnd/>
            <a:tailEnd/>
          </a:ln>
        </p:spPr>
      </p:pic>
      <p:sp>
        <p:nvSpPr>
          <p:cNvPr id="3076" name="Text Box 3"/>
          <p:cNvSpPr txBox="1">
            <a:spLocks noChangeArrowheads="1"/>
          </p:cNvSpPr>
          <p:nvPr/>
        </p:nvSpPr>
        <p:spPr bwMode="auto">
          <a:xfrm>
            <a:off x="6854825" y="6613525"/>
            <a:ext cx="2289175" cy="244475"/>
          </a:xfrm>
          <a:prstGeom prst="rect">
            <a:avLst/>
          </a:prstGeom>
          <a:solidFill>
            <a:schemeClr val="bg1"/>
          </a:solidFill>
          <a:ln w="9525">
            <a:noFill/>
            <a:miter lim="800000"/>
            <a:headEnd/>
            <a:tailEnd/>
          </a:ln>
        </p:spPr>
        <p:txBody>
          <a:bodyPr wrap="none">
            <a:spAutoFit/>
          </a:bodyPr>
          <a:lstStyle/>
          <a:p>
            <a:r>
              <a:rPr lang="en-US" sz="1000">
                <a:latin typeface="Times New Roman" pitchFamily="18" charset="0"/>
              </a:rPr>
              <a:t>Dilbert © United Feature Syndicate, Inc.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D6BF1E3A-3CFC-4022-8838-A22B09DDE8A9}" type="slidenum">
              <a:rPr lang="en-US" smtClean="0"/>
              <a:pPr/>
              <a:t>10</a:t>
            </a:fld>
            <a:endParaRPr lang="en-US" smtClean="0"/>
          </a:p>
        </p:txBody>
      </p:sp>
      <p:sp>
        <p:nvSpPr>
          <p:cNvPr id="12291" name="Rectangle 2"/>
          <p:cNvSpPr>
            <a:spLocks noGrp="1" noChangeArrowheads="1"/>
          </p:cNvSpPr>
          <p:nvPr>
            <p:ph type="title"/>
          </p:nvPr>
        </p:nvSpPr>
        <p:spPr/>
        <p:txBody>
          <a:bodyPr/>
          <a:lstStyle/>
          <a:p>
            <a:pPr eaLnBrk="1" hangingPunct="1"/>
            <a:r>
              <a:rPr lang="en-US" smtClean="0"/>
              <a:t>GRASP Principles</a:t>
            </a:r>
          </a:p>
        </p:txBody>
      </p:sp>
      <p:sp>
        <p:nvSpPr>
          <p:cNvPr id="12292" name="Rectangle 3"/>
          <p:cNvSpPr>
            <a:spLocks noGrp="1" noChangeArrowheads="1"/>
          </p:cNvSpPr>
          <p:nvPr>
            <p:ph type="body" idx="1"/>
          </p:nvPr>
        </p:nvSpPr>
        <p:spPr/>
        <p:txBody>
          <a:bodyPr/>
          <a:lstStyle/>
          <a:p>
            <a:pPr eaLnBrk="1" hangingPunct="1"/>
            <a:r>
              <a:rPr lang="en-US" smtClean="0"/>
              <a:t>Craig Larman identifies nine General Responsibility Assignment Software Patterns/Principles (GRASP).</a:t>
            </a:r>
          </a:p>
          <a:p>
            <a:pPr eaLnBrk="1" hangingPunct="1"/>
            <a:r>
              <a:rPr lang="en-US" smtClean="0"/>
              <a:t>Here are some key examples:</a:t>
            </a:r>
          </a:p>
          <a:p>
            <a:pPr lvl="1" eaLnBrk="1" hangingPunct="1"/>
            <a:r>
              <a:rPr lang="en-US" smtClean="0"/>
              <a:t>Information expert</a:t>
            </a:r>
          </a:p>
          <a:p>
            <a:pPr lvl="1" eaLnBrk="1" hangingPunct="1"/>
            <a:r>
              <a:rPr lang="en-US" smtClean="0"/>
              <a:t>Controller </a:t>
            </a:r>
          </a:p>
          <a:p>
            <a:pPr lvl="1" eaLnBrk="1" hangingPunct="1"/>
            <a:r>
              <a:rPr lang="en-US" smtClean="0"/>
              <a:t>Indirection </a:t>
            </a:r>
          </a:p>
        </p:txBody>
      </p:sp>
      <p:sp>
        <p:nvSpPr>
          <p:cNvPr id="12293" name="Text Box 4"/>
          <p:cNvSpPr txBox="1">
            <a:spLocks noChangeArrowheads="1"/>
          </p:cNvSpPr>
          <p:nvPr/>
        </p:nvSpPr>
        <p:spPr bwMode="auto">
          <a:xfrm>
            <a:off x="6172200" y="6477000"/>
            <a:ext cx="2971800" cy="228600"/>
          </a:xfrm>
          <a:prstGeom prst="rect">
            <a:avLst/>
          </a:prstGeom>
          <a:noFill/>
          <a:ln w="9525">
            <a:noFill/>
            <a:miter lim="800000"/>
            <a:headEnd/>
            <a:tailEnd/>
          </a:ln>
        </p:spPr>
        <p:txBody>
          <a:bodyPr>
            <a:spAutoFit/>
          </a:bodyPr>
          <a:lstStyle/>
          <a:p>
            <a:pPr algn="r">
              <a:spcBef>
                <a:spcPct val="50000"/>
              </a:spcBef>
            </a:pPr>
            <a:r>
              <a:rPr lang="en-US" sz="900">
                <a:latin typeface="Times New Roman" pitchFamily="18" charset="0"/>
              </a:rPr>
              <a:t>from Larman,  2005</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fld id="{E29FE7AD-7167-4D93-AE3F-BECC70EFEB65}" type="slidenum">
              <a:rPr lang="en-US" smtClean="0"/>
              <a:pPr/>
              <a:t>11</a:t>
            </a:fld>
            <a:endParaRPr lang="en-US" smtClean="0"/>
          </a:p>
        </p:txBody>
      </p:sp>
      <p:sp>
        <p:nvSpPr>
          <p:cNvPr id="13315" name="Rectangle 2"/>
          <p:cNvSpPr>
            <a:spLocks noGrp="1" noChangeArrowheads="1"/>
          </p:cNvSpPr>
          <p:nvPr>
            <p:ph type="title"/>
          </p:nvPr>
        </p:nvSpPr>
        <p:spPr/>
        <p:txBody>
          <a:bodyPr/>
          <a:lstStyle/>
          <a:p>
            <a:pPr eaLnBrk="1" hangingPunct="1"/>
            <a:r>
              <a:rPr lang="en-US" smtClean="0"/>
              <a:t>Information Expert</a:t>
            </a:r>
          </a:p>
        </p:txBody>
      </p:sp>
      <p:sp>
        <p:nvSpPr>
          <p:cNvPr id="13316" name="Rectangle 3"/>
          <p:cNvSpPr>
            <a:spLocks noGrp="1" noChangeArrowheads="1"/>
          </p:cNvSpPr>
          <p:nvPr>
            <p:ph type="body" idx="1"/>
          </p:nvPr>
        </p:nvSpPr>
        <p:spPr/>
        <p:txBody>
          <a:bodyPr/>
          <a:lstStyle/>
          <a:p>
            <a:pPr eaLnBrk="1" hangingPunct="1"/>
            <a:r>
              <a:rPr lang="en-US" smtClean="0"/>
              <a:t>Problem</a:t>
            </a:r>
          </a:p>
          <a:p>
            <a:pPr lvl="1" eaLnBrk="1" hangingPunct="1"/>
            <a:r>
              <a:rPr lang="en-US" smtClean="0"/>
              <a:t>What responsibilities should be assigned to what objects?</a:t>
            </a:r>
          </a:p>
          <a:p>
            <a:pPr eaLnBrk="1" hangingPunct="1"/>
            <a:r>
              <a:rPr lang="en-US" smtClean="0"/>
              <a:t>Solution</a:t>
            </a:r>
          </a:p>
          <a:p>
            <a:pPr lvl="1" eaLnBrk="1" hangingPunct="1"/>
            <a:r>
              <a:rPr lang="en-US" smtClean="0"/>
              <a:t>Assign a responsibility to an object if it has the information required to satisfy the responsibility.</a:t>
            </a:r>
          </a:p>
          <a:p>
            <a:pPr eaLnBrk="1" hangingPunct="1"/>
            <a:endParaRPr lang="en-US" smtClean="0"/>
          </a:p>
        </p:txBody>
      </p:sp>
      <p:sp>
        <p:nvSpPr>
          <p:cNvPr id="13317" name="Text Box 4"/>
          <p:cNvSpPr txBox="1">
            <a:spLocks noChangeArrowheads="1"/>
          </p:cNvSpPr>
          <p:nvPr/>
        </p:nvSpPr>
        <p:spPr bwMode="auto">
          <a:xfrm>
            <a:off x="6172200" y="6477000"/>
            <a:ext cx="2971800" cy="228600"/>
          </a:xfrm>
          <a:prstGeom prst="rect">
            <a:avLst/>
          </a:prstGeom>
          <a:noFill/>
          <a:ln w="9525">
            <a:noFill/>
            <a:miter lim="800000"/>
            <a:headEnd/>
            <a:tailEnd/>
          </a:ln>
        </p:spPr>
        <p:txBody>
          <a:bodyPr>
            <a:spAutoFit/>
          </a:bodyPr>
          <a:lstStyle/>
          <a:p>
            <a:pPr algn="r">
              <a:spcBef>
                <a:spcPct val="50000"/>
              </a:spcBef>
            </a:pPr>
            <a:r>
              <a:rPr lang="en-US" sz="900">
                <a:latin typeface="Times New Roman" pitchFamily="18" charset="0"/>
              </a:rPr>
              <a:t>models  from Larman,  2005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fld id="{E8C49D62-3CFF-4252-8DC1-885FD336C35F}" type="slidenum">
              <a:rPr lang="en-US" smtClean="0"/>
              <a:pPr/>
              <a:t>12</a:t>
            </a:fld>
            <a:endParaRPr lang="en-US" smtClean="0"/>
          </a:p>
        </p:txBody>
      </p:sp>
      <p:sp>
        <p:nvSpPr>
          <p:cNvPr id="14339" name="Rectangle 2"/>
          <p:cNvSpPr>
            <a:spLocks noGrp="1" noChangeArrowheads="1"/>
          </p:cNvSpPr>
          <p:nvPr>
            <p:ph type="title"/>
          </p:nvPr>
        </p:nvSpPr>
        <p:spPr/>
        <p:txBody>
          <a:bodyPr/>
          <a:lstStyle/>
          <a:p>
            <a:pPr eaLnBrk="1" hangingPunct="1"/>
            <a:r>
              <a:rPr lang="en-US" smtClean="0"/>
              <a:t>Controller</a:t>
            </a:r>
          </a:p>
        </p:txBody>
      </p:sp>
      <p:sp>
        <p:nvSpPr>
          <p:cNvPr id="14340" name="Rectangle 3"/>
          <p:cNvSpPr>
            <a:spLocks noGrp="1" noChangeArrowheads="1"/>
          </p:cNvSpPr>
          <p:nvPr>
            <p:ph type="body" idx="1"/>
          </p:nvPr>
        </p:nvSpPr>
        <p:spPr/>
        <p:txBody>
          <a:bodyPr/>
          <a:lstStyle/>
          <a:p>
            <a:pPr eaLnBrk="1" hangingPunct="1"/>
            <a:r>
              <a:rPr lang="en-US" smtClean="0"/>
              <a:t>Problem</a:t>
            </a:r>
          </a:p>
          <a:p>
            <a:pPr lvl="1" eaLnBrk="1" hangingPunct="1"/>
            <a:r>
              <a:rPr lang="en-US" smtClean="0"/>
              <a:t>Given the separation between the UI and domain layers, what domain object should control system operations?</a:t>
            </a:r>
          </a:p>
          <a:p>
            <a:pPr eaLnBrk="1" hangingPunct="1"/>
            <a:r>
              <a:rPr lang="en-US" smtClean="0"/>
              <a:t>Solution</a:t>
            </a:r>
          </a:p>
          <a:p>
            <a:pPr lvl="1" eaLnBrk="1" hangingPunct="1"/>
            <a:r>
              <a:rPr lang="en-US" smtClean="0"/>
              <a:t>Assign control to either of the following fabricated objects:</a:t>
            </a:r>
          </a:p>
          <a:p>
            <a:pPr lvl="2" eaLnBrk="1" hangingPunct="1"/>
            <a:r>
              <a:rPr lang="en-US" smtClean="0"/>
              <a:t>Façade controller</a:t>
            </a:r>
          </a:p>
          <a:p>
            <a:pPr lvl="2" eaLnBrk="1" hangingPunct="1"/>
            <a:r>
              <a:rPr lang="en-US" smtClean="0"/>
              <a:t>Session controller</a:t>
            </a:r>
          </a:p>
        </p:txBody>
      </p:sp>
      <p:sp>
        <p:nvSpPr>
          <p:cNvPr id="14341" name="Text Box 4"/>
          <p:cNvSpPr txBox="1">
            <a:spLocks noChangeArrowheads="1"/>
          </p:cNvSpPr>
          <p:nvPr/>
        </p:nvSpPr>
        <p:spPr bwMode="auto">
          <a:xfrm>
            <a:off x="6172200" y="6477000"/>
            <a:ext cx="2971800" cy="228600"/>
          </a:xfrm>
          <a:prstGeom prst="rect">
            <a:avLst/>
          </a:prstGeom>
          <a:noFill/>
          <a:ln w="9525">
            <a:noFill/>
            <a:miter lim="800000"/>
            <a:headEnd/>
            <a:tailEnd/>
          </a:ln>
        </p:spPr>
        <p:txBody>
          <a:bodyPr>
            <a:spAutoFit/>
          </a:bodyPr>
          <a:lstStyle/>
          <a:p>
            <a:pPr algn="r">
              <a:spcBef>
                <a:spcPct val="50000"/>
              </a:spcBef>
            </a:pPr>
            <a:r>
              <a:rPr lang="en-US" sz="900">
                <a:latin typeface="Times New Roman" pitchFamily="18" charset="0"/>
              </a:rPr>
              <a:t>models  from Larman,  2005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1C7B82F3-343C-495C-B2E7-5E524C3B5312}" type="slidenum">
              <a:rPr lang="en-US" smtClean="0"/>
              <a:pPr/>
              <a:t>13</a:t>
            </a:fld>
            <a:endParaRPr lang="en-US" smtClean="0"/>
          </a:p>
        </p:txBody>
      </p:sp>
      <p:sp>
        <p:nvSpPr>
          <p:cNvPr id="15363" name="Rectangle 2"/>
          <p:cNvSpPr>
            <a:spLocks noGrp="1" noChangeArrowheads="1"/>
          </p:cNvSpPr>
          <p:nvPr>
            <p:ph type="title"/>
          </p:nvPr>
        </p:nvSpPr>
        <p:spPr/>
        <p:txBody>
          <a:bodyPr/>
          <a:lstStyle/>
          <a:p>
            <a:pPr eaLnBrk="1" hangingPunct="1"/>
            <a:r>
              <a:rPr lang="en-US" smtClean="0"/>
              <a:t>Indirection</a:t>
            </a:r>
          </a:p>
        </p:txBody>
      </p:sp>
      <p:sp>
        <p:nvSpPr>
          <p:cNvPr id="15364" name="Rectangle 3"/>
          <p:cNvSpPr>
            <a:spLocks noGrp="1" noChangeArrowheads="1"/>
          </p:cNvSpPr>
          <p:nvPr>
            <p:ph type="body" idx="1"/>
          </p:nvPr>
        </p:nvSpPr>
        <p:spPr/>
        <p:txBody>
          <a:bodyPr/>
          <a:lstStyle/>
          <a:p>
            <a:pPr eaLnBrk="1" hangingPunct="1"/>
            <a:r>
              <a:rPr lang="en-US" smtClean="0"/>
              <a:t>Problem</a:t>
            </a:r>
          </a:p>
          <a:p>
            <a:pPr lvl="1" eaLnBrk="1" hangingPunct="1"/>
            <a:r>
              <a:rPr lang="en-US" smtClean="0"/>
              <a:t>How can you decouple objects in order to support reuse or protect against variation?</a:t>
            </a:r>
          </a:p>
          <a:p>
            <a:pPr eaLnBrk="1" hangingPunct="1"/>
            <a:r>
              <a:rPr lang="en-US" smtClean="0"/>
              <a:t>Solution</a:t>
            </a:r>
          </a:p>
          <a:p>
            <a:pPr lvl="1" eaLnBrk="1" hangingPunct="1"/>
            <a:r>
              <a:rPr lang="en-US" smtClean="0"/>
              <a:t>Fabricate an intermediate object that mediates between the other components.</a:t>
            </a:r>
          </a:p>
        </p:txBody>
      </p:sp>
      <p:sp>
        <p:nvSpPr>
          <p:cNvPr id="15365" name="Text Box 4"/>
          <p:cNvSpPr txBox="1">
            <a:spLocks noChangeArrowheads="1"/>
          </p:cNvSpPr>
          <p:nvPr/>
        </p:nvSpPr>
        <p:spPr bwMode="auto">
          <a:xfrm>
            <a:off x="6172200" y="6477000"/>
            <a:ext cx="2971800" cy="228600"/>
          </a:xfrm>
          <a:prstGeom prst="rect">
            <a:avLst/>
          </a:prstGeom>
          <a:noFill/>
          <a:ln w="9525">
            <a:noFill/>
            <a:miter lim="800000"/>
            <a:headEnd/>
            <a:tailEnd/>
          </a:ln>
        </p:spPr>
        <p:txBody>
          <a:bodyPr>
            <a:spAutoFit/>
          </a:bodyPr>
          <a:lstStyle/>
          <a:p>
            <a:pPr algn="r">
              <a:spcBef>
                <a:spcPct val="50000"/>
              </a:spcBef>
            </a:pPr>
            <a:r>
              <a:rPr lang="en-US" sz="900">
                <a:latin typeface="Times New Roman" pitchFamily="18" charset="0"/>
              </a:rPr>
              <a:t>models  from Larman,  2005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06F6D0A1-774D-4216-B390-4127E53E9199}" type="slidenum">
              <a:rPr lang="en-US" smtClean="0"/>
              <a:pPr/>
              <a:t>14</a:t>
            </a:fld>
            <a:endParaRPr lang="en-US" smtClean="0"/>
          </a:p>
        </p:txBody>
      </p:sp>
      <p:sp>
        <p:nvSpPr>
          <p:cNvPr id="16387" name="Rectangle 2"/>
          <p:cNvSpPr>
            <a:spLocks noGrp="1" noChangeArrowheads="1"/>
          </p:cNvSpPr>
          <p:nvPr>
            <p:ph type="title"/>
          </p:nvPr>
        </p:nvSpPr>
        <p:spPr/>
        <p:txBody>
          <a:bodyPr/>
          <a:lstStyle/>
          <a:p>
            <a:pPr eaLnBrk="1" hangingPunct="1"/>
            <a:r>
              <a:rPr lang="en-US" smtClean="0"/>
              <a:t>GoF Patterns</a:t>
            </a:r>
          </a:p>
        </p:txBody>
      </p:sp>
      <p:sp>
        <p:nvSpPr>
          <p:cNvPr id="16388" name="Rectangle 3"/>
          <p:cNvSpPr>
            <a:spLocks noGrp="1" noChangeArrowheads="1"/>
          </p:cNvSpPr>
          <p:nvPr>
            <p:ph type="body" idx="1"/>
          </p:nvPr>
        </p:nvSpPr>
        <p:spPr/>
        <p:txBody>
          <a:bodyPr/>
          <a:lstStyle/>
          <a:p>
            <a:pPr eaLnBrk="1" hangingPunct="1"/>
            <a:r>
              <a:rPr lang="en-US" smtClean="0"/>
              <a:t>Gamma, Helm, Johnson,                  Vlissides identified a set                           of 23 commonly used                            patterns.</a:t>
            </a:r>
          </a:p>
          <a:p>
            <a:pPr eaLnBrk="1" hangingPunct="1"/>
            <a:r>
              <a:rPr lang="en-US" smtClean="0"/>
              <a:t>Here are some key                      examples:</a:t>
            </a:r>
          </a:p>
          <a:p>
            <a:pPr lvl="1" eaLnBrk="1" hangingPunct="1"/>
            <a:r>
              <a:rPr lang="en-US" smtClean="0"/>
              <a:t>Adapter</a:t>
            </a:r>
          </a:p>
          <a:p>
            <a:pPr lvl="1" eaLnBrk="1" hangingPunct="1"/>
            <a:r>
              <a:rPr lang="en-US" smtClean="0"/>
              <a:t>Iterator</a:t>
            </a:r>
          </a:p>
          <a:p>
            <a:pPr lvl="1" eaLnBrk="1" hangingPunct="1"/>
            <a:r>
              <a:rPr lang="en-US" smtClean="0"/>
              <a:t>Singleton</a:t>
            </a:r>
          </a:p>
        </p:txBody>
      </p:sp>
      <p:pic>
        <p:nvPicPr>
          <p:cNvPr id="16389" name="Picture 4"/>
          <p:cNvPicPr>
            <a:picLocks noChangeAspect="1" noChangeArrowheads="1"/>
          </p:cNvPicPr>
          <p:nvPr/>
        </p:nvPicPr>
        <p:blipFill>
          <a:blip r:embed="rId3" cstate="print"/>
          <a:srcRect/>
          <a:stretch>
            <a:fillRect/>
          </a:stretch>
        </p:blipFill>
        <p:spPr bwMode="auto">
          <a:xfrm>
            <a:off x="5486400" y="1752600"/>
            <a:ext cx="3657600" cy="3657600"/>
          </a:xfrm>
          <a:prstGeom prst="rect">
            <a:avLst/>
          </a:prstGeom>
          <a:noFill/>
          <a:ln w="9525">
            <a:noFill/>
            <a:miter lim="800000"/>
            <a:headEnd/>
            <a:tailEnd/>
          </a:ln>
        </p:spPr>
      </p:pic>
      <p:sp>
        <p:nvSpPr>
          <p:cNvPr id="16390" name="Text Box 5"/>
          <p:cNvSpPr txBox="1">
            <a:spLocks noChangeArrowheads="1"/>
          </p:cNvSpPr>
          <p:nvPr/>
        </p:nvSpPr>
        <p:spPr bwMode="auto">
          <a:xfrm>
            <a:off x="6172200" y="6477000"/>
            <a:ext cx="2971800" cy="228600"/>
          </a:xfrm>
          <a:prstGeom prst="rect">
            <a:avLst/>
          </a:prstGeom>
          <a:noFill/>
          <a:ln w="9525">
            <a:noFill/>
            <a:miter lim="800000"/>
            <a:headEnd/>
            <a:tailEnd/>
          </a:ln>
        </p:spPr>
        <p:txBody>
          <a:bodyPr>
            <a:spAutoFit/>
          </a:bodyPr>
          <a:lstStyle/>
          <a:p>
            <a:pPr algn="r">
              <a:spcBef>
                <a:spcPct val="50000"/>
              </a:spcBef>
            </a:pPr>
            <a:r>
              <a:rPr lang="en-US" sz="900">
                <a:latin typeface="Times New Roman" pitchFamily="18" charset="0"/>
              </a:rPr>
              <a:t>image from </a:t>
            </a:r>
            <a:r>
              <a:rPr lang="en-US" sz="900">
                <a:latin typeface="Times New Roman" pitchFamily="18" charset="0"/>
                <a:hlinkClick r:id="rId4"/>
              </a:rPr>
              <a:t>http://www.amazon.com/</a:t>
            </a:r>
            <a:r>
              <a:rPr lang="en-US" sz="900">
                <a:latin typeface="Times New Roman" pitchFamily="18" charset="0"/>
              </a:rPr>
              <a:t>, June, 2006</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FF4D93BD-B92B-4B7A-B938-488F1819898F}" type="slidenum">
              <a:rPr lang="en-US" smtClean="0"/>
              <a:pPr/>
              <a:t>15</a:t>
            </a:fld>
            <a:endParaRPr lang="en-US" smtClean="0"/>
          </a:p>
        </p:txBody>
      </p:sp>
      <p:sp>
        <p:nvSpPr>
          <p:cNvPr id="17411" name="Rectangle 2"/>
          <p:cNvSpPr>
            <a:spLocks noGrp="1" noChangeArrowheads="1"/>
          </p:cNvSpPr>
          <p:nvPr>
            <p:ph type="title"/>
          </p:nvPr>
        </p:nvSpPr>
        <p:spPr/>
        <p:txBody>
          <a:bodyPr/>
          <a:lstStyle/>
          <a:p>
            <a:pPr eaLnBrk="1" hangingPunct="1"/>
            <a:r>
              <a:rPr lang="en-US" smtClean="0"/>
              <a:t>Adapter</a:t>
            </a:r>
          </a:p>
        </p:txBody>
      </p:sp>
      <p:sp>
        <p:nvSpPr>
          <p:cNvPr id="17412" name="Rectangle 3"/>
          <p:cNvSpPr>
            <a:spLocks noGrp="1" noChangeArrowheads="1"/>
          </p:cNvSpPr>
          <p:nvPr>
            <p:ph type="body" idx="1"/>
          </p:nvPr>
        </p:nvSpPr>
        <p:spPr>
          <a:xfrm>
            <a:off x="457200" y="1600200"/>
            <a:ext cx="4876800" cy="4953000"/>
          </a:xfrm>
        </p:spPr>
        <p:txBody>
          <a:bodyPr/>
          <a:lstStyle/>
          <a:p>
            <a:pPr eaLnBrk="1" hangingPunct="1"/>
            <a:r>
              <a:rPr lang="en-US" smtClean="0"/>
              <a:t>Problem</a:t>
            </a:r>
          </a:p>
          <a:p>
            <a:pPr lvl="1" eaLnBrk="1" hangingPunct="1"/>
            <a:r>
              <a:rPr lang="en-US" smtClean="0"/>
              <a:t>What do you do when you have an existing class with the wrong sort of interface?</a:t>
            </a:r>
          </a:p>
          <a:p>
            <a:pPr eaLnBrk="1" hangingPunct="1"/>
            <a:r>
              <a:rPr lang="en-US" smtClean="0"/>
              <a:t>Solution</a:t>
            </a:r>
          </a:p>
          <a:p>
            <a:pPr lvl="1" eaLnBrk="1" hangingPunct="1"/>
            <a:r>
              <a:rPr lang="en-US" smtClean="0"/>
              <a:t>Build an interface for an object that makes it look like another more common object.</a:t>
            </a:r>
          </a:p>
        </p:txBody>
      </p:sp>
      <p:sp>
        <p:nvSpPr>
          <p:cNvPr id="17413" name="Text Box 10"/>
          <p:cNvSpPr txBox="1">
            <a:spLocks noChangeArrowheads="1"/>
          </p:cNvSpPr>
          <p:nvPr/>
        </p:nvSpPr>
        <p:spPr bwMode="auto">
          <a:xfrm>
            <a:off x="6172200" y="6477000"/>
            <a:ext cx="2971800" cy="228600"/>
          </a:xfrm>
          <a:prstGeom prst="rect">
            <a:avLst/>
          </a:prstGeom>
          <a:noFill/>
          <a:ln w="9525">
            <a:noFill/>
            <a:miter lim="800000"/>
            <a:headEnd/>
            <a:tailEnd/>
          </a:ln>
        </p:spPr>
        <p:txBody>
          <a:bodyPr>
            <a:spAutoFit/>
          </a:bodyPr>
          <a:lstStyle/>
          <a:p>
            <a:pPr algn="r">
              <a:spcBef>
                <a:spcPct val="50000"/>
              </a:spcBef>
            </a:pPr>
            <a:r>
              <a:rPr lang="en-US" sz="900">
                <a:latin typeface="Times New Roman" pitchFamily="18" charset="0"/>
              </a:rPr>
              <a:t>models  from Gamma et al,  1995</a:t>
            </a:r>
          </a:p>
        </p:txBody>
      </p:sp>
      <p:grpSp>
        <p:nvGrpSpPr>
          <p:cNvPr id="2" name="Group 13"/>
          <p:cNvGrpSpPr>
            <a:grpSpLocks/>
          </p:cNvGrpSpPr>
          <p:nvPr/>
        </p:nvGrpSpPr>
        <p:grpSpPr bwMode="auto">
          <a:xfrm>
            <a:off x="4932363" y="762000"/>
            <a:ext cx="4059237" cy="2438400"/>
            <a:chOff x="4931810" y="762000"/>
            <a:chExt cx="4059789" cy="2438400"/>
          </a:xfrm>
        </p:grpSpPr>
        <p:sp>
          <p:nvSpPr>
            <p:cNvPr id="17418" name="Text Box 8"/>
            <p:cNvSpPr txBox="1">
              <a:spLocks noChangeArrowheads="1"/>
            </p:cNvSpPr>
            <p:nvPr/>
          </p:nvSpPr>
          <p:spPr bwMode="auto">
            <a:xfrm>
              <a:off x="5016500" y="762000"/>
              <a:ext cx="2070100" cy="457200"/>
            </a:xfrm>
            <a:prstGeom prst="rect">
              <a:avLst/>
            </a:prstGeom>
            <a:noFill/>
            <a:ln w="9525">
              <a:noFill/>
              <a:miter lim="800000"/>
              <a:headEnd/>
              <a:tailEnd/>
            </a:ln>
          </p:spPr>
          <p:txBody>
            <a:bodyPr wrap="none">
              <a:spAutoFit/>
            </a:bodyPr>
            <a:lstStyle/>
            <a:p>
              <a:r>
                <a:rPr lang="en-US" sz="2400">
                  <a:latin typeface="Times New Roman" pitchFamily="18" charset="0"/>
                </a:rPr>
                <a:t>Object Adaptor</a:t>
              </a:r>
            </a:p>
          </p:txBody>
        </p:sp>
        <p:pic>
          <p:nvPicPr>
            <p:cNvPr id="17419" name="Picture 11"/>
            <p:cNvPicPr>
              <a:picLocks noChangeAspect="1" noChangeArrowheads="1"/>
            </p:cNvPicPr>
            <p:nvPr/>
          </p:nvPicPr>
          <p:blipFill>
            <a:blip r:embed="rId3" cstate="print"/>
            <a:srcRect/>
            <a:stretch>
              <a:fillRect/>
            </a:stretch>
          </p:blipFill>
          <p:spPr bwMode="auto">
            <a:xfrm>
              <a:off x="4931810" y="1143000"/>
              <a:ext cx="4059789" cy="2057400"/>
            </a:xfrm>
            <a:prstGeom prst="rect">
              <a:avLst/>
            </a:prstGeom>
            <a:noFill/>
            <a:ln w="9525">
              <a:noFill/>
              <a:miter lim="800000"/>
              <a:headEnd/>
              <a:tailEnd/>
            </a:ln>
          </p:spPr>
        </p:pic>
      </p:grpSp>
      <p:grpSp>
        <p:nvGrpSpPr>
          <p:cNvPr id="3" name="Group 14"/>
          <p:cNvGrpSpPr>
            <a:grpSpLocks/>
          </p:cNvGrpSpPr>
          <p:nvPr/>
        </p:nvGrpSpPr>
        <p:grpSpPr bwMode="auto">
          <a:xfrm>
            <a:off x="5105400" y="3733800"/>
            <a:ext cx="3429000" cy="2590800"/>
            <a:chOff x="5105400" y="3733801"/>
            <a:chExt cx="3429000" cy="2590799"/>
          </a:xfrm>
        </p:grpSpPr>
        <p:sp>
          <p:nvSpPr>
            <p:cNvPr id="17416" name="Text Box 6"/>
            <p:cNvSpPr txBox="1">
              <a:spLocks noChangeArrowheads="1"/>
            </p:cNvSpPr>
            <p:nvPr/>
          </p:nvSpPr>
          <p:spPr bwMode="auto">
            <a:xfrm>
              <a:off x="5257800" y="5867400"/>
              <a:ext cx="1919288" cy="457200"/>
            </a:xfrm>
            <a:prstGeom prst="rect">
              <a:avLst/>
            </a:prstGeom>
            <a:noFill/>
            <a:ln w="9525">
              <a:noFill/>
              <a:miter lim="800000"/>
              <a:headEnd/>
              <a:tailEnd/>
            </a:ln>
          </p:spPr>
          <p:txBody>
            <a:bodyPr wrap="none">
              <a:spAutoFit/>
            </a:bodyPr>
            <a:lstStyle/>
            <a:p>
              <a:r>
                <a:rPr lang="en-US" sz="2400">
                  <a:latin typeface="Times New Roman" pitchFamily="18" charset="0"/>
                </a:rPr>
                <a:t>Class Adaptor</a:t>
              </a:r>
            </a:p>
          </p:txBody>
        </p:sp>
        <p:pic>
          <p:nvPicPr>
            <p:cNvPr id="17417" name="Picture 12"/>
            <p:cNvPicPr>
              <a:picLocks noChangeAspect="1" noChangeArrowheads="1"/>
            </p:cNvPicPr>
            <p:nvPr/>
          </p:nvPicPr>
          <p:blipFill>
            <a:blip r:embed="rId4" cstate="print"/>
            <a:srcRect/>
            <a:stretch>
              <a:fillRect/>
            </a:stretch>
          </p:blipFill>
          <p:spPr bwMode="auto">
            <a:xfrm>
              <a:off x="5105400" y="3733801"/>
              <a:ext cx="3429000" cy="224544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E9426373-1B92-44D7-9BEA-5E1B3B7F0BC7}" type="slidenum">
              <a:rPr lang="en-US" smtClean="0"/>
              <a:pPr/>
              <a:t>16</a:t>
            </a:fld>
            <a:endParaRPr lang="en-US" smtClean="0"/>
          </a:p>
        </p:txBody>
      </p:sp>
      <p:sp>
        <p:nvSpPr>
          <p:cNvPr id="18435" name="Rectangle 2"/>
          <p:cNvSpPr>
            <a:spLocks noGrp="1" noChangeArrowheads="1"/>
          </p:cNvSpPr>
          <p:nvPr>
            <p:ph type="title"/>
          </p:nvPr>
        </p:nvSpPr>
        <p:spPr/>
        <p:txBody>
          <a:bodyPr/>
          <a:lstStyle/>
          <a:p>
            <a:pPr eaLnBrk="1" hangingPunct="1"/>
            <a:r>
              <a:rPr lang="en-US" smtClean="0"/>
              <a:t>Iterator</a:t>
            </a:r>
          </a:p>
        </p:txBody>
      </p:sp>
      <p:sp>
        <p:nvSpPr>
          <p:cNvPr id="18436" name="Rectangle 3"/>
          <p:cNvSpPr>
            <a:spLocks noGrp="1" noChangeArrowheads="1"/>
          </p:cNvSpPr>
          <p:nvPr>
            <p:ph type="body" idx="1"/>
          </p:nvPr>
        </p:nvSpPr>
        <p:spPr>
          <a:xfrm>
            <a:off x="457200" y="1600200"/>
            <a:ext cx="5029200" cy="4953000"/>
          </a:xfrm>
        </p:spPr>
        <p:txBody>
          <a:bodyPr/>
          <a:lstStyle/>
          <a:p>
            <a:pPr eaLnBrk="1" hangingPunct="1"/>
            <a:r>
              <a:rPr lang="en-US" smtClean="0"/>
              <a:t>Problem</a:t>
            </a:r>
          </a:p>
          <a:p>
            <a:pPr lvl="1" eaLnBrk="1" hangingPunct="1"/>
            <a:r>
              <a:rPr lang="en-US" smtClean="0"/>
              <a:t>What do you do when you need to access the elements of a generic aggregate object?</a:t>
            </a:r>
          </a:p>
          <a:p>
            <a:pPr eaLnBrk="1" hangingPunct="1"/>
            <a:r>
              <a:rPr lang="en-US" smtClean="0"/>
              <a:t>Solution</a:t>
            </a:r>
          </a:p>
          <a:p>
            <a:pPr lvl="1" eaLnBrk="1" hangingPunct="1"/>
            <a:r>
              <a:rPr lang="en-US" smtClean="0"/>
              <a:t>Build generic element pointers that can be used polymorphically.</a:t>
            </a:r>
          </a:p>
        </p:txBody>
      </p:sp>
      <p:sp>
        <p:nvSpPr>
          <p:cNvPr id="18437" name="Text Box 5"/>
          <p:cNvSpPr txBox="1">
            <a:spLocks noChangeArrowheads="1"/>
          </p:cNvSpPr>
          <p:nvPr/>
        </p:nvSpPr>
        <p:spPr bwMode="auto">
          <a:xfrm>
            <a:off x="6172200" y="6477000"/>
            <a:ext cx="2971800" cy="228600"/>
          </a:xfrm>
          <a:prstGeom prst="rect">
            <a:avLst/>
          </a:prstGeom>
          <a:noFill/>
          <a:ln w="9525">
            <a:noFill/>
            <a:miter lim="800000"/>
            <a:headEnd/>
            <a:tailEnd/>
          </a:ln>
        </p:spPr>
        <p:txBody>
          <a:bodyPr>
            <a:spAutoFit/>
          </a:bodyPr>
          <a:lstStyle/>
          <a:p>
            <a:pPr algn="r">
              <a:spcBef>
                <a:spcPct val="50000"/>
              </a:spcBef>
            </a:pPr>
            <a:r>
              <a:rPr lang="en-US" sz="900">
                <a:latin typeface="Times New Roman" pitchFamily="18" charset="0"/>
              </a:rPr>
              <a:t>models  from Gamma et al,  1995</a:t>
            </a:r>
          </a:p>
        </p:txBody>
      </p:sp>
      <p:pic>
        <p:nvPicPr>
          <p:cNvPr id="18438" name="Picture 6"/>
          <p:cNvPicPr>
            <a:picLocks noChangeAspect="1" noChangeArrowheads="1"/>
          </p:cNvPicPr>
          <p:nvPr/>
        </p:nvPicPr>
        <p:blipFill>
          <a:blip r:embed="rId3" cstate="print"/>
          <a:srcRect/>
          <a:stretch>
            <a:fillRect/>
          </a:stretch>
        </p:blipFill>
        <p:spPr bwMode="auto">
          <a:xfrm>
            <a:off x="5029200" y="2057400"/>
            <a:ext cx="4275138"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9DD347AB-8691-4CDA-A41E-B6D891729589}" type="slidenum">
              <a:rPr lang="en-US" smtClean="0"/>
              <a:pPr/>
              <a:t>17</a:t>
            </a:fld>
            <a:endParaRPr lang="en-US" smtClean="0"/>
          </a:p>
        </p:txBody>
      </p:sp>
      <p:sp>
        <p:nvSpPr>
          <p:cNvPr id="19459" name="Rectangle 2"/>
          <p:cNvSpPr>
            <a:spLocks noGrp="1" noChangeArrowheads="1"/>
          </p:cNvSpPr>
          <p:nvPr>
            <p:ph type="title"/>
          </p:nvPr>
        </p:nvSpPr>
        <p:spPr/>
        <p:txBody>
          <a:bodyPr/>
          <a:lstStyle/>
          <a:p>
            <a:pPr eaLnBrk="1" hangingPunct="1"/>
            <a:r>
              <a:rPr lang="en-US" smtClean="0"/>
              <a:t>Singleton</a:t>
            </a:r>
          </a:p>
        </p:txBody>
      </p:sp>
      <p:sp>
        <p:nvSpPr>
          <p:cNvPr id="19460" name="Rectangle 3"/>
          <p:cNvSpPr>
            <a:spLocks noGrp="1" noChangeArrowheads="1"/>
          </p:cNvSpPr>
          <p:nvPr>
            <p:ph type="body" idx="1"/>
          </p:nvPr>
        </p:nvSpPr>
        <p:spPr>
          <a:xfrm>
            <a:off x="457200" y="1600200"/>
            <a:ext cx="5562600" cy="4953000"/>
          </a:xfrm>
        </p:spPr>
        <p:txBody>
          <a:bodyPr/>
          <a:lstStyle/>
          <a:p>
            <a:pPr eaLnBrk="1" hangingPunct="1"/>
            <a:r>
              <a:rPr lang="en-US" smtClean="0"/>
              <a:t>Problem</a:t>
            </a:r>
          </a:p>
          <a:p>
            <a:pPr lvl="1" eaLnBrk="1" hangingPunct="1"/>
            <a:r>
              <a:rPr lang="en-US" smtClean="0"/>
              <a:t>How can you ensure that exactly one object of a class is created?</a:t>
            </a:r>
          </a:p>
          <a:p>
            <a:pPr eaLnBrk="1" hangingPunct="1"/>
            <a:r>
              <a:rPr lang="en-US" smtClean="0"/>
              <a:t>Solution</a:t>
            </a:r>
          </a:p>
          <a:p>
            <a:pPr lvl="1" eaLnBrk="1" hangingPunct="1"/>
            <a:r>
              <a:rPr lang="en-US" smtClean="0"/>
              <a:t>Define a static method of the class that returns a single point of access.</a:t>
            </a:r>
          </a:p>
        </p:txBody>
      </p:sp>
      <p:pic>
        <p:nvPicPr>
          <p:cNvPr id="19461" name="Picture 4"/>
          <p:cNvPicPr>
            <a:picLocks noChangeAspect="1" noChangeArrowheads="1"/>
          </p:cNvPicPr>
          <p:nvPr/>
        </p:nvPicPr>
        <p:blipFill>
          <a:blip r:embed="rId3" cstate="print"/>
          <a:srcRect/>
          <a:stretch>
            <a:fillRect/>
          </a:stretch>
        </p:blipFill>
        <p:spPr bwMode="auto">
          <a:xfrm>
            <a:off x="6248400" y="2743200"/>
            <a:ext cx="2514600" cy="1720850"/>
          </a:xfrm>
          <a:prstGeom prst="rect">
            <a:avLst/>
          </a:prstGeom>
          <a:noFill/>
          <a:ln w="9525">
            <a:noFill/>
            <a:miter lim="800000"/>
            <a:headEnd/>
            <a:tailEnd/>
          </a:ln>
        </p:spPr>
      </p:pic>
      <p:sp>
        <p:nvSpPr>
          <p:cNvPr id="19462" name="Line 5"/>
          <p:cNvSpPr>
            <a:spLocks noChangeShapeType="1"/>
          </p:cNvSpPr>
          <p:nvPr/>
        </p:nvSpPr>
        <p:spPr bwMode="auto">
          <a:xfrm>
            <a:off x="6705600" y="4070350"/>
            <a:ext cx="914400" cy="0"/>
          </a:xfrm>
          <a:prstGeom prst="line">
            <a:avLst/>
          </a:prstGeom>
          <a:noFill/>
          <a:ln w="9525">
            <a:solidFill>
              <a:schemeClr val="tx1"/>
            </a:solidFill>
            <a:round/>
            <a:headEnd/>
            <a:tailEnd/>
          </a:ln>
        </p:spPr>
        <p:txBody>
          <a:bodyPr/>
          <a:lstStyle/>
          <a:p>
            <a:endParaRPr lang="en-US"/>
          </a:p>
        </p:txBody>
      </p:sp>
      <p:sp>
        <p:nvSpPr>
          <p:cNvPr id="19463" name="Line 6"/>
          <p:cNvSpPr>
            <a:spLocks noChangeShapeType="1"/>
          </p:cNvSpPr>
          <p:nvPr/>
        </p:nvSpPr>
        <p:spPr bwMode="auto">
          <a:xfrm>
            <a:off x="6629400" y="3765550"/>
            <a:ext cx="1295400" cy="0"/>
          </a:xfrm>
          <a:prstGeom prst="line">
            <a:avLst/>
          </a:prstGeom>
          <a:noFill/>
          <a:ln w="9525">
            <a:solidFill>
              <a:schemeClr val="tx1"/>
            </a:solidFill>
            <a:round/>
            <a:headEnd/>
            <a:tailEnd/>
          </a:ln>
        </p:spPr>
        <p:txBody>
          <a:bodyPr/>
          <a:lstStyle/>
          <a:p>
            <a:endParaRPr lang="en-US"/>
          </a:p>
        </p:txBody>
      </p:sp>
      <p:sp>
        <p:nvSpPr>
          <p:cNvPr id="19464" name="Text Box 7"/>
          <p:cNvSpPr txBox="1">
            <a:spLocks noChangeArrowheads="1"/>
          </p:cNvSpPr>
          <p:nvPr/>
        </p:nvSpPr>
        <p:spPr bwMode="auto">
          <a:xfrm>
            <a:off x="6172200" y="6477000"/>
            <a:ext cx="2971800" cy="228600"/>
          </a:xfrm>
          <a:prstGeom prst="rect">
            <a:avLst/>
          </a:prstGeom>
          <a:noFill/>
          <a:ln w="9525">
            <a:noFill/>
            <a:miter lim="800000"/>
            <a:headEnd/>
            <a:tailEnd/>
          </a:ln>
        </p:spPr>
        <p:txBody>
          <a:bodyPr>
            <a:spAutoFit/>
          </a:bodyPr>
          <a:lstStyle/>
          <a:p>
            <a:pPr algn="r">
              <a:spcBef>
                <a:spcPct val="50000"/>
              </a:spcBef>
            </a:pPr>
            <a:r>
              <a:rPr lang="en-US" sz="900">
                <a:latin typeface="Times New Roman" pitchFamily="18" charset="0"/>
              </a:rPr>
              <a:t>models  from Larman,  2005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FD5FBDFF-E2C8-43EA-86F1-EC4253FF5C38}" type="slidenum">
              <a:rPr lang="en-US" smtClean="0"/>
              <a:pPr/>
              <a:t>18</a:t>
            </a:fld>
            <a:endParaRPr lang="en-US" smtClean="0"/>
          </a:p>
        </p:txBody>
      </p:sp>
      <p:sp>
        <p:nvSpPr>
          <p:cNvPr id="20483" name="Rectangle 2"/>
          <p:cNvSpPr>
            <a:spLocks noGrp="1" noChangeArrowheads="1"/>
          </p:cNvSpPr>
          <p:nvPr>
            <p:ph type="title"/>
          </p:nvPr>
        </p:nvSpPr>
        <p:spPr/>
        <p:txBody>
          <a:bodyPr/>
          <a:lstStyle/>
          <a:p>
            <a:pPr eaLnBrk="1" hangingPunct="1"/>
            <a:r>
              <a:rPr lang="en-US" smtClean="0"/>
              <a:t>Architectural Patterns</a:t>
            </a:r>
          </a:p>
        </p:txBody>
      </p:sp>
      <p:sp>
        <p:nvSpPr>
          <p:cNvPr id="20484" name="Rectangle 3"/>
          <p:cNvSpPr>
            <a:spLocks noGrp="1" noChangeArrowheads="1"/>
          </p:cNvSpPr>
          <p:nvPr>
            <p:ph type="body" idx="1"/>
          </p:nvPr>
        </p:nvSpPr>
        <p:spPr>
          <a:xfrm>
            <a:off x="457200" y="1600200"/>
            <a:ext cx="6400800" cy="5029200"/>
          </a:xfrm>
        </p:spPr>
        <p:txBody>
          <a:bodyPr/>
          <a:lstStyle/>
          <a:p>
            <a:pPr eaLnBrk="1" hangingPunct="1">
              <a:lnSpc>
                <a:spcPct val="90000"/>
              </a:lnSpc>
            </a:pPr>
            <a:r>
              <a:rPr lang="en-US" smtClean="0"/>
              <a:t>Architecture is the large-scale structure of a software system.</a:t>
            </a:r>
          </a:p>
          <a:p>
            <a:pPr eaLnBrk="1" hangingPunct="1">
              <a:lnSpc>
                <a:spcPct val="90000"/>
              </a:lnSpc>
            </a:pPr>
            <a:r>
              <a:rPr lang="en-US" smtClean="0"/>
              <a:t>Generally a layered architecture is used:</a:t>
            </a:r>
          </a:p>
          <a:p>
            <a:pPr lvl="1" eaLnBrk="1" hangingPunct="1">
              <a:lnSpc>
                <a:spcPct val="90000"/>
              </a:lnSpc>
            </a:pPr>
            <a:r>
              <a:rPr lang="en-US" smtClean="0"/>
              <a:t>User Interface</a:t>
            </a:r>
          </a:p>
          <a:p>
            <a:pPr lvl="1" eaLnBrk="1" hangingPunct="1">
              <a:lnSpc>
                <a:spcPct val="90000"/>
              </a:lnSpc>
            </a:pPr>
            <a:r>
              <a:rPr lang="en-US" smtClean="0"/>
              <a:t>Application</a:t>
            </a:r>
          </a:p>
          <a:p>
            <a:pPr lvl="1" eaLnBrk="1" hangingPunct="1">
              <a:lnSpc>
                <a:spcPct val="90000"/>
              </a:lnSpc>
            </a:pPr>
            <a:r>
              <a:rPr lang="en-US" smtClean="0"/>
              <a:t>Domain</a:t>
            </a:r>
          </a:p>
          <a:p>
            <a:pPr lvl="1" eaLnBrk="1" hangingPunct="1">
              <a:lnSpc>
                <a:spcPct val="90000"/>
              </a:lnSpc>
            </a:pPr>
            <a:r>
              <a:rPr lang="en-US" smtClean="0"/>
              <a:t>Business Infrastructure</a:t>
            </a:r>
          </a:p>
          <a:p>
            <a:pPr lvl="1" eaLnBrk="1" hangingPunct="1">
              <a:lnSpc>
                <a:spcPct val="90000"/>
              </a:lnSpc>
            </a:pPr>
            <a:r>
              <a:rPr lang="en-US" smtClean="0"/>
              <a:t>Technical services</a:t>
            </a:r>
          </a:p>
          <a:p>
            <a:pPr lvl="1" eaLnBrk="1" hangingPunct="1">
              <a:lnSpc>
                <a:spcPct val="90000"/>
              </a:lnSpc>
            </a:pPr>
            <a:r>
              <a:rPr lang="en-US" smtClean="0"/>
              <a:t>Foundation </a:t>
            </a:r>
          </a:p>
        </p:txBody>
      </p:sp>
      <p:pic>
        <p:nvPicPr>
          <p:cNvPr id="20485" name="Picture 4"/>
          <p:cNvPicPr>
            <a:picLocks noChangeAspect="1" noChangeArrowheads="1"/>
          </p:cNvPicPr>
          <p:nvPr/>
        </p:nvPicPr>
        <p:blipFill>
          <a:blip r:embed="rId3" cstate="print"/>
          <a:srcRect/>
          <a:stretch>
            <a:fillRect/>
          </a:stretch>
        </p:blipFill>
        <p:spPr bwMode="auto">
          <a:xfrm>
            <a:off x="7234238" y="1371600"/>
            <a:ext cx="1681162" cy="5181600"/>
          </a:xfrm>
          <a:prstGeom prst="rect">
            <a:avLst/>
          </a:prstGeom>
          <a:noFill/>
          <a:ln w="9525">
            <a:noFill/>
            <a:miter lim="800000"/>
            <a:headEnd/>
            <a:tailEnd/>
          </a:ln>
        </p:spPr>
      </p:pic>
      <p:sp>
        <p:nvSpPr>
          <p:cNvPr id="20486" name="Text Box 5"/>
          <p:cNvSpPr txBox="1">
            <a:spLocks noChangeArrowheads="1"/>
          </p:cNvSpPr>
          <p:nvPr/>
        </p:nvSpPr>
        <p:spPr bwMode="auto">
          <a:xfrm>
            <a:off x="6172200" y="6477000"/>
            <a:ext cx="2971800" cy="228600"/>
          </a:xfrm>
          <a:prstGeom prst="rect">
            <a:avLst/>
          </a:prstGeom>
          <a:noFill/>
          <a:ln w="9525">
            <a:noFill/>
            <a:miter lim="800000"/>
            <a:headEnd/>
            <a:tailEnd/>
          </a:ln>
        </p:spPr>
        <p:txBody>
          <a:bodyPr>
            <a:spAutoFit/>
          </a:bodyPr>
          <a:lstStyle/>
          <a:p>
            <a:pPr algn="r">
              <a:spcBef>
                <a:spcPct val="50000"/>
              </a:spcBef>
            </a:pPr>
            <a:r>
              <a:rPr lang="en-US" sz="900">
                <a:latin typeface="Times New Roman" pitchFamily="18" charset="0"/>
              </a:rPr>
              <a:t>model  from Larman,  2005</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p>
            <a:fld id="{D8315C1A-B75D-475A-808D-61B2B16DF731}" type="slidenum">
              <a:rPr lang="en-US" smtClean="0"/>
              <a:pPr/>
              <a:t>19</a:t>
            </a:fld>
            <a:endParaRPr lang="en-US" smtClean="0"/>
          </a:p>
        </p:txBody>
      </p:sp>
      <p:sp>
        <p:nvSpPr>
          <p:cNvPr id="21507" name="Rectangle 2"/>
          <p:cNvSpPr>
            <a:spLocks noGrp="1" noChangeArrowheads="1"/>
          </p:cNvSpPr>
          <p:nvPr>
            <p:ph type="title"/>
          </p:nvPr>
        </p:nvSpPr>
        <p:spPr>
          <a:xfrm>
            <a:off x="2151063" y="533400"/>
            <a:ext cx="6294437" cy="1066800"/>
          </a:xfrm>
          <a:noFill/>
        </p:spPr>
        <p:txBody>
          <a:bodyPr/>
          <a:lstStyle/>
          <a:p>
            <a:pPr eaLnBrk="1" hangingPunct="1"/>
            <a:r>
              <a:rPr lang="en-US" smtClean="0"/>
              <a:t>Fredrick P. Brooks, Jr. </a:t>
            </a:r>
            <a:r>
              <a:rPr lang="en-US" sz="3200" i="1" smtClean="0"/>
              <a:t>No Silver Bullet</a:t>
            </a:r>
          </a:p>
        </p:txBody>
      </p:sp>
      <p:pic>
        <p:nvPicPr>
          <p:cNvPr id="21508" name="Picture 3" descr="brooks"/>
          <p:cNvPicPr>
            <a:picLocks noChangeAspect="1" noChangeArrowheads="1"/>
          </p:cNvPicPr>
          <p:nvPr/>
        </p:nvPicPr>
        <p:blipFill>
          <a:blip r:embed="rId3" cstate="print"/>
          <a:srcRect/>
          <a:stretch>
            <a:fillRect/>
          </a:stretch>
        </p:blipFill>
        <p:spPr bwMode="auto">
          <a:xfrm>
            <a:off x="685800" y="457200"/>
            <a:ext cx="1196975" cy="1752600"/>
          </a:xfrm>
          <a:prstGeom prst="rect">
            <a:avLst/>
          </a:prstGeom>
          <a:noFill/>
          <a:ln w="9525">
            <a:noFill/>
            <a:miter lim="800000"/>
            <a:headEnd/>
            <a:tailEnd/>
          </a:ln>
        </p:spPr>
      </p:pic>
      <p:sp>
        <p:nvSpPr>
          <p:cNvPr id="21509" name="Text Box 4"/>
          <p:cNvSpPr txBox="1">
            <a:spLocks noChangeArrowheads="1"/>
          </p:cNvSpPr>
          <p:nvPr/>
        </p:nvSpPr>
        <p:spPr bwMode="auto">
          <a:xfrm>
            <a:off x="5410200" y="6430963"/>
            <a:ext cx="3733800" cy="274637"/>
          </a:xfrm>
          <a:prstGeom prst="rect">
            <a:avLst/>
          </a:prstGeom>
          <a:noFill/>
          <a:ln w="9525">
            <a:noFill/>
            <a:miter lim="800000"/>
            <a:headEnd/>
            <a:tailEnd/>
          </a:ln>
        </p:spPr>
        <p:txBody>
          <a:bodyPr>
            <a:spAutoFit/>
          </a:bodyPr>
          <a:lstStyle/>
          <a:p>
            <a:pPr algn="r">
              <a:spcBef>
                <a:spcPct val="50000"/>
              </a:spcBef>
            </a:pPr>
            <a:r>
              <a:rPr lang="en-US" sz="1200">
                <a:latin typeface="Times New Roman" pitchFamily="18" charset="0"/>
              </a:rPr>
              <a:t>images from </a:t>
            </a:r>
            <a:r>
              <a:rPr lang="en-US" sz="1200">
                <a:latin typeface="Times New Roman" pitchFamily="18" charset="0"/>
                <a:hlinkClick r:id="rId4"/>
              </a:rPr>
              <a:t>http://www.cs.unc.edu/</a:t>
            </a:r>
            <a:r>
              <a:rPr lang="en-US" sz="1200">
                <a:latin typeface="Times New Roman" pitchFamily="18" charset="0"/>
              </a:rPr>
              <a:t> and </a:t>
            </a:r>
            <a:r>
              <a:rPr lang="en-US" sz="1200" i="1">
                <a:latin typeface="Times New Roman" pitchFamily="18" charset="0"/>
              </a:rPr>
              <a:t>MMM</a:t>
            </a:r>
            <a:r>
              <a:rPr lang="en-US" sz="1200">
                <a:latin typeface="Times New Roman" pitchFamily="18" charset="0"/>
              </a:rPr>
              <a:t>, 1995</a:t>
            </a:r>
          </a:p>
        </p:txBody>
      </p:sp>
      <p:grpSp>
        <p:nvGrpSpPr>
          <p:cNvPr id="21510" name="Group 5"/>
          <p:cNvGrpSpPr>
            <a:grpSpLocks/>
          </p:cNvGrpSpPr>
          <p:nvPr/>
        </p:nvGrpSpPr>
        <p:grpSpPr bwMode="auto">
          <a:xfrm>
            <a:off x="8153400" y="515938"/>
            <a:ext cx="841375" cy="1084262"/>
            <a:chOff x="5182" y="47"/>
            <a:chExt cx="530" cy="683"/>
          </a:xfrm>
        </p:grpSpPr>
        <p:sp>
          <p:nvSpPr>
            <p:cNvPr id="21513" name="Text Box 6"/>
            <p:cNvSpPr txBox="1">
              <a:spLocks noChangeArrowheads="1"/>
            </p:cNvSpPr>
            <p:nvPr/>
          </p:nvSpPr>
          <p:spPr bwMode="auto">
            <a:xfrm>
              <a:off x="5184" y="480"/>
              <a:ext cx="520" cy="250"/>
            </a:xfrm>
            <a:prstGeom prst="rect">
              <a:avLst/>
            </a:prstGeom>
            <a:solidFill>
              <a:schemeClr val="bg1"/>
            </a:solidFill>
            <a:ln w="9525">
              <a:noFill/>
              <a:miter lim="800000"/>
              <a:headEnd/>
              <a:tailEnd/>
            </a:ln>
          </p:spPr>
          <p:txBody>
            <a:bodyPr wrap="none">
              <a:spAutoFit/>
            </a:bodyPr>
            <a:lstStyle/>
            <a:p>
              <a:pPr algn="ctr"/>
              <a:r>
                <a:rPr lang="en-US" sz="1000" b="1"/>
                <a:t>What’s the</a:t>
              </a:r>
            </a:p>
            <a:p>
              <a:pPr algn="ctr"/>
              <a:r>
                <a:rPr lang="en-US" sz="1000" b="1"/>
                <a:t>Big Idea</a:t>
              </a:r>
              <a:endParaRPr lang="en-US"/>
            </a:p>
          </p:txBody>
        </p:sp>
        <p:pic>
          <p:nvPicPr>
            <p:cNvPr id="21514" name="Picture 7" descr="wtbi"/>
            <p:cNvPicPr>
              <a:picLocks noChangeAspect="1" noChangeArrowheads="1"/>
            </p:cNvPicPr>
            <p:nvPr/>
          </p:nvPicPr>
          <p:blipFill>
            <a:blip r:embed="rId5" cstate="print"/>
            <a:srcRect/>
            <a:stretch>
              <a:fillRect/>
            </a:stretch>
          </p:blipFill>
          <p:spPr bwMode="auto">
            <a:xfrm>
              <a:off x="5182" y="47"/>
              <a:ext cx="530" cy="481"/>
            </a:xfrm>
            <a:prstGeom prst="rect">
              <a:avLst/>
            </a:prstGeom>
            <a:noFill/>
            <a:ln w="9525">
              <a:noFill/>
              <a:miter lim="800000"/>
              <a:headEnd/>
              <a:tailEnd/>
            </a:ln>
          </p:spPr>
        </p:pic>
      </p:grpSp>
      <p:sp>
        <p:nvSpPr>
          <p:cNvPr id="21511" name="Rectangle 8"/>
          <p:cNvSpPr>
            <a:spLocks noGrp="1" noChangeArrowheads="1"/>
          </p:cNvSpPr>
          <p:nvPr>
            <p:ph type="body" idx="1"/>
          </p:nvPr>
        </p:nvSpPr>
        <p:spPr>
          <a:xfrm>
            <a:off x="609600" y="2438400"/>
            <a:ext cx="5715000" cy="3810000"/>
          </a:xfrm>
          <a:solidFill>
            <a:schemeClr val="bg1"/>
          </a:solidFill>
        </p:spPr>
        <p:txBody>
          <a:bodyPr/>
          <a:lstStyle/>
          <a:p>
            <a:pPr eaLnBrk="1" hangingPunct="1"/>
            <a:r>
              <a:rPr lang="en-US" smtClean="0"/>
              <a:t>Brooks distinguished:</a:t>
            </a:r>
          </a:p>
          <a:p>
            <a:pPr lvl="1" eaLnBrk="1" hangingPunct="1"/>
            <a:r>
              <a:rPr lang="en-US" smtClean="0"/>
              <a:t>Essential difficulties</a:t>
            </a:r>
          </a:p>
          <a:p>
            <a:pPr lvl="1" eaLnBrk="1" hangingPunct="1"/>
            <a:endParaRPr lang="en-US" sz="1200" smtClean="0"/>
          </a:p>
          <a:p>
            <a:pPr lvl="1" eaLnBrk="1" hangingPunct="1"/>
            <a:r>
              <a:rPr lang="en-US" smtClean="0"/>
              <a:t>Accidental difficulties</a:t>
            </a:r>
          </a:p>
          <a:p>
            <a:pPr lvl="1" eaLnBrk="1" hangingPunct="1"/>
            <a:endParaRPr lang="en-US" sz="1200" smtClean="0"/>
          </a:p>
          <a:p>
            <a:pPr eaLnBrk="1" hangingPunct="1"/>
            <a:r>
              <a:rPr lang="en-US" smtClean="0"/>
              <a:t>He also advocated the importance of good designers.</a:t>
            </a:r>
          </a:p>
          <a:p>
            <a:pPr lvl="1" eaLnBrk="1" hangingPunct="1"/>
            <a:endParaRPr lang="en-US" smtClean="0"/>
          </a:p>
        </p:txBody>
      </p:sp>
      <p:pic>
        <p:nvPicPr>
          <p:cNvPr id="21512" name="Picture 10" descr="silverBullet"/>
          <p:cNvPicPr>
            <a:picLocks noChangeAspect="1" noChangeArrowheads="1"/>
          </p:cNvPicPr>
          <p:nvPr/>
        </p:nvPicPr>
        <p:blipFill>
          <a:blip r:embed="rId6" cstate="print"/>
          <a:srcRect l="2412" t="8063" r="22401" b="35257"/>
          <a:stretch>
            <a:fillRect/>
          </a:stretch>
        </p:blipFill>
        <p:spPr bwMode="auto">
          <a:xfrm>
            <a:off x="5334000" y="2497138"/>
            <a:ext cx="3733800" cy="2074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p>
            <a:fld id="{9BB9B22A-C131-428A-9E98-A86534942ED5}" type="slidenum">
              <a:rPr lang="en-US" smtClean="0"/>
              <a:pPr/>
              <a:t>2</a:t>
            </a:fld>
            <a:endParaRPr lang="en-US" smtClean="0"/>
          </a:p>
        </p:txBody>
      </p:sp>
      <p:sp>
        <p:nvSpPr>
          <p:cNvPr id="4099" name="Rectangle 2"/>
          <p:cNvSpPr>
            <a:spLocks noGrp="1" noChangeArrowheads="1"/>
          </p:cNvSpPr>
          <p:nvPr>
            <p:ph type="title"/>
          </p:nvPr>
        </p:nvSpPr>
        <p:spPr/>
        <p:txBody>
          <a:bodyPr/>
          <a:lstStyle/>
          <a:p>
            <a:pPr eaLnBrk="1" hangingPunct="1"/>
            <a:r>
              <a:rPr lang="en-US" smtClean="0"/>
              <a:t>Design</a:t>
            </a:r>
          </a:p>
        </p:txBody>
      </p:sp>
      <p:sp>
        <p:nvSpPr>
          <p:cNvPr id="4100" name="Rectangle 3"/>
          <p:cNvSpPr>
            <a:spLocks noGrp="1" noChangeArrowheads="1"/>
          </p:cNvSpPr>
          <p:nvPr>
            <p:ph type="body" idx="1"/>
          </p:nvPr>
        </p:nvSpPr>
        <p:spPr/>
        <p:txBody>
          <a:bodyPr/>
          <a:lstStyle/>
          <a:p>
            <a:pPr eaLnBrk="1" hangingPunct="1"/>
            <a:r>
              <a:rPr lang="en-US" smtClean="0">
                <a:hlinkClick r:id="" action="ppaction://customshow?id=0&amp;return=true"/>
              </a:rPr>
              <a:t>Introduction</a:t>
            </a:r>
            <a:endParaRPr lang="en-US" smtClean="0"/>
          </a:p>
          <a:p>
            <a:pPr eaLnBrk="1" hangingPunct="1"/>
            <a:r>
              <a:rPr lang="en-US" smtClean="0">
                <a:hlinkClick r:id="" action="ppaction://customshow?id=1&amp;return=true"/>
              </a:rPr>
              <a:t>Patterns</a:t>
            </a:r>
            <a:endParaRPr lang="en-US" smtClean="0"/>
          </a:p>
          <a:p>
            <a:pPr lvl="1" eaLnBrk="1" hangingPunct="1"/>
            <a:r>
              <a:rPr lang="en-US" smtClean="0">
                <a:hlinkClick r:id="" action="ppaction://customshow?id=2&amp;return=true"/>
              </a:rPr>
              <a:t>GRASP Principles</a:t>
            </a:r>
            <a:endParaRPr lang="en-US" smtClean="0"/>
          </a:p>
          <a:p>
            <a:pPr lvl="1" eaLnBrk="1" hangingPunct="1"/>
            <a:r>
              <a:rPr lang="en-US" smtClean="0">
                <a:hlinkClick r:id="" action="ppaction://customshow?id=3&amp;return=true"/>
              </a:rPr>
              <a:t>Gang of Four Patterns</a:t>
            </a:r>
            <a:endParaRPr lang="en-US" smtClean="0"/>
          </a:p>
          <a:p>
            <a:pPr lvl="1" eaLnBrk="1" hangingPunct="1"/>
            <a:r>
              <a:rPr lang="en-US" smtClean="0">
                <a:hlinkClick r:id="" action="ppaction://customshow?id=4&amp;return=true"/>
              </a:rPr>
              <a:t>Architectural Patterns</a:t>
            </a:r>
            <a:endParaRPr lang="en-US" smtClean="0"/>
          </a:p>
          <a:p>
            <a:pPr eaLnBrk="1" hangingPunct="1"/>
            <a:r>
              <a:rPr lang="en-US" smtClean="0">
                <a:hlinkClick r:id="" action="ppaction://customshow?id=5&amp;return=true"/>
              </a:rPr>
              <a:t>No Silver Bullet</a:t>
            </a:r>
            <a:endParaRPr lang="en-US" smtClean="0"/>
          </a:p>
          <a:p>
            <a:pPr eaLnBrk="1" hangingPunct="1"/>
            <a:endParaRPr lang="en-US" smtClean="0"/>
          </a:p>
        </p:txBody>
      </p:sp>
      <p:sp>
        <p:nvSpPr>
          <p:cNvPr id="4101" name="Text Box 4"/>
          <p:cNvSpPr txBox="1">
            <a:spLocks noChangeArrowheads="1"/>
          </p:cNvSpPr>
          <p:nvPr/>
        </p:nvSpPr>
        <p:spPr bwMode="auto">
          <a:xfrm>
            <a:off x="381000" y="5803900"/>
            <a:ext cx="8153400" cy="749300"/>
          </a:xfrm>
          <a:prstGeom prst="rect">
            <a:avLst/>
          </a:prstGeom>
          <a:noFill/>
          <a:ln w="9525">
            <a:noFill/>
            <a:miter lim="800000"/>
            <a:headEnd/>
            <a:tailEnd/>
          </a:ln>
        </p:spPr>
        <p:txBody>
          <a:bodyPr>
            <a:spAutoFit/>
          </a:bodyPr>
          <a:lstStyle/>
          <a:p>
            <a:pPr lvl="1">
              <a:lnSpc>
                <a:spcPct val="90000"/>
              </a:lnSpc>
              <a:spcBef>
                <a:spcPct val="20000"/>
              </a:spcBef>
            </a:pPr>
            <a:r>
              <a:rPr lang="en-US" sz="2400" i="1">
                <a:latin typeface="Arial Unicode MS" pitchFamily="34" charset="-128"/>
              </a:rPr>
              <a:t>Great designs come from great designers. Software construction is a creative process.</a:t>
            </a:r>
            <a:r>
              <a:rPr lang="en-US" sz="2400">
                <a:latin typeface="Arial Unicode MS" pitchFamily="34" charset="-128"/>
              </a:rPr>
              <a:t>           </a:t>
            </a:r>
            <a:r>
              <a:rPr lang="en-US">
                <a:latin typeface="Arial Unicode MS" pitchFamily="34" charset="-128"/>
              </a:rPr>
              <a:t>- Brooks, 1975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p>
            <a:fld id="{F7EF799E-9857-4548-BC2F-7693139D2FCC}" type="slidenum">
              <a:rPr lang="en-US" smtClean="0"/>
              <a:pPr/>
              <a:t>3</a:t>
            </a:fld>
            <a:endParaRPr lang="en-US" smtClean="0"/>
          </a:p>
        </p:txBody>
      </p:sp>
      <p:sp>
        <p:nvSpPr>
          <p:cNvPr id="5123" name="Rectangle 2"/>
          <p:cNvSpPr>
            <a:spLocks noGrp="1" noChangeArrowheads="1"/>
          </p:cNvSpPr>
          <p:nvPr>
            <p:ph type="title"/>
          </p:nvPr>
        </p:nvSpPr>
        <p:spPr/>
        <p:txBody>
          <a:bodyPr/>
          <a:lstStyle/>
          <a:p>
            <a:pPr eaLnBrk="1" hangingPunct="1"/>
            <a:r>
              <a:rPr lang="en-US" smtClean="0"/>
              <a:t>Design: Definition</a:t>
            </a:r>
          </a:p>
        </p:txBody>
      </p:sp>
      <p:sp>
        <p:nvSpPr>
          <p:cNvPr id="5124" name="Rectangle 3"/>
          <p:cNvSpPr>
            <a:spLocks noGrp="1" noChangeArrowheads="1"/>
          </p:cNvSpPr>
          <p:nvPr>
            <p:ph type="body" idx="1"/>
          </p:nvPr>
        </p:nvSpPr>
        <p:spPr>
          <a:xfrm>
            <a:off x="457200" y="1600200"/>
            <a:ext cx="8534400" cy="4724400"/>
          </a:xfrm>
        </p:spPr>
        <p:txBody>
          <a:bodyPr/>
          <a:lstStyle/>
          <a:p>
            <a:pPr eaLnBrk="1" hangingPunct="1"/>
            <a:r>
              <a:rPr lang="en-US" smtClean="0"/>
              <a:t>Design builds a conceptual solution that satisfies the requirements.</a:t>
            </a:r>
          </a:p>
          <a:p>
            <a:pPr eaLnBrk="1" hangingPunct="1"/>
            <a:r>
              <a:rPr lang="en-US" smtClean="0"/>
              <a:t>It’s not analysis; distinguish between:</a:t>
            </a:r>
          </a:p>
          <a:p>
            <a:pPr lvl="1" eaLnBrk="1" hangingPunct="1"/>
            <a:r>
              <a:rPr lang="en-US" smtClean="0"/>
              <a:t>building the right product</a:t>
            </a:r>
          </a:p>
          <a:p>
            <a:pPr lvl="1" eaLnBrk="1" hangingPunct="1"/>
            <a:r>
              <a:rPr lang="en-US" smtClean="0"/>
              <a:t>building the product right</a:t>
            </a:r>
          </a:p>
          <a:p>
            <a:pPr eaLnBrk="1" hangingPunct="1"/>
            <a:r>
              <a:rPr lang="en-US" smtClean="0"/>
              <a:t>It’s not implementation; distinguish between:</a:t>
            </a:r>
          </a:p>
          <a:p>
            <a:pPr lvl="1" eaLnBrk="1" hangingPunct="1"/>
            <a:r>
              <a:rPr lang="en-US" smtClean="0"/>
              <a:t>Conceptual solutions</a:t>
            </a:r>
          </a:p>
          <a:p>
            <a:pPr lvl="1" eaLnBrk="1" hangingPunct="1"/>
            <a:r>
              <a:rPr lang="en-US" smtClean="0"/>
              <a:t>Actual solutions</a:t>
            </a:r>
          </a:p>
        </p:txBody>
      </p:sp>
      <p:sp>
        <p:nvSpPr>
          <p:cNvPr id="5125" name="Text Box 4"/>
          <p:cNvSpPr txBox="1">
            <a:spLocks noChangeArrowheads="1"/>
          </p:cNvSpPr>
          <p:nvPr/>
        </p:nvSpPr>
        <p:spPr bwMode="auto">
          <a:xfrm>
            <a:off x="6838950" y="6477000"/>
            <a:ext cx="2305050" cy="228600"/>
          </a:xfrm>
          <a:prstGeom prst="rect">
            <a:avLst/>
          </a:prstGeom>
          <a:noFill/>
          <a:ln w="9525">
            <a:noFill/>
            <a:miter lim="800000"/>
            <a:headEnd/>
            <a:tailEnd/>
          </a:ln>
        </p:spPr>
        <p:txBody>
          <a:bodyPr>
            <a:spAutoFit/>
          </a:bodyPr>
          <a:lstStyle/>
          <a:p>
            <a:pPr algn="r"/>
            <a:r>
              <a:rPr lang="en-US" sz="900">
                <a:latin typeface="Arial Unicode MS" pitchFamily="34" charset="-128"/>
              </a:rPr>
              <a:t>Design definition from Larman, 2005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7FFD693E-77AD-47B6-8C4A-EDFD90C42267}" type="slidenum">
              <a:rPr lang="en-US" smtClean="0"/>
              <a:pPr/>
              <a:t>4</a:t>
            </a:fld>
            <a:endParaRPr lang="en-US" smtClean="0"/>
          </a:p>
        </p:txBody>
      </p:sp>
      <p:sp>
        <p:nvSpPr>
          <p:cNvPr id="6147" name="Rectangle 2"/>
          <p:cNvSpPr>
            <a:spLocks noGrp="1" noChangeArrowheads="1"/>
          </p:cNvSpPr>
          <p:nvPr>
            <p:ph type="title"/>
          </p:nvPr>
        </p:nvSpPr>
        <p:spPr/>
        <p:txBody>
          <a:bodyPr/>
          <a:lstStyle/>
          <a:p>
            <a:pPr eaLnBrk="1" hangingPunct="1"/>
            <a:r>
              <a:rPr lang="en-US" smtClean="0"/>
              <a:t>Design: Goals</a:t>
            </a:r>
          </a:p>
        </p:txBody>
      </p:sp>
      <p:sp>
        <p:nvSpPr>
          <p:cNvPr id="6148" name="Rectangle 3"/>
          <p:cNvSpPr>
            <a:spLocks noGrp="1" noChangeArrowheads="1"/>
          </p:cNvSpPr>
          <p:nvPr>
            <p:ph type="body" idx="1"/>
          </p:nvPr>
        </p:nvSpPr>
        <p:spPr/>
        <p:txBody>
          <a:bodyPr/>
          <a:lstStyle/>
          <a:p>
            <a:pPr eaLnBrk="1" hangingPunct="1"/>
            <a:r>
              <a:rPr lang="en-US" dirty="0" smtClean="0"/>
              <a:t>Effectiveness</a:t>
            </a:r>
          </a:p>
          <a:p>
            <a:pPr eaLnBrk="1" hangingPunct="1"/>
            <a:endParaRPr lang="en-US" sz="1200" dirty="0" smtClean="0"/>
          </a:p>
          <a:p>
            <a:pPr eaLnBrk="1" hangingPunct="1"/>
            <a:r>
              <a:rPr lang="en-US" dirty="0" smtClean="0"/>
              <a:t>Usefulness</a:t>
            </a:r>
          </a:p>
          <a:p>
            <a:pPr eaLnBrk="1" hangingPunct="1"/>
            <a:endParaRPr lang="en-US" sz="1200" dirty="0" smtClean="0"/>
          </a:p>
          <a:p>
            <a:pPr eaLnBrk="1" hangingPunct="1"/>
            <a:r>
              <a:rPr lang="en-US" dirty="0" smtClean="0"/>
              <a:t>Adaptability</a:t>
            </a:r>
          </a:p>
          <a:p>
            <a:pPr eaLnBrk="1" hangingPunct="1"/>
            <a:endParaRPr lang="en-US" sz="1200" dirty="0" smtClean="0"/>
          </a:p>
          <a:p>
            <a:pPr eaLnBrk="1" hangingPunct="1"/>
            <a:r>
              <a:rPr lang="en-US" dirty="0" smtClean="0"/>
              <a:t>Aesthetics</a:t>
            </a:r>
          </a:p>
          <a:p>
            <a:pPr eaLnBrk="1" hangingPunct="1"/>
            <a:endParaRPr lang="en-US" sz="1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p>
            <a:fld id="{6C0F7492-B6F6-41B9-A148-9AEAF5C49D86}" type="slidenum">
              <a:rPr lang="en-US" smtClean="0"/>
              <a:pPr/>
              <a:t>5</a:t>
            </a:fld>
            <a:endParaRPr lang="en-US" smtClean="0"/>
          </a:p>
        </p:txBody>
      </p:sp>
      <p:sp>
        <p:nvSpPr>
          <p:cNvPr id="7171" name="Rectangle 2"/>
          <p:cNvSpPr>
            <a:spLocks noGrp="1" noChangeArrowheads="1"/>
          </p:cNvSpPr>
          <p:nvPr>
            <p:ph type="title"/>
          </p:nvPr>
        </p:nvSpPr>
        <p:spPr/>
        <p:txBody>
          <a:bodyPr/>
          <a:lstStyle/>
          <a:p>
            <a:pPr eaLnBrk="1" hangingPunct="1"/>
            <a:r>
              <a:rPr lang="en-US" sz="4000" smtClean="0"/>
              <a:t>Design: An Analogy to Architecture</a:t>
            </a:r>
          </a:p>
        </p:txBody>
      </p:sp>
      <p:sp>
        <p:nvSpPr>
          <p:cNvPr id="7172" name="Rectangle 3"/>
          <p:cNvSpPr>
            <a:spLocks noGrp="1" noChangeArrowheads="1"/>
          </p:cNvSpPr>
          <p:nvPr>
            <p:ph type="body" idx="1"/>
          </p:nvPr>
        </p:nvSpPr>
        <p:spPr>
          <a:xfrm>
            <a:off x="457200" y="1600200"/>
            <a:ext cx="8229600" cy="5029200"/>
          </a:xfrm>
        </p:spPr>
        <p:txBody>
          <a:bodyPr/>
          <a:lstStyle/>
          <a:p>
            <a:pPr eaLnBrk="1" hangingPunct="1"/>
            <a:r>
              <a:rPr lang="en-US" smtClean="0"/>
              <a:t>Vitruvius, the Roman architectural theorist set three goals of architecture:</a:t>
            </a:r>
          </a:p>
          <a:p>
            <a:pPr lvl="1" eaLnBrk="1" hangingPunct="1"/>
            <a:r>
              <a:rPr lang="en-US" i="1" smtClean="0"/>
              <a:t>Utilitas</a:t>
            </a:r>
          </a:p>
          <a:p>
            <a:pPr lvl="1" eaLnBrk="1" hangingPunct="1"/>
            <a:r>
              <a:rPr lang="en-US" i="1" smtClean="0"/>
              <a:t>Venustas</a:t>
            </a:r>
          </a:p>
          <a:p>
            <a:pPr lvl="1" eaLnBrk="1" hangingPunct="1"/>
            <a:r>
              <a:rPr lang="en-US" i="1" smtClean="0"/>
              <a:t>Firmitas</a:t>
            </a:r>
            <a:endParaRPr lang="en-US" smtClean="0"/>
          </a:p>
          <a:p>
            <a:pPr eaLnBrk="1" hangingPunct="1"/>
            <a:r>
              <a:rPr lang="en-US" smtClean="0"/>
              <a:t>The architect is responsible for the 1</a:t>
            </a:r>
            <a:r>
              <a:rPr lang="en-US" baseline="30000" smtClean="0"/>
              <a:t>st</a:t>
            </a:r>
            <a:r>
              <a:rPr lang="en-US" smtClean="0"/>
              <a:t> and 2</a:t>
            </a:r>
            <a:r>
              <a:rPr lang="en-US" baseline="30000" smtClean="0"/>
              <a:t>nd</a:t>
            </a:r>
            <a:r>
              <a:rPr lang="en-US" smtClean="0"/>
              <a:t>, the builder is responsible for the 3</a:t>
            </a:r>
            <a:r>
              <a:rPr lang="en-US" baseline="30000" smtClean="0"/>
              <a:t>rd</a:t>
            </a:r>
            <a:r>
              <a:rPr lang="en-US" smtClean="0"/>
              <a:t>.</a:t>
            </a:r>
          </a:p>
          <a:p>
            <a:pPr eaLnBrk="1" hangingPunct="1"/>
            <a:r>
              <a:rPr lang="en-US" smtClean="0"/>
              <a:t>How would this map into software engineering?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37A8D935-427E-4604-B81D-5DB21217FAA4}" type="slidenum">
              <a:rPr lang="en-US" smtClean="0"/>
              <a:pPr/>
              <a:t>6</a:t>
            </a:fld>
            <a:endParaRPr lang="en-US" smtClean="0"/>
          </a:p>
        </p:txBody>
      </p:sp>
      <p:sp>
        <p:nvSpPr>
          <p:cNvPr id="8195" name="Rectangle 2"/>
          <p:cNvSpPr>
            <a:spLocks noGrp="1" noChangeArrowheads="1"/>
          </p:cNvSpPr>
          <p:nvPr>
            <p:ph type="title"/>
          </p:nvPr>
        </p:nvSpPr>
        <p:spPr/>
        <p:txBody>
          <a:bodyPr/>
          <a:lstStyle/>
          <a:p>
            <a:pPr eaLnBrk="1" hangingPunct="1"/>
            <a:r>
              <a:rPr lang="en-US" smtClean="0"/>
              <a:t>Design: Principles</a:t>
            </a:r>
          </a:p>
        </p:txBody>
      </p:sp>
      <p:sp>
        <p:nvSpPr>
          <p:cNvPr id="8196" name="Rectangle 3"/>
          <p:cNvSpPr>
            <a:spLocks noGrp="1" noChangeArrowheads="1"/>
          </p:cNvSpPr>
          <p:nvPr>
            <p:ph type="body" idx="1"/>
          </p:nvPr>
        </p:nvSpPr>
        <p:spPr/>
        <p:txBody>
          <a:bodyPr/>
          <a:lstStyle/>
          <a:p>
            <a:pPr eaLnBrk="1" hangingPunct="1"/>
            <a:r>
              <a:rPr lang="en-US" smtClean="0"/>
              <a:t>There are countless design approaches.</a:t>
            </a:r>
          </a:p>
          <a:p>
            <a:pPr eaLnBrk="1" hangingPunct="1"/>
            <a:r>
              <a:rPr lang="en-US" smtClean="0"/>
              <a:t>The fundamental principles required to achieve the goals of design are:</a:t>
            </a:r>
          </a:p>
          <a:p>
            <a:pPr lvl="1" eaLnBrk="1" hangingPunct="1"/>
            <a:r>
              <a:rPr lang="en-US" smtClean="0"/>
              <a:t>Modularity</a:t>
            </a:r>
          </a:p>
          <a:p>
            <a:pPr lvl="1" eaLnBrk="1" hangingPunct="1"/>
            <a:endParaRPr lang="en-US" sz="1400" smtClean="0"/>
          </a:p>
          <a:p>
            <a:pPr lvl="2" eaLnBrk="1" hangingPunct="1"/>
            <a:r>
              <a:rPr lang="en-US" smtClean="0"/>
              <a:t>High cohesion</a:t>
            </a:r>
          </a:p>
          <a:p>
            <a:pPr lvl="2" eaLnBrk="1" hangingPunct="1"/>
            <a:endParaRPr lang="en-US" sz="1400" smtClean="0"/>
          </a:p>
          <a:p>
            <a:pPr lvl="2" eaLnBrk="1" hangingPunct="1"/>
            <a:r>
              <a:rPr lang="en-US" smtClean="0"/>
              <a:t>Low coupling</a:t>
            </a:r>
          </a:p>
          <a:p>
            <a:pPr lvl="2" eaLnBrk="1" hangingPunct="1"/>
            <a:endParaRPr lang="en-US" sz="1400" smtClean="0"/>
          </a:p>
          <a:p>
            <a:pPr lvl="1" eaLnBrk="1" hangingPunct="1"/>
            <a:r>
              <a:rPr lang="en-US" smtClean="0"/>
              <a:t>Information Hiding</a:t>
            </a:r>
          </a:p>
          <a:p>
            <a:pPr eaLnBrk="1" hangingPunct="1"/>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F9B23841-3D23-48AC-A5D3-26BA6D8CFAB1}" type="slidenum">
              <a:rPr lang="en-US" smtClean="0"/>
              <a:pPr/>
              <a:t>7</a:t>
            </a:fld>
            <a:endParaRPr lang="en-US" smtClean="0"/>
          </a:p>
        </p:txBody>
      </p:sp>
      <p:sp>
        <p:nvSpPr>
          <p:cNvPr id="9219" name="Rectangle 2"/>
          <p:cNvSpPr>
            <a:spLocks noGrp="1" noChangeArrowheads="1"/>
          </p:cNvSpPr>
          <p:nvPr>
            <p:ph type="title"/>
          </p:nvPr>
        </p:nvSpPr>
        <p:spPr>
          <a:xfrm>
            <a:off x="2603500" y="457200"/>
            <a:ext cx="5930900" cy="1066800"/>
          </a:xfrm>
          <a:noFill/>
        </p:spPr>
        <p:txBody>
          <a:bodyPr/>
          <a:lstStyle/>
          <a:p>
            <a:pPr eaLnBrk="1" hangingPunct="1"/>
            <a:r>
              <a:rPr lang="en-US" smtClean="0"/>
              <a:t>Orville &amp; Wilbur Wright </a:t>
            </a:r>
            <a:r>
              <a:rPr lang="en-US" sz="3200" i="1" smtClean="0"/>
              <a:t>Wright Flier, 1903</a:t>
            </a:r>
          </a:p>
        </p:txBody>
      </p:sp>
      <p:sp>
        <p:nvSpPr>
          <p:cNvPr id="9220" name="Rectangle 3"/>
          <p:cNvSpPr>
            <a:spLocks noChangeArrowheads="1"/>
          </p:cNvSpPr>
          <p:nvPr/>
        </p:nvSpPr>
        <p:spPr bwMode="auto">
          <a:xfrm>
            <a:off x="685800" y="2514600"/>
            <a:ext cx="6629400" cy="3352800"/>
          </a:xfrm>
          <a:prstGeom prst="rect">
            <a:avLst/>
          </a:prstGeom>
          <a:noFill/>
          <a:ln w="9525">
            <a:noFill/>
            <a:miter lim="800000"/>
            <a:headEnd/>
            <a:tailEnd/>
          </a:ln>
        </p:spPr>
        <p:txBody>
          <a:bodyPr/>
          <a:lstStyle/>
          <a:p>
            <a:pPr marL="342900" indent="-342900" eaLnBrk="1" hangingPunct="1">
              <a:spcBef>
                <a:spcPct val="20000"/>
              </a:spcBef>
              <a:buClr>
                <a:schemeClr val="tx1"/>
              </a:buClr>
              <a:buSzPct val="75000"/>
              <a:buFont typeface="Arial" charset="0"/>
              <a:buNone/>
            </a:pPr>
            <a:endParaRPr lang="en-US" sz="2400"/>
          </a:p>
        </p:txBody>
      </p:sp>
      <p:sp>
        <p:nvSpPr>
          <p:cNvPr id="9221" name="Text Box 4"/>
          <p:cNvSpPr txBox="1">
            <a:spLocks noChangeArrowheads="1"/>
          </p:cNvSpPr>
          <p:nvPr/>
        </p:nvSpPr>
        <p:spPr bwMode="auto">
          <a:xfrm>
            <a:off x="4495800" y="6430963"/>
            <a:ext cx="4648200" cy="244475"/>
          </a:xfrm>
          <a:prstGeom prst="rect">
            <a:avLst/>
          </a:prstGeom>
          <a:noFill/>
          <a:ln w="9525">
            <a:noFill/>
            <a:miter lim="800000"/>
            <a:headEnd/>
            <a:tailEnd/>
          </a:ln>
        </p:spPr>
        <p:txBody>
          <a:bodyPr>
            <a:spAutoFit/>
          </a:bodyPr>
          <a:lstStyle/>
          <a:p>
            <a:pPr algn="r">
              <a:spcBef>
                <a:spcPct val="50000"/>
              </a:spcBef>
            </a:pPr>
            <a:r>
              <a:rPr lang="en-US" sz="1000">
                <a:latin typeface="Times New Roman" pitchFamily="18" charset="0"/>
              </a:rPr>
              <a:t>images from wikipedia.org, the Library of Congress and Gary Bradshaw, June, 2006</a:t>
            </a:r>
          </a:p>
        </p:txBody>
      </p:sp>
      <p:pic>
        <p:nvPicPr>
          <p:cNvPr id="9222" name="Picture 5"/>
          <p:cNvPicPr>
            <a:picLocks noChangeAspect="1" noChangeArrowheads="1"/>
          </p:cNvPicPr>
          <p:nvPr/>
        </p:nvPicPr>
        <p:blipFill>
          <a:blip r:embed="rId3" cstate="print"/>
          <a:srcRect/>
          <a:stretch>
            <a:fillRect/>
          </a:stretch>
        </p:blipFill>
        <p:spPr bwMode="auto">
          <a:xfrm>
            <a:off x="277813" y="457200"/>
            <a:ext cx="1246187" cy="1524000"/>
          </a:xfrm>
          <a:prstGeom prst="rect">
            <a:avLst/>
          </a:prstGeom>
          <a:noFill/>
          <a:ln w="9525">
            <a:noFill/>
            <a:miter lim="800000"/>
            <a:headEnd/>
            <a:tailEnd/>
          </a:ln>
        </p:spPr>
      </p:pic>
      <p:pic>
        <p:nvPicPr>
          <p:cNvPr id="9223" name="Picture 6"/>
          <p:cNvPicPr>
            <a:picLocks noChangeAspect="1" noChangeArrowheads="1"/>
          </p:cNvPicPr>
          <p:nvPr/>
        </p:nvPicPr>
        <p:blipFill>
          <a:blip r:embed="rId4" cstate="print"/>
          <a:srcRect/>
          <a:stretch>
            <a:fillRect/>
          </a:stretch>
        </p:blipFill>
        <p:spPr bwMode="auto">
          <a:xfrm>
            <a:off x="1260475" y="762000"/>
            <a:ext cx="1254125" cy="1657350"/>
          </a:xfrm>
          <a:prstGeom prst="rect">
            <a:avLst/>
          </a:prstGeom>
          <a:noFill/>
          <a:ln w="9525">
            <a:noFill/>
            <a:miter lim="800000"/>
            <a:headEnd/>
            <a:tailEnd/>
          </a:ln>
        </p:spPr>
      </p:pic>
      <p:sp>
        <p:nvSpPr>
          <p:cNvPr id="9224" name="Rectangle 7"/>
          <p:cNvSpPr>
            <a:spLocks noGrp="1" noChangeArrowheads="1"/>
          </p:cNvSpPr>
          <p:nvPr>
            <p:ph type="body" idx="1"/>
          </p:nvPr>
        </p:nvSpPr>
        <p:spPr>
          <a:xfrm>
            <a:off x="609600" y="2438400"/>
            <a:ext cx="5715000" cy="3810000"/>
          </a:xfrm>
          <a:solidFill>
            <a:schemeClr val="bg1"/>
          </a:solidFill>
        </p:spPr>
        <p:txBody>
          <a:bodyPr/>
          <a:lstStyle/>
          <a:p>
            <a:pPr eaLnBrk="1" hangingPunct="1"/>
            <a:r>
              <a:rPr lang="en-US" smtClean="0"/>
              <a:t>The Wright brothers were careful designers.</a:t>
            </a:r>
          </a:p>
          <a:p>
            <a:pPr eaLnBrk="1" hangingPunct="1"/>
            <a:r>
              <a:rPr lang="en-US" smtClean="0"/>
              <a:t>Their approach as to:</a:t>
            </a:r>
          </a:p>
          <a:p>
            <a:pPr lvl="1" eaLnBrk="1" hangingPunct="1"/>
            <a:r>
              <a:rPr lang="en-US" smtClean="0"/>
              <a:t>Study the field</a:t>
            </a:r>
          </a:p>
          <a:p>
            <a:pPr lvl="1" eaLnBrk="1" hangingPunct="1"/>
            <a:r>
              <a:rPr lang="en-US" smtClean="0"/>
              <a:t>Decompose the problem</a:t>
            </a:r>
          </a:p>
          <a:p>
            <a:pPr lvl="1" eaLnBrk="1" hangingPunct="1"/>
            <a:r>
              <a:rPr lang="en-US" smtClean="0"/>
              <a:t>Work iteratively</a:t>
            </a:r>
          </a:p>
          <a:p>
            <a:pPr lvl="1" eaLnBrk="1" hangingPunct="1"/>
            <a:r>
              <a:rPr lang="en-US" smtClean="0"/>
              <a:t>Improve with every step</a:t>
            </a:r>
          </a:p>
        </p:txBody>
      </p:sp>
      <p:pic>
        <p:nvPicPr>
          <p:cNvPr id="379913" name="Picture 9"/>
          <p:cNvPicPr>
            <a:picLocks noChangeAspect="1" noChangeArrowheads="1"/>
          </p:cNvPicPr>
          <p:nvPr/>
        </p:nvPicPr>
        <p:blipFill>
          <a:blip r:embed="rId5" cstate="print"/>
          <a:srcRect/>
          <a:stretch>
            <a:fillRect/>
          </a:stretch>
        </p:blipFill>
        <p:spPr bwMode="auto">
          <a:xfrm>
            <a:off x="5905500" y="1905000"/>
            <a:ext cx="3238500" cy="2159000"/>
          </a:xfrm>
          <a:prstGeom prst="rect">
            <a:avLst/>
          </a:prstGeom>
          <a:noFill/>
          <a:ln w="9525">
            <a:noFill/>
            <a:miter lim="800000"/>
            <a:headEnd/>
            <a:tailEnd/>
          </a:ln>
        </p:spPr>
      </p:pic>
      <p:grpSp>
        <p:nvGrpSpPr>
          <p:cNvPr id="2" name="Group 11"/>
          <p:cNvGrpSpPr>
            <a:grpSpLocks/>
          </p:cNvGrpSpPr>
          <p:nvPr/>
        </p:nvGrpSpPr>
        <p:grpSpPr bwMode="auto">
          <a:xfrm>
            <a:off x="6049963" y="4149725"/>
            <a:ext cx="2865437" cy="2249488"/>
            <a:chOff x="3840" y="2614"/>
            <a:chExt cx="1805" cy="1417"/>
          </a:xfrm>
        </p:grpSpPr>
        <p:pic>
          <p:nvPicPr>
            <p:cNvPr id="9227" name="Picture 8"/>
            <p:cNvPicPr>
              <a:picLocks noChangeAspect="1" noChangeArrowheads="1"/>
            </p:cNvPicPr>
            <p:nvPr/>
          </p:nvPicPr>
          <p:blipFill>
            <a:blip r:embed="rId6" cstate="print"/>
            <a:srcRect/>
            <a:stretch>
              <a:fillRect/>
            </a:stretch>
          </p:blipFill>
          <p:spPr bwMode="auto">
            <a:xfrm>
              <a:off x="3840" y="2614"/>
              <a:ext cx="1776" cy="1274"/>
            </a:xfrm>
            <a:prstGeom prst="rect">
              <a:avLst/>
            </a:prstGeom>
            <a:noFill/>
            <a:ln w="9525">
              <a:noFill/>
              <a:miter lim="800000"/>
              <a:headEnd/>
              <a:tailEnd/>
            </a:ln>
          </p:spPr>
        </p:pic>
        <p:sp>
          <p:nvSpPr>
            <p:cNvPr id="9228" name="Text Box 10"/>
            <p:cNvSpPr txBox="1">
              <a:spLocks noChangeArrowheads="1"/>
            </p:cNvSpPr>
            <p:nvPr/>
          </p:nvSpPr>
          <p:spPr bwMode="auto">
            <a:xfrm>
              <a:off x="4512" y="3877"/>
              <a:ext cx="1133" cy="154"/>
            </a:xfrm>
            <a:prstGeom prst="rect">
              <a:avLst/>
            </a:prstGeom>
            <a:noFill/>
            <a:ln w="9525">
              <a:noFill/>
              <a:miter lim="800000"/>
              <a:headEnd/>
              <a:tailEnd/>
            </a:ln>
          </p:spPr>
          <p:txBody>
            <a:bodyPr wrap="none">
              <a:spAutoFit/>
            </a:bodyPr>
            <a:lstStyle/>
            <a:p>
              <a:pPr algn="r"/>
              <a:r>
                <a:rPr lang="en-US" sz="1000"/>
                <a:t>Basecamp, Kitty Hawk, 1902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99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04CB9914-D0D5-4775-B9DA-6A14A396F246}" type="slidenum">
              <a:rPr lang="en-US" smtClean="0"/>
              <a:pPr/>
              <a:t>8</a:t>
            </a:fld>
            <a:endParaRPr lang="en-US" smtClean="0"/>
          </a:p>
        </p:txBody>
      </p:sp>
      <p:sp>
        <p:nvSpPr>
          <p:cNvPr id="10243" name="Rectangle 2"/>
          <p:cNvSpPr>
            <a:spLocks noGrp="1" noChangeArrowheads="1"/>
          </p:cNvSpPr>
          <p:nvPr>
            <p:ph type="title"/>
          </p:nvPr>
        </p:nvSpPr>
        <p:spPr/>
        <p:txBody>
          <a:bodyPr/>
          <a:lstStyle/>
          <a:p>
            <a:pPr eaLnBrk="1" hangingPunct="1"/>
            <a:r>
              <a:rPr lang="en-US" smtClean="0"/>
              <a:t>Patterns</a:t>
            </a:r>
          </a:p>
        </p:txBody>
      </p:sp>
      <p:sp>
        <p:nvSpPr>
          <p:cNvPr id="10244" name="Rectangle 3"/>
          <p:cNvSpPr>
            <a:spLocks noGrp="1" noChangeArrowheads="1"/>
          </p:cNvSpPr>
          <p:nvPr>
            <p:ph type="body" idx="1"/>
          </p:nvPr>
        </p:nvSpPr>
        <p:spPr/>
        <p:txBody>
          <a:bodyPr/>
          <a:lstStyle/>
          <a:p>
            <a:pPr eaLnBrk="1" hangingPunct="1"/>
            <a:r>
              <a:rPr lang="en-US" smtClean="0"/>
              <a:t>Patterns are design templates used systematically by good designers.</a:t>
            </a:r>
          </a:p>
          <a:p>
            <a:pPr eaLnBrk="1" hangingPunct="1"/>
            <a:r>
              <a:rPr lang="en-US" smtClean="0"/>
              <a:t>Pattern include these key elements:</a:t>
            </a:r>
          </a:p>
          <a:p>
            <a:pPr lvl="1" eaLnBrk="1" hangingPunct="1"/>
            <a:r>
              <a:rPr lang="en-US" smtClean="0"/>
              <a:t>Name</a:t>
            </a:r>
          </a:p>
          <a:p>
            <a:pPr lvl="1" eaLnBrk="1" hangingPunct="1"/>
            <a:r>
              <a:rPr lang="en-US" smtClean="0"/>
              <a:t>Problem description</a:t>
            </a:r>
          </a:p>
          <a:p>
            <a:pPr lvl="1" eaLnBrk="1" hangingPunct="1"/>
            <a:r>
              <a:rPr lang="en-US" smtClean="0"/>
              <a:t>Structural solution</a:t>
            </a:r>
          </a:p>
          <a:p>
            <a:pPr lvl="1" eaLnBrk="1" hangingPunct="1"/>
            <a:r>
              <a:rPr lang="en-US" smtClean="0"/>
              <a:t>Application advice</a:t>
            </a:r>
          </a:p>
          <a:p>
            <a:pPr lvl="1" eaLnBrk="1" hangingPunct="1">
              <a:buFont typeface="Arial" charset="0"/>
              <a:buNone/>
            </a:pP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fld id="{4C859E9D-15B6-4059-A8F8-67026B92306E}" type="slidenum">
              <a:rPr lang="en-US" smtClean="0"/>
              <a:pPr/>
              <a:t>9</a:t>
            </a:fld>
            <a:endParaRPr lang="en-US" smtClean="0"/>
          </a:p>
        </p:txBody>
      </p:sp>
      <p:pic>
        <p:nvPicPr>
          <p:cNvPr id="11267" name="Picture 2" descr="alexander"/>
          <p:cNvPicPr>
            <a:picLocks noChangeAspect="1" noChangeArrowheads="1"/>
          </p:cNvPicPr>
          <p:nvPr/>
        </p:nvPicPr>
        <p:blipFill>
          <a:blip r:embed="rId3" cstate="print"/>
          <a:srcRect/>
          <a:stretch>
            <a:fillRect/>
          </a:stretch>
        </p:blipFill>
        <p:spPr bwMode="auto">
          <a:xfrm>
            <a:off x="0" y="533400"/>
            <a:ext cx="2514600" cy="1720850"/>
          </a:xfrm>
          <a:prstGeom prst="rect">
            <a:avLst/>
          </a:prstGeom>
          <a:noFill/>
          <a:ln w="9525">
            <a:noFill/>
            <a:miter lim="800000"/>
            <a:headEnd/>
            <a:tailEnd/>
          </a:ln>
        </p:spPr>
      </p:pic>
      <p:sp>
        <p:nvSpPr>
          <p:cNvPr id="11268" name="Rectangle 3"/>
          <p:cNvSpPr>
            <a:spLocks noGrp="1" noChangeArrowheads="1"/>
          </p:cNvSpPr>
          <p:nvPr>
            <p:ph type="title"/>
          </p:nvPr>
        </p:nvSpPr>
        <p:spPr>
          <a:xfrm>
            <a:off x="2151063" y="533400"/>
            <a:ext cx="6294437" cy="1066800"/>
          </a:xfrm>
          <a:noFill/>
        </p:spPr>
        <p:txBody>
          <a:bodyPr/>
          <a:lstStyle/>
          <a:p>
            <a:pPr eaLnBrk="1" hangingPunct="1"/>
            <a:r>
              <a:rPr lang="en-US" smtClean="0"/>
              <a:t>Christopher Alexander</a:t>
            </a:r>
            <a:r>
              <a:rPr lang="en-US" sz="4000" smtClean="0"/>
              <a:t> </a:t>
            </a:r>
            <a:r>
              <a:rPr lang="en-US" sz="3200" smtClean="0"/>
              <a:t>(1936-</a:t>
            </a:r>
            <a:r>
              <a:rPr lang="en-US" sz="3200" i="1" smtClean="0"/>
              <a:t>present</a:t>
            </a:r>
            <a:r>
              <a:rPr lang="en-US" sz="3200" smtClean="0"/>
              <a:t>)</a:t>
            </a:r>
          </a:p>
        </p:txBody>
      </p:sp>
      <p:sp>
        <p:nvSpPr>
          <p:cNvPr id="11269" name="Rectangle 4"/>
          <p:cNvSpPr>
            <a:spLocks noChangeArrowheads="1"/>
          </p:cNvSpPr>
          <p:nvPr/>
        </p:nvSpPr>
        <p:spPr bwMode="auto">
          <a:xfrm>
            <a:off x="685800" y="2514600"/>
            <a:ext cx="4724400" cy="4191000"/>
          </a:xfrm>
          <a:prstGeom prst="rect">
            <a:avLst/>
          </a:prstGeom>
          <a:noFill/>
          <a:ln w="9525">
            <a:noFill/>
            <a:miter lim="800000"/>
            <a:headEnd/>
            <a:tailEnd/>
          </a:ln>
        </p:spPr>
        <p:txBody>
          <a:bodyPr/>
          <a:lstStyle/>
          <a:p>
            <a:pPr marL="342900" indent="-342900" eaLnBrk="1" hangingPunct="1">
              <a:spcBef>
                <a:spcPct val="20000"/>
              </a:spcBef>
              <a:buClr>
                <a:schemeClr val="tx1"/>
              </a:buClr>
              <a:buSzPct val="75000"/>
              <a:buFont typeface="Arial" charset="0"/>
              <a:buChar char="●"/>
            </a:pPr>
            <a:r>
              <a:rPr lang="en-US" sz="3200"/>
              <a:t>Alexander cataloged useful architectural patterns.</a:t>
            </a:r>
          </a:p>
          <a:p>
            <a:pPr marL="342900" indent="-342900" eaLnBrk="1" hangingPunct="1">
              <a:spcBef>
                <a:spcPct val="20000"/>
              </a:spcBef>
              <a:buClr>
                <a:schemeClr val="tx1"/>
              </a:buClr>
              <a:buSzPct val="75000"/>
              <a:buFont typeface="Arial" charset="0"/>
              <a:buChar char="●"/>
            </a:pPr>
            <a:r>
              <a:rPr lang="en-US" sz="3200"/>
              <a:t>His work inspired the current interest in </a:t>
            </a:r>
            <a:r>
              <a:rPr lang="en-US" sz="3200" i="1"/>
              <a:t>software patterns</a:t>
            </a:r>
            <a:r>
              <a:rPr lang="en-US" sz="3200"/>
              <a:t>.</a:t>
            </a:r>
          </a:p>
          <a:p>
            <a:pPr marL="342900" indent="-342900" eaLnBrk="1" hangingPunct="1">
              <a:spcBef>
                <a:spcPct val="20000"/>
              </a:spcBef>
              <a:buClr>
                <a:schemeClr val="tx1"/>
              </a:buClr>
              <a:buSzPct val="75000"/>
              <a:buFont typeface="Arial" charset="0"/>
              <a:buChar char="●"/>
            </a:pPr>
            <a:endParaRPr lang="en-US" sz="3200"/>
          </a:p>
        </p:txBody>
      </p:sp>
      <p:sp>
        <p:nvSpPr>
          <p:cNvPr id="11270" name="Text Box 5"/>
          <p:cNvSpPr txBox="1">
            <a:spLocks noChangeArrowheads="1"/>
          </p:cNvSpPr>
          <p:nvPr/>
        </p:nvSpPr>
        <p:spPr bwMode="auto">
          <a:xfrm>
            <a:off x="6172200" y="6477000"/>
            <a:ext cx="2971800" cy="228600"/>
          </a:xfrm>
          <a:prstGeom prst="rect">
            <a:avLst/>
          </a:prstGeom>
          <a:noFill/>
          <a:ln w="9525">
            <a:noFill/>
            <a:miter lim="800000"/>
            <a:headEnd/>
            <a:tailEnd/>
          </a:ln>
        </p:spPr>
        <p:txBody>
          <a:bodyPr>
            <a:spAutoFit/>
          </a:bodyPr>
          <a:lstStyle/>
          <a:p>
            <a:pPr algn="r">
              <a:spcBef>
                <a:spcPct val="50000"/>
              </a:spcBef>
            </a:pPr>
            <a:r>
              <a:rPr lang="en-US" sz="900">
                <a:latin typeface="Times New Roman" pitchFamily="18" charset="0"/>
              </a:rPr>
              <a:t>images from http://www.amazon.com/</a:t>
            </a:r>
          </a:p>
        </p:txBody>
      </p:sp>
      <p:pic>
        <p:nvPicPr>
          <p:cNvPr id="11271" name="Picture 6" descr="0195019199"/>
          <p:cNvPicPr>
            <a:picLocks noChangeAspect="1" noChangeArrowheads="1"/>
          </p:cNvPicPr>
          <p:nvPr/>
        </p:nvPicPr>
        <p:blipFill>
          <a:blip r:embed="rId4" cstate="print"/>
          <a:srcRect/>
          <a:stretch>
            <a:fillRect/>
          </a:stretch>
        </p:blipFill>
        <p:spPr bwMode="auto">
          <a:xfrm>
            <a:off x="6694488" y="1828800"/>
            <a:ext cx="2144712" cy="3276600"/>
          </a:xfrm>
          <a:prstGeom prst="rect">
            <a:avLst/>
          </a:prstGeom>
          <a:noFill/>
          <a:ln w="9525">
            <a:noFill/>
            <a:miter lim="800000"/>
            <a:headEnd/>
            <a:tailEnd/>
          </a:ln>
        </p:spPr>
      </p:pic>
      <p:pic>
        <p:nvPicPr>
          <p:cNvPr id="11272" name="Picture 7" descr="0195024028"/>
          <p:cNvPicPr>
            <a:picLocks noChangeAspect="1" noChangeArrowheads="1"/>
          </p:cNvPicPr>
          <p:nvPr/>
        </p:nvPicPr>
        <p:blipFill>
          <a:blip r:embed="rId5" cstate="print"/>
          <a:srcRect/>
          <a:stretch>
            <a:fillRect/>
          </a:stretch>
        </p:blipFill>
        <p:spPr bwMode="auto">
          <a:xfrm>
            <a:off x="5294313" y="3048000"/>
            <a:ext cx="2173287"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
      <a:dk1>
        <a:srgbClr val="003300"/>
      </a:dk1>
      <a:lt1>
        <a:srgbClr val="FFFFFF"/>
      </a:lt1>
      <a:dk2>
        <a:srgbClr val="000000"/>
      </a:dk2>
      <a:lt2>
        <a:srgbClr val="336600"/>
      </a:lt2>
      <a:accent1>
        <a:srgbClr val="D5D000"/>
      </a:accent1>
      <a:accent2>
        <a:srgbClr val="669900"/>
      </a:accent2>
      <a:accent3>
        <a:srgbClr val="FFFFFF"/>
      </a:accent3>
      <a:accent4>
        <a:srgbClr val="002A00"/>
      </a:accent4>
      <a:accent5>
        <a:srgbClr val="E7E4AA"/>
      </a:accent5>
      <a:accent6>
        <a:srgbClr val="5C8A00"/>
      </a:accent6>
      <a:hlink>
        <a:srgbClr val="333300"/>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blank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blank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blank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blank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blank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blank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blank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blank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996600"/>
        </a:hlink>
        <a:folHlink>
          <a:srgbClr val="CC9900"/>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754E27"/>
        </a:hlink>
        <a:folHlink>
          <a:srgbClr val="CC9900"/>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754E27"/>
        </a:hlink>
        <a:folHlink>
          <a:srgbClr val="CC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3026</TotalTime>
  <Words>2330</Words>
  <Application>Microsoft Office PowerPoint</Application>
  <PresentationFormat>On-screen Show (4:3)</PresentationFormat>
  <Paragraphs>277</Paragraphs>
  <Slides>19</Slides>
  <Notes>19</Notes>
  <HiddenSlides>0</HiddenSlides>
  <MMClips>0</MMClips>
  <ScaleCrop>false</ScaleCrop>
  <HeadingPairs>
    <vt:vector size="6" baseType="variant">
      <vt:variant>
        <vt:lpstr>Theme</vt:lpstr>
      </vt:variant>
      <vt:variant>
        <vt:i4>1</vt:i4>
      </vt:variant>
      <vt:variant>
        <vt:lpstr>Slide Titles</vt:lpstr>
      </vt:variant>
      <vt:variant>
        <vt:i4>19</vt:i4>
      </vt:variant>
      <vt:variant>
        <vt:lpstr>Custom Shows</vt:lpstr>
      </vt:variant>
      <vt:variant>
        <vt:i4>6</vt:i4>
      </vt:variant>
    </vt:vector>
  </HeadingPairs>
  <TitlesOfParts>
    <vt:vector size="26" baseType="lpstr">
      <vt:lpstr>blank</vt:lpstr>
      <vt:lpstr>Slide 1</vt:lpstr>
      <vt:lpstr>Design</vt:lpstr>
      <vt:lpstr>Design: Definition</vt:lpstr>
      <vt:lpstr>Design: Goals</vt:lpstr>
      <vt:lpstr>Design: An Analogy to Architecture</vt:lpstr>
      <vt:lpstr>Design: Principles</vt:lpstr>
      <vt:lpstr>Orville &amp; Wilbur Wright Wright Flier, 1903</vt:lpstr>
      <vt:lpstr>Patterns</vt:lpstr>
      <vt:lpstr>Christopher Alexander (1936-present)</vt:lpstr>
      <vt:lpstr>GRASP Principles</vt:lpstr>
      <vt:lpstr>Information Expert</vt:lpstr>
      <vt:lpstr>Controller</vt:lpstr>
      <vt:lpstr>Indirection</vt:lpstr>
      <vt:lpstr>GoF Patterns</vt:lpstr>
      <vt:lpstr>Adapter</vt:lpstr>
      <vt:lpstr>Iterator</vt:lpstr>
      <vt:lpstr>Singleton</vt:lpstr>
      <vt:lpstr>Architectural Patterns</vt:lpstr>
      <vt:lpstr>Fredrick P. Brooks, Jr. No Silver Bullet</vt:lpstr>
      <vt:lpstr>introduction</vt:lpstr>
      <vt:lpstr>patterns</vt:lpstr>
      <vt:lpstr>grasp</vt:lpstr>
      <vt:lpstr>gof</vt:lpstr>
      <vt:lpstr>architecture</vt:lpstr>
      <vt:lpstr>brooks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262 - Software Engineering - Calvin College</dc:title>
  <dc:creator>Keith Vander Linden</dc:creator>
  <cp:lastModifiedBy>Information Technology</cp:lastModifiedBy>
  <cp:revision>410</cp:revision>
  <cp:lastPrinted>2001-02-09T15:21:37Z</cp:lastPrinted>
  <dcterms:created xsi:type="dcterms:W3CDTF">1996-09-30T18:28:10Z</dcterms:created>
  <dcterms:modified xsi:type="dcterms:W3CDTF">2009-08-26T19:53:13Z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kvlinden@calvin.edu</vt:lpwstr>
  </property>
  <property fmtid="{D5CDD505-2E9C-101B-9397-08002B2CF9AE}" pid="8" name="HomePage">
    <vt:lpwstr>http://www.calvin.edu/~kvlinden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3</vt:i4>
  </property>
  <property fmtid="{D5CDD505-2E9C-101B-9397-08002B2CF9AE}" pid="21" name="OutputDir">
    <vt:lpwstr>D:\Courses\247</vt:lpwstr>
  </property>
</Properties>
</file>