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83"/>
  </p:notesMasterIdLst>
  <p:handoutMasterIdLst>
    <p:handoutMasterId r:id="rId84"/>
  </p:handoutMasterIdLst>
  <p:sldIdLst>
    <p:sldId id="276" r:id="rId2"/>
    <p:sldId id="321" r:id="rId3"/>
    <p:sldId id="259" r:id="rId4"/>
    <p:sldId id="279" r:id="rId5"/>
    <p:sldId id="323" r:id="rId6"/>
    <p:sldId id="280" r:id="rId7"/>
    <p:sldId id="392" r:id="rId8"/>
    <p:sldId id="288" r:id="rId9"/>
    <p:sldId id="269" r:id="rId10"/>
    <p:sldId id="274" r:id="rId11"/>
    <p:sldId id="271" r:id="rId12"/>
    <p:sldId id="263" r:id="rId13"/>
    <p:sldId id="278" r:id="rId14"/>
    <p:sldId id="284" r:id="rId15"/>
    <p:sldId id="324" r:id="rId16"/>
    <p:sldId id="325" r:id="rId17"/>
    <p:sldId id="326" r:id="rId18"/>
    <p:sldId id="327" r:id="rId19"/>
    <p:sldId id="291"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75" r:id="rId40"/>
    <p:sldId id="384" r:id="rId41"/>
    <p:sldId id="390" r:id="rId42"/>
    <p:sldId id="402" r:id="rId43"/>
    <p:sldId id="404" r:id="rId44"/>
    <p:sldId id="303" r:id="rId45"/>
    <p:sldId id="377" r:id="rId46"/>
    <p:sldId id="378" r:id="rId47"/>
    <p:sldId id="379" r:id="rId48"/>
    <p:sldId id="305" r:id="rId49"/>
    <p:sldId id="393" r:id="rId50"/>
    <p:sldId id="348" r:id="rId51"/>
    <p:sldId id="349" r:id="rId52"/>
    <p:sldId id="350" r:id="rId53"/>
    <p:sldId id="351" r:id="rId54"/>
    <p:sldId id="352" r:id="rId55"/>
    <p:sldId id="353" r:id="rId56"/>
    <p:sldId id="354" r:id="rId57"/>
    <p:sldId id="355" r:id="rId58"/>
    <p:sldId id="356" r:id="rId59"/>
    <p:sldId id="357" r:id="rId60"/>
    <p:sldId id="358" r:id="rId61"/>
    <p:sldId id="359" r:id="rId62"/>
    <p:sldId id="360" r:id="rId63"/>
    <p:sldId id="361" r:id="rId64"/>
    <p:sldId id="362" r:id="rId65"/>
    <p:sldId id="363" r:id="rId66"/>
    <p:sldId id="371" r:id="rId67"/>
    <p:sldId id="372" r:id="rId68"/>
    <p:sldId id="373" r:id="rId69"/>
    <p:sldId id="374" r:id="rId70"/>
    <p:sldId id="396" r:id="rId71"/>
    <p:sldId id="397" r:id="rId72"/>
    <p:sldId id="398" r:id="rId73"/>
    <p:sldId id="405" r:id="rId74"/>
    <p:sldId id="399" r:id="rId75"/>
    <p:sldId id="406" r:id="rId76"/>
    <p:sldId id="409" r:id="rId77"/>
    <p:sldId id="407" r:id="rId78"/>
    <p:sldId id="410" r:id="rId79"/>
    <p:sldId id="408" r:id="rId80"/>
    <p:sldId id="400" r:id="rId81"/>
    <p:sldId id="395" r:id="rId82"/>
  </p:sldIdLst>
  <p:sldSz cx="9144000" cy="6858000" type="screen4x3"/>
  <p:notesSz cx="6858000" cy="9144000"/>
  <p:custShowLst>
    <p:custShow name="principles" id="0">
      <p:sldLst>
        <p:sld r:id="rId4"/>
        <p:sld r:id="rId5"/>
        <p:sld r:id="rId6"/>
        <p:sld r:id="rId7"/>
        <p:sld r:id="rId8"/>
        <p:sld r:id="rId9"/>
        <p:sld r:id="rId10"/>
        <p:sld r:id="rId11"/>
        <p:sld r:id="rId12"/>
        <p:sld r:id="rId13"/>
        <p:sld r:id="rId14"/>
      </p:sldLst>
    </p:custShow>
    <p:custShow name="specification" id="1">
      <p:sldLst>
        <p:sld r:id="rId15"/>
        <p:sld r:id="rId16"/>
      </p:sldLst>
    </p:custShow>
    <p:custShow name="uml" id="2">
      <p:sldLst>
        <p:sld r:id="rId17"/>
        <p:sld r:id="rId18"/>
        <p:sld r:id="rId19"/>
      </p:sldLst>
    </p:custShow>
    <p:custShow name="modeling" id="3">
      <p:sldLst>
        <p:sld r:id="rId20"/>
        <p:sld r:id="rId21"/>
        <p:sld r:id="rId22"/>
        <p:sld r:id="rId23"/>
      </p:sldLst>
    </p:custShow>
    <p:custShow name="history" id="4">
      <p:sldLst>
        <p:sld r:id="rId24"/>
        <p:sld r:id="rId25"/>
        <p:sld r:id="rId26"/>
      </p:sldLst>
    </p:custShow>
    <p:custShow name="diagrams" id="5">
      <p:sldLst>
        <p:sld r:id="rId27"/>
        <p:sld r:id="rId28"/>
      </p:sldLst>
    </p:custShow>
    <p:custShow name="example" id="6">
      <p:sldLst>
        <p:sld r:id="rId29"/>
        <p:sld r:id="rId30"/>
        <p:sld r:id="rId31"/>
        <p:sld r:id="rId32"/>
        <p:sld r:id="rId33"/>
      </p:sldLst>
    </p:custShow>
    <p:custShow name="usingUML" id="7">
      <p:sldLst>
        <p:sld r:id="rId34"/>
        <p:sld r:id="rId35"/>
        <p:sld r:id="rId36"/>
        <p:sld r:id="rId37"/>
        <p:sld r:id="rId38"/>
        <p:sld r:id="rId39"/>
      </p:sldLst>
    </p:custShow>
    <p:custShow name="useCases" id="8">
      <p:sldLst>
        <p:sld r:id="rId40"/>
        <p:sld r:id="rId41"/>
        <p:sld r:id="rId42"/>
        <p:sld r:id="rId43"/>
        <p:sld r:id="rId44"/>
        <p:sld r:id="rId45"/>
        <p:sld r:id="rId46"/>
      </p:sldLst>
    </p:custShow>
    <p:custShow name="actors" id="9">
      <p:sldLst>
        <p:sld r:id="rId47"/>
      </p:sldLst>
    </p:custShow>
    <p:custShow name="usecaseOvals" id="10">
      <p:sldLst>
        <p:sld r:id="rId48"/>
      </p:sldLst>
    </p:custShow>
    <p:custShow name="useCaseRelationships" id="11">
      <p:sldLst>
        <p:sld r:id="rId49"/>
      </p:sldLst>
    </p:custShow>
    <p:custShow name="usingUseCaseDiagrams" id="12">
      <p:sldLst>
        <p:sld r:id="rId50"/>
      </p:sldLst>
    </p:custShow>
    <p:custShow name="classDiagrams" id="13">
      <p:sldLst>
        <p:sld r:id="rId51"/>
        <p:sld r:id="rId52"/>
        <p:sld r:id="rId53"/>
        <p:sld r:id="rId54"/>
      </p:sldLst>
    </p:custShow>
    <p:custShow name="classes" id="14">
      <p:sldLst>
        <p:sld r:id="rId55"/>
        <p:sld r:id="rId56"/>
        <p:sld r:id="rId57"/>
        <p:sld r:id="rId58"/>
      </p:sldLst>
    </p:custShow>
    <p:custShow name="classRelationships" id="15">
      <p:sldLst>
        <p:sld r:id="rId59"/>
        <p:sld r:id="rId60"/>
        <p:sld r:id="rId61"/>
        <p:sld r:id="rId62"/>
        <p:sld r:id="rId63"/>
        <p:sld r:id="rId64"/>
        <p:sld r:id="rId65"/>
        <p:sld r:id="rId66"/>
      </p:sldLst>
    </p:custShow>
    <p:custShow name="objectDiagrams" id="16">
      <p:sldLst/>
    </p:custShow>
    <p:custShow name="profiles" id="17">
      <p:sldLst/>
    </p:custShow>
    <p:custShow name="codeGeneration" id="18">
      <p:sldLst>
        <p:sld r:id="rId67"/>
        <p:sld r:id="rId68"/>
        <p:sld r:id="rId69"/>
      </p:sldLst>
    </p:custShow>
    <p:custShow name="usingClassDiagrams" id="19">
      <p:sldLst>
        <p:sld r:id="rId70"/>
      </p:sldLst>
    </p:custShow>
    <p:custShow name="visualModeling" id="20">
      <p:sldLst>
        <p:sld r:id="rId82"/>
      </p:sldLst>
    </p:custShow>
    <p:custShow name="sequenceDiagrams" id="21">
      <p:sldLst>
        <p:sld r:id="rId71"/>
        <p:sld r:id="rId72"/>
        <p:sld r:id="rId73"/>
        <p:sld r:id="rId74"/>
        <p:sld r:id="rId75"/>
      </p:sldLst>
    </p:custShow>
    <p:custShow name="sequenceElements" id="22">
      <p:sldLst>
        <p:sld r:id="rId76"/>
        <p:sld r:id="rId77"/>
        <p:sld r:id="rId78"/>
        <p:sld r:id="rId79"/>
        <p:sld r:id="rId80"/>
      </p:sldLst>
    </p:custShow>
    <p:custShow name="usingSequenceDiagrams" id="23">
      <p:sldLst>
        <p:sld r:id="rId81"/>
      </p:sldLst>
    </p:custShow>
  </p:custShow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0070" autoAdjust="0"/>
    <p:restoredTop sz="88218" autoAdjust="0"/>
  </p:normalViewPr>
  <p:slideViewPr>
    <p:cSldViewPr>
      <p:cViewPr varScale="1">
        <p:scale>
          <a:sx n="106" d="100"/>
          <a:sy n="106" d="100"/>
        </p:scale>
        <p:origin x="-3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91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1362007168458839"/>
          <c:y val="0.24189526184538676"/>
          <c:w val="0.37096774193548437"/>
          <c:h val="0.51620947630922753"/>
        </c:manualLayout>
      </c:layout>
      <c:pieChart>
        <c:varyColors val="1"/>
        <c:ser>
          <c:idx val="0"/>
          <c:order val="0"/>
          <c:spPr>
            <a:solidFill>
              <a:srgbClr val="9999FF"/>
            </a:solidFill>
            <a:ln w="18171">
              <a:solidFill>
                <a:srgbClr val="000000"/>
              </a:solidFill>
              <a:prstDash val="solid"/>
            </a:ln>
          </c:spPr>
          <c:dPt>
            <c:idx val="1"/>
            <c:spPr>
              <a:solidFill>
                <a:srgbClr val="993366"/>
              </a:solidFill>
              <a:ln w="18171">
                <a:solidFill>
                  <a:srgbClr val="000000"/>
                </a:solidFill>
                <a:prstDash val="solid"/>
              </a:ln>
            </c:spPr>
          </c:dPt>
          <c:dPt>
            <c:idx val="2"/>
            <c:spPr>
              <a:solidFill>
                <a:srgbClr val="FFFFCC"/>
              </a:solidFill>
              <a:ln w="18171">
                <a:solidFill>
                  <a:srgbClr val="000000"/>
                </a:solidFill>
                <a:prstDash val="solid"/>
              </a:ln>
            </c:spPr>
          </c:dPt>
          <c:dPt>
            <c:idx val="3"/>
            <c:spPr>
              <a:solidFill>
                <a:srgbClr val="CCFFFF"/>
              </a:solidFill>
              <a:ln w="18171">
                <a:solidFill>
                  <a:srgbClr val="000000"/>
                </a:solidFill>
                <a:prstDash val="solid"/>
              </a:ln>
            </c:spPr>
          </c:dPt>
          <c:dPt>
            <c:idx val="4"/>
            <c:spPr>
              <a:solidFill>
                <a:srgbClr val="660066"/>
              </a:solidFill>
              <a:ln w="18171">
                <a:solidFill>
                  <a:srgbClr val="000000"/>
                </a:solidFill>
                <a:prstDash val="solid"/>
              </a:ln>
            </c:spPr>
          </c:dPt>
          <c:dPt>
            <c:idx val="5"/>
            <c:spPr>
              <a:solidFill>
                <a:srgbClr val="FF8080"/>
              </a:solidFill>
              <a:ln w="18171">
                <a:solidFill>
                  <a:srgbClr val="000000"/>
                </a:solidFill>
                <a:prstDash val="solid"/>
              </a:ln>
            </c:spPr>
          </c:dPt>
          <c:dPt>
            <c:idx val="6"/>
            <c:spPr>
              <a:solidFill>
                <a:srgbClr val="0066CC"/>
              </a:solidFill>
              <a:ln w="18171">
                <a:solidFill>
                  <a:srgbClr val="000000"/>
                </a:solidFill>
                <a:prstDash val="solid"/>
              </a:ln>
            </c:spPr>
          </c:dPt>
          <c:dPt>
            <c:idx val="7"/>
            <c:spPr>
              <a:solidFill>
                <a:srgbClr val="CCCCFF"/>
              </a:solidFill>
              <a:ln w="18171">
                <a:solidFill>
                  <a:srgbClr val="000000"/>
                </a:solidFill>
                <a:prstDash val="solid"/>
              </a:ln>
            </c:spPr>
          </c:dPt>
          <c:dPt>
            <c:idx val="8"/>
            <c:spPr>
              <a:solidFill>
                <a:srgbClr val="000080"/>
              </a:solidFill>
              <a:ln w="18171">
                <a:solidFill>
                  <a:srgbClr val="000000"/>
                </a:solidFill>
                <a:prstDash val="solid"/>
              </a:ln>
            </c:spPr>
          </c:dPt>
          <c:dLbls>
            <c:dLbl>
              <c:idx val="0"/>
              <c:layout>
                <c:manualLayout>
                  <c:x val="-2.8024059492563431E-2"/>
                  <c:y val="-4.1184076990376225E-2"/>
                </c:manualLayout>
              </c:layout>
              <c:showVal val="1"/>
              <c:showCatName val="1"/>
            </c:dLbl>
            <c:dLbl>
              <c:idx val="1"/>
              <c:layout>
                <c:manualLayout>
                  <c:x val="2.3169783464566936E-2"/>
                  <c:y val="-3.3592125984251972E-2"/>
                </c:manualLayout>
              </c:layout>
              <c:showVal val="1"/>
              <c:showCatName val="1"/>
            </c:dLbl>
            <c:dLbl>
              <c:idx val="2"/>
              <c:layout>
                <c:manualLayout>
                  <c:x val="3.2179954068241486E-2"/>
                  <c:y val="3.4541382327209116E-2"/>
                </c:manualLayout>
              </c:layout>
              <c:showVal val="1"/>
              <c:showCatName val="1"/>
            </c:dLbl>
            <c:dLbl>
              <c:idx val="3"/>
              <c:layout>
                <c:manualLayout>
                  <c:x val="6.5918307086614183E-2"/>
                  <c:y val="6.2407699037620359E-3"/>
                </c:manualLayout>
              </c:layout>
              <c:showVal val="1"/>
              <c:showCatName val="1"/>
            </c:dLbl>
            <c:dLbl>
              <c:idx val="4"/>
              <c:layout>
                <c:manualLayout>
                  <c:x val="4.6250546806649168E-3"/>
                  <c:y val="3.1795450568678912E-2"/>
                </c:manualLayout>
              </c:layout>
              <c:showVal val="1"/>
              <c:showCatName val="1"/>
            </c:dLbl>
            <c:dLbl>
              <c:idx val="6"/>
              <c:layout>
                <c:manualLayout>
                  <c:x val="-5.0226487314085765E-2"/>
                  <c:y val="1.1772178477690297E-2"/>
                </c:manualLayout>
              </c:layout>
              <c:showVal val="1"/>
              <c:showCatName val="1"/>
            </c:dLbl>
            <c:dLbl>
              <c:idx val="7"/>
              <c:layout>
                <c:manualLayout>
                  <c:x val="-3.1398293963254602E-2"/>
                  <c:y val="8.8754155730533801E-3"/>
                </c:manualLayout>
              </c:layout>
              <c:showVal val="1"/>
              <c:showCatName val="1"/>
            </c:dLbl>
            <c:dLbl>
              <c:idx val="8"/>
              <c:layout>
                <c:manualLayout>
                  <c:x val="-3.3345199037620295E-2"/>
                  <c:y val="-2.8991601049868771E-2"/>
                </c:manualLayout>
              </c:layout>
              <c:showVal val="1"/>
              <c:showCatName val="1"/>
            </c:dLbl>
            <c:spPr>
              <a:noFill/>
              <a:ln w="36341">
                <a:noFill/>
              </a:ln>
            </c:spPr>
            <c:txPr>
              <a:bodyPr/>
              <a:lstStyle/>
              <a:p>
                <a:pPr>
                  <a:defRPr sz="1359" b="0" i="0" u="none" strike="noStrike" baseline="0">
                    <a:solidFill>
                      <a:srgbClr val="000000"/>
                    </a:solidFill>
                    <a:latin typeface="Arial"/>
                    <a:ea typeface="Arial"/>
                    <a:cs typeface="Arial"/>
                  </a:defRPr>
                </a:pPr>
                <a:endParaRPr lang="en-US"/>
              </a:p>
            </c:txPr>
            <c:showVal val="1"/>
            <c:showCatName val="1"/>
            <c:showLeaderLines val="1"/>
          </c:dLbls>
          <c:cat>
            <c:strRef>
              <c:f>cancellations!$A$1:$A$9</c:f>
              <c:strCache>
                <c:ptCount val="9"/>
                <c:pt idx="0">
                  <c:v>Incomplete requirements</c:v>
                </c:pt>
                <c:pt idx="1">
                  <c:v>Lack of user involvement</c:v>
                </c:pt>
                <c:pt idx="2">
                  <c:v>Lack of resources</c:v>
                </c:pt>
                <c:pt idx="3">
                  <c:v>Unrealistic expectations</c:v>
                </c:pt>
                <c:pt idx="4">
                  <c:v>Lack of execute support</c:v>
                </c:pt>
                <c:pt idx="5">
                  <c:v>Changing requirements</c:v>
                </c:pt>
                <c:pt idx="6">
                  <c:v>Lack of planning</c:v>
                </c:pt>
                <c:pt idx="7">
                  <c:v>System no longer needed</c:v>
                </c:pt>
                <c:pt idx="8">
                  <c:v>Other</c:v>
                </c:pt>
              </c:strCache>
            </c:strRef>
          </c:cat>
          <c:val>
            <c:numRef>
              <c:f>cancellations!$B$1:$B$9</c:f>
              <c:numCache>
                <c:formatCode>0.00%</c:formatCode>
                <c:ptCount val="9"/>
                <c:pt idx="0">
                  <c:v>0.13100000000000001</c:v>
                </c:pt>
                <c:pt idx="1">
                  <c:v>0.12400000000000007</c:v>
                </c:pt>
                <c:pt idx="2">
                  <c:v>0.10600000000000002</c:v>
                </c:pt>
                <c:pt idx="3">
                  <c:v>9.9000000000000088E-2</c:v>
                </c:pt>
                <c:pt idx="4">
                  <c:v>9.3000000000000152E-2</c:v>
                </c:pt>
                <c:pt idx="5">
                  <c:v>8.7000000000000022E-2</c:v>
                </c:pt>
                <c:pt idx="6">
                  <c:v>8.1000000000000044E-2</c:v>
                </c:pt>
                <c:pt idx="7">
                  <c:v>7.5000000000000053E-2</c:v>
                </c:pt>
                <c:pt idx="8">
                  <c:v>0.20400000000000001</c:v>
                </c:pt>
              </c:numCache>
            </c:numRef>
          </c:val>
        </c:ser>
        <c:dLbls>
          <c:showVal val="1"/>
          <c:showCatName val="1"/>
        </c:dLbls>
        <c:firstSliceAng val="0"/>
      </c:pieChart>
      <c:spPr>
        <a:noFill/>
        <a:ln w="36341">
          <a:noFill/>
        </a:ln>
      </c:spPr>
    </c:plotArea>
    <c:plotVisOnly val="1"/>
    <c:dispBlanksAs val="zero"/>
  </c:chart>
  <c:spPr>
    <a:solidFill>
      <a:srgbClr val="FFFFFF"/>
    </a:solidFill>
    <a:ln w="4543">
      <a:noFill/>
      <a:prstDash val="solid"/>
    </a:ln>
  </c:spPr>
  <c:txPr>
    <a:bodyPr/>
    <a:lstStyle/>
    <a:p>
      <a:pPr>
        <a:defRPr sz="2218" b="0" i="0" u="none" strike="noStrike" baseline="0">
          <a:solidFill>
            <a:srgbClr val="000000"/>
          </a:solidFill>
          <a:latin typeface="Arial"/>
          <a:ea typeface="Arial"/>
          <a:cs typeface="Aria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19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19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19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57421713-F48F-4B45-97C4-CCBB3321D10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71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60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71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681337F-15FC-4979-9ECB-1B0EC6421A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ipedia.org/wiki/1928"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en.wikipedia.org/wiki/1929"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5BE958F-1A46-4780-9223-D42ADAE2325D}" type="slidenum">
              <a:rPr lang="en-US" smtClean="0"/>
              <a:pPr/>
              <a:t>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smtClean="0"/>
              <a:t>Schedule</a:t>
            </a:r>
          </a:p>
          <a:p>
            <a:pPr>
              <a:buFontTx/>
              <a:buChar char="•"/>
            </a:pPr>
            <a:r>
              <a:rPr lang="en-US" smtClean="0"/>
              <a:t>(analysis week 1) Monday – Analysis intro </a:t>
            </a:r>
            <a:r>
              <a:rPr lang="en-US" b="1" smtClean="0"/>
              <a:t>&amp; quiz</a:t>
            </a:r>
            <a:endParaRPr lang="en-US" smtClean="0"/>
          </a:p>
          <a:p>
            <a:pPr>
              <a:buFontTx/>
              <a:buChar char="•"/>
            </a:pPr>
            <a:r>
              <a:rPr lang="en-US" smtClean="0"/>
              <a:t>(analysis week 1) Wednesday – Use-case modeling  (out of order – Use cases came before UML anyway)</a:t>
            </a:r>
          </a:p>
          <a:p>
            <a:pPr>
              <a:buFontTx/>
              <a:buChar char="•"/>
            </a:pPr>
            <a:r>
              <a:rPr lang="en-US" smtClean="0"/>
              <a:t>(analysis week 2) Monday – Modeling and UML intro</a:t>
            </a:r>
            <a:endParaRPr lang="en-US" b="1" smtClean="0"/>
          </a:p>
          <a:p>
            <a:pPr>
              <a:buFontTx/>
              <a:buChar char="•"/>
            </a:pPr>
            <a:r>
              <a:rPr lang="en-US" smtClean="0"/>
              <a:t>(analysis week 2) Wednesday – Domain modeling and class diagrams</a:t>
            </a:r>
          </a:p>
          <a:p>
            <a:pPr>
              <a:buFontTx/>
              <a:buChar char="•"/>
            </a:pPr>
            <a:r>
              <a:rPr lang="en-US" smtClean="0"/>
              <a:t>(design week 1) Monday – Sequence diagrams, 3 amigos video (if there is time) </a:t>
            </a:r>
            <a:r>
              <a:rPr lang="en-US" b="1" smtClean="0"/>
              <a:t>&amp; quiz</a:t>
            </a:r>
            <a:endParaRPr lang="en-US" smtClean="0"/>
          </a:p>
          <a:p>
            <a:pPr>
              <a:buFontTx/>
              <a:buChar char="•"/>
            </a:pPr>
            <a:endParaRPr lang="en-US" smtClean="0"/>
          </a:p>
          <a:p>
            <a:pPr>
              <a:buFontTx/>
              <a:buChar cha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21606DD-8F5F-465C-B46C-0B9EFA98B244}" type="slidenum">
              <a:rPr lang="en-US" smtClean="0"/>
              <a:pPr/>
              <a:t>10</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smtClean="0"/>
              <a:t>Let your requirements be precise, but not “overly” precise.  If the avionics software has to respond in less that 500ms to keep the jet from crashing, then say so in the requirements.  But leave other details to later elaboration phases.</a:t>
            </a:r>
          </a:p>
          <a:p>
            <a:r>
              <a:rPr lang="en-US" smtClean="0"/>
              <a:t>A reasonable example from one of my older papers.  Here we have the requirement that the user must be able to select a drink, but we don’t particularly care how.  We could list the options, but leave the choice to the design phase.</a:t>
            </a:r>
          </a:p>
          <a:p>
            <a:r>
              <a:rPr lang="en-US" smtClean="0"/>
              <a:t>When we are obliged to build prototypes, we shouldn’t use them as requirements models - they are too specific and limiting.</a:t>
            </a:r>
          </a:p>
          <a:p>
            <a:r>
              <a:rPr lang="en-US" smtClean="0"/>
              <a:t>Don't overly restrict yourself.</a:t>
            </a:r>
          </a:p>
          <a:p>
            <a:pPr lvl="1"/>
            <a:r>
              <a:rPr lang="en-US" smtClean="0"/>
              <a:t>e.g., </a:t>
            </a:r>
            <a:r>
              <a:rPr lang="en-US" i="1" smtClean="0"/>
              <a:t>"We shall implement red-black trees using the colors of red and black, orienting the tree horizontally on a pale yellow background.”</a:t>
            </a:r>
            <a:endParaRPr lang="en-US" smtClean="0"/>
          </a:p>
          <a:p>
            <a:pPr lvl="1"/>
            <a:r>
              <a:rPr lang="en-US" smtClean="0"/>
              <a:t>Leave room for design!</a:t>
            </a: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77CFC49-EFB2-403E-A7FE-919056EA6DF6}" type="slidenum">
              <a:rPr lang="en-US" smtClean="0"/>
              <a:pPr/>
              <a:t>11</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smtClean="0"/>
              <a:t>This is one of the things I love about analysis.  Tell them about the time I “boiled” the pastor’s 3-page vision statement down to 1 page of requirements.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8022996-8403-402A-B65A-B6D71E882305}" type="slidenum">
              <a:rPr lang="en-US" smtClean="0"/>
              <a:pPr/>
              <a:t>12</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en-US" smtClean="0"/>
              <a:t>You won’t get them all up front; we’ve mentioned this before.</a:t>
            </a:r>
          </a:p>
          <a:p>
            <a:r>
              <a:rPr lang="en-US" i="1" smtClean="0"/>
              <a:t>Normal</a:t>
            </a:r>
            <a:r>
              <a:rPr lang="en-US" smtClean="0"/>
              <a:t> requirements </a:t>
            </a:r>
          </a:p>
          <a:p>
            <a:pPr lvl="2"/>
            <a:r>
              <a:rPr lang="en-US" smtClean="0"/>
              <a:t>These are the requirements that are absolutely critical.</a:t>
            </a:r>
          </a:p>
          <a:p>
            <a:r>
              <a:rPr lang="en-US" i="1" smtClean="0"/>
              <a:t>Expected</a:t>
            </a:r>
            <a:r>
              <a:rPr lang="en-US" smtClean="0"/>
              <a:t> requirements </a:t>
            </a:r>
          </a:p>
          <a:p>
            <a:pPr lvl="2"/>
            <a:r>
              <a:rPr lang="en-US" smtClean="0"/>
              <a:t>These are the requirements that the customer would really like, but doesn’t absolutely need.</a:t>
            </a:r>
          </a:p>
          <a:p>
            <a:r>
              <a:rPr lang="en-US" i="1" smtClean="0"/>
              <a:t>Exciting</a:t>
            </a:r>
            <a:r>
              <a:rPr lang="en-US" smtClean="0"/>
              <a:t> requirements </a:t>
            </a:r>
          </a:p>
          <a:p>
            <a:pPr lvl="2"/>
            <a:r>
              <a:rPr lang="en-US" smtClean="0"/>
              <a:t>These are the really cool things that the customer doesn't expect, but would really like</a:t>
            </a:r>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640B554-88D0-49FE-84A3-0EE38300EA84}" type="slidenum">
              <a:rPr lang="en-US" smtClean="0"/>
              <a:pPr/>
              <a:t>13</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smtClean="0"/>
              <a:t>Techniques:</a:t>
            </a:r>
          </a:p>
          <a:p>
            <a:pPr lvl="1"/>
            <a:r>
              <a:rPr lang="en-US" smtClean="0"/>
              <a:t>Interviews – require trained interviewers, not easy</a:t>
            </a:r>
          </a:p>
          <a:p>
            <a:pPr lvl="1"/>
            <a:r>
              <a:rPr lang="en-US" smtClean="0"/>
              <a:t>Workshops – nice to get designers and customers together</a:t>
            </a:r>
          </a:p>
          <a:p>
            <a:pPr lvl="1"/>
            <a:r>
              <a:rPr lang="en-US" smtClean="0"/>
              <a:t>Questionnaires – better for large groups of stakeholders</a:t>
            </a:r>
          </a:p>
          <a:p>
            <a:pPr lvl="1"/>
            <a:r>
              <a:rPr lang="en-US" smtClean="0"/>
              <a:t>Document studies – helpful with user artifacts (e.g., forms, existing systems) are available</a:t>
            </a:r>
          </a:p>
          <a:p>
            <a:pPr lvl="1"/>
            <a:r>
              <a:rPr lang="en-US" smtClean="0"/>
              <a:t>Task narratives – used in XP (stories) and in many UI development approaches</a:t>
            </a:r>
          </a:p>
          <a:p>
            <a:pPr lvl="1"/>
            <a:r>
              <a:rPr lang="en-US" smtClean="0"/>
              <a:t>Ethnographic observation – use video tapes in situ (Lucy Suchman)</a:t>
            </a:r>
          </a:p>
          <a:p>
            <a:pPr lvl="1"/>
            <a:r>
              <a:rPr lang="en-US" smtClean="0"/>
              <a:t>Mockups (unimplemented) and prototypes (implemented) – good for iterative approaches</a:t>
            </a:r>
          </a:p>
          <a:p>
            <a:r>
              <a:rPr lang="en-US" smtClean="0"/>
              <a:t>The key thing is to get the user/customer involved and talking.  </a:t>
            </a:r>
          </a:p>
          <a:p>
            <a:r>
              <a:rPr lang="en-US" smtClean="0"/>
              <a:t>In this class, we’ll primarily use interviews (perhaps workshops), task narratives and prototypes.  We’ll start this process in lab #2.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76B8C3F-E32B-4889-AB74-2EE0011970A2}" type="slidenum">
              <a:rPr lang="en-US" smtClean="0"/>
              <a:pPr/>
              <a:t>14</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dirty="0" smtClean="0"/>
              <a:t>See the list</a:t>
            </a:r>
            <a:r>
              <a:rPr lang="en-US" baseline="0" dirty="0" smtClean="0"/>
              <a:t> of the required elements in the project specification.</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62BDF00-7BA8-4978-B947-D76B08E357FD}" type="slidenum">
              <a:rPr lang="en-US" smtClean="0"/>
              <a:pPr/>
              <a:t>15</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r>
              <a:rPr lang="en-US" smtClean="0"/>
              <a:t>We’ll use:</a:t>
            </a:r>
          </a:p>
          <a:p>
            <a:pPr>
              <a:buFontTx/>
              <a:buChar char="•"/>
            </a:pPr>
            <a:r>
              <a:rPr lang="en-US" smtClean="0"/>
              <a:t>UML use cases for the functional requirements</a:t>
            </a:r>
          </a:p>
          <a:p>
            <a:pPr>
              <a:buFontTx/>
              <a:buChar char="•"/>
            </a:pPr>
            <a:r>
              <a:rPr lang="en-US" smtClean="0"/>
              <a:t>UML class diagrams for the domain model</a:t>
            </a:r>
          </a:p>
          <a:p>
            <a:pPr>
              <a:buFontTx/>
              <a:buChar char="•"/>
            </a:pPr>
            <a:r>
              <a:rPr lang="en-US" smtClean="0"/>
              <a:t>Shall scripts (a simple written document) for the non-functional requirements</a:t>
            </a:r>
          </a:p>
          <a:p>
            <a:r>
              <a:rPr lang="en-US" smtClean="0"/>
              <a:t>Informal approaches, e.g., </a:t>
            </a:r>
          </a:p>
          <a:p>
            <a:pPr>
              <a:buFontTx/>
              <a:buChar char="•"/>
            </a:pPr>
            <a:r>
              <a:rPr lang="en-US" smtClean="0"/>
              <a:t>Shall-scripting in written documents (or DOORs databases)</a:t>
            </a:r>
          </a:p>
          <a:p>
            <a:pPr>
              <a:buFontTx/>
              <a:buChar char="•"/>
            </a:pPr>
            <a:r>
              <a:rPr lang="en-US" b="1" smtClean="0"/>
              <a:t>use-cases (and UML)</a:t>
            </a:r>
          </a:p>
          <a:p>
            <a:pPr>
              <a:buFontTx/>
              <a:buChar char="•"/>
            </a:pPr>
            <a:r>
              <a:rPr lang="en-US" smtClean="0"/>
              <a:t>user stories</a:t>
            </a:r>
          </a:p>
          <a:p>
            <a:r>
              <a:rPr lang="en-US" smtClean="0"/>
              <a:t>Semiformal approaches</a:t>
            </a:r>
          </a:p>
          <a:p>
            <a:pPr>
              <a:buFontTx/>
              <a:buChar char="•"/>
            </a:pPr>
            <a:r>
              <a:rPr lang="en-US" smtClean="0"/>
              <a:t>Structured Analysis/Design Technique (SADT)</a:t>
            </a:r>
          </a:p>
          <a:p>
            <a:pPr>
              <a:buFontTx/>
              <a:buChar char="•"/>
            </a:pPr>
            <a:r>
              <a:rPr lang="en-US" smtClean="0"/>
              <a:t>Problem statement language/problem statement analyzer (PSL/PSA)</a:t>
            </a:r>
          </a:p>
          <a:p>
            <a:pPr>
              <a:buFontTx/>
              <a:buChar char="•"/>
            </a:pPr>
            <a:r>
              <a:rPr lang="en-US" smtClean="0"/>
              <a:t>Entity-relationship diagrams</a:t>
            </a:r>
          </a:p>
          <a:p>
            <a:pPr>
              <a:buFontTx/>
              <a:buChar char="•"/>
            </a:pPr>
            <a:r>
              <a:rPr lang="en-US" smtClean="0"/>
              <a:t>UML class diagrams</a:t>
            </a:r>
          </a:p>
          <a:p>
            <a:r>
              <a:rPr lang="en-US" smtClean="0"/>
              <a:t>Formal approaches</a:t>
            </a:r>
          </a:p>
          <a:p>
            <a:pPr>
              <a:buFontTx/>
              <a:buChar char="•"/>
            </a:pPr>
            <a:r>
              <a:rPr lang="en-US" smtClean="0"/>
              <a:t>Z</a:t>
            </a:r>
          </a:p>
          <a:p>
            <a:pPr>
              <a:buFontTx/>
              <a:buChar char="•"/>
            </a:pPr>
            <a:r>
              <a:rPr lang="en-US" smtClean="0"/>
              <a:t>Finite-State Machines</a:t>
            </a:r>
          </a:p>
          <a:p>
            <a:pPr>
              <a:buFontTx/>
              <a:buChar char="•"/>
            </a:pPr>
            <a:r>
              <a:rPr lang="en-US" smtClean="0"/>
              <a:t>Petri-nets</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E07F46F-911B-43AD-85C0-5B2AF55913B2}" type="slidenum">
              <a:rPr lang="en-US" smtClean="0"/>
              <a:pPr/>
              <a:t>16</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en-US" smtClean="0"/>
              <a:t>UML is not a silver bullet (cf. Fred Brooks, “No Silver Bullet”, 1986).</a:t>
            </a:r>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8FCAF25-B39E-436F-8C06-D8003E38E868}" type="slidenum">
              <a:rPr lang="en-US" smtClean="0"/>
              <a:pPr/>
              <a:t>17</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smtClean="0"/>
              <a:t>Definition from the OMG, infrastructural specification document, 2003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5908C36-A568-4171-900A-B515AF2F60F1}" type="slidenum">
              <a:rPr lang="en-US" smtClean="0"/>
              <a:pPr/>
              <a:t>18</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6798A23B-CB33-477B-A2A9-EADD98497B4F}" type="slidenum">
              <a:rPr lang="en-US" smtClean="0"/>
              <a:pPr/>
              <a:t>19</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181600" cy="4114800"/>
          </a:xfrm>
          <a:noFill/>
          <a:ln/>
        </p:spPr>
        <p:txBody>
          <a:bodyPr/>
          <a:lstStyle/>
          <a:p>
            <a:r>
              <a:rPr lang="en-US" smtClean="0"/>
              <a:t>Do you recognize this floorplan.  Do you recognize the picture.</a:t>
            </a:r>
          </a:p>
          <a:p>
            <a:r>
              <a:rPr lang="en-US" smtClean="0"/>
              <a:t>The whole world is to hard to represent and work with, and natural language is too ambiguous to be of much use.  For example, a floorplan/blueprint is a good formal model for representing a new building.  It has 2D relationships, but no 3D and no other realistic clutter to cloud the issues.  Just piling up bricks experimentally just won’t do it:</a:t>
            </a:r>
          </a:p>
          <a:p>
            <a:pPr>
              <a:buFontTx/>
              <a:buChar char="•"/>
            </a:pPr>
            <a:r>
              <a:rPr lang="en-US" smtClean="0"/>
              <a:t>too may irrelevant details  (cf. Programming environment details)</a:t>
            </a:r>
          </a:p>
          <a:p>
            <a:pPr>
              <a:buFontTx/>
              <a:buChar char="•"/>
            </a:pPr>
            <a:r>
              <a:rPr lang="en-US" smtClean="0"/>
              <a:t>too time-consuming (cf. Programming is tedious)</a:t>
            </a:r>
          </a:p>
          <a:p>
            <a:pPr>
              <a:buFontTx/>
              <a:buChar char="•"/>
            </a:pPr>
            <a:r>
              <a:rPr lang="en-US" smtClean="0"/>
              <a:t>potentially dangerous (cf. You could accidentally destroy data)</a:t>
            </a:r>
          </a:p>
          <a:p>
            <a:r>
              <a:rPr lang="en-US" smtClean="0"/>
              <a:t>Thus, you specify a model and then go on to build the house.</a:t>
            </a:r>
          </a:p>
          <a:p>
            <a:r>
              <a:rPr lang="en-US" smtClean="0"/>
              <a:t>Models can be graphical, but they don’t need to be.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1055E8A-529A-499E-A009-A0F29CC04585}" type="slidenum">
              <a:rPr lang="en-US" smtClean="0"/>
              <a:pPr/>
              <a:t>2</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smtClean="0"/>
              <a:t>This covers the UP disciplines of business modeling and requirements, though the specifications will be delivered in reverse order (use cases/stories first, then domain model).  This is because building the domain model is pretty detailed and isn’t that useful for requirements analysis; it’s much more useful as a kickoff into design in the first elaboration phase.</a:t>
            </a:r>
          </a:p>
          <a:p>
            <a:r>
              <a:rPr lang="en-US" smtClean="0"/>
              <a:t>Probably, I’ll have to go through use case analysis before getting to the UML overview.  This isn’t too bad, Jacobsen worked with use cases independently of class modeling for years before UML was created.</a:t>
            </a:r>
          </a:p>
          <a:p>
            <a:r>
              <a:rPr lang="en-US" smtClean="0"/>
              <a:t>Cover some of Fowler’s analysis patterns (http://www.martinfowler.com/articles.html#ap) ?</a:t>
            </a:r>
          </a:p>
          <a:p>
            <a:endParaRPr lang="en-US" smtClean="0"/>
          </a:p>
          <a:p>
            <a:endParaRPr lang="en-US" smtClean="0"/>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E481923-F107-4FE2-B8C7-819E275E9918}" type="slidenum">
              <a:rPr lang="en-US" smtClean="0"/>
              <a:pPr/>
              <a:t>20</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4400" y="4343400"/>
            <a:ext cx="5181600" cy="4114800"/>
          </a:xfrm>
          <a:noFill/>
          <a:ln/>
        </p:spPr>
        <p:txBody>
          <a:bodyPr/>
          <a:lstStyle/>
          <a:p>
            <a:r>
              <a:rPr lang="en-US" smtClean="0"/>
              <a:t>A building is typically modeled with several models, each focusing on different aspects of the building.</a:t>
            </a:r>
          </a:p>
          <a:p>
            <a:r>
              <a:rPr lang="en-US" smtClean="0"/>
              <a:t>Here we have an HVAC diagram, a floorplan and an early artist’s rendering in 3D.</a:t>
            </a:r>
            <a:endParaRPr lang="en-US" b="1"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3CF0729-3BF7-44E4-ACED-A64DD7732C1C}" type="slidenum">
              <a:rPr lang="en-US" smtClean="0"/>
              <a:pPr/>
              <a:t>21</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14400" y="4343400"/>
            <a:ext cx="5181600" cy="4114800"/>
          </a:xfrm>
          <a:noFill/>
          <a:ln/>
        </p:spPr>
        <p:txBody>
          <a:bodyPr/>
          <a:lstStyle/>
          <a:p>
            <a:r>
              <a:rPr lang="en-US" smtClean="0"/>
              <a:t>Similarly, a system is typically modeled with several models, each focusing on different aspects of the system.</a:t>
            </a:r>
          </a:p>
          <a:p>
            <a:r>
              <a:rPr lang="en-US" smtClean="0"/>
              <a:t>We model the processing and the data.</a:t>
            </a:r>
          </a:p>
          <a:p>
            <a:r>
              <a:rPr lang="en-US" smtClean="0"/>
              <a:t>Here we have a use-case diagram, a class diagram and a scenario diagram as windows into the underlying meta-model.</a:t>
            </a:r>
          </a:p>
          <a:p>
            <a:endParaRPr lang="en-US" smtClean="0"/>
          </a:p>
          <a:p>
            <a:r>
              <a:rPr lang="en-US" b="1" i="1" smtClean="0"/>
              <a:t>Replace these Rose models with Rhapsody models from later in the seminar???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197FDC8-B47B-497F-8AFC-3656E9CEA19F}" type="slidenum">
              <a:rPr lang="en-US" smtClean="0"/>
              <a:pPr/>
              <a:t>22</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smtClean="0"/>
              <a:t>Refer back to the Dilbert comic.</a:t>
            </a:r>
          </a:p>
          <a:p>
            <a:pPr>
              <a:buFontTx/>
              <a:buChar char="•"/>
            </a:pPr>
            <a:r>
              <a:rPr lang="en-US" smtClean="0"/>
              <a:t>Real houses are not 2 dimensional, walls are not black lines and you can’t see them from above because there’s a roof.</a:t>
            </a:r>
          </a:p>
          <a:p>
            <a:pPr>
              <a:buFontTx/>
              <a:buChar char="•"/>
            </a:pPr>
            <a:r>
              <a:rPr lang="en-US" smtClean="0"/>
              <a:t>Neither are software systems yellow, 2-dimensional and connected with silly red lines.</a:t>
            </a:r>
            <a:endParaRPr lang="en-US" sz="1000" smtClean="0"/>
          </a:p>
          <a:p>
            <a:r>
              <a:rPr lang="en-US" smtClean="0"/>
              <a:t>Remember that a model is just a model, it isn’t reality.  Building real database system requires models, but it requires more than that.</a:t>
            </a:r>
          </a:p>
          <a:p>
            <a:r>
              <a:rPr lang="en-US" b="1" smtClean="0"/>
              <a:t>René Magritte,</a:t>
            </a:r>
            <a:r>
              <a:rPr lang="en-US" b="1" i="1" smtClean="0"/>
              <a:t> </a:t>
            </a:r>
            <a:r>
              <a:rPr lang="en-US" i="1" smtClean="0"/>
              <a:t>La trahison des images</a:t>
            </a:r>
            <a:r>
              <a:rPr lang="en-US" smtClean="0"/>
              <a:t> (</a:t>
            </a:r>
            <a:r>
              <a:rPr lang="en-US" smtClean="0">
                <a:hlinkClick r:id="rId3" tooltip="1928"/>
              </a:rPr>
              <a:t>1928</a:t>
            </a:r>
            <a:r>
              <a:rPr lang="en-US" smtClean="0"/>
              <a:t>-</a:t>
            </a:r>
            <a:r>
              <a:rPr lang="en-US" smtClean="0">
                <a:hlinkClick r:id="rId4" tooltip="1929"/>
              </a:rPr>
              <a:t>1929</a:t>
            </a:r>
            <a:r>
              <a:rPr lang="en-US" smtClean="0"/>
              <a:t>) </a:t>
            </a:r>
          </a:p>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1849A392-BFCE-4C6A-A85B-6A7219F5BEA3}" type="slidenum">
              <a:rPr lang="en-US" smtClean="0"/>
              <a:pPr/>
              <a:t>23</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smtClean="0"/>
              <a:t>There were at least 50 OO modeling languages/processes by the mid-90’s (e.g., CRC cards, OOSE, OMT, Booch, class-relation, OORam), so it was a nightmare of integration to get people to work together.  Note that the languages were all similar, but the processes were not – hence the only unified thing about UML is the language – the processes were left out.</a:t>
            </a:r>
          </a:p>
          <a:p>
            <a:r>
              <a:rPr lang="en-US" smtClean="0"/>
              <a:t>Rational built consensus the “microsoft” way, i.e., by buying out the major players.  Actually, Rumbaugh left GE in 94/95 to join Booch at Rational, and then Rational bought out Objectory (Jacobson).  </a:t>
            </a:r>
          </a:p>
          <a:p>
            <a:r>
              <a:rPr lang="en-US" smtClean="0"/>
              <a:t>The 3 “egos” – they really didn’t build all of UML as we now know it, but it’s still a good moniker.  There were many other major players, particularly once OMG took over the spec.</a:t>
            </a:r>
          </a:p>
          <a:p>
            <a:r>
              <a:rPr lang="en-US" smtClean="0"/>
              <a:t>iLogix folk tend to add David Harel, and perhaps Rational tried to hire him as well…</a:t>
            </a:r>
          </a:p>
          <a:p>
            <a:r>
              <a:rPr lang="en-US" smtClean="0"/>
              <a:t>DON’T show the video clip of them here – save it for the very last analysis “big idea” slide.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1825913-4A26-4A30-8A76-70938770D7A7}" type="slidenum">
              <a:rPr lang="en-US" smtClean="0"/>
              <a:pPr/>
              <a:t>24</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smtClean="0"/>
              <a:t>CORBA is an OMG spec.</a:t>
            </a:r>
          </a:p>
          <a:p>
            <a:r>
              <a:rPr lang="en-US" smtClean="0"/>
              <a:t>The UML spec was turned over to OMG in 1996.</a:t>
            </a:r>
          </a:p>
          <a:p>
            <a:r>
              <a:rPr lang="en-US" smtClean="0"/>
              <a:t>UML 1.0 came out in 1997.</a:t>
            </a:r>
          </a:p>
          <a:p>
            <a:r>
              <a:rPr lang="en-US" smtClean="0"/>
              <a:t>UML 2.0 is the current standard (almost)</a:t>
            </a:r>
          </a:p>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00DD9BF-2810-4C13-9FE6-17A513BCF34F}" type="slidenum">
              <a:rPr lang="en-US" smtClean="0"/>
              <a:pPr/>
              <a:t>25</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smtClean="0"/>
              <a:t>There are dozens of tools, e.g.:</a:t>
            </a:r>
          </a:p>
          <a:p>
            <a:pPr>
              <a:buFontTx/>
              <a:buChar char="•"/>
            </a:pPr>
            <a:r>
              <a:rPr lang="en-US" smtClean="0"/>
              <a:t>Rose is the flagship tool</a:t>
            </a:r>
          </a:p>
          <a:p>
            <a:pPr>
              <a:buFontTx/>
              <a:buChar char="•"/>
            </a:pPr>
            <a:r>
              <a:rPr lang="en-US" smtClean="0"/>
              <a:t>Rhapsody is targeted at real-time applications (cf. Harel Statecharts), though there is now a Rational real-time version as well.  </a:t>
            </a:r>
          </a:p>
          <a:p>
            <a:pPr>
              <a:buFontTx/>
              <a:buChar char="•"/>
            </a:pPr>
            <a:r>
              <a:rPr lang="en-US" smtClean="0"/>
              <a:t>Visio is an exemplar of the diagramming tool approach, it doesn’t support the engineering features of the tools like Rose/Rhapsody.  </a:t>
            </a:r>
          </a:p>
          <a:p>
            <a:pPr>
              <a:buFontTx/>
              <a:buChar char="•"/>
            </a:pPr>
            <a:r>
              <a:rPr lang="en-US" smtClean="0"/>
              <a:t>Enterprise Architect (Sparx system, not the MS extension to visio) – cheap, but is access based, and perhaps not ready for prime time.</a:t>
            </a:r>
          </a:p>
          <a:p>
            <a:pPr>
              <a:buFontTx/>
              <a:buChar char="•"/>
            </a:pPr>
            <a:r>
              <a:rPr lang="en-US" smtClean="0"/>
              <a:t>Eclipse,Dia, etc.</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341017B9-4C8F-4DCE-AB06-A98456F8A9F9}" type="slidenum">
              <a:rPr lang="en-US" smtClean="0"/>
              <a:pPr/>
              <a:t>26</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75BB247-02A2-4D4F-8FD1-C7C9F4CD0BE0}" type="slidenum">
              <a:rPr lang="en-US" smtClean="0"/>
              <a:pPr/>
              <a:t>27</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r>
              <a:rPr lang="en-US" smtClean="0"/>
              <a:t>In this class, we’ll focus on the analytical use of use-case, class and sequence diagrams.  Mention these in particular here.</a:t>
            </a:r>
          </a:p>
          <a:p>
            <a:r>
              <a:rPr lang="en-US" smtClean="0"/>
              <a:t>Note that one of the information aspects of UML is that the boundaries between these diagrams are pretty fluid, e.g., use case actors can be placed on class diagrams, classes can be placed on object diagrams, etc.</a:t>
            </a:r>
          </a:p>
          <a:p>
            <a:r>
              <a:rPr lang="en-US" smtClean="0"/>
              <a:t>Rhapsody only supports the following diagrams, under these older names:</a:t>
            </a:r>
          </a:p>
          <a:p>
            <a:pPr>
              <a:buFontTx/>
              <a:buChar char="•"/>
            </a:pPr>
            <a:r>
              <a:rPr lang="en-US" b="1" smtClean="0"/>
              <a:t>Use case diagram</a:t>
            </a:r>
            <a:r>
              <a:rPr lang="en-US" smtClean="0"/>
              <a:t>—Shows typical interactions between the system being designed and external users or actors. </a:t>
            </a:r>
          </a:p>
          <a:p>
            <a:pPr>
              <a:buFontTx/>
              <a:buChar char="•"/>
            </a:pPr>
            <a:r>
              <a:rPr lang="en-US" b="1" smtClean="0"/>
              <a:t>Object model diagram</a:t>
            </a:r>
            <a:r>
              <a:rPr lang="en-US" smtClean="0"/>
              <a:t>—Shows the static structure of a system, aka UML 2.0 Class and Object diagrams</a:t>
            </a:r>
          </a:p>
          <a:p>
            <a:pPr>
              <a:buFontTx/>
              <a:buChar char="•"/>
            </a:pPr>
            <a:r>
              <a:rPr lang="en-US" b="1" smtClean="0"/>
              <a:t>Sequence diagram</a:t>
            </a:r>
            <a:r>
              <a:rPr lang="en-US" smtClean="0"/>
              <a:t>—Shows the message flow of objects over time for a particular scenario (emphasizing time)</a:t>
            </a:r>
          </a:p>
          <a:p>
            <a:pPr>
              <a:buFontTx/>
              <a:buChar char="•"/>
            </a:pPr>
            <a:r>
              <a:rPr lang="en-US" b="1" smtClean="0"/>
              <a:t>Collaboration diagram</a:t>
            </a:r>
            <a:r>
              <a:rPr lang="en-US" smtClean="0"/>
              <a:t>—Provides the same information as a sequence diagram (emphasizing structure). aka UML 2.0 Communication diagrams</a:t>
            </a:r>
          </a:p>
          <a:p>
            <a:pPr>
              <a:buFontTx/>
              <a:buChar char="•"/>
            </a:pPr>
            <a:r>
              <a:rPr lang="en-US" b="1" smtClean="0"/>
              <a:t>Statechart</a:t>
            </a:r>
            <a:r>
              <a:rPr lang="en-US" smtClean="0"/>
              <a:t>—Defines all the states that an object can occupy and the messages or events that cause transitions (best for even-driven behavior)</a:t>
            </a:r>
          </a:p>
          <a:p>
            <a:pPr>
              <a:buFontTx/>
              <a:buChar char="•"/>
            </a:pPr>
            <a:r>
              <a:rPr lang="en-US" b="1" smtClean="0"/>
              <a:t>Activity diagram</a:t>
            </a:r>
            <a:r>
              <a:rPr lang="en-US" smtClean="0"/>
              <a:t>—Specifies a workflow or process for classes, use cases, and operations (best for step-by-step processes).</a:t>
            </a:r>
          </a:p>
          <a:p>
            <a:pPr>
              <a:buFontTx/>
              <a:buChar char="•"/>
            </a:pPr>
            <a:r>
              <a:rPr lang="en-US" b="1" smtClean="0"/>
              <a:t>Component diagram</a:t>
            </a:r>
            <a:r>
              <a:rPr lang="en-US" smtClean="0"/>
              <a:t>—Describes the organization of the software units and the dependencies among these units.</a:t>
            </a:r>
          </a:p>
          <a:p>
            <a:pPr>
              <a:buFontTx/>
              <a:buChar char="•"/>
            </a:pPr>
            <a:r>
              <a:rPr lang="en-US" b="1" smtClean="0"/>
              <a:t>Deployment diagram</a:t>
            </a:r>
            <a:r>
              <a:rPr lang="en-US" smtClean="0"/>
              <a:t>—Depicts the nodes in the final system architecture and the connections between them. </a:t>
            </a:r>
          </a:p>
          <a:p>
            <a:pPr>
              <a:buFontTx/>
              <a:buChar char="•"/>
            </a:pPr>
            <a:r>
              <a:rPr lang="en-US" b="1" smtClean="0"/>
              <a:t>Structure diagram</a:t>
            </a:r>
            <a:r>
              <a:rPr lang="en-US" smtClean="0"/>
              <a:t>—Models the structure of a composite class;   aka UML 2.0 Object Diagrams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60704FA-BADF-4064-877F-8C7888167121}" type="slidenum">
              <a:rPr lang="en-US" smtClean="0"/>
              <a:pPr/>
              <a:t>28</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r>
              <a:rPr lang="en-US" smtClean="0"/>
              <a:t>The dishwasher example from the iLogix Ada tutorial (file:///C:/Rhapsody60/Doc/MultiVolume/Output/OtherRefs/tutorialada.pdf).</a:t>
            </a:r>
          </a:p>
          <a:p>
            <a:r>
              <a:rPr lang="en-US" smtClean="0"/>
              <a:t>Walk through this example in Rhapsody if possible, perhaps even building it as you go along.  Point out the following:</a:t>
            </a:r>
          </a:p>
          <a:p>
            <a:pPr>
              <a:buFontTx/>
              <a:buChar char="•"/>
            </a:pPr>
            <a:r>
              <a:rPr lang="en-US" smtClean="0"/>
              <a:t>Metamodel vs. diagrams</a:t>
            </a:r>
          </a:p>
          <a:p>
            <a:pPr>
              <a:buFontTx/>
              <a:buChar char="•"/>
            </a:pPr>
            <a:r>
              <a:rPr lang="en-US" smtClean="0"/>
              <a:t>Only uses some of the diagrams</a:t>
            </a:r>
          </a:p>
          <a:p>
            <a:pPr>
              <a:buFontTx/>
              <a:buChar char="•"/>
            </a:pPr>
            <a:r>
              <a:rPr lang="en-US" smtClean="0"/>
              <a:t>Example of UML as programming language</a:t>
            </a:r>
          </a:p>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3B58AE6F-FF92-4D50-842B-704E6D18FEC1}" type="slidenum">
              <a:rPr lang="en-US" smtClean="0"/>
              <a:pPr/>
              <a:t>29</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r>
              <a:rPr lang="en-US" smtClean="0"/>
              <a:t>The dishwasher example from the iLogix Ada tutorial (file:///C:/Rhapsody60/Doc/MultiVolume/Output/OtherRefs/tutorialada.pdf).</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9353400-73D2-4064-B6C5-572B823D2B47}" type="slidenum">
              <a:rPr lang="en-US" smtClean="0"/>
              <a:pPr/>
              <a:t>3</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smtClean="0"/>
              <a:t>Brigham Bell’s Story (with embellishments):</a:t>
            </a:r>
          </a:p>
          <a:p>
            <a:r>
              <a:rPr lang="en-US" smtClean="0"/>
              <a:t>When I arrived at graduate school (in the late 80's) I met a graduate student who was known in the department as a major Lisp hacker.  Apparently he had been lured to Boulder to work with a small start-up company.  He was very good.  While this short article recounts some of the basic facts concerning company he worked for (as I recall them), I have added a considerable number of fictional details to compensate for my uncertain memory.</a:t>
            </a:r>
          </a:p>
          <a:p>
            <a:r>
              <a:rPr lang="en-US" smtClean="0"/>
              <a:t>The company started as the brain-child of two computer entrepreneurs who had the idea of building natural-language-based office tools.  The idea was that office workers would appreciate being able to use good old-fashioned English to interact with their computer programs rather than the cryptic computer commands that were common then (and now!).  They succeeded in attracting two important ingredients for a successful business: (1) talented professional software developers, including the gentleman just mentioned; and (2) a substantial investment from a set of venture capitalists interested in the potential of the project.  They held extensive meetings with both the programmers and the investors before embarking on the project. They generated lots of good ideas.</a:t>
            </a:r>
          </a:p>
          <a:p>
            <a:r>
              <a:rPr lang="en-US" smtClean="0"/>
              <a:t>The development of the system went relatively smoothly, but natural language processing (NLP) technology was (and is) relatively new, so there were serious technical problems to deal with.  Nevertheless, the team managed to produce significant results.  They did so by maintaining around a dozen employees, including developers and managers, and housing them in a state-of-the-art facility in Boulder.</a:t>
            </a:r>
          </a:p>
          <a:p>
            <a:r>
              <a:rPr lang="en-US" smtClean="0"/>
              <a:t>They held frequent team meetings, and gave the programmer/designers considerable freedom in development.  The programming team loved this arrangement.  As a team, they started by carefully defining the scope of the project, and then moved into the design of the system.  They finally moved into the system implementation, within budget (more or less). They used the Lisp programming environment.  Within 2 years, they had produced an early version of the software, which by most any technical measure was very well engineered.  It operated by allowing the user to type commands in a restricted natural language (speech-recognition systems were not available in those days), and then the system did what the user had requested.</a:t>
            </a:r>
          </a:p>
          <a:p>
            <a:r>
              <a:rPr lang="en-US" smtClean="0"/>
              <a:t>They then started up a serious marketing effort, targeting the potential customers and using the partially functional system as a demonstrater.  Unfortunately, the system was not well- received, few if any of the units were ever sold, and the company eventually closed its doors (literally and figuratively).  That's when my acquaintance moved over to graduate school.</a:t>
            </a:r>
          </a:p>
          <a:p>
            <a:r>
              <a:rPr lang="en-US" smtClean="0"/>
              <a:t>Although this story is partially fictional, don't believe that it can't really happen; it does.</a:t>
            </a:r>
          </a:p>
          <a:p>
            <a:endParaRPr lang="en-US" smtClean="0"/>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80F91A6-0F4E-4F88-9602-8D5D019EE5F7}" type="slidenum">
              <a:rPr lang="en-US" smtClean="0"/>
              <a:pPr/>
              <a:t>30</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smtClean="0"/>
              <a:t>The dishwasher example from the iLogix Ada tutorial (file:///C:/Rhapsody60/Doc/MultiVolume/Output/OtherRefs/tutorialada.pdf).</a:t>
            </a:r>
          </a:p>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E96C6E4-A969-49BF-9FAE-491584773C64}" type="slidenum">
              <a:rPr lang="en-US" smtClean="0"/>
              <a:pPr/>
              <a:t>31</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smtClean="0"/>
              <a:t>The dishwasher example from the iLogix Ada tutorial (file:///C:/Rhapsody60/Doc/MultiVolume/Output/OtherRefs/tutorialada.pdf).</a:t>
            </a:r>
          </a:p>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A5944C4-54FA-41B1-A2A2-51BD24325499}" type="slidenum">
              <a:rPr lang="en-US" smtClean="0"/>
              <a:pPr/>
              <a:t>32</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r>
              <a:rPr lang="en-US" smtClean="0"/>
              <a:t>The dishwasher example from the iLogix Ada tutorial (file:///C:/Rhapsody60/Doc/MultiVolume/Output/OtherRefs/tutorialada.pdf).</a:t>
            </a:r>
          </a:p>
          <a:p>
            <a:r>
              <a:rPr lang="en-US" smtClean="0"/>
              <a:t>Remember that ‘s’ (start), ‘o’ (open door), ‘c’ (close door) are single-character commands recognized by the demo system.</a:t>
            </a:r>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DEFAE6B-DF7B-401B-8BFF-C35CC096219C}" type="slidenum">
              <a:rPr lang="en-US" smtClean="0"/>
              <a:pPr/>
              <a:t>33</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r>
              <a:rPr lang="en-US" smtClean="0"/>
              <a:t>We’ll focus on the syntax/semantics in the lectures and on pragmatics in the labs.  It’s the pragmatics you choose that will make or break this experiment.</a:t>
            </a:r>
          </a:p>
          <a:p>
            <a:r>
              <a:rPr lang="en-US" smtClean="0"/>
              <a:t> “10-20% of the constructs are used 80-90% of the time” - Chris Cobryn, Nov. 1999</a:t>
            </a:r>
          </a:p>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BA9519E-8003-47B7-8EF4-44E7044E039E}" type="slidenum">
              <a:rPr lang="en-US" smtClean="0"/>
              <a:pPr/>
              <a:t>34</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r>
              <a:rPr lang="en-US" smtClean="0"/>
              <a:t>What to use it for:</a:t>
            </a:r>
          </a:p>
          <a:p>
            <a:pPr>
              <a:buFontTx/>
              <a:buChar char="•"/>
            </a:pPr>
            <a:r>
              <a:rPr lang="en-US" smtClean="0"/>
              <a:t>Conceptual modeling – describe concepts in the application domain, business modeling</a:t>
            </a:r>
          </a:p>
          <a:p>
            <a:pPr>
              <a:buFontTx/>
              <a:buChar char="•"/>
            </a:pPr>
            <a:r>
              <a:rPr lang="en-US" smtClean="0"/>
              <a:t>Software modeling – describe aspects of the OO software system</a:t>
            </a:r>
          </a:p>
          <a:p>
            <a:r>
              <a:rPr lang="en-US" smtClean="0"/>
              <a:t>Smiths will have to choose why it wants to use the UML, CS 262 will start with domain modeling (week 4) and then move to system modeling as appropriate throughout the elaboration and construction phases.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E353BAC-42CD-4871-868D-63C6CC902FB0}" type="slidenum">
              <a:rPr lang="en-US" smtClean="0"/>
              <a:pPr/>
              <a:t>35</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en-US" smtClean="0"/>
              <a:t>How to use UML:</a:t>
            </a:r>
          </a:p>
          <a:p>
            <a:pPr>
              <a:buFontTx/>
              <a:buChar char="•"/>
            </a:pPr>
            <a:r>
              <a:rPr lang="en-US" smtClean="0"/>
              <a:t>Sketch</a:t>
            </a:r>
          </a:p>
          <a:p>
            <a:pPr lvl="2"/>
            <a:r>
              <a:rPr lang="en-US" smtClean="0"/>
              <a:t>	Partial, high-level views used for preliminary exploration and communication</a:t>
            </a:r>
          </a:p>
          <a:p>
            <a:pPr lvl="1"/>
            <a:r>
              <a:rPr lang="en-US" smtClean="0"/>
              <a:t>	Do this quickly, informally, collaboratively, say, on a whiteboard.</a:t>
            </a:r>
          </a:p>
          <a:p>
            <a:pPr>
              <a:buFontTx/>
              <a:buChar char="•"/>
            </a:pPr>
            <a:r>
              <a:rPr lang="en-US" smtClean="0"/>
              <a:t>Blueprint</a:t>
            </a:r>
          </a:p>
          <a:p>
            <a:pPr lvl="2"/>
            <a:r>
              <a:rPr lang="en-US" smtClean="0"/>
              <a:t>	Complete specification/definition, which could be handed over to an internal or outsourced sub-contractor</a:t>
            </a:r>
          </a:p>
          <a:p>
            <a:pPr lvl="2"/>
            <a:r>
              <a:rPr lang="en-US" smtClean="0"/>
              <a:t>	Do this with some CASE tool</a:t>
            </a:r>
          </a:p>
          <a:p>
            <a:pPr>
              <a:buFontTx/>
              <a:buChar char="•"/>
            </a:pPr>
            <a:r>
              <a:rPr lang="en-US" smtClean="0"/>
              <a:t>Programming language</a:t>
            </a:r>
          </a:p>
          <a:p>
            <a:r>
              <a:rPr lang="en-US" smtClean="0"/>
              <a:t>	Here, you specify absolutely everything in UML (including the code)</a:t>
            </a:r>
          </a:p>
          <a:p>
            <a:pPr lvl="2"/>
            <a:r>
              <a:rPr lang="en-US" smtClean="0"/>
              <a:t>	Model-Driven Architecture (MDA) is a set of standards for building platform-independent systems (using UML)</a:t>
            </a:r>
          </a:p>
          <a:p>
            <a:pPr lvl="1"/>
            <a:r>
              <a:rPr lang="en-US" smtClean="0"/>
              <a:t>	Using round-trip engineering to code the system</a:t>
            </a:r>
          </a:p>
          <a:p>
            <a:r>
              <a:rPr lang="en-US" smtClean="0"/>
              <a:t>I see the sketch as the best approach; it’s hard to improve on text-based languages for implementation.  Fowler agrees, and writes his book from that point of view.</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BDB0E2B3-2EBE-4A12-AA7B-9477503FCF43}" type="slidenum">
              <a:rPr lang="en-US" smtClean="0"/>
              <a:pPr/>
              <a:t>36</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r>
              <a:rPr lang="en-US" smtClean="0"/>
              <a:t>Directionality:</a:t>
            </a:r>
          </a:p>
          <a:p>
            <a:pPr>
              <a:buFontTx/>
              <a:buChar char="•"/>
            </a:pPr>
            <a:r>
              <a:rPr lang="en-US" smtClean="0"/>
              <a:t>Forward engineering</a:t>
            </a:r>
          </a:p>
          <a:p>
            <a:pPr>
              <a:buFontTx/>
              <a:buChar char="•"/>
            </a:pPr>
            <a:r>
              <a:rPr lang="en-US" smtClean="0"/>
              <a:t>Reverse engineering</a:t>
            </a:r>
          </a:p>
          <a:p>
            <a:r>
              <a:rPr lang="en-US" smtClean="0"/>
              <a:t>Commonly used in the UML as programming language approach.</a:t>
            </a:r>
          </a:p>
          <a:p>
            <a:endParaRPr lang="en-US" smtClean="0"/>
          </a:p>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53EBE88F-7CE5-4AE9-820E-515FA3D5C508}" type="slidenum">
              <a:rPr lang="en-US" smtClean="0"/>
              <a:pPr/>
              <a:t>37</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r>
              <a:rPr lang="en-US" smtClean="0"/>
              <a:t>UML fits with traditional waterfall development methods (probably all too easily) (from Fowler, p.29-32):</a:t>
            </a:r>
          </a:p>
          <a:p>
            <a:pPr>
              <a:buFontTx/>
              <a:buChar char="•"/>
            </a:pPr>
            <a:r>
              <a:rPr lang="en-US" smtClean="0"/>
              <a:t>Analysis – use cases, class/activity/state diagrams for communication</a:t>
            </a:r>
          </a:p>
          <a:p>
            <a:pPr>
              <a:buFontTx/>
              <a:buChar char="•"/>
            </a:pPr>
            <a:r>
              <a:rPr lang="en-US" smtClean="0"/>
              <a:t>Design – more detailed class/sequence/state diagrams, package/deployment diagrams</a:t>
            </a:r>
          </a:p>
          <a:p>
            <a:pPr>
              <a:buFontTx/>
              <a:buChar char="•"/>
            </a:pPr>
            <a:r>
              <a:rPr lang="en-US" smtClean="0"/>
              <a:t>Documentation (of existing or legacy code)</a:t>
            </a:r>
          </a:p>
          <a:p>
            <a:r>
              <a:rPr lang="en-US" smtClean="0"/>
              <a:t>UML fits with the UP as well.</a:t>
            </a:r>
          </a:p>
          <a:p>
            <a:r>
              <a:rPr lang="en-US" smtClean="0"/>
              <a:t>UML is also compatible with agile methods (from Laarman, p. 30-31), which is how we’ll use it:</a:t>
            </a:r>
          </a:p>
          <a:p>
            <a:pPr lvl="1"/>
            <a:r>
              <a:rPr lang="en-US" smtClean="0"/>
              <a:t>Model to support discovery/communication</a:t>
            </a:r>
          </a:p>
          <a:p>
            <a:pPr lvl="1"/>
            <a:r>
              <a:rPr lang="en-US" smtClean="0"/>
              <a:t>	even XP supports some modeling</a:t>
            </a:r>
          </a:p>
          <a:p>
            <a:pPr lvl="1"/>
            <a:r>
              <a:rPr lang="en-US" smtClean="0"/>
              <a:t>	don’t model for documentation purposes</a:t>
            </a:r>
          </a:p>
          <a:p>
            <a:pPr lvl="1"/>
            <a:r>
              <a:rPr lang="en-US" smtClean="0"/>
              <a:t>	the developers should do the modeling (the planning in more important than the plan)</a:t>
            </a:r>
          </a:p>
          <a:p>
            <a:pPr lvl="1"/>
            <a:r>
              <a:rPr lang="en-US" smtClean="0"/>
              <a:t>Don’t model all of the system</a:t>
            </a:r>
          </a:p>
          <a:p>
            <a:pPr lvl="1"/>
            <a:r>
              <a:rPr lang="en-US" smtClean="0"/>
              <a:t>Prefer simple tools</a:t>
            </a:r>
          </a:p>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1C924325-CEA2-46F5-A070-FAE4DCA25572}" type="slidenum">
              <a:rPr lang="en-US" smtClean="0"/>
              <a:pPr/>
              <a:t>38</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en-US" dirty="0" smtClean="0"/>
              <a:t>Common criticisms (which are largely true but can be good or bad, depending on how you look at things):</a:t>
            </a:r>
          </a:p>
          <a:p>
            <a:pPr>
              <a:buFontTx/>
              <a:buChar char="•"/>
            </a:pPr>
            <a:r>
              <a:rPr lang="en-US" dirty="0" smtClean="0"/>
              <a:t>The informality of UML leads to ambiguity and can mess things up during implementation/testing.</a:t>
            </a:r>
          </a:p>
          <a:p>
            <a:pPr>
              <a:buFontTx/>
              <a:buChar char="•"/>
            </a:pPr>
            <a:r>
              <a:rPr lang="en-US" dirty="0" smtClean="0"/>
              <a:t>UML is often seen as oversized and bloated (though you aren’t required to use it all).</a:t>
            </a:r>
          </a:p>
          <a:p>
            <a:pPr>
              <a:buFontTx/>
              <a:buChar char="•"/>
            </a:pPr>
            <a:r>
              <a:rPr lang="en-US" dirty="0" smtClean="0"/>
              <a:t>UML may be large, but it still doesn’t cover everything you might need (see Fowler, p. 14-15). E.g., there are no screen-flow</a:t>
            </a:r>
            <a:r>
              <a:rPr lang="en-US" baseline="0" dirty="0" smtClean="0"/>
              <a:t> diagrams such as those used in HCI.</a:t>
            </a:r>
            <a:endParaRPr lang="en-US" dirty="0" smtClean="0"/>
          </a:p>
          <a:p>
            <a:r>
              <a:rPr lang="en-US" dirty="0" smtClean="0"/>
              <a:t>Death by UML Fever:</a:t>
            </a:r>
          </a:p>
          <a:p>
            <a:pPr>
              <a:buFontTx/>
              <a:buChar char="•"/>
            </a:pPr>
            <a:r>
              <a:rPr lang="en-US" dirty="0" smtClean="0"/>
              <a:t>http://www.acmqueue.com/modules.php?name=Content&amp;pa=showpage&amp;pid=130</a:t>
            </a:r>
          </a:p>
          <a:p>
            <a:pPr>
              <a:buFontTx/>
              <a:buChar char="•"/>
            </a:pPr>
            <a:r>
              <a:rPr lang="en-US" dirty="0" smtClean="0"/>
              <a:t>Generally not UML’s fault – organizational pathologies</a:t>
            </a:r>
          </a:p>
          <a:p>
            <a:pPr>
              <a:buFontTx/>
              <a:buChar char="•"/>
            </a:pPr>
            <a:r>
              <a:rPr lang="en-US" dirty="0" smtClean="0"/>
              <a:t>UML is not a silver bullet, it’s a tool (one tool).</a:t>
            </a:r>
          </a:p>
          <a:p>
            <a:pPr>
              <a:buFontTx/>
              <a:buChar char="•"/>
            </a:pPr>
            <a:r>
              <a:rPr lang="en-US" dirty="0" smtClean="0"/>
              <a:t>Don’t be assimilated by the UML machine - </a:t>
            </a:r>
            <a:r>
              <a:rPr lang="en-US" sz="1000" b="1" i="1" dirty="0" smtClean="0"/>
              <a:t>UML is a wonderful servant, but a horrible master.</a:t>
            </a:r>
          </a:p>
          <a:p>
            <a:endParaRPr lang="en-US" dirty="0" smtClean="0"/>
          </a:p>
          <a:p>
            <a:pPr>
              <a:buFontTx/>
              <a:buChar char="•"/>
            </a:pPr>
            <a:endParaRPr lang="en-US" dirty="0" smtClean="0"/>
          </a:p>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3545A307-91C2-4AE5-A4D1-359A0901ED8E}" type="slidenum">
              <a:rPr lang="en-US" smtClean="0"/>
              <a:pPr/>
              <a:t>39</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685800" y="4343400"/>
            <a:ext cx="5486400" cy="4114800"/>
          </a:xfrm>
          <a:noFill/>
          <a:ln/>
        </p:spPr>
        <p:txBody>
          <a:bodyPr/>
          <a:lstStyle/>
          <a:p>
            <a:r>
              <a:rPr lang="en-US" smtClean="0"/>
              <a:t>Use cases tend to be easier to understand to users than other requirements specification techniques.  The core discipline here is writing the use cases – the use case diagrams are secondary.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8CFF464-B83D-4430-96DE-58F3630704E8}" type="slidenum">
              <a:rPr lang="en-US" smtClean="0"/>
              <a:pPr/>
              <a:t>4</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smtClean="0"/>
              <a:t>http://www.scs.carleton.ca/~beau/PM/Standish-Report.html </a:t>
            </a:r>
          </a:p>
          <a:p>
            <a:r>
              <a:rPr lang="en-US" smtClean="0"/>
              <a:t>This report was a study of 8,380 IT projects which found that more than half were "challenged," with reduced functionality being delivered over-budget and beyond the estimated schedule. The top three contributing factors on challenged projects were lack of user input (12.8% of projects), incomplete requirements and specifications (12.3%), and changing requirements and specifications (11.8%). </a:t>
            </a:r>
          </a:p>
          <a:p>
            <a:r>
              <a:rPr lang="en-US" smtClean="0"/>
              <a:t>31% of the software projects included in the Standish Report (</a:t>
            </a:r>
            <a:r>
              <a:rPr lang="en-US" i="1" smtClean="0"/>
              <a:t>Chaos</a:t>
            </a:r>
            <a:r>
              <a:rPr lang="en-US" smtClean="0"/>
              <a:t>, Dennis, MA, 1995) were cancelled.</a:t>
            </a:r>
          </a:p>
          <a:p>
            <a:r>
              <a:rPr lang="en-US" smtClean="0"/>
              <a:t>Note how many of the cited reasons involve requirements-related activities/failures.</a:t>
            </a:r>
          </a:p>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91FE80ED-139D-4FAA-8B46-FDC27E4EFB9E}" type="slidenum">
              <a:rPr lang="en-US" smtClean="0"/>
              <a:pPr/>
              <a:t>40</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smtClean="0"/>
              <a:t>This is not a use case, it is simple scenario.  Use cases are basically scenarios “dressed up” a bit.</a:t>
            </a:r>
          </a:p>
          <a:p>
            <a:r>
              <a:rPr lang="en-US" smtClean="0"/>
              <a:t>http://www.thinkgeek.com/</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318507F0-0284-468C-97B8-0F24FF1A9E6D}" type="slidenum">
              <a:rPr lang="en-US" smtClean="0"/>
              <a:pPr/>
              <a:t>41</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r>
              <a:rPr lang="en-US" smtClean="0"/>
              <a:t>This use case basically “dresses up” the raw scenario given on the previous page.</a:t>
            </a:r>
          </a:p>
          <a:p>
            <a:r>
              <a:rPr lang="en-US" smtClean="0"/>
              <a:t>Compare use cases scenarios and XP stories – An XP story is, roughly speaking, one step in the use case scenario.  The teams should be taking on tasks in “step”-sized chunks, based on the estimated duration and risk of the task.  E.g., if secure login/logout is easy for you, drop the  priority of those tasks, otherwise raise it up.</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70BF2714-B69C-4BD4-B658-CC1EDCADBEEA}" type="slidenum">
              <a:rPr lang="en-US" smtClean="0"/>
              <a:pPr/>
              <a:t>42</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r>
              <a:rPr lang="en-US" smtClean="0"/>
              <a:t>This use case basically “dresses up” the raw scenario given on the previous page.</a:t>
            </a:r>
          </a:p>
          <a:p>
            <a:r>
              <a:rPr lang="en-US" smtClean="0"/>
              <a:t>Compare use cases scenarios and XP stories – An XP story is, roughly speaking, one step in the use case scenario.  The teams should be taking on tasks in “step”-sized chunks, based on the estimated duration and risk of the task.  E.g., if secure login/logout is easy for you, drop the  priority of those tasks, otherwise raise it up.</a:t>
            </a:r>
          </a:p>
          <a:p>
            <a:r>
              <a:rPr lang="en-US" smtClean="0"/>
              <a:t>To compute an XP velocity, you’ll need to add time estimates to each task you plan to address.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6C91676-80E2-4112-899F-9C125E2D002B}" type="slidenum">
              <a:rPr lang="en-US" smtClean="0"/>
              <a:pPr/>
              <a:t>43</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r>
              <a:rPr lang="en-US" smtClean="0"/>
              <a:t>This use case basically “dresses up” the raw scenario given on the previous page.</a:t>
            </a:r>
          </a:p>
          <a:p>
            <a:r>
              <a:rPr lang="en-US" smtClean="0"/>
              <a:t>Compare use cases scenarios and XP stories – An XP story is, roughly speaking, one step in the use case scenario.  The teams should be taking on tasks in “step”-sized chunks, based on the estimated duration and risk of the task.  E.g., if secure login/logout is easy for you, drop the  priority of those tasks, otherwise raise it up.</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E2B4E864-2D9E-4585-B9B1-E9D34C67DBA8}" type="slidenum">
              <a:rPr lang="en-US" smtClean="0"/>
              <a:pPr/>
              <a:t>44</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smtClean="0"/>
              <a:t>Talk through the diagram, noting:</a:t>
            </a:r>
          </a:p>
          <a:p>
            <a:pPr>
              <a:buFontTx/>
              <a:buChar char="•"/>
            </a:pPr>
            <a:r>
              <a:rPr lang="en-US" smtClean="0"/>
              <a:t>The main actors are on the left, the supporting actors are on the right.</a:t>
            </a:r>
          </a:p>
          <a:p>
            <a:pPr>
              <a:buFontTx/>
              <a:buChar char="•"/>
            </a:pPr>
            <a:r>
              <a:rPr lang="en-US" smtClean="0"/>
              <a:t>“actors” can be other (external) systems.</a:t>
            </a:r>
          </a:p>
          <a:p>
            <a:pPr>
              <a:buFontTx/>
              <a:buChar char="•"/>
            </a:pPr>
            <a:r>
              <a:rPr lang="en-US" smtClean="0"/>
              <a:t>The lines (which include arrows in some systems) do not indicate sequence, they indicate a relationship of some kind (e.g., does, extends, includes, etc).</a:t>
            </a:r>
          </a:p>
          <a:p>
            <a:pPr>
              <a:buFontTx/>
              <a:buChar char="•"/>
            </a:pPr>
            <a:r>
              <a:rPr lang="en-US" smtClean="0"/>
              <a:t>The use cases are all at the same basic level (though login is a bit smaller, but it’s likely to be factored out of many other use cases).</a:t>
            </a:r>
          </a:p>
          <a:p>
            <a:pPr>
              <a:buFontTx/>
              <a:buChar char="•"/>
            </a:pPr>
            <a:r>
              <a:rPr lang="en-US" smtClean="0"/>
              <a:t>The text use case(s) (e.g., on the previous page) can be typed into the description fields of these use cases.  </a:t>
            </a:r>
          </a:p>
          <a:p>
            <a:pPr>
              <a:buFontTx/>
              <a:buChar char="•"/>
            </a:pPr>
            <a:r>
              <a:rPr lang="en-US" smtClean="0"/>
              <a:t>I’ve used consistent names for the actors (singular) and use cases (action [object]).</a:t>
            </a:r>
          </a:p>
          <a:p>
            <a:pPr>
              <a:buFontTx/>
              <a:buChar char="•"/>
            </a:pPr>
            <a:r>
              <a:rPr lang="en-US" smtClean="0"/>
              <a:t>The Store database is involved in most of the use cases, but it’s only associated with the task that it does.  You can link the database with the users’ usecases, but use the &lt;&lt;communicates&gt;&gt; stereotype to show that it isn’t the database that initiates this case of use.</a:t>
            </a:r>
          </a:p>
          <a:p>
            <a:pPr>
              <a:buFontTx/>
              <a:buChar char="•"/>
            </a:pPr>
            <a:r>
              <a:rPr lang="en-US" smtClean="0"/>
              <a:t>The system boundary helps to indicate that the store database is outside the scope of the on-line system.  </a:t>
            </a:r>
          </a:p>
          <a:p>
            <a:r>
              <a:rPr lang="en-US" smtClean="0"/>
              <a:t>Questions:</a:t>
            </a:r>
          </a:p>
          <a:p>
            <a:pPr>
              <a:buFontTx/>
              <a:buChar char="•"/>
            </a:pPr>
            <a:r>
              <a:rPr lang="en-US" smtClean="0"/>
              <a:t>Do we really need both customer and visitor, or could we settle on “user”?</a:t>
            </a:r>
          </a:p>
          <a:p>
            <a:pPr>
              <a:buFontTx/>
              <a:buChar char="•"/>
            </a:pPr>
            <a:r>
              <a:rPr lang="en-US" smtClean="0"/>
              <a:t>Why not break “update profile” into “change password”, “change name”, etc?</a:t>
            </a:r>
          </a:p>
          <a:p>
            <a:r>
              <a:rPr lang="en-US" smtClean="0"/>
              <a:t>Fowler strongly suggests focusing on the use case description, not the diagram.</a:t>
            </a:r>
          </a:p>
          <a:p>
            <a:r>
              <a:rPr lang="en-US" smtClean="0"/>
              <a:t>Prioritize the use cases in some manner.</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E141B78E-9020-47E8-BAC6-51709A625D93}" type="slidenum">
              <a:rPr lang="en-US" smtClean="0"/>
              <a:pPr/>
              <a:t>45</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F94821D5-5226-4CD4-BA94-1F19C1A3AC5A}" type="slidenum">
              <a:rPr lang="en-US" smtClean="0"/>
              <a:pPr/>
              <a:t>46</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685800" y="4343400"/>
            <a:ext cx="5486400" cy="4114800"/>
          </a:xfrm>
          <a:noFill/>
          <a:ln/>
        </p:spPr>
        <p:txBody>
          <a:bodyPr/>
          <a:lstStyle/>
          <a:p>
            <a:r>
              <a:rPr lang="en-US" smtClean="0"/>
              <a:t>Roles, not people.   The roles can be “primary” or “supporting”.  </a:t>
            </a:r>
          </a:p>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1192CBA-74AC-4CE9-B341-0C527BBDBBBB}" type="slidenum">
              <a:rPr lang="en-US" smtClean="0"/>
              <a:pPr/>
              <a:t>47</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685800" y="4343400"/>
            <a:ext cx="5486400" cy="4114800"/>
          </a:xfrm>
          <a:noFill/>
          <a:ln/>
        </p:spPr>
        <p:txBody>
          <a:bodyPr/>
          <a:lstStyle/>
          <a:p>
            <a:r>
              <a:rPr lang="en-US" smtClean="0"/>
              <a:t>The text of the use case is the most important to work on.  Let the diagram just be a notational device.</a:t>
            </a:r>
          </a:p>
          <a:p>
            <a:r>
              <a:rPr lang="en-US" smtClean="0"/>
              <a:t>Note that there are many more possible Use Case fields:</a:t>
            </a:r>
          </a:p>
          <a:p>
            <a:pPr>
              <a:buFontTx/>
              <a:buChar char="•"/>
            </a:pPr>
            <a:r>
              <a:rPr lang="en-US" sz="1000" smtClean="0"/>
              <a:t>Use Case Name	Name of the use case</a:t>
            </a:r>
          </a:p>
          <a:p>
            <a:pPr>
              <a:buFontTx/>
              <a:buChar char="•"/>
            </a:pPr>
            <a:r>
              <a:rPr lang="en-US" sz="1000" smtClean="0"/>
              <a:t>Unique ID for requirements management</a:t>
            </a:r>
          </a:p>
          <a:p>
            <a:pPr>
              <a:buFontTx/>
              <a:buChar char="•"/>
            </a:pPr>
            <a:r>
              <a:rPr lang="en-US" sz="1000" smtClean="0"/>
              <a:t>Primary Actor Role/title/description of actor</a:t>
            </a:r>
          </a:p>
          <a:p>
            <a:pPr>
              <a:buFontTx/>
              <a:buChar char="•"/>
            </a:pPr>
            <a:r>
              <a:rPr lang="en-US" sz="1000" smtClean="0"/>
              <a:t>Supporting Actor	Sometimes called stakeholders – define their goal or contribution</a:t>
            </a:r>
          </a:p>
          <a:p>
            <a:pPr>
              <a:buFontTx/>
              <a:buChar char="•"/>
            </a:pPr>
            <a:r>
              <a:rPr lang="en-US" sz="1000" smtClean="0"/>
              <a:t>Brief Description	High level overview of purpose</a:t>
            </a:r>
          </a:p>
          <a:p>
            <a:pPr>
              <a:buFontTx/>
              <a:buChar char="•"/>
            </a:pPr>
            <a:r>
              <a:rPr lang="en-US" sz="1000" smtClean="0"/>
              <a:t>Pre conditions	What must be true before hand.</a:t>
            </a:r>
          </a:p>
          <a:p>
            <a:pPr>
              <a:buFontTx/>
              <a:buChar char="•"/>
            </a:pPr>
            <a:r>
              <a:rPr lang="en-US" sz="1000" smtClean="0"/>
              <a:t>Main Scenario	Typical or “basic” flow</a:t>
            </a:r>
          </a:p>
          <a:p>
            <a:pPr>
              <a:buFontTx/>
              <a:buChar char="•"/>
            </a:pPr>
            <a:r>
              <a:rPr lang="en-US" sz="1000" smtClean="0"/>
              <a:t>Post Conditions	Success condition – “guarantee”</a:t>
            </a:r>
          </a:p>
          <a:p>
            <a:pPr>
              <a:buFontTx/>
              <a:buChar char="•"/>
            </a:pPr>
            <a:r>
              <a:rPr lang="en-US" sz="1000" smtClean="0"/>
              <a:t>Alternate Scenarios	“Exceptions” to the basic flow</a:t>
            </a:r>
          </a:p>
          <a:p>
            <a:pPr>
              <a:buFontTx/>
              <a:buChar char="•"/>
            </a:pPr>
            <a:r>
              <a:rPr lang="en-US" sz="1000" smtClean="0"/>
              <a:t>Trigger	starting event</a:t>
            </a:r>
          </a:p>
          <a:p>
            <a:pPr>
              <a:buFontTx/>
              <a:buChar char="•"/>
            </a:pPr>
            <a:r>
              <a:rPr lang="en-US" sz="1000" smtClean="0"/>
              <a:t>Other	Other considerations of importance</a:t>
            </a:r>
          </a:p>
          <a:p>
            <a:r>
              <a:rPr lang="en-US" sz="1000" smtClean="0"/>
              <a:t>Here is the best discussion of the differences/similarities between user stories and use cases: </a:t>
            </a:r>
            <a:r>
              <a:rPr lang="en-US" smtClean="0"/>
              <a:t>http://c2.com/xp/UserStory.html</a:t>
            </a:r>
            <a:endParaRPr lang="en-US" sz="1000" smtClean="0"/>
          </a:p>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A6A693B9-BE53-442D-8D41-F6C3C52D4E21}" type="slidenum">
              <a:rPr lang="en-US" smtClean="0"/>
              <a:pPr/>
              <a:t>48</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r>
              <a:rPr lang="en-US" sz="1000" smtClean="0"/>
              <a:t>Use these in decreasing order of frequency/fervor. </a:t>
            </a:r>
          </a:p>
          <a:p>
            <a:pPr>
              <a:buFontTx/>
              <a:buChar char="•"/>
            </a:pPr>
            <a:r>
              <a:rPr lang="en-US" sz="1000" smtClean="0"/>
              <a:t>Association – Communication path between actor and use-case</a:t>
            </a:r>
          </a:p>
          <a:p>
            <a:pPr>
              <a:buFontTx/>
              <a:buChar char="•"/>
            </a:pPr>
            <a:r>
              <a:rPr lang="en-US" sz="1000" smtClean="0"/>
              <a:t>Include – Additional behavior that is explicitly described.  Often a shareable use case</a:t>
            </a:r>
          </a:p>
          <a:p>
            <a:pPr>
              <a:buFontTx/>
              <a:buChar char="•"/>
            </a:pPr>
            <a:r>
              <a:rPr lang="en-US" sz="1000" smtClean="0"/>
              <a:t>Extend – Insertion of additional behavior into a base use case not explicitly documented</a:t>
            </a:r>
          </a:p>
          <a:p>
            <a:pPr>
              <a:buFontTx/>
              <a:buChar char="•"/>
            </a:pPr>
            <a:r>
              <a:rPr lang="en-US" sz="1000" smtClean="0"/>
              <a:t>Generalization – Relation to a specific use case that shares features</a:t>
            </a:r>
            <a:r>
              <a:rPr lang="en-US" smtClean="0"/>
              <a:t>Again, Fowler advises not messing these much, with the exception of includes.</a:t>
            </a:r>
          </a:p>
          <a:p>
            <a:pPr>
              <a:buFontTx/>
              <a:buChar char="•"/>
            </a:pP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6BFCCB4F-1A18-4E9E-9392-A430FA4DE060}" type="slidenum">
              <a:rPr lang="en-US" smtClean="0"/>
              <a:pPr/>
              <a:t>49</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r>
              <a:rPr lang="en-US" smtClean="0"/>
              <a:t>As a prioritization example, we’d probably start with the critically important/valuable user story found as step 1 in every one of the use cases – “the seller/buyer/user finds the system website.”  </a:t>
            </a:r>
          </a:p>
          <a:p>
            <a:r>
              <a:rPr lang="en-US" smtClean="0"/>
              <a:t>It’s probably best to start with a “sea level” use case diagram to lay out the scope of the project, and then to get to work writing the most important use case descriptions.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CEBB98B-809A-49AC-89CA-E36AE327C734}" type="slidenum">
              <a:rPr lang="en-US" smtClean="0"/>
              <a:pPr/>
              <a:t>5</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smtClean="0"/>
              <a:t>The definition is from Jacobsen/Booch/Rumbaugh, 1999.</a:t>
            </a:r>
          </a:p>
          <a:p>
            <a:r>
              <a:rPr lang="en-US" smtClean="0"/>
              <a:t>Business models specify the business domain objects and rules.</a:t>
            </a:r>
          </a:p>
          <a:p>
            <a:r>
              <a:rPr lang="en-US" smtClean="0"/>
              <a:t>Requirements are capabilities and conditions to which the system must conform.</a:t>
            </a:r>
          </a:p>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0EF610A4-6C54-4767-8FC0-5848B1342BFE}" type="slidenum">
              <a:rPr lang="en-US" smtClean="0"/>
              <a:pPr/>
              <a:t>50</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r>
              <a:rPr lang="en-US" smtClean="0"/>
              <a:t>These diagrams model elements that are central to OO systems.</a:t>
            </a:r>
          </a:p>
          <a:p>
            <a:r>
              <a:rPr lang="en-US" smtClean="0"/>
              <a:t>Classes are conceptual types (cookie cutters), existing at design time, objects are instance tokens (cookies) existing at run time.</a:t>
            </a:r>
          </a:p>
          <a:p>
            <a:r>
              <a:rPr lang="en-US" smtClean="0"/>
              <a:t>“This is hard” – reportedly repeated frequently by Booch – Hard? Yes.  Important? Definitely!</a:t>
            </a:r>
          </a:p>
          <a:p>
            <a:r>
              <a:rPr lang="en-US" smtClean="0"/>
              <a:t>3 elements:</a:t>
            </a:r>
          </a:p>
          <a:p>
            <a:pPr>
              <a:buFontTx/>
              <a:buChar char="•"/>
            </a:pPr>
            <a:r>
              <a:rPr lang="en-US" smtClean="0"/>
              <a:t>encapsulation</a:t>
            </a:r>
          </a:p>
          <a:p>
            <a:pPr>
              <a:buFontTx/>
              <a:buChar char="•"/>
            </a:pPr>
            <a:r>
              <a:rPr lang="en-US" smtClean="0"/>
              <a:t>inheritance</a:t>
            </a:r>
          </a:p>
          <a:p>
            <a:pPr>
              <a:buFontTx/>
              <a:buChar char="•"/>
            </a:pPr>
            <a:r>
              <a:rPr lang="en-US" smtClean="0"/>
              <a:t>Polymorphism</a:t>
            </a:r>
          </a:p>
          <a:p>
            <a:r>
              <a:rPr lang="en-US" smtClean="0"/>
              <a:t>We won’t focus on OO design/implementation in this seminar.</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218C9927-926B-40ED-A449-5A731A121AE4}" type="slidenum">
              <a:rPr lang="en-US" smtClean="0"/>
              <a:pPr/>
              <a:t>51</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685800" y="4343400"/>
            <a:ext cx="5486400" cy="4114800"/>
          </a:xfrm>
          <a:noFill/>
          <a:ln/>
        </p:spPr>
        <p:txBody>
          <a:bodyPr/>
          <a:lstStyle/>
          <a:p>
            <a:r>
              <a:rPr lang="en-US" smtClean="0"/>
              <a:t>Rhapsody combines these diagrams into one “object model” diagram; Rose doesn’t do this; we don’t care because we won’t mess much with objects diagrams.</a:t>
            </a:r>
          </a:p>
          <a:p>
            <a:r>
              <a:rPr lang="en-US" smtClean="0"/>
              <a:t>name - class - object  (aka symbol – intension – extension)</a:t>
            </a:r>
          </a:p>
          <a:p>
            <a:r>
              <a:rPr lang="en-US" smtClean="0"/>
              <a:t>We’ll focus primarily on class diagrams here, with some mention of objects.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95CDD78A-F1E9-4941-8379-B4F15CFBC78E}" type="slidenum">
              <a:rPr lang="en-US" smtClean="0"/>
              <a:pPr/>
              <a:t>52</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r>
              <a:rPr lang="en-US" smtClean="0"/>
              <a:t>Talk through the diagram, largely copied from Fowler, p. 36 and implemented in StarUML.</a:t>
            </a:r>
          </a:p>
          <a:p>
            <a:pPr>
              <a:buFontTx/>
              <a:buChar char="•"/>
            </a:pPr>
            <a:r>
              <a:rPr lang="en-US" smtClean="0"/>
              <a:t>Class diagrams are the central feature of UML models.</a:t>
            </a:r>
          </a:p>
          <a:p>
            <a:pPr>
              <a:buFontTx/>
              <a:buChar char="•"/>
            </a:pPr>
            <a:r>
              <a:rPr lang="en-US" smtClean="0"/>
              <a:t>Show the 3 elements of OO programming (attribute encapsulation, inheritance, polymorphic function).</a:t>
            </a:r>
          </a:p>
          <a:p>
            <a:pPr>
              <a:buFontTx/>
              <a:buChar char="•"/>
            </a:pPr>
            <a:r>
              <a:rPr lang="en-US" smtClean="0"/>
              <a:t>Note that we’ve modeled the “domain” and are largely letting the OO programming language deal with the programming.</a:t>
            </a:r>
          </a:p>
          <a:p>
            <a:pPr>
              <a:buFontTx/>
              <a:buChar char="•"/>
            </a:pPr>
            <a:r>
              <a:rPr lang="en-US" smtClean="0"/>
              <a:t>The italics indicates “abstract” classes and methods.</a:t>
            </a:r>
          </a:p>
          <a:p>
            <a:pPr>
              <a:buFontTx/>
              <a:buChar char="•"/>
            </a:pPr>
            <a:r>
              <a:rPr lang="en-US" smtClean="0"/>
              <a:t>The +- indicates public/private.</a:t>
            </a:r>
          </a:p>
          <a:p>
            <a:pPr>
              <a:buFontTx/>
              <a:buChar char="•"/>
            </a:pP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C31DA8D-0B78-4B61-9997-97D794DFDBA0}" type="slidenum">
              <a:rPr lang="en-US" smtClean="0"/>
              <a:pPr/>
              <a:t>53</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50C624B2-8F9E-4A15-A5C7-1CF25A51C363}" type="slidenum">
              <a:rPr lang="en-US" smtClean="0"/>
              <a:pPr/>
              <a:t>54</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685800" y="4343400"/>
            <a:ext cx="5486400" cy="4114800"/>
          </a:xfrm>
          <a:noFill/>
          <a:ln/>
        </p:spPr>
        <p:txBody>
          <a:bodyPr/>
          <a:lstStyle/>
          <a:p>
            <a:r>
              <a:rPr lang="en-US" smtClean="0"/>
              <a:t>Classes are design-time entities.  We focus this week on design entities (e.g., Person), leaving the system-oriented classes (e.g., PersonGateway) out.</a:t>
            </a:r>
          </a:p>
          <a:p>
            <a:r>
              <a:rPr lang="en-US" smtClean="0"/>
              <a:t>Objects are run-time entities.</a:t>
            </a:r>
          </a:p>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CEE9149C-B233-43FC-A4D3-9EDE478872FE}" type="slidenum">
              <a:rPr lang="en-US" smtClean="0"/>
              <a:pPr/>
              <a:t>55</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r>
              <a:rPr lang="en-US" smtClean="0"/>
              <a:t>Attributes implement data encapsulation.</a:t>
            </a:r>
          </a:p>
          <a:p>
            <a:r>
              <a:rPr lang="en-US" smtClean="0"/>
              <a:t>Early in elaboration, you can leave attributes out, or just list their names.  You will come back here later in elaboration to flesh these things out.</a:t>
            </a:r>
          </a:p>
          <a:p>
            <a:r>
              <a:rPr lang="en-US" smtClean="0">
                <a:latin typeface="Courier New" pitchFamily="49" charset="0"/>
              </a:rPr>
              <a:t>Notes:</a:t>
            </a:r>
          </a:p>
          <a:p>
            <a:pPr>
              <a:buFontTx/>
              <a:buChar char="•"/>
            </a:pPr>
            <a:r>
              <a:rPr lang="en-US" smtClean="0">
                <a:latin typeface="Courier New" pitchFamily="49" charset="0"/>
              </a:rPr>
              <a:t>Visibility: public, private, protected</a:t>
            </a:r>
          </a:p>
          <a:p>
            <a:pPr>
              <a:buFontTx/>
              <a:buChar char="•"/>
            </a:pPr>
            <a:r>
              <a:rPr lang="en-US" smtClean="0">
                <a:latin typeface="Courier New" pitchFamily="49" charset="0"/>
              </a:rPr>
              <a:t>Name: only required field</a:t>
            </a:r>
          </a:p>
          <a:p>
            <a:pPr>
              <a:buFontTx/>
              <a:buChar char="•"/>
            </a:pPr>
            <a:r>
              <a:rPr lang="en-US" smtClean="0">
                <a:latin typeface="Courier New" pitchFamily="49" charset="0"/>
              </a:rPr>
              <a:t>Type: reference or value type</a:t>
            </a:r>
          </a:p>
          <a:p>
            <a:pPr>
              <a:buFontTx/>
              <a:buChar char="•"/>
            </a:pPr>
            <a:r>
              <a:rPr lang="en-US" smtClean="0">
                <a:latin typeface="Courier New" pitchFamily="49" charset="0"/>
              </a:rPr>
              <a:t>Multiplicity: explained later</a:t>
            </a:r>
          </a:p>
          <a:p>
            <a:pPr>
              <a:buFontTx/>
              <a:buChar char="•"/>
            </a:pPr>
            <a:r>
              <a:rPr lang="en-US" smtClean="0">
                <a:latin typeface="Courier New" pitchFamily="49" charset="0"/>
              </a:rPr>
              <a:t>Default</a:t>
            </a:r>
          </a:p>
          <a:p>
            <a:pPr>
              <a:buFontTx/>
              <a:buChar char="•"/>
            </a:pPr>
            <a:r>
              <a:rPr lang="en-US" smtClean="0">
                <a:latin typeface="Courier New" pitchFamily="49" charset="0"/>
              </a:rPr>
              <a:t>Property-string: other stuff, e.g., readonly, ordered/unordered, duplicates/nodup, bag/set, … </a:t>
            </a:r>
          </a:p>
          <a:p>
            <a:r>
              <a:rPr lang="en-US" smtClean="0"/>
              <a:t>e.g., </a:t>
            </a:r>
          </a:p>
          <a:p>
            <a:r>
              <a:rPr lang="en-US" b="1" smtClean="0">
                <a:latin typeface="Courier New" pitchFamily="49" charset="0"/>
              </a:rPr>
              <a:t>public address: String [0..5] = “somebody” {read-only}</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297D096D-F352-4842-B8ED-0551D5259C7A}" type="slidenum">
              <a:rPr lang="en-US" smtClean="0"/>
              <a:pPr/>
              <a:t>56</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685800" y="4343400"/>
            <a:ext cx="5486400" cy="4114800"/>
          </a:xfrm>
          <a:noFill/>
          <a:ln/>
        </p:spPr>
        <p:txBody>
          <a:bodyPr/>
          <a:lstStyle/>
          <a:p>
            <a:r>
              <a:rPr lang="en-US" smtClean="0"/>
              <a:t>Don’t over-model.</a:t>
            </a:r>
          </a:p>
          <a:p>
            <a:r>
              <a:rPr lang="en-US" smtClean="0"/>
              <a:t>Where “important” objects are those that:</a:t>
            </a:r>
          </a:p>
          <a:p>
            <a:r>
              <a:rPr lang="en-US" smtClean="0"/>
              <a:t>	cause events to happen</a:t>
            </a:r>
          </a:p>
          <a:p>
            <a:r>
              <a:rPr lang="en-US" smtClean="0"/>
              <a:t>	represent physical devices</a:t>
            </a:r>
          </a:p>
          <a:p>
            <a:r>
              <a:rPr lang="en-US" smtClean="0"/>
              <a:t>	visual elements</a:t>
            </a:r>
          </a:p>
          <a:p>
            <a:r>
              <a:rPr lang="en-US" smtClean="0"/>
              <a:t>	persistent elements</a:t>
            </a:r>
          </a:p>
          <a:p>
            <a:r>
              <a:rPr lang="en-US" smtClean="0"/>
              <a:t>	elements with multiple properties</a:t>
            </a:r>
          </a:p>
          <a:p>
            <a:r>
              <a:rPr lang="en-US" smtClean="0"/>
              <a:t>retained or persistent attributes;</a:t>
            </a:r>
          </a:p>
          <a:p>
            <a:pPr>
              <a:buFontTx/>
              <a:buChar char="•"/>
            </a:pPr>
            <a:r>
              <a:rPr lang="en-US" smtClean="0"/>
              <a:t>E.g., customer vs name or address</a:t>
            </a:r>
          </a:p>
          <a:p>
            <a:r>
              <a:rPr lang="en-US" smtClean="0"/>
              <a:t>multiple attributes;</a:t>
            </a:r>
          </a:p>
          <a:p>
            <a:pPr>
              <a:buFontTx/>
              <a:buChar char="•"/>
            </a:pPr>
            <a:r>
              <a:rPr lang="en-US" smtClean="0"/>
              <a:t>E.g., address?</a:t>
            </a:r>
          </a:p>
          <a:p>
            <a:r>
              <a:rPr lang="en-US" smtClean="0"/>
              <a:t>common attributes;</a:t>
            </a:r>
          </a:p>
          <a:p>
            <a:pPr>
              <a:buFontTx/>
              <a:buChar char="•"/>
            </a:pPr>
            <a:r>
              <a:rPr lang="en-US" smtClean="0"/>
              <a:t>E.g., corporate customer contact info (attribute here, class in Fowler’s example)</a:t>
            </a:r>
          </a:p>
          <a:p>
            <a:r>
              <a:rPr lang="en-US" smtClean="0"/>
              <a:t>Quiz: How would you add:</a:t>
            </a:r>
          </a:p>
          <a:p>
            <a:pPr>
              <a:buFontTx/>
              <a:buChar char="•"/>
            </a:pPr>
            <a:r>
              <a:rPr lang="en-US" smtClean="0"/>
              <a:t>A sales representative for each customer?  (probably with an associated employee class)</a:t>
            </a:r>
          </a:p>
          <a:p>
            <a:pPr>
              <a:buFontTx/>
              <a:buChar char="•"/>
            </a:pPr>
            <a:r>
              <a:rPr lang="en-US" smtClean="0"/>
              <a:t>Packaging instructions for the order?   (probably an attribute, but for MarkMaker, perhaps a set of classes)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560F91E0-6075-48D9-99D5-029E3B18C7E4}" type="slidenum">
              <a:rPr lang="en-US" smtClean="0"/>
              <a:pPr/>
              <a:t>57</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r>
              <a:rPr lang="en-US" smtClean="0"/>
              <a:t>Operations implement behavior encapsulation.</a:t>
            </a:r>
          </a:p>
          <a:p>
            <a:r>
              <a:rPr lang="en-US" smtClean="0"/>
              <a:t>Assign operations to the class that has the clearest sense of “responsibility” for knowing how to do them.</a:t>
            </a:r>
          </a:p>
          <a:p>
            <a:r>
              <a:rPr lang="en-US" smtClean="0"/>
              <a:t>We usually ignore property accessor functions, which can easily be auto-generated from the property specs.</a:t>
            </a:r>
          </a:p>
          <a:p>
            <a:r>
              <a:rPr lang="en-US" smtClean="0"/>
              <a:t>Operation syntax:</a:t>
            </a:r>
          </a:p>
          <a:p>
            <a:pPr>
              <a:buFontTx/>
              <a:buChar char="•"/>
            </a:pPr>
            <a:r>
              <a:rPr lang="en-US" smtClean="0"/>
              <a:t>Return type: may not be one…  (StarUML didn’t let me specify one)</a:t>
            </a:r>
          </a:p>
          <a:p>
            <a:pPr>
              <a:buFontTx/>
              <a:buChar char="•"/>
            </a:pPr>
            <a:r>
              <a:rPr lang="en-US" smtClean="0"/>
              <a:t>Property string: </a:t>
            </a:r>
          </a:p>
          <a:p>
            <a:r>
              <a:rPr lang="en-US" smtClean="0"/>
              <a:t>Parameter syntax notes:</a:t>
            </a:r>
          </a:p>
          <a:p>
            <a:pPr>
              <a:buFontTx/>
              <a:buChar char="•"/>
            </a:pPr>
            <a:r>
              <a:rPr lang="en-US" smtClean="0"/>
              <a:t>Direction: in, out, inout</a:t>
            </a:r>
          </a:p>
          <a:p>
            <a:r>
              <a:rPr lang="en-US" smtClean="0"/>
              <a:t>e.g.,</a:t>
            </a:r>
          </a:p>
          <a:p>
            <a:r>
              <a:rPr lang="en-US" b="1" smtClean="0">
                <a:latin typeface="Courier New" pitchFamily="49" charset="0"/>
              </a:rPr>
              <a:t>public totalPrice (): Float {???}</a:t>
            </a:r>
          </a:p>
          <a:p>
            <a:endParaRPr lang="en-US" b="1" smtClean="0">
              <a:latin typeface="Courier New" pitchFamily="49" charset="0"/>
            </a:endParaRPr>
          </a:p>
          <a:p>
            <a:endParaRPr lang="en-US" b="1" smtClean="0">
              <a:latin typeface="Courier New" pitchFamily="49"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23BC0003-D51B-4665-A449-BF25EC7A7869}" type="slidenum">
              <a:rPr lang="en-US" smtClean="0"/>
              <a:pPr/>
              <a:t>58</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60021657-2BEB-440C-971B-F7BFDF818E51}" type="slidenum">
              <a:rPr lang="en-US" smtClean="0"/>
              <a:pPr/>
              <a:t>59</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r>
              <a:rPr lang="en-US" smtClean="0"/>
              <a:t>Classes do not work in isolation.</a:t>
            </a:r>
          </a:p>
          <a:p>
            <a:r>
              <a:rPr lang="en-US" smtClean="0"/>
              <a:t>Features:</a:t>
            </a:r>
          </a:p>
          <a:p>
            <a:r>
              <a:rPr lang="en-US" smtClean="0"/>
              <a:t>	multiplicity</a:t>
            </a:r>
          </a:p>
          <a:p>
            <a:r>
              <a:rPr lang="en-US" smtClean="0"/>
              <a:t>	directionality</a:t>
            </a:r>
          </a:p>
          <a:p>
            <a:r>
              <a:rPr lang="en-US" smtClean="0"/>
              <a:t>	association type (simple, aggregation, composition)</a:t>
            </a:r>
          </a:p>
          <a:p>
            <a:endParaRPr lang="en-US" smtClean="0"/>
          </a:p>
          <a:p>
            <a:endParaRPr lang="en-US" smtClean="0"/>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A1C3F29-FB9E-4D66-8F37-E40B14201231}" type="slidenum">
              <a:rPr lang="en-US" smtClean="0"/>
              <a:pPr/>
              <a:t>6</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smtClean="0"/>
              <a:t>FURPS+ (from Larman):</a:t>
            </a:r>
          </a:p>
          <a:p>
            <a:pPr>
              <a:buFontTx/>
              <a:buChar char="•"/>
            </a:pPr>
            <a:r>
              <a:rPr lang="en-US" smtClean="0"/>
              <a:t>Functional requirements – features, capabilities, security</a:t>
            </a:r>
          </a:p>
          <a:p>
            <a:pPr>
              <a:buFontTx/>
              <a:buChar char="•"/>
            </a:pPr>
            <a:r>
              <a:rPr lang="en-US" smtClean="0"/>
              <a:t>Usability – human factors, documentation</a:t>
            </a:r>
          </a:p>
          <a:p>
            <a:pPr>
              <a:buFontTx/>
              <a:buChar char="•"/>
            </a:pPr>
            <a:r>
              <a:rPr lang="en-US" smtClean="0"/>
              <a:t>Reliability – MTBF, recoverability, predictability</a:t>
            </a:r>
          </a:p>
          <a:p>
            <a:pPr>
              <a:buFontTx/>
              <a:buChar char="•"/>
            </a:pPr>
            <a:r>
              <a:rPr lang="en-US" smtClean="0"/>
              <a:t>Performance – response times, throughput, accuracy, availability, resource use</a:t>
            </a:r>
          </a:p>
          <a:p>
            <a:pPr>
              <a:buFontTx/>
              <a:buChar char="•"/>
            </a:pPr>
            <a:r>
              <a:rPr lang="en-US" smtClean="0"/>
              <a:t>Supportability – adaptability, maintainability, internationalization, configurability</a:t>
            </a:r>
          </a:p>
          <a:p>
            <a:pPr>
              <a:buFontTx/>
              <a:buChar char="•"/>
            </a:pPr>
            <a:r>
              <a:rPr lang="en-US" smtClean="0"/>
              <a:t>Other:</a:t>
            </a:r>
          </a:p>
          <a:p>
            <a:pPr lvl="1"/>
            <a:r>
              <a:rPr lang="en-US" smtClean="0"/>
              <a:t>Implementation – IDEs, hardware, resource limitations</a:t>
            </a:r>
          </a:p>
          <a:p>
            <a:pPr lvl="1"/>
            <a:r>
              <a:rPr lang="en-US" smtClean="0"/>
              <a:t>Interfaces – APIs with other systems</a:t>
            </a:r>
          </a:p>
          <a:p>
            <a:pPr lvl="1"/>
            <a:r>
              <a:rPr lang="en-US" smtClean="0"/>
              <a:t>Operations – system management in context</a:t>
            </a:r>
          </a:p>
          <a:p>
            <a:pPr lvl="1"/>
            <a:r>
              <a:rPr lang="en-US" smtClean="0"/>
              <a:t>Packaging – physical packaging requirements</a:t>
            </a:r>
          </a:p>
          <a:p>
            <a:pPr lvl="1"/>
            <a:r>
              <a:rPr lang="en-US" smtClean="0"/>
              <a:t>Legal – licensing, etc.</a:t>
            </a:r>
          </a:p>
          <a:p>
            <a:endParaRPr lang="en-US" smtClean="0"/>
          </a:p>
          <a:p>
            <a:r>
              <a:rPr lang="en-US" smtClean="0"/>
              <a:t>Domain Model is really more of a glossary specifying the business objects in the domain.</a:t>
            </a:r>
          </a:p>
          <a:p>
            <a:endParaRPr lang="en-US" smtClean="0"/>
          </a:p>
          <a:p>
            <a:endParaRPr lang="en-US" smtClean="0"/>
          </a:p>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71D8E97C-F067-4DF5-9466-84C4AD96B648}" type="slidenum">
              <a:rPr lang="en-US" smtClean="0"/>
              <a:pPr/>
              <a:t>60</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685800" y="4343400"/>
            <a:ext cx="5486400" cy="4114800"/>
          </a:xfrm>
          <a:noFill/>
          <a:ln/>
        </p:spPr>
        <p:txBody>
          <a:bodyPr/>
          <a:lstStyle/>
          <a:p>
            <a:r>
              <a:rPr lang="en-US" smtClean="0"/>
              <a:t>This issue is related to the class vs attribute distinction above, but is not the same.  We may choose to build a class for a certain set of objects, but may represent it only as an attribute in one of the class diagrams in which it doesn’t play a significant role.</a:t>
            </a:r>
          </a:p>
          <a:p>
            <a:r>
              <a:rPr lang="en-US" smtClean="0"/>
              <a:t>Attributes may have multiplicity settings too (see previous slide) – Rhapsody can specify this, but I can’t see that it displays this information in any graphic way.</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0DC389B9-6722-4B92-B679-F12C95069EC4}" type="slidenum">
              <a:rPr lang="en-US" smtClean="0"/>
              <a:pPr/>
              <a:t>61</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r>
              <a:rPr lang="en-US" smtClean="0"/>
              <a:t>Note that they go on both sides of an association.</a:t>
            </a:r>
          </a:p>
          <a:p>
            <a:r>
              <a:rPr lang="en-US" smtClean="0"/>
              <a:t>Rhapsody allows values:</a:t>
            </a:r>
          </a:p>
          <a:p>
            <a:r>
              <a:rPr lang="en-US" smtClean="0"/>
              <a:t>	1   (i.e., 1..1)</a:t>
            </a:r>
          </a:p>
          <a:p>
            <a:r>
              <a:rPr lang="en-US" smtClean="0"/>
              <a:t>	*   (i.e., 0..*)</a:t>
            </a:r>
          </a:p>
          <a:p>
            <a:r>
              <a:rPr lang="en-US" smtClean="0"/>
              <a:t>	0,1</a:t>
            </a:r>
          </a:p>
          <a:p>
            <a:r>
              <a:rPr lang="en-US" smtClean="0"/>
              <a:t>	1..*</a:t>
            </a:r>
          </a:p>
          <a:p>
            <a:r>
              <a:rPr lang="en-US" smtClean="0"/>
              <a:t>These values will represent all possible inter-entity relationships (e.g., single/multiple-valued fields, optional/required fields, strong/weak participation constraints, etc).</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3DA65C7C-0A36-4729-9A35-280095BA754E}" type="slidenum">
              <a:rPr lang="en-US" smtClean="0"/>
              <a:pPr/>
              <a:t>62</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r>
              <a:rPr lang="en-US" smtClean="0"/>
              <a:t>Navigability means something in programming languages where pointers are uni-directional.  Bi-directional links would require explicitly including reciprocal handles/pointers in both class objects.</a:t>
            </a:r>
          </a:p>
          <a:p>
            <a:r>
              <a:rPr lang="en-US" smtClean="0"/>
              <a:t>For relational database modeling, you can just leave associations as simple lines.</a:t>
            </a:r>
          </a:p>
          <a:p>
            <a:r>
              <a:rPr lang="en-US" smtClean="0"/>
              <a:t>We could have them program the lecture example in Ada/Java/C++, just to see what that would be like.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70EF037D-8B34-4920-A908-9F9EA36CD114}" type="slidenum">
              <a:rPr lang="en-US" smtClean="0"/>
              <a:pPr/>
              <a:t>63</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685800" y="4343400"/>
            <a:ext cx="5486400" cy="4114800"/>
          </a:xfrm>
          <a:noFill/>
          <a:ln/>
        </p:spPr>
        <p:txBody>
          <a:bodyPr/>
          <a:lstStyle/>
          <a:p>
            <a:r>
              <a:rPr lang="en-US" smtClean="0"/>
              <a:t>Don’t use aggregation, it was only added to UML because so many modelers used it (but for different reasons).  It has no semantics to distinguish it from simple associations and Rumbaugh considered it a “modeling placebo”.</a:t>
            </a:r>
          </a:p>
          <a:p>
            <a:r>
              <a:rPr lang="en-US" smtClean="0"/>
              <a:t>Use composition as a strong form of association indicating:</a:t>
            </a:r>
          </a:p>
          <a:p>
            <a:pPr lvl="1"/>
            <a:r>
              <a:rPr lang="en-US" smtClean="0"/>
              <a:t>The sub-element belongs to exactly 1 composite</a:t>
            </a:r>
          </a:p>
          <a:p>
            <a:pPr lvl="1"/>
            <a:r>
              <a:rPr lang="en-US" smtClean="0"/>
              <a:t>the composite is responsible for creating/deleting its requisite parts.</a:t>
            </a:r>
          </a:p>
          <a:p>
            <a:r>
              <a:rPr lang="en-US" smtClean="0"/>
              <a:t>Quiz:  How would you deal with:</a:t>
            </a:r>
          </a:p>
          <a:p>
            <a:r>
              <a:rPr lang="en-US" smtClean="0"/>
              <a:t>	Order – Customer?</a:t>
            </a:r>
          </a:p>
          <a:p>
            <a:r>
              <a:rPr lang="en-US" smtClean="0"/>
              <a:t>	ChessBoard – ChessSquare</a:t>
            </a:r>
          </a:p>
          <a:p>
            <a:r>
              <a:rPr lang="en-US" smtClean="0"/>
              <a:t>	Point – Line</a:t>
            </a:r>
          </a:p>
          <a:p>
            <a:endParaRPr lang="en-US" smtClean="0"/>
          </a:p>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5727EC37-1C9A-477B-94A4-03BFE37049A4}" type="slidenum">
              <a:rPr lang="en-US" smtClean="0"/>
              <a:pPr/>
              <a:t>64</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marL="228600" indent="-228600"/>
            <a:r>
              <a:rPr lang="en-US" smtClean="0"/>
              <a:t>Generalization implements inheritance and specialization/polymorphism.</a:t>
            </a:r>
          </a:p>
          <a:p>
            <a:pPr marL="228600" indent="-228600"/>
            <a:r>
              <a:rPr lang="en-US" smtClean="0"/>
              <a:t>Discuss the “&lt;&lt;abstract&gt;&gt;” stereotype in the example.</a:t>
            </a:r>
          </a:p>
          <a:p>
            <a:pPr marL="228600" indent="-228600"/>
            <a:r>
              <a:rPr lang="en-US" smtClean="0"/>
              <a:t>Don’t overuse generalization.  It can be helpful to distinguish:</a:t>
            </a:r>
          </a:p>
          <a:p>
            <a:pPr marL="228600" indent="-228600">
              <a:buFontTx/>
              <a:buChar char="•"/>
            </a:pPr>
            <a:r>
              <a:rPr lang="en-US" smtClean="0"/>
              <a:t>Sub-typing – inheriting interfaces (classes with “&lt;&lt;interface&gt;&gt;” stereotype)</a:t>
            </a:r>
          </a:p>
          <a:p>
            <a:pPr marL="228600" indent="-228600">
              <a:buFontTx/>
              <a:buChar char="•"/>
            </a:pPr>
            <a:r>
              <a:rPr lang="en-US" smtClean="0"/>
              <a:t>Sub-classes – inheriting implementations (standard inheritance)</a:t>
            </a:r>
          </a:p>
          <a:p>
            <a:pPr marL="228600" indent="-228600"/>
            <a:r>
              <a:rPr lang="en-US" smtClean="0"/>
              <a:t>Beware of using “is a”; not all “is a”s are created equal.  It’s better to distinguish between:</a:t>
            </a:r>
          </a:p>
          <a:p>
            <a:pPr marL="228600" indent="-228600">
              <a:buFontTx/>
              <a:buChar char="•"/>
            </a:pPr>
            <a:r>
              <a:rPr lang="en-US" smtClean="0"/>
              <a:t>Generalization: “is a kind of” (AKO)</a:t>
            </a:r>
          </a:p>
          <a:p>
            <a:pPr marL="228600" indent="-228600">
              <a:buFontTx/>
              <a:buChar char="•"/>
            </a:pPr>
            <a:r>
              <a:rPr lang="en-US" smtClean="0"/>
              <a:t>Classification: “is an instance of” (ISA)</a:t>
            </a:r>
          </a:p>
          <a:p>
            <a:pPr marL="228600" indent="-228600"/>
            <a:r>
              <a:rPr lang="en-US" smtClean="0"/>
              <a:t>Fowler gives this example of where “is a” is not transitive, and thus shouldn’t be used to indicate generalization.</a:t>
            </a:r>
          </a:p>
          <a:p>
            <a:pPr marL="228600" indent="-228600">
              <a:buFontTx/>
              <a:buAutoNum type="arabicPeriod"/>
            </a:pPr>
            <a:r>
              <a:rPr lang="en-US" smtClean="0"/>
              <a:t>Shep is a collie (ISA – classification)</a:t>
            </a:r>
          </a:p>
          <a:p>
            <a:pPr marL="228600" indent="-228600">
              <a:buFontTx/>
              <a:buAutoNum type="arabicPeriod"/>
            </a:pPr>
            <a:r>
              <a:rPr lang="en-US" smtClean="0"/>
              <a:t>Alternatives:</a:t>
            </a:r>
          </a:p>
          <a:p>
            <a:pPr marL="685800" lvl="1" indent="-228600">
              <a:buFontTx/>
              <a:buChar char="•"/>
            </a:pPr>
            <a:r>
              <a:rPr lang="en-US" smtClean="0"/>
              <a:t>A collie is a breed.  (ISA – classification)   “shep is a breed” – doesn’t work transitively</a:t>
            </a:r>
          </a:p>
          <a:p>
            <a:pPr marL="685800" lvl="1" indent="-228600">
              <a:buFontTx/>
              <a:buChar char="•"/>
            </a:pPr>
            <a:r>
              <a:rPr lang="en-US" smtClean="0"/>
              <a:t>A collie is a dog.     (AKO – generalization)   “shep is a dog” - works transitively</a:t>
            </a:r>
          </a:p>
          <a:p>
            <a:pPr marL="228600" indent="-228600"/>
            <a:endParaRPr lang="en-US" smtClean="0"/>
          </a:p>
          <a:p>
            <a:pPr marL="228600" indent="-228600"/>
            <a:endParaRPr lang="en-US" smtClean="0"/>
          </a:p>
          <a:p>
            <a:pPr marL="228600" indent="-228600"/>
            <a:endParaRPr lang="en-US" smtClean="0"/>
          </a:p>
          <a:p>
            <a:pPr marL="228600" indent="-228600"/>
            <a:endParaRPr lang="en-US" smtClean="0"/>
          </a:p>
          <a:p>
            <a:pPr marL="228600" indent="-228600"/>
            <a:endParaRPr lang="en-US" b="1" smtClean="0">
              <a:latin typeface="Courier New" pitchFamily="49" charset="0"/>
            </a:endParaRPr>
          </a:p>
          <a:p>
            <a:pPr marL="228600" indent="-228600"/>
            <a:endParaRPr lang="en-US" b="1" smtClean="0">
              <a:latin typeface="Courier New" pitchFamily="49"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D05D4D68-5213-491E-BFAD-6093214017D8}" type="slidenum">
              <a:rPr lang="en-US" smtClean="0"/>
              <a:pPr/>
              <a:t>65</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marL="228600" indent="-228600"/>
            <a:r>
              <a:rPr lang="en-US" smtClean="0"/>
              <a:t>Dependency types (specified with stereotypes):</a:t>
            </a:r>
          </a:p>
          <a:p>
            <a:pPr marL="228600" indent="-228600"/>
            <a:r>
              <a:rPr lang="en-US" smtClean="0"/>
              <a:t>	&lt;&lt;bind&gt;&gt;  (or derive) (parameterized classes, here binding T to Event – there is some question in the texts as to whether this is dotted dependency line or a solid inheritance line; I think that it should be a dependency line because this really isn’t inheritance)</a:t>
            </a:r>
          </a:p>
          <a:p>
            <a:pPr marL="228600" indent="-228600"/>
            <a:r>
              <a:rPr lang="en-US" smtClean="0"/>
              <a:t>	&lt;&lt;permit&gt;&gt; (or friend) (allows private access to other class)</a:t>
            </a:r>
          </a:p>
          <a:p>
            <a:pPr marL="228600" indent="-228600"/>
            <a:r>
              <a:rPr lang="en-US" smtClean="0"/>
              <a:t>Try to minimize these as much as possible.</a:t>
            </a:r>
          </a:p>
          <a:p>
            <a:pPr marL="228600" indent="-228600"/>
            <a:r>
              <a:rPr lang="en-US" smtClean="0"/>
              <a:t>It might be better to let the system reverse-engineering these from your code.</a:t>
            </a:r>
          </a:p>
          <a:p>
            <a:pPr marL="228600" indent="-228600"/>
            <a:r>
              <a:rPr lang="en-US" smtClean="0"/>
              <a:t>Quiz:  How would you draw the MVC pattern (C associates with M and V, and C and V depend on M)</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22646AF6-A760-46DF-A41B-3AFC56BF52AB}" type="slidenum">
              <a:rPr lang="en-US" smtClean="0"/>
              <a:pPr/>
              <a:t>66</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685800" y="4343400"/>
            <a:ext cx="5486400" cy="4114800"/>
          </a:xfrm>
          <a:noFill/>
          <a:ln/>
        </p:spPr>
        <p:txBody>
          <a:bodyPr/>
          <a:lstStyle/>
          <a:p>
            <a:r>
              <a:rPr lang="en-US" smtClean="0"/>
              <a:t>Go through an example in Rhapsody of as many of these things as possible.</a:t>
            </a:r>
          </a:p>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F6D3FEE-5514-4F4E-BCF6-420D2CCC5C13}" type="slidenum">
              <a:rPr lang="en-US" smtClean="0"/>
              <a:pPr/>
              <a:t>67</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685800" y="4343400"/>
            <a:ext cx="5486400" cy="4114800"/>
          </a:xfrm>
          <a:noFill/>
          <a:ln/>
        </p:spPr>
        <p:txBody>
          <a:bodyPr/>
          <a:lstStyle/>
          <a:p>
            <a:pPr>
              <a:spcBef>
                <a:spcPct val="0"/>
              </a:spcBef>
            </a:pPr>
            <a:r>
              <a:rPr lang="en-US" smtClean="0"/>
              <a:t>Show the class structures built by Rhapsody when code is generated for the lecture example (by choosing “Code”-”Edit”-”Selected Classes” in Rhapsody). </a:t>
            </a:r>
          </a:p>
          <a:p>
            <a:pPr>
              <a:spcBef>
                <a:spcPct val="0"/>
              </a:spcBef>
            </a:pPr>
            <a:r>
              <a:rPr lang="en-US" smtClean="0"/>
              <a:t>Note:</a:t>
            </a:r>
          </a:p>
          <a:p>
            <a:pPr>
              <a:spcBef>
                <a:spcPct val="0"/>
              </a:spcBef>
              <a:buFontTx/>
              <a:buChar char="•"/>
            </a:pPr>
            <a:r>
              <a:rPr lang="en-US" smtClean="0"/>
              <a:t>The code for this example will be static because it comes from classes only.</a:t>
            </a:r>
          </a:p>
          <a:p>
            <a:pPr>
              <a:spcBef>
                <a:spcPct val="0"/>
              </a:spcBef>
              <a:buFontTx/>
              <a:buChar char="•"/>
            </a:pPr>
            <a:r>
              <a:rPr lang="en-US" smtClean="0"/>
              <a:t>In lab 1, the system generated dynamic/behavioral code as well (which we’ll discuss in a future session).</a:t>
            </a:r>
          </a:p>
          <a:p>
            <a:pPr>
              <a:buFontTx/>
              <a:buChar char="•"/>
            </a:pPr>
            <a:r>
              <a:rPr lang="en-US" smtClean="0"/>
              <a:t>The difference between the diagram view and the model (and between “delete” and “delete from model”).</a:t>
            </a:r>
          </a:p>
          <a:p>
            <a:pPr>
              <a:spcBef>
                <a:spcPct val="0"/>
              </a:spcBef>
            </a:pPr>
            <a:r>
              <a:rPr lang="en-US" smtClean="0"/>
              <a:t>Now, I could show the dishwasher model from the first lecture and how the class/object diagram folds into the full behavioral meta model to create the executable example.  I could also extend the model a bit to show some more class diagram features (e.g., sensors, a help system).  Probably there won’t be time, and this digs a bit far into Rhapsody at the expense of UML.</a:t>
            </a:r>
          </a:p>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F28E5D55-44C9-410E-8C32-F105D3E736AD}" type="slidenum">
              <a:rPr lang="en-US" smtClean="0"/>
              <a:pPr/>
              <a:t>68</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685800" y="4343400"/>
            <a:ext cx="5486400" cy="4114800"/>
          </a:xfrm>
          <a:noFill/>
          <a:ln/>
        </p:spPr>
        <p:txBody>
          <a:bodyPr/>
          <a:lstStyle/>
          <a:p>
            <a:r>
              <a:rPr lang="en-US" smtClean="0"/>
              <a:t>Note that you’ll get software models rather than concept models.</a:t>
            </a:r>
          </a:p>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F1480EC5-CBB3-4C07-B6D0-FB6B9799DC14}" type="slidenum">
              <a:rPr lang="en-US" smtClean="0"/>
              <a:pPr/>
              <a:t>69</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smtClean="0"/>
              <a:t>Be sure to distinguish domain modeling (week 4 – early elaboration) from system modeling (week 5 and beyond – late elaboration and construction).</a:t>
            </a:r>
          </a:p>
          <a:p>
            <a:r>
              <a:rPr lang="en-US" smtClean="0"/>
              <a:t>Class diagram profiles include a real-time profile (see Smiths lectures) and a database profile (see the information lectures in this class).</a:t>
            </a:r>
          </a:p>
          <a:p>
            <a:r>
              <a:rPr lang="en-US" smtClean="0"/>
              <a:t>Don’t feel that you must:</a:t>
            </a:r>
          </a:p>
          <a:p>
            <a:pPr>
              <a:buFontTx/>
              <a:buChar char="•"/>
            </a:pPr>
            <a:r>
              <a:rPr lang="en-US" smtClean="0"/>
              <a:t>Use all of the language features – use the most useful 20% of the language</a:t>
            </a:r>
          </a:p>
          <a:p>
            <a:pPr>
              <a:buFontTx/>
              <a:buChar char="•"/>
            </a:pPr>
            <a:r>
              <a:rPr lang="en-US" smtClean="0"/>
              <a:t>Model everything – You’d never be able to do this even if you tried.</a:t>
            </a:r>
          </a:p>
          <a:p>
            <a:pPr>
              <a:buFontTx/>
              <a:buChar char="•"/>
            </a:pPr>
            <a:r>
              <a:rPr lang="en-US" smtClean="0"/>
              <a:t>Future-proof – Don’t try to anticipate all possible future variation with generalized features.  Pick your battles here, some are obviously worth fighting, the others probably aren’t at this point.</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14D2B67-FE33-46EA-B9D8-4AD5738E4E9A}" type="slidenum">
              <a:rPr lang="en-US" smtClean="0"/>
              <a:pPr/>
              <a:t>7</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smtClean="0"/>
              <a:t>Functional</a:t>
            </a:r>
          </a:p>
          <a:p>
            <a:pPr>
              <a:buFontTx/>
              <a:buChar char="•"/>
            </a:pPr>
            <a:r>
              <a:rPr lang="en-US" smtClean="0"/>
              <a:t>Features the system should provide</a:t>
            </a:r>
          </a:p>
          <a:p>
            <a:pPr>
              <a:buFontTx/>
              <a:buChar char="•"/>
            </a:pPr>
            <a:r>
              <a:rPr lang="en-US" smtClean="0"/>
              <a:t>How the system should respond in certain circumstances</a:t>
            </a:r>
          </a:p>
          <a:p>
            <a:pPr>
              <a:buFontTx/>
              <a:buChar char="•"/>
            </a:pPr>
            <a:r>
              <a:rPr lang="en-US" smtClean="0"/>
              <a:t>What the system should not do</a:t>
            </a:r>
          </a:p>
          <a:p>
            <a:r>
              <a:rPr lang="en-US" smtClean="0"/>
              <a:t>Non-functional requirements</a:t>
            </a:r>
          </a:p>
          <a:p>
            <a:pPr>
              <a:buFontTx/>
              <a:buChar char="•"/>
            </a:pPr>
            <a:r>
              <a:rPr lang="en-US" smtClean="0"/>
              <a:t>Reliability, timing constraints</a:t>
            </a:r>
          </a:p>
          <a:p>
            <a:pPr>
              <a:buFontTx/>
              <a:buChar char="•"/>
            </a:pPr>
            <a:r>
              <a:rPr lang="en-US" smtClean="0"/>
              <a:t>Software process</a:t>
            </a:r>
          </a:p>
          <a:p>
            <a:r>
              <a:rPr lang="en-US" smtClean="0"/>
              <a:t>Domain Model is really more of a glossary specifying the business objects in the domain.</a:t>
            </a:r>
          </a:p>
          <a:p>
            <a:endParaRPr lang="en-US" smtClean="0"/>
          </a:p>
          <a:p>
            <a:endParaRPr lang="en-US" smtClean="0"/>
          </a:p>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5501AE93-F9BC-4FA9-953D-8A40ECAF0F97}" type="slidenum">
              <a:rPr lang="en-US" smtClean="0"/>
              <a:pPr/>
              <a:t>70</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r>
              <a:rPr lang="en-US" smtClean="0"/>
              <a:t>Both of the interaction types can be fruitfully modeled.  You skip doing these things to the project’s peril.</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9329121F-63B3-48D3-941A-62F6AD613396}" type="slidenum">
              <a:rPr lang="en-US" smtClean="0"/>
              <a:pPr/>
              <a:t>71</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685800" y="4343400"/>
            <a:ext cx="5486400" cy="4114800"/>
          </a:xfrm>
          <a:noFill/>
          <a:ln/>
        </p:spPr>
        <p:txBody>
          <a:bodyPr/>
          <a:lstStyle/>
          <a:p>
            <a:r>
              <a:rPr lang="en-US" smtClean="0"/>
              <a:t>You could have many sequence diagrams for each use case.</a:t>
            </a:r>
          </a:p>
          <a:p>
            <a:r>
              <a:rPr lang="en-US" smtClean="0"/>
              <a:t>Sequence and communication diagrams are largely interchangeable, but we’ll focus on sequence diagrams.</a:t>
            </a:r>
          </a:p>
          <a:p>
            <a:r>
              <a:rPr lang="en-US" smtClean="0"/>
              <a:t>Dynamic and static modeling feed off of one another.</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B426B020-653C-41AE-B977-EFCC7B945FA5}" type="slidenum">
              <a:rPr lang="en-US" smtClean="0"/>
              <a:pPr/>
              <a:t>72</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r>
              <a:rPr lang="en-US" smtClean="0"/>
              <a:t>Talk through the diagram, largely copied from Fowler, p. 36 and implemented in StarUML:</a:t>
            </a:r>
          </a:p>
          <a:p>
            <a:pPr>
              <a:buFontTx/>
              <a:buChar char="•"/>
            </a:pPr>
            <a:r>
              <a:rPr lang="en-US" smtClean="0"/>
              <a:t>Time goes down</a:t>
            </a:r>
          </a:p>
          <a:p>
            <a:pPr>
              <a:buFontTx/>
              <a:buChar char="•"/>
            </a:pPr>
            <a:r>
              <a:rPr lang="en-US" smtClean="0"/>
              <a:t>Objects are stored in columns</a:t>
            </a:r>
          </a:p>
          <a:p>
            <a:pPr>
              <a:buFontTx/>
              <a:buChar char="•"/>
            </a:pPr>
            <a:r>
              <a:rPr lang="en-US" smtClean="0"/>
              <a:t>The little blocks indicate processes initiated by method calls.</a:t>
            </a:r>
          </a:p>
          <a:p>
            <a:pPr>
              <a:buFontTx/>
              <a:buChar char="•"/>
            </a:pPr>
            <a:r>
              <a:rPr lang="en-US" smtClean="0"/>
              <a:t>SSDs tend to be much higher level and are potentially useful analytical tools during early elaboration phases.</a:t>
            </a:r>
          </a:p>
          <a:p>
            <a:pPr>
              <a:buFontTx/>
              <a:buChar char="•"/>
            </a:pPr>
            <a:r>
              <a:rPr lang="en-US" smtClean="0"/>
              <a:t>The system object here is the “whole” system; it is presumably doing things during its execution, but we’re overlooking them for the moment.</a:t>
            </a:r>
          </a:p>
          <a:p>
            <a:pPr>
              <a:buFontTx/>
              <a:buChar char="•"/>
            </a:pPr>
            <a:r>
              <a:rPr lang="en-US" smtClean="0"/>
              <a:t>Perhaps you’d find it just as easy to work with a text scenario.</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BA90B72C-59AE-40C3-AB04-DCC7B00FA213}" type="slidenum">
              <a:rPr lang="en-US" smtClean="0"/>
              <a:pPr/>
              <a:t>73</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en-US" smtClean="0"/>
              <a:t>Talk through the diagram, preferably on-line, largely added to Fowler’s example and implemented in StarUML:</a:t>
            </a:r>
          </a:p>
          <a:p>
            <a:pPr>
              <a:buFontTx/>
              <a:buChar char="•"/>
            </a:pPr>
            <a:r>
              <a:rPr lang="en-US" smtClean="0"/>
              <a:t>The controller is a new system class object added for implementation purposes.  It’s a pure fabrication, i.e., it’s not really in the domain at all.</a:t>
            </a:r>
          </a:p>
          <a:p>
            <a:pPr>
              <a:buFontTx/>
              <a:buChar char="•"/>
            </a:pPr>
            <a:r>
              <a:rPr lang="en-US" smtClean="0"/>
              <a:t>The order object is created at the appropriate level and destroyed later.</a:t>
            </a:r>
          </a:p>
          <a:p>
            <a:pPr>
              <a:buFontTx/>
              <a:buChar char="•"/>
            </a:pPr>
            <a:r>
              <a:rPr lang="en-US" smtClean="0"/>
              <a:t>Having a single controller like this work so long as the application is relatively simple.  </a:t>
            </a:r>
          </a:p>
          <a:p>
            <a:pPr>
              <a:buFontTx/>
              <a:buChar char="•"/>
            </a:pPr>
            <a:r>
              <a:rPr lang="en-US" smtClean="0"/>
              <a:t>The diagram says nothing about the management of the product and order details objects.  Mostly this diagram focuses on the operation of the controller.</a:t>
            </a:r>
          </a:p>
          <a:p>
            <a:pPr>
              <a:buFontTx/>
              <a:buChar char="•"/>
            </a:pPr>
            <a:r>
              <a:rPr lang="en-US" smtClean="0"/>
              <a:t>The database and credit authorities are singleton services or processes.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A0338FEC-7E38-437F-BF0A-92C2606F2BF6}" type="slidenum">
              <a:rPr lang="en-US" smtClean="0"/>
              <a:pPr/>
              <a:t>75</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r>
              <a:rPr lang="en-US" smtClean="0"/>
              <a:t>“participants” is fowler’s term.</a:t>
            </a:r>
          </a:p>
          <a:p>
            <a:r>
              <a:rPr lang="en-US" smtClean="0"/>
              <a:t>They can be singleton objects.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05BB83FF-E04B-4BF6-ABF5-F07DB81EB81A}" type="slidenum">
              <a:rPr lang="en-US" smtClean="0"/>
              <a:pPr/>
              <a:t>78</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r>
              <a:rPr lang="en-US" smtClean="0"/>
              <a:t>Note tha StarUML doesn’t support the slant, but it does support the asynchronous stick arrow (by setting the “ActionKind” of the message to “SEND”.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18A0DFEA-C387-4A42-AE98-EE9574FB5B84}" type="slidenum">
              <a:rPr lang="en-US" smtClean="0"/>
              <a:pPr/>
              <a:t>80</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r>
              <a:rPr lang="en-US" smtClean="0"/>
              <a:t>Be sure to distinguish domain modeling (week 4 – early elaboration) from system modeling (week 5 and beyond – late elaboration and construction).</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C25A0414-AF86-494F-B57A-0B928E7A71FD}" type="slidenum">
              <a:rPr lang="en-US" smtClean="0"/>
              <a:pPr/>
              <a:t>81</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xfrm>
            <a:off x="914400" y="4343400"/>
            <a:ext cx="5181600" cy="4114800"/>
          </a:xfrm>
          <a:noFill/>
          <a:ln/>
        </p:spPr>
        <p:txBody>
          <a:bodyPr/>
          <a:lstStyle/>
          <a:p>
            <a:r>
              <a:rPr lang="en-US" smtClean="0"/>
              <a:t>The 3 amigos emphasized visual modeling as an important step in analysis and design, very much in the same vein as architects and contractors use architectural models (CAD drawings) for their work.</a:t>
            </a:r>
          </a:p>
          <a:p>
            <a:r>
              <a:rPr lang="en-US" smtClean="0"/>
              <a:t>Optional: SHOW THE VIDEO clip of the three amigos talking about why model (if there is time).</a:t>
            </a:r>
          </a:p>
          <a:p>
            <a:r>
              <a:rPr lang="en-US" smtClean="0"/>
              <a:t>Show: http://cs.calvin.edu/curriculum/cs/262/kvlinden/private/visual_modeling.php </a:t>
            </a:r>
          </a:p>
          <a:p>
            <a:endParaRPr lang="en-US" smtClean="0"/>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13DD1179-7401-4D14-B597-4EBACC191B0D}" type="slidenum">
              <a:rPr lang="en-US" smtClean="0"/>
              <a:pPr/>
              <a:t>8</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smtClean="0"/>
              <a:t>At Siemens, we spent a couple of weeks determining who to send questionnaires to.  Getting the right collection of stakeholders is critical.</a:t>
            </a:r>
          </a:p>
          <a:p>
            <a:r>
              <a:rPr lang="en-US" smtClean="0"/>
              <a:t>Who are the stakeholders in a software project?</a:t>
            </a:r>
          </a:p>
          <a:p>
            <a:r>
              <a:rPr lang="en-US" smtClean="0"/>
              <a:t>	end user</a:t>
            </a:r>
          </a:p>
          <a:p>
            <a:r>
              <a:rPr lang="en-US" smtClean="0"/>
              <a:t>	customer manager</a:t>
            </a:r>
          </a:p>
          <a:p>
            <a:r>
              <a:rPr lang="en-US" smtClean="0"/>
              <a:t>	domain expert</a:t>
            </a:r>
          </a:p>
          <a:p>
            <a:r>
              <a:rPr lang="en-US" smtClean="0"/>
              <a:t>	programmer</a:t>
            </a:r>
          </a:p>
          <a:p>
            <a:r>
              <a:rPr lang="en-US" smtClean="0"/>
              <a:t>	project manager</a:t>
            </a:r>
          </a:p>
          <a:p>
            <a:r>
              <a:rPr lang="en-US" smtClean="0"/>
              <a:t>	executive management</a:t>
            </a:r>
          </a:p>
          <a:p>
            <a:r>
              <a:rPr lang="en-US" smtClean="0"/>
              <a:t>	sales managers</a:t>
            </a:r>
          </a:p>
          <a:p>
            <a:r>
              <a:rPr lang="en-US" smtClean="0"/>
              <a:t>	customer reps</a:t>
            </a:r>
          </a:p>
          <a:p>
            <a:r>
              <a:rPr lang="en-US" smtClean="0"/>
              <a:t>	the customer’s customers</a:t>
            </a:r>
          </a:p>
          <a:p>
            <a:r>
              <a:rPr lang="en-US" smtClean="0"/>
              <a:t>This list goes on and on…</a:t>
            </a:r>
          </a:p>
          <a:p>
            <a:r>
              <a:rPr lang="en-US" smtClean="0"/>
              <a:t>You will find it hard to elicit good quality requirements from customer-type stakeholders.</a:t>
            </a:r>
          </a:p>
          <a:p>
            <a:r>
              <a:rPr lang="en-US"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22743F0-6947-4222-AD45-258C01EC6151}" type="slidenum">
              <a:rPr lang="en-US" smtClean="0"/>
              <a:pPr/>
              <a:t>9</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r>
              <a:rPr lang="en-US" smtClean="0"/>
              <a:t>Desires</a:t>
            </a:r>
          </a:p>
          <a:p>
            <a:pPr lvl="1"/>
            <a:r>
              <a:rPr lang="en-US" smtClean="0"/>
              <a:t>“the system should be fast” </a:t>
            </a:r>
          </a:p>
          <a:p>
            <a:pPr lvl="2"/>
            <a:r>
              <a:rPr lang="en-US" smtClean="0"/>
              <a:t>too subjective</a:t>
            </a:r>
          </a:p>
          <a:p>
            <a:pPr lvl="2"/>
            <a:r>
              <a:rPr lang="en-US" smtClean="0"/>
              <a:t>UNTESTABLE</a:t>
            </a:r>
          </a:p>
          <a:p>
            <a:r>
              <a:rPr lang="en-US" smtClean="0"/>
              <a:t>Requirements</a:t>
            </a:r>
          </a:p>
          <a:p>
            <a:pPr lvl="1"/>
            <a:r>
              <a:rPr lang="en-US" smtClean="0"/>
              <a:t>“the system should respond in less than 3 seconds in the typical user's environment.” </a:t>
            </a:r>
          </a:p>
          <a:p>
            <a:pPr lvl="2"/>
            <a:r>
              <a:rPr lang="en-US" smtClean="0"/>
              <a:t>only somewhat subjective</a:t>
            </a:r>
          </a:p>
          <a:p>
            <a:pPr lvl="2"/>
            <a:r>
              <a:rPr lang="en-US" smtClean="0"/>
              <a:t>2-4 seconds is a good benchmark for response time, anything longer than that needs a message, progress bar, or popup warning of some sort.</a:t>
            </a:r>
          </a:p>
          <a:p>
            <a:pPr lvl="2"/>
            <a:r>
              <a:rPr lang="en-US" smtClean="0"/>
              <a:t>TESTABLE</a:t>
            </a:r>
          </a:p>
          <a:p>
            <a:r>
              <a:rPr lang="en-US" smtClean="0"/>
              <a:t>Your early use cases or stories will probably lean more toward desires that requirements; you’ll have to refine them as you go from inception to elaboration.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1">
            <a:gsLst>
              <a:gs pos="0">
                <a:srgbClr val="C8C864">
                  <a:alpha val="50999"/>
                </a:srgbClr>
              </a:gs>
              <a:gs pos="100000">
                <a:srgbClr val="C8C864">
                  <a:gamma/>
                  <a:shade val="46275"/>
                  <a:invGamma/>
                  <a:alpha val="0"/>
                </a:srgbClr>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5" name="Rectangle 3"/>
          <p:cNvSpPr>
            <a:spLocks noChangeArrowheads="1"/>
          </p:cNvSpPr>
          <p:nvPr/>
        </p:nvSpPr>
        <p:spPr bwMode="hidden">
          <a:xfrm>
            <a:off x="0" y="1690688"/>
            <a:ext cx="9144000" cy="253365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pic>
        <p:nvPicPr>
          <p:cNvPr id="6" name="Picture 6" descr="calvin-seal"/>
          <p:cNvPicPr>
            <a:picLocks noChangeAspect="1" noChangeArrowheads="1"/>
          </p:cNvPicPr>
          <p:nvPr/>
        </p:nvPicPr>
        <p:blipFill>
          <a:blip r:embed="rId2" cstate="print"/>
          <a:srcRect/>
          <a:stretch>
            <a:fillRect/>
          </a:stretch>
        </p:blipFill>
        <p:spPr bwMode="auto">
          <a:xfrm>
            <a:off x="381000" y="2209800"/>
            <a:ext cx="1447800" cy="1447800"/>
          </a:xfrm>
          <a:prstGeom prst="rect">
            <a:avLst/>
          </a:prstGeom>
          <a:noFill/>
          <a:ln w="9525">
            <a:noFill/>
            <a:miter lim="800000"/>
            <a:headEnd/>
            <a:tailEnd/>
          </a:ln>
        </p:spPr>
      </p:pic>
      <p:sp>
        <p:nvSpPr>
          <p:cNvPr id="120836" name="Rectangle 4"/>
          <p:cNvSpPr>
            <a:spLocks noGrp="1" noChangeArrowheads="1"/>
          </p:cNvSpPr>
          <p:nvPr>
            <p:ph type="ctrTitle"/>
          </p:nvPr>
        </p:nvSpPr>
        <p:spPr>
          <a:xfrm>
            <a:off x="2209800" y="1828800"/>
            <a:ext cx="6781800" cy="2209800"/>
          </a:xfrm>
        </p:spPr>
        <p:txBody>
          <a:bodyPr/>
          <a:lstStyle>
            <a:lvl1pPr>
              <a:defRPr sz="5000">
                <a:solidFill>
                  <a:srgbClr val="FFFFFF"/>
                </a:solidFill>
              </a:defRPr>
            </a:lvl1pPr>
          </a:lstStyle>
          <a:p>
            <a:r>
              <a:rPr lang="en-US"/>
              <a:t>Click to edit Master title style</a:t>
            </a:r>
          </a:p>
        </p:txBody>
      </p:sp>
      <p:sp>
        <p:nvSpPr>
          <p:cNvPr id="120837" name="Rectangle 5"/>
          <p:cNvSpPr>
            <a:spLocks noGrp="1" noChangeArrowheads="1"/>
          </p:cNvSpPr>
          <p:nvPr>
            <p:ph type="subTitle" idx="1"/>
          </p:nvPr>
        </p:nvSpPr>
        <p:spPr>
          <a:xfrm>
            <a:off x="2209800" y="4267200"/>
            <a:ext cx="6781800" cy="1752600"/>
          </a:xfrm>
        </p:spPr>
        <p:txBody>
          <a:bodyPr/>
          <a:lstStyle>
            <a:lvl1pPr marL="0" indent="0">
              <a:buFont typeface="Arial" charset="0"/>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FA6A9208-A68B-4D75-8255-07F22A46C15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8C9DF4CA-92BB-4431-A3BD-392ADA0BB24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8AA24838-AC00-446C-A818-19E6CCF157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29C39C0D-0A87-4EF7-A26D-61A37FD24B2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77BA410D-DC59-4A95-A331-171283E5B42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E16694D2-ABC7-4A72-8CB6-D2E29D7A26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A7AE5D07-1AB5-42DC-A98B-4ED8A52F944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7452CD7B-45EC-420E-A41E-D2989C95905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C1683156-2561-4234-A346-6AC3753FAA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F08D70CB-8F3A-4D76-A2A8-A000A88B7E3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B0302010-E557-499C-9211-99768E81D9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sldNum" sz="quarter" idx="4"/>
          </p:nvPr>
        </p:nvSpPr>
        <p:spPr bwMode="auto">
          <a:xfrm>
            <a:off x="7010400" y="0"/>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latin typeface="Arial Unicode MS" pitchFamily="34" charset="-128"/>
              </a:defRPr>
            </a:lvl1pPr>
          </a:lstStyle>
          <a:p>
            <a:pPr>
              <a:defRPr/>
            </a:pPr>
            <a:fld id="{D8B92FEF-7293-4670-8B1C-A73223EC639C}" type="slidenum">
              <a:rPr lang="en-US"/>
              <a:pPr>
                <a:defRPr/>
              </a:pPr>
              <a:t>‹#›</a:t>
            </a:fld>
            <a:endParaRPr lang="en-US"/>
          </a:p>
        </p:txBody>
      </p:sp>
      <p:sp>
        <p:nvSpPr>
          <p:cNvPr id="119811" name="Rectangle 3"/>
          <p:cNvSpPr>
            <a:spLocks noChangeArrowheads="1"/>
          </p:cNvSpPr>
          <p:nvPr/>
        </p:nvSpPr>
        <p:spPr bwMode="auto">
          <a:xfrm>
            <a:off x="0" y="0"/>
            <a:ext cx="9144000" cy="45720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2052" name="Rectangle 4"/>
          <p:cNvSpPr>
            <a:spLocks noGrp="1" noChangeArrowheads="1"/>
          </p:cNvSpPr>
          <p:nvPr>
            <p:ph type="title"/>
          </p:nvPr>
        </p:nvSpPr>
        <p:spPr bwMode="auto">
          <a:xfrm>
            <a:off x="457200" y="457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5"/>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054" name="Picture 6" descr="calvin-seal"/>
          <p:cNvPicPr>
            <a:picLocks noChangeAspect="1" noChangeArrowheads="1"/>
          </p:cNvPicPr>
          <p:nvPr/>
        </p:nvPicPr>
        <p:blipFill>
          <a:blip r:embed="rId14" cstate="print"/>
          <a:srcRect/>
          <a:stretch>
            <a:fillRect/>
          </a:stretch>
        </p:blipFill>
        <p:spPr bwMode="auto">
          <a:xfrm>
            <a:off x="0" y="0"/>
            <a:ext cx="457200" cy="457200"/>
          </a:xfrm>
          <a:prstGeom prst="rect">
            <a:avLst/>
          </a:prstGeom>
          <a:noFill/>
          <a:ln w="9525">
            <a:noFill/>
            <a:miter lim="800000"/>
            <a:headEnd/>
            <a:tailEnd/>
          </a:ln>
        </p:spPr>
      </p:pic>
      <p:sp>
        <p:nvSpPr>
          <p:cNvPr id="119815" name="Rectangle 7"/>
          <p:cNvSpPr>
            <a:spLocks noChangeArrowheads="1"/>
          </p:cNvSpPr>
          <p:nvPr/>
        </p:nvSpPr>
        <p:spPr bwMode="auto">
          <a:xfrm>
            <a:off x="7239000" y="6629400"/>
            <a:ext cx="1905000" cy="228600"/>
          </a:xfrm>
          <a:prstGeom prst="rect">
            <a:avLst/>
          </a:prstGeom>
          <a:noFill/>
          <a:ln w="9525">
            <a:noFill/>
            <a:miter lim="800000"/>
            <a:headEnd/>
            <a:tailEnd/>
          </a:ln>
          <a:effectLst/>
        </p:spPr>
        <p:txBody>
          <a:bodyPr/>
          <a:lstStyle/>
          <a:p>
            <a:pPr algn="r">
              <a:defRPr/>
            </a:pPr>
            <a:r>
              <a:rPr lang="en-US" sz="900" dirty="0">
                <a:latin typeface="Arial Unicode MS" pitchFamily="34" charset="-128"/>
              </a:rPr>
              <a:t>© Keith Vander Linden, </a:t>
            </a:r>
            <a:r>
              <a:rPr lang="en-US" sz="900" dirty="0" smtClean="0">
                <a:latin typeface="Arial Unicode MS" pitchFamily="34" charset="-128"/>
              </a:rPr>
              <a:t>2009</a:t>
            </a:r>
            <a:endParaRPr lang="en-US" sz="900" dirty="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3688"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65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
        <a:defRPr sz="2000">
          <a:solidFill>
            <a:schemeClr val="tx1"/>
          </a:solidFill>
          <a:latin typeface="+mn-lt"/>
        </a:defRPr>
      </a:lvl5pPr>
      <a:lvl6pPr marL="25146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6pPr>
      <a:lvl7pPr marL="29718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7pPr>
      <a:lvl8pPr marL="34290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8pPr>
      <a:lvl9pPr marL="38862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8.wmf"/><Relationship Id="rId4" Type="http://schemas.openxmlformats.org/officeDocument/2006/relationships/hyperlink" Target="http://www.wikipedia.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rational.com/" TargetMode="External"/><Relationship Id="rId7"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hyperlink" Target="http://www.rational.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ilogix.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ilogix.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ilogix.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ilogix.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ilogix.co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6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6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dilbert-requirements"/>
          <p:cNvPicPr>
            <a:picLocks noChangeAspect="1" noChangeArrowheads="1"/>
          </p:cNvPicPr>
          <p:nvPr/>
        </p:nvPicPr>
        <p:blipFill>
          <a:blip r:embed="rId3" cstate="print"/>
          <a:srcRect/>
          <a:stretch>
            <a:fillRect/>
          </a:stretch>
        </p:blipFill>
        <p:spPr bwMode="auto">
          <a:xfrm>
            <a:off x="685800" y="0"/>
            <a:ext cx="7777163" cy="6597650"/>
          </a:xfrm>
          <a:prstGeom prst="rect">
            <a:avLst/>
          </a:prstGeom>
          <a:noFill/>
          <a:ln w="9525">
            <a:noFill/>
            <a:miter lim="800000"/>
            <a:headEnd/>
            <a:tailEnd/>
          </a:ln>
        </p:spPr>
      </p:pic>
      <p:sp>
        <p:nvSpPr>
          <p:cNvPr id="4099" name="Text Box 3"/>
          <p:cNvSpPr txBox="1">
            <a:spLocks noChangeArrowheads="1"/>
          </p:cNvSpPr>
          <p:nvPr/>
        </p:nvSpPr>
        <p:spPr bwMode="auto">
          <a:xfrm>
            <a:off x="6854825" y="6613525"/>
            <a:ext cx="2289175" cy="244475"/>
          </a:xfrm>
          <a:prstGeom prst="rect">
            <a:avLst/>
          </a:prstGeom>
          <a:solidFill>
            <a:schemeClr val="bg1"/>
          </a:solidFill>
          <a:ln w="9525">
            <a:noFill/>
            <a:miter lim="800000"/>
            <a:headEnd/>
            <a:tailEnd/>
          </a:ln>
        </p:spPr>
        <p:txBody>
          <a:bodyPr wrap="none">
            <a:spAutoFit/>
          </a:bodyPr>
          <a:lstStyle/>
          <a:p>
            <a:r>
              <a:rPr lang="en-US" sz="1000">
                <a:latin typeface="Times New Roman" pitchFamily="18" charset="0"/>
              </a:rPr>
              <a:t>Dilbert © United Feature Syndicate, Inc.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32AEC80A-8024-497A-A581-BE5E7BF91139}" type="slidenum">
              <a:rPr lang="en-US" smtClean="0"/>
              <a:pPr/>
              <a:t>10</a:t>
            </a:fld>
            <a:endParaRPr lang="en-US" smtClean="0"/>
          </a:p>
        </p:txBody>
      </p:sp>
      <p:sp>
        <p:nvSpPr>
          <p:cNvPr id="12291" name="Rectangle 2"/>
          <p:cNvSpPr>
            <a:spLocks noGrp="1" noChangeArrowheads="1"/>
          </p:cNvSpPr>
          <p:nvPr>
            <p:ph type="title"/>
          </p:nvPr>
        </p:nvSpPr>
        <p:spPr/>
        <p:txBody>
          <a:bodyPr/>
          <a:lstStyle/>
          <a:p>
            <a:pPr eaLnBrk="1" hangingPunct="1"/>
            <a:r>
              <a:rPr lang="en-US" smtClean="0"/>
              <a:t>Levels of Detail</a:t>
            </a:r>
          </a:p>
        </p:txBody>
      </p:sp>
      <p:pic>
        <p:nvPicPr>
          <p:cNvPr id="12292" name="Picture 4" descr="Image12"/>
          <p:cNvPicPr>
            <a:picLocks noChangeAspect="1" noChangeArrowheads="1"/>
          </p:cNvPicPr>
          <p:nvPr/>
        </p:nvPicPr>
        <p:blipFill>
          <a:blip r:embed="rId3" cstate="print"/>
          <a:srcRect/>
          <a:stretch>
            <a:fillRect/>
          </a:stretch>
        </p:blipFill>
        <p:spPr bwMode="auto">
          <a:xfrm>
            <a:off x="6400800" y="1371600"/>
            <a:ext cx="2438400" cy="1485900"/>
          </a:xfrm>
          <a:prstGeom prst="rect">
            <a:avLst/>
          </a:prstGeom>
          <a:noFill/>
          <a:ln w="9525">
            <a:noFill/>
            <a:miter lim="800000"/>
            <a:headEnd/>
            <a:tailEnd/>
          </a:ln>
        </p:spPr>
      </p:pic>
      <p:sp>
        <p:nvSpPr>
          <p:cNvPr id="12293" name="AutoShape 5"/>
          <p:cNvSpPr>
            <a:spLocks noChangeArrowheads="1"/>
          </p:cNvSpPr>
          <p:nvPr/>
        </p:nvSpPr>
        <p:spPr bwMode="auto">
          <a:xfrm>
            <a:off x="1828800" y="2743200"/>
            <a:ext cx="2438400" cy="457200"/>
          </a:xfrm>
          <a:prstGeom prst="flowChartProcess">
            <a:avLst/>
          </a:prstGeom>
          <a:solidFill>
            <a:schemeClr val="bg1"/>
          </a:solidFill>
          <a:ln w="9525">
            <a:noFill/>
            <a:miter lim="800000"/>
            <a:headEnd/>
            <a:tailEnd/>
          </a:ln>
        </p:spPr>
        <p:txBody>
          <a:bodyPr wrap="none" anchor="ctr"/>
          <a:lstStyle/>
          <a:p>
            <a:endParaRPr lang="en-US"/>
          </a:p>
        </p:txBody>
      </p:sp>
      <p:sp>
        <p:nvSpPr>
          <p:cNvPr id="12294" name="Text Box 6"/>
          <p:cNvSpPr txBox="1">
            <a:spLocks noChangeArrowheads="1"/>
          </p:cNvSpPr>
          <p:nvPr/>
        </p:nvSpPr>
        <p:spPr bwMode="auto">
          <a:xfrm>
            <a:off x="7877175" y="6477000"/>
            <a:ext cx="1266825" cy="228600"/>
          </a:xfrm>
          <a:prstGeom prst="rect">
            <a:avLst/>
          </a:prstGeom>
          <a:noFill/>
          <a:ln w="9525">
            <a:noFill/>
            <a:miter lim="800000"/>
            <a:headEnd/>
            <a:tailEnd/>
          </a:ln>
        </p:spPr>
        <p:txBody>
          <a:bodyPr wrap="none">
            <a:spAutoFit/>
          </a:bodyPr>
          <a:lstStyle/>
          <a:p>
            <a:r>
              <a:rPr lang="en-US" sz="900">
                <a:latin typeface="Times New Roman" pitchFamily="18" charset="0"/>
              </a:rPr>
              <a:t>images from J.C. Tarby</a:t>
            </a:r>
          </a:p>
        </p:txBody>
      </p:sp>
      <p:sp>
        <p:nvSpPr>
          <p:cNvPr id="12295" name="Rectangle 0"/>
          <p:cNvSpPr>
            <a:spLocks noChangeArrowheads="1"/>
          </p:cNvSpPr>
          <p:nvPr/>
        </p:nvSpPr>
        <p:spPr bwMode="auto">
          <a:xfrm>
            <a:off x="457200" y="1676400"/>
            <a:ext cx="6248400" cy="1066800"/>
          </a:xfrm>
          <a:prstGeom prst="rect">
            <a:avLst/>
          </a:prstGeom>
          <a:noFill/>
          <a:ln w="9525">
            <a:noFill/>
            <a:miter lim="800000"/>
            <a:headEnd/>
            <a:tailEnd/>
          </a:ln>
        </p:spPr>
        <p:txBody>
          <a:bodyPr/>
          <a:lstStyle/>
          <a:p>
            <a:pPr marL="342900" indent="-342900" eaLnBrk="1" hangingPunct="1">
              <a:lnSpc>
                <a:spcPct val="90000"/>
              </a:lnSpc>
              <a:spcBef>
                <a:spcPct val="20000"/>
              </a:spcBef>
              <a:buClr>
                <a:schemeClr val="tx1"/>
              </a:buClr>
              <a:buSzPct val="75000"/>
              <a:buFont typeface="Arial" charset="0"/>
              <a:buChar char="●"/>
            </a:pPr>
            <a:r>
              <a:rPr lang="en-US" sz="3200"/>
              <a:t>Avoid using too much design detail in inception.</a:t>
            </a:r>
          </a:p>
          <a:p>
            <a:pPr marL="342900" indent="-342900" eaLnBrk="1" hangingPunct="1">
              <a:lnSpc>
                <a:spcPct val="90000"/>
              </a:lnSpc>
              <a:spcBef>
                <a:spcPct val="20000"/>
              </a:spcBef>
              <a:buClr>
                <a:schemeClr val="tx1"/>
              </a:buClr>
              <a:buSzPct val="75000"/>
              <a:buFont typeface="Arial" charset="0"/>
              <a:buChar char="●"/>
            </a:pPr>
            <a:endParaRPr lang="en-US" sz="3200"/>
          </a:p>
        </p:txBody>
      </p:sp>
      <p:grpSp>
        <p:nvGrpSpPr>
          <p:cNvPr id="2" name="Group 9"/>
          <p:cNvGrpSpPr>
            <a:grpSpLocks/>
          </p:cNvGrpSpPr>
          <p:nvPr/>
        </p:nvGrpSpPr>
        <p:grpSpPr bwMode="auto">
          <a:xfrm>
            <a:off x="457200" y="3048000"/>
            <a:ext cx="8458200" cy="1557338"/>
            <a:chOff x="288" y="1920"/>
            <a:chExt cx="5328" cy="981"/>
          </a:xfrm>
        </p:grpSpPr>
        <p:pic>
          <p:nvPicPr>
            <p:cNvPr id="12302" name="Picture 2" descr="Image13"/>
            <p:cNvPicPr>
              <a:picLocks noChangeAspect="1" noChangeArrowheads="1"/>
            </p:cNvPicPr>
            <p:nvPr/>
          </p:nvPicPr>
          <p:blipFill>
            <a:blip r:embed="rId4" cstate="print"/>
            <a:srcRect/>
            <a:stretch>
              <a:fillRect/>
            </a:stretch>
          </p:blipFill>
          <p:spPr bwMode="auto">
            <a:xfrm>
              <a:off x="4032" y="1920"/>
              <a:ext cx="1584" cy="981"/>
            </a:xfrm>
            <a:prstGeom prst="rect">
              <a:avLst/>
            </a:prstGeom>
            <a:noFill/>
            <a:ln w="9525">
              <a:noFill/>
              <a:miter lim="800000"/>
              <a:headEnd/>
              <a:tailEnd/>
            </a:ln>
          </p:spPr>
        </p:pic>
        <p:sp>
          <p:nvSpPr>
            <p:cNvPr id="12303" name="Rectangle 6"/>
            <p:cNvSpPr>
              <a:spLocks noChangeArrowheads="1"/>
            </p:cNvSpPr>
            <p:nvPr/>
          </p:nvSpPr>
          <p:spPr bwMode="auto">
            <a:xfrm>
              <a:off x="288" y="2016"/>
              <a:ext cx="3936" cy="672"/>
            </a:xfrm>
            <a:prstGeom prst="rect">
              <a:avLst/>
            </a:prstGeom>
            <a:noFill/>
            <a:ln w="9525">
              <a:noFill/>
              <a:miter lim="800000"/>
              <a:headEnd/>
              <a:tailEnd/>
            </a:ln>
          </p:spPr>
          <p:txBody>
            <a:bodyPr/>
            <a:lstStyle/>
            <a:p>
              <a:pPr marL="342900" indent="-342900" eaLnBrk="1" hangingPunct="1">
                <a:lnSpc>
                  <a:spcPct val="90000"/>
                </a:lnSpc>
                <a:spcBef>
                  <a:spcPct val="20000"/>
                </a:spcBef>
                <a:buClr>
                  <a:schemeClr val="tx1"/>
                </a:buClr>
                <a:buSzPct val="75000"/>
                <a:buFont typeface="Arial" charset="0"/>
                <a:buChar char="●"/>
              </a:pPr>
              <a:r>
                <a:rPr lang="en-US" sz="3200"/>
                <a:t>Prototypes can overly restrict design choice.</a:t>
              </a:r>
            </a:p>
            <a:p>
              <a:pPr marL="342900" indent="-342900" eaLnBrk="1" hangingPunct="1">
                <a:lnSpc>
                  <a:spcPct val="90000"/>
                </a:lnSpc>
                <a:spcBef>
                  <a:spcPct val="20000"/>
                </a:spcBef>
                <a:buClr>
                  <a:schemeClr val="tx1"/>
                </a:buClr>
                <a:buSzPct val="75000"/>
                <a:buFont typeface="Arial" charset="0"/>
                <a:buChar char="●"/>
              </a:pPr>
              <a:endParaRPr lang="en-US" sz="3200"/>
            </a:p>
          </p:txBody>
        </p:sp>
      </p:grpSp>
      <p:grpSp>
        <p:nvGrpSpPr>
          <p:cNvPr id="3" name="Group 10"/>
          <p:cNvGrpSpPr>
            <a:grpSpLocks/>
          </p:cNvGrpSpPr>
          <p:nvPr/>
        </p:nvGrpSpPr>
        <p:grpSpPr bwMode="auto">
          <a:xfrm>
            <a:off x="457200" y="4876800"/>
            <a:ext cx="8458200" cy="1600200"/>
            <a:chOff x="288" y="3072"/>
            <a:chExt cx="5328" cy="1008"/>
          </a:xfrm>
        </p:grpSpPr>
        <p:grpSp>
          <p:nvGrpSpPr>
            <p:cNvPr id="12298" name="Group 3"/>
            <p:cNvGrpSpPr>
              <a:grpSpLocks/>
            </p:cNvGrpSpPr>
            <p:nvPr/>
          </p:nvGrpSpPr>
          <p:grpSpPr bwMode="auto">
            <a:xfrm>
              <a:off x="4128" y="3072"/>
              <a:ext cx="1488" cy="1008"/>
              <a:chOff x="2352" y="1713"/>
              <a:chExt cx="1680" cy="1071"/>
            </a:xfrm>
          </p:grpSpPr>
          <p:pic>
            <p:nvPicPr>
              <p:cNvPr id="12300" name="Picture 4" descr="Image12"/>
              <p:cNvPicPr>
                <a:picLocks noChangeAspect="1" noChangeArrowheads="1"/>
              </p:cNvPicPr>
              <p:nvPr/>
            </p:nvPicPr>
            <p:blipFill>
              <a:blip r:embed="rId3" cstate="print"/>
              <a:srcRect r="34285"/>
              <a:stretch>
                <a:fillRect/>
              </a:stretch>
            </p:blipFill>
            <p:spPr bwMode="auto">
              <a:xfrm>
                <a:off x="2352" y="1728"/>
                <a:ext cx="1104" cy="1025"/>
              </a:xfrm>
              <a:prstGeom prst="rect">
                <a:avLst/>
              </a:prstGeom>
              <a:noFill/>
              <a:ln w="9525">
                <a:noFill/>
                <a:miter lim="800000"/>
                <a:headEnd/>
                <a:tailEnd/>
              </a:ln>
            </p:spPr>
          </p:pic>
          <p:pic>
            <p:nvPicPr>
              <p:cNvPr id="12301" name="Picture 5" descr="Image13"/>
              <p:cNvPicPr>
                <a:picLocks noChangeAspect="1" noChangeArrowheads="1"/>
              </p:cNvPicPr>
              <p:nvPr/>
            </p:nvPicPr>
            <p:blipFill>
              <a:blip r:embed="rId4" cstate="print"/>
              <a:srcRect l="63889"/>
              <a:stretch>
                <a:fillRect/>
              </a:stretch>
            </p:blipFill>
            <p:spPr bwMode="auto">
              <a:xfrm>
                <a:off x="3408" y="1713"/>
                <a:ext cx="624" cy="1071"/>
              </a:xfrm>
              <a:prstGeom prst="rect">
                <a:avLst/>
              </a:prstGeom>
              <a:noFill/>
              <a:ln w="9525">
                <a:noFill/>
                <a:miter lim="800000"/>
                <a:headEnd/>
                <a:tailEnd/>
              </a:ln>
            </p:spPr>
          </p:pic>
        </p:grpSp>
        <p:sp>
          <p:nvSpPr>
            <p:cNvPr id="12299" name="Rectangle 8"/>
            <p:cNvSpPr>
              <a:spLocks noChangeArrowheads="1"/>
            </p:cNvSpPr>
            <p:nvPr/>
          </p:nvSpPr>
          <p:spPr bwMode="auto">
            <a:xfrm>
              <a:off x="288" y="3168"/>
              <a:ext cx="3936" cy="816"/>
            </a:xfrm>
            <a:prstGeom prst="rect">
              <a:avLst/>
            </a:prstGeom>
            <a:noFill/>
            <a:ln w="9525">
              <a:noFill/>
              <a:miter lim="800000"/>
              <a:headEnd/>
              <a:tailEnd/>
            </a:ln>
          </p:spPr>
          <p:txBody>
            <a:bodyPr/>
            <a:lstStyle/>
            <a:p>
              <a:pPr marL="342900" indent="-342900" eaLnBrk="1" hangingPunct="1">
                <a:lnSpc>
                  <a:spcPct val="90000"/>
                </a:lnSpc>
                <a:spcBef>
                  <a:spcPct val="20000"/>
                </a:spcBef>
                <a:buClr>
                  <a:schemeClr val="tx1"/>
                </a:buClr>
                <a:buSzPct val="75000"/>
                <a:buFont typeface="Arial" charset="0"/>
                <a:buChar char="●"/>
              </a:pPr>
              <a:r>
                <a:rPr lang="en-US" sz="3200"/>
                <a:t>Use a consistent level of detail.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BF597677-1066-4577-8CBC-61AD831EACA3}" type="slidenum">
              <a:rPr lang="en-US" smtClean="0"/>
              <a:pPr/>
              <a:t>11</a:t>
            </a:fld>
            <a:endParaRPr lang="en-US" smtClean="0"/>
          </a:p>
        </p:txBody>
      </p:sp>
      <p:sp>
        <p:nvSpPr>
          <p:cNvPr id="13315" name="Rectangle 2"/>
          <p:cNvSpPr>
            <a:spLocks noGrp="1" noChangeArrowheads="1"/>
          </p:cNvSpPr>
          <p:nvPr>
            <p:ph type="title"/>
          </p:nvPr>
        </p:nvSpPr>
        <p:spPr/>
        <p:txBody>
          <a:bodyPr/>
          <a:lstStyle/>
          <a:p>
            <a:pPr eaLnBrk="1" hangingPunct="1"/>
            <a:r>
              <a:rPr lang="en-US" smtClean="0"/>
              <a:t>Consistency</a:t>
            </a:r>
          </a:p>
        </p:txBody>
      </p:sp>
      <p:sp>
        <p:nvSpPr>
          <p:cNvPr id="13316" name="Rectangle 3"/>
          <p:cNvSpPr>
            <a:spLocks noGrp="1" noChangeArrowheads="1"/>
          </p:cNvSpPr>
          <p:nvPr>
            <p:ph type="body" idx="1"/>
          </p:nvPr>
        </p:nvSpPr>
        <p:spPr/>
        <p:txBody>
          <a:bodyPr/>
          <a:lstStyle/>
          <a:p>
            <a:pPr eaLnBrk="1" hangingPunct="1"/>
            <a:r>
              <a:rPr lang="en-US" smtClean="0"/>
              <a:t>Requirements are usually written in natural language, which can be ambiguous.</a:t>
            </a:r>
          </a:p>
          <a:p>
            <a:pPr eaLnBrk="1" hangingPunct="1"/>
            <a:r>
              <a:rPr lang="en-US" smtClean="0"/>
              <a:t>Get rid of ambiguity by:</a:t>
            </a:r>
          </a:p>
          <a:p>
            <a:pPr lvl="1" eaLnBrk="1" hangingPunct="1"/>
            <a:r>
              <a:rPr lang="en-US" smtClean="0"/>
              <a:t>using precise terms</a:t>
            </a:r>
          </a:p>
          <a:p>
            <a:pPr lvl="1" eaLnBrk="1" hangingPunct="1"/>
            <a:r>
              <a:rPr lang="en-US" smtClean="0"/>
              <a:t>having stakeholders review the text</a:t>
            </a:r>
          </a:p>
          <a:p>
            <a:pPr lvl="1" eaLnBrk="1" hangingPunct="1"/>
            <a:r>
              <a:rPr lang="en-US" smtClean="0"/>
              <a:t>stating things only once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83909C12-B326-4C33-A7BE-0F1EB9D125C2}" type="slidenum">
              <a:rPr lang="en-US" smtClean="0"/>
              <a:pPr/>
              <a:t>12</a:t>
            </a:fld>
            <a:endParaRPr lang="en-US" smtClean="0"/>
          </a:p>
        </p:txBody>
      </p:sp>
      <p:sp>
        <p:nvSpPr>
          <p:cNvPr id="14339" name="Rectangle 2"/>
          <p:cNvSpPr>
            <a:spLocks noGrp="1" noChangeArrowheads="1"/>
          </p:cNvSpPr>
          <p:nvPr>
            <p:ph type="title"/>
          </p:nvPr>
        </p:nvSpPr>
        <p:spPr/>
        <p:txBody>
          <a:bodyPr/>
          <a:lstStyle/>
          <a:p>
            <a:pPr eaLnBrk="1" hangingPunct="1"/>
            <a:r>
              <a:rPr lang="en-US" smtClean="0"/>
              <a:t>Completeness</a:t>
            </a:r>
          </a:p>
        </p:txBody>
      </p:sp>
      <p:sp>
        <p:nvSpPr>
          <p:cNvPr id="14340" name="Rectangle 3"/>
          <p:cNvSpPr>
            <a:spLocks noGrp="1" noChangeArrowheads="1"/>
          </p:cNvSpPr>
          <p:nvPr>
            <p:ph type="body" idx="1"/>
          </p:nvPr>
        </p:nvSpPr>
        <p:spPr/>
        <p:txBody>
          <a:bodyPr/>
          <a:lstStyle/>
          <a:p>
            <a:pPr eaLnBrk="1" hangingPunct="1"/>
            <a:r>
              <a:rPr lang="en-US" smtClean="0"/>
              <a:t>List all the requirements you can.</a:t>
            </a:r>
          </a:p>
          <a:p>
            <a:pPr eaLnBrk="1" hangingPunct="1"/>
            <a:r>
              <a:rPr lang="en-US" smtClean="0"/>
              <a:t>Prioritize them if necessary:</a:t>
            </a:r>
          </a:p>
          <a:p>
            <a:pPr lvl="1" eaLnBrk="1" hangingPunct="1"/>
            <a:r>
              <a:rPr lang="en-US" i="1" smtClean="0"/>
              <a:t>Normal</a:t>
            </a:r>
            <a:r>
              <a:rPr lang="en-US" smtClean="0"/>
              <a:t> requirements </a:t>
            </a:r>
          </a:p>
          <a:p>
            <a:pPr lvl="2" eaLnBrk="1" hangingPunct="1"/>
            <a:endParaRPr lang="en-US" smtClean="0"/>
          </a:p>
          <a:p>
            <a:pPr lvl="1" eaLnBrk="1" hangingPunct="1"/>
            <a:r>
              <a:rPr lang="en-US" i="1" smtClean="0"/>
              <a:t>Expected</a:t>
            </a:r>
            <a:r>
              <a:rPr lang="en-US" smtClean="0"/>
              <a:t> requirements </a:t>
            </a:r>
          </a:p>
          <a:p>
            <a:pPr lvl="1" eaLnBrk="1" hangingPunct="1"/>
            <a:endParaRPr lang="en-US" i="1" smtClean="0"/>
          </a:p>
          <a:p>
            <a:pPr lvl="1" eaLnBrk="1" hangingPunct="1"/>
            <a:r>
              <a:rPr lang="en-US" i="1" smtClean="0"/>
              <a:t>Exciting</a:t>
            </a:r>
            <a:r>
              <a:rPr lang="en-US" smtClean="0"/>
              <a:t> requirements </a:t>
            </a:r>
          </a:p>
          <a:p>
            <a:pPr eaLnBrk="1" hangingPunct="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0DDE0568-939E-4551-9FCF-B1E82F3E955D}" type="slidenum">
              <a:rPr lang="en-US" smtClean="0"/>
              <a:pPr/>
              <a:t>13</a:t>
            </a:fld>
            <a:endParaRPr lang="en-US" smtClean="0"/>
          </a:p>
        </p:txBody>
      </p:sp>
      <p:sp>
        <p:nvSpPr>
          <p:cNvPr id="15363" name="Rectangle 2"/>
          <p:cNvSpPr>
            <a:spLocks noGrp="1" noChangeArrowheads="1"/>
          </p:cNvSpPr>
          <p:nvPr>
            <p:ph type="title"/>
          </p:nvPr>
        </p:nvSpPr>
        <p:spPr/>
        <p:txBody>
          <a:bodyPr/>
          <a:lstStyle/>
          <a:p>
            <a:pPr eaLnBrk="1" hangingPunct="1"/>
            <a:r>
              <a:rPr lang="en-US" smtClean="0"/>
              <a:t>Elicitation Techniques</a:t>
            </a:r>
          </a:p>
        </p:txBody>
      </p:sp>
      <p:sp>
        <p:nvSpPr>
          <p:cNvPr id="15364" name="Rectangle 3"/>
          <p:cNvSpPr>
            <a:spLocks noGrp="1" noChangeArrowheads="1"/>
          </p:cNvSpPr>
          <p:nvPr>
            <p:ph type="body" idx="1"/>
          </p:nvPr>
        </p:nvSpPr>
        <p:spPr>
          <a:xfrm>
            <a:off x="457200" y="1600200"/>
            <a:ext cx="8229600" cy="5029200"/>
          </a:xfrm>
        </p:spPr>
        <p:txBody>
          <a:bodyPr/>
          <a:lstStyle/>
          <a:p>
            <a:pPr eaLnBrk="1" hangingPunct="1">
              <a:lnSpc>
                <a:spcPct val="90000"/>
              </a:lnSpc>
            </a:pPr>
            <a:r>
              <a:rPr lang="en-US" smtClean="0"/>
              <a:t>Holding interviews</a:t>
            </a:r>
          </a:p>
          <a:p>
            <a:pPr eaLnBrk="1" hangingPunct="1">
              <a:lnSpc>
                <a:spcPct val="90000"/>
              </a:lnSpc>
            </a:pPr>
            <a:endParaRPr lang="en-US" sz="1200" smtClean="0"/>
          </a:p>
          <a:p>
            <a:pPr eaLnBrk="1" hangingPunct="1">
              <a:lnSpc>
                <a:spcPct val="90000"/>
              </a:lnSpc>
            </a:pPr>
            <a:r>
              <a:rPr lang="en-US" smtClean="0"/>
              <a:t>Running workshops</a:t>
            </a:r>
          </a:p>
          <a:p>
            <a:pPr eaLnBrk="1" hangingPunct="1">
              <a:lnSpc>
                <a:spcPct val="90000"/>
              </a:lnSpc>
            </a:pPr>
            <a:endParaRPr lang="en-US" sz="1200" smtClean="0"/>
          </a:p>
          <a:p>
            <a:pPr eaLnBrk="1" hangingPunct="1">
              <a:lnSpc>
                <a:spcPct val="90000"/>
              </a:lnSpc>
            </a:pPr>
            <a:r>
              <a:rPr lang="en-US" smtClean="0"/>
              <a:t>Distributing questionnaires</a:t>
            </a:r>
          </a:p>
          <a:p>
            <a:pPr eaLnBrk="1" hangingPunct="1">
              <a:lnSpc>
                <a:spcPct val="90000"/>
              </a:lnSpc>
            </a:pPr>
            <a:endParaRPr lang="en-US" sz="1200" smtClean="0"/>
          </a:p>
          <a:p>
            <a:pPr eaLnBrk="1" hangingPunct="1">
              <a:lnSpc>
                <a:spcPct val="90000"/>
              </a:lnSpc>
            </a:pPr>
            <a:r>
              <a:rPr lang="en-US" smtClean="0"/>
              <a:t>Studying written documents</a:t>
            </a:r>
          </a:p>
          <a:p>
            <a:pPr eaLnBrk="1" hangingPunct="1">
              <a:lnSpc>
                <a:spcPct val="90000"/>
              </a:lnSpc>
            </a:pPr>
            <a:endParaRPr lang="en-US" sz="1200" smtClean="0"/>
          </a:p>
          <a:p>
            <a:pPr eaLnBrk="1" hangingPunct="1">
              <a:lnSpc>
                <a:spcPct val="90000"/>
              </a:lnSpc>
            </a:pPr>
            <a:r>
              <a:rPr lang="en-US" smtClean="0"/>
              <a:t>Writing task narratives</a:t>
            </a:r>
          </a:p>
          <a:p>
            <a:pPr eaLnBrk="1" hangingPunct="1">
              <a:lnSpc>
                <a:spcPct val="90000"/>
              </a:lnSpc>
            </a:pPr>
            <a:endParaRPr lang="en-US" sz="1000" smtClean="0"/>
          </a:p>
          <a:p>
            <a:pPr eaLnBrk="1" hangingPunct="1">
              <a:lnSpc>
                <a:spcPct val="90000"/>
              </a:lnSpc>
            </a:pPr>
            <a:r>
              <a:rPr lang="en-US" smtClean="0"/>
              <a:t>Performing ethnographic observations</a:t>
            </a:r>
          </a:p>
          <a:p>
            <a:pPr eaLnBrk="1" hangingPunct="1">
              <a:lnSpc>
                <a:spcPct val="90000"/>
              </a:lnSpc>
            </a:pPr>
            <a:endParaRPr lang="en-US" sz="1000" smtClean="0"/>
          </a:p>
          <a:p>
            <a:pPr eaLnBrk="1" hangingPunct="1">
              <a:lnSpc>
                <a:spcPct val="90000"/>
              </a:lnSpc>
            </a:pPr>
            <a:r>
              <a:rPr lang="en-US" smtClean="0"/>
              <a:t>Building mockups and prototypes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77D8B104-A0F4-449F-BC40-A0414E2C4E40}" type="slidenum">
              <a:rPr lang="en-US" smtClean="0"/>
              <a:pPr/>
              <a:t>14</a:t>
            </a:fld>
            <a:endParaRPr lang="en-US" smtClean="0"/>
          </a:p>
        </p:txBody>
      </p:sp>
      <p:sp>
        <p:nvSpPr>
          <p:cNvPr id="16387" name="Rectangle 2"/>
          <p:cNvSpPr>
            <a:spLocks noGrp="1" noChangeArrowheads="1"/>
          </p:cNvSpPr>
          <p:nvPr>
            <p:ph type="title"/>
          </p:nvPr>
        </p:nvSpPr>
        <p:spPr/>
        <p:txBody>
          <a:bodyPr/>
          <a:lstStyle/>
          <a:p>
            <a:pPr eaLnBrk="1" hangingPunct="1"/>
            <a:r>
              <a:rPr lang="en-US" smtClean="0"/>
              <a:t>Specification</a:t>
            </a:r>
          </a:p>
        </p:txBody>
      </p:sp>
      <p:sp>
        <p:nvSpPr>
          <p:cNvPr id="16388" name="Rectangle 3"/>
          <p:cNvSpPr>
            <a:spLocks noGrp="1" noChangeArrowheads="1"/>
          </p:cNvSpPr>
          <p:nvPr>
            <p:ph type="body" idx="1"/>
          </p:nvPr>
        </p:nvSpPr>
        <p:spPr/>
        <p:txBody>
          <a:bodyPr/>
          <a:lstStyle/>
          <a:p>
            <a:pPr eaLnBrk="1" hangingPunct="1">
              <a:lnSpc>
                <a:spcPct val="90000"/>
              </a:lnSpc>
            </a:pPr>
            <a:r>
              <a:rPr lang="en-US" sz="3600" smtClean="0"/>
              <a:t>Requirements must be recorded.</a:t>
            </a:r>
          </a:p>
          <a:p>
            <a:pPr eaLnBrk="1" hangingPunct="1">
              <a:lnSpc>
                <a:spcPct val="90000"/>
              </a:lnSpc>
            </a:pPr>
            <a:r>
              <a:rPr lang="en-US" sz="3600" smtClean="0"/>
              <a:t>We will produce artifacts that specify:</a:t>
            </a:r>
          </a:p>
          <a:p>
            <a:pPr lvl="1" eaLnBrk="1" hangingPunct="1">
              <a:lnSpc>
                <a:spcPct val="90000"/>
              </a:lnSpc>
            </a:pPr>
            <a:r>
              <a:rPr lang="en-US" smtClean="0"/>
              <a:t>The functional requirements</a:t>
            </a:r>
          </a:p>
          <a:p>
            <a:pPr lvl="1" eaLnBrk="1" hangingPunct="1">
              <a:lnSpc>
                <a:spcPct val="90000"/>
              </a:lnSpc>
            </a:pPr>
            <a:r>
              <a:rPr lang="en-US" smtClean="0"/>
              <a:t>The domain model</a:t>
            </a:r>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5CD381B4-9B95-44D7-AC0F-DDC6EBBD322E}" type="slidenum">
              <a:rPr lang="en-US" smtClean="0"/>
              <a:pPr/>
              <a:t>15</a:t>
            </a:fld>
            <a:endParaRPr lang="en-US" smtClean="0"/>
          </a:p>
        </p:txBody>
      </p:sp>
      <p:sp>
        <p:nvSpPr>
          <p:cNvPr id="17411" name="Rectangle 2"/>
          <p:cNvSpPr>
            <a:spLocks noGrp="1" noChangeArrowheads="1"/>
          </p:cNvSpPr>
          <p:nvPr>
            <p:ph type="title"/>
          </p:nvPr>
        </p:nvSpPr>
        <p:spPr/>
        <p:txBody>
          <a:bodyPr/>
          <a:lstStyle/>
          <a:p>
            <a:pPr eaLnBrk="1" hangingPunct="1"/>
            <a:r>
              <a:rPr lang="en-US" smtClean="0"/>
              <a:t>Specification Techniques</a:t>
            </a:r>
          </a:p>
        </p:txBody>
      </p:sp>
      <p:sp>
        <p:nvSpPr>
          <p:cNvPr id="17412" name="Rectangle 3"/>
          <p:cNvSpPr>
            <a:spLocks noGrp="1" noChangeArrowheads="1"/>
          </p:cNvSpPr>
          <p:nvPr>
            <p:ph type="body" idx="1"/>
          </p:nvPr>
        </p:nvSpPr>
        <p:spPr>
          <a:xfrm>
            <a:off x="457200" y="1600200"/>
            <a:ext cx="8458200" cy="5257800"/>
          </a:xfrm>
        </p:spPr>
        <p:txBody>
          <a:bodyPr/>
          <a:lstStyle/>
          <a:p>
            <a:pPr eaLnBrk="1" hangingPunct="1"/>
            <a:r>
              <a:rPr lang="en-US" sz="4000" smtClean="0">
                <a:latin typeface="Arial Unicode MS" pitchFamily="34" charset="-128"/>
              </a:rPr>
              <a:t>Informal approaches</a:t>
            </a:r>
          </a:p>
          <a:p>
            <a:pPr eaLnBrk="1" hangingPunct="1"/>
            <a:endParaRPr lang="en-US" sz="4000" smtClean="0">
              <a:latin typeface="Arial Unicode MS" pitchFamily="34" charset="-128"/>
            </a:endParaRPr>
          </a:p>
          <a:p>
            <a:pPr eaLnBrk="1" hangingPunct="1"/>
            <a:r>
              <a:rPr lang="en-US" sz="4000" smtClean="0">
                <a:latin typeface="Arial Unicode MS" pitchFamily="34" charset="-128"/>
              </a:rPr>
              <a:t>Semiformal approaches</a:t>
            </a:r>
          </a:p>
          <a:p>
            <a:pPr eaLnBrk="1" hangingPunct="1"/>
            <a:endParaRPr lang="en-US" sz="4000" smtClean="0">
              <a:latin typeface="Arial Unicode MS" pitchFamily="34" charset="-128"/>
            </a:endParaRPr>
          </a:p>
          <a:p>
            <a:pPr eaLnBrk="1" hangingPunct="1"/>
            <a:r>
              <a:rPr lang="en-US" sz="4000" smtClean="0">
                <a:latin typeface="Arial Unicode MS" pitchFamily="34" charset="-128"/>
              </a:rPr>
              <a:t>Formal approaches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0"/>
          </p:nvPr>
        </p:nvSpPr>
        <p:spPr>
          <a:noFill/>
        </p:spPr>
        <p:txBody>
          <a:bodyPr/>
          <a:lstStyle/>
          <a:p>
            <a:fld id="{E91029FF-8ECF-46E6-9D58-C8F03353E57B}" type="slidenum">
              <a:rPr lang="en-US" smtClean="0"/>
              <a:pPr/>
              <a:t>16</a:t>
            </a:fld>
            <a:endParaRPr lang="en-US" smtClean="0"/>
          </a:p>
        </p:txBody>
      </p:sp>
      <p:pic>
        <p:nvPicPr>
          <p:cNvPr id="18435" name="Picture 2" descr="dilbert"/>
          <p:cNvPicPr>
            <a:picLocks noChangeAspect="1" noChangeArrowheads="1"/>
          </p:cNvPicPr>
          <p:nvPr/>
        </p:nvPicPr>
        <p:blipFill>
          <a:blip r:embed="rId3" cstate="print"/>
          <a:srcRect/>
          <a:stretch>
            <a:fillRect/>
          </a:stretch>
        </p:blipFill>
        <p:spPr bwMode="auto">
          <a:xfrm>
            <a:off x="228600" y="1371600"/>
            <a:ext cx="8763000" cy="3981450"/>
          </a:xfrm>
          <a:prstGeom prst="rect">
            <a:avLst/>
          </a:prstGeom>
          <a:noFill/>
          <a:ln w="9525">
            <a:noFill/>
            <a:miter lim="800000"/>
            <a:headEnd/>
            <a:tailEnd/>
          </a:ln>
        </p:spPr>
      </p:pic>
      <p:sp>
        <p:nvSpPr>
          <p:cNvPr id="18436" name="Text Box 3"/>
          <p:cNvSpPr txBox="1">
            <a:spLocks noChangeArrowheads="1"/>
          </p:cNvSpPr>
          <p:nvPr/>
        </p:nvSpPr>
        <p:spPr bwMode="auto">
          <a:xfrm>
            <a:off x="6019800" y="6477000"/>
            <a:ext cx="3124200" cy="381000"/>
          </a:xfrm>
          <a:prstGeom prst="rect">
            <a:avLst/>
          </a:prstGeom>
          <a:solidFill>
            <a:schemeClr val="bg1"/>
          </a:solidFill>
          <a:ln w="9525">
            <a:noFill/>
            <a:miter lim="800000"/>
            <a:headEnd/>
            <a:tailEnd/>
          </a:ln>
        </p:spPr>
        <p:txBody>
          <a:bodyPr>
            <a:spAutoFit/>
          </a:bodyPr>
          <a:lstStyle/>
          <a:p>
            <a:endParaRPr lang="en-US" sz="1000">
              <a:latin typeface="Times New Roman" pitchFamily="18" charset="0"/>
            </a:endParaRPr>
          </a:p>
          <a:p>
            <a:pPr algn="r"/>
            <a:r>
              <a:rPr lang="en-US" sz="900">
                <a:latin typeface="Arial Unicode MS" pitchFamily="34" charset="-128"/>
              </a:rPr>
              <a:t>       Dilbert © United Feature Syndicate, Inc.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3538381F-398A-4DD4-AE48-5E916FBCF0FA}" type="slidenum">
              <a:rPr lang="en-US" smtClean="0"/>
              <a:pPr/>
              <a:t>17</a:t>
            </a:fld>
            <a:endParaRPr lang="en-US" smtClean="0"/>
          </a:p>
        </p:txBody>
      </p:sp>
      <p:sp>
        <p:nvSpPr>
          <p:cNvPr id="19459" name="Rectangle 2"/>
          <p:cNvSpPr>
            <a:spLocks noGrp="1" noChangeArrowheads="1"/>
          </p:cNvSpPr>
          <p:nvPr>
            <p:ph type="title"/>
          </p:nvPr>
        </p:nvSpPr>
        <p:spPr/>
        <p:txBody>
          <a:bodyPr/>
          <a:lstStyle/>
          <a:p>
            <a:pPr eaLnBrk="1" hangingPunct="1"/>
            <a:r>
              <a:rPr lang="en-US" smtClean="0"/>
              <a:t>The Unified Modeling Language</a:t>
            </a:r>
          </a:p>
        </p:txBody>
      </p:sp>
      <p:sp>
        <p:nvSpPr>
          <p:cNvPr id="19460" name="Rectangle 3"/>
          <p:cNvSpPr>
            <a:spLocks noGrp="1" noChangeArrowheads="1"/>
          </p:cNvSpPr>
          <p:nvPr>
            <p:ph type="body" idx="1"/>
          </p:nvPr>
        </p:nvSpPr>
        <p:spPr>
          <a:xfrm>
            <a:off x="457200" y="1600200"/>
            <a:ext cx="8229600" cy="4876800"/>
          </a:xfrm>
        </p:spPr>
        <p:txBody>
          <a:bodyPr/>
          <a:lstStyle/>
          <a:p>
            <a:pPr eaLnBrk="1" hangingPunct="1"/>
            <a:r>
              <a:rPr lang="en-US" b="1" smtClean="0"/>
              <a:t>UML</a:t>
            </a:r>
            <a:r>
              <a:rPr lang="en-US" smtClean="0"/>
              <a:t> is a visual language for specifying, constructing and documenting the artifacts of systems.</a:t>
            </a:r>
            <a:endParaRPr lang="en-US" sz="2000" smtClean="0"/>
          </a:p>
          <a:p>
            <a:pPr eaLnBrk="1" hangingPunct="1"/>
            <a:r>
              <a:rPr lang="en-US" smtClean="0"/>
              <a:t>Characteristics:</a:t>
            </a:r>
          </a:p>
          <a:p>
            <a:pPr lvl="1" eaLnBrk="1" hangingPunct="1"/>
            <a:r>
              <a:rPr lang="en-US" smtClean="0"/>
              <a:t>A collection of diagramming languages</a:t>
            </a:r>
          </a:p>
          <a:p>
            <a:pPr lvl="1" eaLnBrk="1" hangingPunct="1"/>
            <a:r>
              <a:rPr lang="en-US" smtClean="0"/>
              <a:t>Non-proprietary</a:t>
            </a:r>
          </a:p>
          <a:p>
            <a:pPr lvl="1" eaLnBrk="1" hangingPunct="1"/>
            <a:r>
              <a:rPr lang="en-US" smtClean="0"/>
              <a:t>Semi-formal</a:t>
            </a:r>
          </a:p>
          <a:p>
            <a:pPr lvl="1" eaLnBrk="1" hangingPunct="1"/>
            <a:r>
              <a:rPr lang="en-US" smtClean="0"/>
              <a:t>Object-oriented</a:t>
            </a:r>
          </a:p>
          <a:p>
            <a:pPr lvl="1" eaLnBrk="1" hangingPunct="1"/>
            <a:r>
              <a:rPr lang="en-US" smtClean="0"/>
              <a:t>Process-neutral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55BC7796-519F-4EF1-BA4B-1154DAA9562B}" type="slidenum">
              <a:rPr lang="en-US" smtClean="0"/>
              <a:pPr/>
              <a:t>18</a:t>
            </a:fld>
            <a:endParaRPr lang="en-US" smtClean="0"/>
          </a:p>
        </p:txBody>
      </p:sp>
      <p:sp>
        <p:nvSpPr>
          <p:cNvPr id="20483" name="Rectangle 2"/>
          <p:cNvSpPr>
            <a:spLocks noGrp="1" noChangeArrowheads="1"/>
          </p:cNvSpPr>
          <p:nvPr>
            <p:ph type="title"/>
          </p:nvPr>
        </p:nvSpPr>
        <p:spPr/>
        <p:txBody>
          <a:bodyPr/>
          <a:lstStyle/>
          <a:p>
            <a:pPr eaLnBrk="1" hangingPunct="1"/>
            <a:r>
              <a:rPr lang="en-US" smtClean="0"/>
              <a:t>Outline</a:t>
            </a:r>
          </a:p>
        </p:txBody>
      </p:sp>
      <p:sp>
        <p:nvSpPr>
          <p:cNvPr id="20484" name="Rectangle 3"/>
          <p:cNvSpPr>
            <a:spLocks noGrp="1" noChangeArrowheads="1"/>
          </p:cNvSpPr>
          <p:nvPr>
            <p:ph type="body" idx="1"/>
          </p:nvPr>
        </p:nvSpPr>
        <p:spPr/>
        <p:txBody>
          <a:bodyPr/>
          <a:lstStyle/>
          <a:p>
            <a:pPr eaLnBrk="1" hangingPunct="1"/>
            <a:r>
              <a:rPr lang="en-US" smtClean="0">
                <a:hlinkClick r:id="" action="ppaction://customshow?id=3&amp;return=true"/>
              </a:rPr>
              <a:t>Modeling</a:t>
            </a:r>
            <a:endParaRPr lang="en-US" smtClean="0"/>
          </a:p>
          <a:p>
            <a:pPr eaLnBrk="1" hangingPunct="1"/>
            <a:r>
              <a:rPr lang="en-US" smtClean="0">
                <a:hlinkClick r:id="" action="ppaction://customshow?id=4&amp;return=true"/>
              </a:rPr>
              <a:t>History</a:t>
            </a:r>
            <a:endParaRPr lang="en-US" smtClean="0"/>
          </a:p>
          <a:p>
            <a:pPr eaLnBrk="1" hangingPunct="1"/>
            <a:r>
              <a:rPr lang="en-US" smtClean="0">
                <a:hlinkClick r:id="" action="ppaction://customshow?id=5&amp;return=true"/>
              </a:rPr>
              <a:t>Diagrams</a:t>
            </a:r>
            <a:endParaRPr lang="en-US" smtClean="0"/>
          </a:p>
          <a:p>
            <a:pPr eaLnBrk="1" hangingPunct="1"/>
            <a:r>
              <a:rPr lang="en-US" smtClean="0">
                <a:hlinkClick r:id="" action="ppaction://customshow?id=6&amp;return=true"/>
              </a:rPr>
              <a:t>Example</a:t>
            </a:r>
            <a:endParaRPr lang="en-US" smtClean="0"/>
          </a:p>
          <a:p>
            <a:pPr eaLnBrk="1" hangingPunct="1"/>
            <a:r>
              <a:rPr lang="en-US" smtClean="0">
                <a:hlinkClick r:id="" action="ppaction://customshow?id=7&amp;return=true"/>
              </a:rPr>
              <a:t>Using UML</a:t>
            </a: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p>
            <a:fld id="{A21FABD5-660B-470B-821A-D98BBAB9923C}" type="slidenum">
              <a:rPr lang="en-US" smtClean="0"/>
              <a:pPr/>
              <a:t>19</a:t>
            </a:fld>
            <a:endParaRPr lang="en-US" smtClean="0"/>
          </a:p>
        </p:txBody>
      </p:sp>
      <p:sp>
        <p:nvSpPr>
          <p:cNvPr id="21507" name="Rectangle 2"/>
          <p:cNvSpPr>
            <a:spLocks noGrp="1" noChangeArrowheads="1"/>
          </p:cNvSpPr>
          <p:nvPr>
            <p:ph type="title"/>
          </p:nvPr>
        </p:nvSpPr>
        <p:spPr/>
        <p:txBody>
          <a:bodyPr/>
          <a:lstStyle/>
          <a:p>
            <a:pPr eaLnBrk="1" hangingPunct="1"/>
            <a:r>
              <a:rPr lang="en-US" smtClean="0"/>
              <a:t>Who cares about models?</a:t>
            </a:r>
          </a:p>
        </p:txBody>
      </p:sp>
      <p:sp>
        <p:nvSpPr>
          <p:cNvPr id="21508" name="Rectangle 3"/>
          <p:cNvSpPr>
            <a:spLocks noGrp="1" noChangeArrowheads="1"/>
          </p:cNvSpPr>
          <p:nvPr>
            <p:ph type="body" idx="1"/>
          </p:nvPr>
        </p:nvSpPr>
        <p:spPr>
          <a:xfrm>
            <a:off x="533400" y="1600200"/>
            <a:ext cx="8153400" cy="4114800"/>
          </a:xfrm>
        </p:spPr>
        <p:txBody>
          <a:bodyPr/>
          <a:lstStyle/>
          <a:p>
            <a:pPr eaLnBrk="1" hangingPunct="1"/>
            <a:r>
              <a:rPr lang="en-US" smtClean="0"/>
              <a:t>A </a:t>
            </a:r>
            <a:r>
              <a:rPr lang="en-US" i="1" smtClean="0"/>
              <a:t>Model </a:t>
            </a:r>
            <a:r>
              <a:rPr lang="en-US" smtClean="0"/>
              <a:t>is a formal representation of certain aspects of the world.</a:t>
            </a:r>
          </a:p>
          <a:p>
            <a:pPr eaLnBrk="1" hangingPunct="1"/>
            <a:endParaRPr lang="en-US" smtClean="0"/>
          </a:p>
        </p:txBody>
      </p:sp>
      <p:pic>
        <p:nvPicPr>
          <p:cNvPr id="21509" name="Picture 4" descr="fallwbp"/>
          <p:cNvPicPr>
            <a:picLocks noChangeAspect="1" noChangeArrowheads="1"/>
          </p:cNvPicPr>
          <p:nvPr/>
        </p:nvPicPr>
        <p:blipFill>
          <a:blip r:embed="rId3" cstate="print"/>
          <a:srcRect/>
          <a:stretch>
            <a:fillRect/>
          </a:stretch>
        </p:blipFill>
        <p:spPr bwMode="auto">
          <a:xfrm>
            <a:off x="304800" y="3454400"/>
            <a:ext cx="3886200" cy="2706688"/>
          </a:xfrm>
          <a:prstGeom prst="rect">
            <a:avLst/>
          </a:prstGeom>
          <a:noFill/>
          <a:ln w="9525">
            <a:noFill/>
            <a:miter lim="800000"/>
            <a:headEnd/>
            <a:tailEnd/>
          </a:ln>
        </p:spPr>
      </p:pic>
      <p:grpSp>
        <p:nvGrpSpPr>
          <p:cNvPr id="2" name="Group 5"/>
          <p:cNvGrpSpPr>
            <a:grpSpLocks/>
          </p:cNvGrpSpPr>
          <p:nvPr/>
        </p:nvGrpSpPr>
        <p:grpSpPr bwMode="auto">
          <a:xfrm>
            <a:off x="4495800" y="3133725"/>
            <a:ext cx="4648200" cy="3571875"/>
            <a:chOff x="2832" y="1968"/>
            <a:chExt cx="2928" cy="2250"/>
          </a:xfrm>
        </p:grpSpPr>
        <p:sp>
          <p:nvSpPr>
            <p:cNvPr id="21513" name="Text Box 6"/>
            <p:cNvSpPr txBox="1">
              <a:spLocks noChangeArrowheads="1"/>
            </p:cNvSpPr>
            <p:nvPr/>
          </p:nvSpPr>
          <p:spPr bwMode="auto">
            <a:xfrm>
              <a:off x="4400" y="4074"/>
              <a:ext cx="1360" cy="144"/>
            </a:xfrm>
            <a:prstGeom prst="rect">
              <a:avLst/>
            </a:prstGeom>
            <a:noFill/>
            <a:ln w="9525">
              <a:noFill/>
              <a:miter lim="800000"/>
              <a:headEnd/>
              <a:tailEnd/>
            </a:ln>
          </p:spPr>
          <p:txBody>
            <a:bodyPr wrap="none">
              <a:spAutoFit/>
            </a:bodyPr>
            <a:lstStyle/>
            <a:p>
              <a:pPr algn="r"/>
              <a:r>
                <a:rPr lang="en-US" sz="900">
                  <a:latin typeface="Times New Roman" pitchFamily="18" charset="0"/>
                </a:rPr>
                <a:t>image from http://ralfshome.virtualave.net/</a:t>
              </a:r>
            </a:p>
          </p:txBody>
        </p:sp>
        <p:grpSp>
          <p:nvGrpSpPr>
            <p:cNvPr id="21514" name="Group 7"/>
            <p:cNvGrpSpPr>
              <a:grpSpLocks/>
            </p:cNvGrpSpPr>
            <p:nvPr/>
          </p:nvGrpSpPr>
          <p:grpSpPr bwMode="auto">
            <a:xfrm>
              <a:off x="2832" y="1968"/>
              <a:ext cx="2522" cy="2019"/>
              <a:chOff x="2832" y="1968"/>
              <a:chExt cx="2522" cy="2019"/>
            </a:xfrm>
          </p:grpSpPr>
          <p:pic>
            <p:nvPicPr>
              <p:cNvPr id="21515" name="Picture 8" descr="flw_3"/>
              <p:cNvPicPr>
                <a:picLocks noChangeAspect="1" noChangeArrowheads="1"/>
              </p:cNvPicPr>
              <p:nvPr/>
            </p:nvPicPr>
            <p:blipFill>
              <a:blip r:embed="rId4" cstate="print"/>
              <a:srcRect/>
              <a:stretch>
                <a:fillRect/>
              </a:stretch>
            </p:blipFill>
            <p:spPr bwMode="auto">
              <a:xfrm>
                <a:off x="3792" y="1968"/>
                <a:ext cx="1562" cy="2019"/>
              </a:xfrm>
              <a:prstGeom prst="rect">
                <a:avLst/>
              </a:prstGeom>
              <a:noFill/>
              <a:ln w="9525">
                <a:noFill/>
                <a:miter lim="800000"/>
                <a:headEnd/>
                <a:tailEnd/>
              </a:ln>
            </p:spPr>
          </p:pic>
          <p:sp>
            <p:nvSpPr>
              <p:cNvPr id="21516" name="AutoShape 9"/>
              <p:cNvSpPr>
                <a:spLocks noChangeArrowheads="1"/>
              </p:cNvSpPr>
              <p:nvPr/>
            </p:nvSpPr>
            <p:spPr bwMode="auto">
              <a:xfrm>
                <a:off x="2832" y="2832"/>
                <a:ext cx="816" cy="192"/>
              </a:xfrm>
              <a:prstGeom prst="rightArrow">
                <a:avLst>
                  <a:gd name="adj1" fmla="val 50000"/>
                  <a:gd name="adj2" fmla="val 106250"/>
                </a:avLst>
              </a:prstGeom>
              <a:noFill/>
              <a:ln w="9525">
                <a:solidFill>
                  <a:schemeClr val="tx1"/>
                </a:solidFill>
                <a:miter lim="800000"/>
                <a:headEnd/>
                <a:tailEnd/>
              </a:ln>
            </p:spPr>
            <p:txBody>
              <a:bodyPr wrap="none" anchor="ctr"/>
              <a:lstStyle/>
              <a:p>
                <a:endParaRPr lang="en-US"/>
              </a:p>
            </p:txBody>
          </p:sp>
        </p:grpSp>
      </p:grpSp>
      <p:sp>
        <p:nvSpPr>
          <p:cNvPr id="21511" name="Text Box 10"/>
          <p:cNvSpPr txBox="1">
            <a:spLocks noChangeArrowheads="1"/>
          </p:cNvSpPr>
          <p:nvPr/>
        </p:nvSpPr>
        <p:spPr bwMode="auto">
          <a:xfrm>
            <a:off x="457200" y="5740400"/>
            <a:ext cx="3581400" cy="822325"/>
          </a:xfrm>
          <a:prstGeom prst="rect">
            <a:avLst/>
          </a:prstGeom>
          <a:noFill/>
          <a:ln w="9525">
            <a:noFill/>
            <a:miter lim="800000"/>
            <a:headEnd/>
            <a:tailEnd/>
          </a:ln>
        </p:spPr>
        <p:txBody>
          <a:bodyPr>
            <a:spAutoFit/>
          </a:bodyPr>
          <a:lstStyle/>
          <a:p>
            <a:r>
              <a:rPr lang="en-US" sz="2400">
                <a:latin typeface="Times New Roman" pitchFamily="18" charset="0"/>
              </a:rPr>
              <a:t>An architectural      blueprint is a model</a:t>
            </a:r>
          </a:p>
        </p:txBody>
      </p:sp>
      <p:sp>
        <p:nvSpPr>
          <p:cNvPr id="125963" name="Rectangle 11"/>
          <p:cNvSpPr>
            <a:spLocks noChangeArrowheads="1"/>
          </p:cNvSpPr>
          <p:nvPr/>
        </p:nvSpPr>
        <p:spPr bwMode="auto">
          <a:xfrm>
            <a:off x="4343400" y="2895600"/>
            <a:ext cx="4572000" cy="35052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259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fld id="{E753C36A-0420-40C3-963F-6EBB55675F86}" type="slidenum">
              <a:rPr lang="en-US" smtClean="0"/>
              <a:pPr/>
              <a:t>2</a:t>
            </a:fld>
            <a:endParaRPr lang="en-US" smtClean="0"/>
          </a:p>
        </p:txBody>
      </p:sp>
      <p:sp>
        <p:nvSpPr>
          <p:cNvPr id="5123" name="Rectangle 2"/>
          <p:cNvSpPr>
            <a:spLocks noGrp="1" noChangeArrowheads="1"/>
          </p:cNvSpPr>
          <p:nvPr>
            <p:ph type="title"/>
          </p:nvPr>
        </p:nvSpPr>
        <p:spPr/>
        <p:txBody>
          <a:bodyPr/>
          <a:lstStyle/>
          <a:p>
            <a:pPr eaLnBrk="1" hangingPunct="1"/>
            <a:r>
              <a:rPr lang="en-US" smtClean="0"/>
              <a:t>Analysis</a:t>
            </a:r>
          </a:p>
        </p:txBody>
      </p:sp>
      <p:sp>
        <p:nvSpPr>
          <p:cNvPr id="5124" name="Rectangle 3"/>
          <p:cNvSpPr>
            <a:spLocks noGrp="1" noChangeArrowheads="1"/>
          </p:cNvSpPr>
          <p:nvPr>
            <p:ph type="body" idx="1"/>
          </p:nvPr>
        </p:nvSpPr>
        <p:spPr/>
        <p:txBody>
          <a:bodyPr/>
          <a:lstStyle/>
          <a:p>
            <a:pPr eaLnBrk="1" hangingPunct="1"/>
            <a:r>
              <a:rPr lang="en-US" smtClean="0">
                <a:hlinkClick r:id="" action="ppaction://customshow?id=0&amp;return=true"/>
              </a:rPr>
              <a:t>Principles</a:t>
            </a:r>
            <a:endParaRPr lang="en-US" smtClean="0"/>
          </a:p>
          <a:p>
            <a:pPr eaLnBrk="1" hangingPunct="1"/>
            <a:r>
              <a:rPr lang="en-US" smtClean="0">
                <a:hlinkClick r:id="" action="ppaction://customshow?id=1&amp;return=true"/>
              </a:rPr>
              <a:t>Specification</a:t>
            </a:r>
            <a:endParaRPr lang="en-US" smtClean="0"/>
          </a:p>
          <a:p>
            <a:pPr lvl="1" eaLnBrk="1" hangingPunct="1"/>
            <a:r>
              <a:rPr lang="en-US" smtClean="0">
                <a:hlinkClick r:id="" action="ppaction://customshow?id=2&amp;return=true"/>
              </a:rPr>
              <a:t>Unified modeling language</a:t>
            </a:r>
            <a:endParaRPr lang="en-US" smtClean="0"/>
          </a:p>
          <a:p>
            <a:pPr lvl="1" eaLnBrk="1" hangingPunct="1"/>
            <a:r>
              <a:rPr lang="en-US" smtClean="0">
                <a:hlinkClick r:id="" action="ppaction://customshow?id=8&amp;return=true"/>
              </a:rPr>
              <a:t>Requirements analysis with use cases</a:t>
            </a:r>
            <a:endParaRPr lang="en-US" smtClean="0"/>
          </a:p>
          <a:p>
            <a:pPr lvl="1" eaLnBrk="1" hangingPunct="1"/>
            <a:r>
              <a:rPr lang="en-US" smtClean="0">
                <a:hlinkClick r:id="" action="ppaction://customshow?id=13&amp;return=true"/>
              </a:rPr>
              <a:t>Domain modeling with class diagrams</a:t>
            </a:r>
            <a:endParaRPr lang="en-US" smtClean="0"/>
          </a:p>
          <a:p>
            <a:pPr lvl="1" eaLnBrk="1" hangingPunct="1"/>
            <a:r>
              <a:rPr lang="en-US" smtClean="0">
                <a:hlinkClick r:id="" action="ppaction://customshow?id=21&amp;return=true"/>
              </a:rPr>
              <a:t>Dynamic modeling with sequence diagrams</a:t>
            </a:r>
            <a:endParaRPr lang="en-US" smtClean="0"/>
          </a:p>
          <a:p>
            <a:pPr eaLnBrk="1" hangingPunct="1"/>
            <a:r>
              <a:rPr lang="en-US" smtClean="0">
                <a:hlinkClick r:id="" action="ppaction://customshow?id=20&amp;return=true"/>
              </a:rPr>
              <a:t>Visual Modeling</a:t>
            </a:r>
            <a:endParaRPr lang="en-US" smtClean="0"/>
          </a:p>
          <a:p>
            <a:pPr eaLnBrk="1" hangingPunct="1"/>
            <a:endParaRPr lang="en-US" smtClean="0"/>
          </a:p>
        </p:txBody>
      </p:sp>
      <p:sp>
        <p:nvSpPr>
          <p:cNvPr id="5125" name="Text Box 5"/>
          <p:cNvSpPr txBox="1">
            <a:spLocks noChangeArrowheads="1"/>
          </p:cNvSpPr>
          <p:nvPr/>
        </p:nvSpPr>
        <p:spPr bwMode="auto">
          <a:xfrm>
            <a:off x="381000" y="5803900"/>
            <a:ext cx="8153400" cy="749300"/>
          </a:xfrm>
          <a:prstGeom prst="rect">
            <a:avLst/>
          </a:prstGeom>
          <a:noFill/>
          <a:ln w="9525">
            <a:noFill/>
            <a:miter lim="800000"/>
            <a:headEnd/>
            <a:tailEnd/>
          </a:ln>
        </p:spPr>
        <p:txBody>
          <a:bodyPr>
            <a:spAutoFit/>
          </a:bodyPr>
          <a:lstStyle/>
          <a:p>
            <a:pPr lvl="1">
              <a:lnSpc>
                <a:spcPct val="90000"/>
              </a:lnSpc>
              <a:spcBef>
                <a:spcPct val="20000"/>
              </a:spcBef>
            </a:pPr>
            <a:r>
              <a:rPr lang="en-US" sz="2400" i="1">
                <a:latin typeface="Arial Unicode MS" pitchFamily="34" charset="-128"/>
              </a:rPr>
              <a:t>The hardest single part of building a software system is deciding precisely what to build.</a:t>
            </a:r>
            <a:r>
              <a:rPr lang="en-US" sz="2400">
                <a:latin typeface="Arial Unicode MS" pitchFamily="34" charset="-128"/>
              </a:rPr>
              <a:t>           </a:t>
            </a:r>
            <a:r>
              <a:rPr lang="en-US">
                <a:latin typeface="Arial Unicode MS" pitchFamily="34" charset="-128"/>
              </a:rPr>
              <a:t>- Brooks, 1975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1AE4BD31-5A02-461D-8FB8-3EC54010D208}" type="slidenum">
              <a:rPr lang="en-US" smtClean="0"/>
              <a:pPr/>
              <a:t>20</a:t>
            </a:fld>
            <a:endParaRPr lang="en-US" smtClean="0"/>
          </a:p>
        </p:txBody>
      </p:sp>
      <p:pic>
        <p:nvPicPr>
          <p:cNvPr id="22531" name="Picture 2" descr="pic06"/>
          <p:cNvPicPr>
            <a:picLocks noChangeAspect="1" noChangeArrowheads="1"/>
          </p:cNvPicPr>
          <p:nvPr/>
        </p:nvPicPr>
        <p:blipFill>
          <a:blip r:embed="rId3" cstate="print"/>
          <a:srcRect/>
          <a:stretch>
            <a:fillRect/>
          </a:stretch>
        </p:blipFill>
        <p:spPr bwMode="auto">
          <a:xfrm>
            <a:off x="3886200" y="3124200"/>
            <a:ext cx="1447800" cy="1085850"/>
          </a:xfrm>
          <a:prstGeom prst="rect">
            <a:avLst/>
          </a:prstGeom>
          <a:noFill/>
          <a:ln w="9525">
            <a:noFill/>
            <a:miter lim="800000"/>
            <a:headEnd/>
            <a:tailEnd/>
          </a:ln>
        </p:spPr>
      </p:pic>
      <p:pic>
        <p:nvPicPr>
          <p:cNvPr id="22532" name="Picture 3" descr="ABCosMP6"/>
          <p:cNvPicPr>
            <a:picLocks noChangeAspect="1" noChangeArrowheads="1"/>
          </p:cNvPicPr>
          <p:nvPr/>
        </p:nvPicPr>
        <p:blipFill>
          <a:blip r:embed="rId4" cstate="print"/>
          <a:srcRect/>
          <a:stretch>
            <a:fillRect/>
          </a:stretch>
        </p:blipFill>
        <p:spPr bwMode="auto">
          <a:xfrm>
            <a:off x="685800" y="2971800"/>
            <a:ext cx="2459038" cy="3276600"/>
          </a:xfrm>
          <a:prstGeom prst="rect">
            <a:avLst/>
          </a:prstGeom>
          <a:noFill/>
          <a:ln w="9525">
            <a:noFill/>
            <a:miter lim="800000"/>
            <a:headEnd/>
            <a:tailEnd/>
          </a:ln>
        </p:spPr>
      </p:pic>
      <p:pic>
        <p:nvPicPr>
          <p:cNvPr id="22533" name="Picture 4" descr="ls_ll"/>
          <p:cNvPicPr>
            <a:picLocks noChangeAspect="1" noChangeArrowheads="1"/>
          </p:cNvPicPr>
          <p:nvPr/>
        </p:nvPicPr>
        <p:blipFill>
          <a:blip r:embed="rId5" cstate="print"/>
          <a:srcRect/>
          <a:stretch>
            <a:fillRect/>
          </a:stretch>
        </p:blipFill>
        <p:spPr bwMode="auto">
          <a:xfrm>
            <a:off x="5943600" y="2133600"/>
            <a:ext cx="2819400" cy="2111375"/>
          </a:xfrm>
          <a:prstGeom prst="rect">
            <a:avLst/>
          </a:prstGeom>
          <a:noFill/>
          <a:ln w="9525">
            <a:noFill/>
            <a:miter lim="800000"/>
            <a:headEnd/>
            <a:tailEnd/>
          </a:ln>
        </p:spPr>
      </p:pic>
      <p:sp>
        <p:nvSpPr>
          <p:cNvPr id="22534" name="Rectangle 5"/>
          <p:cNvSpPr>
            <a:spLocks noGrp="1" noChangeArrowheads="1"/>
          </p:cNvSpPr>
          <p:nvPr>
            <p:ph type="title"/>
          </p:nvPr>
        </p:nvSpPr>
        <p:spPr>
          <a:xfrm>
            <a:off x="685800" y="457200"/>
            <a:ext cx="7772400" cy="1143000"/>
          </a:xfrm>
        </p:spPr>
        <p:txBody>
          <a:bodyPr/>
          <a:lstStyle/>
          <a:p>
            <a:pPr eaLnBrk="1" hangingPunct="1"/>
            <a:r>
              <a:rPr lang="en-US" smtClean="0"/>
              <a:t>Modeling: Architecture</a:t>
            </a:r>
          </a:p>
        </p:txBody>
      </p:sp>
      <p:sp>
        <p:nvSpPr>
          <p:cNvPr id="22535" name="AutoShape 6"/>
          <p:cNvSpPr>
            <a:spLocks noChangeArrowheads="1"/>
          </p:cNvSpPr>
          <p:nvPr/>
        </p:nvSpPr>
        <p:spPr bwMode="auto">
          <a:xfrm>
            <a:off x="5791200" y="2057400"/>
            <a:ext cx="3200400" cy="2362200"/>
          </a:xfrm>
          <a:prstGeom prst="wedgeRoundRectCallout">
            <a:avLst>
              <a:gd name="adj1" fmla="val -63792"/>
              <a:gd name="adj2" fmla="val 26477"/>
              <a:gd name="adj3" fmla="val 16667"/>
            </a:avLst>
          </a:prstGeom>
          <a:noFill/>
          <a:ln w="9525" algn="ctr">
            <a:solidFill>
              <a:srgbClr val="C0C0C0"/>
            </a:solidFill>
            <a:miter lim="800000"/>
            <a:headEnd/>
            <a:tailEnd/>
          </a:ln>
        </p:spPr>
        <p:txBody>
          <a:bodyPr/>
          <a:lstStyle/>
          <a:p>
            <a:pPr algn="ctr"/>
            <a:endParaRPr lang="en-US" sz="2400">
              <a:latin typeface="Times New Roman" pitchFamily="18" charset="0"/>
            </a:endParaRPr>
          </a:p>
        </p:txBody>
      </p:sp>
      <p:sp>
        <p:nvSpPr>
          <p:cNvPr id="22536" name="AutoShape 7"/>
          <p:cNvSpPr>
            <a:spLocks noChangeArrowheads="1"/>
          </p:cNvSpPr>
          <p:nvPr/>
        </p:nvSpPr>
        <p:spPr bwMode="auto">
          <a:xfrm>
            <a:off x="4191000" y="4648200"/>
            <a:ext cx="3733800" cy="1981200"/>
          </a:xfrm>
          <a:prstGeom prst="wedgeRoundRectCallout">
            <a:avLst>
              <a:gd name="adj1" fmla="val -35588"/>
              <a:gd name="adj2" fmla="val -69069"/>
              <a:gd name="adj3" fmla="val 16667"/>
            </a:avLst>
          </a:prstGeom>
          <a:noFill/>
          <a:ln w="9525" algn="ctr">
            <a:solidFill>
              <a:srgbClr val="C0C0C0"/>
            </a:solidFill>
            <a:miter lim="800000"/>
            <a:headEnd/>
            <a:tailEnd/>
          </a:ln>
        </p:spPr>
        <p:txBody>
          <a:bodyPr/>
          <a:lstStyle/>
          <a:p>
            <a:pPr algn="ctr"/>
            <a:endParaRPr lang="en-US" sz="2400">
              <a:latin typeface="Times New Roman" pitchFamily="18" charset="0"/>
            </a:endParaRPr>
          </a:p>
        </p:txBody>
      </p:sp>
      <p:sp>
        <p:nvSpPr>
          <p:cNvPr id="22537" name="AutoShape 8"/>
          <p:cNvSpPr>
            <a:spLocks noChangeArrowheads="1"/>
          </p:cNvSpPr>
          <p:nvPr/>
        </p:nvSpPr>
        <p:spPr bwMode="auto">
          <a:xfrm>
            <a:off x="381000" y="2667000"/>
            <a:ext cx="3048000" cy="3886200"/>
          </a:xfrm>
          <a:prstGeom prst="wedgeRoundRectCallout">
            <a:avLst>
              <a:gd name="adj1" fmla="val 64792"/>
              <a:gd name="adj2" fmla="val -22958"/>
              <a:gd name="adj3" fmla="val 16667"/>
            </a:avLst>
          </a:prstGeom>
          <a:noFill/>
          <a:ln w="9525">
            <a:solidFill>
              <a:srgbClr val="C0C0C0"/>
            </a:solidFill>
            <a:miter lim="800000"/>
            <a:headEnd/>
            <a:tailEnd/>
          </a:ln>
        </p:spPr>
        <p:txBody>
          <a:bodyPr/>
          <a:lstStyle/>
          <a:p>
            <a:pPr algn="ctr"/>
            <a:endParaRPr lang="en-US" sz="2400">
              <a:latin typeface="Times New Roman" pitchFamily="18" charset="0"/>
            </a:endParaRPr>
          </a:p>
        </p:txBody>
      </p:sp>
      <p:pic>
        <p:nvPicPr>
          <p:cNvPr id="22538" name="Picture 9" descr="lssketch"/>
          <p:cNvPicPr>
            <a:picLocks noChangeAspect="1" noChangeArrowheads="1"/>
          </p:cNvPicPr>
          <p:nvPr/>
        </p:nvPicPr>
        <p:blipFill>
          <a:blip r:embed="rId6" cstate="print"/>
          <a:srcRect/>
          <a:stretch>
            <a:fillRect/>
          </a:stretch>
        </p:blipFill>
        <p:spPr bwMode="auto">
          <a:xfrm>
            <a:off x="4648200" y="4800600"/>
            <a:ext cx="2743200" cy="1731963"/>
          </a:xfrm>
          <a:prstGeom prst="rect">
            <a:avLst/>
          </a:prstGeom>
          <a:noFill/>
          <a:ln w="9525">
            <a:noFill/>
            <a:miter lim="800000"/>
            <a:headEnd/>
            <a:tailEnd/>
          </a:ln>
        </p:spPr>
      </p:pic>
      <p:sp>
        <p:nvSpPr>
          <p:cNvPr id="22539" name="Text Box 10"/>
          <p:cNvSpPr txBox="1">
            <a:spLocks noChangeArrowheads="1"/>
          </p:cNvSpPr>
          <p:nvPr/>
        </p:nvSpPr>
        <p:spPr bwMode="auto">
          <a:xfrm>
            <a:off x="6838950" y="6477000"/>
            <a:ext cx="2686050" cy="228600"/>
          </a:xfrm>
          <a:prstGeom prst="rect">
            <a:avLst/>
          </a:prstGeom>
          <a:noFill/>
          <a:ln w="9525">
            <a:noFill/>
            <a:miter lim="800000"/>
            <a:headEnd/>
            <a:tailEnd/>
          </a:ln>
        </p:spPr>
        <p:txBody>
          <a:bodyPr>
            <a:spAutoFit/>
          </a:bodyPr>
          <a:lstStyle/>
          <a:p>
            <a:r>
              <a:rPr lang="en-US" sz="900">
                <a:latin typeface="Arial Unicode MS" pitchFamily="34" charset="-128"/>
              </a:rPr>
              <a:t>Images from Calvin College, August, 2005</a:t>
            </a:r>
          </a:p>
        </p:txBody>
      </p:sp>
      <p:sp>
        <p:nvSpPr>
          <p:cNvPr id="22540" name="Rectangle 11"/>
          <p:cNvSpPr>
            <a:spLocks noGrp="1" noChangeArrowheads="1"/>
          </p:cNvSpPr>
          <p:nvPr>
            <p:ph type="body" idx="1"/>
          </p:nvPr>
        </p:nvSpPr>
        <p:spPr>
          <a:xfrm>
            <a:off x="228600" y="1447800"/>
            <a:ext cx="8229600" cy="1752600"/>
          </a:xfrm>
          <a:noFill/>
        </p:spPr>
        <p:txBody>
          <a:bodyPr/>
          <a:lstStyle/>
          <a:p>
            <a:pPr eaLnBrk="1" hangingPunct="1">
              <a:buFont typeface="Arial Unicode MS" pitchFamily="34" charset="-128"/>
              <a:buChar char=" "/>
            </a:pPr>
            <a:r>
              <a:rPr lang="en-US" i="1" smtClean="0"/>
              <a:t>Models </a:t>
            </a:r>
            <a:r>
              <a:rPr lang="en-US" smtClean="0"/>
              <a:t>are representations of certain aspects of the world.</a:t>
            </a:r>
          </a:p>
          <a:p>
            <a:pPr eaLnBrk="1" hangingPunct="1"/>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12668E7C-11D5-4B7F-A759-818ED918E4D7}" type="slidenum">
              <a:rPr lang="en-US" smtClean="0"/>
              <a:pPr/>
              <a:t>21</a:t>
            </a:fld>
            <a:endParaRPr lang="en-US" smtClean="0"/>
          </a:p>
        </p:txBody>
      </p:sp>
      <p:sp>
        <p:nvSpPr>
          <p:cNvPr id="23555" name="AutoShape 2"/>
          <p:cNvSpPr>
            <a:spLocks noChangeArrowheads="1"/>
          </p:cNvSpPr>
          <p:nvPr/>
        </p:nvSpPr>
        <p:spPr bwMode="auto">
          <a:xfrm>
            <a:off x="3886200" y="2819400"/>
            <a:ext cx="1447800" cy="1447800"/>
          </a:xfrm>
          <a:prstGeom prst="flowChartProcess">
            <a:avLst/>
          </a:prstGeom>
          <a:solidFill>
            <a:srgbClr val="FFFF99"/>
          </a:solidFill>
          <a:ln w="9525">
            <a:solidFill>
              <a:srgbClr val="800000"/>
            </a:solidFill>
            <a:miter lim="800000"/>
            <a:headEnd/>
            <a:tailEnd/>
          </a:ln>
        </p:spPr>
        <p:txBody>
          <a:bodyPr wrap="none" anchor="ctr"/>
          <a:lstStyle/>
          <a:p>
            <a:pPr algn="ctr"/>
            <a:r>
              <a:rPr lang="en-US" sz="2000">
                <a:latin typeface="Times New Roman" pitchFamily="18" charset="0"/>
              </a:rPr>
              <a:t>System</a:t>
            </a:r>
            <a:endParaRPr lang="en-US" sz="2400">
              <a:latin typeface="Times New Roman" pitchFamily="18" charset="0"/>
            </a:endParaRPr>
          </a:p>
          <a:p>
            <a:pPr algn="ctr"/>
            <a:endParaRPr lang="en-US" sz="2400">
              <a:latin typeface="Times New Roman" pitchFamily="18" charset="0"/>
            </a:endParaRPr>
          </a:p>
          <a:p>
            <a:pPr algn="ctr"/>
            <a:endParaRPr lang="en-US" sz="2400">
              <a:latin typeface="Times New Roman" pitchFamily="18" charset="0"/>
            </a:endParaRPr>
          </a:p>
          <a:p>
            <a:pPr algn="ctr"/>
            <a:endParaRPr lang="en-US" sz="2400">
              <a:latin typeface="Times New Roman" pitchFamily="18" charset="0"/>
            </a:endParaRPr>
          </a:p>
        </p:txBody>
      </p:sp>
      <p:sp>
        <p:nvSpPr>
          <p:cNvPr id="23556" name="Rectangle 3"/>
          <p:cNvSpPr>
            <a:spLocks noGrp="1" noChangeArrowheads="1"/>
          </p:cNvSpPr>
          <p:nvPr>
            <p:ph type="title"/>
          </p:nvPr>
        </p:nvSpPr>
        <p:spPr>
          <a:xfrm>
            <a:off x="685800" y="457200"/>
            <a:ext cx="7772400" cy="1143000"/>
          </a:xfrm>
        </p:spPr>
        <p:txBody>
          <a:bodyPr/>
          <a:lstStyle/>
          <a:p>
            <a:pPr eaLnBrk="1" hangingPunct="1"/>
            <a:r>
              <a:rPr lang="en-US" smtClean="0"/>
              <a:t>Modeling: Systems</a:t>
            </a:r>
          </a:p>
        </p:txBody>
      </p:sp>
      <p:sp>
        <p:nvSpPr>
          <p:cNvPr id="23557" name="AutoShape 4"/>
          <p:cNvSpPr>
            <a:spLocks noChangeArrowheads="1"/>
          </p:cNvSpPr>
          <p:nvPr/>
        </p:nvSpPr>
        <p:spPr bwMode="auto">
          <a:xfrm>
            <a:off x="4114800" y="3352800"/>
            <a:ext cx="1042988" cy="757238"/>
          </a:xfrm>
          <a:prstGeom prst="can">
            <a:avLst>
              <a:gd name="adj" fmla="val 25000"/>
            </a:avLst>
          </a:prstGeom>
          <a:solidFill>
            <a:schemeClr val="bg1"/>
          </a:solidFill>
          <a:ln w="9525">
            <a:solidFill>
              <a:srgbClr val="800000"/>
            </a:solidFill>
            <a:round/>
            <a:headEnd/>
            <a:tailEnd/>
          </a:ln>
        </p:spPr>
        <p:txBody>
          <a:bodyPr wrap="none" anchor="ctr"/>
          <a:lstStyle/>
          <a:p>
            <a:pPr algn="ctr"/>
            <a:r>
              <a:rPr lang="en-US" sz="2000">
                <a:latin typeface="Times New Roman" pitchFamily="18" charset="0"/>
              </a:rPr>
              <a:t>database</a:t>
            </a:r>
          </a:p>
        </p:txBody>
      </p:sp>
      <p:pic>
        <p:nvPicPr>
          <p:cNvPr id="23558" name="Picture 7"/>
          <p:cNvPicPr>
            <a:picLocks noChangeAspect="1" noChangeArrowheads="1"/>
          </p:cNvPicPr>
          <p:nvPr/>
        </p:nvPicPr>
        <p:blipFill>
          <a:blip r:embed="rId3" cstate="print"/>
          <a:srcRect/>
          <a:stretch>
            <a:fillRect/>
          </a:stretch>
        </p:blipFill>
        <p:spPr bwMode="auto">
          <a:xfrm>
            <a:off x="4114800" y="4659313"/>
            <a:ext cx="3733800" cy="1979612"/>
          </a:xfrm>
          <a:prstGeom prst="rect">
            <a:avLst/>
          </a:prstGeom>
          <a:noFill/>
          <a:ln w="9525">
            <a:noFill/>
            <a:miter lim="800000"/>
            <a:headEnd/>
            <a:tailEnd/>
          </a:ln>
        </p:spPr>
      </p:pic>
      <p:sp>
        <p:nvSpPr>
          <p:cNvPr id="23559" name="AutoShape 8"/>
          <p:cNvSpPr>
            <a:spLocks noChangeArrowheads="1"/>
          </p:cNvSpPr>
          <p:nvPr/>
        </p:nvSpPr>
        <p:spPr bwMode="auto">
          <a:xfrm>
            <a:off x="5791200" y="2057400"/>
            <a:ext cx="3200400" cy="2362200"/>
          </a:xfrm>
          <a:prstGeom prst="wedgeRoundRectCallout">
            <a:avLst>
              <a:gd name="adj1" fmla="val -63792"/>
              <a:gd name="adj2" fmla="val 26477"/>
              <a:gd name="adj3" fmla="val 16667"/>
            </a:avLst>
          </a:prstGeom>
          <a:noFill/>
          <a:ln w="9525" algn="ctr">
            <a:solidFill>
              <a:srgbClr val="C0C0C0"/>
            </a:solidFill>
            <a:miter lim="800000"/>
            <a:headEnd/>
            <a:tailEnd/>
          </a:ln>
        </p:spPr>
        <p:txBody>
          <a:bodyPr/>
          <a:lstStyle/>
          <a:p>
            <a:pPr algn="ctr"/>
            <a:endParaRPr lang="en-US" sz="2400">
              <a:latin typeface="Times New Roman" pitchFamily="18" charset="0"/>
            </a:endParaRPr>
          </a:p>
        </p:txBody>
      </p:sp>
      <p:sp>
        <p:nvSpPr>
          <p:cNvPr id="23560" name="AutoShape 9"/>
          <p:cNvSpPr>
            <a:spLocks noChangeArrowheads="1"/>
          </p:cNvSpPr>
          <p:nvPr/>
        </p:nvSpPr>
        <p:spPr bwMode="auto">
          <a:xfrm>
            <a:off x="4191000" y="4648200"/>
            <a:ext cx="3733800" cy="1981200"/>
          </a:xfrm>
          <a:prstGeom prst="wedgeRoundRectCallout">
            <a:avLst>
              <a:gd name="adj1" fmla="val -35588"/>
              <a:gd name="adj2" fmla="val -69069"/>
              <a:gd name="adj3" fmla="val 16667"/>
            </a:avLst>
          </a:prstGeom>
          <a:noFill/>
          <a:ln w="9525" algn="ctr">
            <a:solidFill>
              <a:srgbClr val="C0C0C0"/>
            </a:solidFill>
            <a:miter lim="800000"/>
            <a:headEnd/>
            <a:tailEnd/>
          </a:ln>
        </p:spPr>
        <p:txBody>
          <a:bodyPr/>
          <a:lstStyle/>
          <a:p>
            <a:pPr algn="ctr"/>
            <a:endParaRPr lang="en-US" sz="2400">
              <a:latin typeface="Times New Roman" pitchFamily="18" charset="0"/>
            </a:endParaRPr>
          </a:p>
        </p:txBody>
      </p:sp>
      <p:sp>
        <p:nvSpPr>
          <p:cNvPr id="23561" name="AutoShape 10"/>
          <p:cNvSpPr>
            <a:spLocks noChangeArrowheads="1"/>
          </p:cNvSpPr>
          <p:nvPr/>
        </p:nvSpPr>
        <p:spPr bwMode="auto">
          <a:xfrm>
            <a:off x="228600" y="2667000"/>
            <a:ext cx="3200400" cy="3581400"/>
          </a:xfrm>
          <a:prstGeom prst="wedgeRoundRectCallout">
            <a:avLst>
              <a:gd name="adj1" fmla="val 64139"/>
              <a:gd name="adj2" fmla="val -25000"/>
              <a:gd name="adj3" fmla="val 16667"/>
            </a:avLst>
          </a:prstGeom>
          <a:noFill/>
          <a:ln w="9525">
            <a:solidFill>
              <a:srgbClr val="C0C0C0"/>
            </a:solidFill>
            <a:miter lim="800000"/>
            <a:headEnd/>
            <a:tailEnd/>
          </a:ln>
        </p:spPr>
        <p:txBody>
          <a:bodyPr/>
          <a:lstStyle/>
          <a:p>
            <a:pPr algn="ctr"/>
            <a:endParaRPr lang="en-US" sz="2400">
              <a:latin typeface="Times New Roman" pitchFamily="18" charset="0"/>
            </a:endParaRPr>
          </a:p>
        </p:txBody>
      </p:sp>
      <p:sp>
        <p:nvSpPr>
          <p:cNvPr id="23562" name="Rectangle 11"/>
          <p:cNvSpPr>
            <a:spLocks noGrp="1" noChangeArrowheads="1"/>
          </p:cNvSpPr>
          <p:nvPr>
            <p:ph type="body" idx="1"/>
          </p:nvPr>
        </p:nvSpPr>
        <p:spPr>
          <a:xfrm>
            <a:off x="228600" y="1447800"/>
            <a:ext cx="8229600" cy="1752600"/>
          </a:xfrm>
          <a:noFill/>
        </p:spPr>
        <p:txBody>
          <a:bodyPr/>
          <a:lstStyle/>
          <a:p>
            <a:pPr eaLnBrk="1" hangingPunct="1">
              <a:buFont typeface="Arial Unicode MS" pitchFamily="34" charset="-128"/>
              <a:buChar char=" "/>
            </a:pPr>
            <a:r>
              <a:rPr lang="en-US" i="1" smtClean="0"/>
              <a:t>Models </a:t>
            </a:r>
            <a:r>
              <a:rPr lang="en-US" smtClean="0"/>
              <a:t>are representations of certain aspects of the world.</a:t>
            </a:r>
          </a:p>
          <a:p>
            <a:pPr eaLnBrk="1" hangingPunct="1"/>
            <a:endParaRPr lang="en-US" smtClean="0"/>
          </a:p>
        </p:txBody>
      </p:sp>
      <p:pic>
        <p:nvPicPr>
          <p:cNvPr id="23563" name="Picture 12"/>
          <p:cNvPicPr>
            <a:picLocks noChangeAspect="1" noChangeArrowheads="1"/>
          </p:cNvPicPr>
          <p:nvPr/>
        </p:nvPicPr>
        <p:blipFill>
          <a:blip r:embed="rId4" cstate="print"/>
          <a:srcRect r="33630"/>
          <a:stretch>
            <a:fillRect/>
          </a:stretch>
        </p:blipFill>
        <p:spPr bwMode="auto">
          <a:xfrm>
            <a:off x="304800" y="2971800"/>
            <a:ext cx="3200400" cy="2886075"/>
          </a:xfrm>
          <a:prstGeom prst="rect">
            <a:avLst/>
          </a:prstGeom>
          <a:noFill/>
          <a:ln w="9525">
            <a:noFill/>
            <a:miter lim="800000"/>
            <a:headEnd/>
            <a:tailEnd/>
          </a:ln>
        </p:spPr>
      </p:pic>
      <p:pic>
        <p:nvPicPr>
          <p:cNvPr id="23564" name="Picture 13"/>
          <p:cNvPicPr>
            <a:picLocks noChangeAspect="1" noChangeArrowheads="1"/>
          </p:cNvPicPr>
          <p:nvPr/>
        </p:nvPicPr>
        <p:blipFill>
          <a:blip r:embed="rId5" cstate="print"/>
          <a:srcRect/>
          <a:stretch>
            <a:fillRect/>
          </a:stretch>
        </p:blipFill>
        <p:spPr bwMode="auto">
          <a:xfrm>
            <a:off x="5943600" y="2133600"/>
            <a:ext cx="2971800" cy="217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0"/>
          </p:nvPr>
        </p:nvSpPr>
        <p:spPr>
          <a:noFill/>
        </p:spPr>
        <p:txBody>
          <a:bodyPr/>
          <a:lstStyle/>
          <a:p>
            <a:fld id="{2F994FAD-58EE-4349-AA6A-8E211F8C10F3}" type="slidenum">
              <a:rPr lang="en-US" smtClean="0"/>
              <a:pPr/>
              <a:t>22</a:t>
            </a:fld>
            <a:endParaRPr lang="en-US" smtClean="0"/>
          </a:p>
        </p:txBody>
      </p:sp>
      <p:sp>
        <p:nvSpPr>
          <p:cNvPr id="24579" name="Rectangle 2"/>
          <p:cNvSpPr>
            <a:spLocks noChangeArrowheads="1"/>
          </p:cNvSpPr>
          <p:nvPr/>
        </p:nvSpPr>
        <p:spPr bwMode="auto">
          <a:xfrm>
            <a:off x="5105400" y="3124200"/>
            <a:ext cx="3886200" cy="3048000"/>
          </a:xfrm>
          <a:prstGeom prst="rect">
            <a:avLst/>
          </a:prstGeom>
          <a:solidFill>
            <a:schemeClr val="accent1">
              <a:alpha val="21960"/>
            </a:schemeClr>
          </a:solidFill>
          <a:ln w="9525">
            <a:noFill/>
            <a:miter lim="800000"/>
            <a:headEnd/>
            <a:tailEnd/>
          </a:ln>
        </p:spPr>
        <p:txBody>
          <a:bodyPr wrap="none" anchor="ctr"/>
          <a:lstStyle/>
          <a:p>
            <a:endParaRPr lang="en-US"/>
          </a:p>
        </p:txBody>
      </p:sp>
      <p:sp>
        <p:nvSpPr>
          <p:cNvPr id="24580" name="Rectangle 3"/>
          <p:cNvSpPr>
            <a:spLocks noGrp="1" noChangeArrowheads="1"/>
          </p:cNvSpPr>
          <p:nvPr>
            <p:ph type="title"/>
          </p:nvPr>
        </p:nvSpPr>
        <p:spPr/>
        <p:txBody>
          <a:bodyPr/>
          <a:lstStyle/>
          <a:p>
            <a:pPr eaLnBrk="1" hangingPunct="1"/>
            <a:r>
              <a:rPr lang="en-US" smtClean="0"/>
              <a:t>Modeling and Reality</a:t>
            </a:r>
          </a:p>
        </p:txBody>
      </p:sp>
      <p:sp>
        <p:nvSpPr>
          <p:cNvPr id="24581" name="Rectangle 4"/>
          <p:cNvSpPr>
            <a:spLocks noGrp="1" noChangeArrowheads="1"/>
          </p:cNvSpPr>
          <p:nvPr>
            <p:ph type="body" sz="half" idx="1"/>
          </p:nvPr>
        </p:nvSpPr>
        <p:spPr>
          <a:xfrm>
            <a:off x="457200" y="1600200"/>
            <a:ext cx="7848600" cy="4724400"/>
          </a:xfrm>
        </p:spPr>
        <p:txBody>
          <a:bodyPr/>
          <a:lstStyle/>
          <a:p>
            <a:pPr eaLnBrk="1" hangingPunct="1"/>
            <a:r>
              <a:rPr lang="en-US" sz="2800" smtClean="0"/>
              <a:t>Blueprints aren’t buildings. </a:t>
            </a:r>
          </a:p>
          <a:p>
            <a:pPr eaLnBrk="1" hangingPunct="1"/>
            <a:r>
              <a:rPr lang="en-US" sz="2800" smtClean="0"/>
              <a:t>Models aren’t systems.</a:t>
            </a:r>
            <a:endParaRPr lang="en-US" sz="2400" smtClean="0"/>
          </a:p>
          <a:p>
            <a:pPr eaLnBrk="1" hangingPunct="1"/>
            <a:endParaRPr lang="en-US" sz="2800" smtClean="0"/>
          </a:p>
        </p:txBody>
      </p:sp>
      <p:pic>
        <p:nvPicPr>
          <p:cNvPr id="24582" name="Picture 5" descr="pipe"/>
          <p:cNvPicPr>
            <a:picLocks noGrp="1" noChangeAspect="1" noChangeArrowheads="1"/>
          </p:cNvPicPr>
          <p:nvPr>
            <p:ph sz="half" idx="2"/>
          </p:nvPr>
        </p:nvPicPr>
        <p:blipFill>
          <a:blip r:embed="rId3" cstate="print"/>
          <a:srcRect/>
          <a:stretch>
            <a:fillRect/>
          </a:stretch>
        </p:blipFill>
        <p:spPr>
          <a:xfrm>
            <a:off x="533400" y="3124200"/>
            <a:ext cx="4267200" cy="3057525"/>
          </a:xfrm>
          <a:noFill/>
        </p:spPr>
      </p:pic>
      <p:sp>
        <p:nvSpPr>
          <p:cNvPr id="24583" name="Text Box 6"/>
          <p:cNvSpPr txBox="1">
            <a:spLocks noChangeArrowheads="1"/>
          </p:cNvSpPr>
          <p:nvPr/>
        </p:nvSpPr>
        <p:spPr bwMode="auto">
          <a:xfrm>
            <a:off x="6629400" y="6477000"/>
            <a:ext cx="2476500" cy="228600"/>
          </a:xfrm>
          <a:prstGeom prst="rect">
            <a:avLst/>
          </a:prstGeom>
          <a:noFill/>
          <a:ln w="9525">
            <a:noFill/>
            <a:miter lim="800000"/>
            <a:headEnd/>
            <a:tailEnd/>
          </a:ln>
        </p:spPr>
        <p:txBody>
          <a:bodyPr wrap="none">
            <a:spAutoFit/>
          </a:bodyPr>
          <a:lstStyle/>
          <a:p>
            <a:r>
              <a:rPr lang="en-US" sz="900">
                <a:latin typeface="Arial Unicode MS" pitchFamily="34" charset="-128"/>
              </a:rPr>
              <a:t>Image from </a:t>
            </a:r>
            <a:r>
              <a:rPr lang="en-US" sz="900">
                <a:latin typeface="Arial Unicode MS" pitchFamily="34" charset="-128"/>
                <a:hlinkClick r:id="rId4"/>
              </a:rPr>
              <a:t>www.wikipedia.org</a:t>
            </a:r>
            <a:r>
              <a:rPr lang="en-US" sz="900">
                <a:latin typeface="Arial Unicode MS" pitchFamily="34" charset="-128"/>
              </a:rPr>
              <a:t>, August, 2005</a:t>
            </a:r>
          </a:p>
        </p:txBody>
      </p:sp>
      <p:pic>
        <p:nvPicPr>
          <p:cNvPr id="24584" name="Picture 7"/>
          <p:cNvPicPr>
            <a:picLocks noChangeAspect="1" noChangeArrowheads="1"/>
          </p:cNvPicPr>
          <p:nvPr/>
        </p:nvPicPr>
        <p:blipFill>
          <a:blip r:embed="rId5" cstate="print"/>
          <a:srcRect/>
          <a:stretch>
            <a:fillRect/>
          </a:stretch>
        </p:blipFill>
        <p:spPr bwMode="auto">
          <a:xfrm>
            <a:off x="5410200" y="3352800"/>
            <a:ext cx="3243263" cy="2193925"/>
          </a:xfrm>
          <a:prstGeom prst="rect">
            <a:avLst/>
          </a:prstGeom>
          <a:noFill/>
          <a:ln w="9525">
            <a:noFill/>
            <a:miter lim="800000"/>
            <a:headEnd/>
            <a:tailEnd/>
          </a:ln>
        </p:spPr>
      </p:pic>
      <p:sp>
        <p:nvSpPr>
          <p:cNvPr id="24585" name="Text Box 8"/>
          <p:cNvSpPr txBox="1">
            <a:spLocks noChangeArrowheads="1"/>
          </p:cNvSpPr>
          <p:nvPr/>
        </p:nvSpPr>
        <p:spPr bwMode="auto">
          <a:xfrm>
            <a:off x="5638800" y="5680075"/>
            <a:ext cx="2998788" cy="366713"/>
          </a:xfrm>
          <a:prstGeom prst="rect">
            <a:avLst/>
          </a:prstGeom>
          <a:noFill/>
          <a:ln w="9525">
            <a:noFill/>
            <a:miter lim="800000"/>
            <a:headEnd/>
            <a:tailEnd/>
          </a:ln>
        </p:spPr>
        <p:txBody>
          <a:bodyPr wrap="none">
            <a:spAutoFit/>
          </a:bodyPr>
          <a:lstStyle/>
          <a:p>
            <a:r>
              <a:rPr lang="en-US" i="1">
                <a:latin typeface="Comic Sans MS" pitchFamily="66" charset="0"/>
              </a:rPr>
              <a:t>Ceci n’est pas une système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07A8F25E-C61B-4D41-8605-964849C72576}" type="slidenum">
              <a:rPr lang="en-US" smtClean="0"/>
              <a:pPr/>
              <a:t>23</a:t>
            </a:fld>
            <a:endParaRPr lang="en-US" smtClean="0"/>
          </a:p>
        </p:txBody>
      </p:sp>
      <p:sp>
        <p:nvSpPr>
          <p:cNvPr id="25603" name="Rectangle 2"/>
          <p:cNvSpPr>
            <a:spLocks noGrp="1" noChangeArrowheads="1"/>
          </p:cNvSpPr>
          <p:nvPr>
            <p:ph type="body" idx="1"/>
          </p:nvPr>
        </p:nvSpPr>
        <p:spPr>
          <a:xfrm>
            <a:off x="609600" y="2286000"/>
            <a:ext cx="5715000" cy="3810000"/>
          </a:xfrm>
          <a:solidFill>
            <a:schemeClr val="bg1"/>
          </a:solidFill>
        </p:spPr>
        <p:txBody>
          <a:bodyPr/>
          <a:lstStyle/>
          <a:p>
            <a:pPr eaLnBrk="1" hangingPunct="1"/>
            <a:r>
              <a:rPr lang="en-US" smtClean="0"/>
              <a:t>Each amigo (and dozens of others) had created their own modeling languages / processes in the 1980’s.</a:t>
            </a:r>
          </a:p>
          <a:p>
            <a:pPr eaLnBrk="1" hangingPunct="1"/>
            <a:r>
              <a:rPr lang="en-US" smtClean="0"/>
              <a:t>They joined forces at Rational in the mid-90’s  to create a “Unified” Modeling Language.</a:t>
            </a:r>
          </a:p>
          <a:p>
            <a:pPr eaLnBrk="1" hangingPunct="1"/>
            <a:endParaRPr lang="en-US" smtClean="0"/>
          </a:p>
        </p:txBody>
      </p:sp>
      <p:sp>
        <p:nvSpPr>
          <p:cNvPr id="25604" name="Rectangle 3"/>
          <p:cNvSpPr>
            <a:spLocks noGrp="1" noChangeArrowheads="1"/>
          </p:cNvSpPr>
          <p:nvPr>
            <p:ph type="title"/>
          </p:nvPr>
        </p:nvSpPr>
        <p:spPr>
          <a:xfrm>
            <a:off x="2590800" y="685800"/>
            <a:ext cx="5943600" cy="1143000"/>
          </a:xfrm>
          <a:noFill/>
        </p:spPr>
        <p:txBody>
          <a:bodyPr/>
          <a:lstStyle/>
          <a:p>
            <a:pPr eaLnBrk="1" hangingPunct="1"/>
            <a:r>
              <a:rPr lang="en-US" smtClean="0"/>
              <a:t>The Three Amigos</a:t>
            </a:r>
            <a:r>
              <a:rPr lang="en-US" sz="3200" smtClean="0"/>
              <a:t>   </a:t>
            </a:r>
            <a:br>
              <a:rPr lang="en-US" sz="3200" smtClean="0"/>
            </a:br>
            <a:r>
              <a:rPr lang="en-US" sz="3200" i="1" smtClean="0"/>
              <a:t>Unified Modeling Language</a:t>
            </a:r>
          </a:p>
        </p:txBody>
      </p:sp>
      <p:sp>
        <p:nvSpPr>
          <p:cNvPr id="25605" name="Text Box 4"/>
          <p:cNvSpPr txBox="1">
            <a:spLocks noChangeArrowheads="1"/>
          </p:cNvSpPr>
          <p:nvPr/>
        </p:nvSpPr>
        <p:spPr bwMode="auto">
          <a:xfrm>
            <a:off x="6553200" y="6478588"/>
            <a:ext cx="2540000" cy="228600"/>
          </a:xfrm>
          <a:prstGeom prst="rect">
            <a:avLst/>
          </a:prstGeom>
          <a:noFill/>
          <a:ln w="9525">
            <a:noFill/>
            <a:miter lim="800000"/>
            <a:headEnd/>
            <a:tailEnd/>
          </a:ln>
        </p:spPr>
        <p:txBody>
          <a:bodyPr wrap="none">
            <a:spAutoFit/>
          </a:bodyPr>
          <a:lstStyle/>
          <a:p>
            <a:r>
              <a:rPr lang="en-US" sz="900">
                <a:latin typeface="Arial Unicode MS" pitchFamily="34" charset="-128"/>
              </a:rPr>
              <a:t>Images from </a:t>
            </a:r>
            <a:r>
              <a:rPr lang="en-US" sz="900">
                <a:latin typeface="Arial Unicode MS" pitchFamily="34" charset="-128"/>
                <a:hlinkClick r:id="rId3"/>
              </a:rPr>
              <a:t>www.rational.com</a:t>
            </a:r>
            <a:r>
              <a:rPr lang="en-US" sz="900">
                <a:latin typeface="Arial Unicode MS" pitchFamily="34" charset="-128"/>
              </a:rPr>
              <a:t>, January, 2003</a:t>
            </a:r>
          </a:p>
        </p:txBody>
      </p:sp>
      <p:sp>
        <p:nvSpPr>
          <p:cNvPr id="25606" name="Text Box 5"/>
          <p:cNvSpPr txBox="1">
            <a:spLocks noChangeArrowheads="1"/>
          </p:cNvSpPr>
          <p:nvPr/>
        </p:nvSpPr>
        <p:spPr bwMode="auto">
          <a:xfrm>
            <a:off x="7758113" y="2363788"/>
            <a:ext cx="758825" cy="581025"/>
          </a:xfrm>
          <a:prstGeom prst="rect">
            <a:avLst/>
          </a:prstGeom>
          <a:noFill/>
          <a:ln w="9525">
            <a:noFill/>
            <a:miter lim="800000"/>
            <a:headEnd/>
            <a:tailEnd/>
          </a:ln>
        </p:spPr>
        <p:txBody>
          <a:bodyPr wrap="none">
            <a:spAutoFit/>
          </a:bodyPr>
          <a:lstStyle/>
          <a:p>
            <a:r>
              <a:rPr lang="en-US" sz="1600">
                <a:latin typeface="Arial Unicode MS" pitchFamily="34" charset="-128"/>
              </a:rPr>
              <a:t>Grady</a:t>
            </a:r>
          </a:p>
          <a:p>
            <a:r>
              <a:rPr lang="en-US" sz="1600">
                <a:latin typeface="Arial Unicode MS" pitchFamily="34" charset="-128"/>
              </a:rPr>
              <a:t>Booch</a:t>
            </a:r>
          </a:p>
        </p:txBody>
      </p:sp>
      <p:sp>
        <p:nvSpPr>
          <p:cNvPr id="25607" name="Text Box 6"/>
          <p:cNvSpPr txBox="1">
            <a:spLocks noChangeArrowheads="1"/>
          </p:cNvSpPr>
          <p:nvPr/>
        </p:nvSpPr>
        <p:spPr bwMode="auto">
          <a:xfrm>
            <a:off x="6234113" y="5792788"/>
            <a:ext cx="1831975" cy="336550"/>
          </a:xfrm>
          <a:prstGeom prst="rect">
            <a:avLst/>
          </a:prstGeom>
          <a:noFill/>
          <a:ln w="9525">
            <a:noFill/>
            <a:miter lim="800000"/>
            <a:headEnd/>
            <a:tailEnd/>
          </a:ln>
        </p:spPr>
        <p:txBody>
          <a:bodyPr wrap="none">
            <a:spAutoFit/>
          </a:bodyPr>
          <a:lstStyle/>
          <a:p>
            <a:r>
              <a:rPr lang="en-US" sz="1600">
                <a:latin typeface="Arial Unicode MS" pitchFamily="34" charset="-128"/>
              </a:rPr>
              <a:t>James Rumbaugh</a:t>
            </a:r>
          </a:p>
        </p:txBody>
      </p:sp>
      <p:sp>
        <p:nvSpPr>
          <p:cNvPr id="25608" name="Text Box 7"/>
          <p:cNvSpPr txBox="1">
            <a:spLocks noChangeArrowheads="1"/>
          </p:cNvSpPr>
          <p:nvPr/>
        </p:nvSpPr>
        <p:spPr bwMode="auto">
          <a:xfrm>
            <a:off x="7605713" y="5183188"/>
            <a:ext cx="1449387" cy="336550"/>
          </a:xfrm>
          <a:prstGeom prst="rect">
            <a:avLst/>
          </a:prstGeom>
          <a:noFill/>
          <a:ln w="9525">
            <a:noFill/>
            <a:miter lim="800000"/>
            <a:headEnd/>
            <a:tailEnd/>
          </a:ln>
        </p:spPr>
        <p:txBody>
          <a:bodyPr wrap="none">
            <a:spAutoFit/>
          </a:bodyPr>
          <a:lstStyle/>
          <a:p>
            <a:r>
              <a:rPr lang="en-US" sz="1600">
                <a:latin typeface="Arial Unicode MS" pitchFamily="34" charset="-128"/>
              </a:rPr>
              <a:t>Ivar Jacobson</a:t>
            </a:r>
          </a:p>
        </p:txBody>
      </p:sp>
      <p:pic>
        <p:nvPicPr>
          <p:cNvPr id="25609" name="Picture 8" descr="uml_lg"/>
          <p:cNvPicPr>
            <a:picLocks noChangeAspect="1" noChangeArrowheads="1"/>
          </p:cNvPicPr>
          <p:nvPr/>
        </p:nvPicPr>
        <p:blipFill>
          <a:blip r:embed="rId4" cstate="print"/>
          <a:srcRect/>
          <a:stretch>
            <a:fillRect/>
          </a:stretch>
        </p:blipFill>
        <p:spPr bwMode="auto">
          <a:xfrm>
            <a:off x="304800" y="609600"/>
            <a:ext cx="2133600" cy="1617663"/>
          </a:xfrm>
          <a:prstGeom prst="rect">
            <a:avLst/>
          </a:prstGeom>
          <a:noFill/>
          <a:ln w="9525">
            <a:noFill/>
            <a:miter lim="800000"/>
            <a:headEnd/>
            <a:tailEnd/>
          </a:ln>
        </p:spPr>
      </p:pic>
      <p:pic>
        <p:nvPicPr>
          <p:cNvPr id="25610" name="Picture 9" descr="booch"/>
          <p:cNvPicPr>
            <a:picLocks noChangeAspect="1" noChangeArrowheads="1"/>
          </p:cNvPicPr>
          <p:nvPr/>
        </p:nvPicPr>
        <p:blipFill>
          <a:blip r:embed="rId5" cstate="print"/>
          <a:srcRect/>
          <a:stretch>
            <a:fillRect/>
          </a:stretch>
        </p:blipFill>
        <p:spPr bwMode="auto">
          <a:xfrm>
            <a:off x="6538913" y="2286000"/>
            <a:ext cx="1211262" cy="1676400"/>
          </a:xfrm>
          <a:prstGeom prst="rect">
            <a:avLst/>
          </a:prstGeom>
          <a:noFill/>
          <a:ln w="9525">
            <a:noFill/>
            <a:miter lim="800000"/>
            <a:headEnd/>
            <a:tailEnd/>
          </a:ln>
        </p:spPr>
      </p:pic>
      <p:pic>
        <p:nvPicPr>
          <p:cNvPr id="25611" name="Picture 10" descr="jacobson"/>
          <p:cNvPicPr>
            <a:picLocks noChangeAspect="1" noChangeArrowheads="1"/>
          </p:cNvPicPr>
          <p:nvPr/>
        </p:nvPicPr>
        <p:blipFill>
          <a:blip r:embed="rId6" cstate="print"/>
          <a:srcRect/>
          <a:stretch>
            <a:fillRect/>
          </a:stretch>
        </p:blipFill>
        <p:spPr bwMode="auto">
          <a:xfrm>
            <a:off x="7681913" y="3581400"/>
            <a:ext cx="1184275" cy="1638300"/>
          </a:xfrm>
          <a:prstGeom prst="rect">
            <a:avLst/>
          </a:prstGeom>
          <a:noFill/>
          <a:ln w="9525">
            <a:noFill/>
            <a:miter lim="800000"/>
            <a:headEnd/>
            <a:tailEnd/>
          </a:ln>
        </p:spPr>
      </p:pic>
      <p:pic>
        <p:nvPicPr>
          <p:cNvPr id="25612" name="Picture 11" descr="rumbaugh"/>
          <p:cNvPicPr>
            <a:picLocks noChangeAspect="1" noChangeArrowheads="1"/>
          </p:cNvPicPr>
          <p:nvPr/>
        </p:nvPicPr>
        <p:blipFill>
          <a:blip r:embed="rId7" cstate="print"/>
          <a:srcRect/>
          <a:stretch>
            <a:fillRect/>
          </a:stretch>
        </p:blipFill>
        <p:spPr bwMode="auto">
          <a:xfrm>
            <a:off x="6310313" y="4114800"/>
            <a:ext cx="1204912" cy="167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2136BF43-83FE-4D18-B2F1-AB7F796D1D30}" type="slidenum">
              <a:rPr lang="en-US" smtClean="0"/>
              <a:pPr/>
              <a:t>24</a:t>
            </a:fld>
            <a:endParaRPr lang="en-US" smtClean="0"/>
          </a:p>
        </p:txBody>
      </p:sp>
      <p:sp>
        <p:nvSpPr>
          <p:cNvPr id="26627" name="Rectangle 2"/>
          <p:cNvSpPr>
            <a:spLocks noGrp="1" noChangeArrowheads="1"/>
          </p:cNvSpPr>
          <p:nvPr>
            <p:ph type="body" idx="1"/>
          </p:nvPr>
        </p:nvSpPr>
        <p:spPr>
          <a:xfrm>
            <a:off x="609600" y="2286000"/>
            <a:ext cx="7467600" cy="3810000"/>
          </a:xfrm>
          <a:solidFill>
            <a:schemeClr val="bg1"/>
          </a:solidFill>
        </p:spPr>
        <p:txBody>
          <a:bodyPr/>
          <a:lstStyle/>
          <a:p>
            <a:pPr eaLnBrk="1" hangingPunct="1"/>
            <a:r>
              <a:rPr lang="en-US" smtClean="0"/>
              <a:t>The OMG, a non-profit consortium of companies, produces and maintains standards.</a:t>
            </a:r>
          </a:p>
          <a:p>
            <a:pPr eaLnBrk="1" hangingPunct="1"/>
            <a:r>
              <a:rPr lang="en-US" smtClean="0"/>
              <a:t>UML Standards:</a:t>
            </a:r>
          </a:p>
          <a:p>
            <a:pPr lvl="1" eaLnBrk="1" hangingPunct="1"/>
            <a:r>
              <a:rPr lang="en-US" smtClean="0"/>
              <a:t>UML 2.0 Superstructure, 2004</a:t>
            </a:r>
          </a:p>
          <a:p>
            <a:pPr eaLnBrk="1" hangingPunct="1"/>
            <a:r>
              <a:rPr lang="en-US" smtClean="0"/>
              <a:t>UML Profiles</a:t>
            </a:r>
          </a:p>
          <a:p>
            <a:pPr lvl="1" eaLnBrk="1" hangingPunct="1"/>
            <a:r>
              <a:rPr lang="en-US" smtClean="0"/>
              <a:t>Real-time profile, 2005</a:t>
            </a:r>
          </a:p>
        </p:txBody>
      </p:sp>
      <p:sp>
        <p:nvSpPr>
          <p:cNvPr id="26628" name="Text Box 3"/>
          <p:cNvSpPr txBox="1">
            <a:spLocks noChangeArrowheads="1"/>
          </p:cNvSpPr>
          <p:nvPr/>
        </p:nvSpPr>
        <p:spPr bwMode="auto">
          <a:xfrm>
            <a:off x="6858000" y="6478588"/>
            <a:ext cx="2286000" cy="228600"/>
          </a:xfrm>
          <a:prstGeom prst="rect">
            <a:avLst/>
          </a:prstGeom>
          <a:noFill/>
          <a:ln w="9525">
            <a:noFill/>
            <a:miter lim="800000"/>
            <a:headEnd/>
            <a:tailEnd/>
          </a:ln>
        </p:spPr>
        <p:txBody>
          <a:bodyPr wrap="none">
            <a:spAutoFit/>
          </a:bodyPr>
          <a:lstStyle/>
          <a:p>
            <a:r>
              <a:rPr lang="en-US" sz="900">
                <a:latin typeface="Arial Unicode MS" pitchFamily="34" charset="-128"/>
              </a:rPr>
              <a:t>Images from </a:t>
            </a:r>
            <a:r>
              <a:rPr lang="en-US" sz="900">
                <a:latin typeface="Arial Unicode MS" pitchFamily="34" charset="-128"/>
                <a:hlinkClick r:id="rId3"/>
              </a:rPr>
              <a:t>www.omg.org</a:t>
            </a:r>
            <a:r>
              <a:rPr lang="en-US" sz="900">
                <a:latin typeface="Arial Unicode MS" pitchFamily="34" charset="-128"/>
              </a:rPr>
              <a:t>, August, 2005</a:t>
            </a:r>
          </a:p>
        </p:txBody>
      </p:sp>
      <p:pic>
        <p:nvPicPr>
          <p:cNvPr id="26629" name="Picture 4" descr="omg-home"/>
          <p:cNvPicPr>
            <a:picLocks noChangeAspect="1" noChangeArrowheads="1"/>
          </p:cNvPicPr>
          <p:nvPr/>
        </p:nvPicPr>
        <p:blipFill>
          <a:blip r:embed="rId4" cstate="print"/>
          <a:srcRect/>
          <a:stretch>
            <a:fillRect/>
          </a:stretch>
        </p:blipFill>
        <p:spPr bwMode="auto">
          <a:xfrm>
            <a:off x="228600" y="838200"/>
            <a:ext cx="2286000" cy="935038"/>
          </a:xfrm>
          <a:prstGeom prst="rect">
            <a:avLst/>
          </a:prstGeom>
          <a:noFill/>
          <a:ln w="9525">
            <a:noFill/>
            <a:miter lim="800000"/>
            <a:headEnd/>
            <a:tailEnd/>
          </a:ln>
        </p:spPr>
      </p:pic>
      <p:sp>
        <p:nvSpPr>
          <p:cNvPr id="26630" name="Rectangle 5"/>
          <p:cNvSpPr>
            <a:spLocks noGrp="1" noChangeArrowheads="1"/>
          </p:cNvSpPr>
          <p:nvPr>
            <p:ph type="title"/>
          </p:nvPr>
        </p:nvSpPr>
        <p:spPr>
          <a:xfrm>
            <a:off x="2590800" y="685800"/>
            <a:ext cx="5943600" cy="1143000"/>
          </a:xfrm>
          <a:noFill/>
        </p:spPr>
        <p:txBody>
          <a:bodyPr/>
          <a:lstStyle/>
          <a:p>
            <a:pPr eaLnBrk="1" hangingPunct="1"/>
            <a:r>
              <a:rPr lang="en-US" smtClean="0"/>
              <a:t>OMG   </a:t>
            </a:r>
            <a:br>
              <a:rPr lang="en-US" smtClean="0"/>
            </a:br>
            <a:r>
              <a:rPr lang="en-US" sz="3200" smtClean="0"/>
              <a:t>UML Standards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B8A2092A-0826-4102-AA75-6771C3639372}" type="slidenum">
              <a:rPr lang="en-US" smtClean="0"/>
              <a:pPr/>
              <a:t>25</a:t>
            </a:fld>
            <a:endParaRPr lang="en-US" smtClean="0"/>
          </a:p>
        </p:txBody>
      </p:sp>
      <p:sp>
        <p:nvSpPr>
          <p:cNvPr id="27651" name="Rectangle 2"/>
          <p:cNvSpPr>
            <a:spLocks noGrp="1" noChangeArrowheads="1"/>
          </p:cNvSpPr>
          <p:nvPr>
            <p:ph type="title"/>
          </p:nvPr>
        </p:nvSpPr>
        <p:spPr/>
        <p:txBody>
          <a:bodyPr/>
          <a:lstStyle/>
          <a:p>
            <a:pPr eaLnBrk="1" hangingPunct="1"/>
            <a:r>
              <a:rPr lang="en-US" smtClean="0"/>
              <a:t>UML Tools</a:t>
            </a:r>
          </a:p>
        </p:txBody>
      </p:sp>
      <p:sp>
        <p:nvSpPr>
          <p:cNvPr id="27652" name="Rectangle 3"/>
          <p:cNvSpPr>
            <a:spLocks noGrp="1" noChangeArrowheads="1"/>
          </p:cNvSpPr>
          <p:nvPr>
            <p:ph type="body" idx="1"/>
          </p:nvPr>
        </p:nvSpPr>
        <p:spPr/>
        <p:txBody>
          <a:bodyPr/>
          <a:lstStyle/>
          <a:p>
            <a:pPr eaLnBrk="1" hangingPunct="1">
              <a:buFont typeface="Arial" charset="0"/>
              <a:buNone/>
            </a:pPr>
            <a:r>
              <a:rPr lang="en-US" smtClean="0"/>
              <a:t>There are many tools that support UML:</a:t>
            </a:r>
          </a:p>
          <a:p>
            <a:pPr lvl="1" eaLnBrk="1" hangingPunct="1"/>
            <a:r>
              <a:rPr lang="en-US" smtClean="0"/>
              <a:t>IBM Rational Rose</a:t>
            </a:r>
          </a:p>
          <a:p>
            <a:pPr lvl="1" eaLnBrk="1" hangingPunct="1"/>
            <a:r>
              <a:rPr lang="en-US" smtClean="0"/>
              <a:t>iLogix Rhapsody</a:t>
            </a:r>
          </a:p>
          <a:p>
            <a:pPr lvl="1" eaLnBrk="1" hangingPunct="1"/>
            <a:r>
              <a:rPr lang="en-US" smtClean="0"/>
              <a:t>Microsoft Visio</a:t>
            </a:r>
          </a:p>
          <a:p>
            <a:pPr lvl="1" eaLnBrk="1" hangingPunct="1"/>
            <a:r>
              <a:rPr lang="en-US" smtClean="0"/>
              <a:t>Sparx Enterprise Architect</a:t>
            </a:r>
          </a:p>
          <a:p>
            <a:pPr lvl="1" eaLnBrk="1" hangingPunct="1"/>
            <a:r>
              <a:rPr lang="en-US" smtClean="0"/>
              <a:t>… </a:t>
            </a:r>
          </a:p>
          <a:p>
            <a:pPr eaLnBrk="1" hangingPunct="1"/>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C4AE6224-F6A2-413F-A722-83BA7040A112}" type="slidenum">
              <a:rPr lang="en-US" smtClean="0"/>
              <a:pPr/>
              <a:t>26</a:t>
            </a:fld>
            <a:endParaRPr lang="en-US" smtClean="0"/>
          </a:p>
        </p:txBody>
      </p:sp>
      <p:sp>
        <p:nvSpPr>
          <p:cNvPr id="28675" name="Rectangle 2"/>
          <p:cNvSpPr>
            <a:spLocks noGrp="1" noChangeArrowheads="1"/>
          </p:cNvSpPr>
          <p:nvPr>
            <p:ph type="title"/>
          </p:nvPr>
        </p:nvSpPr>
        <p:spPr/>
        <p:txBody>
          <a:bodyPr/>
          <a:lstStyle/>
          <a:p>
            <a:pPr eaLnBrk="1" hangingPunct="1"/>
            <a:r>
              <a:rPr lang="en-US" smtClean="0"/>
              <a:t>Diagramming Languages</a:t>
            </a:r>
          </a:p>
        </p:txBody>
      </p:sp>
      <p:sp>
        <p:nvSpPr>
          <p:cNvPr id="28676" name="Rectangle 3"/>
          <p:cNvSpPr>
            <a:spLocks noGrp="1" noChangeArrowheads="1"/>
          </p:cNvSpPr>
          <p:nvPr>
            <p:ph type="body" idx="1"/>
          </p:nvPr>
        </p:nvSpPr>
        <p:spPr>
          <a:xfrm>
            <a:off x="533400" y="1600200"/>
            <a:ext cx="7772400" cy="4876800"/>
          </a:xfrm>
        </p:spPr>
        <p:txBody>
          <a:bodyPr/>
          <a:lstStyle/>
          <a:p>
            <a:pPr eaLnBrk="1" hangingPunct="1"/>
            <a:r>
              <a:rPr lang="en-US" smtClean="0"/>
              <a:t>UML Diagramming languages provide various views on a single meta-model.</a:t>
            </a:r>
          </a:p>
          <a:p>
            <a:pPr eaLnBrk="1" hangingPunct="1"/>
            <a:r>
              <a:rPr lang="en-US" smtClean="0"/>
              <a:t>These views are loosely organized into the following types of diagrams:</a:t>
            </a:r>
          </a:p>
          <a:p>
            <a:pPr lvl="1" eaLnBrk="1" hangingPunct="1"/>
            <a:r>
              <a:rPr lang="en-US" smtClean="0"/>
              <a:t>Structural</a:t>
            </a:r>
          </a:p>
          <a:p>
            <a:pPr lvl="1" eaLnBrk="1" hangingPunct="1"/>
            <a:endParaRPr lang="en-US" sz="1000" smtClean="0"/>
          </a:p>
          <a:p>
            <a:pPr lvl="1" eaLnBrk="1" hangingPunct="1"/>
            <a:r>
              <a:rPr lang="en-US" smtClean="0"/>
              <a:t>Behavioral</a:t>
            </a:r>
          </a:p>
          <a:p>
            <a:pPr lvl="1" eaLnBrk="1" hangingPunct="1"/>
            <a:endParaRPr lang="en-US" sz="1200" smtClean="0"/>
          </a:p>
          <a:p>
            <a:pPr eaLnBrk="1" hangingPunct="1"/>
            <a:r>
              <a:rPr lang="en-US" smtClean="0"/>
              <a:t>UML 2.0 includes 13 languages.</a:t>
            </a:r>
          </a:p>
          <a:p>
            <a:pPr eaLnBrk="1" hangingPunct="1"/>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20F2A9E8-C56B-4A63-9375-0B751A0806BA}" type="slidenum">
              <a:rPr lang="en-US" smtClean="0"/>
              <a:pPr/>
              <a:t>27</a:t>
            </a:fld>
            <a:endParaRPr lang="en-US" smtClean="0"/>
          </a:p>
        </p:txBody>
      </p:sp>
      <p:sp>
        <p:nvSpPr>
          <p:cNvPr id="29699" name="Rectangle 2"/>
          <p:cNvSpPr>
            <a:spLocks noGrp="1" noChangeArrowheads="1"/>
          </p:cNvSpPr>
          <p:nvPr>
            <p:ph type="title"/>
          </p:nvPr>
        </p:nvSpPr>
        <p:spPr/>
        <p:txBody>
          <a:bodyPr/>
          <a:lstStyle/>
          <a:p>
            <a:pPr eaLnBrk="1" hangingPunct="1"/>
            <a:r>
              <a:rPr lang="en-US" smtClean="0"/>
              <a:t>UML 2.0 Diagrams</a:t>
            </a:r>
          </a:p>
        </p:txBody>
      </p:sp>
      <p:pic>
        <p:nvPicPr>
          <p:cNvPr id="29700" name="Picture 3"/>
          <p:cNvPicPr>
            <a:picLocks noGrp="1" noChangeAspect="1" noChangeArrowheads="1"/>
          </p:cNvPicPr>
          <p:nvPr>
            <p:ph idx="1"/>
          </p:nvPr>
        </p:nvPicPr>
        <p:blipFill>
          <a:blip r:embed="rId3" cstate="print"/>
          <a:srcRect/>
          <a:stretch>
            <a:fillRect/>
          </a:stretch>
        </p:blipFill>
        <p:spPr>
          <a:xfrm>
            <a:off x="457200" y="1600200"/>
            <a:ext cx="8224838" cy="4341813"/>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p>
            <a:fld id="{763954F9-2227-49E6-8199-45DF9E2C9579}" type="slidenum">
              <a:rPr lang="en-US" smtClean="0"/>
              <a:pPr/>
              <a:t>28</a:t>
            </a:fld>
            <a:endParaRPr lang="en-US" smtClean="0"/>
          </a:p>
        </p:txBody>
      </p:sp>
      <p:sp>
        <p:nvSpPr>
          <p:cNvPr id="30723" name="Rectangle 2"/>
          <p:cNvSpPr>
            <a:spLocks noGrp="1" noChangeArrowheads="1"/>
          </p:cNvSpPr>
          <p:nvPr>
            <p:ph type="title"/>
          </p:nvPr>
        </p:nvSpPr>
        <p:spPr/>
        <p:txBody>
          <a:bodyPr/>
          <a:lstStyle/>
          <a:p>
            <a:pPr eaLnBrk="1" hangingPunct="1"/>
            <a:r>
              <a:rPr lang="en-US" smtClean="0"/>
              <a:t>Example: Use-Case Diagram</a:t>
            </a:r>
          </a:p>
        </p:txBody>
      </p:sp>
      <p:pic>
        <p:nvPicPr>
          <p:cNvPr id="30724" name="Picture 3"/>
          <p:cNvPicPr>
            <a:picLocks noGrp="1" noChangeAspect="1" noChangeArrowheads="1"/>
          </p:cNvPicPr>
          <p:nvPr>
            <p:ph idx="1"/>
          </p:nvPr>
        </p:nvPicPr>
        <p:blipFill>
          <a:blip r:embed="rId3" cstate="print"/>
          <a:srcRect/>
          <a:stretch>
            <a:fillRect/>
          </a:stretch>
        </p:blipFill>
        <p:spPr>
          <a:xfrm>
            <a:off x="1341438" y="2625725"/>
            <a:ext cx="6461125" cy="2673350"/>
          </a:xfrm>
          <a:noFill/>
        </p:spPr>
      </p:pic>
      <p:sp>
        <p:nvSpPr>
          <p:cNvPr id="30725" name="Text Box 4"/>
          <p:cNvSpPr txBox="1">
            <a:spLocks noChangeArrowheads="1"/>
          </p:cNvSpPr>
          <p:nvPr/>
        </p:nvSpPr>
        <p:spPr bwMode="auto">
          <a:xfrm>
            <a:off x="6699250" y="6478588"/>
            <a:ext cx="2444750" cy="228600"/>
          </a:xfrm>
          <a:prstGeom prst="rect">
            <a:avLst/>
          </a:prstGeom>
          <a:noFill/>
          <a:ln w="9525">
            <a:noFill/>
            <a:miter lim="800000"/>
            <a:headEnd/>
            <a:tailEnd/>
          </a:ln>
        </p:spPr>
        <p:txBody>
          <a:bodyPr wrap="none">
            <a:spAutoFit/>
          </a:bodyPr>
          <a:lstStyle/>
          <a:p>
            <a:r>
              <a:rPr lang="en-US" sz="900">
                <a:latin typeface="Arial Unicode MS" pitchFamily="34" charset="-128"/>
              </a:rPr>
              <a:t>Example from </a:t>
            </a:r>
            <a:r>
              <a:rPr lang="en-US" sz="900">
                <a:latin typeface="Arial Unicode MS" pitchFamily="34" charset="-128"/>
                <a:hlinkClick r:id="rId4"/>
              </a:rPr>
              <a:t>www.ilogix.com</a:t>
            </a:r>
            <a:r>
              <a:rPr lang="en-US" sz="900">
                <a:latin typeface="Arial Unicode MS" pitchFamily="34" charset="-128"/>
              </a:rPr>
              <a:t>, August, 2005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p>
            <a:fld id="{24DECAB5-CA32-4A98-A841-9BB356837250}" type="slidenum">
              <a:rPr lang="en-US" smtClean="0"/>
              <a:pPr/>
              <a:t>29</a:t>
            </a:fld>
            <a:endParaRPr lang="en-US" smtClean="0"/>
          </a:p>
        </p:txBody>
      </p:sp>
      <p:sp>
        <p:nvSpPr>
          <p:cNvPr id="31747" name="Rectangle 2"/>
          <p:cNvSpPr>
            <a:spLocks noGrp="1" noChangeArrowheads="1"/>
          </p:cNvSpPr>
          <p:nvPr>
            <p:ph type="title"/>
          </p:nvPr>
        </p:nvSpPr>
        <p:spPr/>
        <p:txBody>
          <a:bodyPr/>
          <a:lstStyle/>
          <a:p>
            <a:pPr eaLnBrk="1" hangingPunct="1"/>
            <a:r>
              <a:rPr lang="en-US" smtClean="0"/>
              <a:t>Example: Class Diagram</a:t>
            </a:r>
          </a:p>
        </p:txBody>
      </p:sp>
      <p:sp>
        <p:nvSpPr>
          <p:cNvPr id="31748" name="Text Box 3"/>
          <p:cNvSpPr txBox="1">
            <a:spLocks noChangeArrowheads="1"/>
          </p:cNvSpPr>
          <p:nvPr/>
        </p:nvSpPr>
        <p:spPr bwMode="auto">
          <a:xfrm>
            <a:off x="6699250" y="6478588"/>
            <a:ext cx="2444750" cy="228600"/>
          </a:xfrm>
          <a:prstGeom prst="rect">
            <a:avLst/>
          </a:prstGeom>
          <a:noFill/>
          <a:ln w="9525">
            <a:noFill/>
            <a:miter lim="800000"/>
            <a:headEnd/>
            <a:tailEnd/>
          </a:ln>
        </p:spPr>
        <p:txBody>
          <a:bodyPr wrap="none">
            <a:spAutoFit/>
          </a:bodyPr>
          <a:lstStyle/>
          <a:p>
            <a:r>
              <a:rPr lang="en-US" sz="900">
                <a:latin typeface="Arial Unicode MS" pitchFamily="34" charset="-128"/>
              </a:rPr>
              <a:t>Example from </a:t>
            </a:r>
            <a:r>
              <a:rPr lang="en-US" sz="900">
                <a:latin typeface="Arial Unicode MS" pitchFamily="34" charset="-128"/>
                <a:hlinkClick r:id="rId3"/>
              </a:rPr>
              <a:t>www.ilogix.com</a:t>
            </a:r>
            <a:r>
              <a:rPr lang="en-US" sz="900">
                <a:latin typeface="Arial Unicode MS" pitchFamily="34" charset="-128"/>
              </a:rPr>
              <a:t>, August, 2005</a:t>
            </a:r>
          </a:p>
        </p:txBody>
      </p:sp>
      <p:pic>
        <p:nvPicPr>
          <p:cNvPr id="31749" name="Picture 4"/>
          <p:cNvPicPr>
            <a:picLocks noGrp="1" noChangeAspect="1" noChangeArrowheads="1"/>
          </p:cNvPicPr>
          <p:nvPr>
            <p:ph idx="1"/>
          </p:nvPr>
        </p:nvPicPr>
        <p:blipFill>
          <a:blip r:embed="rId4" cstate="print"/>
          <a:srcRect/>
          <a:stretch>
            <a:fillRect/>
          </a:stretch>
        </p:blipFill>
        <p:spPr>
          <a:xfrm>
            <a:off x="3352800" y="1752600"/>
            <a:ext cx="2001838" cy="4765675"/>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9330" name="Picture 2" descr="ROTATED"/>
          <p:cNvPicPr>
            <a:picLocks noChangeAspect="1" noChangeArrowheads="1"/>
          </p:cNvPicPr>
          <p:nvPr/>
        </p:nvPicPr>
        <p:blipFill>
          <a:blip r:embed="rId3" cstate="print"/>
          <a:srcRect/>
          <a:stretch>
            <a:fillRect/>
          </a:stretch>
        </p:blipFill>
        <p:spPr bwMode="auto">
          <a:xfrm>
            <a:off x="3962400" y="228600"/>
            <a:ext cx="4419600" cy="6553200"/>
          </a:xfrm>
          <a:prstGeom prst="rect">
            <a:avLst/>
          </a:prstGeom>
          <a:noFill/>
          <a:ln w="9525">
            <a:noFill/>
            <a:miter lim="800000"/>
            <a:headEnd/>
            <a:tailEnd/>
          </a:ln>
        </p:spPr>
      </p:pic>
      <p:pic>
        <p:nvPicPr>
          <p:cNvPr id="10246" name="Picture 6" descr="NEUTERED"/>
          <p:cNvPicPr>
            <a:picLocks noChangeAspect="1" noChangeArrowheads="1"/>
          </p:cNvPicPr>
          <p:nvPr/>
        </p:nvPicPr>
        <p:blipFill>
          <a:blip r:embed="rId4" cstate="print"/>
          <a:srcRect t="3334" r="-179"/>
          <a:stretch>
            <a:fillRect/>
          </a:stretch>
        </p:blipFill>
        <p:spPr bwMode="auto">
          <a:xfrm>
            <a:off x="3989388" y="228600"/>
            <a:ext cx="4468812" cy="6629400"/>
          </a:xfrm>
          <a:prstGeom prst="rect">
            <a:avLst/>
          </a:prstGeom>
          <a:noFill/>
          <a:ln w="9525">
            <a:noFill/>
            <a:miter lim="800000"/>
            <a:headEnd/>
            <a:tailEnd/>
          </a:ln>
        </p:spPr>
      </p:pic>
      <p:sp>
        <p:nvSpPr>
          <p:cNvPr id="6148" name="Rectangle 3"/>
          <p:cNvSpPr>
            <a:spLocks noChangeArrowheads="1"/>
          </p:cNvSpPr>
          <p:nvPr/>
        </p:nvSpPr>
        <p:spPr bwMode="auto">
          <a:xfrm>
            <a:off x="8382000" y="6553200"/>
            <a:ext cx="762000" cy="304800"/>
          </a:xfrm>
          <a:prstGeom prst="rect">
            <a:avLst/>
          </a:prstGeom>
          <a:solidFill>
            <a:schemeClr val="bg1"/>
          </a:solidFill>
          <a:ln w="9525">
            <a:noFill/>
            <a:miter lim="800000"/>
            <a:headEnd/>
            <a:tailEnd/>
          </a:ln>
        </p:spPr>
        <p:txBody>
          <a:bodyPr wrap="none" anchor="ctr"/>
          <a:lstStyle/>
          <a:p>
            <a:endParaRPr lang="en-US"/>
          </a:p>
        </p:txBody>
      </p:sp>
      <p:sp>
        <p:nvSpPr>
          <p:cNvPr id="10242" name="Rectangle 2"/>
          <p:cNvSpPr>
            <a:spLocks noGrp="1" noChangeArrowheads="1"/>
          </p:cNvSpPr>
          <p:nvPr>
            <p:ph type="title"/>
          </p:nvPr>
        </p:nvSpPr>
        <p:spPr>
          <a:xfrm>
            <a:off x="381000" y="2362200"/>
            <a:ext cx="4038600" cy="1143000"/>
          </a:xfrm>
        </p:spPr>
        <p:txBody>
          <a:bodyPr/>
          <a:lstStyle/>
          <a:p>
            <a:pPr eaLnBrk="1" hangingPunct="1"/>
            <a:r>
              <a:rPr lang="en-US" smtClean="0"/>
              <a:t>A Similar Story</a:t>
            </a:r>
            <a:r>
              <a:rPr lang="en-US" sz="3600" smtClean="0"/>
              <a:t> (in pictures)</a:t>
            </a:r>
          </a:p>
        </p:txBody>
      </p:sp>
      <p:sp>
        <p:nvSpPr>
          <p:cNvPr id="6150" name="Rectangle 1024"/>
          <p:cNvSpPr>
            <a:spLocks noChangeArrowheads="1"/>
          </p:cNvSpPr>
          <p:nvPr/>
        </p:nvSpPr>
        <p:spPr bwMode="auto">
          <a:xfrm>
            <a:off x="457200" y="457200"/>
            <a:ext cx="8229600" cy="1066800"/>
          </a:xfrm>
          <a:prstGeom prst="rect">
            <a:avLst/>
          </a:prstGeom>
          <a:noFill/>
          <a:ln w="9525">
            <a:noFill/>
            <a:miter lim="800000"/>
            <a:headEnd/>
            <a:tailEnd/>
          </a:ln>
        </p:spPr>
        <p:txBody>
          <a:bodyPr anchor="ctr"/>
          <a:lstStyle/>
          <a:p>
            <a:pPr eaLnBrk="1" hangingPunct="1"/>
            <a:r>
              <a:rPr lang="en-US" sz="4400"/>
              <a:t>A 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3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EDD9C31F-5C86-4D48-B436-838921AFC6A2}" type="slidenum">
              <a:rPr lang="en-US" smtClean="0"/>
              <a:pPr/>
              <a:t>30</a:t>
            </a:fld>
            <a:endParaRPr lang="en-US" smtClean="0"/>
          </a:p>
        </p:txBody>
      </p:sp>
      <p:sp>
        <p:nvSpPr>
          <p:cNvPr id="32771" name="Rectangle 2"/>
          <p:cNvSpPr>
            <a:spLocks noGrp="1" noChangeArrowheads="1"/>
          </p:cNvSpPr>
          <p:nvPr>
            <p:ph type="title"/>
          </p:nvPr>
        </p:nvSpPr>
        <p:spPr/>
        <p:txBody>
          <a:bodyPr/>
          <a:lstStyle/>
          <a:p>
            <a:pPr eaLnBrk="1" hangingPunct="1"/>
            <a:r>
              <a:rPr lang="en-US" smtClean="0"/>
              <a:t>Example: State Diagram</a:t>
            </a:r>
          </a:p>
        </p:txBody>
      </p:sp>
      <p:pic>
        <p:nvPicPr>
          <p:cNvPr id="32772" name="Picture 3"/>
          <p:cNvPicPr>
            <a:picLocks noGrp="1" noChangeAspect="1" noChangeArrowheads="1"/>
          </p:cNvPicPr>
          <p:nvPr>
            <p:ph idx="1"/>
          </p:nvPr>
        </p:nvPicPr>
        <p:blipFill>
          <a:blip r:embed="rId3" cstate="print"/>
          <a:srcRect/>
          <a:stretch>
            <a:fillRect/>
          </a:stretch>
        </p:blipFill>
        <p:spPr>
          <a:xfrm>
            <a:off x="1020763" y="1771650"/>
            <a:ext cx="7100887" cy="4379913"/>
          </a:xfrm>
          <a:noFill/>
        </p:spPr>
      </p:pic>
      <p:sp>
        <p:nvSpPr>
          <p:cNvPr id="32773" name="Text Box 4"/>
          <p:cNvSpPr txBox="1">
            <a:spLocks noChangeArrowheads="1"/>
          </p:cNvSpPr>
          <p:nvPr/>
        </p:nvSpPr>
        <p:spPr bwMode="auto">
          <a:xfrm>
            <a:off x="6699250" y="6478588"/>
            <a:ext cx="2444750" cy="228600"/>
          </a:xfrm>
          <a:prstGeom prst="rect">
            <a:avLst/>
          </a:prstGeom>
          <a:noFill/>
          <a:ln w="9525">
            <a:noFill/>
            <a:miter lim="800000"/>
            <a:headEnd/>
            <a:tailEnd/>
          </a:ln>
        </p:spPr>
        <p:txBody>
          <a:bodyPr wrap="none">
            <a:spAutoFit/>
          </a:bodyPr>
          <a:lstStyle/>
          <a:p>
            <a:r>
              <a:rPr lang="en-US" sz="900">
                <a:latin typeface="Arial Unicode MS" pitchFamily="34" charset="-128"/>
              </a:rPr>
              <a:t>Example from </a:t>
            </a:r>
            <a:r>
              <a:rPr lang="en-US" sz="900">
                <a:latin typeface="Arial Unicode MS" pitchFamily="34" charset="-128"/>
                <a:hlinkClick r:id="rId4"/>
              </a:rPr>
              <a:t>www.ilogix.com</a:t>
            </a:r>
            <a:r>
              <a:rPr lang="en-US" sz="900">
                <a:latin typeface="Arial Unicode MS" pitchFamily="34" charset="-128"/>
              </a:rPr>
              <a:t>, August, 2005</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8C22FDC6-4269-4D1E-9FAE-BD4F7315C78D}" type="slidenum">
              <a:rPr lang="en-US" smtClean="0"/>
              <a:pPr/>
              <a:t>31</a:t>
            </a:fld>
            <a:endParaRPr lang="en-US" smtClean="0"/>
          </a:p>
        </p:txBody>
      </p:sp>
      <p:sp>
        <p:nvSpPr>
          <p:cNvPr id="33795" name="Rectangle 2"/>
          <p:cNvSpPr>
            <a:spLocks noGrp="1" noChangeArrowheads="1"/>
          </p:cNvSpPr>
          <p:nvPr>
            <p:ph type="title"/>
          </p:nvPr>
        </p:nvSpPr>
        <p:spPr/>
        <p:txBody>
          <a:bodyPr/>
          <a:lstStyle/>
          <a:p>
            <a:pPr eaLnBrk="1" hangingPunct="1"/>
            <a:r>
              <a:rPr lang="en-US" smtClean="0"/>
              <a:t>Example: Compilation</a:t>
            </a:r>
          </a:p>
        </p:txBody>
      </p:sp>
      <p:pic>
        <p:nvPicPr>
          <p:cNvPr id="33796" name="Picture 3"/>
          <p:cNvPicPr>
            <a:picLocks noGrp="1" noChangeAspect="1" noChangeArrowheads="1"/>
          </p:cNvPicPr>
          <p:nvPr>
            <p:ph idx="1"/>
          </p:nvPr>
        </p:nvPicPr>
        <p:blipFill>
          <a:blip r:embed="rId3" cstate="print"/>
          <a:srcRect/>
          <a:stretch>
            <a:fillRect/>
          </a:stretch>
        </p:blipFill>
        <p:spPr>
          <a:xfrm>
            <a:off x="1323975" y="1600200"/>
            <a:ext cx="6494463" cy="4724400"/>
          </a:xfrm>
          <a:noFill/>
        </p:spPr>
      </p:pic>
      <p:sp>
        <p:nvSpPr>
          <p:cNvPr id="33797" name="Text Box 4"/>
          <p:cNvSpPr txBox="1">
            <a:spLocks noChangeArrowheads="1"/>
          </p:cNvSpPr>
          <p:nvPr/>
        </p:nvSpPr>
        <p:spPr bwMode="auto">
          <a:xfrm>
            <a:off x="6699250" y="6478588"/>
            <a:ext cx="2444750" cy="228600"/>
          </a:xfrm>
          <a:prstGeom prst="rect">
            <a:avLst/>
          </a:prstGeom>
          <a:noFill/>
          <a:ln w="9525">
            <a:noFill/>
            <a:miter lim="800000"/>
            <a:headEnd/>
            <a:tailEnd/>
          </a:ln>
        </p:spPr>
        <p:txBody>
          <a:bodyPr wrap="none">
            <a:spAutoFit/>
          </a:bodyPr>
          <a:lstStyle/>
          <a:p>
            <a:r>
              <a:rPr lang="en-US" sz="900">
                <a:latin typeface="Arial Unicode MS" pitchFamily="34" charset="-128"/>
              </a:rPr>
              <a:t>Example from </a:t>
            </a:r>
            <a:r>
              <a:rPr lang="en-US" sz="900">
                <a:latin typeface="Arial Unicode MS" pitchFamily="34" charset="-128"/>
                <a:hlinkClick r:id="rId4"/>
              </a:rPr>
              <a:t>www.ilogix.com</a:t>
            </a:r>
            <a:r>
              <a:rPr lang="en-US" sz="900">
                <a:latin typeface="Arial Unicode MS" pitchFamily="34" charset="-128"/>
              </a:rPr>
              <a:t>, August, 2005</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8D32C228-0206-4B0E-873C-657895FECA94}" type="slidenum">
              <a:rPr lang="en-US" smtClean="0"/>
              <a:pPr/>
              <a:t>32</a:t>
            </a:fld>
            <a:endParaRPr lang="en-US" smtClean="0"/>
          </a:p>
        </p:txBody>
      </p:sp>
      <p:sp>
        <p:nvSpPr>
          <p:cNvPr id="34819" name="Rectangle 2"/>
          <p:cNvSpPr>
            <a:spLocks noGrp="1" noChangeArrowheads="1"/>
          </p:cNvSpPr>
          <p:nvPr>
            <p:ph type="title"/>
          </p:nvPr>
        </p:nvSpPr>
        <p:spPr/>
        <p:txBody>
          <a:bodyPr/>
          <a:lstStyle/>
          <a:p>
            <a:pPr eaLnBrk="1" hangingPunct="1"/>
            <a:r>
              <a:rPr lang="en-US" smtClean="0"/>
              <a:t>Example: Execution</a:t>
            </a:r>
          </a:p>
        </p:txBody>
      </p:sp>
      <p:pic>
        <p:nvPicPr>
          <p:cNvPr id="34820" name="Picture 3"/>
          <p:cNvPicPr>
            <a:picLocks noGrp="1" noChangeAspect="1" noChangeArrowheads="1"/>
          </p:cNvPicPr>
          <p:nvPr>
            <p:ph idx="1"/>
          </p:nvPr>
        </p:nvPicPr>
        <p:blipFill>
          <a:blip r:embed="rId3" cstate="print"/>
          <a:srcRect/>
          <a:stretch>
            <a:fillRect/>
          </a:stretch>
        </p:blipFill>
        <p:spPr>
          <a:xfrm>
            <a:off x="1371600" y="2362200"/>
            <a:ext cx="6373813" cy="3219450"/>
          </a:xfrm>
          <a:noFill/>
        </p:spPr>
      </p:pic>
      <p:sp>
        <p:nvSpPr>
          <p:cNvPr id="34821" name="Text Box 4"/>
          <p:cNvSpPr txBox="1">
            <a:spLocks noChangeArrowheads="1"/>
          </p:cNvSpPr>
          <p:nvPr/>
        </p:nvSpPr>
        <p:spPr bwMode="auto">
          <a:xfrm>
            <a:off x="6699250" y="6478588"/>
            <a:ext cx="2444750" cy="228600"/>
          </a:xfrm>
          <a:prstGeom prst="rect">
            <a:avLst/>
          </a:prstGeom>
          <a:noFill/>
          <a:ln w="9525">
            <a:noFill/>
            <a:miter lim="800000"/>
            <a:headEnd/>
            <a:tailEnd/>
          </a:ln>
        </p:spPr>
        <p:txBody>
          <a:bodyPr wrap="none">
            <a:spAutoFit/>
          </a:bodyPr>
          <a:lstStyle/>
          <a:p>
            <a:r>
              <a:rPr lang="en-US" sz="900">
                <a:latin typeface="Arial Unicode MS" pitchFamily="34" charset="-128"/>
              </a:rPr>
              <a:t>Example from </a:t>
            </a:r>
            <a:r>
              <a:rPr lang="en-US" sz="900">
                <a:latin typeface="Arial Unicode MS" pitchFamily="34" charset="-128"/>
                <a:hlinkClick r:id="rId4"/>
              </a:rPr>
              <a:t>www.ilogix.com</a:t>
            </a:r>
            <a:r>
              <a:rPr lang="en-US" sz="900">
                <a:latin typeface="Arial Unicode MS" pitchFamily="34" charset="-128"/>
              </a:rPr>
              <a:t>, August, 2005</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725C1873-7544-499A-A44A-0493F61D1AC4}" type="slidenum">
              <a:rPr lang="en-US" smtClean="0"/>
              <a:pPr/>
              <a:t>33</a:t>
            </a:fld>
            <a:endParaRPr lang="en-US" smtClean="0"/>
          </a:p>
        </p:txBody>
      </p:sp>
      <p:sp>
        <p:nvSpPr>
          <p:cNvPr id="35843" name="Rectangle 2"/>
          <p:cNvSpPr>
            <a:spLocks noGrp="1" noChangeArrowheads="1"/>
          </p:cNvSpPr>
          <p:nvPr>
            <p:ph type="title"/>
          </p:nvPr>
        </p:nvSpPr>
        <p:spPr>
          <a:xfrm>
            <a:off x="457200" y="457200"/>
            <a:ext cx="8686800" cy="1066800"/>
          </a:xfrm>
        </p:spPr>
        <p:txBody>
          <a:bodyPr/>
          <a:lstStyle/>
          <a:p>
            <a:pPr eaLnBrk="1" hangingPunct="1"/>
            <a:r>
              <a:rPr lang="en-US" smtClean="0"/>
              <a:t>Using UML</a:t>
            </a:r>
          </a:p>
        </p:txBody>
      </p:sp>
      <p:sp>
        <p:nvSpPr>
          <p:cNvPr id="35844" name="Rectangle 3"/>
          <p:cNvSpPr>
            <a:spLocks noGrp="1" noChangeArrowheads="1"/>
          </p:cNvSpPr>
          <p:nvPr>
            <p:ph type="body" idx="1"/>
          </p:nvPr>
        </p:nvSpPr>
        <p:spPr>
          <a:xfrm>
            <a:off x="533400" y="1600200"/>
            <a:ext cx="8229600" cy="4876800"/>
          </a:xfrm>
        </p:spPr>
        <p:txBody>
          <a:bodyPr/>
          <a:lstStyle/>
          <a:p>
            <a:pPr eaLnBrk="1" hangingPunct="1">
              <a:buFont typeface="Arial" charset="0"/>
              <a:buNone/>
            </a:pPr>
            <a:r>
              <a:rPr lang="en-US" sz="2800" i="1" smtClean="0"/>
              <a:t>  Language =  syntax + semantics + pragmatics</a:t>
            </a:r>
          </a:p>
          <a:p>
            <a:pPr eaLnBrk="1" hangingPunct="1"/>
            <a:endParaRPr lang="en-US" smtClean="0"/>
          </a:p>
          <a:p>
            <a:pPr eaLnBrk="1" hangingPunct="1"/>
            <a:r>
              <a:rPr lang="en-US" smtClean="0"/>
              <a:t>20% of UML is used 80% of the time.</a:t>
            </a:r>
          </a:p>
          <a:p>
            <a:pPr eaLnBrk="1" hangingPunct="1"/>
            <a:r>
              <a:rPr lang="en-US" smtClean="0"/>
              <a:t>UML can model garbage or gold with equal ease.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7715348B-4B39-4068-A1AE-CA35D8221FFD}" type="slidenum">
              <a:rPr lang="en-US" smtClean="0"/>
              <a:pPr/>
              <a:t>34</a:t>
            </a:fld>
            <a:endParaRPr lang="en-US" smtClean="0"/>
          </a:p>
        </p:txBody>
      </p:sp>
      <p:sp>
        <p:nvSpPr>
          <p:cNvPr id="36867" name="Rectangle 2"/>
          <p:cNvSpPr>
            <a:spLocks noGrp="1" noChangeArrowheads="1"/>
          </p:cNvSpPr>
          <p:nvPr>
            <p:ph type="title"/>
          </p:nvPr>
        </p:nvSpPr>
        <p:spPr/>
        <p:txBody>
          <a:bodyPr/>
          <a:lstStyle/>
          <a:p>
            <a:pPr eaLnBrk="1" hangingPunct="1"/>
            <a:r>
              <a:rPr lang="en-US" smtClean="0"/>
              <a:t>Using UML: Why?</a:t>
            </a:r>
          </a:p>
        </p:txBody>
      </p:sp>
      <p:sp>
        <p:nvSpPr>
          <p:cNvPr id="36868" name="Rectangle 3"/>
          <p:cNvSpPr>
            <a:spLocks noGrp="1" noChangeArrowheads="1"/>
          </p:cNvSpPr>
          <p:nvPr>
            <p:ph type="body" idx="1"/>
          </p:nvPr>
        </p:nvSpPr>
        <p:spPr>
          <a:xfrm>
            <a:off x="533400" y="1600200"/>
            <a:ext cx="7772400" cy="4876800"/>
          </a:xfrm>
        </p:spPr>
        <p:txBody>
          <a:bodyPr/>
          <a:lstStyle/>
          <a:p>
            <a:pPr eaLnBrk="1" hangingPunct="1"/>
            <a:r>
              <a:rPr lang="en-US" smtClean="0"/>
              <a:t>Conceptual modeling</a:t>
            </a:r>
          </a:p>
          <a:p>
            <a:pPr eaLnBrk="1" hangingPunct="1"/>
            <a:endParaRPr lang="en-US" smtClean="0"/>
          </a:p>
          <a:p>
            <a:pPr eaLnBrk="1" hangingPunct="1"/>
            <a:endParaRPr lang="en-US" smtClean="0"/>
          </a:p>
          <a:p>
            <a:pPr eaLnBrk="1" hangingPunct="1"/>
            <a:r>
              <a:rPr lang="en-US" smtClean="0"/>
              <a:t>Software modeling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9E4EB819-9D8A-48EE-BFCF-36EECEDDA990}" type="slidenum">
              <a:rPr lang="en-US" smtClean="0"/>
              <a:pPr/>
              <a:t>35</a:t>
            </a:fld>
            <a:endParaRPr lang="en-US" smtClean="0"/>
          </a:p>
        </p:txBody>
      </p:sp>
      <p:sp>
        <p:nvSpPr>
          <p:cNvPr id="37891" name="Rectangle 2"/>
          <p:cNvSpPr>
            <a:spLocks noGrp="1" noChangeArrowheads="1"/>
          </p:cNvSpPr>
          <p:nvPr>
            <p:ph type="title"/>
          </p:nvPr>
        </p:nvSpPr>
        <p:spPr/>
        <p:txBody>
          <a:bodyPr/>
          <a:lstStyle/>
          <a:p>
            <a:pPr eaLnBrk="1" hangingPunct="1"/>
            <a:r>
              <a:rPr lang="en-US" smtClean="0"/>
              <a:t>Using UML: How?</a:t>
            </a:r>
          </a:p>
        </p:txBody>
      </p:sp>
      <p:sp>
        <p:nvSpPr>
          <p:cNvPr id="37892" name="Rectangle 3"/>
          <p:cNvSpPr>
            <a:spLocks noGrp="1" noChangeArrowheads="1"/>
          </p:cNvSpPr>
          <p:nvPr>
            <p:ph type="body" idx="1"/>
          </p:nvPr>
        </p:nvSpPr>
        <p:spPr>
          <a:xfrm>
            <a:off x="533400" y="1600200"/>
            <a:ext cx="7772400" cy="4876800"/>
          </a:xfrm>
        </p:spPr>
        <p:txBody>
          <a:bodyPr/>
          <a:lstStyle/>
          <a:p>
            <a:pPr eaLnBrk="1" hangingPunct="1"/>
            <a:r>
              <a:rPr lang="en-US" smtClean="0"/>
              <a:t>Sketch</a:t>
            </a:r>
          </a:p>
          <a:p>
            <a:pPr eaLnBrk="1" hangingPunct="1"/>
            <a:endParaRPr lang="en-US" smtClean="0"/>
          </a:p>
          <a:p>
            <a:pPr eaLnBrk="1" hangingPunct="1"/>
            <a:r>
              <a:rPr lang="en-US" smtClean="0"/>
              <a:t>Blueprint</a:t>
            </a:r>
          </a:p>
          <a:p>
            <a:pPr eaLnBrk="1" hangingPunct="1"/>
            <a:endParaRPr lang="en-US" smtClean="0"/>
          </a:p>
          <a:p>
            <a:pPr eaLnBrk="1" hangingPunct="1"/>
            <a:r>
              <a:rPr lang="en-US" smtClean="0"/>
              <a:t>Programming language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75AA7E2B-36DE-4360-965F-7BDFE0901278}" type="slidenum">
              <a:rPr lang="en-US" smtClean="0"/>
              <a:pPr/>
              <a:t>36</a:t>
            </a:fld>
            <a:endParaRPr lang="en-US" smtClean="0"/>
          </a:p>
        </p:txBody>
      </p:sp>
      <p:sp>
        <p:nvSpPr>
          <p:cNvPr id="38915" name="Rectangle 2"/>
          <p:cNvSpPr>
            <a:spLocks noGrp="1" noChangeArrowheads="1"/>
          </p:cNvSpPr>
          <p:nvPr>
            <p:ph type="title"/>
          </p:nvPr>
        </p:nvSpPr>
        <p:spPr/>
        <p:txBody>
          <a:bodyPr/>
          <a:lstStyle/>
          <a:p>
            <a:pPr eaLnBrk="1" hangingPunct="1"/>
            <a:r>
              <a:rPr lang="en-US" smtClean="0"/>
              <a:t>Using UML: Directionality</a:t>
            </a:r>
          </a:p>
        </p:txBody>
      </p:sp>
      <p:sp>
        <p:nvSpPr>
          <p:cNvPr id="38916" name="Rectangle 3"/>
          <p:cNvSpPr>
            <a:spLocks noGrp="1" noChangeArrowheads="1"/>
          </p:cNvSpPr>
          <p:nvPr>
            <p:ph type="body" idx="1"/>
          </p:nvPr>
        </p:nvSpPr>
        <p:spPr>
          <a:xfrm>
            <a:off x="533400" y="1600200"/>
            <a:ext cx="7772400" cy="4876800"/>
          </a:xfrm>
        </p:spPr>
        <p:txBody>
          <a:bodyPr/>
          <a:lstStyle/>
          <a:p>
            <a:pPr eaLnBrk="1" hangingPunct="1"/>
            <a:r>
              <a:rPr lang="en-US" smtClean="0"/>
              <a:t>Forward engineering</a:t>
            </a:r>
          </a:p>
          <a:p>
            <a:pPr eaLnBrk="1" hangingPunct="1"/>
            <a:endParaRPr lang="en-US" smtClean="0"/>
          </a:p>
          <a:p>
            <a:pPr eaLnBrk="1" hangingPunct="1"/>
            <a:r>
              <a:rPr lang="en-US" smtClean="0"/>
              <a:t>Reverse engineering</a:t>
            </a:r>
          </a:p>
          <a:p>
            <a:pPr eaLnBrk="1" hangingPunct="1"/>
            <a:endParaRPr lang="en-US" smtClean="0"/>
          </a:p>
          <a:p>
            <a:pPr eaLnBrk="1" hangingPunct="1"/>
            <a:r>
              <a:rPr lang="en-US" smtClean="0"/>
              <a:t>Round-trip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p>
            <a:fld id="{FFAFD95B-9F1A-46C0-8BAA-77C7EBD96F96}" type="slidenum">
              <a:rPr lang="en-US" smtClean="0"/>
              <a:pPr/>
              <a:t>37</a:t>
            </a:fld>
            <a:endParaRPr lang="en-US" smtClean="0"/>
          </a:p>
        </p:txBody>
      </p:sp>
      <p:sp>
        <p:nvSpPr>
          <p:cNvPr id="39939" name="Rectangle 2"/>
          <p:cNvSpPr>
            <a:spLocks noGrp="1" noChangeArrowheads="1"/>
          </p:cNvSpPr>
          <p:nvPr>
            <p:ph type="title"/>
          </p:nvPr>
        </p:nvSpPr>
        <p:spPr>
          <a:xfrm>
            <a:off x="457200" y="457200"/>
            <a:ext cx="8686800" cy="1066800"/>
          </a:xfrm>
        </p:spPr>
        <p:txBody>
          <a:bodyPr/>
          <a:lstStyle/>
          <a:p>
            <a:pPr eaLnBrk="1" hangingPunct="1"/>
            <a:r>
              <a:rPr lang="en-US" smtClean="0"/>
              <a:t>UML and Software Process</a:t>
            </a:r>
          </a:p>
        </p:txBody>
      </p:sp>
      <p:sp>
        <p:nvSpPr>
          <p:cNvPr id="39940" name="Rectangle 3"/>
          <p:cNvSpPr>
            <a:spLocks noGrp="1" noChangeArrowheads="1"/>
          </p:cNvSpPr>
          <p:nvPr>
            <p:ph type="body" idx="1"/>
          </p:nvPr>
        </p:nvSpPr>
        <p:spPr>
          <a:xfrm>
            <a:off x="533400" y="1600200"/>
            <a:ext cx="8382000" cy="4876800"/>
          </a:xfrm>
        </p:spPr>
        <p:txBody>
          <a:bodyPr/>
          <a:lstStyle/>
          <a:p>
            <a:pPr eaLnBrk="1" hangingPunct="1"/>
            <a:r>
              <a:rPr lang="en-US" smtClean="0"/>
              <a:t>UML fits naturally into traditional software development processes.</a:t>
            </a:r>
          </a:p>
          <a:p>
            <a:pPr eaLnBrk="1" hangingPunct="1"/>
            <a:endParaRPr lang="en-US" smtClean="0"/>
          </a:p>
          <a:p>
            <a:pPr eaLnBrk="1" hangingPunct="1"/>
            <a:endParaRPr lang="en-US" smtClean="0"/>
          </a:p>
          <a:p>
            <a:pPr eaLnBrk="1" hangingPunct="1"/>
            <a:r>
              <a:rPr lang="en-US" smtClean="0"/>
              <a:t>UML is also compatible with agile development processes: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p>
            <a:fld id="{57BE10A9-2B7B-4C0A-9473-54BA280DFAC2}" type="slidenum">
              <a:rPr lang="en-US" smtClean="0"/>
              <a:pPr/>
              <a:t>38</a:t>
            </a:fld>
            <a:endParaRPr lang="en-US" smtClean="0"/>
          </a:p>
        </p:txBody>
      </p:sp>
      <p:sp>
        <p:nvSpPr>
          <p:cNvPr id="40963" name="Rectangle 2"/>
          <p:cNvSpPr>
            <a:spLocks noGrp="1" noChangeArrowheads="1"/>
          </p:cNvSpPr>
          <p:nvPr>
            <p:ph type="title"/>
          </p:nvPr>
        </p:nvSpPr>
        <p:spPr/>
        <p:txBody>
          <a:bodyPr/>
          <a:lstStyle/>
          <a:p>
            <a:pPr eaLnBrk="1" hangingPunct="1"/>
            <a:r>
              <a:rPr lang="en-US" smtClean="0"/>
              <a:t>Criticisms of UML</a:t>
            </a:r>
          </a:p>
        </p:txBody>
      </p:sp>
      <p:sp>
        <p:nvSpPr>
          <p:cNvPr id="40964" name="Rectangle 3"/>
          <p:cNvSpPr>
            <a:spLocks noGrp="1" noChangeArrowheads="1"/>
          </p:cNvSpPr>
          <p:nvPr>
            <p:ph type="body" idx="1"/>
          </p:nvPr>
        </p:nvSpPr>
        <p:spPr/>
        <p:txBody>
          <a:bodyPr/>
          <a:lstStyle/>
          <a:p>
            <a:pPr eaLnBrk="1" hangingPunct="1"/>
            <a:r>
              <a:rPr lang="en-US" smtClean="0"/>
              <a:t>UML is often seen as:</a:t>
            </a:r>
          </a:p>
          <a:p>
            <a:pPr lvl="1" eaLnBrk="1" hangingPunct="1"/>
            <a:r>
              <a:rPr lang="en-US" smtClean="0"/>
              <a:t>too informal</a:t>
            </a:r>
          </a:p>
          <a:p>
            <a:pPr lvl="1" eaLnBrk="1" hangingPunct="1"/>
            <a:r>
              <a:rPr lang="en-US" smtClean="0"/>
              <a:t>too big</a:t>
            </a:r>
          </a:p>
          <a:p>
            <a:pPr lvl="1" eaLnBrk="1" hangingPunct="1"/>
            <a:r>
              <a:rPr lang="en-US" smtClean="0"/>
              <a:t>not big enough</a:t>
            </a:r>
          </a:p>
          <a:p>
            <a:pPr eaLnBrk="1" hangingPunct="1"/>
            <a:r>
              <a:rPr lang="en-US" smtClean="0"/>
              <a:t>Bell, Alex E., “Death by UML Fever”</a:t>
            </a:r>
            <a:r>
              <a:rPr lang="en-US" b="1" smtClean="0"/>
              <a:t>, </a:t>
            </a:r>
            <a:r>
              <a:rPr lang="en-US" i="1" smtClean="0"/>
              <a:t>ACM Queue,</a:t>
            </a:r>
            <a:r>
              <a:rPr lang="en-US" smtClean="0"/>
              <a:t> 2(1), March, 2004.</a:t>
            </a:r>
          </a:p>
          <a:p>
            <a:pPr eaLnBrk="1" hangingPunct="1"/>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46FFE015-2201-4B4F-9330-9C3F3EA10FC5}" type="slidenum">
              <a:rPr lang="en-US" smtClean="0"/>
              <a:pPr/>
              <a:t>39</a:t>
            </a:fld>
            <a:endParaRPr lang="en-US" smtClean="0"/>
          </a:p>
        </p:txBody>
      </p:sp>
      <p:sp>
        <p:nvSpPr>
          <p:cNvPr id="41987" name="Rectangle 2"/>
          <p:cNvSpPr>
            <a:spLocks noGrp="1" noChangeArrowheads="1"/>
          </p:cNvSpPr>
          <p:nvPr>
            <p:ph type="title"/>
          </p:nvPr>
        </p:nvSpPr>
        <p:spPr/>
        <p:txBody>
          <a:bodyPr/>
          <a:lstStyle/>
          <a:p>
            <a:pPr eaLnBrk="1" hangingPunct="1"/>
            <a:r>
              <a:rPr lang="en-US" smtClean="0"/>
              <a:t>Use Case Analysis</a:t>
            </a:r>
          </a:p>
        </p:txBody>
      </p:sp>
      <p:sp>
        <p:nvSpPr>
          <p:cNvPr id="41988" name="Rectangle 3"/>
          <p:cNvSpPr>
            <a:spLocks noGrp="1" noChangeArrowheads="1"/>
          </p:cNvSpPr>
          <p:nvPr>
            <p:ph type="body" idx="1"/>
          </p:nvPr>
        </p:nvSpPr>
        <p:spPr/>
        <p:txBody>
          <a:bodyPr/>
          <a:lstStyle/>
          <a:p>
            <a:pPr eaLnBrk="1" hangingPunct="1"/>
            <a:r>
              <a:rPr lang="en-US" i="1" smtClean="0"/>
              <a:t>Use case analysis</a:t>
            </a:r>
            <a:r>
              <a:rPr lang="en-US" smtClean="0"/>
              <a:t> identifies the intended behavior of the system from the user’s perspective.</a:t>
            </a:r>
          </a:p>
          <a:p>
            <a:pPr eaLnBrk="1" hangingPunct="1"/>
            <a:r>
              <a:rPr lang="en-US" i="1" smtClean="0"/>
              <a:t>Use cases</a:t>
            </a:r>
            <a:r>
              <a:rPr lang="en-US" smtClean="0"/>
              <a:t> are written scenarios that describe a case of the use of the system.</a:t>
            </a:r>
          </a:p>
          <a:p>
            <a:pPr eaLnBrk="1" hangingPunct="1"/>
            <a:r>
              <a:rPr lang="en-US" i="1" smtClean="0"/>
              <a:t>Use case diagrams</a:t>
            </a:r>
            <a:r>
              <a:rPr lang="en-US" smtClean="0"/>
              <a:t> are visual representations of the actors, use cases, and their interrelationships.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0"/>
          <p:cNvGraphicFramePr>
            <a:graphicFrameLocks noChangeAspect="1"/>
          </p:cNvGraphicFramePr>
          <p:nvPr/>
        </p:nvGraphicFramePr>
        <p:xfrm>
          <a:off x="0" y="914400"/>
          <a:ext cx="91440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1027" name="Slide Number Placeholder 3"/>
          <p:cNvSpPr>
            <a:spLocks noGrp="1"/>
          </p:cNvSpPr>
          <p:nvPr>
            <p:ph type="sldNum" sz="quarter" idx="10"/>
          </p:nvPr>
        </p:nvSpPr>
        <p:spPr>
          <a:noFill/>
        </p:spPr>
        <p:txBody>
          <a:bodyPr/>
          <a:lstStyle/>
          <a:p>
            <a:fld id="{4A2CBFCF-626E-436D-A46F-37A81EE8B746}" type="slidenum">
              <a:rPr lang="en-US" smtClean="0"/>
              <a:pPr/>
              <a:t>4</a:t>
            </a:fld>
            <a:endParaRPr lang="en-US" smtClean="0"/>
          </a:p>
        </p:txBody>
      </p:sp>
      <p:sp>
        <p:nvSpPr>
          <p:cNvPr id="1028" name="Rectangle 2"/>
          <p:cNvSpPr>
            <a:spLocks noGrp="1" noChangeArrowheads="1"/>
          </p:cNvSpPr>
          <p:nvPr>
            <p:ph type="title"/>
          </p:nvPr>
        </p:nvSpPr>
        <p:spPr/>
        <p:txBody>
          <a:bodyPr/>
          <a:lstStyle/>
          <a:p>
            <a:pPr eaLnBrk="1" hangingPunct="1"/>
            <a:r>
              <a:rPr lang="en-US" sz="4000" smtClean="0"/>
              <a:t>Reasons Cited for Project Failure</a:t>
            </a:r>
          </a:p>
        </p:txBody>
      </p:sp>
      <p:sp>
        <p:nvSpPr>
          <p:cNvPr id="1029" name="Text Box 3"/>
          <p:cNvSpPr txBox="1">
            <a:spLocks noChangeArrowheads="1"/>
          </p:cNvSpPr>
          <p:nvPr/>
        </p:nvSpPr>
        <p:spPr bwMode="auto">
          <a:xfrm>
            <a:off x="5715000" y="6477000"/>
            <a:ext cx="3443288" cy="228600"/>
          </a:xfrm>
          <a:prstGeom prst="rect">
            <a:avLst/>
          </a:prstGeom>
          <a:noFill/>
          <a:ln w="9525">
            <a:noFill/>
            <a:miter lim="800000"/>
            <a:headEnd/>
            <a:tailEnd/>
          </a:ln>
        </p:spPr>
        <p:txBody>
          <a:bodyPr wrap="none">
            <a:spAutoFit/>
          </a:bodyPr>
          <a:lstStyle/>
          <a:p>
            <a:r>
              <a:rPr lang="en-US" sz="900">
                <a:latin typeface="Times New Roman" pitchFamily="18" charset="0"/>
              </a:rPr>
              <a:t>Data from http://www.scs.carleton.ca/~beau/PM/Standish-Report.html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p>
            <a:fld id="{B5886FDD-BC64-428F-B6E1-B8D52F753B6D}" type="slidenum">
              <a:rPr lang="en-US" smtClean="0"/>
              <a:pPr/>
              <a:t>40</a:t>
            </a:fld>
            <a:endParaRPr lang="en-US" smtClean="0"/>
          </a:p>
        </p:txBody>
      </p:sp>
      <p:sp>
        <p:nvSpPr>
          <p:cNvPr id="43011" name="Rectangle 2"/>
          <p:cNvSpPr>
            <a:spLocks noGrp="1" noChangeArrowheads="1"/>
          </p:cNvSpPr>
          <p:nvPr>
            <p:ph type="title"/>
          </p:nvPr>
        </p:nvSpPr>
        <p:spPr/>
        <p:txBody>
          <a:bodyPr/>
          <a:lstStyle/>
          <a:p>
            <a:pPr eaLnBrk="1" hangingPunct="1"/>
            <a:r>
              <a:rPr lang="en-US" smtClean="0"/>
              <a:t>Example: Scenario</a:t>
            </a:r>
          </a:p>
        </p:txBody>
      </p:sp>
      <p:sp>
        <p:nvSpPr>
          <p:cNvPr id="43012" name="Rectangle 4"/>
          <p:cNvSpPr>
            <a:spLocks noGrp="1" noChangeArrowheads="1"/>
          </p:cNvSpPr>
          <p:nvPr>
            <p:ph type="body" idx="1"/>
          </p:nvPr>
        </p:nvSpPr>
        <p:spPr>
          <a:noFill/>
        </p:spPr>
        <p:txBody>
          <a:bodyPr/>
          <a:lstStyle/>
          <a:p>
            <a:pPr eaLnBrk="1" hangingPunct="1">
              <a:buFont typeface="Arial" charset="0"/>
              <a:buChar char=" "/>
            </a:pPr>
            <a:r>
              <a:rPr lang="en-US" smtClean="0"/>
              <a:t>The customer revisits the Think Geek website, searches for a geeky item they can’t live without, and orders that item.  The system maintains a shopping cart with that item.  The customer confirms the credit card and shipping information they entered before and then confirms the sale.  The system then executes the sale.</a:t>
            </a:r>
          </a:p>
        </p:txBody>
      </p:sp>
      <p:sp>
        <p:nvSpPr>
          <p:cNvPr id="43013" name="Text Box 7"/>
          <p:cNvSpPr txBox="1">
            <a:spLocks noChangeArrowheads="1"/>
          </p:cNvSpPr>
          <p:nvPr/>
        </p:nvSpPr>
        <p:spPr bwMode="auto">
          <a:xfrm>
            <a:off x="6851650" y="6477000"/>
            <a:ext cx="2292350" cy="230188"/>
          </a:xfrm>
          <a:prstGeom prst="rect">
            <a:avLst/>
          </a:prstGeom>
          <a:noFill/>
          <a:ln w="9525">
            <a:noFill/>
            <a:miter lim="800000"/>
            <a:headEnd/>
            <a:tailEnd/>
          </a:ln>
        </p:spPr>
        <p:txBody>
          <a:bodyPr>
            <a:spAutoFit/>
          </a:bodyPr>
          <a:lstStyle/>
          <a:p>
            <a:pPr algn="r"/>
            <a:r>
              <a:rPr lang="en-US" sz="900">
                <a:latin typeface="Arial Unicode MS" pitchFamily="34" charset="-128"/>
              </a:rPr>
              <a:t>Example adapted from Fowler, 2003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p>
            <a:fld id="{2D626A3F-A4D0-4531-AB47-E45D69EA7ECA}" type="slidenum">
              <a:rPr lang="en-US" smtClean="0"/>
              <a:pPr/>
              <a:t>41</a:t>
            </a:fld>
            <a:endParaRPr lang="en-US" smtClean="0"/>
          </a:p>
        </p:txBody>
      </p:sp>
      <p:sp>
        <p:nvSpPr>
          <p:cNvPr id="44035" name="Rectangle 2"/>
          <p:cNvSpPr>
            <a:spLocks noGrp="1" noChangeArrowheads="1"/>
          </p:cNvSpPr>
          <p:nvPr>
            <p:ph type="title"/>
          </p:nvPr>
        </p:nvSpPr>
        <p:spPr/>
        <p:txBody>
          <a:bodyPr/>
          <a:lstStyle/>
          <a:p>
            <a:pPr eaLnBrk="1" hangingPunct="1"/>
            <a:r>
              <a:rPr lang="en-US" smtClean="0"/>
              <a:t>Example: Use Case</a:t>
            </a:r>
          </a:p>
        </p:txBody>
      </p:sp>
      <p:sp>
        <p:nvSpPr>
          <p:cNvPr id="44036" name="Rectangle 5"/>
          <p:cNvSpPr>
            <a:spLocks noGrp="1" noChangeArrowheads="1"/>
          </p:cNvSpPr>
          <p:nvPr>
            <p:ph type="body" idx="1"/>
          </p:nvPr>
        </p:nvSpPr>
        <p:spPr>
          <a:xfrm>
            <a:off x="457200" y="1600200"/>
            <a:ext cx="8382000" cy="4572000"/>
          </a:xfrm>
          <a:noFill/>
        </p:spPr>
        <p:txBody>
          <a:bodyPr/>
          <a:lstStyle/>
          <a:p>
            <a:pPr marL="381000" indent="-381000" eaLnBrk="1" hangingPunct="1"/>
            <a:r>
              <a:rPr lang="en-US" sz="2800" b="1" smtClean="0">
                <a:latin typeface="Arial Unicode MS" pitchFamily="34" charset="-128"/>
              </a:rPr>
              <a:t>Description</a:t>
            </a:r>
            <a:endParaRPr lang="en-US" sz="2800" smtClean="0">
              <a:latin typeface="Arial Unicode MS" pitchFamily="34" charset="-128"/>
            </a:endParaRPr>
          </a:p>
          <a:p>
            <a:pPr marL="800100" lvl="1" indent="-342900" eaLnBrk="1" hangingPunct="1"/>
            <a:r>
              <a:rPr lang="en-US" sz="2400" smtClean="0">
                <a:latin typeface="Arial Unicode MS" pitchFamily="34" charset="-128"/>
              </a:rPr>
              <a:t>The customer buys a product from the on-line store.</a:t>
            </a:r>
          </a:p>
          <a:p>
            <a:pPr marL="381000" indent="-381000" eaLnBrk="1" hangingPunct="1"/>
            <a:r>
              <a:rPr lang="en-US" sz="2800" b="1" smtClean="0">
                <a:latin typeface="Arial Unicode MS" pitchFamily="34" charset="-128"/>
              </a:rPr>
              <a:t>Primary Actor</a:t>
            </a:r>
            <a:endParaRPr lang="en-US" sz="2800" smtClean="0">
              <a:latin typeface="Arial Unicode MS" pitchFamily="34" charset="-128"/>
            </a:endParaRPr>
          </a:p>
          <a:p>
            <a:pPr marL="800100" lvl="1" indent="-342900" eaLnBrk="1" hangingPunct="1"/>
            <a:r>
              <a:rPr lang="en-US" sz="2400" smtClean="0">
                <a:latin typeface="Arial Unicode MS" pitchFamily="34" charset="-128"/>
              </a:rPr>
              <a:t>Registered Customer</a:t>
            </a:r>
          </a:p>
          <a:p>
            <a:pPr marL="381000" indent="-381000" eaLnBrk="1" hangingPunct="1"/>
            <a:r>
              <a:rPr lang="en-US" sz="2800" b="1" smtClean="0">
                <a:latin typeface="Arial Unicode MS" pitchFamily="34" charset="-128"/>
              </a:rPr>
              <a:t>Preconditions</a:t>
            </a:r>
          </a:p>
          <a:p>
            <a:pPr marL="800100" lvl="1" indent="-342900" eaLnBrk="1" hangingPunct="1"/>
            <a:r>
              <a:rPr lang="en-US" sz="2400" smtClean="0">
                <a:latin typeface="Arial Unicode MS" pitchFamily="34" charset="-128"/>
              </a:rPr>
              <a:t>The customer can access the website.</a:t>
            </a:r>
          </a:p>
          <a:p>
            <a:pPr marL="381000" indent="-381000" eaLnBrk="1" hangingPunct="1"/>
            <a:r>
              <a:rPr lang="en-US" sz="2800" b="1" smtClean="0">
                <a:latin typeface="Arial Unicode MS" pitchFamily="34" charset="-128"/>
              </a:rPr>
              <a:t>Postconditions</a:t>
            </a:r>
            <a:endParaRPr lang="en-US" sz="2000" b="1" smtClean="0">
              <a:latin typeface="Arial Unicode MS" pitchFamily="34" charset="-128"/>
            </a:endParaRPr>
          </a:p>
          <a:p>
            <a:pPr marL="800100" lvl="1" indent="-342900" eaLnBrk="1" hangingPunct="1"/>
            <a:r>
              <a:rPr lang="en-US" sz="2400" smtClean="0">
                <a:latin typeface="Arial Unicode MS" pitchFamily="34" charset="-128"/>
              </a:rPr>
              <a:t>On-line sale is recorded and confirmed.</a:t>
            </a:r>
          </a:p>
          <a:p>
            <a:pPr marL="800100" lvl="1" indent="-342900" eaLnBrk="1" hangingPunct="1"/>
            <a:r>
              <a:rPr lang="en-US" sz="2400" smtClean="0">
                <a:latin typeface="Arial Unicode MS" pitchFamily="34" charset="-128"/>
              </a:rPr>
              <a:t>The customer's database history is updated.</a:t>
            </a:r>
          </a:p>
          <a:p>
            <a:pPr marL="381000" indent="-381000" eaLnBrk="1" hangingPunct="1"/>
            <a:endParaRPr lang="en-US" sz="2400" smtClean="0">
              <a:latin typeface="Arial Unicode MS"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p>
            <a:fld id="{5DF9A29A-78F1-4B41-A797-677A4EC5CB27}" type="slidenum">
              <a:rPr lang="en-US" smtClean="0"/>
              <a:pPr/>
              <a:t>42</a:t>
            </a:fld>
            <a:endParaRPr lang="en-US" smtClean="0"/>
          </a:p>
        </p:txBody>
      </p:sp>
      <p:sp>
        <p:nvSpPr>
          <p:cNvPr id="45059" name="Rectangle 2"/>
          <p:cNvSpPr>
            <a:spLocks noGrp="1" noChangeArrowheads="1"/>
          </p:cNvSpPr>
          <p:nvPr>
            <p:ph type="title"/>
          </p:nvPr>
        </p:nvSpPr>
        <p:spPr/>
        <p:txBody>
          <a:bodyPr/>
          <a:lstStyle/>
          <a:p>
            <a:pPr eaLnBrk="1" hangingPunct="1"/>
            <a:r>
              <a:rPr lang="en-US" smtClean="0"/>
              <a:t>Example: Use Case </a:t>
            </a:r>
            <a:r>
              <a:rPr lang="en-US" sz="3200" smtClean="0"/>
              <a:t>(cont.)</a:t>
            </a:r>
          </a:p>
        </p:txBody>
      </p:sp>
      <p:sp>
        <p:nvSpPr>
          <p:cNvPr id="45060" name="Rectangle 3"/>
          <p:cNvSpPr>
            <a:spLocks noGrp="1" noChangeArrowheads="1"/>
          </p:cNvSpPr>
          <p:nvPr>
            <p:ph type="body" idx="1"/>
          </p:nvPr>
        </p:nvSpPr>
        <p:spPr>
          <a:xfrm>
            <a:off x="457200" y="1600200"/>
            <a:ext cx="8382000" cy="5105400"/>
          </a:xfrm>
          <a:noFill/>
        </p:spPr>
        <p:txBody>
          <a:bodyPr/>
          <a:lstStyle/>
          <a:p>
            <a:pPr marL="381000" indent="-381000" eaLnBrk="1" hangingPunct="1">
              <a:lnSpc>
                <a:spcPct val="90000"/>
              </a:lnSpc>
            </a:pPr>
            <a:r>
              <a:rPr lang="en-US" sz="2800" b="1" smtClean="0">
                <a:latin typeface="Arial Unicode MS" pitchFamily="34" charset="-128"/>
              </a:rPr>
              <a:t>Main Scenario:</a:t>
            </a:r>
          </a:p>
          <a:p>
            <a:pPr marL="800100" lvl="1" indent="-342900" eaLnBrk="1" hangingPunct="1">
              <a:lnSpc>
                <a:spcPct val="90000"/>
              </a:lnSpc>
              <a:buFont typeface="Arial" charset="0"/>
              <a:buAutoNum type="arabicPeriod"/>
            </a:pPr>
            <a:r>
              <a:rPr lang="en-US" sz="2400" smtClean="0">
                <a:latin typeface="Arial Unicode MS" pitchFamily="34" charset="-128"/>
              </a:rPr>
              <a:t>The customer browses through the products.</a:t>
            </a:r>
          </a:p>
          <a:p>
            <a:pPr marL="800100" lvl="1" indent="-342900" eaLnBrk="1" hangingPunct="1">
              <a:lnSpc>
                <a:spcPct val="90000"/>
              </a:lnSpc>
              <a:buFont typeface="Arial" charset="0"/>
              <a:buAutoNum type="arabicPeriod"/>
            </a:pPr>
            <a:r>
              <a:rPr lang="en-US" sz="2400" smtClean="0">
                <a:latin typeface="Arial Unicode MS" pitchFamily="34" charset="-128"/>
              </a:rPr>
              <a:t>The customer adds a product to their shopping cart.</a:t>
            </a:r>
          </a:p>
          <a:p>
            <a:pPr marL="800100" lvl="1" indent="-342900" eaLnBrk="1" hangingPunct="1">
              <a:lnSpc>
                <a:spcPct val="90000"/>
              </a:lnSpc>
              <a:buFont typeface="Arial" charset="0"/>
              <a:buAutoNum type="arabicPeriod"/>
            </a:pPr>
            <a:r>
              <a:rPr lang="en-US" sz="2400" smtClean="0">
                <a:latin typeface="Arial Unicode MS" pitchFamily="34" charset="-128"/>
              </a:rPr>
              <a:t>The system displays the shopping cart with the new product.</a:t>
            </a:r>
          </a:p>
          <a:p>
            <a:pPr marL="800100" lvl="1" indent="-342900" eaLnBrk="1" hangingPunct="1">
              <a:lnSpc>
                <a:spcPct val="90000"/>
              </a:lnSpc>
              <a:buFont typeface="Arial" charset="0"/>
              <a:buAutoNum type="arabicPeriod"/>
            </a:pPr>
            <a:r>
              <a:rPr lang="en-US" sz="2400" smtClean="0">
                <a:latin typeface="Arial Unicode MS" pitchFamily="34" charset="-128"/>
              </a:rPr>
              <a:t>The customer logs in and proceeds to check out.</a:t>
            </a:r>
          </a:p>
          <a:p>
            <a:pPr marL="800100" lvl="1" indent="-342900" eaLnBrk="1" hangingPunct="1">
              <a:lnSpc>
                <a:spcPct val="90000"/>
              </a:lnSpc>
              <a:buFont typeface="Arial" charset="0"/>
              <a:buAutoNum type="arabicPeriod"/>
            </a:pPr>
            <a:r>
              <a:rPr lang="en-US" sz="2400" smtClean="0">
                <a:latin typeface="Arial Unicode MS" pitchFamily="34" charset="-128"/>
              </a:rPr>
              <a:t>The customer confirms their credit card and shipping information.</a:t>
            </a:r>
          </a:p>
          <a:p>
            <a:pPr marL="800100" lvl="1" indent="-342900" eaLnBrk="1" hangingPunct="1">
              <a:lnSpc>
                <a:spcPct val="90000"/>
              </a:lnSpc>
              <a:buFont typeface="Arial" charset="0"/>
              <a:buAutoNum type="arabicPeriod"/>
            </a:pPr>
            <a:r>
              <a:rPr lang="en-US" sz="2400" smtClean="0">
                <a:latin typeface="Arial Unicode MS" pitchFamily="34" charset="-128"/>
              </a:rPr>
              <a:t>The customer confirms the order.</a:t>
            </a:r>
          </a:p>
          <a:p>
            <a:pPr marL="800100" lvl="1" indent="-342900" eaLnBrk="1" hangingPunct="1">
              <a:lnSpc>
                <a:spcPct val="90000"/>
              </a:lnSpc>
              <a:buFont typeface="Arial" charset="0"/>
              <a:buAutoNum type="arabicPeriod"/>
            </a:pPr>
            <a:r>
              <a:rPr lang="en-US" sz="2400" smtClean="0">
                <a:latin typeface="Arial Unicode MS" pitchFamily="34" charset="-128"/>
              </a:rPr>
              <a:t>The system validates the credit payment.</a:t>
            </a:r>
          </a:p>
          <a:p>
            <a:pPr marL="800100" lvl="1" indent="-342900" eaLnBrk="1" hangingPunct="1">
              <a:lnSpc>
                <a:spcPct val="90000"/>
              </a:lnSpc>
              <a:buFont typeface="Arial" charset="0"/>
              <a:buAutoNum type="arabicPeriod"/>
            </a:pPr>
            <a:r>
              <a:rPr lang="en-US" sz="2400" smtClean="0">
                <a:latin typeface="Arial Unicode MS" pitchFamily="34" charset="-128"/>
              </a:rPr>
              <a:t>The system makes the sale.</a:t>
            </a:r>
          </a:p>
          <a:p>
            <a:pPr marL="800100" lvl="1" indent="-342900" eaLnBrk="1" hangingPunct="1">
              <a:lnSpc>
                <a:spcPct val="90000"/>
              </a:lnSpc>
              <a:buFont typeface="Arial" charset="0"/>
              <a:buAutoNum type="arabicPeriod"/>
            </a:pPr>
            <a:r>
              <a:rPr lang="en-US" sz="2400" smtClean="0">
                <a:latin typeface="Arial Unicode MS" pitchFamily="34" charset="-128"/>
              </a:rPr>
              <a:t>The system confirms the sale immediately and via email.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p>
            <a:fld id="{08D9EA1A-C606-41EC-8B97-62F99461BF19}" type="slidenum">
              <a:rPr lang="en-US" smtClean="0"/>
              <a:pPr/>
              <a:t>43</a:t>
            </a:fld>
            <a:endParaRPr lang="en-US" smtClean="0"/>
          </a:p>
        </p:txBody>
      </p:sp>
      <p:sp>
        <p:nvSpPr>
          <p:cNvPr id="46083" name="Rectangle 2"/>
          <p:cNvSpPr>
            <a:spLocks noGrp="1" noChangeArrowheads="1"/>
          </p:cNvSpPr>
          <p:nvPr>
            <p:ph type="title"/>
          </p:nvPr>
        </p:nvSpPr>
        <p:spPr/>
        <p:txBody>
          <a:bodyPr/>
          <a:lstStyle/>
          <a:p>
            <a:pPr eaLnBrk="1" hangingPunct="1"/>
            <a:r>
              <a:rPr lang="en-US" smtClean="0"/>
              <a:t>Example: Use Case </a:t>
            </a:r>
            <a:r>
              <a:rPr lang="en-US" sz="3200" smtClean="0"/>
              <a:t>(cont.)</a:t>
            </a:r>
          </a:p>
        </p:txBody>
      </p:sp>
      <p:sp>
        <p:nvSpPr>
          <p:cNvPr id="46084" name="Rectangle 3"/>
          <p:cNvSpPr>
            <a:spLocks noGrp="1" noChangeArrowheads="1"/>
          </p:cNvSpPr>
          <p:nvPr>
            <p:ph type="body" idx="1"/>
          </p:nvPr>
        </p:nvSpPr>
        <p:spPr>
          <a:xfrm>
            <a:off x="457200" y="1600200"/>
            <a:ext cx="8382000" cy="4343400"/>
          </a:xfrm>
          <a:noFill/>
        </p:spPr>
        <p:txBody>
          <a:bodyPr/>
          <a:lstStyle/>
          <a:p>
            <a:pPr marL="381000" indent="-381000" eaLnBrk="1" hangingPunct="1"/>
            <a:r>
              <a:rPr lang="en-US" sz="2800" b="1" smtClean="0">
                <a:latin typeface="Arial Unicode MS" pitchFamily="34" charset="-128"/>
              </a:rPr>
              <a:t>Extensions</a:t>
            </a:r>
          </a:p>
          <a:p>
            <a:pPr marL="800100" lvl="1" indent="-342900" eaLnBrk="1" hangingPunct="1">
              <a:buFont typeface="Arial" charset="0"/>
              <a:buNone/>
            </a:pPr>
            <a:r>
              <a:rPr lang="en-US" sz="2400" smtClean="0">
                <a:latin typeface="Arial Unicode MS" pitchFamily="34" charset="-128"/>
              </a:rPr>
              <a:t>2a. The database reports that the product is out of stock.</a:t>
            </a:r>
          </a:p>
          <a:p>
            <a:pPr marL="800100" lvl="1" indent="-342900" eaLnBrk="1" hangingPunct="1">
              <a:buFont typeface="Arial" charset="0"/>
              <a:buNone/>
            </a:pPr>
            <a:r>
              <a:rPr lang="en-US" sz="2400" smtClean="0">
                <a:latin typeface="Arial Unicode MS" pitchFamily="34" charset="-128"/>
              </a:rPr>
              <a:t>	</a:t>
            </a:r>
            <a:r>
              <a:rPr lang="en-US" sz="2000" smtClean="0">
                <a:latin typeface="Arial Unicode MS" pitchFamily="34" charset="-128"/>
              </a:rPr>
              <a:t>1. The system marks the shopping cart entry as back order.</a:t>
            </a:r>
          </a:p>
          <a:p>
            <a:pPr marL="800100" lvl="1" indent="-342900" eaLnBrk="1" hangingPunct="1">
              <a:buFont typeface="Arial" charset="0"/>
              <a:buNone/>
            </a:pPr>
            <a:r>
              <a:rPr lang="en-US" sz="2400" smtClean="0">
                <a:latin typeface="Arial Unicode MS" pitchFamily="34" charset="-128"/>
              </a:rPr>
              <a:t>4a. User is a new (unregistered) customer. The system displays the shopping cart with the new product.</a:t>
            </a:r>
          </a:p>
          <a:p>
            <a:pPr marL="800100" lvl="1" indent="-342900" eaLnBrk="1" hangingPunct="1">
              <a:buFont typeface="Arial" charset="0"/>
              <a:buNone/>
            </a:pPr>
            <a:r>
              <a:rPr lang="en-US" sz="2400" smtClean="0">
                <a:latin typeface="Arial Unicode MS" pitchFamily="34" charset="-128"/>
              </a:rPr>
              <a:t>		</a:t>
            </a:r>
            <a:r>
              <a:rPr lang="en-US" sz="2000" smtClean="0">
                <a:latin typeface="Arial Unicode MS" pitchFamily="34" charset="-128"/>
              </a:rPr>
              <a:t>1. The system displays a welcome message.</a:t>
            </a:r>
          </a:p>
          <a:p>
            <a:pPr marL="800100" lvl="1" indent="-342900" eaLnBrk="1" hangingPunct="1">
              <a:buFont typeface="Arial" charset="0"/>
              <a:buNone/>
            </a:pPr>
            <a:r>
              <a:rPr lang="en-US" sz="2000" smtClean="0">
                <a:latin typeface="Arial Unicode MS" pitchFamily="34" charset="-128"/>
              </a:rPr>
              <a:t>		2. The customer enters their payment and shipping information.</a:t>
            </a:r>
          </a:p>
          <a:p>
            <a:pPr marL="800100" lvl="1" indent="-342900" eaLnBrk="1" hangingPunct="1">
              <a:buFont typeface="Arial" charset="0"/>
              <a:buNone/>
            </a:pPr>
            <a:r>
              <a:rPr lang="en-US" sz="2400" smtClean="0">
                <a:latin typeface="Arial Unicode MS" pitchFamily="34" charset="-128"/>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p>
            <a:fld id="{EE083BE5-9421-46F6-8676-A769CF9FC4EF}" type="slidenum">
              <a:rPr lang="en-US" smtClean="0"/>
              <a:pPr/>
              <a:t>44</a:t>
            </a:fld>
            <a:endParaRPr lang="en-US" smtClean="0"/>
          </a:p>
        </p:txBody>
      </p:sp>
      <p:sp>
        <p:nvSpPr>
          <p:cNvPr id="47107" name="Rectangle 2"/>
          <p:cNvSpPr>
            <a:spLocks noGrp="1" noChangeArrowheads="1"/>
          </p:cNvSpPr>
          <p:nvPr>
            <p:ph type="title"/>
          </p:nvPr>
        </p:nvSpPr>
        <p:spPr/>
        <p:txBody>
          <a:bodyPr/>
          <a:lstStyle/>
          <a:p>
            <a:pPr eaLnBrk="1" hangingPunct="1"/>
            <a:r>
              <a:rPr lang="en-US" smtClean="0"/>
              <a:t>Example: Use Case Diagram</a:t>
            </a:r>
          </a:p>
        </p:txBody>
      </p:sp>
      <p:pic>
        <p:nvPicPr>
          <p:cNvPr id="47108" name="Picture 7"/>
          <p:cNvPicPr>
            <a:picLocks noChangeAspect="1" noChangeArrowheads="1"/>
          </p:cNvPicPr>
          <p:nvPr/>
        </p:nvPicPr>
        <p:blipFill>
          <a:blip r:embed="rId3" cstate="print"/>
          <a:srcRect/>
          <a:stretch>
            <a:fillRect/>
          </a:stretch>
        </p:blipFill>
        <p:spPr bwMode="auto">
          <a:xfrm>
            <a:off x="409575" y="1322388"/>
            <a:ext cx="8277225" cy="500221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fld id="{F2BDF340-41F1-472A-B58E-04345E7354E6}" type="slidenum">
              <a:rPr lang="en-US" smtClean="0"/>
              <a:pPr/>
              <a:t>45</a:t>
            </a:fld>
            <a:endParaRPr lang="en-US" smtClean="0"/>
          </a:p>
        </p:txBody>
      </p:sp>
      <p:sp>
        <p:nvSpPr>
          <p:cNvPr id="48131" name="Rectangle 2"/>
          <p:cNvSpPr>
            <a:spLocks noGrp="1" noChangeArrowheads="1"/>
          </p:cNvSpPr>
          <p:nvPr>
            <p:ph type="title"/>
          </p:nvPr>
        </p:nvSpPr>
        <p:spPr/>
        <p:txBody>
          <a:bodyPr/>
          <a:lstStyle/>
          <a:p>
            <a:pPr eaLnBrk="1" hangingPunct="1"/>
            <a:r>
              <a:rPr lang="en-US" smtClean="0"/>
              <a:t>Outline</a:t>
            </a:r>
          </a:p>
        </p:txBody>
      </p:sp>
      <p:sp>
        <p:nvSpPr>
          <p:cNvPr id="48132" name="Rectangle 3"/>
          <p:cNvSpPr>
            <a:spLocks noGrp="1" noChangeArrowheads="1"/>
          </p:cNvSpPr>
          <p:nvPr>
            <p:ph type="body" idx="1"/>
          </p:nvPr>
        </p:nvSpPr>
        <p:spPr/>
        <p:txBody>
          <a:bodyPr/>
          <a:lstStyle/>
          <a:p>
            <a:pPr eaLnBrk="1" hangingPunct="1"/>
            <a:r>
              <a:rPr lang="en-US" smtClean="0"/>
              <a:t>Use Case Diagrams</a:t>
            </a:r>
          </a:p>
          <a:p>
            <a:pPr lvl="1" eaLnBrk="1" hangingPunct="1"/>
            <a:r>
              <a:rPr lang="en-US" smtClean="0">
                <a:hlinkClick r:id="" action="ppaction://customshow?id=9&amp;return=true"/>
              </a:rPr>
              <a:t>Actors</a:t>
            </a:r>
            <a:endParaRPr lang="en-US" smtClean="0"/>
          </a:p>
          <a:p>
            <a:pPr lvl="1" eaLnBrk="1" hangingPunct="1"/>
            <a:r>
              <a:rPr lang="en-US" smtClean="0">
                <a:hlinkClick r:id="" action="ppaction://customshow?id=10&amp;return=true"/>
              </a:rPr>
              <a:t>Use cases</a:t>
            </a:r>
            <a:endParaRPr lang="en-US" smtClean="0"/>
          </a:p>
          <a:p>
            <a:pPr lvl="1" eaLnBrk="1" hangingPunct="1"/>
            <a:r>
              <a:rPr lang="en-US" smtClean="0">
                <a:hlinkClick r:id="" action="ppaction://customshow?id=11&amp;return=true"/>
              </a:rPr>
              <a:t>Relationships</a:t>
            </a:r>
            <a:endParaRPr lang="en-US" smtClean="0"/>
          </a:p>
          <a:p>
            <a:pPr eaLnBrk="1" hangingPunct="1"/>
            <a:r>
              <a:rPr lang="en-US" smtClean="0">
                <a:hlinkClick r:id="" action="ppaction://customshow?id=12&amp;return=true"/>
              </a:rPr>
              <a:t>Using Use Case Diagrams</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p:spPr>
        <p:txBody>
          <a:bodyPr/>
          <a:lstStyle/>
          <a:p>
            <a:fld id="{C62C463E-386A-4119-9907-FD3C3CE3D694}" type="slidenum">
              <a:rPr lang="en-US" smtClean="0"/>
              <a:pPr/>
              <a:t>46</a:t>
            </a:fld>
            <a:endParaRPr lang="en-US" smtClean="0"/>
          </a:p>
        </p:txBody>
      </p:sp>
      <p:sp>
        <p:nvSpPr>
          <p:cNvPr id="49155" name="Rectangle 2"/>
          <p:cNvSpPr>
            <a:spLocks noGrp="1" noChangeArrowheads="1"/>
          </p:cNvSpPr>
          <p:nvPr>
            <p:ph type="title"/>
          </p:nvPr>
        </p:nvSpPr>
        <p:spPr/>
        <p:txBody>
          <a:bodyPr/>
          <a:lstStyle/>
          <a:p>
            <a:pPr eaLnBrk="1" hangingPunct="1"/>
            <a:r>
              <a:rPr lang="en-US" smtClean="0"/>
              <a:t>Actors</a:t>
            </a:r>
          </a:p>
        </p:txBody>
      </p:sp>
      <p:sp>
        <p:nvSpPr>
          <p:cNvPr id="49156" name="Rectangle 3"/>
          <p:cNvSpPr>
            <a:spLocks noGrp="1" noChangeArrowheads="1"/>
          </p:cNvSpPr>
          <p:nvPr>
            <p:ph type="body" idx="1"/>
          </p:nvPr>
        </p:nvSpPr>
        <p:spPr>
          <a:xfrm>
            <a:off x="457200" y="1600200"/>
            <a:ext cx="8305800" cy="4724400"/>
          </a:xfrm>
        </p:spPr>
        <p:txBody>
          <a:bodyPr/>
          <a:lstStyle/>
          <a:p>
            <a:pPr eaLnBrk="1" hangingPunct="1"/>
            <a:r>
              <a:rPr lang="en-US" smtClean="0"/>
              <a:t>Use case actors carry out use cases.</a:t>
            </a:r>
          </a:p>
          <a:p>
            <a:pPr eaLnBrk="1" hangingPunct="1"/>
            <a:r>
              <a:rPr lang="en-US" smtClean="0"/>
              <a:t>They represent roles played by:</a:t>
            </a:r>
          </a:p>
          <a:p>
            <a:pPr lvl="1" eaLnBrk="1" hangingPunct="1"/>
            <a:r>
              <a:rPr lang="en-US" smtClean="0"/>
              <a:t>Human users</a:t>
            </a:r>
          </a:p>
          <a:p>
            <a:pPr lvl="1" eaLnBrk="1" hangingPunct="1"/>
            <a:r>
              <a:rPr lang="en-US" smtClean="0"/>
              <a:t>Other systems or processes</a:t>
            </a:r>
          </a:p>
          <a:p>
            <a:pPr eaLnBrk="1" hangingPunct="1"/>
            <a:endParaRPr lang="en-US" smtClean="0"/>
          </a:p>
          <a:p>
            <a:pPr eaLnBrk="1" hangingPunct="1">
              <a:buFont typeface="Arial" charset="0"/>
              <a:buNone/>
            </a:pPr>
            <a:endParaRPr lang="en-US" smtClean="0"/>
          </a:p>
          <a:p>
            <a:pPr eaLnBrk="1" hangingPunct="1"/>
            <a:endParaRPr lang="en-US" smtClean="0"/>
          </a:p>
          <a:p>
            <a:pPr eaLnBrk="1" hangingPunct="1"/>
            <a:endParaRPr lang="en-US" smtClean="0"/>
          </a:p>
        </p:txBody>
      </p:sp>
      <p:pic>
        <p:nvPicPr>
          <p:cNvPr id="49157" name="Picture 8"/>
          <p:cNvPicPr>
            <a:picLocks noChangeAspect="1" noChangeArrowheads="1"/>
          </p:cNvPicPr>
          <p:nvPr/>
        </p:nvPicPr>
        <p:blipFill>
          <a:blip r:embed="rId3" cstate="print"/>
          <a:srcRect/>
          <a:stretch>
            <a:fillRect/>
          </a:stretch>
        </p:blipFill>
        <p:spPr bwMode="auto">
          <a:xfrm>
            <a:off x="6477000" y="4191000"/>
            <a:ext cx="2667000"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p>
            <a:fld id="{385A8853-91D2-4FE6-8100-4165ECDC0FBA}" type="slidenum">
              <a:rPr lang="en-US" smtClean="0"/>
              <a:pPr/>
              <a:t>47</a:t>
            </a:fld>
            <a:endParaRPr lang="en-US" smtClean="0"/>
          </a:p>
        </p:txBody>
      </p:sp>
      <p:sp>
        <p:nvSpPr>
          <p:cNvPr id="50179" name="Rectangle 2"/>
          <p:cNvSpPr>
            <a:spLocks noGrp="1" noChangeArrowheads="1"/>
          </p:cNvSpPr>
          <p:nvPr>
            <p:ph type="title"/>
          </p:nvPr>
        </p:nvSpPr>
        <p:spPr/>
        <p:txBody>
          <a:bodyPr/>
          <a:lstStyle/>
          <a:p>
            <a:pPr eaLnBrk="1" hangingPunct="1"/>
            <a:r>
              <a:rPr lang="en-US" smtClean="0"/>
              <a:t>Use Cases</a:t>
            </a:r>
          </a:p>
        </p:txBody>
      </p:sp>
      <p:sp>
        <p:nvSpPr>
          <p:cNvPr id="50180" name="Rectangle 3"/>
          <p:cNvSpPr>
            <a:spLocks noGrp="1" noChangeArrowheads="1"/>
          </p:cNvSpPr>
          <p:nvPr>
            <p:ph type="body" idx="1"/>
          </p:nvPr>
        </p:nvSpPr>
        <p:spPr>
          <a:xfrm>
            <a:off x="457200" y="1600200"/>
            <a:ext cx="8305800" cy="4724400"/>
          </a:xfrm>
        </p:spPr>
        <p:txBody>
          <a:bodyPr/>
          <a:lstStyle/>
          <a:p>
            <a:pPr eaLnBrk="1" hangingPunct="1"/>
            <a:r>
              <a:rPr lang="en-US" smtClean="0"/>
              <a:t>A use case is a set of scenarios all achieving the same high-level goal.</a:t>
            </a:r>
          </a:p>
          <a:p>
            <a:pPr eaLnBrk="1" hangingPunct="1"/>
            <a:r>
              <a:rPr lang="en-US" smtClean="0"/>
              <a:t>They focus on functionality, not interfaces.</a:t>
            </a:r>
          </a:p>
          <a:p>
            <a:pPr eaLnBrk="1" hangingPunct="1"/>
            <a:r>
              <a:rPr lang="en-US" smtClean="0"/>
              <a:t>Fully dressed use cases                             can include fields for:</a:t>
            </a:r>
          </a:p>
          <a:p>
            <a:pPr eaLnBrk="1" hangingPunct="1"/>
            <a:endParaRPr lang="en-US" smtClean="0"/>
          </a:p>
          <a:p>
            <a:pPr eaLnBrk="1" hangingPunct="1"/>
            <a:endParaRPr lang="en-US" smtClean="0"/>
          </a:p>
        </p:txBody>
      </p:sp>
      <p:pic>
        <p:nvPicPr>
          <p:cNvPr id="50181" name="Picture 7"/>
          <p:cNvPicPr>
            <a:picLocks noChangeAspect="1" noChangeArrowheads="1"/>
          </p:cNvPicPr>
          <p:nvPr/>
        </p:nvPicPr>
        <p:blipFill>
          <a:blip r:embed="rId3" cstate="print"/>
          <a:srcRect/>
          <a:stretch>
            <a:fillRect/>
          </a:stretch>
        </p:blipFill>
        <p:spPr bwMode="auto">
          <a:xfrm>
            <a:off x="4876800" y="4670425"/>
            <a:ext cx="4267200" cy="150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fld id="{72DEA700-675C-45DF-8888-957650E6B443}" type="slidenum">
              <a:rPr lang="en-US" smtClean="0"/>
              <a:pPr/>
              <a:t>48</a:t>
            </a:fld>
            <a:endParaRPr lang="en-US" smtClean="0"/>
          </a:p>
        </p:txBody>
      </p:sp>
      <p:sp>
        <p:nvSpPr>
          <p:cNvPr id="51203" name="Rectangle 2"/>
          <p:cNvSpPr>
            <a:spLocks noGrp="1" noChangeArrowheads="1"/>
          </p:cNvSpPr>
          <p:nvPr>
            <p:ph type="title"/>
          </p:nvPr>
        </p:nvSpPr>
        <p:spPr/>
        <p:txBody>
          <a:bodyPr/>
          <a:lstStyle/>
          <a:p>
            <a:pPr eaLnBrk="1" hangingPunct="1"/>
            <a:r>
              <a:rPr lang="en-US" smtClean="0"/>
              <a:t>Use Case Relationships</a:t>
            </a:r>
          </a:p>
        </p:txBody>
      </p:sp>
      <p:sp>
        <p:nvSpPr>
          <p:cNvPr id="51204" name="Rectangle 3"/>
          <p:cNvSpPr>
            <a:spLocks noGrp="1" noChangeArrowheads="1"/>
          </p:cNvSpPr>
          <p:nvPr>
            <p:ph type="body" idx="1"/>
          </p:nvPr>
        </p:nvSpPr>
        <p:spPr/>
        <p:txBody>
          <a:bodyPr/>
          <a:lstStyle/>
          <a:p>
            <a:pPr eaLnBrk="1" hangingPunct="1"/>
            <a:r>
              <a:rPr lang="en-US" smtClean="0"/>
              <a:t>Association</a:t>
            </a:r>
          </a:p>
          <a:p>
            <a:pPr eaLnBrk="1" hangingPunct="1"/>
            <a:endParaRPr lang="en-US" smtClean="0"/>
          </a:p>
          <a:p>
            <a:pPr eaLnBrk="1" hangingPunct="1"/>
            <a:r>
              <a:rPr lang="en-US" smtClean="0"/>
              <a:t>Include</a:t>
            </a:r>
          </a:p>
          <a:p>
            <a:pPr eaLnBrk="1" hangingPunct="1"/>
            <a:endParaRPr lang="en-US" smtClean="0"/>
          </a:p>
          <a:p>
            <a:pPr eaLnBrk="1" hangingPunct="1"/>
            <a:r>
              <a:rPr lang="en-US" smtClean="0"/>
              <a:t>Extend</a:t>
            </a:r>
          </a:p>
          <a:p>
            <a:pPr eaLnBrk="1" hangingPunct="1"/>
            <a:endParaRPr lang="en-US" smtClean="0"/>
          </a:p>
          <a:p>
            <a:pPr eaLnBrk="1" hangingPunct="1"/>
            <a:r>
              <a:rPr lang="en-US" smtClean="0"/>
              <a:t>Generalizes</a:t>
            </a:r>
          </a:p>
        </p:txBody>
      </p:sp>
      <p:pic>
        <p:nvPicPr>
          <p:cNvPr id="51205" name="Picture 17"/>
          <p:cNvPicPr>
            <a:picLocks noChangeAspect="1" noChangeArrowheads="1"/>
          </p:cNvPicPr>
          <p:nvPr/>
        </p:nvPicPr>
        <p:blipFill>
          <a:blip r:embed="rId3" cstate="print"/>
          <a:srcRect/>
          <a:stretch>
            <a:fillRect/>
          </a:stretch>
        </p:blipFill>
        <p:spPr bwMode="auto">
          <a:xfrm>
            <a:off x="5715000" y="1508125"/>
            <a:ext cx="2362200" cy="606425"/>
          </a:xfrm>
          <a:prstGeom prst="rect">
            <a:avLst/>
          </a:prstGeom>
          <a:noFill/>
          <a:ln w="9525">
            <a:noFill/>
            <a:miter lim="800000"/>
            <a:headEnd/>
            <a:tailEnd/>
          </a:ln>
        </p:spPr>
      </p:pic>
      <p:pic>
        <p:nvPicPr>
          <p:cNvPr id="51206" name="Picture 18"/>
          <p:cNvPicPr>
            <a:picLocks noChangeAspect="1" noChangeArrowheads="1"/>
          </p:cNvPicPr>
          <p:nvPr/>
        </p:nvPicPr>
        <p:blipFill>
          <a:blip r:embed="rId4" cstate="print"/>
          <a:srcRect/>
          <a:stretch>
            <a:fillRect/>
          </a:stretch>
        </p:blipFill>
        <p:spPr bwMode="auto">
          <a:xfrm>
            <a:off x="5683250" y="2740025"/>
            <a:ext cx="2698750" cy="993775"/>
          </a:xfrm>
          <a:prstGeom prst="rect">
            <a:avLst/>
          </a:prstGeom>
          <a:noFill/>
          <a:ln w="9525">
            <a:noFill/>
            <a:miter lim="800000"/>
            <a:headEnd/>
            <a:tailEnd/>
          </a:ln>
        </p:spPr>
      </p:pic>
      <p:pic>
        <p:nvPicPr>
          <p:cNvPr id="51207" name="Picture 19"/>
          <p:cNvPicPr>
            <a:picLocks noChangeAspect="1" noChangeArrowheads="1"/>
          </p:cNvPicPr>
          <p:nvPr/>
        </p:nvPicPr>
        <p:blipFill>
          <a:blip r:embed="rId5" cstate="print"/>
          <a:srcRect/>
          <a:stretch>
            <a:fillRect/>
          </a:stretch>
        </p:blipFill>
        <p:spPr bwMode="auto">
          <a:xfrm>
            <a:off x="5562600" y="3810000"/>
            <a:ext cx="2655888" cy="1000125"/>
          </a:xfrm>
          <a:prstGeom prst="rect">
            <a:avLst/>
          </a:prstGeom>
          <a:noFill/>
          <a:ln w="9525">
            <a:noFill/>
            <a:miter lim="800000"/>
            <a:headEnd/>
            <a:tailEnd/>
          </a:ln>
        </p:spPr>
      </p:pic>
      <p:pic>
        <p:nvPicPr>
          <p:cNvPr id="51208" name="Picture 20"/>
          <p:cNvPicPr>
            <a:picLocks noChangeAspect="1" noChangeArrowheads="1"/>
          </p:cNvPicPr>
          <p:nvPr/>
        </p:nvPicPr>
        <p:blipFill>
          <a:blip r:embed="rId6" cstate="print"/>
          <a:srcRect/>
          <a:stretch>
            <a:fillRect/>
          </a:stretch>
        </p:blipFill>
        <p:spPr bwMode="auto">
          <a:xfrm>
            <a:off x="5715000" y="5105400"/>
            <a:ext cx="2743200" cy="6699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p:spPr>
        <p:txBody>
          <a:bodyPr/>
          <a:lstStyle/>
          <a:p>
            <a:fld id="{69D1FDCE-C693-4073-B4E7-3ABD2772424A}" type="slidenum">
              <a:rPr lang="en-US" smtClean="0"/>
              <a:pPr/>
              <a:t>49</a:t>
            </a:fld>
            <a:endParaRPr lang="en-US" smtClean="0"/>
          </a:p>
        </p:txBody>
      </p:sp>
      <p:sp>
        <p:nvSpPr>
          <p:cNvPr id="52227" name="Rectangle 2"/>
          <p:cNvSpPr>
            <a:spLocks noGrp="1" noChangeArrowheads="1"/>
          </p:cNvSpPr>
          <p:nvPr>
            <p:ph type="title"/>
          </p:nvPr>
        </p:nvSpPr>
        <p:spPr/>
        <p:txBody>
          <a:bodyPr/>
          <a:lstStyle/>
          <a:p>
            <a:pPr eaLnBrk="1" hangingPunct="1"/>
            <a:r>
              <a:rPr lang="en-US" smtClean="0"/>
              <a:t>Using Use Case Diagrams</a:t>
            </a:r>
          </a:p>
        </p:txBody>
      </p:sp>
      <p:sp>
        <p:nvSpPr>
          <p:cNvPr id="52228" name="Rectangle 3"/>
          <p:cNvSpPr>
            <a:spLocks noGrp="1" noChangeArrowheads="1"/>
          </p:cNvSpPr>
          <p:nvPr>
            <p:ph type="body" idx="1"/>
          </p:nvPr>
        </p:nvSpPr>
        <p:spPr/>
        <p:txBody>
          <a:bodyPr/>
          <a:lstStyle/>
          <a:p>
            <a:pPr eaLnBrk="1" hangingPunct="1"/>
            <a:r>
              <a:rPr lang="en-US" smtClean="0"/>
              <a:t>Focus on the written use cases, not on the diagrams.</a:t>
            </a:r>
          </a:p>
          <a:p>
            <a:pPr eaLnBrk="1" hangingPunct="1"/>
            <a:r>
              <a:rPr lang="en-US" smtClean="0"/>
              <a:t>The written narratives are natural tools for creating understanding.</a:t>
            </a:r>
          </a:p>
          <a:p>
            <a:pPr eaLnBrk="1" hangingPunct="1"/>
            <a:r>
              <a:rPr lang="en-US" smtClean="0"/>
              <a:t>Use the description field of a use case to:</a:t>
            </a:r>
          </a:p>
          <a:p>
            <a:pPr lvl="1" eaLnBrk="1" hangingPunct="1"/>
            <a:r>
              <a:rPr lang="en-US" smtClean="0"/>
              <a:t>Prioritize the use case and the steps within it according to value and risk.</a:t>
            </a:r>
          </a:p>
          <a:p>
            <a:pPr lvl="1" eaLnBrk="1" hangingPunct="1"/>
            <a:r>
              <a:rPr lang="en-US" smtClean="0"/>
              <a:t>Add any non-functional requirements relevant to that use case.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EB6D540D-EC8C-4D8D-A0C9-C72F4223509B}" type="slidenum">
              <a:rPr lang="en-US" smtClean="0"/>
              <a:pPr/>
              <a:t>5</a:t>
            </a:fld>
            <a:endParaRPr lang="en-US" smtClean="0"/>
          </a:p>
        </p:txBody>
      </p:sp>
      <p:sp>
        <p:nvSpPr>
          <p:cNvPr id="7171" name="Rectangle 2"/>
          <p:cNvSpPr>
            <a:spLocks noGrp="1" noChangeArrowheads="1"/>
          </p:cNvSpPr>
          <p:nvPr>
            <p:ph type="title"/>
          </p:nvPr>
        </p:nvSpPr>
        <p:spPr/>
        <p:txBody>
          <a:bodyPr/>
          <a:lstStyle/>
          <a:p>
            <a:pPr eaLnBrk="1" hangingPunct="1"/>
            <a:r>
              <a:rPr lang="en-US" smtClean="0"/>
              <a:t>Principles</a:t>
            </a:r>
          </a:p>
        </p:txBody>
      </p:sp>
      <p:sp>
        <p:nvSpPr>
          <p:cNvPr id="7172" name="Rectangle 3"/>
          <p:cNvSpPr>
            <a:spLocks noGrp="1" noChangeArrowheads="1"/>
          </p:cNvSpPr>
          <p:nvPr>
            <p:ph type="body" idx="1"/>
          </p:nvPr>
        </p:nvSpPr>
        <p:spPr/>
        <p:txBody>
          <a:bodyPr/>
          <a:lstStyle/>
          <a:p>
            <a:pPr eaLnBrk="1" hangingPunct="1"/>
            <a:r>
              <a:rPr lang="en-US" smtClean="0"/>
              <a:t>Analysis asks “what?” questions not “how?” questions.</a:t>
            </a:r>
          </a:p>
          <a:p>
            <a:pPr eaLnBrk="1" hangingPunct="1"/>
            <a:r>
              <a:rPr lang="en-US" smtClean="0"/>
              <a:t>It involves two UP disciplines:</a:t>
            </a:r>
          </a:p>
          <a:p>
            <a:pPr lvl="1" eaLnBrk="1" hangingPunct="1"/>
            <a:r>
              <a:rPr lang="en-US" smtClean="0"/>
              <a:t>Business modeling</a:t>
            </a:r>
          </a:p>
          <a:p>
            <a:pPr lvl="1" eaLnBrk="1" hangingPunct="1"/>
            <a:endParaRPr lang="en-US" sz="1800" smtClean="0"/>
          </a:p>
          <a:p>
            <a:pPr lvl="1" eaLnBrk="1" hangingPunct="1"/>
            <a:r>
              <a:rPr lang="en-US" smtClean="0"/>
              <a:t>Requirements</a:t>
            </a:r>
          </a:p>
          <a:p>
            <a:pPr lvl="1" eaLnBrk="1" hangingPunct="1"/>
            <a:endParaRPr lang="en-US" sz="1800" smtClean="0"/>
          </a:p>
          <a:p>
            <a:pPr eaLnBrk="1" hangingPunct="1"/>
            <a:r>
              <a:rPr lang="en-US" smtClean="0"/>
              <a:t>The requirements will change.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p:spPr>
        <p:txBody>
          <a:bodyPr/>
          <a:lstStyle/>
          <a:p>
            <a:fld id="{A3FAD39F-C62D-4111-BF1D-62BEBC8FDAAC}" type="slidenum">
              <a:rPr lang="en-US" smtClean="0"/>
              <a:pPr/>
              <a:t>50</a:t>
            </a:fld>
            <a:endParaRPr lang="en-US" smtClean="0"/>
          </a:p>
        </p:txBody>
      </p:sp>
      <p:sp>
        <p:nvSpPr>
          <p:cNvPr id="53251" name="Rectangle 2"/>
          <p:cNvSpPr>
            <a:spLocks noGrp="1" noChangeArrowheads="1"/>
          </p:cNvSpPr>
          <p:nvPr>
            <p:ph type="title"/>
          </p:nvPr>
        </p:nvSpPr>
        <p:spPr/>
        <p:txBody>
          <a:bodyPr/>
          <a:lstStyle/>
          <a:p>
            <a:pPr eaLnBrk="1" hangingPunct="1"/>
            <a:r>
              <a:rPr lang="en-US" smtClean="0"/>
              <a:t>Classes and Objects</a:t>
            </a:r>
          </a:p>
        </p:txBody>
      </p:sp>
      <p:sp>
        <p:nvSpPr>
          <p:cNvPr id="53252" name="Rectangle 3"/>
          <p:cNvSpPr>
            <a:spLocks noGrp="1" noChangeArrowheads="1"/>
          </p:cNvSpPr>
          <p:nvPr>
            <p:ph type="body" idx="1"/>
          </p:nvPr>
        </p:nvSpPr>
        <p:spPr/>
        <p:txBody>
          <a:bodyPr/>
          <a:lstStyle/>
          <a:p>
            <a:pPr eaLnBrk="1" hangingPunct="1"/>
            <a:r>
              <a:rPr lang="en-US" smtClean="0"/>
              <a:t>Objects are entities that have attributes, behavior and state.</a:t>
            </a:r>
          </a:p>
          <a:p>
            <a:pPr eaLnBrk="1" hangingPunct="1"/>
            <a:r>
              <a:rPr lang="en-US" smtClean="0"/>
              <a:t>Classes are sets of objects with common properties and behavior.</a:t>
            </a:r>
          </a:p>
          <a:p>
            <a:pPr eaLnBrk="1" hangingPunct="1"/>
            <a:r>
              <a:rPr lang="en-US" smtClean="0"/>
              <a:t>Classes and their interrelationships implement the 3 key elements of object-oriented programming: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p>
            <a:fld id="{26208670-B000-4EB2-9187-030A751501BF}" type="slidenum">
              <a:rPr lang="en-US" smtClean="0"/>
              <a:pPr/>
              <a:t>51</a:t>
            </a:fld>
            <a:endParaRPr lang="en-US" smtClean="0"/>
          </a:p>
        </p:txBody>
      </p:sp>
      <p:sp>
        <p:nvSpPr>
          <p:cNvPr id="54275" name="Rectangle 2"/>
          <p:cNvSpPr>
            <a:spLocks noGrp="1" noChangeArrowheads="1"/>
          </p:cNvSpPr>
          <p:nvPr>
            <p:ph type="title"/>
          </p:nvPr>
        </p:nvSpPr>
        <p:spPr/>
        <p:txBody>
          <a:bodyPr/>
          <a:lstStyle/>
          <a:p>
            <a:pPr eaLnBrk="1" hangingPunct="1"/>
            <a:r>
              <a:rPr lang="en-US" smtClean="0"/>
              <a:t>Class and Object Diagrams</a:t>
            </a:r>
          </a:p>
        </p:txBody>
      </p:sp>
      <p:sp>
        <p:nvSpPr>
          <p:cNvPr id="54276" name="Rectangle 3"/>
          <p:cNvSpPr>
            <a:spLocks noGrp="1" noChangeArrowheads="1"/>
          </p:cNvSpPr>
          <p:nvPr>
            <p:ph type="body" idx="1"/>
          </p:nvPr>
        </p:nvSpPr>
        <p:spPr/>
        <p:txBody>
          <a:bodyPr/>
          <a:lstStyle/>
          <a:p>
            <a:pPr eaLnBrk="1" hangingPunct="1"/>
            <a:r>
              <a:rPr lang="en-US" smtClean="0"/>
              <a:t>Class diagrams:</a:t>
            </a:r>
          </a:p>
          <a:p>
            <a:pPr lvl="1" eaLnBrk="1" hangingPunct="1"/>
            <a:r>
              <a:rPr lang="en-US" smtClean="0"/>
              <a:t>are the most common UML diagram</a:t>
            </a:r>
          </a:p>
          <a:p>
            <a:pPr lvl="1" eaLnBrk="1" hangingPunct="1"/>
            <a:r>
              <a:rPr lang="en-US" smtClean="0"/>
              <a:t>model classes and the static relationships between them</a:t>
            </a:r>
          </a:p>
          <a:p>
            <a:pPr eaLnBrk="1" hangingPunct="1"/>
            <a:r>
              <a:rPr lang="en-US" smtClean="0"/>
              <a:t>Object diagrams:</a:t>
            </a:r>
          </a:p>
          <a:p>
            <a:pPr lvl="1" eaLnBrk="1" hangingPunct="1"/>
            <a:r>
              <a:rPr lang="en-US" smtClean="0"/>
              <a:t>are less common</a:t>
            </a:r>
          </a:p>
          <a:p>
            <a:pPr lvl="1" eaLnBrk="1" hangingPunct="1"/>
            <a:r>
              <a:rPr lang="en-US" smtClean="0"/>
              <a:t>model a snapshot of the system objects at some time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5FACAFF3-CDE8-4B90-9102-83518BEC19D0}" type="slidenum">
              <a:rPr lang="en-US" smtClean="0"/>
              <a:pPr/>
              <a:t>52</a:t>
            </a:fld>
            <a:endParaRPr lang="en-US" smtClean="0"/>
          </a:p>
        </p:txBody>
      </p:sp>
      <p:sp>
        <p:nvSpPr>
          <p:cNvPr id="55299" name="Rectangle 2"/>
          <p:cNvSpPr>
            <a:spLocks noGrp="1" noChangeArrowheads="1"/>
          </p:cNvSpPr>
          <p:nvPr>
            <p:ph type="title"/>
          </p:nvPr>
        </p:nvSpPr>
        <p:spPr/>
        <p:txBody>
          <a:bodyPr/>
          <a:lstStyle/>
          <a:p>
            <a:pPr eaLnBrk="1" hangingPunct="1"/>
            <a:r>
              <a:rPr lang="en-US" smtClean="0"/>
              <a:t>Example: Class Diagram</a:t>
            </a:r>
          </a:p>
        </p:txBody>
      </p:sp>
      <p:sp>
        <p:nvSpPr>
          <p:cNvPr id="55300" name="Text Box 3"/>
          <p:cNvSpPr txBox="1">
            <a:spLocks noChangeArrowheads="1"/>
          </p:cNvSpPr>
          <p:nvPr/>
        </p:nvSpPr>
        <p:spPr bwMode="auto">
          <a:xfrm>
            <a:off x="6851650" y="6477000"/>
            <a:ext cx="2292350" cy="230188"/>
          </a:xfrm>
          <a:prstGeom prst="rect">
            <a:avLst/>
          </a:prstGeom>
          <a:noFill/>
          <a:ln w="9525">
            <a:noFill/>
            <a:miter lim="800000"/>
            <a:headEnd/>
            <a:tailEnd/>
          </a:ln>
        </p:spPr>
        <p:txBody>
          <a:bodyPr>
            <a:spAutoFit/>
          </a:bodyPr>
          <a:lstStyle/>
          <a:p>
            <a:pPr algn="r"/>
            <a:r>
              <a:rPr lang="en-US" sz="900">
                <a:latin typeface="Arial Unicode MS" pitchFamily="34" charset="-128"/>
              </a:rPr>
              <a:t>Example adapted from Fowler, 2003</a:t>
            </a:r>
          </a:p>
        </p:txBody>
      </p:sp>
      <p:pic>
        <p:nvPicPr>
          <p:cNvPr id="55301" name="Picture 6"/>
          <p:cNvPicPr>
            <a:picLocks noChangeAspect="1" noChangeArrowheads="1"/>
          </p:cNvPicPr>
          <p:nvPr/>
        </p:nvPicPr>
        <p:blipFill>
          <a:blip r:embed="rId3" cstate="print"/>
          <a:srcRect/>
          <a:stretch>
            <a:fillRect/>
          </a:stretch>
        </p:blipFill>
        <p:spPr bwMode="auto">
          <a:xfrm>
            <a:off x="990600" y="1524000"/>
            <a:ext cx="7543800" cy="527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p:spPr>
        <p:txBody>
          <a:bodyPr/>
          <a:lstStyle/>
          <a:p>
            <a:fld id="{6EAF2857-C5BA-4010-8491-C4DE7659F7FC}" type="slidenum">
              <a:rPr lang="en-US" smtClean="0"/>
              <a:pPr/>
              <a:t>53</a:t>
            </a:fld>
            <a:endParaRPr lang="en-US" smtClean="0"/>
          </a:p>
        </p:txBody>
      </p:sp>
      <p:sp>
        <p:nvSpPr>
          <p:cNvPr id="56323" name="Rectangle 2"/>
          <p:cNvSpPr>
            <a:spLocks noGrp="1" noChangeArrowheads="1"/>
          </p:cNvSpPr>
          <p:nvPr>
            <p:ph type="title"/>
          </p:nvPr>
        </p:nvSpPr>
        <p:spPr/>
        <p:txBody>
          <a:bodyPr/>
          <a:lstStyle/>
          <a:p>
            <a:pPr eaLnBrk="1" hangingPunct="1"/>
            <a:r>
              <a:rPr lang="en-US" smtClean="0"/>
              <a:t>Outline</a:t>
            </a:r>
          </a:p>
        </p:txBody>
      </p:sp>
      <p:sp>
        <p:nvSpPr>
          <p:cNvPr id="56324" name="Rectangle 3"/>
          <p:cNvSpPr>
            <a:spLocks noGrp="1" noChangeArrowheads="1"/>
          </p:cNvSpPr>
          <p:nvPr>
            <p:ph type="body" idx="1"/>
          </p:nvPr>
        </p:nvSpPr>
        <p:spPr/>
        <p:txBody>
          <a:bodyPr/>
          <a:lstStyle/>
          <a:p>
            <a:pPr eaLnBrk="1" hangingPunct="1"/>
            <a:r>
              <a:rPr lang="en-US" smtClean="0"/>
              <a:t>Class Diagrams</a:t>
            </a:r>
          </a:p>
          <a:p>
            <a:pPr lvl="1" eaLnBrk="1" hangingPunct="1"/>
            <a:r>
              <a:rPr lang="en-US" smtClean="0">
                <a:hlinkClick r:id="" action="ppaction://customshow?id=14&amp;return=true"/>
              </a:rPr>
              <a:t>Classes</a:t>
            </a:r>
            <a:endParaRPr lang="en-US" smtClean="0"/>
          </a:p>
          <a:p>
            <a:pPr lvl="1" eaLnBrk="1" hangingPunct="1"/>
            <a:r>
              <a:rPr lang="en-US" smtClean="0">
                <a:hlinkClick r:id="" action="ppaction://customshow?id=15&amp;return=true"/>
              </a:rPr>
              <a:t>Relationships</a:t>
            </a:r>
            <a:endParaRPr lang="en-US" smtClean="0"/>
          </a:p>
          <a:p>
            <a:pPr eaLnBrk="1" hangingPunct="1"/>
            <a:r>
              <a:rPr lang="en-US" smtClean="0">
                <a:hlinkClick r:id="" action="ppaction://customshow?id=18&amp;return=true"/>
              </a:rPr>
              <a:t>Class Diagrams and Code</a:t>
            </a:r>
            <a:endParaRPr lang="en-US" smtClean="0"/>
          </a:p>
          <a:p>
            <a:pPr eaLnBrk="1" hangingPunct="1"/>
            <a:r>
              <a:rPr lang="en-US" smtClean="0">
                <a:hlinkClick r:id="" action="ppaction://customshow?id=19&amp;return=true"/>
              </a:rPr>
              <a:t>Using Class Diagrams</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p:spPr>
        <p:txBody>
          <a:bodyPr/>
          <a:lstStyle/>
          <a:p>
            <a:fld id="{E479E26F-2AE8-4B53-A23A-05F94E638289}" type="slidenum">
              <a:rPr lang="en-US" smtClean="0"/>
              <a:pPr/>
              <a:t>54</a:t>
            </a:fld>
            <a:endParaRPr lang="en-US" smtClean="0"/>
          </a:p>
        </p:txBody>
      </p:sp>
      <p:sp>
        <p:nvSpPr>
          <p:cNvPr id="57347" name="Rectangle 2"/>
          <p:cNvSpPr>
            <a:spLocks noGrp="1" noChangeArrowheads="1"/>
          </p:cNvSpPr>
          <p:nvPr>
            <p:ph type="title"/>
          </p:nvPr>
        </p:nvSpPr>
        <p:spPr/>
        <p:txBody>
          <a:bodyPr/>
          <a:lstStyle/>
          <a:p>
            <a:pPr eaLnBrk="1" hangingPunct="1"/>
            <a:r>
              <a:rPr lang="en-US" smtClean="0"/>
              <a:t>Classes</a:t>
            </a:r>
          </a:p>
        </p:txBody>
      </p:sp>
      <p:sp>
        <p:nvSpPr>
          <p:cNvPr id="57348" name="Rectangle 3"/>
          <p:cNvSpPr>
            <a:spLocks noGrp="1" noChangeArrowheads="1"/>
          </p:cNvSpPr>
          <p:nvPr>
            <p:ph type="body" idx="1"/>
          </p:nvPr>
        </p:nvSpPr>
        <p:spPr>
          <a:xfrm>
            <a:off x="457200" y="1600200"/>
            <a:ext cx="8305800" cy="4724400"/>
          </a:xfrm>
        </p:spPr>
        <p:txBody>
          <a:bodyPr/>
          <a:lstStyle/>
          <a:p>
            <a:pPr eaLnBrk="1" hangingPunct="1"/>
            <a:r>
              <a:rPr lang="en-US" smtClean="0"/>
              <a:t>Classes to model entities in the domain.</a:t>
            </a:r>
          </a:p>
          <a:p>
            <a:pPr eaLnBrk="1" hangingPunct="1"/>
            <a:r>
              <a:rPr lang="en-US" smtClean="0"/>
              <a:t>One way to discover classes is to identify noun phrases in domain narratives or descriptions.</a:t>
            </a:r>
          </a:p>
          <a:p>
            <a:pPr eaLnBrk="1" hangingPunct="1"/>
            <a:r>
              <a:rPr lang="en-US" smtClean="0"/>
              <a:t>Classes have two features:</a:t>
            </a:r>
          </a:p>
          <a:p>
            <a:pPr lvl="1" eaLnBrk="1" hangingPunct="1"/>
            <a:r>
              <a:rPr lang="en-US" smtClean="0"/>
              <a:t>Attributes</a:t>
            </a:r>
          </a:p>
          <a:p>
            <a:pPr lvl="1" eaLnBrk="1" hangingPunct="1"/>
            <a:r>
              <a:rPr lang="en-US" smtClean="0"/>
              <a:t>Operations</a:t>
            </a:r>
          </a:p>
          <a:p>
            <a:pPr eaLnBrk="1" hangingPunct="1"/>
            <a:endParaRPr lang="en-US" smtClean="0"/>
          </a:p>
          <a:p>
            <a:pPr eaLnBrk="1" hangingPunct="1"/>
            <a:endParaRPr lang="en-US" smtClean="0"/>
          </a:p>
        </p:txBody>
      </p:sp>
      <p:pic>
        <p:nvPicPr>
          <p:cNvPr id="57349" name="Picture 5"/>
          <p:cNvPicPr>
            <a:picLocks noChangeAspect="1" noChangeArrowheads="1"/>
          </p:cNvPicPr>
          <p:nvPr/>
        </p:nvPicPr>
        <p:blipFill>
          <a:blip r:embed="rId3" cstate="print"/>
          <a:srcRect/>
          <a:stretch>
            <a:fillRect/>
          </a:stretch>
        </p:blipFill>
        <p:spPr bwMode="auto">
          <a:xfrm>
            <a:off x="6400800" y="3886200"/>
            <a:ext cx="2362200" cy="229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p:spPr>
        <p:txBody>
          <a:bodyPr/>
          <a:lstStyle/>
          <a:p>
            <a:fld id="{0C534432-66C2-4DD5-BEAE-68A8E085B530}" type="slidenum">
              <a:rPr lang="en-US" smtClean="0"/>
              <a:pPr/>
              <a:t>55</a:t>
            </a:fld>
            <a:endParaRPr lang="en-US" smtClean="0"/>
          </a:p>
        </p:txBody>
      </p:sp>
      <p:sp>
        <p:nvSpPr>
          <p:cNvPr id="58371" name="Rectangle 2"/>
          <p:cNvSpPr>
            <a:spLocks noGrp="1" noChangeArrowheads="1"/>
          </p:cNvSpPr>
          <p:nvPr>
            <p:ph type="title"/>
          </p:nvPr>
        </p:nvSpPr>
        <p:spPr/>
        <p:txBody>
          <a:bodyPr/>
          <a:lstStyle/>
          <a:p>
            <a:pPr eaLnBrk="1" hangingPunct="1"/>
            <a:r>
              <a:rPr lang="en-US" smtClean="0"/>
              <a:t>Attributes</a:t>
            </a:r>
          </a:p>
        </p:txBody>
      </p:sp>
      <p:sp>
        <p:nvSpPr>
          <p:cNvPr id="58372" name="Rectangle 3"/>
          <p:cNvSpPr>
            <a:spLocks noGrp="1" noChangeArrowheads="1"/>
          </p:cNvSpPr>
          <p:nvPr>
            <p:ph type="body" idx="1"/>
          </p:nvPr>
        </p:nvSpPr>
        <p:spPr>
          <a:xfrm>
            <a:off x="533400" y="1600200"/>
            <a:ext cx="7848600" cy="4114800"/>
          </a:xfrm>
        </p:spPr>
        <p:txBody>
          <a:bodyPr/>
          <a:lstStyle/>
          <a:p>
            <a:pPr eaLnBrk="1" hangingPunct="1"/>
            <a:r>
              <a:rPr lang="en-US" smtClean="0"/>
              <a:t>Attributes describe                            properties of classes.</a:t>
            </a:r>
          </a:p>
          <a:p>
            <a:pPr eaLnBrk="1" hangingPunct="1"/>
            <a:endParaRPr lang="en-US" smtClean="0"/>
          </a:p>
          <a:p>
            <a:pPr eaLnBrk="1" hangingPunct="1"/>
            <a:r>
              <a:rPr lang="en-US" smtClean="0"/>
              <a:t>Syntax:</a:t>
            </a:r>
          </a:p>
          <a:p>
            <a:pPr eaLnBrk="1" hangingPunct="1"/>
            <a:endParaRPr lang="en-US" sz="800" smtClean="0"/>
          </a:p>
          <a:p>
            <a:pPr eaLnBrk="1" hangingPunct="1">
              <a:buFont typeface="Arial" charset="0"/>
              <a:buNone/>
            </a:pPr>
            <a:r>
              <a:rPr lang="en-US" sz="2800" b="1" i="1" u="sng" smtClean="0">
                <a:latin typeface="Courier New" pitchFamily="49" charset="0"/>
              </a:rPr>
              <a:t>visibility</a:t>
            </a:r>
            <a:r>
              <a:rPr lang="en-US" sz="2800" b="1" smtClean="0">
                <a:latin typeface="Courier New" pitchFamily="49" charset="0"/>
              </a:rPr>
              <a:t> </a:t>
            </a:r>
            <a:r>
              <a:rPr lang="en-US" sz="2800" b="1" i="1" u="sng" smtClean="0">
                <a:latin typeface="Courier New" pitchFamily="49" charset="0"/>
              </a:rPr>
              <a:t>name</a:t>
            </a:r>
            <a:r>
              <a:rPr lang="en-US" sz="2800" b="1" smtClean="0">
                <a:latin typeface="Courier New" pitchFamily="49" charset="0"/>
              </a:rPr>
              <a:t>: </a:t>
            </a:r>
            <a:r>
              <a:rPr lang="en-US" sz="2800" b="1" i="1" u="sng" smtClean="0">
                <a:latin typeface="Courier New" pitchFamily="49" charset="0"/>
              </a:rPr>
              <a:t>type</a:t>
            </a:r>
            <a:r>
              <a:rPr lang="en-US" sz="2800" b="1" smtClean="0">
                <a:latin typeface="Courier New" pitchFamily="49" charset="0"/>
              </a:rPr>
              <a:t> </a:t>
            </a:r>
            <a:r>
              <a:rPr lang="en-US" sz="2800" b="1" i="1" u="sng" smtClean="0">
                <a:latin typeface="Courier New" pitchFamily="49" charset="0"/>
              </a:rPr>
              <a:t>multiplicity</a:t>
            </a:r>
            <a:r>
              <a:rPr lang="en-US" sz="2800" b="1" smtClean="0">
                <a:latin typeface="Courier New" pitchFamily="49" charset="0"/>
              </a:rPr>
              <a:t> = 	</a:t>
            </a:r>
            <a:r>
              <a:rPr lang="en-US" sz="2800" b="1" i="1" u="sng" smtClean="0">
                <a:latin typeface="Courier New" pitchFamily="49" charset="0"/>
              </a:rPr>
              <a:t>default</a:t>
            </a:r>
            <a:r>
              <a:rPr lang="en-US" sz="2800" b="1" smtClean="0">
                <a:latin typeface="Courier New" pitchFamily="49" charset="0"/>
              </a:rPr>
              <a:t> {</a:t>
            </a:r>
            <a:r>
              <a:rPr lang="en-US" sz="2800" b="1" i="1" u="sng" smtClean="0">
                <a:latin typeface="Courier New" pitchFamily="49" charset="0"/>
              </a:rPr>
              <a:t>property-string</a:t>
            </a:r>
            <a:r>
              <a:rPr lang="en-US" sz="2800" b="1" smtClean="0">
                <a:latin typeface="Courier New" pitchFamily="49" charset="0"/>
              </a:rPr>
              <a:t>}</a:t>
            </a:r>
          </a:p>
          <a:p>
            <a:pPr eaLnBrk="1" hangingPunct="1"/>
            <a:endParaRPr lang="en-US" sz="2800" b="1" smtClean="0">
              <a:latin typeface="Courier New" pitchFamily="49" charset="0"/>
            </a:endParaRPr>
          </a:p>
          <a:p>
            <a:pPr eaLnBrk="1" hangingPunct="1"/>
            <a:endParaRPr lang="en-US" sz="2800" smtClean="0"/>
          </a:p>
        </p:txBody>
      </p:sp>
      <p:pic>
        <p:nvPicPr>
          <p:cNvPr id="58373" name="Picture 5"/>
          <p:cNvPicPr>
            <a:picLocks noChangeAspect="1" noChangeArrowheads="1"/>
          </p:cNvPicPr>
          <p:nvPr/>
        </p:nvPicPr>
        <p:blipFill>
          <a:blip r:embed="rId3" cstate="print"/>
          <a:srcRect/>
          <a:stretch>
            <a:fillRect/>
          </a:stretch>
        </p:blipFill>
        <p:spPr bwMode="auto">
          <a:xfrm>
            <a:off x="5638800" y="1371600"/>
            <a:ext cx="2678113" cy="222567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p>
            <a:fld id="{85ED57D1-7FA1-4DAF-9FA9-963789973066}" type="slidenum">
              <a:rPr lang="en-US" smtClean="0"/>
              <a:pPr/>
              <a:t>56</a:t>
            </a:fld>
            <a:endParaRPr lang="en-US" smtClean="0"/>
          </a:p>
        </p:txBody>
      </p:sp>
      <p:sp>
        <p:nvSpPr>
          <p:cNvPr id="59395" name="Rectangle 2"/>
          <p:cNvSpPr>
            <a:spLocks noGrp="1" noChangeArrowheads="1"/>
          </p:cNvSpPr>
          <p:nvPr>
            <p:ph type="title"/>
          </p:nvPr>
        </p:nvSpPr>
        <p:spPr>
          <a:xfrm>
            <a:off x="457200" y="457200"/>
            <a:ext cx="8534400" cy="1066800"/>
          </a:xfrm>
        </p:spPr>
        <p:txBody>
          <a:bodyPr/>
          <a:lstStyle/>
          <a:p>
            <a:pPr eaLnBrk="1" hangingPunct="1"/>
            <a:r>
              <a:rPr lang="en-US" smtClean="0"/>
              <a:t>Classes vs. Attributes</a:t>
            </a:r>
          </a:p>
        </p:txBody>
      </p:sp>
      <p:sp>
        <p:nvSpPr>
          <p:cNvPr id="59396" name="Rectangle 3"/>
          <p:cNvSpPr>
            <a:spLocks noGrp="1" noChangeArrowheads="1"/>
          </p:cNvSpPr>
          <p:nvPr>
            <p:ph type="body" idx="1"/>
          </p:nvPr>
        </p:nvSpPr>
        <p:spPr/>
        <p:txBody>
          <a:bodyPr/>
          <a:lstStyle/>
          <a:p>
            <a:pPr eaLnBrk="1" hangingPunct="1"/>
            <a:r>
              <a:rPr lang="en-US" smtClean="0"/>
              <a:t>Not all “entities” should be modeled as classes.</a:t>
            </a:r>
          </a:p>
          <a:p>
            <a:pPr eaLnBrk="1" hangingPunct="1"/>
            <a:r>
              <a:rPr lang="en-US" smtClean="0"/>
              <a:t>Classes tend to have:</a:t>
            </a:r>
          </a:p>
          <a:p>
            <a:pPr lvl="1" eaLnBrk="1" hangingPunct="1"/>
            <a:r>
              <a:rPr lang="en-US" smtClean="0"/>
              <a:t>retained or persistent attributes</a:t>
            </a:r>
          </a:p>
          <a:p>
            <a:pPr lvl="1" eaLnBrk="1" hangingPunct="1"/>
            <a:r>
              <a:rPr lang="en-US" smtClean="0"/>
              <a:t>multiple attributes</a:t>
            </a:r>
          </a:p>
          <a:p>
            <a:pPr lvl="1" eaLnBrk="1" hangingPunct="1"/>
            <a:r>
              <a:rPr lang="en-US" smtClean="0"/>
              <a:t>common attributes</a:t>
            </a:r>
          </a:p>
          <a:p>
            <a:pPr eaLnBrk="1" hangingPunct="1"/>
            <a:r>
              <a:rPr lang="en-US" smtClean="0"/>
              <a:t>Attributes tend not to have these characteristics.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p:spPr>
        <p:txBody>
          <a:bodyPr/>
          <a:lstStyle/>
          <a:p>
            <a:fld id="{2D29F76F-72A6-42E9-87BC-DFDCEC488F7A}" type="slidenum">
              <a:rPr lang="en-US" smtClean="0"/>
              <a:pPr/>
              <a:t>57</a:t>
            </a:fld>
            <a:endParaRPr lang="en-US" smtClean="0"/>
          </a:p>
        </p:txBody>
      </p:sp>
      <p:sp>
        <p:nvSpPr>
          <p:cNvPr id="60419" name="Rectangle 2"/>
          <p:cNvSpPr>
            <a:spLocks noGrp="1" noChangeArrowheads="1"/>
          </p:cNvSpPr>
          <p:nvPr>
            <p:ph type="title"/>
          </p:nvPr>
        </p:nvSpPr>
        <p:spPr/>
        <p:txBody>
          <a:bodyPr/>
          <a:lstStyle/>
          <a:p>
            <a:pPr eaLnBrk="1" hangingPunct="1"/>
            <a:r>
              <a:rPr lang="en-US" smtClean="0"/>
              <a:t>Operations</a:t>
            </a:r>
          </a:p>
        </p:txBody>
      </p:sp>
      <p:sp>
        <p:nvSpPr>
          <p:cNvPr id="60420" name="Rectangle 3"/>
          <p:cNvSpPr>
            <a:spLocks noGrp="1" noChangeArrowheads="1"/>
          </p:cNvSpPr>
          <p:nvPr>
            <p:ph type="body" idx="1"/>
          </p:nvPr>
        </p:nvSpPr>
        <p:spPr>
          <a:xfrm>
            <a:off x="533400" y="1600200"/>
            <a:ext cx="7924800" cy="4724400"/>
          </a:xfrm>
        </p:spPr>
        <p:txBody>
          <a:bodyPr/>
          <a:lstStyle/>
          <a:p>
            <a:pPr eaLnBrk="1" hangingPunct="1"/>
            <a:r>
              <a:rPr lang="en-US" smtClean="0"/>
              <a:t>Operations describe                            services that class                         objects can perform.</a:t>
            </a:r>
          </a:p>
          <a:p>
            <a:pPr eaLnBrk="1" hangingPunct="1"/>
            <a:r>
              <a:rPr lang="en-US" smtClean="0"/>
              <a:t>Operation syntax:</a:t>
            </a:r>
          </a:p>
          <a:p>
            <a:pPr eaLnBrk="1" hangingPunct="1"/>
            <a:endParaRPr lang="en-US" sz="800" smtClean="0"/>
          </a:p>
          <a:p>
            <a:pPr eaLnBrk="1" hangingPunct="1">
              <a:buFont typeface="Arial" charset="0"/>
              <a:buNone/>
            </a:pPr>
            <a:r>
              <a:rPr lang="en-US" sz="2800" b="1" i="1" u="sng" smtClean="0">
                <a:latin typeface="Courier New" pitchFamily="49" charset="0"/>
              </a:rPr>
              <a:t>visibility</a:t>
            </a:r>
            <a:r>
              <a:rPr lang="en-US" sz="2800" b="1" smtClean="0">
                <a:latin typeface="Courier New" pitchFamily="49" charset="0"/>
              </a:rPr>
              <a:t> </a:t>
            </a:r>
            <a:r>
              <a:rPr lang="en-US" sz="2800" b="1" i="1" u="sng" smtClean="0">
                <a:latin typeface="Courier New" pitchFamily="49" charset="0"/>
              </a:rPr>
              <a:t>name</a:t>
            </a:r>
            <a:r>
              <a:rPr lang="en-US" sz="2800" b="1" smtClean="0">
                <a:latin typeface="Courier New" pitchFamily="49" charset="0"/>
              </a:rPr>
              <a:t> (</a:t>
            </a:r>
            <a:r>
              <a:rPr lang="en-US" sz="2800" b="1" i="1" u="sng" smtClean="0">
                <a:latin typeface="Courier New" pitchFamily="49" charset="0"/>
              </a:rPr>
              <a:t>parameter-list</a:t>
            </a:r>
            <a:r>
              <a:rPr lang="en-US" sz="2800" b="1" smtClean="0">
                <a:latin typeface="Courier New" pitchFamily="49" charset="0"/>
              </a:rPr>
              <a:t>): 		   </a:t>
            </a:r>
            <a:r>
              <a:rPr lang="en-US" sz="2800" b="1" i="1" u="sng" smtClean="0">
                <a:latin typeface="Courier New" pitchFamily="49" charset="0"/>
              </a:rPr>
              <a:t>return-type</a:t>
            </a:r>
            <a:r>
              <a:rPr lang="en-US" sz="2800" b="1" smtClean="0">
                <a:latin typeface="Courier New" pitchFamily="49" charset="0"/>
              </a:rPr>
              <a:t> {</a:t>
            </a:r>
            <a:r>
              <a:rPr lang="en-US" sz="2800" b="1" i="1" u="sng" smtClean="0">
                <a:latin typeface="Courier New" pitchFamily="49" charset="0"/>
              </a:rPr>
              <a:t>property-string</a:t>
            </a:r>
            <a:r>
              <a:rPr lang="en-US" sz="2800" b="1" smtClean="0">
                <a:latin typeface="Courier New" pitchFamily="49" charset="0"/>
              </a:rPr>
              <a:t>}</a:t>
            </a:r>
          </a:p>
          <a:p>
            <a:pPr eaLnBrk="1" hangingPunct="1"/>
            <a:endParaRPr lang="en-US" sz="800" smtClean="0"/>
          </a:p>
          <a:p>
            <a:pPr eaLnBrk="1" hangingPunct="1"/>
            <a:r>
              <a:rPr lang="en-US" smtClean="0"/>
              <a:t>Parameter syntax</a:t>
            </a:r>
          </a:p>
          <a:p>
            <a:pPr eaLnBrk="1" hangingPunct="1">
              <a:buFont typeface="Arial" charset="0"/>
              <a:buNone/>
            </a:pPr>
            <a:r>
              <a:rPr lang="en-US" sz="2800" b="1" i="1" u="sng" smtClean="0">
                <a:latin typeface="Courier New" pitchFamily="49" charset="0"/>
              </a:rPr>
              <a:t>direction</a:t>
            </a:r>
            <a:r>
              <a:rPr lang="en-US" sz="2800" b="1" smtClean="0">
                <a:latin typeface="Courier New" pitchFamily="49" charset="0"/>
              </a:rPr>
              <a:t> </a:t>
            </a:r>
            <a:r>
              <a:rPr lang="en-US" sz="2800" b="1" i="1" u="sng" smtClean="0">
                <a:latin typeface="Courier New" pitchFamily="49" charset="0"/>
              </a:rPr>
              <a:t>name</a:t>
            </a:r>
            <a:r>
              <a:rPr lang="en-US" sz="2800" b="1" smtClean="0">
                <a:latin typeface="Courier New" pitchFamily="49" charset="0"/>
              </a:rPr>
              <a:t>: </a:t>
            </a:r>
            <a:r>
              <a:rPr lang="en-US" sz="2800" b="1" i="1" u="sng" smtClean="0">
                <a:latin typeface="Courier New" pitchFamily="49" charset="0"/>
              </a:rPr>
              <a:t>type</a:t>
            </a:r>
            <a:r>
              <a:rPr lang="en-US" sz="2800" b="1" smtClean="0">
                <a:latin typeface="Courier New" pitchFamily="49" charset="0"/>
              </a:rPr>
              <a:t> = </a:t>
            </a:r>
            <a:r>
              <a:rPr lang="en-US" sz="2800" b="1" i="1" u="sng" smtClean="0">
                <a:latin typeface="Courier New" pitchFamily="49" charset="0"/>
              </a:rPr>
              <a:t>default-value</a:t>
            </a:r>
          </a:p>
        </p:txBody>
      </p:sp>
      <p:pic>
        <p:nvPicPr>
          <p:cNvPr id="60421" name="Picture 5"/>
          <p:cNvPicPr>
            <a:picLocks noChangeAspect="1" noChangeArrowheads="1"/>
          </p:cNvPicPr>
          <p:nvPr/>
        </p:nvPicPr>
        <p:blipFill>
          <a:blip r:embed="rId3" cstate="print"/>
          <a:srcRect/>
          <a:stretch>
            <a:fillRect/>
          </a:stretch>
        </p:blipFill>
        <p:spPr bwMode="auto">
          <a:xfrm>
            <a:off x="5943600" y="1371600"/>
            <a:ext cx="2362200" cy="2290763"/>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p:spPr>
        <p:txBody>
          <a:bodyPr/>
          <a:lstStyle/>
          <a:p>
            <a:fld id="{0C11CF40-2D17-4175-89C7-DA00DC154BD1}" type="slidenum">
              <a:rPr lang="en-US" smtClean="0"/>
              <a:pPr/>
              <a:t>58</a:t>
            </a:fld>
            <a:endParaRPr lang="en-US" smtClean="0"/>
          </a:p>
        </p:txBody>
      </p:sp>
      <p:sp>
        <p:nvSpPr>
          <p:cNvPr id="61443" name="Rectangle 2"/>
          <p:cNvSpPr>
            <a:spLocks noGrp="1" noChangeArrowheads="1"/>
          </p:cNvSpPr>
          <p:nvPr>
            <p:ph type="title"/>
          </p:nvPr>
        </p:nvSpPr>
        <p:spPr/>
        <p:txBody>
          <a:bodyPr/>
          <a:lstStyle/>
          <a:p>
            <a:pPr eaLnBrk="1" hangingPunct="1"/>
            <a:r>
              <a:rPr lang="en-US" smtClean="0"/>
              <a:t>Relationships</a:t>
            </a:r>
          </a:p>
        </p:txBody>
      </p:sp>
      <p:sp>
        <p:nvSpPr>
          <p:cNvPr id="61444" name="Rectangle 3"/>
          <p:cNvSpPr>
            <a:spLocks noGrp="1" noChangeArrowheads="1"/>
          </p:cNvSpPr>
          <p:nvPr>
            <p:ph type="body" idx="1"/>
          </p:nvPr>
        </p:nvSpPr>
        <p:spPr/>
        <p:txBody>
          <a:bodyPr/>
          <a:lstStyle/>
          <a:p>
            <a:pPr eaLnBrk="1" hangingPunct="1"/>
            <a:r>
              <a:rPr lang="en-US" smtClean="0"/>
              <a:t>Relationships link classes together.</a:t>
            </a:r>
          </a:p>
          <a:p>
            <a:pPr eaLnBrk="1" hangingPunct="1"/>
            <a:r>
              <a:rPr lang="en-US" smtClean="0"/>
              <a:t>UML supports three types of inter-class relationships:</a:t>
            </a:r>
          </a:p>
          <a:p>
            <a:pPr lvl="1" eaLnBrk="1" hangingPunct="1"/>
            <a:r>
              <a:rPr lang="en-US" smtClean="0"/>
              <a:t>Association</a:t>
            </a:r>
          </a:p>
          <a:p>
            <a:pPr lvl="1" eaLnBrk="1" hangingPunct="1"/>
            <a:r>
              <a:rPr lang="en-US" smtClean="0"/>
              <a:t>Generalization</a:t>
            </a:r>
          </a:p>
          <a:p>
            <a:pPr lvl="1" eaLnBrk="1" hangingPunct="1"/>
            <a:r>
              <a:rPr lang="en-US" smtClean="0"/>
              <a:t>Dependency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p:spPr>
        <p:txBody>
          <a:bodyPr/>
          <a:lstStyle/>
          <a:p>
            <a:fld id="{CCEEDFB6-CC86-464D-9AE1-B347672CE596}" type="slidenum">
              <a:rPr lang="en-US" smtClean="0"/>
              <a:pPr/>
              <a:t>59</a:t>
            </a:fld>
            <a:endParaRPr lang="en-US" smtClean="0"/>
          </a:p>
        </p:txBody>
      </p:sp>
      <p:sp>
        <p:nvSpPr>
          <p:cNvPr id="62467" name="Rectangle 2"/>
          <p:cNvSpPr>
            <a:spLocks noGrp="1" noChangeArrowheads="1"/>
          </p:cNvSpPr>
          <p:nvPr>
            <p:ph type="title"/>
          </p:nvPr>
        </p:nvSpPr>
        <p:spPr/>
        <p:txBody>
          <a:bodyPr/>
          <a:lstStyle/>
          <a:p>
            <a:pPr eaLnBrk="1" hangingPunct="1"/>
            <a:r>
              <a:rPr lang="en-US" smtClean="0"/>
              <a:t>Association</a:t>
            </a:r>
          </a:p>
        </p:txBody>
      </p:sp>
      <p:sp>
        <p:nvSpPr>
          <p:cNvPr id="62468" name="Rectangle 3"/>
          <p:cNvSpPr>
            <a:spLocks noGrp="1" noChangeArrowheads="1"/>
          </p:cNvSpPr>
          <p:nvPr>
            <p:ph type="body" idx="1"/>
          </p:nvPr>
        </p:nvSpPr>
        <p:spPr>
          <a:xfrm>
            <a:off x="457200" y="1600200"/>
            <a:ext cx="8229600" cy="5105400"/>
          </a:xfrm>
        </p:spPr>
        <p:txBody>
          <a:bodyPr/>
          <a:lstStyle/>
          <a:p>
            <a:pPr eaLnBrk="1" hangingPunct="1">
              <a:buFont typeface="Arial" charset="0"/>
              <a:buChar char=" "/>
            </a:pPr>
            <a:r>
              <a:rPr lang="en-US" smtClean="0"/>
              <a:t>Associations indicate communication between class objects, with features:</a:t>
            </a:r>
          </a:p>
          <a:p>
            <a:pPr lvl="1" eaLnBrk="1" hangingPunct="1"/>
            <a:r>
              <a:rPr lang="en-US" smtClean="0"/>
              <a:t>Multiplicity</a:t>
            </a:r>
          </a:p>
          <a:p>
            <a:pPr lvl="1" eaLnBrk="1" hangingPunct="1"/>
            <a:r>
              <a:rPr lang="en-US" smtClean="0"/>
              <a:t>Directionality</a:t>
            </a:r>
          </a:p>
          <a:p>
            <a:pPr lvl="1" eaLnBrk="1" hangingPunct="1"/>
            <a:r>
              <a:rPr lang="en-US" smtClean="0"/>
              <a:t>Association Type</a:t>
            </a:r>
          </a:p>
          <a:p>
            <a:pPr eaLnBrk="1" hangingPunct="1">
              <a:buFont typeface="Arial" charset="0"/>
              <a:buNone/>
            </a:pPr>
            <a:endParaRPr lang="en-US" smtClean="0"/>
          </a:p>
          <a:p>
            <a:pPr eaLnBrk="1" hangingPunct="1"/>
            <a:endParaRPr lang="en-US" smtClean="0"/>
          </a:p>
        </p:txBody>
      </p:sp>
      <p:pic>
        <p:nvPicPr>
          <p:cNvPr id="62469" name="Picture 5"/>
          <p:cNvPicPr>
            <a:picLocks noChangeAspect="1" noChangeArrowheads="1"/>
          </p:cNvPicPr>
          <p:nvPr/>
        </p:nvPicPr>
        <p:blipFill>
          <a:blip r:embed="rId3" cstate="print"/>
          <a:srcRect/>
          <a:stretch>
            <a:fillRect/>
          </a:stretch>
        </p:blipFill>
        <p:spPr bwMode="auto">
          <a:xfrm>
            <a:off x="1219200" y="4267200"/>
            <a:ext cx="7010400" cy="20716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DD693E4E-5219-4905-8B16-17140019C131}" type="slidenum">
              <a:rPr lang="en-US" smtClean="0"/>
              <a:pPr/>
              <a:t>6</a:t>
            </a:fld>
            <a:endParaRPr lang="en-US" smtClean="0"/>
          </a:p>
        </p:txBody>
      </p:sp>
      <p:sp>
        <p:nvSpPr>
          <p:cNvPr id="8195" name="Rectangle 2"/>
          <p:cNvSpPr>
            <a:spLocks noGrp="1" noChangeArrowheads="1"/>
          </p:cNvSpPr>
          <p:nvPr>
            <p:ph type="title"/>
          </p:nvPr>
        </p:nvSpPr>
        <p:spPr/>
        <p:txBody>
          <a:bodyPr/>
          <a:lstStyle/>
          <a:p>
            <a:pPr eaLnBrk="1" hangingPunct="1"/>
            <a:r>
              <a:rPr lang="en-US" smtClean="0"/>
              <a:t>Types of Requirements</a:t>
            </a:r>
          </a:p>
        </p:txBody>
      </p:sp>
      <p:sp>
        <p:nvSpPr>
          <p:cNvPr id="8196" name="Rectangle 3"/>
          <p:cNvSpPr>
            <a:spLocks noGrp="1" noChangeArrowheads="1"/>
          </p:cNvSpPr>
          <p:nvPr>
            <p:ph type="body" idx="1"/>
          </p:nvPr>
        </p:nvSpPr>
        <p:spPr>
          <a:xfrm>
            <a:off x="457200" y="1600200"/>
            <a:ext cx="8229600" cy="5029200"/>
          </a:xfrm>
        </p:spPr>
        <p:txBody>
          <a:bodyPr/>
          <a:lstStyle/>
          <a:p>
            <a:pPr eaLnBrk="1" hangingPunct="1">
              <a:lnSpc>
                <a:spcPct val="90000"/>
              </a:lnSpc>
            </a:pPr>
            <a:r>
              <a:rPr lang="en-US" sz="2800" smtClean="0"/>
              <a:t>Functional requirements</a:t>
            </a:r>
          </a:p>
          <a:p>
            <a:pPr eaLnBrk="1" hangingPunct="1">
              <a:lnSpc>
                <a:spcPct val="90000"/>
              </a:lnSpc>
            </a:pPr>
            <a:r>
              <a:rPr lang="en-US" sz="2800" smtClean="0"/>
              <a:t>Usability</a:t>
            </a:r>
          </a:p>
          <a:p>
            <a:pPr eaLnBrk="1" hangingPunct="1">
              <a:lnSpc>
                <a:spcPct val="90000"/>
              </a:lnSpc>
            </a:pPr>
            <a:r>
              <a:rPr lang="en-US" sz="2800" smtClean="0"/>
              <a:t>Reliability</a:t>
            </a:r>
          </a:p>
          <a:p>
            <a:pPr eaLnBrk="1" hangingPunct="1">
              <a:lnSpc>
                <a:spcPct val="90000"/>
              </a:lnSpc>
            </a:pPr>
            <a:r>
              <a:rPr lang="en-US" sz="2800" smtClean="0"/>
              <a:t>Performance</a:t>
            </a:r>
          </a:p>
          <a:p>
            <a:pPr eaLnBrk="1" hangingPunct="1">
              <a:lnSpc>
                <a:spcPct val="90000"/>
              </a:lnSpc>
            </a:pPr>
            <a:r>
              <a:rPr lang="en-US" sz="2800" smtClean="0"/>
              <a:t>Supportability </a:t>
            </a:r>
          </a:p>
          <a:p>
            <a:pPr eaLnBrk="1" hangingPunct="1">
              <a:lnSpc>
                <a:spcPct val="90000"/>
              </a:lnSpc>
            </a:pPr>
            <a:r>
              <a:rPr lang="en-US" sz="2800" smtClean="0"/>
              <a:t>Other:</a:t>
            </a:r>
          </a:p>
          <a:p>
            <a:pPr lvl="1" eaLnBrk="1" hangingPunct="1">
              <a:lnSpc>
                <a:spcPct val="90000"/>
              </a:lnSpc>
            </a:pPr>
            <a:r>
              <a:rPr lang="en-US" sz="2400" smtClean="0"/>
              <a:t>Implementation</a:t>
            </a:r>
          </a:p>
          <a:p>
            <a:pPr lvl="1" eaLnBrk="1" hangingPunct="1">
              <a:lnSpc>
                <a:spcPct val="90000"/>
              </a:lnSpc>
            </a:pPr>
            <a:r>
              <a:rPr lang="en-US" sz="2400" smtClean="0"/>
              <a:t>Interfaces</a:t>
            </a:r>
          </a:p>
          <a:p>
            <a:pPr lvl="1" eaLnBrk="1" hangingPunct="1">
              <a:lnSpc>
                <a:spcPct val="90000"/>
              </a:lnSpc>
            </a:pPr>
            <a:r>
              <a:rPr lang="en-US" sz="2400" smtClean="0"/>
              <a:t>Operations</a:t>
            </a:r>
          </a:p>
          <a:p>
            <a:pPr lvl="1" eaLnBrk="1" hangingPunct="1">
              <a:lnSpc>
                <a:spcPct val="90000"/>
              </a:lnSpc>
            </a:pPr>
            <a:r>
              <a:rPr lang="en-US" sz="2400" smtClean="0"/>
              <a:t>Packaging</a:t>
            </a:r>
          </a:p>
          <a:p>
            <a:pPr lvl="1" eaLnBrk="1" hangingPunct="1">
              <a:lnSpc>
                <a:spcPct val="90000"/>
              </a:lnSpc>
            </a:pPr>
            <a:r>
              <a:rPr lang="en-US" sz="2400" smtClean="0"/>
              <a:t>Legal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p:spPr>
        <p:txBody>
          <a:bodyPr/>
          <a:lstStyle/>
          <a:p>
            <a:fld id="{60ACD2E3-8F98-4458-BA83-887AB01478D4}" type="slidenum">
              <a:rPr lang="en-US" smtClean="0"/>
              <a:pPr/>
              <a:t>60</a:t>
            </a:fld>
            <a:endParaRPr lang="en-US" smtClean="0"/>
          </a:p>
        </p:txBody>
      </p:sp>
      <p:sp>
        <p:nvSpPr>
          <p:cNvPr id="63491" name="Rectangle 2"/>
          <p:cNvSpPr>
            <a:spLocks noGrp="1" noChangeArrowheads="1"/>
          </p:cNvSpPr>
          <p:nvPr>
            <p:ph type="title"/>
          </p:nvPr>
        </p:nvSpPr>
        <p:spPr/>
        <p:txBody>
          <a:bodyPr/>
          <a:lstStyle/>
          <a:p>
            <a:pPr eaLnBrk="1" hangingPunct="1"/>
            <a:r>
              <a:rPr lang="en-US" smtClean="0"/>
              <a:t>Attributes vs. Associations</a:t>
            </a:r>
          </a:p>
        </p:txBody>
      </p:sp>
      <p:sp>
        <p:nvSpPr>
          <p:cNvPr id="63492" name="Rectangle 3"/>
          <p:cNvSpPr>
            <a:spLocks noGrp="1" noChangeArrowheads="1"/>
          </p:cNvSpPr>
          <p:nvPr>
            <p:ph type="body" idx="1"/>
          </p:nvPr>
        </p:nvSpPr>
        <p:spPr>
          <a:xfrm>
            <a:off x="457200" y="1600200"/>
            <a:ext cx="6096000" cy="5029200"/>
          </a:xfrm>
        </p:spPr>
        <p:txBody>
          <a:bodyPr/>
          <a:lstStyle/>
          <a:p>
            <a:pPr eaLnBrk="1" hangingPunct="1"/>
            <a:r>
              <a:rPr lang="en-US" sz="2800" smtClean="0"/>
              <a:t>Attributes and associations:</a:t>
            </a:r>
          </a:p>
          <a:p>
            <a:pPr lvl="1" eaLnBrk="1" hangingPunct="1"/>
            <a:r>
              <a:rPr lang="en-US" sz="2400" smtClean="0"/>
              <a:t>both represent structural properties        of classes</a:t>
            </a:r>
          </a:p>
          <a:p>
            <a:pPr lvl="1" eaLnBrk="1" hangingPunct="1"/>
            <a:r>
              <a:rPr lang="en-US" sz="2400" smtClean="0"/>
              <a:t>are presented differently in class diagrams</a:t>
            </a:r>
          </a:p>
          <a:p>
            <a:pPr eaLnBrk="1" hangingPunct="1"/>
            <a:r>
              <a:rPr lang="en-US" sz="2800" smtClean="0"/>
              <a:t>Use association to represent relationships between more significant classes.</a:t>
            </a:r>
          </a:p>
          <a:p>
            <a:pPr eaLnBrk="1" hangingPunct="1"/>
            <a:r>
              <a:rPr lang="en-US" sz="2800" smtClean="0"/>
              <a:t>Use attributes to represent primitive properties and less significant classes.</a:t>
            </a:r>
          </a:p>
        </p:txBody>
      </p:sp>
      <p:pic>
        <p:nvPicPr>
          <p:cNvPr id="63493" name="Picture 6"/>
          <p:cNvPicPr>
            <a:picLocks noChangeAspect="1" noChangeArrowheads="1"/>
          </p:cNvPicPr>
          <p:nvPr/>
        </p:nvPicPr>
        <p:blipFill>
          <a:blip r:embed="rId3" cstate="print"/>
          <a:srcRect/>
          <a:stretch>
            <a:fillRect/>
          </a:stretch>
        </p:blipFill>
        <p:spPr bwMode="auto">
          <a:xfrm>
            <a:off x="6781800" y="1447800"/>
            <a:ext cx="1855788" cy="3259138"/>
          </a:xfrm>
          <a:prstGeom prst="rect">
            <a:avLst/>
          </a:prstGeom>
          <a:noFill/>
          <a:ln w="9525">
            <a:noFill/>
            <a:miter lim="800000"/>
            <a:headEnd/>
            <a:tailEnd/>
          </a:ln>
        </p:spPr>
      </p:pic>
      <p:pic>
        <p:nvPicPr>
          <p:cNvPr id="63494" name="Picture 7"/>
          <p:cNvPicPr>
            <a:picLocks noChangeAspect="1" noChangeArrowheads="1"/>
          </p:cNvPicPr>
          <p:nvPr/>
        </p:nvPicPr>
        <p:blipFill>
          <a:blip r:embed="rId4" cstate="print"/>
          <a:srcRect/>
          <a:stretch>
            <a:fillRect/>
          </a:stretch>
        </p:blipFill>
        <p:spPr bwMode="auto">
          <a:xfrm>
            <a:off x="6477000" y="4495800"/>
            <a:ext cx="2438400" cy="1830388"/>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p:spPr>
        <p:txBody>
          <a:bodyPr/>
          <a:lstStyle/>
          <a:p>
            <a:fld id="{C8722FBF-3336-46F5-A2E7-8FAB5D8F7D50}" type="slidenum">
              <a:rPr lang="en-US" smtClean="0"/>
              <a:pPr/>
              <a:t>61</a:t>
            </a:fld>
            <a:endParaRPr lang="en-US" smtClean="0"/>
          </a:p>
        </p:txBody>
      </p:sp>
      <p:sp>
        <p:nvSpPr>
          <p:cNvPr id="64515" name="Rectangle 2"/>
          <p:cNvSpPr>
            <a:spLocks noGrp="1" noChangeArrowheads="1"/>
          </p:cNvSpPr>
          <p:nvPr>
            <p:ph type="title"/>
          </p:nvPr>
        </p:nvSpPr>
        <p:spPr/>
        <p:txBody>
          <a:bodyPr/>
          <a:lstStyle/>
          <a:p>
            <a:pPr eaLnBrk="1" hangingPunct="1"/>
            <a:r>
              <a:rPr lang="en-US" smtClean="0"/>
              <a:t>Multiplicity</a:t>
            </a:r>
          </a:p>
        </p:txBody>
      </p:sp>
      <p:sp>
        <p:nvSpPr>
          <p:cNvPr id="64516" name="Rectangle 3"/>
          <p:cNvSpPr>
            <a:spLocks noGrp="1" noChangeArrowheads="1"/>
          </p:cNvSpPr>
          <p:nvPr>
            <p:ph type="body" idx="1"/>
          </p:nvPr>
        </p:nvSpPr>
        <p:spPr/>
        <p:txBody>
          <a:bodyPr/>
          <a:lstStyle/>
          <a:p>
            <a:pPr eaLnBrk="1" hangingPunct="1"/>
            <a:r>
              <a:rPr lang="en-US" smtClean="0"/>
              <a:t>Association relationships indicate how many objects may fill the property. </a:t>
            </a:r>
          </a:p>
          <a:p>
            <a:pPr eaLnBrk="1" hangingPunct="1"/>
            <a:r>
              <a:rPr lang="en-US" smtClean="0"/>
              <a:t>They are specified with </a:t>
            </a:r>
            <a:r>
              <a:rPr lang="en-US" b="1" smtClean="0">
                <a:latin typeface="Courier New" pitchFamily="49" charset="0"/>
              </a:rPr>
              <a:t>min..max</a:t>
            </a:r>
            <a:r>
              <a:rPr lang="en-US" b="1" smtClean="0"/>
              <a:t> </a:t>
            </a:r>
            <a:r>
              <a:rPr lang="en-US" smtClean="0"/>
              <a:t>on both participants in the relationship.</a:t>
            </a:r>
          </a:p>
        </p:txBody>
      </p:sp>
      <p:pic>
        <p:nvPicPr>
          <p:cNvPr id="64517" name="Picture 6"/>
          <p:cNvPicPr>
            <a:picLocks noChangeAspect="1" noChangeArrowheads="1"/>
          </p:cNvPicPr>
          <p:nvPr/>
        </p:nvPicPr>
        <p:blipFill>
          <a:blip r:embed="rId3" cstate="print"/>
          <a:srcRect/>
          <a:stretch>
            <a:fillRect/>
          </a:stretch>
        </p:blipFill>
        <p:spPr bwMode="auto">
          <a:xfrm>
            <a:off x="1219200" y="4191000"/>
            <a:ext cx="7010400" cy="2071688"/>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p:spPr>
        <p:txBody>
          <a:bodyPr/>
          <a:lstStyle/>
          <a:p>
            <a:fld id="{18F7C077-CE3E-487E-9D18-FA1D8377736C}" type="slidenum">
              <a:rPr lang="en-US" smtClean="0"/>
              <a:pPr/>
              <a:t>62</a:t>
            </a:fld>
            <a:endParaRPr lang="en-US" smtClean="0"/>
          </a:p>
        </p:txBody>
      </p:sp>
      <p:sp>
        <p:nvSpPr>
          <p:cNvPr id="65539" name="Rectangle 2"/>
          <p:cNvSpPr>
            <a:spLocks noGrp="1" noChangeArrowheads="1"/>
          </p:cNvSpPr>
          <p:nvPr>
            <p:ph type="title"/>
          </p:nvPr>
        </p:nvSpPr>
        <p:spPr/>
        <p:txBody>
          <a:bodyPr/>
          <a:lstStyle/>
          <a:p>
            <a:pPr eaLnBrk="1" hangingPunct="1"/>
            <a:r>
              <a:rPr lang="en-US" smtClean="0"/>
              <a:t>Directionality</a:t>
            </a:r>
          </a:p>
        </p:txBody>
      </p:sp>
      <p:sp>
        <p:nvSpPr>
          <p:cNvPr id="65540" name="Rectangle 3"/>
          <p:cNvSpPr>
            <a:spLocks noGrp="1" noChangeArrowheads="1"/>
          </p:cNvSpPr>
          <p:nvPr>
            <p:ph type="body" idx="1"/>
          </p:nvPr>
        </p:nvSpPr>
        <p:spPr/>
        <p:txBody>
          <a:bodyPr/>
          <a:lstStyle/>
          <a:p>
            <a:pPr eaLnBrk="1" hangingPunct="1"/>
            <a:r>
              <a:rPr lang="en-US" smtClean="0"/>
              <a:t>Associations can be:</a:t>
            </a:r>
          </a:p>
          <a:p>
            <a:pPr lvl="1" eaLnBrk="1" hangingPunct="1"/>
            <a:r>
              <a:rPr lang="en-US" smtClean="0"/>
              <a:t>Uni-directional</a:t>
            </a:r>
          </a:p>
          <a:p>
            <a:pPr lvl="1" eaLnBrk="1" hangingPunct="1"/>
            <a:r>
              <a:rPr lang="en-US" smtClean="0"/>
              <a:t>Bi-directional</a:t>
            </a:r>
          </a:p>
          <a:p>
            <a:pPr eaLnBrk="1" hangingPunct="1"/>
            <a:r>
              <a:rPr lang="en-US" smtClean="0"/>
              <a:t>Directions can be shown with arrows.</a:t>
            </a:r>
          </a:p>
        </p:txBody>
      </p:sp>
      <p:pic>
        <p:nvPicPr>
          <p:cNvPr id="65541" name="Picture 5"/>
          <p:cNvPicPr>
            <a:picLocks noChangeAspect="1" noChangeArrowheads="1"/>
          </p:cNvPicPr>
          <p:nvPr/>
        </p:nvPicPr>
        <p:blipFill>
          <a:blip r:embed="rId3" cstate="print"/>
          <a:srcRect/>
          <a:stretch>
            <a:fillRect/>
          </a:stretch>
        </p:blipFill>
        <p:spPr bwMode="auto">
          <a:xfrm>
            <a:off x="1219200" y="4191000"/>
            <a:ext cx="7010400" cy="2071688"/>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0"/>
          </p:nvPr>
        </p:nvSpPr>
        <p:spPr>
          <a:noFill/>
        </p:spPr>
        <p:txBody>
          <a:bodyPr/>
          <a:lstStyle/>
          <a:p>
            <a:fld id="{95957CD5-253F-4882-BE83-D87C8EC675B7}" type="slidenum">
              <a:rPr lang="en-US" smtClean="0"/>
              <a:pPr/>
              <a:t>63</a:t>
            </a:fld>
            <a:endParaRPr lang="en-US" smtClean="0"/>
          </a:p>
        </p:txBody>
      </p:sp>
      <p:sp>
        <p:nvSpPr>
          <p:cNvPr id="66563" name="Rectangle 2"/>
          <p:cNvSpPr>
            <a:spLocks noGrp="1" noChangeArrowheads="1"/>
          </p:cNvSpPr>
          <p:nvPr>
            <p:ph type="title"/>
          </p:nvPr>
        </p:nvSpPr>
        <p:spPr/>
        <p:txBody>
          <a:bodyPr/>
          <a:lstStyle/>
          <a:p>
            <a:pPr eaLnBrk="1" hangingPunct="1"/>
            <a:r>
              <a:rPr lang="en-US" smtClean="0"/>
              <a:t>Types of Associations</a:t>
            </a:r>
          </a:p>
        </p:txBody>
      </p:sp>
      <p:sp>
        <p:nvSpPr>
          <p:cNvPr id="66564" name="Rectangle 3"/>
          <p:cNvSpPr>
            <a:spLocks noGrp="1" noChangeArrowheads="1"/>
          </p:cNvSpPr>
          <p:nvPr>
            <p:ph type="body" idx="1"/>
          </p:nvPr>
        </p:nvSpPr>
        <p:spPr/>
        <p:txBody>
          <a:bodyPr/>
          <a:lstStyle/>
          <a:p>
            <a:pPr eaLnBrk="1" hangingPunct="1">
              <a:buFont typeface="Arial" charset="0"/>
              <a:buChar char=" "/>
            </a:pPr>
            <a:r>
              <a:rPr lang="en-US" smtClean="0"/>
              <a:t>Association relationships can have specialized forms:</a:t>
            </a:r>
          </a:p>
          <a:p>
            <a:pPr lvl="1" eaLnBrk="1" hangingPunct="1"/>
            <a:r>
              <a:rPr lang="en-US" smtClean="0"/>
              <a:t>Aggregation</a:t>
            </a:r>
          </a:p>
          <a:p>
            <a:pPr lvl="1" eaLnBrk="1" hangingPunct="1"/>
            <a:endParaRPr lang="en-US" smtClean="0"/>
          </a:p>
          <a:p>
            <a:pPr lvl="1" eaLnBrk="1" hangingPunct="1"/>
            <a:endParaRPr lang="en-US" smtClean="0"/>
          </a:p>
          <a:p>
            <a:pPr lvl="1" eaLnBrk="1" hangingPunct="1"/>
            <a:r>
              <a:rPr lang="en-US" smtClean="0"/>
              <a:t>Composition</a:t>
            </a:r>
          </a:p>
        </p:txBody>
      </p:sp>
      <p:pic>
        <p:nvPicPr>
          <p:cNvPr id="66565" name="Picture 5"/>
          <p:cNvPicPr>
            <a:picLocks noChangeAspect="1" noChangeArrowheads="1"/>
          </p:cNvPicPr>
          <p:nvPr/>
        </p:nvPicPr>
        <p:blipFill>
          <a:blip r:embed="rId3" cstate="print"/>
          <a:srcRect/>
          <a:stretch>
            <a:fillRect/>
          </a:stretch>
        </p:blipFill>
        <p:spPr bwMode="auto">
          <a:xfrm>
            <a:off x="4267200" y="2819400"/>
            <a:ext cx="4648200" cy="1057275"/>
          </a:xfrm>
          <a:prstGeom prst="rect">
            <a:avLst/>
          </a:prstGeom>
          <a:noFill/>
          <a:ln w="9525">
            <a:noFill/>
            <a:miter lim="800000"/>
            <a:headEnd/>
            <a:tailEnd/>
          </a:ln>
        </p:spPr>
      </p:pic>
      <p:pic>
        <p:nvPicPr>
          <p:cNvPr id="66566" name="Picture 7"/>
          <p:cNvPicPr>
            <a:picLocks noChangeAspect="1" noChangeArrowheads="1"/>
          </p:cNvPicPr>
          <p:nvPr/>
        </p:nvPicPr>
        <p:blipFill>
          <a:blip r:embed="rId4" cstate="print"/>
          <a:srcRect/>
          <a:stretch>
            <a:fillRect/>
          </a:stretch>
        </p:blipFill>
        <p:spPr bwMode="auto">
          <a:xfrm>
            <a:off x="4267200" y="4343400"/>
            <a:ext cx="4724400" cy="1074738"/>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p:spPr>
        <p:txBody>
          <a:bodyPr/>
          <a:lstStyle/>
          <a:p>
            <a:fld id="{37A05F74-B9F9-4B49-B133-45B8C80CC9DF}" type="slidenum">
              <a:rPr lang="en-US" smtClean="0"/>
              <a:pPr/>
              <a:t>64</a:t>
            </a:fld>
            <a:endParaRPr lang="en-US" smtClean="0"/>
          </a:p>
        </p:txBody>
      </p:sp>
      <p:sp>
        <p:nvSpPr>
          <p:cNvPr id="67587" name="Rectangle 2"/>
          <p:cNvSpPr>
            <a:spLocks noGrp="1" noChangeArrowheads="1"/>
          </p:cNvSpPr>
          <p:nvPr>
            <p:ph type="title"/>
          </p:nvPr>
        </p:nvSpPr>
        <p:spPr/>
        <p:txBody>
          <a:bodyPr/>
          <a:lstStyle/>
          <a:p>
            <a:pPr eaLnBrk="1" hangingPunct="1"/>
            <a:r>
              <a:rPr lang="en-US" smtClean="0"/>
              <a:t>Generalization</a:t>
            </a:r>
          </a:p>
        </p:txBody>
      </p:sp>
      <p:sp>
        <p:nvSpPr>
          <p:cNvPr id="67588" name="Rectangle 3"/>
          <p:cNvSpPr>
            <a:spLocks noGrp="1" noChangeArrowheads="1"/>
          </p:cNvSpPr>
          <p:nvPr>
            <p:ph type="body" idx="1"/>
          </p:nvPr>
        </p:nvSpPr>
        <p:spPr>
          <a:xfrm>
            <a:off x="533400" y="1600200"/>
            <a:ext cx="7924800" cy="4724400"/>
          </a:xfrm>
        </p:spPr>
        <p:txBody>
          <a:bodyPr/>
          <a:lstStyle/>
          <a:p>
            <a:pPr eaLnBrk="1" hangingPunct="1"/>
            <a:r>
              <a:rPr lang="en-US" smtClean="0"/>
              <a:t>Generalization indicates                           that all sub-class objects                          must also be super-class               objects.</a:t>
            </a:r>
          </a:p>
          <a:p>
            <a:pPr eaLnBrk="1" hangingPunct="1"/>
            <a:r>
              <a:rPr lang="en-US" smtClean="0"/>
              <a:t>Don’t overuse it.</a:t>
            </a:r>
          </a:p>
          <a:p>
            <a:pPr eaLnBrk="1" hangingPunct="1"/>
            <a:r>
              <a:rPr lang="en-US" smtClean="0"/>
              <a:t>Distinguish:</a:t>
            </a:r>
          </a:p>
          <a:p>
            <a:pPr lvl="1" eaLnBrk="1" hangingPunct="1"/>
            <a:r>
              <a:rPr lang="en-US" smtClean="0"/>
              <a:t>Generalization</a:t>
            </a:r>
          </a:p>
          <a:p>
            <a:pPr lvl="1" eaLnBrk="1" hangingPunct="1"/>
            <a:r>
              <a:rPr lang="en-US" smtClean="0"/>
              <a:t>Classification</a:t>
            </a:r>
            <a:endParaRPr lang="en-US" sz="2400" smtClean="0"/>
          </a:p>
        </p:txBody>
      </p:sp>
      <p:pic>
        <p:nvPicPr>
          <p:cNvPr id="67589" name="Picture 5"/>
          <p:cNvPicPr>
            <a:picLocks noChangeAspect="1" noChangeArrowheads="1"/>
          </p:cNvPicPr>
          <p:nvPr/>
        </p:nvPicPr>
        <p:blipFill>
          <a:blip r:embed="rId3" cstate="print"/>
          <a:srcRect/>
          <a:stretch>
            <a:fillRect/>
          </a:stretch>
        </p:blipFill>
        <p:spPr bwMode="auto">
          <a:xfrm>
            <a:off x="4437063" y="1524000"/>
            <a:ext cx="4859337" cy="384492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0"/>
          </p:nvPr>
        </p:nvSpPr>
        <p:spPr>
          <a:noFill/>
        </p:spPr>
        <p:txBody>
          <a:bodyPr/>
          <a:lstStyle/>
          <a:p>
            <a:fld id="{FF87F909-AA4D-4399-A3D4-90FB8FD9C06E}" type="slidenum">
              <a:rPr lang="en-US" smtClean="0"/>
              <a:pPr/>
              <a:t>65</a:t>
            </a:fld>
            <a:endParaRPr lang="en-US" smtClean="0"/>
          </a:p>
        </p:txBody>
      </p:sp>
      <p:sp>
        <p:nvSpPr>
          <p:cNvPr id="68611" name="Rectangle 2"/>
          <p:cNvSpPr>
            <a:spLocks noGrp="1" noChangeArrowheads="1"/>
          </p:cNvSpPr>
          <p:nvPr>
            <p:ph type="title"/>
          </p:nvPr>
        </p:nvSpPr>
        <p:spPr/>
        <p:txBody>
          <a:bodyPr/>
          <a:lstStyle/>
          <a:p>
            <a:pPr eaLnBrk="1" hangingPunct="1"/>
            <a:r>
              <a:rPr lang="en-US" smtClean="0"/>
              <a:t>Dependency</a:t>
            </a:r>
          </a:p>
        </p:txBody>
      </p:sp>
      <p:sp>
        <p:nvSpPr>
          <p:cNvPr id="68612" name="Rectangle 3"/>
          <p:cNvSpPr>
            <a:spLocks noGrp="1" noChangeArrowheads="1"/>
          </p:cNvSpPr>
          <p:nvPr>
            <p:ph type="body" idx="1"/>
          </p:nvPr>
        </p:nvSpPr>
        <p:spPr>
          <a:xfrm>
            <a:off x="533400" y="1600200"/>
            <a:ext cx="5181600" cy="4724400"/>
          </a:xfrm>
        </p:spPr>
        <p:txBody>
          <a:bodyPr/>
          <a:lstStyle/>
          <a:p>
            <a:pPr eaLnBrk="1" hangingPunct="1"/>
            <a:r>
              <a:rPr lang="en-US" smtClean="0"/>
              <a:t>A dependency indicates that changes to one class will require changes to another.</a:t>
            </a:r>
          </a:p>
          <a:p>
            <a:pPr eaLnBrk="1" hangingPunct="1"/>
            <a:r>
              <a:rPr lang="en-US" smtClean="0"/>
              <a:t>There are a number       of different types of dependencies.</a:t>
            </a:r>
          </a:p>
          <a:p>
            <a:pPr eaLnBrk="1" hangingPunct="1"/>
            <a:endParaRPr lang="en-US" sz="2800" smtClean="0"/>
          </a:p>
        </p:txBody>
      </p:sp>
      <p:pic>
        <p:nvPicPr>
          <p:cNvPr id="68613" name="Picture 5"/>
          <p:cNvPicPr>
            <a:picLocks noChangeAspect="1" noChangeArrowheads="1"/>
          </p:cNvPicPr>
          <p:nvPr/>
        </p:nvPicPr>
        <p:blipFill>
          <a:blip r:embed="rId3" cstate="print"/>
          <a:srcRect/>
          <a:stretch>
            <a:fillRect/>
          </a:stretch>
        </p:blipFill>
        <p:spPr bwMode="auto">
          <a:xfrm>
            <a:off x="4800600" y="3365500"/>
            <a:ext cx="4343400" cy="265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p:spPr>
        <p:txBody>
          <a:bodyPr/>
          <a:lstStyle/>
          <a:p>
            <a:fld id="{610FD1B2-F016-4E1B-AD58-7CBEB3670E59}" type="slidenum">
              <a:rPr lang="en-US" smtClean="0"/>
              <a:pPr/>
              <a:t>66</a:t>
            </a:fld>
            <a:endParaRPr lang="en-US" smtClean="0"/>
          </a:p>
        </p:txBody>
      </p:sp>
      <p:sp>
        <p:nvSpPr>
          <p:cNvPr id="69635" name="Rectangle 2"/>
          <p:cNvSpPr>
            <a:spLocks noGrp="1" noChangeArrowheads="1"/>
          </p:cNvSpPr>
          <p:nvPr>
            <p:ph type="title"/>
          </p:nvPr>
        </p:nvSpPr>
        <p:spPr/>
        <p:txBody>
          <a:bodyPr/>
          <a:lstStyle/>
          <a:p>
            <a:pPr eaLnBrk="1" hangingPunct="1"/>
            <a:r>
              <a:rPr lang="en-US" smtClean="0"/>
              <a:t>Code Generation</a:t>
            </a:r>
          </a:p>
        </p:txBody>
      </p:sp>
      <p:sp>
        <p:nvSpPr>
          <p:cNvPr id="69636" name="Rectangle 3"/>
          <p:cNvSpPr>
            <a:spLocks noGrp="1" noChangeArrowheads="1"/>
          </p:cNvSpPr>
          <p:nvPr>
            <p:ph type="body" idx="1"/>
          </p:nvPr>
        </p:nvSpPr>
        <p:spPr/>
        <p:txBody>
          <a:bodyPr/>
          <a:lstStyle/>
          <a:p>
            <a:pPr eaLnBrk="1" hangingPunct="1">
              <a:buFont typeface="Arial" charset="0"/>
              <a:buChar char=" "/>
            </a:pPr>
            <a:r>
              <a:rPr lang="en-US" smtClean="0"/>
              <a:t>UML tools help you link UML models with generated code:</a:t>
            </a:r>
          </a:p>
          <a:p>
            <a:pPr lvl="1" eaLnBrk="1" hangingPunct="1"/>
            <a:r>
              <a:rPr lang="en-US" smtClean="0"/>
              <a:t>Code generation</a:t>
            </a:r>
          </a:p>
          <a:p>
            <a:pPr lvl="1" eaLnBrk="1" hangingPunct="1"/>
            <a:r>
              <a:rPr lang="en-US" smtClean="0"/>
              <a:t>Reverse engineering</a:t>
            </a:r>
          </a:p>
          <a:p>
            <a:pPr lvl="1" eaLnBrk="1" hangingPunct="1"/>
            <a:r>
              <a:rPr lang="en-US" smtClean="0"/>
              <a:t>Round-trip engineering</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a:noFill/>
        </p:spPr>
        <p:txBody>
          <a:bodyPr/>
          <a:lstStyle/>
          <a:p>
            <a:fld id="{C43A2625-75E0-4117-A71D-4B808FC5CE81}" type="slidenum">
              <a:rPr lang="en-US" smtClean="0"/>
              <a:pPr/>
              <a:t>67</a:t>
            </a:fld>
            <a:endParaRPr lang="en-US" smtClean="0"/>
          </a:p>
        </p:txBody>
      </p:sp>
      <p:sp>
        <p:nvSpPr>
          <p:cNvPr id="70659" name="Rectangle 2"/>
          <p:cNvSpPr>
            <a:spLocks noGrp="1" noChangeArrowheads="1"/>
          </p:cNvSpPr>
          <p:nvPr>
            <p:ph type="title"/>
          </p:nvPr>
        </p:nvSpPr>
        <p:spPr/>
        <p:txBody>
          <a:bodyPr/>
          <a:lstStyle/>
          <a:p>
            <a:pPr eaLnBrk="1" hangingPunct="1"/>
            <a:r>
              <a:rPr lang="en-US" smtClean="0"/>
              <a:t>Example </a:t>
            </a:r>
          </a:p>
        </p:txBody>
      </p:sp>
      <p:pic>
        <p:nvPicPr>
          <p:cNvPr id="70660" name="Picture 3" descr="generatedCode"/>
          <p:cNvPicPr>
            <a:picLocks noChangeAspect="1" noChangeArrowheads="1"/>
          </p:cNvPicPr>
          <p:nvPr/>
        </p:nvPicPr>
        <p:blipFill>
          <a:blip r:embed="rId3" cstate="print"/>
          <a:srcRect/>
          <a:stretch>
            <a:fillRect/>
          </a:stretch>
        </p:blipFill>
        <p:spPr bwMode="auto">
          <a:xfrm>
            <a:off x="1143000" y="1447800"/>
            <a:ext cx="7010400" cy="509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p:spPr>
        <p:txBody>
          <a:bodyPr/>
          <a:lstStyle/>
          <a:p>
            <a:fld id="{E572ADC2-E475-4549-8F37-CA2D2C6FF0EA}" type="slidenum">
              <a:rPr lang="en-US" smtClean="0"/>
              <a:pPr/>
              <a:t>68</a:t>
            </a:fld>
            <a:endParaRPr lang="en-US" smtClean="0"/>
          </a:p>
        </p:txBody>
      </p:sp>
      <p:sp>
        <p:nvSpPr>
          <p:cNvPr id="71683" name="Rectangle 2"/>
          <p:cNvSpPr>
            <a:spLocks noGrp="1" noChangeArrowheads="1"/>
          </p:cNvSpPr>
          <p:nvPr>
            <p:ph type="title"/>
          </p:nvPr>
        </p:nvSpPr>
        <p:spPr/>
        <p:txBody>
          <a:bodyPr/>
          <a:lstStyle/>
          <a:p>
            <a:pPr eaLnBrk="1" hangingPunct="1"/>
            <a:r>
              <a:rPr lang="en-US" smtClean="0"/>
              <a:t>Reverse Engineering</a:t>
            </a:r>
          </a:p>
        </p:txBody>
      </p:sp>
      <p:sp>
        <p:nvSpPr>
          <p:cNvPr id="71684" name="Rectangle 3"/>
          <p:cNvSpPr>
            <a:spLocks noGrp="1" noChangeArrowheads="1"/>
          </p:cNvSpPr>
          <p:nvPr>
            <p:ph type="body" idx="1"/>
          </p:nvPr>
        </p:nvSpPr>
        <p:spPr>
          <a:noFill/>
        </p:spPr>
        <p:txBody>
          <a:bodyPr/>
          <a:lstStyle/>
          <a:p>
            <a:pPr eaLnBrk="1" hangingPunct="1"/>
            <a:r>
              <a:rPr lang="en-US" smtClean="0"/>
              <a:t>Reverse engineering UML class diagrams works pretty well for object-oriented code.</a:t>
            </a:r>
          </a:p>
          <a:p>
            <a:pPr eaLnBrk="1" hangingPunct="1"/>
            <a:r>
              <a:rPr lang="en-US" smtClean="0"/>
              <a:t>It’s less effective for non-object-oriented code.</a:t>
            </a:r>
          </a:p>
          <a:p>
            <a:pPr eaLnBrk="1" hangingPunct="1"/>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p:spPr>
        <p:txBody>
          <a:bodyPr/>
          <a:lstStyle/>
          <a:p>
            <a:fld id="{517146A7-2EC3-4A04-903A-0DF232CC29BA}" type="slidenum">
              <a:rPr lang="en-US" smtClean="0"/>
              <a:pPr/>
              <a:t>69</a:t>
            </a:fld>
            <a:endParaRPr lang="en-US" smtClean="0"/>
          </a:p>
        </p:txBody>
      </p:sp>
      <p:sp>
        <p:nvSpPr>
          <p:cNvPr id="72707" name="Rectangle 2"/>
          <p:cNvSpPr>
            <a:spLocks noGrp="1" noChangeArrowheads="1"/>
          </p:cNvSpPr>
          <p:nvPr>
            <p:ph type="title"/>
          </p:nvPr>
        </p:nvSpPr>
        <p:spPr/>
        <p:txBody>
          <a:bodyPr/>
          <a:lstStyle/>
          <a:p>
            <a:pPr eaLnBrk="1" hangingPunct="1"/>
            <a:r>
              <a:rPr lang="en-US" smtClean="0"/>
              <a:t>Using Class Diagrams</a:t>
            </a:r>
          </a:p>
        </p:txBody>
      </p:sp>
      <p:sp>
        <p:nvSpPr>
          <p:cNvPr id="72708" name="Rectangle 3"/>
          <p:cNvSpPr>
            <a:spLocks noGrp="1" noChangeArrowheads="1"/>
          </p:cNvSpPr>
          <p:nvPr>
            <p:ph type="body" idx="1"/>
          </p:nvPr>
        </p:nvSpPr>
        <p:spPr/>
        <p:txBody>
          <a:bodyPr/>
          <a:lstStyle/>
          <a:p>
            <a:pPr eaLnBrk="1" hangingPunct="1"/>
            <a:r>
              <a:rPr lang="en-US" smtClean="0"/>
              <a:t>Class diagrams are very common, both in early and late elaboration phases.</a:t>
            </a:r>
          </a:p>
          <a:p>
            <a:pPr eaLnBrk="1" hangingPunct="1"/>
            <a:r>
              <a:rPr lang="en-US" smtClean="0"/>
              <a:t>Class diagrams can be configured using </a:t>
            </a:r>
            <a:r>
              <a:rPr lang="en-US" i="1" smtClean="0"/>
              <a:t>profiles</a:t>
            </a:r>
            <a:r>
              <a:rPr lang="en-US" smtClean="0"/>
              <a:t>.</a:t>
            </a:r>
          </a:p>
          <a:p>
            <a:pPr eaLnBrk="1" hangingPunct="1"/>
            <a:r>
              <a:rPr lang="en-US" smtClean="0"/>
              <a:t>Don’t feel that you must:</a:t>
            </a:r>
          </a:p>
          <a:p>
            <a:pPr lvl="1" eaLnBrk="1" hangingPunct="1"/>
            <a:r>
              <a:rPr lang="en-US" smtClean="0"/>
              <a:t>Use all of the language features</a:t>
            </a:r>
          </a:p>
          <a:p>
            <a:pPr lvl="1" eaLnBrk="1" hangingPunct="1"/>
            <a:r>
              <a:rPr lang="en-US" smtClean="0"/>
              <a:t>Model everything</a:t>
            </a:r>
          </a:p>
          <a:p>
            <a:pPr lvl="1" eaLnBrk="1" hangingPunct="1"/>
            <a:r>
              <a:rPr lang="en-US" smtClean="0"/>
              <a:t>Future-proof</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0E63B03C-B883-4780-9AD2-D8384281EA91}" type="slidenum">
              <a:rPr lang="en-US" smtClean="0"/>
              <a:pPr/>
              <a:t>7</a:t>
            </a:fld>
            <a:endParaRPr lang="en-US" smtClean="0"/>
          </a:p>
        </p:txBody>
      </p:sp>
      <p:sp>
        <p:nvSpPr>
          <p:cNvPr id="9219" name="Rectangle 2"/>
          <p:cNvSpPr>
            <a:spLocks noGrp="1" noChangeArrowheads="1"/>
          </p:cNvSpPr>
          <p:nvPr>
            <p:ph type="title"/>
          </p:nvPr>
        </p:nvSpPr>
        <p:spPr/>
        <p:txBody>
          <a:bodyPr/>
          <a:lstStyle/>
          <a:p>
            <a:pPr eaLnBrk="1" hangingPunct="1"/>
            <a:r>
              <a:rPr lang="en-US" smtClean="0"/>
              <a:t>Characteristics of Requirements</a:t>
            </a:r>
          </a:p>
        </p:txBody>
      </p:sp>
      <p:sp>
        <p:nvSpPr>
          <p:cNvPr id="9220" name="Rectangle 3"/>
          <p:cNvSpPr>
            <a:spLocks noGrp="1" noChangeArrowheads="1"/>
          </p:cNvSpPr>
          <p:nvPr>
            <p:ph type="body" idx="1"/>
          </p:nvPr>
        </p:nvSpPr>
        <p:spPr>
          <a:xfrm>
            <a:off x="457200" y="1600200"/>
            <a:ext cx="8229600" cy="5029200"/>
          </a:xfrm>
        </p:spPr>
        <p:txBody>
          <a:bodyPr/>
          <a:lstStyle/>
          <a:p>
            <a:pPr eaLnBrk="1" hangingPunct="1"/>
            <a:r>
              <a:rPr lang="en-US" smtClean="0"/>
              <a:t>Stakeholder-centered</a:t>
            </a:r>
          </a:p>
          <a:p>
            <a:pPr eaLnBrk="1" hangingPunct="1"/>
            <a:r>
              <a:rPr lang="en-US" smtClean="0"/>
              <a:t>Precise</a:t>
            </a:r>
          </a:p>
          <a:p>
            <a:pPr eaLnBrk="1" hangingPunct="1"/>
            <a:r>
              <a:rPr lang="en-US" smtClean="0"/>
              <a:t>Consistent</a:t>
            </a:r>
          </a:p>
          <a:p>
            <a:pPr eaLnBrk="1" hangingPunct="1"/>
            <a:r>
              <a:rPr lang="en-US" smtClean="0"/>
              <a:t>Complete</a:t>
            </a:r>
          </a:p>
          <a:p>
            <a:pPr eaLnBrk="1" hangingPunct="1"/>
            <a:r>
              <a:rPr lang="en-US" smtClean="0"/>
              <a:t>Realistic</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p:spPr>
        <p:txBody>
          <a:bodyPr/>
          <a:lstStyle/>
          <a:p>
            <a:fld id="{329246C3-A4A9-434B-B472-472618B90E25}" type="slidenum">
              <a:rPr lang="en-US" smtClean="0"/>
              <a:pPr/>
              <a:t>70</a:t>
            </a:fld>
            <a:endParaRPr lang="en-US" smtClean="0"/>
          </a:p>
        </p:txBody>
      </p:sp>
      <p:sp>
        <p:nvSpPr>
          <p:cNvPr id="73731" name="Rectangle 2"/>
          <p:cNvSpPr>
            <a:spLocks noGrp="1" noChangeArrowheads="1"/>
          </p:cNvSpPr>
          <p:nvPr>
            <p:ph type="title"/>
          </p:nvPr>
        </p:nvSpPr>
        <p:spPr/>
        <p:txBody>
          <a:bodyPr/>
          <a:lstStyle/>
          <a:p>
            <a:pPr eaLnBrk="1" hangingPunct="1"/>
            <a:r>
              <a:rPr lang="en-US" smtClean="0"/>
              <a:t>Object Interaction</a:t>
            </a:r>
          </a:p>
        </p:txBody>
      </p:sp>
      <p:sp>
        <p:nvSpPr>
          <p:cNvPr id="73732" name="Rectangle 3"/>
          <p:cNvSpPr>
            <a:spLocks noGrp="1" noChangeArrowheads="1"/>
          </p:cNvSpPr>
          <p:nvPr>
            <p:ph type="body" idx="1"/>
          </p:nvPr>
        </p:nvSpPr>
        <p:spPr/>
        <p:txBody>
          <a:bodyPr/>
          <a:lstStyle/>
          <a:p>
            <a:pPr eaLnBrk="1" hangingPunct="1"/>
            <a:r>
              <a:rPr lang="en-US" smtClean="0"/>
              <a:t>Objects do the following:</a:t>
            </a:r>
          </a:p>
          <a:p>
            <a:pPr lvl="1" eaLnBrk="1" hangingPunct="1"/>
            <a:r>
              <a:rPr lang="en-US" smtClean="0"/>
              <a:t>interact with users</a:t>
            </a:r>
          </a:p>
          <a:p>
            <a:pPr lvl="1" eaLnBrk="1" hangingPunct="1"/>
            <a:r>
              <a:rPr lang="en-US" smtClean="0"/>
              <a:t>collaborate with other objects</a:t>
            </a:r>
          </a:p>
          <a:p>
            <a:pPr eaLnBrk="1" hangingPunct="1"/>
            <a:r>
              <a:rPr lang="en-US" smtClean="0"/>
              <a:t>While object-oriented modeling tends to focus on object and class structure, don’t ignore object behavior.</a:t>
            </a:r>
          </a:p>
          <a:p>
            <a:pPr eaLnBrk="1" hangingPunct="1"/>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0"/>
          </p:nvPr>
        </p:nvSpPr>
        <p:spPr>
          <a:noFill/>
        </p:spPr>
        <p:txBody>
          <a:bodyPr/>
          <a:lstStyle/>
          <a:p>
            <a:fld id="{EEB5D758-FDA9-414F-AE7F-DE8A76921F03}" type="slidenum">
              <a:rPr lang="en-US" smtClean="0"/>
              <a:pPr/>
              <a:t>71</a:t>
            </a:fld>
            <a:endParaRPr lang="en-US" smtClean="0"/>
          </a:p>
        </p:txBody>
      </p:sp>
      <p:sp>
        <p:nvSpPr>
          <p:cNvPr id="74755" name="Rectangle 2"/>
          <p:cNvSpPr>
            <a:spLocks noGrp="1" noChangeArrowheads="1"/>
          </p:cNvSpPr>
          <p:nvPr>
            <p:ph type="title"/>
          </p:nvPr>
        </p:nvSpPr>
        <p:spPr/>
        <p:txBody>
          <a:bodyPr/>
          <a:lstStyle/>
          <a:p>
            <a:pPr eaLnBrk="1" hangingPunct="1"/>
            <a:r>
              <a:rPr lang="en-US" smtClean="0"/>
              <a:t>Interaction Diagrams</a:t>
            </a:r>
          </a:p>
        </p:txBody>
      </p:sp>
      <p:sp>
        <p:nvSpPr>
          <p:cNvPr id="74756" name="Rectangle 3"/>
          <p:cNvSpPr>
            <a:spLocks noGrp="1" noChangeArrowheads="1"/>
          </p:cNvSpPr>
          <p:nvPr>
            <p:ph type="body" idx="1"/>
          </p:nvPr>
        </p:nvSpPr>
        <p:spPr>
          <a:xfrm>
            <a:off x="457200" y="1600200"/>
            <a:ext cx="8382000" cy="4724400"/>
          </a:xfrm>
        </p:spPr>
        <p:txBody>
          <a:bodyPr/>
          <a:lstStyle/>
          <a:p>
            <a:pPr eaLnBrk="1" hangingPunct="1"/>
            <a:r>
              <a:rPr lang="en-US" smtClean="0"/>
              <a:t>Interaction diagrams show the order of events in a particular scenario of a use case.</a:t>
            </a:r>
          </a:p>
          <a:p>
            <a:pPr eaLnBrk="1" hangingPunct="1"/>
            <a:r>
              <a:rPr lang="en-US" smtClean="0"/>
              <a:t>UML models object interaction with:</a:t>
            </a:r>
          </a:p>
          <a:p>
            <a:pPr lvl="1" eaLnBrk="1" hangingPunct="1"/>
            <a:r>
              <a:rPr lang="en-US" smtClean="0"/>
              <a:t>Sequence diagrams</a:t>
            </a:r>
          </a:p>
          <a:p>
            <a:pPr lvl="1" eaLnBrk="1" hangingPunct="1"/>
            <a:r>
              <a:rPr lang="en-US" smtClean="0"/>
              <a:t>Communication diagrams</a:t>
            </a:r>
          </a:p>
          <a:p>
            <a:pPr eaLnBrk="1" hangingPunct="1"/>
            <a:r>
              <a:rPr lang="en-US" smtClean="0"/>
              <a:t>The process of dynamic interaction modeling helps to uncover static object structure.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0"/>
          </p:nvPr>
        </p:nvSpPr>
        <p:spPr>
          <a:noFill/>
        </p:spPr>
        <p:txBody>
          <a:bodyPr/>
          <a:lstStyle/>
          <a:p>
            <a:fld id="{9A4F8FAC-763C-4D38-BCAD-D69D13BB2040}" type="slidenum">
              <a:rPr lang="en-US" smtClean="0"/>
              <a:pPr/>
              <a:t>72</a:t>
            </a:fld>
            <a:endParaRPr lang="en-US" smtClean="0"/>
          </a:p>
        </p:txBody>
      </p:sp>
      <p:sp>
        <p:nvSpPr>
          <p:cNvPr id="75779" name="Rectangle 2"/>
          <p:cNvSpPr>
            <a:spLocks noGrp="1" noChangeArrowheads="1"/>
          </p:cNvSpPr>
          <p:nvPr>
            <p:ph type="title"/>
          </p:nvPr>
        </p:nvSpPr>
        <p:spPr>
          <a:xfrm>
            <a:off x="228600" y="457200"/>
            <a:ext cx="8686800" cy="1066800"/>
          </a:xfrm>
        </p:spPr>
        <p:txBody>
          <a:bodyPr/>
          <a:lstStyle/>
          <a:p>
            <a:pPr eaLnBrk="1" hangingPunct="1"/>
            <a:r>
              <a:rPr lang="en-US" sz="4000" smtClean="0"/>
              <a:t>Example: System Sequence Diagram</a:t>
            </a:r>
          </a:p>
        </p:txBody>
      </p:sp>
      <p:sp>
        <p:nvSpPr>
          <p:cNvPr id="75780" name="Text Box 3"/>
          <p:cNvSpPr txBox="1">
            <a:spLocks noChangeArrowheads="1"/>
          </p:cNvSpPr>
          <p:nvPr/>
        </p:nvSpPr>
        <p:spPr bwMode="auto">
          <a:xfrm>
            <a:off x="6851650" y="6477000"/>
            <a:ext cx="2292350" cy="230188"/>
          </a:xfrm>
          <a:prstGeom prst="rect">
            <a:avLst/>
          </a:prstGeom>
          <a:noFill/>
          <a:ln w="9525">
            <a:noFill/>
            <a:miter lim="800000"/>
            <a:headEnd/>
            <a:tailEnd/>
          </a:ln>
        </p:spPr>
        <p:txBody>
          <a:bodyPr>
            <a:spAutoFit/>
          </a:bodyPr>
          <a:lstStyle/>
          <a:p>
            <a:pPr algn="r"/>
            <a:r>
              <a:rPr lang="en-US" sz="900">
                <a:latin typeface="Arial Unicode MS" pitchFamily="34" charset="-128"/>
              </a:rPr>
              <a:t>Example adapted from Fowler, 2003</a:t>
            </a:r>
          </a:p>
        </p:txBody>
      </p:sp>
      <p:pic>
        <p:nvPicPr>
          <p:cNvPr id="75781" name="Picture 9"/>
          <p:cNvPicPr>
            <a:picLocks noChangeAspect="1" noChangeArrowheads="1"/>
          </p:cNvPicPr>
          <p:nvPr/>
        </p:nvPicPr>
        <p:blipFill>
          <a:blip r:embed="rId3" cstate="print"/>
          <a:srcRect/>
          <a:stretch>
            <a:fillRect/>
          </a:stretch>
        </p:blipFill>
        <p:spPr bwMode="auto">
          <a:xfrm>
            <a:off x="1411288" y="1166813"/>
            <a:ext cx="5245100" cy="5691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0"/>
          </p:nvPr>
        </p:nvSpPr>
        <p:spPr>
          <a:noFill/>
        </p:spPr>
        <p:txBody>
          <a:bodyPr/>
          <a:lstStyle/>
          <a:p>
            <a:fld id="{F2C9082C-3754-4C6E-AA21-EAB7BB7952E3}" type="slidenum">
              <a:rPr lang="en-US" smtClean="0"/>
              <a:pPr/>
              <a:t>73</a:t>
            </a:fld>
            <a:endParaRPr lang="en-US" smtClean="0"/>
          </a:p>
        </p:txBody>
      </p:sp>
      <p:pic>
        <p:nvPicPr>
          <p:cNvPr id="76803" name="Picture 9"/>
          <p:cNvPicPr>
            <a:picLocks noChangeAspect="1" noChangeArrowheads="1"/>
          </p:cNvPicPr>
          <p:nvPr/>
        </p:nvPicPr>
        <p:blipFill>
          <a:blip r:embed="rId3" cstate="print"/>
          <a:srcRect b="1860"/>
          <a:stretch>
            <a:fillRect/>
          </a:stretch>
        </p:blipFill>
        <p:spPr bwMode="auto">
          <a:xfrm>
            <a:off x="914400" y="152400"/>
            <a:ext cx="7754938" cy="6705600"/>
          </a:xfrm>
          <a:prstGeom prst="rect">
            <a:avLst/>
          </a:prstGeom>
          <a:noFill/>
          <a:ln w="9525">
            <a:noFill/>
            <a:miter lim="800000"/>
            <a:headEnd/>
            <a:tailEnd/>
          </a:ln>
        </p:spPr>
      </p:pic>
      <p:sp>
        <p:nvSpPr>
          <p:cNvPr id="76804" name="Text Box 3"/>
          <p:cNvSpPr txBox="1">
            <a:spLocks noChangeArrowheads="1"/>
          </p:cNvSpPr>
          <p:nvPr/>
        </p:nvSpPr>
        <p:spPr bwMode="auto">
          <a:xfrm>
            <a:off x="6851650" y="6477000"/>
            <a:ext cx="2292350" cy="230188"/>
          </a:xfrm>
          <a:prstGeom prst="rect">
            <a:avLst/>
          </a:prstGeom>
          <a:solidFill>
            <a:schemeClr val="bg1"/>
          </a:solidFill>
          <a:ln w="9525">
            <a:noFill/>
            <a:miter lim="800000"/>
            <a:headEnd/>
            <a:tailEnd/>
          </a:ln>
        </p:spPr>
        <p:txBody>
          <a:bodyPr>
            <a:spAutoFit/>
          </a:bodyPr>
          <a:lstStyle/>
          <a:p>
            <a:pPr algn="r"/>
            <a:r>
              <a:rPr lang="en-US" sz="900">
                <a:latin typeface="Arial Unicode MS" pitchFamily="34" charset="-128"/>
              </a:rPr>
              <a:t>Example adapted from Fowler, 2003</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0"/>
          </p:nvPr>
        </p:nvSpPr>
        <p:spPr>
          <a:noFill/>
        </p:spPr>
        <p:txBody>
          <a:bodyPr/>
          <a:lstStyle/>
          <a:p>
            <a:fld id="{04AE0C1A-B580-4BE5-9EE5-789D85D9D3A5}" type="slidenum">
              <a:rPr lang="en-US" smtClean="0"/>
              <a:pPr/>
              <a:t>74</a:t>
            </a:fld>
            <a:endParaRPr lang="en-US" smtClean="0"/>
          </a:p>
        </p:txBody>
      </p:sp>
      <p:sp>
        <p:nvSpPr>
          <p:cNvPr id="77827" name="Rectangle 2"/>
          <p:cNvSpPr>
            <a:spLocks noGrp="1" noChangeArrowheads="1"/>
          </p:cNvSpPr>
          <p:nvPr>
            <p:ph type="title"/>
          </p:nvPr>
        </p:nvSpPr>
        <p:spPr/>
        <p:txBody>
          <a:bodyPr/>
          <a:lstStyle/>
          <a:p>
            <a:pPr eaLnBrk="1" hangingPunct="1"/>
            <a:r>
              <a:rPr lang="en-US" smtClean="0"/>
              <a:t>Outline</a:t>
            </a:r>
          </a:p>
        </p:txBody>
      </p:sp>
      <p:sp>
        <p:nvSpPr>
          <p:cNvPr id="77828" name="Rectangle 3"/>
          <p:cNvSpPr>
            <a:spLocks noGrp="1" noChangeArrowheads="1"/>
          </p:cNvSpPr>
          <p:nvPr>
            <p:ph type="body" idx="1"/>
          </p:nvPr>
        </p:nvSpPr>
        <p:spPr/>
        <p:txBody>
          <a:bodyPr/>
          <a:lstStyle/>
          <a:p>
            <a:pPr eaLnBrk="1" hangingPunct="1"/>
            <a:r>
              <a:rPr lang="en-US" smtClean="0">
                <a:hlinkClick r:id="" action="ppaction://customshow?id=22&amp;return=true"/>
              </a:rPr>
              <a:t>Sequence Diagrams</a:t>
            </a:r>
            <a:r>
              <a:rPr lang="en-US" smtClean="0"/>
              <a:t>:</a:t>
            </a:r>
          </a:p>
          <a:p>
            <a:pPr lvl="1" eaLnBrk="1" hangingPunct="1"/>
            <a:r>
              <a:rPr lang="en-US" smtClean="0"/>
              <a:t>Lifeline boxes</a:t>
            </a:r>
          </a:p>
          <a:p>
            <a:pPr lvl="1" eaLnBrk="1" hangingPunct="1"/>
            <a:r>
              <a:rPr lang="en-US" smtClean="0"/>
              <a:t>Lifelines</a:t>
            </a:r>
          </a:p>
          <a:p>
            <a:pPr lvl="1" eaLnBrk="1" hangingPunct="1"/>
            <a:r>
              <a:rPr lang="en-US" smtClean="0"/>
              <a:t>Messages</a:t>
            </a:r>
          </a:p>
          <a:p>
            <a:pPr lvl="1" eaLnBrk="1" hangingPunct="1"/>
            <a:r>
              <a:rPr lang="en-US" smtClean="0"/>
              <a:t>Diagram frames</a:t>
            </a:r>
          </a:p>
          <a:p>
            <a:pPr eaLnBrk="1" hangingPunct="1"/>
            <a:r>
              <a:rPr lang="en-US" smtClean="0">
                <a:hlinkClick r:id="" action="ppaction://customshow?id=23&amp;return=true"/>
              </a:rPr>
              <a:t>Using Sequence Diagrams</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0"/>
          </p:nvPr>
        </p:nvSpPr>
        <p:spPr>
          <a:noFill/>
        </p:spPr>
        <p:txBody>
          <a:bodyPr/>
          <a:lstStyle/>
          <a:p>
            <a:fld id="{3B142610-E86C-4ACC-BF58-7D22077E6AC2}" type="slidenum">
              <a:rPr lang="en-US" smtClean="0"/>
              <a:pPr/>
              <a:t>75</a:t>
            </a:fld>
            <a:endParaRPr lang="en-US" smtClean="0"/>
          </a:p>
        </p:txBody>
      </p:sp>
      <p:sp>
        <p:nvSpPr>
          <p:cNvPr id="78851" name="Rectangle 2"/>
          <p:cNvSpPr>
            <a:spLocks noGrp="1" noChangeArrowheads="1"/>
          </p:cNvSpPr>
          <p:nvPr>
            <p:ph type="title"/>
          </p:nvPr>
        </p:nvSpPr>
        <p:spPr/>
        <p:txBody>
          <a:bodyPr/>
          <a:lstStyle/>
          <a:p>
            <a:pPr eaLnBrk="1" hangingPunct="1"/>
            <a:r>
              <a:rPr lang="en-US" smtClean="0"/>
              <a:t>Participants</a:t>
            </a:r>
          </a:p>
        </p:txBody>
      </p:sp>
      <p:sp>
        <p:nvSpPr>
          <p:cNvPr id="78852" name="Rectangle 3"/>
          <p:cNvSpPr>
            <a:spLocks noGrp="1" noChangeArrowheads="1"/>
          </p:cNvSpPr>
          <p:nvPr>
            <p:ph type="body" idx="1"/>
          </p:nvPr>
        </p:nvSpPr>
        <p:spPr>
          <a:xfrm>
            <a:off x="457200" y="1600200"/>
            <a:ext cx="7772400" cy="4724400"/>
          </a:xfrm>
        </p:spPr>
        <p:txBody>
          <a:bodyPr/>
          <a:lstStyle/>
          <a:p>
            <a:pPr eaLnBrk="1" hangingPunct="1"/>
            <a:r>
              <a:rPr lang="en-US" smtClean="0"/>
              <a:t>Boxes represent participants in the interactions, including class objects, subsystems, services.</a:t>
            </a:r>
          </a:p>
          <a:p>
            <a:pPr eaLnBrk="1" hangingPunct="1"/>
            <a:r>
              <a:rPr lang="en-US" smtClean="0"/>
              <a:t>Each participant receives a column in the diagram.</a:t>
            </a:r>
          </a:p>
        </p:txBody>
      </p:sp>
      <p:pic>
        <p:nvPicPr>
          <p:cNvPr id="78853" name="Picture 4"/>
          <p:cNvPicPr>
            <a:picLocks noChangeAspect="1" noChangeArrowheads="1"/>
          </p:cNvPicPr>
          <p:nvPr/>
        </p:nvPicPr>
        <p:blipFill>
          <a:blip r:embed="rId3" cstate="print"/>
          <a:srcRect b="90382"/>
          <a:stretch>
            <a:fillRect/>
          </a:stretch>
        </p:blipFill>
        <p:spPr bwMode="auto">
          <a:xfrm>
            <a:off x="6248400" y="4373563"/>
            <a:ext cx="2590800" cy="1576387"/>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p:spPr>
        <p:txBody>
          <a:bodyPr/>
          <a:lstStyle/>
          <a:p>
            <a:fld id="{9208F7F7-B32C-4DE4-AF4B-6BF18C880634}" type="slidenum">
              <a:rPr lang="en-US" smtClean="0"/>
              <a:pPr/>
              <a:t>76</a:t>
            </a:fld>
            <a:endParaRPr lang="en-US" smtClean="0"/>
          </a:p>
        </p:txBody>
      </p:sp>
      <p:sp>
        <p:nvSpPr>
          <p:cNvPr id="79875" name="Rectangle 2"/>
          <p:cNvSpPr>
            <a:spLocks noGrp="1" noChangeArrowheads="1"/>
          </p:cNvSpPr>
          <p:nvPr>
            <p:ph type="title"/>
          </p:nvPr>
        </p:nvSpPr>
        <p:spPr/>
        <p:txBody>
          <a:bodyPr/>
          <a:lstStyle/>
          <a:p>
            <a:pPr eaLnBrk="1" hangingPunct="1"/>
            <a:r>
              <a:rPr lang="en-US" smtClean="0"/>
              <a:t>Lifelines</a:t>
            </a:r>
          </a:p>
        </p:txBody>
      </p:sp>
      <p:sp>
        <p:nvSpPr>
          <p:cNvPr id="79876" name="Rectangle 3"/>
          <p:cNvSpPr>
            <a:spLocks noGrp="1" noChangeArrowheads="1"/>
          </p:cNvSpPr>
          <p:nvPr>
            <p:ph type="body" idx="1"/>
          </p:nvPr>
        </p:nvSpPr>
        <p:spPr>
          <a:xfrm>
            <a:off x="457200" y="1600200"/>
            <a:ext cx="7010400" cy="4724400"/>
          </a:xfrm>
        </p:spPr>
        <p:txBody>
          <a:bodyPr/>
          <a:lstStyle/>
          <a:p>
            <a:pPr eaLnBrk="1" hangingPunct="1"/>
            <a:r>
              <a:rPr lang="en-US" smtClean="0"/>
              <a:t>The life of a participant is indicated by the lifeline.</a:t>
            </a:r>
          </a:p>
          <a:p>
            <a:pPr eaLnBrk="1" hangingPunct="1"/>
            <a:r>
              <a:rPr lang="en-US" smtClean="0"/>
              <a:t>The execution specification bars indicate focus of control.  </a:t>
            </a:r>
          </a:p>
          <a:p>
            <a:pPr eaLnBrk="1" hangingPunct="1"/>
            <a:r>
              <a:rPr lang="en-US" smtClean="0"/>
              <a:t>Message emanating from a single bar are sent by the same process.</a:t>
            </a:r>
          </a:p>
          <a:p>
            <a:pPr eaLnBrk="1" hangingPunct="1"/>
            <a:r>
              <a:rPr lang="en-US" smtClean="0"/>
              <a:t>Lifelines begin and end at the appropriate “time heights”.</a:t>
            </a:r>
          </a:p>
          <a:p>
            <a:pPr eaLnBrk="1" hangingPunct="1">
              <a:buFont typeface="Arial" charset="0"/>
              <a:buNone/>
            </a:pPr>
            <a:endParaRPr lang="en-US" smtClean="0"/>
          </a:p>
        </p:txBody>
      </p:sp>
      <p:pic>
        <p:nvPicPr>
          <p:cNvPr id="79877" name="Picture 5"/>
          <p:cNvPicPr>
            <a:picLocks noChangeAspect="1" noChangeArrowheads="1"/>
          </p:cNvPicPr>
          <p:nvPr/>
        </p:nvPicPr>
        <p:blipFill>
          <a:blip r:embed="rId2" cstate="print"/>
          <a:srcRect/>
          <a:stretch>
            <a:fillRect/>
          </a:stretch>
        </p:blipFill>
        <p:spPr bwMode="auto">
          <a:xfrm>
            <a:off x="7234238" y="304800"/>
            <a:ext cx="1528762" cy="63246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p:spPr>
        <p:txBody>
          <a:bodyPr/>
          <a:lstStyle/>
          <a:p>
            <a:fld id="{2727B1DD-D8E2-46D1-9BB0-FD2E2F6E6A66}" type="slidenum">
              <a:rPr lang="en-US" smtClean="0"/>
              <a:pPr/>
              <a:t>77</a:t>
            </a:fld>
            <a:endParaRPr lang="en-US" smtClean="0"/>
          </a:p>
        </p:txBody>
      </p:sp>
      <p:sp>
        <p:nvSpPr>
          <p:cNvPr id="80899" name="Rectangle 2"/>
          <p:cNvSpPr>
            <a:spLocks noGrp="1" noChangeArrowheads="1"/>
          </p:cNvSpPr>
          <p:nvPr>
            <p:ph type="title"/>
          </p:nvPr>
        </p:nvSpPr>
        <p:spPr/>
        <p:txBody>
          <a:bodyPr/>
          <a:lstStyle/>
          <a:p>
            <a:pPr eaLnBrk="1" hangingPunct="1"/>
            <a:r>
              <a:rPr lang="en-US" smtClean="0"/>
              <a:t>Messages</a:t>
            </a:r>
          </a:p>
        </p:txBody>
      </p:sp>
      <p:sp>
        <p:nvSpPr>
          <p:cNvPr id="80900" name="Rectangle 3"/>
          <p:cNvSpPr>
            <a:spLocks noGrp="1" noChangeArrowheads="1"/>
          </p:cNvSpPr>
          <p:nvPr>
            <p:ph type="body" idx="1"/>
          </p:nvPr>
        </p:nvSpPr>
        <p:spPr/>
        <p:txBody>
          <a:bodyPr/>
          <a:lstStyle/>
          <a:p>
            <a:pPr eaLnBrk="1" hangingPunct="1"/>
            <a:r>
              <a:rPr lang="en-US" smtClean="0"/>
              <a:t>Horizontal arrows indicate:</a:t>
            </a:r>
          </a:p>
          <a:p>
            <a:pPr lvl="1" eaLnBrk="1" hangingPunct="1"/>
            <a:r>
              <a:rPr lang="en-US" smtClean="0"/>
              <a:t>Synchronous messages (solid arrows)</a:t>
            </a:r>
          </a:p>
          <a:p>
            <a:pPr lvl="1" eaLnBrk="1" hangingPunct="1"/>
            <a:r>
              <a:rPr lang="en-US" smtClean="0"/>
              <a:t>Returned values (dotted arrows) </a:t>
            </a:r>
          </a:p>
          <a:p>
            <a:pPr eaLnBrk="1" hangingPunct="1"/>
            <a:r>
              <a:rPr lang="en-US" smtClean="0"/>
              <a:t>Loops indicate                                        messages to “this”.</a:t>
            </a:r>
          </a:p>
        </p:txBody>
      </p:sp>
      <p:pic>
        <p:nvPicPr>
          <p:cNvPr id="80901" name="Picture 6"/>
          <p:cNvPicPr>
            <a:picLocks noChangeAspect="1" noChangeArrowheads="1"/>
          </p:cNvPicPr>
          <p:nvPr/>
        </p:nvPicPr>
        <p:blipFill>
          <a:blip r:embed="rId2" cstate="print"/>
          <a:srcRect b="67300"/>
          <a:stretch>
            <a:fillRect/>
          </a:stretch>
        </p:blipFill>
        <p:spPr bwMode="auto">
          <a:xfrm>
            <a:off x="5410200" y="3157538"/>
            <a:ext cx="3733800" cy="3497262"/>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0"/>
          </p:nvPr>
        </p:nvSpPr>
        <p:spPr>
          <a:noFill/>
        </p:spPr>
        <p:txBody>
          <a:bodyPr/>
          <a:lstStyle/>
          <a:p>
            <a:fld id="{D713D2C5-B794-40ED-B170-6CD68B7887FC}" type="slidenum">
              <a:rPr lang="en-US" smtClean="0"/>
              <a:pPr/>
              <a:t>78</a:t>
            </a:fld>
            <a:endParaRPr lang="en-US" smtClean="0"/>
          </a:p>
        </p:txBody>
      </p:sp>
      <p:sp>
        <p:nvSpPr>
          <p:cNvPr id="81923" name="Rectangle 2"/>
          <p:cNvSpPr>
            <a:spLocks noGrp="1" noChangeArrowheads="1"/>
          </p:cNvSpPr>
          <p:nvPr>
            <p:ph type="title"/>
          </p:nvPr>
        </p:nvSpPr>
        <p:spPr/>
        <p:txBody>
          <a:bodyPr/>
          <a:lstStyle/>
          <a:p>
            <a:pPr eaLnBrk="1" hangingPunct="1"/>
            <a:r>
              <a:rPr lang="en-US" smtClean="0"/>
              <a:t>Asynchronous Messages</a:t>
            </a:r>
          </a:p>
        </p:txBody>
      </p:sp>
      <p:sp>
        <p:nvSpPr>
          <p:cNvPr id="81924" name="Rectangle 3"/>
          <p:cNvSpPr>
            <a:spLocks noGrp="1" noChangeArrowheads="1"/>
          </p:cNvSpPr>
          <p:nvPr>
            <p:ph type="body" idx="1"/>
          </p:nvPr>
        </p:nvSpPr>
        <p:spPr/>
        <p:txBody>
          <a:bodyPr/>
          <a:lstStyle/>
          <a:p>
            <a:pPr eaLnBrk="1" hangingPunct="1"/>
            <a:r>
              <a:rPr lang="en-US" smtClean="0"/>
              <a:t>Messages between separate threads/processes are asynchronous.</a:t>
            </a:r>
          </a:p>
          <a:p>
            <a:pPr eaLnBrk="1" hangingPunct="1"/>
            <a:r>
              <a:rPr lang="en-US" smtClean="0"/>
              <a:t>UML indicates this                               using an open arrow,                                   sometimes drawn on                                    a slant.</a:t>
            </a:r>
          </a:p>
        </p:txBody>
      </p:sp>
      <p:pic>
        <p:nvPicPr>
          <p:cNvPr id="81925" name="Picture 6"/>
          <p:cNvPicPr>
            <a:picLocks noChangeAspect="1" noChangeArrowheads="1"/>
          </p:cNvPicPr>
          <p:nvPr/>
        </p:nvPicPr>
        <p:blipFill>
          <a:blip r:embed="rId3" cstate="print"/>
          <a:srcRect/>
          <a:stretch>
            <a:fillRect/>
          </a:stretch>
        </p:blipFill>
        <p:spPr bwMode="auto">
          <a:xfrm>
            <a:off x="5113338" y="2590800"/>
            <a:ext cx="380682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p:spPr>
        <p:txBody>
          <a:bodyPr/>
          <a:lstStyle/>
          <a:p>
            <a:fld id="{4562CBDA-9DE4-4F57-975E-CA07D4157F04}" type="slidenum">
              <a:rPr lang="en-US" smtClean="0"/>
              <a:pPr/>
              <a:t>79</a:t>
            </a:fld>
            <a:endParaRPr lang="en-US" smtClean="0"/>
          </a:p>
        </p:txBody>
      </p:sp>
      <p:sp>
        <p:nvSpPr>
          <p:cNvPr id="82947" name="Rectangle 2"/>
          <p:cNvSpPr>
            <a:spLocks noGrp="1" noChangeArrowheads="1"/>
          </p:cNvSpPr>
          <p:nvPr>
            <p:ph type="title"/>
          </p:nvPr>
        </p:nvSpPr>
        <p:spPr/>
        <p:txBody>
          <a:bodyPr/>
          <a:lstStyle/>
          <a:p>
            <a:pPr eaLnBrk="1" hangingPunct="1"/>
            <a:r>
              <a:rPr lang="en-US" smtClean="0"/>
              <a:t>Diagram Frames</a:t>
            </a:r>
          </a:p>
        </p:txBody>
      </p:sp>
      <p:sp>
        <p:nvSpPr>
          <p:cNvPr id="82948" name="Rectangle 3"/>
          <p:cNvSpPr>
            <a:spLocks noGrp="1" noChangeArrowheads="1"/>
          </p:cNvSpPr>
          <p:nvPr>
            <p:ph type="body" idx="1"/>
          </p:nvPr>
        </p:nvSpPr>
        <p:spPr/>
        <p:txBody>
          <a:bodyPr/>
          <a:lstStyle/>
          <a:p>
            <a:pPr eaLnBrk="1" hangingPunct="1"/>
            <a:r>
              <a:rPr lang="en-US" smtClean="0"/>
              <a:t>Frames support a variety of useful things not naturally supported by other elements:</a:t>
            </a:r>
          </a:p>
          <a:p>
            <a:pPr lvl="1" eaLnBrk="1" hangingPunct="1"/>
            <a:r>
              <a:rPr lang="en-US" smtClean="0"/>
              <a:t>Conditional and looping constructs</a:t>
            </a:r>
          </a:p>
          <a:p>
            <a:pPr lvl="1" eaLnBrk="1" hangingPunct="1"/>
            <a:r>
              <a:rPr lang="en-US" smtClean="0"/>
              <a:t>Parallel fragments</a:t>
            </a:r>
          </a:p>
          <a:p>
            <a:pPr lvl="1" eaLnBrk="1" hangingPunct="1"/>
            <a:r>
              <a:rPr lang="en-US" smtClean="0"/>
              <a:t>Critical sections</a:t>
            </a:r>
          </a:p>
        </p:txBody>
      </p:sp>
      <p:pic>
        <p:nvPicPr>
          <p:cNvPr id="82949" name="Picture 5"/>
          <p:cNvPicPr>
            <a:picLocks noChangeAspect="1" noChangeArrowheads="1"/>
          </p:cNvPicPr>
          <p:nvPr/>
        </p:nvPicPr>
        <p:blipFill>
          <a:blip r:embed="rId2" cstate="print"/>
          <a:srcRect b="48201"/>
          <a:stretch>
            <a:fillRect/>
          </a:stretch>
        </p:blipFill>
        <p:spPr bwMode="auto">
          <a:xfrm>
            <a:off x="3657600" y="3522663"/>
            <a:ext cx="5486400" cy="30829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535A56EB-4568-4D96-8DAF-A5F397A1235D}" type="slidenum">
              <a:rPr lang="en-US" smtClean="0"/>
              <a:pPr/>
              <a:t>8</a:t>
            </a:fld>
            <a:endParaRPr lang="en-US" smtClean="0"/>
          </a:p>
        </p:txBody>
      </p:sp>
      <p:sp>
        <p:nvSpPr>
          <p:cNvPr id="10243" name="Rectangle 2"/>
          <p:cNvSpPr>
            <a:spLocks noGrp="1" noChangeArrowheads="1"/>
          </p:cNvSpPr>
          <p:nvPr>
            <p:ph type="title"/>
          </p:nvPr>
        </p:nvSpPr>
        <p:spPr/>
        <p:txBody>
          <a:bodyPr/>
          <a:lstStyle/>
          <a:p>
            <a:pPr eaLnBrk="1" hangingPunct="1"/>
            <a:r>
              <a:rPr lang="en-US" smtClean="0"/>
              <a:t>Stakeholders</a:t>
            </a:r>
          </a:p>
        </p:txBody>
      </p:sp>
      <p:sp>
        <p:nvSpPr>
          <p:cNvPr id="10244" name="Rectangle 3"/>
          <p:cNvSpPr>
            <a:spLocks noGrp="1" noChangeArrowheads="1"/>
          </p:cNvSpPr>
          <p:nvPr>
            <p:ph type="body" idx="1"/>
          </p:nvPr>
        </p:nvSpPr>
        <p:spPr/>
        <p:txBody>
          <a:bodyPr/>
          <a:lstStyle/>
          <a:p>
            <a:pPr eaLnBrk="1" hangingPunct="1"/>
            <a:r>
              <a:rPr lang="en-US" smtClean="0"/>
              <a:t>Determine the stakeholders in the project.</a:t>
            </a:r>
          </a:p>
          <a:p>
            <a:pPr eaLnBrk="1" hangingPunct="1"/>
            <a:endParaRPr lang="en-US" smtClean="0"/>
          </a:p>
          <a:p>
            <a:pPr eaLnBrk="1" hangingPunct="1"/>
            <a:endParaRPr lang="en-US" smtClean="0"/>
          </a:p>
          <a:p>
            <a:pPr eaLnBrk="1" hangingPunct="1"/>
            <a:endParaRPr lang="en-US" smtClean="0"/>
          </a:p>
          <a:p>
            <a:pPr eaLnBrk="1" hangingPunct="1"/>
            <a:r>
              <a:rPr lang="en-US" smtClean="0"/>
              <a:t>Stakeholders on the customer side have trouble distinguishing:</a:t>
            </a:r>
          </a:p>
          <a:p>
            <a:pPr lvl="1" eaLnBrk="1" hangingPunct="1"/>
            <a:r>
              <a:rPr lang="en-US" smtClean="0"/>
              <a:t>what they want  </a:t>
            </a:r>
            <a:r>
              <a:rPr lang="en-US" sz="2400" smtClean="0"/>
              <a:t>vs</a:t>
            </a:r>
            <a:r>
              <a:rPr lang="en-US" smtClean="0"/>
              <a:t>.  what they need</a:t>
            </a:r>
          </a:p>
          <a:p>
            <a:pPr lvl="1" eaLnBrk="1" hangingPunct="1"/>
            <a:r>
              <a:rPr lang="en-US" smtClean="0"/>
              <a:t>what is  </a:t>
            </a:r>
            <a:r>
              <a:rPr lang="en-US" sz="2400" smtClean="0"/>
              <a:t>vs</a:t>
            </a:r>
            <a:r>
              <a:rPr lang="en-US" smtClean="0"/>
              <a:t>.  what could be</a:t>
            </a:r>
          </a:p>
          <a:p>
            <a:pPr eaLnBrk="1" hangingPunct="1"/>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0"/>
          </p:nvPr>
        </p:nvSpPr>
        <p:spPr>
          <a:noFill/>
        </p:spPr>
        <p:txBody>
          <a:bodyPr/>
          <a:lstStyle/>
          <a:p>
            <a:fld id="{682560D7-B2BE-4B5B-A875-24AEC563FFFF}" type="slidenum">
              <a:rPr lang="en-US" smtClean="0"/>
              <a:pPr/>
              <a:t>80</a:t>
            </a:fld>
            <a:endParaRPr lang="en-US" smtClean="0"/>
          </a:p>
        </p:txBody>
      </p:sp>
      <p:sp>
        <p:nvSpPr>
          <p:cNvPr id="83971" name="Rectangle 2"/>
          <p:cNvSpPr>
            <a:spLocks noGrp="1" noChangeArrowheads="1"/>
          </p:cNvSpPr>
          <p:nvPr>
            <p:ph type="title"/>
          </p:nvPr>
        </p:nvSpPr>
        <p:spPr/>
        <p:txBody>
          <a:bodyPr/>
          <a:lstStyle/>
          <a:p>
            <a:pPr eaLnBrk="1" hangingPunct="1"/>
            <a:r>
              <a:rPr lang="en-US" smtClean="0"/>
              <a:t>Using Interaction Diagrams</a:t>
            </a:r>
          </a:p>
        </p:txBody>
      </p:sp>
      <p:sp>
        <p:nvSpPr>
          <p:cNvPr id="83972" name="Rectangle 3"/>
          <p:cNvSpPr>
            <a:spLocks noGrp="1" noChangeArrowheads="1"/>
          </p:cNvSpPr>
          <p:nvPr>
            <p:ph type="body" idx="1"/>
          </p:nvPr>
        </p:nvSpPr>
        <p:spPr>
          <a:xfrm>
            <a:off x="457200" y="1600200"/>
            <a:ext cx="8229600" cy="5029200"/>
          </a:xfrm>
        </p:spPr>
        <p:txBody>
          <a:bodyPr/>
          <a:lstStyle/>
          <a:p>
            <a:pPr eaLnBrk="1" hangingPunct="1"/>
            <a:r>
              <a:rPr lang="en-US" smtClean="0"/>
              <a:t>Interaction diagrams do not model:</a:t>
            </a:r>
          </a:p>
          <a:p>
            <a:pPr lvl="1" eaLnBrk="1" hangingPunct="1"/>
            <a:r>
              <a:rPr lang="en-US" smtClean="0"/>
              <a:t>Intra-object algorithmic behavior</a:t>
            </a:r>
          </a:p>
          <a:p>
            <a:pPr lvl="1" eaLnBrk="1" hangingPunct="1"/>
            <a:r>
              <a:rPr lang="en-US" smtClean="0"/>
              <a:t>Inter-use-case behavior</a:t>
            </a:r>
          </a:p>
          <a:p>
            <a:pPr eaLnBrk="1" hangingPunct="1"/>
            <a:r>
              <a:rPr lang="en-US" smtClean="0"/>
              <a:t>Use system sequence diagrams and traditional sequence diagrams appropriately.</a:t>
            </a:r>
          </a:p>
          <a:p>
            <a:pPr eaLnBrk="1" hangingPunct="1"/>
            <a:r>
              <a:rPr lang="en-US" smtClean="0"/>
              <a:t>As with the other UML diagrams, don’t feel that you must model everything or use all of the features.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p:spPr>
        <p:txBody>
          <a:bodyPr/>
          <a:lstStyle/>
          <a:p>
            <a:fld id="{AD019C4D-F31D-4ECD-92AD-15B67EE50F3B}" type="slidenum">
              <a:rPr lang="en-US" smtClean="0"/>
              <a:pPr/>
              <a:t>81</a:t>
            </a:fld>
            <a:endParaRPr lang="en-US" smtClean="0"/>
          </a:p>
        </p:txBody>
      </p:sp>
      <p:sp>
        <p:nvSpPr>
          <p:cNvPr id="84995" name="Rectangle 2"/>
          <p:cNvSpPr>
            <a:spLocks noGrp="1" noChangeArrowheads="1"/>
          </p:cNvSpPr>
          <p:nvPr>
            <p:ph type="title"/>
          </p:nvPr>
        </p:nvSpPr>
        <p:spPr/>
        <p:txBody>
          <a:bodyPr/>
          <a:lstStyle/>
          <a:p>
            <a:pPr eaLnBrk="1" hangingPunct="1"/>
            <a:r>
              <a:rPr lang="en-US" smtClean="0"/>
              <a:t>Visual Modeling</a:t>
            </a:r>
          </a:p>
        </p:txBody>
      </p:sp>
      <p:sp>
        <p:nvSpPr>
          <p:cNvPr id="84996" name="Rectangle 3"/>
          <p:cNvSpPr>
            <a:spLocks noGrp="1" noChangeArrowheads="1"/>
          </p:cNvSpPr>
          <p:nvPr>
            <p:ph type="body" idx="1"/>
          </p:nvPr>
        </p:nvSpPr>
        <p:spPr>
          <a:xfrm>
            <a:off x="457200" y="1600200"/>
            <a:ext cx="7772400" cy="4724400"/>
          </a:xfrm>
        </p:spPr>
        <p:txBody>
          <a:bodyPr/>
          <a:lstStyle/>
          <a:p>
            <a:pPr eaLnBrk="1" hangingPunct="1"/>
            <a:r>
              <a:rPr lang="en-US" smtClean="0"/>
              <a:t>Why model?</a:t>
            </a:r>
          </a:p>
          <a:p>
            <a:pPr eaLnBrk="1" hangingPunct="1"/>
            <a:endParaRPr lang="en-US" smtClean="0"/>
          </a:p>
          <a:p>
            <a:pPr eaLnBrk="1" hangingPunct="1"/>
            <a:r>
              <a:rPr lang="en-US" smtClean="0"/>
              <a:t>Why use visual models?  </a:t>
            </a:r>
          </a:p>
          <a:p>
            <a:pPr eaLnBrk="1" hangingPunct="1"/>
            <a:endParaRPr lang="en-US" smtClean="0"/>
          </a:p>
          <a:p>
            <a:pPr eaLnBrk="1" hangingPunct="1"/>
            <a:r>
              <a:rPr lang="en-US" smtClean="0"/>
              <a:t>Why use UML?</a:t>
            </a:r>
          </a:p>
          <a:p>
            <a:pPr eaLnBrk="1" hangingPunct="1"/>
            <a:endParaRPr lang="en-US" smtClean="0"/>
          </a:p>
          <a:p>
            <a:pPr eaLnBrk="1" hangingPunct="1"/>
            <a:r>
              <a:rPr lang="en-US" smtClean="0"/>
              <a:t>Why use a UML tool?</a:t>
            </a:r>
          </a:p>
          <a:p>
            <a:pPr eaLnBrk="1" hangingPunct="1"/>
            <a:endParaRPr lang="en-US" smtClean="0"/>
          </a:p>
        </p:txBody>
      </p:sp>
      <p:grpSp>
        <p:nvGrpSpPr>
          <p:cNvPr id="84997" name="Group 4"/>
          <p:cNvGrpSpPr>
            <a:grpSpLocks/>
          </p:cNvGrpSpPr>
          <p:nvPr/>
        </p:nvGrpSpPr>
        <p:grpSpPr bwMode="auto">
          <a:xfrm>
            <a:off x="8153400" y="439738"/>
            <a:ext cx="841375" cy="1084262"/>
            <a:chOff x="5182" y="47"/>
            <a:chExt cx="530" cy="683"/>
          </a:xfrm>
        </p:grpSpPr>
        <p:sp>
          <p:nvSpPr>
            <p:cNvPr id="84998" name="Text Box 5"/>
            <p:cNvSpPr txBox="1">
              <a:spLocks noChangeArrowheads="1"/>
            </p:cNvSpPr>
            <p:nvPr/>
          </p:nvSpPr>
          <p:spPr bwMode="auto">
            <a:xfrm>
              <a:off x="5184" y="480"/>
              <a:ext cx="520" cy="250"/>
            </a:xfrm>
            <a:prstGeom prst="rect">
              <a:avLst/>
            </a:prstGeom>
            <a:solidFill>
              <a:schemeClr val="bg1"/>
            </a:solidFill>
            <a:ln w="9525">
              <a:noFill/>
              <a:miter lim="800000"/>
              <a:headEnd/>
              <a:tailEnd/>
            </a:ln>
          </p:spPr>
          <p:txBody>
            <a:bodyPr wrap="none">
              <a:spAutoFit/>
            </a:bodyPr>
            <a:lstStyle/>
            <a:p>
              <a:pPr algn="ctr"/>
              <a:r>
                <a:rPr lang="en-US" sz="1000" b="1"/>
                <a:t>What’s the</a:t>
              </a:r>
            </a:p>
            <a:p>
              <a:pPr algn="ctr"/>
              <a:r>
                <a:rPr lang="en-US" sz="1000" b="1"/>
                <a:t>Big Idea</a:t>
              </a:r>
              <a:endParaRPr lang="en-US" sz="2400">
                <a:latin typeface="Times New Roman" pitchFamily="18" charset="0"/>
              </a:endParaRPr>
            </a:p>
          </p:txBody>
        </p:sp>
        <p:pic>
          <p:nvPicPr>
            <p:cNvPr id="84999" name="Picture 6" descr="wtbi"/>
            <p:cNvPicPr>
              <a:picLocks noChangeAspect="1" noChangeArrowheads="1"/>
            </p:cNvPicPr>
            <p:nvPr/>
          </p:nvPicPr>
          <p:blipFill>
            <a:blip r:embed="rId3" cstate="print"/>
            <a:srcRect/>
            <a:stretch>
              <a:fillRect/>
            </a:stretch>
          </p:blipFill>
          <p:spPr bwMode="auto">
            <a:xfrm>
              <a:off x="5182" y="47"/>
              <a:ext cx="530" cy="4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28D0E3B3-6173-43B7-8443-98A97DA6B8D6}" type="slidenum">
              <a:rPr lang="en-US" smtClean="0"/>
              <a:pPr/>
              <a:t>9</a:t>
            </a:fld>
            <a:endParaRPr lang="en-US" smtClean="0"/>
          </a:p>
        </p:txBody>
      </p:sp>
      <p:sp>
        <p:nvSpPr>
          <p:cNvPr id="11267" name="Rectangle 2"/>
          <p:cNvSpPr>
            <a:spLocks noGrp="1" noChangeArrowheads="1"/>
          </p:cNvSpPr>
          <p:nvPr>
            <p:ph type="title"/>
          </p:nvPr>
        </p:nvSpPr>
        <p:spPr/>
        <p:txBody>
          <a:bodyPr/>
          <a:lstStyle/>
          <a:p>
            <a:pPr eaLnBrk="1" hangingPunct="1"/>
            <a:r>
              <a:rPr lang="en-US" smtClean="0"/>
              <a:t>Precision</a:t>
            </a:r>
          </a:p>
        </p:txBody>
      </p:sp>
      <p:sp>
        <p:nvSpPr>
          <p:cNvPr id="11268" name="Rectangle 3"/>
          <p:cNvSpPr>
            <a:spLocks noGrp="1" noChangeArrowheads="1"/>
          </p:cNvSpPr>
          <p:nvPr>
            <p:ph type="body" idx="1"/>
          </p:nvPr>
        </p:nvSpPr>
        <p:spPr>
          <a:xfrm>
            <a:off x="457200" y="1676400"/>
            <a:ext cx="8229600" cy="4724400"/>
          </a:xfrm>
        </p:spPr>
        <p:txBody>
          <a:bodyPr/>
          <a:lstStyle/>
          <a:p>
            <a:pPr eaLnBrk="1" hangingPunct="1">
              <a:lnSpc>
                <a:spcPct val="90000"/>
              </a:lnSpc>
            </a:pPr>
            <a:r>
              <a:rPr lang="en-US" smtClean="0"/>
              <a:t>Distinguish between:</a:t>
            </a:r>
          </a:p>
          <a:p>
            <a:pPr lvl="1" eaLnBrk="1" hangingPunct="1">
              <a:lnSpc>
                <a:spcPct val="90000"/>
              </a:lnSpc>
            </a:pPr>
            <a:r>
              <a:rPr lang="en-US" smtClean="0"/>
              <a:t>Desires</a:t>
            </a:r>
          </a:p>
          <a:p>
            <a:pPr lvl="2" eaLnBrk="1" hangingPunct="1">
              <a:lnSpc>
                <a:spcPct val="90000"/>
              </a:lnSpc>
            </a:pPr>
            <a:r>
              <a:rPr lang="en-US" smtClean="0"/>
              <a:t>wishes of the customer/user</a:t>
            </a:r>
          </a:p>
          <a:p>
            <a:pPr lvl="2" eaLnBrk="1" hangingPunct="1">
              <a:lnSpc>
                <a:spcPct val="90000"/>
              </a:lnSpc>
            </a:pPr>
            <a:r>
              <a:rPr lang="en-US" smtClean="0"/>
              <a:t>e.g., “</a:t>
            </a:r>
            <a:r>
              <a:rPr lang="en-US" i="1" smtClean="0"/>
              <a:t>it should be fast</a:t>
            </a:r>
            <a:r>
              <a:rPr lang="en-US" smtClean="0"/>
              <a:t>”</a:t>
            </a:r>
          </a:p>
          <a:p>
            <a:pPr lvl="1" eaLnBrk="1" hangingPunct="1">
              <a:lnSpc>
                <a:spcPct val="90000"/>
              </a:lnSpc>
            </a:pPr>
            <a:r>
              <a:rPr lang="en-US" smtClean="0"/>
              <a:t>Requirements</a:t>
            </a:r>
          </a:p>
          <a:p>
            <a:pPr lvl="2" eaLnBrk="1" hangingPunct="1">
              <a:lnSpc>
                <a:spcPct val="90000"/>
              </a:lnSpc>
            </a:pPr>
            <a:r>
              <a:rPr lang="en-US" smtClean="0"/>
              <a:t>detailed specs for the designer</a:t>
            </a:r>
          </a:p>
          <a:p>
            <a:pPr lvl="2" eaLnBrk="1" hangingPunct="1">
              <a:lnSpc>
                <a:spcPct val="90000"/>
              </a:lnSpc>
            </a:pPr>
            <a:r>
              <a:rPr lang="en-US" smtClean="0"/>
              <a:t>e.g., “</a:t>
            </a:r>
            <a:r>
              <a:rPr lang="en-US" i="1" smtClean="0"/>
              <a:t>it should respond in less than 3 seconds in the typical user's environment</a:t>
            </a:r>
            <a:r>
              <a:rPr lang="en-US" smtClean="0"/>
              <a:t>.”</a:t>
            </a:r>
          </a:p>
          <a:p>
            <a:pPr eaLnBrk="1" hangingPunct="1">
              <a:lnSpc>
                <a:spcPct val="90000"/>
              </a:lnSpc>
            </a:pPr>
            <a:r>
              <a:rPr lang="en-US" smtClean="0"/>
              <a:t>Requirements must be precise enough to be testable.</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003300"/>
      </a:dk1>
      <a:lt1>
        <a:srgbClr val="FFFFFF"/>
      </a:lt1>
      <a:dk2>
        <a:srgbClr val="000000"/>
      </a:dk2>
      <a:lt2>
        <a:srgbClr val="336600"/>
      </a:lt2>
      <a:accent1>
        <a:srgbClr val="D5D000"/>
      </a:accent1>
      <a:accent2>
        <a:srgbClr val="669900"/>
      </a:accent2>
      <a:accent3>
        <a:srgbClr val="FFFFFF"/>
      </a:accent3>
      <a:accent4>
        <a:srgbClr val="002A00"/>
      </a:accent4>
      <a:accent5>
        <a:srgbClr val="E7E4AA"/>
      </a:accent5>
      <a:accent6>
        <a:srgbClr val="5C8A00"/>
      </a:accent6>
      <a:hlink>
        <a:srgbClr val="333300"/>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blank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blank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lank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blank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blank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blank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996600"/>
        </a:hlink>
        <a:folHlink>
          <a:srgbClr val="CC99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99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3016</TotalTime>
  <Words>7466</Words>
  <Application>Microsoft Office PowerPoint</Application>
  <PresentationFormat>On-screen Show (4:3)</PresentationFormat>
  <Paragraphs>1007</Paragraphs>
  <Slides>81</Slides>
  <Notes>77</Notes>
  <HiddenSlides>0</HiddenSlides>
  <MMClips>0</MMClips>
  <ScaleCrop>false</ScaleCrop>
  <HeadingPairs>
    <vt:vector size="6" baseType="variant">
      <vt:variant>
        <vt:lpstr>Theme</vt:lpstr>
      </vt:variant>
      <vt:variant>
        <vt:i4>1</vt:i4>
      </vt:variant>
      <vt:variant>
        <vt:lpstr>Slide Titles</vt:lpstr>
      </vt:variant>
      <vt:variant>
        <vt:i4>81</vt:i4>
      </vt:variant>
      <vt:variant>
        <vt:lpstr>Custom Shows</vt:lpstr>
      </vt:variant>
      <vt:variant>
        <vt:i4>24</vt:i4>
      </vt:variant>
    </vt:vector>
  </HeadingPairs>
  <TitlesOfParts>
    <vt:vector size="106" baseType="lpstr">
      <vt:lpstr>blank</vt:lpstr>
      <vt:lpstr>Slide 1</vt:lpstr>
      <vt:lpstr>Analysis</vt:lpstr>
      <vt:lpstr>A Similar Story (in pictures)</vt:lpstr>
      <vt:lpstr>Reasons Cited for Project Failure</vt:lpstr>
      <vt:lpstr>Principles</vt:lpstr>
      <vt:lpstr>Types of Requirements</vt:lpstr>
      <vt:lpstr>Characteristics of Requirements</vt:lpstr>
      <vt:lpstr>Stakeholders</vt:lpstr>
      <vt:lpstr>Precision</vt:lpstr>
      <vt:lpstr>Levels of Detail</vt:lpstr>
      <vt:lpstr>Consistency</vt:lpstr>
      <vt:lpstr>Completeness</vt:lpstr>
      <vt:lpstr>Elicitation Techniques</vt:lpstr>
      <vt:lpstr>Specification</vt:lpstr>
      <vt:lpstr>Specification Techniques</vt:lpstr>
      <vt:lpstr>Slide 16</vt:lpstr>
      <vt:lpstr>The Unified Modeling Language</vt:lpstr>
      <vt:lpstr>Outline</vt:lpstr>
      <vt:lpstr>Who cares about models?</vt:lpstr>
      <vt:lpstr>Modeling: Architecture</vt:lpstr>
      <vt:lpstr>Modeling: Systems</vt:lpstr>
      <vt:lpstr>Modeling and Reality</vt:lpstr>
      <vt:lpstr>The Three Amigos    Unified Modeling Language</vt:lpstr>
      <vt:lpstr>OMG    UML Standards</vt:lpstr>
      <vt:lpstr>UML Tools</vt:lpstr>
      <vt:lpstr>Diagramming Languages</vt:lpstr>
      <vt:lpstr>UML 2.0 Diagrams</vt:lpstr>
      <vt:lpstr>Example: Use-Case Diagram</vt:lpstr>
      <vt:lpstr>Example: Class Diagram</vt:lpstr>
      <vt:lpstr>Example: State Diagram</vt:lpstr>
      <vt:lpstr>Example: Compilation</vt:lpstr>
      <vt:lpstr>Example: Execution</vt:lpstr>
      <vt:lpstr>Using UML</vt:lpstr>
      <vt:lpstr>Using UML: Why?</vt:lpstr>
      <vt:lpstr>Using UML: How?</vt:lpstr>
      <vt:lpstr>Using UML: Directionality</vt:lpstr>
      <vt:lpstr>UML and Software Process</vt:lpstr>
      <vt:lpstr>Criticisms of UML</vt:lpstr>
      <vt:lpstr>Use Case Analysis</vt:lpstr>
      <vt:lpstr>Example: Scenario</vt:lpstr>
      <vt:lpstr>Example: Use Case</vt:lpstr>
      <vt:lpstr>Example: Use Case (cont.)</vt:lpstr>
      <vt:lpstr>Example: Use Case (cont.)</vt:lpstr>
      <vt:lpstr>Example: Use Case Diagram</vt:lpstr>
      <vt:lpstr>Outline</vt:lpstr>
      <vt:lpstr>Actors</vt:lpstr>
      <vt:lpstr>Use Cases</vt:lpstr>
      <vt:lpstr>Use Case Relationships</vt:lpstr>
      <vt:lpstr>Using Use Case Diagrams</vt:lpstr>
      <vt:lpstr>Classes and Objects</vt:lpstr>
      <vt:lpstr>Class and Object Diagrams</vt:lpstr>
      <vt:lpstr>Example: Class Diagram</vt:lpstr>
      <vt:lpstr>Outline</vt:lpstr>
      <vt:lpstr>Classes</vt:lpstr>
      <vt:lpstr>Attributes</vt:lpstr>
      <vt:lpstr>Classes vs. Attributes</vt:lpstr>
      <vt:lpstr>Operations</vt:lpstr>
      <vt:lpstr>Relationships</vt:lpstr>
      <vt:lpstr>Association</vt:lpstr>
      <vt:lpstr>Attributes vs. Associations</vt:lpstr>
      <vt:lpstr>Multiplicity</vt:lpstr>
      <vt:lpstr>Directionality</vt:lpstr>
      <vt:lpstr>Types of Associations</vt:lpstr>
      <vt:lpstr>Generalization</vt:lpstr>
      <vt:lpstr>Dependency</vt:lpstr>
      <vt:lpstr>Code Generation</vt:lpstr>
      <vt:lpstr>Example </vt:lpstr>
      <vt:lpstr>Reverse Engineering</vt:lpstr>
      <vt:lpstr>Using Class Diagrams</vt:lpstr>
      <vt:lpstr>Object Interaction</vt:lpstr>
      <vt:lpstr>Interaction Diagrams</vt:lpstr>
      <vt:lpstr>Example: System Sequence Diagram</vt:lpstr>
      <vt:lpstr>Slide 73</vt:lpstr>
      <vt:lpstr>Outline</vt:lpstr>
      <vt:lpstr>Participants</vt:lpstr>
      <vt:lpstr>Lifelines</vt:lpstr>
      <vt:lpstr>Messages</vt:lpstr>
      <vt:lpstr>Asynchronous Messages</vt:lpstr>
      <vt:lpstr>Diagram Frames</vt:lpstr>
      <vt:lpstr>Using Interaction Diagrams</vt:lpstr>
      <vt:lpstr>Visual Modeling</vt:lpstr>
      <vt:lpstr>principles</vt:lpstr>
      <vt:lpstr>specification</vt:lpstr>
      <vt:lpstr>uml</vt:lpstr>
      <vt:lpstr>modeling</vt:lpstr>
      <vt:lpstr>history</vt:lpstr>
      <vt:lpstr>diagrams</vt:lpstr>
      <vt:lpstr>example</vt:lpstr>
      <vt:lpstr>usingUML</vt:lpstr>
      <vt:lpstr>useCases</vt:lpstr>
      <vt:lpstr>actors</vt:lpstr>
      <vt:lpstr>usecaseOvals</vt:lpstr>
      <vt:lpstr>useCaseRelationships</vt:lpstr>
      <vt:lpstr>usingUseCaseDiagrams</vt:lpstr>
      <vt:lpstr>classDiagrams</vt:lpstr>
      <vt:lpstr>classes</vt:lpstr>
      <vt:lpstr>classRelationships</vt:lpstr>
      <vt:lpstr>objectDiagrams</vt:lpstr>
      <vt:lpstr>profiles</vt:lpstr>
      <vt:lpstr>codeGeneration</vt:lpstr>
      <vt:lpstr>usingClassDiagrams</vt:lpstr>
      <vt:lpstr>visualModeling</vt:lpstr>
      <vt:lpstr>sequenceDiagrams</vt:lpstr>
      <vt:lpstr>sequenceElements</vt:lpstr>
      <vt:lpstr>usingSequenceDiagrams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262 - Software Engineering - Calvin College</dc:title>
  <dc:creator>Keith Vander Linden</dc:creator>
  <cp:lastModifiedBy>Information Technology</cp:lastModifiedBy>
  <cp:revision>403</cp:revision>
  <cp:lastPrinted>2001-02-09T15:21:37Z</cp:lastPrinted>
  <dcterms:created xsi:type="dcterms:W3CDTF">1996-09-30T18:28:10Z</dcterms:created>
  <dcterms:modified xsi:type="dcterms:W3CDTF">2009-08-26T19:52:48Z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kvlinden@calvin.edu</vt:lpwstr>
  </property>
  <property fmtid="{D5CDD505-2E9C-101B-9397-08002B2CF9AE}" pid="8" name="HomePage">
    <vt:lpwstr>http://www.calvin.edu/~kvlinden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D:\Courses\247</vt:lpwstr>
  </property>
</Properties>
</file>