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7"/>
  </p:notesMasterIdLst>
  <p:handoutMasterIdLst>
    <p:handoutMasterId r:id="rId38"/>
  </p:handoutMasterIdLst>
  <p:sldIdLst>
    <p:sldId id="275" r:id="rId2"/>
    <p:sldId id="334" r:id="rId3"/>
    <p:sldId id="296" r:id="rId4"/>
    <p:sldId id="321" r:id="rId5"/>
    <p:sldId id="322" r:id="rId6"/>
    <p:sldId id="271" r:id="rId7"/>
    <p:sldId id="297" r:id="rId8"/>
    <p:sldId id="298" r:id="rId9"/>
    <p:sldId id="301" r:id="rId10"/>
    <p:sldId id="299" r:id="rId11"/>
    <p:sldId id="300" r:id="rId12"/>
    <p:sldId id="281" r:id="rId13"/>
    <p:sldId id="282" r:id="rId14"/>
    <p:sldId id="313" r:id="rId15"/>
    <p:sldId id="285" r:id="rId16"/>
    <p:sldId id="331" r:id="rId17"/>
    <p:sldId id="309" r:id="rId18"/>
    <p:sldId id="265" r:id="rId19"/>
    <p:sldId id="332" r:id="rId20"/>
    <p:sldId id="276" r:id="rId21"/>
    <p:sldId id="269" r:id="rId22"/>
    <p:sldId id="316" r:id="rId23"/>
    <p:sldId id="325" r:id="rId24"/>
    <p:sldId id="329" r:id="rId25"/>
    <p:sldId id="330" r:id="rId26"/>
    <p:sldId id="303" r:id="rId27"/>
    <p:sldId id="305" r:id="rId28"/>
    <p:sldId id="308" r:id="rId29"/>
    <p:sldId id="310" r:id="rId30"/>
    <p:sldId id="312" r:id="rId31"/>
    <p:sldId id="318" r:id="rId32"/>
    <p:sldId id="333" r:id="rId33"/>
    <p:sldId id="327" r:id="rId34"/>
    <p:sldId id="328" r:id="rId35"/>
    <p:sldId id="302" r:id="rId36"/>
  </p:sldIdLst>
  <p:sldSz cx="9144000" cy="6858000" type="screen4x3"/>
  <p:notesSz cx="6858000" cy="9144000"/>
  <p:custShowLst>
    <p:custShow name="people" id="0">
      <p:sldLst>
        <p:sld r:id="rId5"/>
        <p:sld r:id="rId6"/>
      </p:sldLst>
    </p:custShow>
    <p:custShow name="teams" id="1">
      <p:sldLst>
        <p:sld r:id="rId7"/>
      </p:sldLst>
    </p:custShow>
    <p:custShow name="democraticTeams" id="2">
      <p:sldLst>
        <p:sld r:id="rId8"/>
      </p:sldLst>
    </p:custShow>
    <p:custShow name="chiefProgrammerTeams" id="3">
      <p:sldLst>
        <p:sld r:id="rId9"/>
      </p:sldLst>
    </p:custShow>
    <p:custShow name="pairProgramming" id="4">
      <p:sldLst>
        <p:sld r:id="rId10"/>
      </p:sldLst>
    </p:custShow>
    <p:custShow name="hybridTeams" id="5">
      <p:sldLst>
        <p:sld r:id="rId11"/>
        <p:sld r:id="rId12"/>
      </p:sldLst>
    </p:custShow>
    <p:custShow name="traditionalModels" id="6">
      <p:sldLst>
        <p:sld r:id="rId13"/>
      </p:sldLst>
    </p:custShow>
    <p:custShow name="modernModels" id="7">
      <p:sldLst>
        <p:sld r:id="rId26"/>
      </p:sldLst>
    </p:custShow>
    <p:custShow name="waterfallModel" id="8">
      <p:sldLst>
        <p:sld r:id="rId14"/>
        <p:sld r:id="rId15"/>
      </p:sldLst>
    </p:custShow>
    <p:custShow name="prototypingModel" id="9">
      <p:sldLst>
        <p:sld r:id="rId16"/>
      </p:sldLst>
    </p:custShow>
    <p:custShow name="spiralModel" id="10">
      <p:sldLst>
        <p:sld r:id="rId17"/>
        <p:sld r:id="rId18"/>
      </p:sldLst>
    </p:custShow>
    <p:custShow name="projectManagement" id="11">
      <p:sldLst>
        <p:sld r:id="rId19"/>
        <p:sld r:id="rId20"/>
        <p:sld r:id="rId21"/>
        <p:sld r:id="rId22"/>
        <p:sld r:id="rId23"/>
        <p:sld r:id="rId24"/>
        <p:sld r:id="rId25"/>
      </p:sldLst>
    </p:custShow>
    <p:custShow name="sychStabilizeModel" id="12">
      <p:sldLst>
        <p:sld r:id="rId27"/>
      </p:sldLst>
    </p:custShow>
    <p:custShow name="xpModel" id="13">
      <p:sldLst>
        <p:sld r:id="rId28"/>
        <p:sld r:id="rId29"/>
      </p:sldLst>
    </p:custShow>
    <p:custShow name="upModel" id="14">
      <p:sldLst>
        <p:sld r:id="rId30"/>
        <p:sld r:id="rId31"/>
        <p:sld r:id="rId32"/>
        <p:sld r:id="rId33"/>
      </p:sldLst>
    </p:custShow>
    <p:custShow name="agileModels" id="15">
      <p:sldLst>
        <p:sld r:id="rId34"/>
        <p:sld r:id="rId35"/>
        <p:sld r:id="rId36"/>
      </p:sldLst>
    </p:custShow>
  </p:custShow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C8C86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1379" autoAdjust="0"/>
    <p:restoredTop sz="85272" autoAdjust="0"/>
  </p:normalViewPr>
  <p:slideViewPr>
    <p:cSldViewPr>
      <p:cViewPr varScale="1">
        <p:scale>
          <a:sx n="106" d="100"/>
          <a:sy n="106" d="100"/>
        </p:scale>
        <p:origin x="-3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32" y="61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pieChart>
        <c:varyColors val="1"/>
        <c:ser>
          <c:idx val="0"/>
          <c:order val="0"/>
          <c:tx>
            <c:strRef>
              <c:f>Sheet1!$B$1</c:f>
              <c:strCache>
                <c:ptCount val="1"/>
                <c:pt idx="0">
                  <c:v>Relative Effort</c:v>
                </c:pt>
              </c:strCache>
            </c:strRef>
          </c:tx>
          <c:spPr>
            <a:solidFill>
              <a:srgbClr val="9999FF"/>
            </a:solidFill>
            <a:ln w="27356">
              <a:solidFill>
                <a:srgbClr val="000000"/>
              </a:solidFill>
              <a:prstDash val="solid"/>
            </a:ln>
          </c:spPr>
          <c:dPt>
            <c:idx val="0"/>
            <c:spPr>
              <a:solidFill>
                <a:srgbClr val="C0C0C0"/>
              </a:solidFill>
              <a:ln w="27356">
                <a:solidFill>
                  <a:srgbClr val="000000"/>
                </a:solidFill>
                <a:prstDash val="solid"/>
              </a:ln>
            </c:spPr>
          </c:dPt>
          <c:dPt>
            <c:idx val="1"/>
            <c:spPr>
              <a:solidFill>
                <a:srgbClr val="993300"/>
              </a:solidFill>
              <a:ln w="27356">
                <a:solidFill>
                  <a:srgbClr val="000000"/>
                </a:solidFill>
                <a:prstDash val="solid"/>
              </a:ln>
            </c:spPr>
          </c:dPt>
          <c:dPt>
            <c:idx val="2"/>
            <c:spPr>
              <a:solidFill>
                <a:srgbClr val="FFFFCC"/>
              </a:solidFill>
              <a:ln w="27356">
                <a:solidFill>
                  <a:srgbClr val="000000"/>
                </a:solidFill>
                <a:prstDash val="solid"/>
              </a:ln>
            </c:spPr>
          </c:dPt>
          <c:dPt>
            <c:idx val="3"/>
            <c:spPr>
              <a:solidFill>
                <a:srgbClr val="FFCC99"/>
              </a:solidFill>
              <a:ln w="27356">
                <a:solidFill>
                  <a:srgbClr val="000000"/>
                </a:solidFill>
                <a:prstDash val="solid"/>
              </a:ln>
            </c:spPr>
          </c:dPt>
          <c:dPt>
            <c:idx val="4"/>
            <c:spPr>
              <a:solidFill>
                <a:srgbClr val="666699"/>
              </a:solidFill>
              <a:ln w="27356">
                <a:solidFill>
                  <a:srgbClr val="000000"/>
                </a:solidFill>
                <a:prstDash val="solid"/>
              </a:ln>
            </c:spPr>
          </c:dPt>
          <c:dLbls>
            <c:dLbl>
              <c:idx val="0"/>
              <c:layout>
                <c:manualLayout>
                  <c:x val="3.0155768572406733E-3"/>
                  <c:y val="-2.6004602685533895E-2"/>
                </c:manualLayout>
              </c:layout>
              <c:showVal val="1"/>
              <c:showCatName val="1"/>
            </c:dLbl>
            <c:dLbl>
              <c:idx val="1"/>
              <c:layout>
                <c:manualLayout>
                  <c:x val="4.2909848225493555E-2"/>
                  <c:y val="-1.0934421240823181E-2"/>
                </c:manualLayout>
              </c:layout>
              <c:showVal val="1"/>
              <c:showCatName val="1"/>
            </c:dLbl>
            <c:dLbl>
              <c:idx val="2"/>
              <c:layout>
                <c:manualLayout>
                  <c:x val="1.8216021910304699E-2"/>
                  <c:y val="2.1353037392065136E-2"/>
                </c:manualLayout>
              </c:layout>
              <c:showVal val="1"/>
              <c:showCatName val="1"/>
            </c:dLbl>
            <c:dLbl>
              <c:idx val="3"/>
              <c:layout>
                <c:manualLayout>
                  <c:x val="4.8905055346342693E-2"/>
                  <c:y val="-6.2301723154170978E-3"/>
                </c:manualLayout>
              </c:layout>
              <c:showVal val="1"/>
              <c:showCatName val="1"/>
            </c:dLbl>
            <c:dLbl>
              <c:idx val="4"/>
              <c:layout>
                <c:manualLayout>
                  <c:x val="-5.5026018486819581E-2"/>
                  <c:y val="3.1527825326182056E-2"/>
                </c:manualLayout>
              </c:layout>
              <c:showVal val="1"/>
              <c:showCatName val="1"/>
            </c:dLbl>
            <c:showVal val="1"/>
            <c:showCatName val="1"/>
            <c:showLeaderLines val="1"/>
          </c:dLbls>
          <c:cat>
            <c:strRef>
              <c:f>Sheet1!$A$2:$A$6</c:f>
              <c:strCache>
                <c:ptCount val="5"/>
                <c:pt idx="0">
                  <c:v>Analysis</c:v>
                </c:pt>
                <c:pt idx="1">
                  <c:v>Design</c:v>
                </c:pt>
                <c:pt idx="2">
                  <c:v>Implementation</c:v>
                </c:pt>
                <c:pt idx="3">
                  <c:v>Testing</c:v>
                </c:pt>
                <c:pt idx="4">
                  <c:v>Maintenance</c:v>
                </c:pt>
              </c:strCache>
            </c:strRef>
          </c:cat>
          <c:val>
            <c:numRef>
              <c:f>Sheet1!$B$2:$B$6</c:f>
              <c:numCache>
                <c:formatCode>General</c:formatCode>
                <c:ptCount val="5"/>
                <c:pt idx="0">
                  <c:v>7</c:v>
                </c:pt>
                <c:pt idx="1">
                  <c:v>6</c:v>
                </c:pt>
                <c:pt idx="2">
                  <c:v>13</c:v>
                </c:pt>
                <c:pt idx="3">
                  <c:v>7</c:v>
                </c:pt>
                <c:pt idx="4">
                  <c:v>67</c:v>
                </c:pt>
              </c:numCache>
            </c:numRef>
          </c:val>
        </c:ser>
        <c:dLbls>
          <c:showVal val="1"/>
          <c:showCatName val="1"/>
        </c:dLbls>
        <c:firstSliceAng val="0"/>
      </c:pieChart>
      <c:spPr>
        <a:noFill/>
        <a:ln w="54711">
          <a:noFill/>
        </a:ln>
      </c:spPr>
    </c:plotArea>
    <c:plotVisOnly val="1"/>
    <c:dispBlanksAs val="zero"/>
  </c:chart>
  <c:spPr>
    <a:solidFill>
      <a:srgbClr val="FFFFFF"/>
    </a:solidFill>
    <a:ln w="6839">
      <a:noFill/>
      <a:prstDash val="solid"/>
    </a:ln>
  </c:spPr>
  <c:txPr>
    <a:bodyPr/>
    <a:lstStyle/>
    <a:p>
      <a:pPr>
        <a:defRPr sz="1723" b="0" i="0" u="none" strike="noStrike" baseline="0">
          <a:solidFill>
            <a:srgbClr val="000000"/>
          </a:solidFill>
          <a:latin typeface="Arial"/>
          <a:ea typeface="Arial"/>
          <a:cs typeface="Arial"/>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layout>
        <c:manualLayout>
          <c:xMode val="edge"/>
          <c:yMode val="edge"/>
          <c:x val="0.37956204379562092"/>
          <c:y val="1.9417475728155373E-2"/>
        </c:manualLayout>
      </c:layout>
      <c:spPr>
        <a:noFill/>
        <a:ln w="36938">
          <a:noFill/>
        </a:ln>
      </c:spPr>
      <c:txPr>
        <a:bodyPr/>
        <a:lstStyle/>
        <a:p>
          <a:pPr>
            <a:defRPr sz="1382" b="0" i="0" u="none" strike="noStrike" baseline="0">
              <a:solidFill>
                <a:srgbClr val="000000"/>
              </a:solidFill>
              <a:latin typeface="Arial"/>
              <a:ea typeface="Arial"/>
              <a:cs typeface="Arial"/>
            </a:defRPr>
          </a:pPr>
          <a:endParaRPr lang="en-US"/>
        </a:p>
      </c:txPr>
    </c:title>
    <c:plotArea>
      <c:layout>
        <c:manualLayout>
          <c:layoutTarget val="inner"/>
          <c:xMode val="edge"/>
          <c:yMode val="edge"/>
          <c:x val="0.11131386861313854"/>
          <c:y val="0.18122977346278321"/>
          <c:w val="0.87043795620438036"/>
          <c:h val="0.60841423948220053"/>
        </c:manualLayout>
      </c:layout>
      <c:lineChart>
        <c:grouping val="standard"/>
        <c:ser>
          <c:idx val="0"/>
          <c:order val="0"/>
          <c:tx>
            <c:strRef>
              <c:f>change!$B$1</c:f>
              <c:strCache>
                <c:ptCount val="1"/>
                <c:pt idx="0">
                  <c:v>Requirements Change</c:v>
                </c:pt>
              </c:strCache>
            </c:strRef>
          </c:tx>
          <c:spPr>
            <a:ln w="18469">
              <a:solidFill>
                <a:srgbClr val="000080"/>
              </a:solidFill>
              <a:prstDash val="solid"/>
            </a:ln>
          </c:spPr>
          <c:marker>
            <c:symbol val="none"/>
          </c:marker>
          <c:cat>
            <c:numRef>
              <c:f>change!$A$2:$A$5</c:f>
              <c:numCache>
                <c:formatCode>General</c:formatCode>
                <c:ptCount val="4"/>
                <c:pt idx="0">
                  <c:v>10</c:v>
                </c:pt>
                <c:pt idx="1">
                  <c:v>100</c:v>
                </c:pt>
                <c:pt idx="2">
                  <c:v>1000</c:v>
                </c:pt>
                <c:pt idx="3">
                  <c:v>10000</c:v>
                </c:pt>
              </c:numCache>
            </c:numRef>
          </c:cat>
          <c:val>
            <c:numRef>
              <c:f>change!$B$2:$B$5</c:f>
              <c:numCache>
                <c:formatCode>General</c:formatCode>
                <c:ptCount val="4"/>
                <c:pt idx="0">
                  <c:v>2</c:v>
                </c:pt>
                <c:pt idx="1">
                  <c:v>7</c:v>
                </c:pt>
                <c:pt idx="2">
                  <c:v>17</c:v>
                </c:pt>
                <c:pt idx="3">
                  <c:v>33</c:v>
                </c:pt>
              </c:numCache>
            </c:numRef>
          </c:val>
        </c:ser>
        <c:marker val="1"/>
        <c:axId val="106309120"/>
        <c:axId val="106311040"/>
      </c:lineChart>
      <c:catAx>
        <c:axId val="106309120"/>
        <c:scaling>
          <c:orientation val="minMax"/>
        </c:scaling>
        <c:axPos val="b"/>
        <c:title>
          <c:tx>
            <c:rich>
              <a:bodyPr/>
              <a:lstStyle/>
              <a:p>
                <a:pPr>
                  <a:defRPr sz="1382" b="1" i="0" u="none" strike="noStrike" baseline="0">
                    <a:solidFill>
                      <a:srgbClr val="000000"/>
                    </a:solidFill>
                    <a:latin typeface="Arial"/>
                    <a:ea typeface="Arial"/>
                    <a:cs typeface="Arial"/>
                  </a:defRPr>
                </a:pPr>
                <a:r>
                  <a:rPr lang="en-US"/>
                  <a:t>Project Size (# of Function Points)</a:t>
                </a:r>
              </a:p>
            </c:rich>
          </c:tx>
          <c:layout>
            <c:manualLayout>
              <c:xMode val="edge"/>
              <c:yMode val="edge"/>
              <c:x val="0.34671532846715325"/>
              <c:y val="0.88996763754045305"/>
            </c:manualLayout>
          </c:layout>
          <c:spPr>
            <a:noFill/>
            <a:ln w="36938">
              <a:noFill/>
            </a:ln>
          </c:spPr>
        </c:title>
        <c:numFmt formatCode="General" sourceLinked="1"/>
        <c:tickLblPos val="nextTo"/>
        <c:spPr>
          <a:ln w="4617">
            <a:solidFill>
              <a:srgbClr val="000000"/>
            </a:solidFill>
            <a:prstDash val="solid"/>
          </a:ln>
        </c:spPr>
        <c:txPr>
          <a:bodyPr rot="0" vert="horz"/>
          <a:lstStyle/>
          <a:p>
            <a:pPr>
              <a:defRPr sz="1382" b="0" i="0" u="none" strike="noStrike" baseline="0">
                <a:solidFill>
                  <a:srgbClr val="000000"/>
                </a:solidFill>
                <a:latin typeface="Arial"/>
                <a:ea typeface="Arial"/>
                <a:cs typeface="Arial"/>
              </a:defRPr>
            </a:pPr>
            <a:endParaRPr lang="en-US"/>
          </a:p>
        </c:txPr>
        <c:crossAx val="106311040"/>
        <c:crosses val="autoZero"/>
        <c:auto val="1"/>
        <c:lblAlgn val="ctr"/>
        <c:lblOffset val="100"/>
        <c:tickLblSkip val="1"/>
        <c:tickMarkSkip val="1"/>
      </c:catAx>
      <c:valAx>
        <c:axId val="106311040"/>
        <c:scaling>
          <c:orientation val="minMax"/>
        </c:scaling>
        <c:axPos val="l"/>
        <c:majorGridlines>
          <c:spPr>
            <a:ln w="4617">
              <a:solidFill>
                <a:srgbClr val="000000"/>
              </a:solidFill>
              <a:prstDash val="solid"/>
            </a:ln>
          </c:spPr>
        </c:majorGridlines>
        <c:title>
          <c:tx>
            <c:rich>
              <a:bodyPr/>
              <a:lstStyle/>
              <a:p>
                <a:pPr>
                  <a:defRPr sz="1382" b="1" i="0" u="none" strike="noStrike" baseline="0">
                    <a:solidFill>
                      <a:srgbClr val="000000"/>
                    </a:solidFill>
                    <a:latin typeface="Arial"/>
                    <a:ea typeface="Arial"/>
                    <a:cs typeface="Arial"/>
                  </a:defRPr>
                </a:pPr>
                <a:r>
                  <a:rPr lang="en-US"/>
                  <a:t>Requirements Change (%)</a:t>
                </a:r>
              </a:p>
            </c:rich>
          </c:tx>
          <c:layout>
            <c:manualLayout>
              <c:xMode val="edge"/>
              <c:yMode val="edge"/>
              <c:x val="2.0072992700729989E-2"/>
              <c:y val="0.22977346278317151"/>
            </c:manualLayout>
          </c:layout>
          <c:spPr>
            <a:noFill/>
            <a:ln w="36938">
              <a:noFill/>
            </a:ln>
          </c:spPr>
        </c:title>
        <c:numFmt formatCode="General" sourceLinked="1"/>
        <c:tickLblPos val="nextTo"/>
        <c:spPr>
          <a:ln w="4617">
            <a:solidFill>
              <a:srgbClr val="000000"/>
            </a:solidFill>
            <a:prstDash val="solid"/>
          </a:ln>
        </c:spPr>
        <c:txPr>
          <a:bodyPr rot="0" vert="horz"/>
          <a:lstStyle/>
          <a:p>
            <a:pPr>
              <a:defRPr sz="1382" b="0" i="0" u="none" strike="noStrike" baseline="0">
                <a:solidFill>
                  <a:srgbClr val="000000"/>
                </a:solidFill>
                <a:latin typeface="Arial"/>
                <a:ea typeface="Arial"/>
                <a:cs typeface="Arial"/>
              </a:defRPr>
            </a:pPr>
            <a:endParaRPr lang="en-US"/>
          </a:p>
        </c:txPr>
        <c:crossAx val="106309120"/>
        <c:crosses val="autoZero"/>
        <c:crossBetween val="between"/>
      </c:valAx>
      <c:spPr>
        <a:solidFill>
          <a:srgbClr val="C0C0C0"/>
        </a:solidFill>
        <a:ln w="18469">
          <a:solidFill>
            <a:srgbClr val="808080"/>
          </a:solidFill>
          <a:prstDash val="solid"/>
        </a:ln>
      </c:spPr>
    </c:plotArea>
    <c:plotVisOnly val="1"/>
    <c:dispBlanksAs val="gap"/>
  </c:chart>
  <c:spPr>
    <a:solidFill>
      <a:srgbClr val="FFFFFF"/>
    </a:solidFill>
    <a:ln w="4617">
      <a:solidFill>
        <a:srgbClr val="000000"/>
      </a:solidFill>
      <a:prstDash val="solid"/>
    </a:ln>
  </c:spPr>
  <c:txPr>
    <a:bodyPr/>
    <a:lstStyle/>
    <a:p>
      <a:pPr>
        <a:defRPr sz="1382" b="0" i="0" u="none" strike="noStrike" baseline="0">
          <a:solidFill>
            <a:srgbClr val="000000"/>
          </a:solidFill>
          <a:latin typeface="Arial"/>
          <a:ea typeface="Arial"/>
          <a:cs typeface="Arial"/>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31934306569343107"/>
          <c:y val="0.18122977346278321"/>
          <c:w val="0.35948905109489104"/>
          <c:h val="0.63754045307443463"/>
        </c:manualLayout>
      </c:layout>
      <c:pieChart>
        <c:varyColors val="1"/>
        <c:ser>
          <c:idx val="0"/>
          <c:order val="0"/>
          <c:spPr>
            <a:solidFill>
              <a:srgbClr val="9999FF"/>
            </a:solidFill>
            <a:ln w="22698">
              <a:solidFill>
                <a:srgbClr val="000000"/>
              </a:solidFill>
              <a:prstDash val="solid"/>
            </a:ln>
          </c:spPr>
          <c:dPt>
            <c:idx val="0"/>
            <c:spPr>
              <a:solidFill>
                <a:srgbClr val="C0C0C0"/>
              </a:solidFill>
              <a:ln w="22698">
                <a:solidFill>
                  <a:srgbClr val="000000"/>
                </a:solidFill>
                <a:prstDash val="solid"/>
              </a:ln>
            </c:spPr>
          </c:dPt>
          <c:dPt>
            <c:idx val="1"/>
            <c:spPr>
              <a:solidFill>
                <a:srgbClr val="993366"/>
              </a:solidFill>
              <a:ln w="22698">
                <a:solidFill>
                  <a:srgbClr val="000000"/>
                </a:solidFill>
                <a:prstDash val="solid"/>
              </a:ln>
            </c:spPr>
          </c:dPt>
          <c:dPt>
            <c:idx val="2"/>
            <c:spPr>
              <a:solidFill>
                <a:srgbClr val="FFFFCC"/>
              </a:solidFill>
              <a:ln w="22698">
                <a:solidFill>
                  <a:srgbClr val="000000"/>
                </a:solidFill>
                <a:prstDash val="solid"/>
              </a:ln>
            </c:spPr>
          </c:dPt>
          <c:dPt>
            <c:idx val="3"/>
            <c:spPr>
              <a:solidFill>
                <a:srgbClr val="FFCC99"/>
              </a:solidFill>
              <a:ln w="22698">
                <a:solidFill>
                  <a:srgbClr val="000000"/>
                </a:solidFill>
                <a:prstDash val="solid"/>
              </a:ln>
            </c:spPr>
          </c:dPt>
          <c:dPt>
            <c:idx val="4"/>
            <c:spPr>
              <a:solidFill>
                <a:srgbClr val="666699"/>
              </a:solidFill>
              <a:ln w="22698">
                <a:solidFill>
                  <a:srgbClr val="000000"/>
                </a:solidFill>
                <a:prstDash val="solid"/>
              </a:ln>
            </c:spPr>
          </c:dPt>
          <c:dLbls>
            <c:dLbl>
              <c:idx val="0"/>
              <c:layout>
                <c:manualLayout>
                  <c:x val="1.4892857419300184E-3"/>
                  <c:y val="-6.0670160653265082E-2"/>
                </c:manualLayout>
              </c:layout>
              <c:showVal val="1"/>
              <c:showCatName val="1"/>
            </c:dLbl>
            <c:dLbl>
              <c:idx val="1"/>
              <c:layout>
                <c:manualLayout>
                  <c:x val="4.8064098188204452E-2"/>
                  <c:y val="-3.7000900350517583E-2"/>
                </c:manualLayout>
              </c:layout>
              <c:showVal val="1"/>
              <c:showCatName val="1"/>
            </c:dLbl>
            <c:dLbl>
              <c:idx val="2"/>
              <c:layout>
                <c:manualLayout>
                  <c:x val="3.7054167248522472E-2"/>
                  <c:y val="-3.8222005402103122E-3"/>
                </c:manualLayout>
              </c:layout>
              <c:showVal val="1"/>
              <c:showCatName val="1"/>
            </c:dLbl>
            <c:dLbl>
              <c:idx val="3"/>
              <c:layout>
                <c:manualLayout>
                  <c:x val="0.10515117594248183"/>
                  <c:y val="1.9131889042801345E-2"/>
                </c:manualLayout>
              </c:layout>
              <c:showVal val="1"/>
              <c:showCatName val="1"/>
            </c:dLbl>
            <c:dLbl>
              <c:idx val="4"/>
              <c:layout>
                <c:manualLayout>
                  <c:x val="-7.802805440889761E-2"/>
                  <c:y val="-2.4522430066187317E-2"/>
                </c:manualLayout>
              </c:layout>
              <c:showVal val="1"/>
              <c:showCatName val="1"/>
            </c:dLbl>
            <c:spPr>
              <a:noFill/>
              <a:ln w="45396">
                <a:noFill/>
              </a:ln>
            </c:spPr>
            <c:txPr>
              <a:bodyPr/>
              <a:lstStyle/>
              <a:p>
                <a:pPr>
                  <a:defRPr sz="1698" b="0" i="0" u="none" strike="noStrike" baseline="0">
                    <a:solidFill>
                      <a:srgbClr val="000000"/>
                    </a:solidFill>
                    <a:latin typeface="Arial"/>
                    <a:ea typeface="Arial"/>
                    <a:cs typeface="Arial"/>
                  </a:defRPr>
                </a:pPr>
                <a:endParaRPr lang="en-US"/>
              </a:p>
            </c:txPr>
            <c:showVal val="1"/>
            <c:showCatName val="1"/>
            <c:showLeaderLines val="1"/>
          </c:dLbls>
          <c:cat>
            <c:strRef>
              <c:f>use!$A$1:$A$5</c:f>
              <c:strCache>
                <c:ptCount val="5"/>
                <c:pt idx="0">
                  <c:v>always</c:v>
                </c:pt>
                <c:pt idx="1">
                  <c:v>often</c:v>
                </c:pt>
                <c:pt idx="2">
                  <c:v>sometimes</c:v>
                </c:pt>
                <c:pt idx="3">
                  <c:v>rarely</c:v>
                </c:pt>
                <c:pt idx="4">
                  <c:v>never</c:v>
                </c:pt>
              </c:strCache>
            </c:strRef>
          </c:cat>
          <c:val>
            <c:numRef>
              <c:f>use!$B$1:$B$5</c:f>
              <c:numCache>
                <c:formatCode>0%</c:formatCode>
                <c:ptCount val="5"/>
                <c:pt idx="0">
                  <c:v>7.0000000000000021E-2</c:v>
                </c:pt>
                <c:pt idx="1">
                  <c:v>0.13</c:v>
                </c:pt>
                <c:pt idx="2">
                  <c:v>0.16</c:v>
                </c:pt>
                <c:pt idx="3">
                  <c:v>0.19</c:v>
                </c:pt>
                <c:pt idx="4">
                  <c:v>0.45</c:v>
                </c:pt>
              </c:numCache>
            </c:numRef>
          </c:val>
        </c:ser>
        <c:dLbls>
          <c:showVal val="1"/>
          <c:showCatName val="1"/>
        </c:dLbls>
        <c:firstSliceAng val="0"/>
      </c:pieChart>
      <c:spPr>
        <a:noFill/>
        <a:ln w="45396">
          <a:noFill/>
        </a:ln>
      </c:spPr>
    </c:plotArea>
    <c:plotVisOnly val="1"/>
    <c:dispBlanksAs val="zero"/>
  </c:chart>
  <c:spPr>
    <a:solidFill>
      <a:srgbClr val="FFFFFF"/>
    </a:solidFill>
    <a:ln w="5675">
      <a:noFill/>
      <a:prstDash val="solid"/>
    </a:ln>
  </c:spPr>
  <c:txPr>
    <a:bodyPr/>
    <a:lstStyle/>
    <a:p>
      <a:pPr>
        <a:defRPr sz="1698" b="0" i="0" u="none" strike="noStrike" baseline="0">
          <a:solidFill>
            <a:srgbClr val="000000"/>
          </a:solidFill>
          <a:latin typeface="Arial"/>
          <a:ea typeface="Arial"/>
          <a:cs typeface="Arial"/>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747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747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747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F1322866-7FF3-4532-BDD6-256F947DA76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2457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2458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CACC14CB-753B-4D71-8E5F-616AE09F125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AC66908-0A13-4267-871E-73A238D69F80}" type="slidenum">
              <a:rPr lang="en-US"/>
              <a:pPr/>
              <a:t>1</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r>
              <a:rPr lang="en-US" smtClean="0"/>
              <a:t>Make this material last through Monday and Wednesday.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B982B30-4098-4F5C-85A2-E81B91045FE2}" type="slidenum">
              <a:rPr lang="en-US"/>
              <a:pPr/>
              <a:t>11</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609600" y="4343400"/>
            <a:ext cx="5943600" cy="4114800"/>
          </a:xfrm>
          <a:noFill/>
          <a:ln/>
        </p:spPr>
        <p:txBody>
          <a:bodyPr/>
          <a:lstStyle/>
          <a:p>
            <a:r>
              <a:rPr lang="en-US" smtClean="0"/>
              <a:t>Advantages:</a:t>
            </a:r>
          </a:p>
          <a:p>
            <a:r>
              <a:rPr lang="en-US" smtClean="0"/>
              <a:t>	Removes the need for the rare managerial/technical leader.</a:t>
            </a:r>
          </a:p>
          <a:p>
            <a:r>
              <a:rPr lang="en-US" smtClean="0"/>
              <a:t>Problems:</a:t>
            </a:r>
          </a:p>
          <a:p>
            <a:r>
              <a:rPr lang="en-US" smtClean="0"/>
              <a:t>	Leads to multiple lines of communication.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53C0BFED-8AD3-4D4F-8740-996515950524}" type="slidenum">
              <a:rPr lang="en-US"/>
              <a:pPr/>
              <a:t>12</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r>
              <a:rPr lang="en-US" smtClean="0"/>
              <a:t>We won’t include what might be called the “hack-a-bit/test-a-bit” model, which contains no analysis, design or maintenance.  It only works for class assignments and even there it has a questionable record.</a:t>
            </a:r>
          </a:p>
          <a:p>
            <a:r>
              <a:rPr lang="en-US" smtClean="0"/>
              <a:t>There are many life-cycle models, ranging from “high ceremony”/bureaucratic models to “low ceremony”/hacker models, and there is much argument over which is the best. This is yet another ramification of the fact that SE is a young discipline.</a:t>
            </a:r>
          </a:p>
          <a:p>
            <a:r>
              <a:rPr lang="en-US" smtClean="0"/>
              <a:t>Models help control reality, but in the end they only approximate it. </a:t>
            </a:r>
          </a:p>
          <a:p>
            <a:r>
              <a:rPr lang="en-US" b="1" smtClean="0"/>
              <a:t>Note:</a:t>
            </a:r>
            <a:r>
              <a:rPr lang="en-US" smtClean="0"/>
              <a:t> These differences may seem to be hair-splitting, but management uses them very seriously and if a little bit is left out of the model, it doesn't always get done at all!</a:t>
            </a:r>
          </a:p>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257B12F9-880F-46FA-9877-749CD610C5EF}" type="slidenum">
              <a:rPr lang="en-US"/>
              <a:pPr/>
              <a:t>13</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r>
              <a:rPr lang="en-US" sz="1000" smtClean="0"/>
              <a:t>This is the oldest (first proposed by Royce in 1970) and what people usually do in SE classes.</a:t>
            </a:r>
          </a:p>
          <a:p>
            <a:pPr>
              <a:buFontTx/>
              <a:buChar char="•"/>
            </a:pPr>
            <a:r>
              <a:rPr lang="en-US" sz="1000" smtClean="0"/>
              <a:t>Analysis - Determine </a:t>
            </a:r>
            <a:r>
              <a:rPr lang="en-US" sz="1000" b="1" smtClean="0"/>
              <a:t>what</a:t>
            </a:r>
            <a:r>
              <a:rPr lang="en-US" sz="1000" smtClean="0"/>
              <a:t> the software will do.  At this point, stakeholders may have little idea what they want/need. =&gt; Requirements document</a:t>
            </a:r>
            <a:endParaRPr lang="en-US" sz="1400" smtClean="0"/>
          </a:p>
          <a:p>
            <a:pPr>
              <a:buFontTx/>
              <a:buChar char="•"/>
            </a:pPr>
            <a:r>
              <a:rPr lang="en-US" sz="1400" smtClean="0"/>
              <a:t>Design - D</a:t>
            </a:r>
            <a:r>
              <a:rPr lang="en-US" sz="1000" smtClean="0"/>
              <a:t>etermine </a:t>
            </a:r>
            <a:r>
              <a:rPr lang="en-US" sz="1000" b="1" smtClean="0"/>
              <a:t>how</a:t>
            </a:r>
            <a:r>
              <a:rPr lang="en-US" sz="1000" smtClean="0"/>
              <a:t> the software will do it.  Design decisions should be specific and linked to requirements. =&gt; Design document</a:t>
            </a:r>
          </a:p>
          <a:p>
            <a:pPr>
              <a:buFontTx/>
              <a:buChar char="•"/>
            </a:pPr>
            <a:r>
              <a:rPr lang="en-US" sz="1000" smtClean="0"/>
              <a:t>Coding - Implement the software.  The modules are built and integrated, based on the design spec. =&gt; the working system</a:t>
            </a:r>
          </a:p>
          <a:p>
            <a:pPr>
              <a:buFontTx/>
              <a:buChar char="•"/>
            </a:pPr>
            <a:r>
              <a:rPr lang="en-US" sz="1000" smtClean="0"/>
              <a:t>Testing - Ensure that the software works well and does what the requirements spec said it should do. =&gt; Test report</a:t>
            </a:r>
          </a:p>
          <a:p>
            <a:pPr>
              <a:buFontTx/>
              <a:buChar char="•"/>
            </a:pPr>
            <a:r>
              <a:rPr lang="en-US" sz="1000" smtClean="0"/>
              <a:t>Maintenance - Respond to a lifetime of changes including retirement.</a:t>
            </a:r>
          </a:p>
          <a:p>
            <a:r>
              <a:rPr lang="en-US" sz="1000" b="1" smtClean="0"/>
              <a:t>Strengths</a:t>
            </a:r>
            <a:r>
              <a:rPr lang="en-US" sz="1000" smtClean="0"/>
              <a:t>:</a:t>
            </a:r>
          </a:p>
          <a:p>
            <a:pPr>
              <a:buFontTx/>
              <a:buChar char="•"/>
            </a:pPr>
            <a:r>
              <a:rPr lang="en-US" sz="1000" smtClean="0"/>
              <a:t>It’s simple so it’s easy to manage.</a:t>
            </a:r>
          </a:p>
          <a:p>
            <a:pPr>
              <a:buFontTx/>
              <a:buChar char="•"/>
            </a:pPr>
            <a:r>
              <a:rPr lang="en-US" sz="1000" smtClean="0"/>
              <a:t>It has a meaningful order.</a:t>
            </a:r>
          </a:p>
          <a:p>
            <a:pPr>
              <a:buFontTx/>
              <a:buChar char="•"/>
            </a:pPr>
            <a:r>
              <a:rPr lang="en-US" sz="1000" smtClean="0"/>
              <a:t>The deliverables are clearly defined.</a:t>
            </a:r>
          </a:p>
          <a:p>
            <a:r>
              <a:rPr lang="en-US" sz="1000" b="1" smtClean="0"/>
              <a:t>Weaknesses</a:t>
            </a:r>
            <a:r>
              <a:rPr lang="en-US" sz="1000" smtClean="0"/>
              <a:t>:</a:t>
            </a:r>
          </a:p>
          <a:p>
            <a:pPr>
              <a:buFontTx/>
              <a:buChar char="•"/>
            </a:pPr>
            <a:r>
              <a:rPr lang="en-US" sz="1000" smtClean="0"/>
              <a:t>It's almost certainly wrong! </a:t>
            </a:r>
          </a:p>
          <a:p>
            <a:pPr>
              <a:buFontTx/>
              <a:buChar char="•"/>
            </a:pPr>
            <a:r>
              <a:rPr lang="en-US" sz="1000" smtClean="0"/>
              <a:t>In reality, one does have to go back sometimes to add missed requirement or fix misinterpreted requirements (Draw this on the diagram).</a:t>
            </a:r>
          </a:p>
          <a:p>
            <a:pPr>
              <a:buFontTx/>
              <a:buChar char="•"/>
            </a:pPr>
            <a:r>
              <a:rPr lang="en-US" sz="1000" smtClean="0"/>
              <a:t>“analysis paralysis”</a:t>
            </a:r>
          </a:p>
          <a:p>
            <a:pPr>
              <a:buFontTx/>
              <a:buChar char="•"/>
            </a:pPr>
            <a:r>
              <a:rPr lang="en-US" sz="1000" smtClean="0"/>
              <a:t>People end up waiting because managers use the phases as a hard-and-fast rule and try to keep everyone on the same phase at once.</a:t>
            </a:r>
          </a:p>
          <a:p>
            <a:endParaRPr lang="en-US" sz="1400" smtClean="0"/>
          </a:p>
          <a:p>
            <a:endParaRPr lang="en-US" sz="1400" smtClean="0"/>
          </a:p>
          <a:p>
            <a:endParaRPr lang="en-US" sz="1400" smtClean="0"/>
          </a:p>
          <a:p>
            <a:endParaRPr lang="en-US" sz="1400" smtClean="0"/>
          </a:p>
          <a:p>
            <a:endParaRPr lang="en-US" sz="1400" smtClean="0"/>
          </a:p>
          <a:p>
            <a:endParaRPr lang="en-US" sz="14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DA2DD291-65B7-4745-9F34-3A5CB63C0C01}" type="slidenum">
              <a:rPr lang="en-US"/>
              <a:pPr/>
              <a:t>14</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r>
              <a:rPr lang="en-US" smtClean="0"/>
              <a:t>These numbers were derived by averaging a number of published studies from the late 1970’s/early 1980’s.  The percentages were still very similar in the mid 1990’s.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396D8EB3-F561-4B24-AE14-F53F012AAD8D}" type="slidenum">
              <a:rPr lang="en-US"/>
              <a:pPr/>
              <a:t>15</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r>
              <a:rPr lang="en-US" smtClean="0"/>
              <a:t>This is </a:t>
            </a:r>
            <a:r>
              <a:rPr lang="en-US" i="1" smtClean="0"/>
              <a:t>iterative</a:t>
            </a:r>
            <a:r>
              <a:rPr lang="en-US" smtClean="0"/>
              <a:t> but not </a:t>
            </a:r>
            <a:r>
              <a:rPr lang="en-US" i="1" smtClean="0"/>
              <a:t>incremental </a:t>
            </a:r>
            <a:r>
              <a:rPr lang="en-US" smtClean="0"/>
              <a:t>in its purest form.  You prototype the whole thing, then throw out the prototype.  Stakeholders are involved in each iteration and you keep cycling until the customer is happy.</a:t>
            </a:r>
          </a:p>
          <a:p>
            <a:r>
              <a:rPr lang="en-US" b="1" smtClean="0"/>
              <a:t>Strengths:</a:t>
            </a:r>
          </a:p>
          <a:p>
            <a:pPr>
              <a:buFontTx/>
              <a:buChar char="•"/>
            </a:pPr>
            <a:r>
              <a:rPr lang="en-US" smtClean="0"/>
              <a:t>Users like it.  Why?  They get to see early versions.</a:t>
            </a:r>
          </a:p>
          <a:p>
            <a:pPr>
              <a:buFontTx/>
              <a:buChar char="•"/>
            </a:pPr>
            <a:r>
              <a:rPr lang="en-US" smtClean="0"/>
              <a:t>Developers like it.  Why?  They get to hack.</a:t>
            </a:r>
          </a:p>
          <a:p>
            <a:pPr>
              <a:buFontTx/>
              <a:buChar char="•"/>
            </a:pPr>
            <a:r>
              <a:rPr lang="en-US" smtClean="0"/>
              <a:t>Researchers like it.  Why?  Helps with ill-defined problem and for gathering requirements.	</a:t>
            </a:r>
          </a:p>
          <a:p>
            <a:pPr>
              <a:buFontTx/>
              <a:buChar char="•"/>
            </a:pPr>
            <a:r>
              <a:rPr lang="en-US" smtClean="0"/>
              <a:t>You can build a prototype this way and then proceed with the waterfall model to develop the real product.  	</a:t>
            </a:r>
          </a:p>
          <a:p>
            <a:r>
              <a:rPr lang="en-US" b="1" smtClean="0"/>
              <a:t>Weaknesses:  </a:t>
            </a:r>
          </a:p>
          <a:p>
            <a:pPr>
              <a:buFontTx/>
              <a:buChar char="•"/>
            </a:pPr>
            <a:r>
              <a:rPr lang="en-US" smtClean="0"/>
              <a:t>We may keep bad hacks merely because they are there.</a:t>
            </a:r>
          </a:p>
          <a:p>
            <a:pPr>
              <a:buFontTx/>
              <a:buChar char="•"/>
            </a:pPr>
            <a:r>
              <a:rPr lang="en-US" smtClean="0"/>
              <a:t>Leads to unrealistic expectations based on unimplemented mock-ups.</a:t>
            </a:r>
          </a:p>
          <a:p>
            <a:pPr>
              <a:buFontTx/>
              <a:buChar char="•"/>
            </a:pPr>
            <a:r>
              <a:rPr lang="en-US" smtClean="0"/>
              <a:t>Can lead to feature creep.</a:t>
            </a:r>
          </a:p>
          <a:p>
            <a:pPr>
              <a:buFontTx/>
              <a:buChar char="•"/>
            </a:pPr>
            <a:r>
              <a:rPr lang="en-US" smtClean="0"/>
              <a:t>Seldom used for real development.</a:t>
            </a:r>
          </a:p>
          <a:p>
            <a:r>
              <a:rPr lang="en-US" smtClean="0"/>
              <a:t>Brenda did this sort of stuff.  It worked for them because they had a separate prototyping dept that passed the project over to another development division.</a:t>
            </a:r>
          </a:p>
          <a:p>
            <a:r>
              <a:rPr lang="en-US" smtClean="0"/>
              <a:t> </a:t>
            </a:r>
            <a:endParaRPr lang="en-US" sz="1400" smtClean="0"/>
          </a:p>
          <a:p>
            <a:endParaRPr lang="en-US" sz="1400" smtClean="0"/>
          </a:p>
          <a:p>
            <a:endParaRPr lang="en-US" sz="1400" smtClean="0"/>
          </a:p>
          <a:p>
            <a:endParaRPr lang="en-US" sz="1400" smtClean="0"/>
          </a:p>
          <a:p>
            <a:endParaRPr lang="en-US" sz="14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98D4DB6D-DD18-435E-948F-42BF45D7F96C}" type="slidenum">
              <a:rPr lang="en-US"/>
              <a:pPr/>
              <a:t>16</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a:spcBef>
                <a:spcPct val="50000"/>
              </a:spcBef>
            </a:pPr>
            <a:r>
              <a:rPr lang="en-US" smtClean="0"/>
              <a:t>Defined by Boehm, 1988</a:t>
            </a:r>
          </a:p>
          <a:p>
            <a:r>
              <a:rPr lang="en-US" smtClean="0"/>
              <a:t>It’s another iterative model that is also </a:t>
            </a:r>
            <a:r>
              <a:rPr lang="en-US" i="1" smtClean="0"/>
              <a:t>incremental</a:t>
            </a:r>
            <a:r>
              <a:rPr lang="en-US" smtClean="0"/>
              <a:t>, i.e., it’s like the prototyping model except:</a:t>
            </a:r>
          </a:p>
          <a:p>
            <a:pPr lvl="1"/>
            <a:r>
              <a:rPr lang="en-US" smtClean="0"/>
              <a:t>You don’t prototype the whole system at first.</a:t>
            </a:r>
            <a:endParaRPr lang="en-US" i="1" smtClean="0"/>
          </a:p>
          <a:p>
            <a:pPr lvl="1"/>
            <a:r>
              <a:rPr lang="en-US" smtClean="0"/>
              <a:t>It adds some new process steps, e.g.:</a:t>
            </a:r>
          </a:p>
          <a:p>
            <a:pPr lvl="2"/>
            <a:r>
              <a:rPr lang="en-US" smtClean="0"/>
              <a:t>planning</a:t>
            </a:r>
          </a:p>
          <a:p>
            <a:pPr lvl="2"/>
            <a:r>
              <a:rPr lang="en-US" smtClean="0"/>
              <a:t>risk analysis (may include prototypes)</a:t>
            </a:r>
          </a:p>
          <a:p>
            <a:pPr lvl="1"/>
            <a:r>
              <a:rPr lang="en-US" smtClean="0"/>
              <a:t>It is designed to last the lifetime of a large product with planning and risks in each cycle.</a:t>
            </a:r>
          </a:p>
          <a:p>
            <a:pPr lvl="1"/>
            <a:r>
              <a:rPr lang="en-US" smtClean="0"/>
              <a:t>It's not as simple and therefore harder to control.</a:t>
            </a:r>
          </a:p>
          <a:p>
            <a:r>
              <a:rPr lang="en-US" smtClean="0"/>
              <a:t>Tries to cover all the bases – I’ve never seen it used in practice.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EB819F16-A661-48C6-AF15-2971DA6A77F2}" type="slidenum">
              <a:rPr lang="en-US"/>
              <a:pPr/>
              <a:t>17</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r>
              <a:rPr lang="en-US" smtClean="0"/>
              <a:t>This is the original Boeme diagram for the spiral model, which shows all the details added to the phases.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0C0CDFF8-9063-43F1-B4B7-A1C0DFE55766}" type="slidenum">
              <a:rPr lang="en-US"/>
              <a:pPr/>
              <a:t>18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US" smtClean="0"/>
              <a:t>These are not easy tasks, and they’re not necessarily technical.</a:t>
            </a:r>
          </a:p>
          <a:p>
            <a:r>
              <a:rPr lang="en-US" smtClean="0"/>
              <a:t>Words of warning:</a:t>
            </a:r>
          </a:p>
          <a:p>
            <a:pPr lvl="1"/>
            <a:r>
              <a:rPr lang="en-US" i="1" smtClean="0"/>
              <a:t>All programmers are optimists</a:t>
            </a:r>
            <a:r>
              <a:rPr lang="en-US" smtClean="0"/>
              <a:t>.  </a:t>
            </a:r>
            <a:r>
              <a:rPr lang="en-US" sz="900" smtClean="0"/>
              <a:t>- Brooks, 1975</a:t>
            </a:r>
          </a:p>
          <a:p>
            <a:pPr lvl="1"/>
            <a:r>
              <a:rPr lang="en-US" i="1" smtClean="0"/>
              <a:t>How do projects get one year late? … One day at a time.</a:t>
            </a:r>
            <a:r>
              <a:rPr lang="en-US" smtClean="0"/>
              <a:t>  </a:t>
            </a:r>
            <a:r>
              <a:rPr lang="en-US" sz="900" smtClean="0"/>
              <a:t>- Brooks, 1975</a:t>
            </a:r>
            <a:endParaRPr lang="en-US" smtClean="0"/>
          </a:p>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5D95EB9-400D-441B-9AC0-749B45EC5DC1}" type="slidenum">
              <a:rPr lang="en-US"/>
              <a:pPr/>
              <a:t>19</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US" smtClean="0"/>
              <a:t>See wikipedia:Project_planning for a reference on this topic.</a:t>
            </a:r>
          </a:p>
          <a:p>
            <a:r>
              <a:rPr lang="en-US" smtClean="0"/>
              <a:t>Words of warning:</a:t>
            </a:r>
          </a:p>
          <a:p>
            <a:pPr lvl="1"/>
            <a:r>
              <a:rPr lang="en-US" i="1" smtClean="0"/>
              <a:t>All programmers are optimists</a:t>
            </a:r>
            <a:r>
              <a:rPr lang="en-US" smtClean="0"/>
              <a:t>.  </a:t>
            </a:r>
            <a:r>
              <a:rPr lang="en-US" sz="900" smtClean="0"/>
              <a:t>- Brooks, 1975</a:t>
            </a:r>
          </a:p>
          <a:p>
            <a:pPr lvl="1"/>
            <a:r>
              <a:rPr lang="en-US" i="1" smtClean="0"/>
              <a:t>How do projects get one year late? … One day at a time.</a:t>
            </a:r>
            <a:r>
              <a:rPr lang="en-US" smtClean="0"/>
              <a:t>  </a:t>
            </a:r>
            <a:r>
              <a:rPr lang="en-US" sz="900" smtClean="0"/>
              <a:t>- Brooks, 1975</a:t>
            </a:r>
            <a:endParaRPr lang="en-US" smtClean="0"/>
          </a:p>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A8CF4F48-5451-4B30-BE5D-188D423FC3BF}" type="slidenum">
              <a:rPr lang="en-US"/>
              <a:pPr/>
              <a:t>20</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US" smtClean="0"/>
              <a:t>Hard to </a:t>
            </a:r>
            <a:r>
              <a:rPr lang="en-US" b="1" smtClean="0"/>
              <a:t>identify</a:t>
            </a:r>
            <a:r>
              <a:rPr lang="en-US" smtClean="0"/>
              <a:t> risks - frequently we use checklists to make sure that we think of everything.  See text, section 6.3 for ideas.  You’ll have to include this in your requirements spec.</a:t>
            </a:r>
          </a:p>
          <a:p>
            <a:r>
              <a:rPr lang="en-US" b="1" smtClean="0"/>
              <a:t>strategies</a:t>
            </a:r>
            <a:r>
              <a:rPr lang="en-US" smtClean="0"/>
              <a:t>:</a:t>
            </a:r>
          </a:p>
          <a:p>
            <a:r>
              <a:rPr lang="en-US" smtClean="0"/>
              <a:t>	Reactive</a:t>
            </a:r>
          </a:p>
          <a:p>
            <a:r>
              <a:rPr lang="en-US" smtClean="0"/>
              <a:t>		Harry Potter approach</a:t>
            </a:r>
          </a:p>
          <a:p>
            <a:r>
              <a:rPr lang="en-US" smtClean="0"/>
              <a:t>		Indiana Jones - “we’ll think of something”  </a:t>
            </a:r>
          </a:p>
          <a:p>
            <a:r>
              <a:rPr lang="en-US" smtClean="0"/>
              <a:t>		James Bond</a:t>
            </a:r>
          </a:p>
          <a:p>
            <a:r>
              <a:rPr lang="en-US" smtClean="0"/>
              <a:t>	Proactive  - think ahead.</a:t>
            </a:r>
          </a:p>
          <a:p>
            <a:r>
              <a:rPr lang="en-US" smtClean="0"/>
              <a:t>		Albous Dumbledore approach</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62E5F349-D99E-4886-AD34-53C4018FCA57}" type="slidenum">
              <a:rPr lang="en-US"/>
              <a:pPr/>
              <a:t>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70FFD1D-CBC3-432D-9E0E-165B585BF97A}" type="slidenum">
              <a:rPr lang="en-US"/>
              <a:pPr/>
              <a:t>21</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US" smtClean="0"/>
              <a:t>Describe (on the chart):</a:t>
            </a:r>
          </a:p>
          <a:p>
            <a:r>
              <a:rPr lang="en-US" smtClean="0"/>
              <a:t>	the time line (left to right)</a:t>
            </a:r>
          </a:p>
          <a:p>
            <a:r>
              <a:rPr lang="en-US" smtClean="0"/>
              <a:t>	the task bars (representations of the duration of tasks)</a:t>
            </a:r>
          </a:p>
          <a:p>
            <a:r>
              <a:rPr lang="en-US" smtClean="0"/>
              <a:t>		may overlap</a:t>
            </a:r>
          </a:p>
          <a:p>
            <a:r>
              <a:rPr lang="en-US" smtClean="0"/>
              <a:t>	the task descriptions</a:t>
            </a:r>
          </a:p>
          <a:p>
            <a:r>
              <a:rPr lang="en-US" smtClean="0"/>
              <a:t>	the milestones</a:t>
            </a:r>
          </a:p>
          <a:p>
            <a:r>
              <a:rPr lang="en-US" smtClean="0"/>
              <a:t>		specify appropriate dates</a:t>
            </a:r>
          </a:p>
          <a:p>
            <a:r>
              <a:rPr lang="en-US" smtClean="0"/>
              <a:t>Importance:</a:t>
            </a:r>
          </a:p>
          <a:p>
            <a:r>
              <a:rPr lang="en-US" smtClean="0"/>
              <a:t>	Funding frequently is delivered based on the chart.</a:t>
            </a:r>
          </a:p>
          <a:p>
            <a:r>
              <a:rPr lang="en-US" smtClean="0"/>
              <a:t>	Project may or may not follow it, but always references it.</a:t>
            </a:r>
          </a:p>
          <a:p>
            <a:r>
              <a:rPr lang="en-US" smtClean="0"/>
              <a:t>	Very useful for larger projects.</a:t>
            </a:r>
          </a:p>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D22C5578-6701-4F4B-8725-9E2A4C9D1B7E}" type="slidenum">
              <a:rPr lang="en-US"/>
              <a:pPr/>
              <a:t>22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C78A6B55-E9B0-4856-B10F-60DEDB2F971F}" type="slidenum">
              <a:rPr lang="en-US"/>
              <a:pPr/>
              <a:t>23</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r>
              <a:rPr lang="en-US" smtClean="0"/>
              <a:t>Larman took this data from a 1997 study by C. Jones.  Some really large projects suffered 35-50% change in their requirements.  </a:t>
            </a:r>
          </a:p>
          <a:p>
            <a:r>
              <a:rPr lang="en-US" smtClean="0"/>
              <a:t>It’s just hard to imagine relying solely on waterfall methods on large projects.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6EE2681-C2D8-4C31-AAB6-1FB90493104F}" type="slidenum">
              <a:rPr lang="en-US"/>
              <a:pPr/>
              <a:t>24</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r>
              <a:rPr lang="en-US" smtClean="0"/>
              <a:t>A meta-study by J. Johnson, 2002, indicated this level of use for waterfall-specified requirements.  What a waste – 64% of the features we design, implement, test and deploy are rarely if ever used.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3E0B75B3-0E27-401D-BD24-DECA239922B9}" type="slidenum">
              <a:rPr lang="en-US"/>
              <a:pPr/>
              <a:t>25</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r>
              <a:rPr lang="en-US" smtClean="0"/>
              <a:t>These models are little closer to reality and a little better.</a:t>
            </a:r>
          </a:p>
          <a:p>
            <a:r>
              <a:rPr lang="en-US" smtClean="0"/>
              <a:t>“All models are wrong, but some are useful.” – George Box</a:t>
            </a:r>
          </a:p>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40A49FF-CFBC-48FE-A3F0-4D2D6C381DD6}" type="slidenum">
              <a:rPr lang="en-US"/>
              <a:pPr/>
              <a:t>26</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a:spcBef>
                <a:spcPct val="50000"/>
              </a:spcBef>
            </a:pPr>
            <a:r>
              <a:rPr lang="en-US" smtClean="0"/>
              <a:t>This approach was presented by Cusumano &amp; Selby, 1997 as the approach Microsoft uses.  It is a more agile sort of iterative/incremental model, repeating the cycle for each build.</a:t>
            </a:r>
          </a:p>
          <a:p>
            <a:pPr>
              <a:spcBef>
                <a:spcPct val="50000"/>
              </a:spcBef>
              <a:buFontTx/>
              <a:buChar char="•"/>
            </a:pPr>
            <a:r>
              <a:rPr lang="en-US" smtClean="0"/>
              <a:t>The analysis produces a simple “vision” statement.</a:t>
            </a:r>
          </a:p>
          <a:p>
            <a:pPr>
              <a:buFontTx/>
              <a:buChar char="•"/>
            </a:pPr>
            <a:r>
              <a:rPr lang="en-US" smtClean="0"/>
              <a:t>The design simply divides the system up into “builds” made up of sub-sets of features in decreasing order of importance.</a:t>
            </a:r>
          </a:p>
          <a:p>
            <a:pPr>
              <a:buFontTx/>
              <a:buChar char="•"/>
            </a:pPr>
            <a:r>
              <a:rPr lang="en-US" smtClean="0"/>
              <a:t>Development is done by </a:t>
            </a:r>
            <a:r>
              <a:rPr lang="en-US" i="1" smtClean="0"/>
              <a:t>parallel</a:t>
            </a:r>
            <a:r>
              <a:rPr lang="en-US" smtClean="0"/>
              <a:t> teams that </a:t>
            </a:r>
            <a:r>
              <a:rPr lang="en-US" i="1" smtClean="0"/>
              <a:t>synch</a:t>
            </a:r>
            <a:r>
              <a:rPr lang="en-US" smtClean="0"/>
              <a:t> up each day so there is always a working system to ship.</a:t>
            </a:r>
          </a:p>
          <a:p>
            <a:pPr>
              <a:buFontTx/>
              <a:buChar char="•"/>
            </a:pPr>
            <a:r>
              <a:rPr lang="en-US" smtClean="0"/>
              <a:t>Each build cycle ends with </a:t>
            </a:r>
            <a:r>
              <a:rPr lang="en-US" i="1" smtClean="0"/>
              <a:t>stabilization</a:t>
            </a:r>
            <a:r>
              <a:rPr lang="en-US" smtClean="0"/>
              <a:t> of the build, hence the name (daily)synch/(buildly)stabilize</a:t>
            </a:r>
          </a:p>
          <a:p>
            <a:r>
              <a:rPr lang="en-US" b="1" smtClean="0"/>
              <a:t>Strengths:</a:t>
            </a:r>
          </a:p>
          <a:p>
            <a:pPr>
              <a:buFontTx/>
              <a:buChar char="•"/>
            </a:pPr>
            <a:r>
              <a:rPr lang="en-US" smtClean="0"/>
              <a:t>more free wheeling</a:t>
            </a:r>
          </a:p>
          <a:p>
            <a:pPr>
              <a:buFontTx/>
              <a:buChar char="•"/>
            </a:pPr>
            <a:r>
              <a:rPr lang="en-US" smtClean="0"/>
              <a:t>works with good engineers</a:t>
            </a:r>
          </a:p>
          <a:p>
            <a:r>
              <a:rPr lang="en-US" b="1" smtClean="0"/>
              <a:t>Weaknesses: </a:t>
            </a:r>
          </a:p>
          <a:p>
            <a:pPr>
              <a:buFontTx/>
              <a:buChar char="•"/>
            </a:pPr>
            <a:r>
              <a:rPr lang="en-US" smtClean="0"/>
              <a:t>real-time applications (which need careful mathematical models) </a:t>
            </a:r>
          </a:p>
          <a:p>
            <a:pPr>
              <a:buFontTx/>
              <a:buChar char="•"/>
            </a:pPr>
            <a:r>
              <a:rPr lang="en-US" smtClean="0"/>
              <a:t>secure and critical applications (OS’s!, critical monitoring systems)</a:t>
            </a:r>
          </a:p>
          <a:p>
            <a:pPr>
              <a:buFontTx/>
              <a:buChar char="•"/>
            </a:pPr>
            <a:r>
              <a:rPr lang="en-US" smtClean="0"/>
              <a:t>better for applications than systems	</a:t>
            </a:r>
          </a:p>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86102912-1C09-47C0-B485-692AE01EA56B}" type="slidenum">
              <a:rPr lang="en-US"/>
              <a:pPr/>
              <a:t>27</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a:spcBef>
                <a:spcPct val="50000"/>
              </a:spcBef>
            </a:pPr>
            <a:r>
              <a:rPr lang="en-US" smtClean="0"/>
              <a:t>XP was defined by Kent Beck, 1999, and is iterative/incremental.</a:t>
            </a:r>
          </a:p>
          <a:p>
            <a:pPr>
              <a:spcBef>
                <a:spcPct val="50000"/>
              </a:spcBef>
            </a:pPr>
            <a:r>
              <a:rPr lang="en-US" smtClean="0"/>
              <a:t>The official diagram of this approach on the next slide is the more accurate representation.</a:t>
            </a:r>
          </a:p>
          <a:p>
            <a:r>
              <a:rPr lang="en-US" smtClean="0"/>
              <a:t>Similar to the Synch/Stabilize except that:</a:t>
            </a:r>
          </a:p>
          <a:p>
            <a:pPr>
              <a:buFontTx/>
              <a:buChar char="•"/>
            </a:pPr>
            <a:r>
              <a:rPr lang="en-US" smtClean="0"/>
              <a:t>Analysis is driven by task narratives (called </a:t>
            </a:r>
            <a:r>
              <a:rPr lang="en-US" i="1" smtClean="0"/>
              <a:t>stories</a:t>
            </a:r>
            <a:r>
              <a:rPr lang="en-US" smtClean="0"/>
              <a:t>).</a:t>
            </a:r>
          </a:p>
          <a:p>
            <a:pPr>
              <a:buFontTx/>
              <a:buChar char="•"/>
            </a:pPr>
            <a:r>
              <a:rPr lang="en-US" smtClean="0"/>
              <a:t>Design is minimal.  It’s mostly just listing features/</a:t>
            </a:r>
            <a:r>
              <a:rPr lang="en-US" i="1" smtClean="0"/>
              <a:t>tasks</a:t>
            </a:r>
            <a:r>
              <a:rPr lang="en-US" smtClean="0"/>
              <a:t> to implement.</a:t>
            </a:r>
          </a:p>
          <a:p>
            <a:pPr>
              <a:buFontTx/>
              <a:buChar char="•"/>
            </a:pPr>
            <a:r>
              <a:rPr lang="en-US" smtClean="0"/>
              <a:t>Testing is heavily integrated.</a:t>
            </a:r>
          </a:p>
          <a:p>
            <a:pPr>
              <a:buFontTx/>
              <a:buChar char="•"/>
            </a:pPr>
            <a:r>
              <a:rPr lang="en-US" smtClean="0"/>
              <a:t>New stories can be added at any time.</a:t>
            </a:r>
          </a:p>
          <a:p>
            <a:pPr>
              <a:buFontTx/>
              <a:buChar char="•"/>
            </a:pPr>
            <a:endParaRPr lang="en-US" smtClean="0"/>
          </a:p>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DEDC6B38-AFFA-436D-BC28-019A71D8FAA4}" type="slidenum">
              <a:rPr lang="en-US"/>
              <a:pPr/>
              <a:t>28</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US" sz="1000" smtClean="0"/>
              <a:t>XP makes very specific recommendations on what/how to do what/when.</a:t>
            </a:r>
          </a:p>
          <a:p>
            <a:endParaRPr lang="en-US" smtClean="0"/>
          </a:p>
          <a:p>
            <a:endParaRPr lang="en-US" smtClean="0"/>
          </a:p>
          <a:p>
            <a:endParaRPr lang="en-US" smtClean="0"/>
          </a:p>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34A853A4-A55D-459C-85CD-D2F0DD13AAB7}" type="slidenum">
              <a:rPr lang="en-US"/>
              <a:pPr/>
              <a:t>29</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a:spcBef>
                <a:spcPct val="50000"/>
              </a:spcBef>
            </a:pPr>
            <a:r>
              <a:rPr lang="en-US" smtClean="0"/>
              <a:t>UP was developed by Jacobsen/Booch/Rumbaugh;  RUP was developed by IBM/Rational, articulated by Kruchten, 2000.</a:t>
            </a:r>
          </a:p>
          <a:p>
            <a:pPr>
              <a:spcBef>
                <a:spcPct val="50000"/>
              </a:spcBef>
            </a:pPr>
            <a:r>
              <a:rPr lang="en-US" smtClean="0"/>
              <a:t>This is a generic process formalism, not a specific process model.  It can be agile or heavy.</a:t>
            </a:r>
          </a:p>
          <a:p>
            <a:pPr>
              <a:spcBef>
                <a:spcPct val="50000"/>
              </a:spcBef>
            </a:pPr>
            <a:r>
              <a:rPr lang="en-US" smtClean="0"/>
              <a:t>The phases go along the bottom, the disciplines roll along the top – The official diagram on the next page is probably the best illustration of this.</a:t>
            </a:r>
          </a:p>
          <a:p>
            <a:r>
              <a:rPr lang="en-US" smtClean="0"/>
              <a:t>This cycle is repeated over and over again over the following phases (see the next slide):</a:t>
            </a:r>
          </a:p>
          <a:p>
            <a:pPr lvl="1"/>
            <a:r>
              <a:rPr lang="en-US" smtClean="0"/>
              <a:t>Inception Phase – analyzing the project</a:t>
            </a:r>
          </a:p>
          <a:p>
            <a:pPr lvl="1"/>
            <a:r>
              <a:rPr lang="en-US" smtClean="0"/>
              <a:t>Elaboration Phase – designing the architecture</a:t>
            </a:r>
          </a:p>
          <a:p>
            <a:pPr lvl="1"/>
            <a:r>
              <a:rPr lang="en-US" smtClean="0"/>
              <a:t>Construction Phase – implementing the project</a:t>
            </a:r>
          </a:p>
          <a:p>
            <a:pPr lvl="1"/>
            <a:r>
              <a:rPr lang="en-US" smtClean="0"/>
              <a:t>Transition Phase – rolling the project out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FA1AFDB-C3E6-4EC4-8616-31592349084C}" type="slidenum">
              <a:rPr lang="en-US"/>
              <a:pPr/>
              <a:t>30</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r>
              <a:rPr lang="en-US" smtClean="0"/>
              <a:t>This is designed to be very, very general.</a:t>
            </a:r>
          </a:p>
          <a:p>
            <a:r>
              <a:rPr lang="en-US" smtClean="0"/>
              <a:t>Each iteration includes all the waterfall phases, but emphasizes them in different ways throughout the development process, as shown in this diagram.</a:t>
            </a:r>
          </a:p>
          <a:p>
            <a:r>
              <a:rPr lang="en-US" smtClean="0"/>
              <a:t>Strengths:</a:t>
            </a:r>
          </a:p>
          <a:p>
            <a:r>
              <a:rPr lang="en-US" smtClean="0"/>
              <a:t>	Has supporting tools.</a:t>
            </a:r>
          </a:p>
          <a:p>
            <a:r>
              <a:rPr lang="en-US" smtClean="0"/>
              <a:t>	It is very generalized.</a:t>
            </a:r>
          </a:p>
          <a:p>
            <a:r>
              <a:rPr lang="en-US" smtClean="0"/>
              <a:t>Weaknesses: </a:t>
            </a:r>
          </a:p>
          <a:p>
            <a:r>
              <a:rPr lang="en-US" smtClean="0"/>
              <a:t>	It is very big (like all Rational ideas).</a:t>
            </a:r>
          </a:p>
          <a:p>
            <a:r>
              <a:rPr lang="en-US" smtClean="0"/>
              <a:t>Given the data you will be collecting, you should be able to build a chart like this for your project.</a:t>
            </a:r>
          </a:p>
          <a:p>
            <a:r>
              <a:rPr lang="en-US" smtClean="0"/>
              <a:t>	</a:t>
            </a:r>
          </a:p>
          <a:p>
            <a:endParaRPr lang="en-US" sz="1400" smtClean="0"/>
          </a:p>
          <a:p>
            <a:endParaRPr lang="en-US" sz="1400" smtClean="0"/>
          </a:p>
          <a:p>
            <a:endParaRPr lang="en-US" sz="1400" smtClean="0"/>
          </a:p>
          <a:p>
            <a:endParaRPr lang="en-US" sz="14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0CC9779-5DEC-4B6E-8B57-C647012D1CDE}" type="slidenum">
              <a:rPr lang="en-US"/>
              <a:pPr/>
              <a:t>4</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r>
              <a:rPr lang="en-US" smtClean="0"/>
              <a:t>The stakeholders include:</a:t>
            </a:r>
          </a:p>
          <a:p>
            <a:pPr lvl="1"/>
            <a:r>
              <a:rPr lang="en-US" smtClean="0"/>
              <a:t>Clients</a:t>
            </a:r>
          </a:p>
          <a:p>
            <a:pPr lvl="2"/>
            <a:r>
              <a:rPr lang="en-US" smtClean="0"/>
              <a:t>Customers</a:t>
            </a:r>
          </a:p>
          <a:p>
            <a:pPr lvl="2"/>
            <a:r>
              <a:rPr lang="en-US" smtClean="0"/>
              <a:t>Users</a:t>
            </a:r>
          </a:p>
          <a:p>
            <a:pPr lvl="2"/>
            <a:r>
              <a:rPr lang="en-US" smtClean="0"/>
              <a:t>Users’ managers</a:t>
            </a:r>
          </a:p>
          <a:p>
            <a:pPr lvl="1"/>
            <a:r>
              <a:rPr lang="en-US" smtClean="0"/>
              <a:t>Developers</a:t>
            </a:r>
          </a:p>
          <a:p>
            <a:pPr lvl="2"/>
            <a:r>
              <a:rPr lang="en-US" smtClean="0"/>
              <a:t>Business/Technical managers</a:t>
            </a:r>
          </a:p>
          <a:p>
            <a:pPr lvl="2"/>
            <a:r>
              <a:rPr lang="en-US" smtClean="0"/>
              <a:t>Analysts/Designers/Programmers/Testers</a:t>
            </a:r>
          </a:p>
          <a:p>
            <a:pPr lvl="2"/>
            <a:r>
              <a:rPr lang="en-US" smtClean="0"/>
              <a:t>Systems support/Technical writers</a:t>
            </a:r>
          </a:p>
          <a:p>
            <a:endParaRPr lang="en-US" smtClean="0"/>
          </a:p>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255AA6CA-379B-4640-A96D-349FCE33D54C}" type="slidenum">
              <a:rPr lang="en-US"/>
              <a:pPr/>
              <a:t>31</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US" smtClean="0"/>
              <a:t>The unified process will drive the structure of this course.  See the UP phases in the course outline and specifically go through the required deliverables for each of the phases:</a:t>
            </a:r>
          </a:p>
          <a:p>
            <a:pPr>
              <a:buFontTx/>
              <a:buChar char="•"/>
            </a:pPr>
            <a:r>
              <a:rPr lang="en-US" smtClean="0"/>
              <a:t>Inception – initial visioning, scoping, business case  (Don’t even start analysis if these things aren’t clear.)</a:t>
            </a:r>
          </a:p>
          <a:p>
            <a:pPr>
              <a:buFontTx/>
              <a:buChar char="•"/>
            </a:pPr>
            <a:r>
              <a:rPr lang="en-US" smtClean="0"/>
              <a:t>Elaboration – initial architectural development,  risk resolution, requirements (Not the design phase)</a:t>
            </a:r>
          </a:p>
          <a:p>
            <a:pPr>
              <a:buFontTx/>
              <a:buChar char="•"/>
            </a:pPr>
            <a:r>
              <a:rPr lang="en-US" smtClean="0"/>
              <a:t>Construction – lower-risk development, preparing for deployment</a:t>
            </a:r>
          </a:p>
          <a:p>
            <a:pPr>
              <a:buFontTx/>
              <a:buChar char="•"/>
            </a:pPr>
            <a:r>
              <a:rPr lang="en-US" smtClean="0"/>
              <a:t>Transition – beta testing, deployment</a:t>
            </a:r>
          </a:p>
          <a:p>
            <a:r>
              <a:rPr lang="en-US" smtClean="0"/>
              <a:t>I’ll be presenting the UP disciplines in a waterfall sort of way, just because I have to do it in some order, but the project will proceed in a more UP manner.  Talk specifically about the deliverables and their iterations.</a:t>
            </a:r>
          </a:p>
          <a:p>
            <a:pPr>
              <a:buFontTx/>
              <a:buChar char="•"/>
            </a:pPr>
            <a:endParaRPr lang="en-US" smtClean="0"/>
          </a:p>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50142BB9-64A4-4E8C-9634-1DEAA00056C8}" type="slidenum">
              <a:rPr lang="en-US"/>
              <a:pPr/>
              <a:t>32</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r>
              <a:rPr lang="en-US" smtClean="0"/>
              <a:t>There were originally called “workflows”.  You’ll use them in your project management.</a:t>
            </a:r>
          </a:p>
          <a:p>
            <a:r>
              <a:rPr lang="en-US" smtClean="0"/>
              <a:t>Engineering workflows:</a:t>
            </a:r>
          </a:p>
          <a:p>
            <a:pPr>
              <a:buFontTx/>
              <a:buChar char="•"/>
            </a:pPr>
            <a:r>
              <a:rPr lang="en-US" smtClean="0"/>
              <a:t>Business Modeling – Understanding and modeling the business environment (artifacts: domain model)</a:t>
            </a:r>
          </a:p>
          <a:p>
            <a:pPr>
              <a:buFontTx/>
              <a:buChar char="•"/>
            </a:pPr>
            <a:r>
              <a:rPr lang="en-US" smtClean="0"/>
              <a:t>Requirements – Standard requirements analysis (artifacts: use-case model, supplementary spec)</a:t>
            </a:r>
          </a:p>
          <a:p>
            <a:pPr>
              <a:buFontTx/>
              <a:buChar char="•"/>
            </a:pPr>
            <a:r>
              <a:rPr lang="en-US" smtClean="0"/>
              <a:t>Design – standard design (artifacts: design class model)</a:t>
            </a:r>
          </a:p>
          <a:p>
            <a:pPr>
              <a:buFontTx/>
              <a:buChar char="•"/>
            </a:pPr>
            <a:r>
              <a:rPr lang="en-US" smtClean="0"/>
              <a:t>Implementation – standard implementation (artifact: the code)</a:t>
            </a:r>
          </a:p>
          <a:p>
            <a:pPr>
              <a:buFontTx/>
              <a:buChar char="•"/>
            </a:pPr>
            <a:r>
              <a:rPr lang="en-US" smtClean="0"/>
              <a:t>Test – standard testing (artifacts: unit tests, test plans)</a:t>
            </a:r>
          </a:p>
          <a:p>
            <a:pPr>
              <a:buFontTx/>
              <a:buChar char="•"/>
            </a:pPr>
            <a:r>
              <a:rPr lang="en-US" smtClean="0"/>
              <a:t>Deployment – installation/packaging of the system (artifact: deployed system)</a:t>
            </a:r>
          </a:p>
          <a:p>
            <a:r>
              <a:rPr lang="en-US" smtClean="0"/>
              <a:t>Supporting disciplines/workflows:</a:t>
            </a:r>
          </a:p>
          <a:p>
            <a:pPr>
              <a:buFontTx/>
              <a:buChar char="•"/>
            </a:pPr>
            <a:r>
              <a:rPr lang="en-US" smtClean="0"/>
              <a:t>Configuration Management – track &amp; maintain integrity of the evolving system</a:t>
            </a:r>
          </a:p>
          <a:p>
            <a:pPr>
              <a:buFontTx/>
              <a:buChar char="•"/>
            </a:pPr>
            <a:r>
              <a:rPr lang="en-US" smtClean="0"/>
              <a:t>Project Management – balancing objectives/risk/constraints during development</a:t>
            </a:r>
          </a:p>
          <a:p>
            <a:pPr>
              <a:buFontTx/>
              <a:buChar char="•"/>
            </a:pPr>
            <a:r>
              <a:rPr lang="en-US" smtClean="0"/>
              <a:t>Environment – setting up tools and processes for development</a:t>
            </a:r>
          </a:p>
          <a:p>
            <a:r>
              <a:rPr lang="en-US" smtClean="0"/>
              <a:t>Documentation is spread across all the disciplines.</a:t>
            </a:r>
          </a:p>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DBD8F3E7-E41B-474E-83AF-18339A1AB7D1}" type="slidenum">
              <a:rPr lang="en-US"/>
              <a:pPr/>
              <a:t>33</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r>
              <a:rPr lang="en-US" smtClean="0"/>
              <a:t>http://agilemanifesto.org/</a:t>
            </a:r>
          </a:p>
          <a:p>
            <a:pPr>
              <a:buFontTx/>
              <a:buChar char="•"/>
            </a:pPr>
            <a:r>
              <a:rPr lang="en-US" smtClean="0"/>
              <a:t>value people over processes – Agile methods tend rely more on people and less on documents and process.  </a:t>
            </a:r>
          </a:p>
          <a:p>
            <a:pPr>
              <a:buFontTx/>
              <a:buChar char="•"/>
            </a:pPr>
            <a:r>
              <a:rPr lang="en-US" smtClean="0"/>
              <a:t>focus on software rather than documents – Agile developers seldom view a document as a deliverable.</a:t>
            </a:r>
          </a:p>
          <a:p>
            <a:pPr>
              <a:buFontTx/>
              <a:buChar char="•"/>
            </a:pPr>
            <a:r>
              <a:rPr lang="en-US" smtClean="0"/>
              <a:t>prefer collaboration over contracts – Agile methods require trust, a rare commodity in today’s market.</a:t>
            </a:r>
          </a:p>
          <a:p>
            <a:pPr>
              <a:buFontTx/>
              <a:buChar char="•"/>
            </a:pPr>
            <a:r>
              <a:rPr lang="en-US" smtClean="0"/>
              <a:t>react rather than plan – Agile developers use the YAGNI principle, a sort of Just-in-time approach to programming.</a:t>
            </a:r>
          </a:p>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3B6D0676-3C97-4AF4-9BE1-B5A2D17B2190}" type="slidenum">
              <a:rPr lang="en-US"/>
              <a:pPr/>
              <a:t>34</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a:buFontTx/>
              <a:buChar char="•"/>
            </a:pPr>
            <a:r>
              <a:rPr lang="en-US" smtClean="0"/>
              <a:t>Time-boxed iterations – Use fixed-increment time periods for planning iterations (e.g., 1 week).</a:t>
            </a:r>
          </a:p>
          <a:p>
            <a:pPr>
              <a:buFontTx/>
              <a:buChar char="•"/>
            </a:pPr>
            <a:r>
              <a:rPr lang="en-US" smtClean="0"/>
              <a:t>Risk and velocity-driven planning – Plan reactively, choosing tasks based on estimated risk and effort.  Project </a:t>
            </a:r>
            <a:r>
              <a:rPr lang="en-US" i="1" smtClean="0"/>
              <a:t>velocity</a:t>
            </a:r>
            <a:r>
              <a:rPr lang="en-US" smtClean="0"/>
              <a:t> is the ratio between estimated time and real calender time. </a:t>
            </a:r>
          </a:p>
          <a:p>
            <a:pPr>
              <a:buFontTx/>
              <a:buChar char="•"/>
            </a:pPr>
            <a:r>
              <a:rPr lang="en-US" smtClean="0"/>
              <a:t>Client stories/scenarios – Base everything on client-supplied narratives.</a:t>
            </a:r>
          </a:p>
          <a:p>
            <a:pPr>
              <a:buFontTx/>
              <a:buChar char="•"/>
            </a:pPr>
            <a:r>
              <a:rPr lang="en-US" smtClean="0"/>
              <a:t>Test-driven development – Integrate unit testing into development, before coding.</a:t>
            </a:r>
          </a:p>
          <a:p>
            <a:pPr>
              <a:buFontTx/>
              <a:buChar char="•"/>
            </a:pPr>
            <a:r>
              <a:rPr lang="en-US" smtClean="0"/>
              <a:t>Refactoring – Use systematic code modifications to change the system without changing functionality.</a:t>
            </a:r>
          </a:p>
          <a:p>
            <a:pPr>
              <a:buFontTx/>
              <a:buChar char="•"/>
            </a:pPr>
            <a:r>
              <a:rPr lang="en-US" smtClean="0"/>
              <a:t>Pair programming – Program in teams of two.</a:t>
            </a:r>
          </a:p>
          <a:p>
            <a:r>
              <a:rPr lang="en-US" smtClean="0"/>
              <a:t>Don’t foolishly believe that:</a:t>
            </a:r>
          </a:p>
          <a:p>
            <a:pPr>
              <a:buFontTx/>
              <a:buChar char="•"/>
            </a:pPr>
            <a:r>
              <a:rPr lang="en-US" smtClean="0"/>
              <a:t>Agile ideas are new ones – They’re not.</a:t>
            </a:r>
          </a:p>
          <a:p>
            <a:pPr>
              <a:buFontTx/>
              <a:buChar char="•"/>
            </a:pPr>
            <a:r>
              <a:rPr lang="en-US" smtClean="0"/>
              <a:t>Traditional approaches are no longer of any use – They still are.</a:t>
            </a:r>
          </a:p>
          <a:p>
            <a:pPr>
              <a:buFontTx/>
              <a:buChar char="•"/>
            </a:pPr>
            <a:r>
              <a:rPr lang="en-US" smtClean="0"/>
              <a:t>You’ll work in a company that uses extreme programming – You probably won’t.</a:t>
            </a:r>
          </a:p>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10C1B5D4-A38E-4E28-B285-CFDE671E74DF}" type="slidenum">
              <a:rPr lang="en-US"/>
              <a:pPr/>
              <a:t>35</a:t>
            </a:fld>
            <a:endParaRPr lang="en-US"/>
          </a:p>
        </p:txBody>
      </p:sp>
      <p:sp>
        <p:nvSpPr>
          <p:cNvPr id="73731" name="Rectangle 2"/>
          <p:cNvSpPr>
            <a:spLocks noGrp="1" noRot="1" noChangeAspect="1" noChangeArrowheads="1" noTextEdit="1"/>
          </p:cNvSpPr>
          <p:nvPr>
            <p:ph type="sldImg"/>
          </p:nvPr>
        </p:nvSpPr>
        <p:spPr>
          <a:solidFill>
            <a:srgbClr val="FFFFFF"/>
          </a:solidFill>
          <a:ln/>
        </p:spPr>
      </p:sp>
      <p:sp>
        <p:nvSpPr>
          <p:cNvPr id="73732" name="Rectangle 3"/>
          <p:cNvSpPr>
            <a:spLocks noGrp="1" noChangeArrowheads="1"/>
          </p:cNvSpPr>
          <p:nvPr>
            <p:ph type="body" idx="1"/>
          </p:nvPr>
        </p:nvSpPr>
        <p:spPr>
          <a:solidFill>
            <a:srgbClr val="FFFFFF"/>
          </a:solidFill>
          <a:ln>
            <a:solidFill>
              <a:srgbClr val="000000"/>
            </a:solidFill>
          </a:ln>
        </p:spPr>
        <p:txBody>
          <a:bodyPr/>
          <a:lstStyle/>
          <a:p>
            <a:r>
              <a:rPr lang="en-US" smtClean="0"/>
              <a:t>We’ll end with Beck’s rather enlightened view of software development.  See http://www.extremeprogramming.org/ for more details on XP.</a:t>
            </a:r>
          </a:p>
          <a:p>
            <a:r>
              <a:rPr lang="en-US" smtClean="0"/>
              <a:t>Management practices (usually very nice):</a:t>
            </a:r>
          </a:p>
          <a:p>
            <a:pPr>
              <a:buFontTx/>
              <a:buChar char="•"/>
            </a:pPr>
            <a:r>
              <a:rPr lang="en-US" smtClean="0"/>
              <a:t>He’s very human - Client representatives are part of the XP teams and no one works overtime for two successive weeks (unless it’s sustainable).</a:t>
            </a:r>
          </a:p>
          <a:p>
            <a:pPr>
              <a:buFontTx/>
              <a:buChar char="•"/>
            </a:pPr>
            <a:r>
              <a:rPr lang="en-US" smtClean="0"/>
              <a:t>Team members don’t specialize, which is nice, but could be dangerous.	</a:t>
            </a:r>
          </a:p>
          <a:p>
            <a:r>
              <a:rPr lang="en-US" b="1" smtClean="0"/>
              <a:t>Kent Beck </a:t>
            </a:r>
            <a:r>
              <a:rPr lang="en-US" smtClean="0"/>
              <a:t>is the founder and director of Three Rivers Institute. He has pioneered patterns for software development, the xUnit family of testing frameworks, the HotDraw drawing editor framework, CRC cards, refactoring, and most recently extreme programming. He is the author of </a:t>
            </a:r>
            <a:r>
              <a:rPr lang="en-US" i="1" smtClean="0"/>
              <a:t>Extreme Programming Explained</a:t>
            </a:r>
            <a:r>
              <a:rPr lang="en-US" smtClean="0"/>
              <a:t>, </a:t>
            </a:r>
            <a:r>
              <a:rPr lang="en-US" i="1" smtClean="0"/>
              <a:t>Planning Extreme Programming</a:t>
            </a:r>
            <a:r>
              <a:rPr lang="en-US" smtClean="0"/>
              <a:t>, and </a:t>
            </a:r>
            <a:r>
              <a:rPr lang="en-US" i="1" smtClean="0"/>
              <a:t>Smalltalk Best Practice Patterns</a:t>
            </a:r>
            <a:r>
              <a:rPr lang="en-US" smtClean="0"/>
              <a:t>. He lives on 20 acres in rural southern Oregon with his wife, five children (one sadly now gone to college), four dogs, two sheep, and a variable number of domestic fowl. </a:t>
            </a:r>
          </a:p>
          <a:p>
            <a:r>
              <a:rPr lang="en-US" smtClean="0"/>
              <a:t>He also was the first to apply Alexander’s architectural patterns to software.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2719C82-5A68-477C-9AC0-4F6CA124BE12}" type="slidenum">
              <a:rPr lang="en-US"/>
              <a:pPr/>
              <a:t>5</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a:lnSpc>
                <a:spcPct val="80000"/>
              </a:lnSpc>
            </a:pPr>
            <a:r>
              <a:rPr lang="en-US" sz="800" smtClean="0"/>
              <a:t>They took this as part of project #1.</a:t>
            </a:r>
          </a:p>
          <a:p>
            <a:pPr>
              <a:lnSpc>
                <a:spcPct val="80000"/>
              </a:lnSpc>
            </a:pPr>
            <a:r>
              <a:rPr lang="en-US" sz="800" b="1" smtClean="0"/>
              <a:t>Your primary source of "energy"</a:t>
            </a:r>
            <a:r>
              <a:rPr lang="en-US" sz="800" smtClean="0"/>
              <a:t> - Here, you can either be categorized as </a:t>
            </a:r>
            <a:r>
              <a:rPr lang="en-US" sz="800" b="1" smtClean="0"/>
              <a:t>I</a:t>
            </a:r>
            <a:r>
              <a:rPr lang="en-US" sz="800" smtClean="0"/>
              <a:t>ntroverted or </a:t>
            </a:r>
            <a:r>
              <a:rPr lang="en-US" sz="800" b="1" smtClean="0"/>
              <a:t>E</a:t>
            </a:r>
            <a:r>
              <a:rPr lang="en-US" sz="800" smtClean="0"/>
              <a:t>xtroverted. Introverts draw their excitement from the inner world of ideas, thoughts, and emotions. Extroverts draw their excitement from the external world of words and activity. Introverts are quiet and private while extroverts are expressive and social. Can you think of examples of people on both sides?   [Our class: (I 7)/(E 10); Programmers: 50-66% I; Population: 25% I; Examples: I - Harry Truman, E- Bill Clinton; Potential: potential collaboration and friction here are obvious]</a:t>
            </a:r>
          </a:p>
          <a:p>
            <a:pPr>
              <a:lnSpc>
                <a:spcPct val="80000"/>
              </a:lnSpc>
            </a:pPr>
            <a:r>
              <a:rPr lang="en-US" sz="800" b="1" smtClean="0"/>
              <a:t>The way you take in information</a:t>
            </a:r>
            <a:r>
              <a:rPr lang="en-US" sz="800" smtClean="0"/>
              <a:t> - Here, you can either be categorized as </a:t>
            </a:r>
            <a:r>
              <a:rPr lang="en-US" sz="800" b="1" smtClean="0"/>
              <a:t>S</a:t>
            </a:r>
            <a:r>
              <a:rPr lang="en-US" sz="800" smtClean="0"/>
              <a:t>ensing or i</a:t>
            </a:r>
            <a:r>
              <a:rPr lang="en-US" sz="800" b="1" smtClean="0"/>
              <a:t>N</a:t>
            </a:r>
            <a:r>
              <a:rPr lang="en-US" sz="800" smtClean="0"/>
              <a:t>tuitive. Sensing types prefer hearing the facts in detail, intuitives prefer hearing patterns and overviews. It is well-known in education theory that some folks prefer to start with examples, while others prefer the overview first. Sensing types tend to be practical and realistic while intuitive types tend to be forward looking and idealistic. Again, can you think of people on both sides of this? [Our class: (S 3)/(N 14); Programmers: evenly split; Population: 25% N; Examples: S - Franklin Roosevelt, N - Albert Einstein; Potential: S's will know details and construct examples. N's will see big pictures and ignore "implementation details“]</a:t>
            </a:r>
          </a:p>
          <a:p>
            <a:pPr>
              <a:lnSpc>
                <a:spcPct val="80000"/>
              </a:lnSpc>
            </a:pPr>
            <a:r>
              <a:rPr lang="en-US" sz="800" b="1" smtClean="0"/>
              <a:t>The way you make decisions</a:t>
            </a:r>
            <a:r>
              <a:rPr lang="en-US" sz="800" smtClean="0"/>
              <a:t> - Here, you can be categorized as either </a:t>
            </a:r>
            <a:r>
              <a:rPr lang="en-US" sz="800" b="1" smtClean="0"/>
              <a:t>T</a:t>
            </a:r>
            <a:r>
              <a:rPr lang="en-US" sz="800" smtClean="0"/>
              <a:t>hinking or </a:t>
            </a:r>
            <a:r>
              <a:rPr lang="en-US" sz="800" b="1" smtClean="0"/>
              <a:t>F</a:t>
            </a:r>
            <a:r>
              <a:rPr lang="en-US" sz="800" smtClean="0"/>
              <a:t>eeling. Thinkers decide based on logic and objective facts, feelers decide based on personal values and intuitions. Thinkers tend to make long range plans based on principle, feelers tend to react in the short term. This one is bit harder - can you think of people on both sides here? [Our class: (T 11)/(F 6); Programmers: 90% T; Population: 50/50; Examples: T - Thomas Edison, F - Mother Teresa; Potential: T's tend to be more logical but can be cold. F's will respond to users better, but may waffle]</a:t>
            </a:r>
          </a:p>
          <a:p>
            <a:pPr>
              <a:lnSpc>
                <a:spcPct val="80000"/>
              </a:lnSpc>
            </a:pPr>
            <a:r>
              <a:rPr lang="en-US" sz="800" b="1" smtClean="0"/>
              <a:t>The way you organize your life </a:t>
            </a:r>
            <a:r>
              <a:rPr lang="en-US" sz="800" smtClean="0"/>
              <a:t>- Here you can be categorized as wanting to direct your life, called </a:t>
            </a:r>
            <a:r>
              <a:rPr lang="en-US" sz="800" b="1" smtClean="0"/>
              <a:t>J</a:t>
            </a:r>
            <a:r>
              <a:rPr lang="en-US" sz="800" smtClean="0"/>
              <a:t>udgment, or to discover life as you go on, called </a:t>
            </a:r>
            <a:r>
              <a:rPr lang="en-US" sz="800" b="1" smtClean="0"/>
              <a:t>P</a:t>
            </a:r>
            <a:r>
              <a:rPr lang="en-US" sz="800" smtClean="0"/>
              <a:t>erception. This differs from the previous category, which considers </a:t>
            </a:r>
            <a:r>
              <a:rPr lang="en-US" sz="800" i="1" smtClean="0"/>
              <a:t>how</a:t>
            </a:r>
            <a:r>
              <a:rPr lang="en-US" sz="800" smtClean="0"/>
              <a:t> you want to make decisions, in that this one considers </a:t>
            </a:r>
            <a:r>
              <a:rPr lang="en-US" sz="800" i="1" smtClean="0"/>
              <a:t>when</a:t>
            </a:r>
            <a:r>
              <a:rPr lang="en-US" sz="800" smtClean="0"/>
              <a:t> you want to make decisions. Judgers create and adhere to master plans, perceivers remain flexible and spontaneous. Again, can you think of people on both sides? [Our class: (J 12)/(P 5); Programmers: ???; Population: 50/50; Examples: J - Margaret Thatcher, P - Elvis Presley; Potential: J's will plan, but may be rigid. P's will go with the flow, but may not get to things.]</a:t>
            </a:r>
          </a:p>
          <a:p>
            <a:pPr>
              <a:lnSpc>
                <a:spcPct val="80000"/>
              </a:lnSpc>
            </a:pPr>
            <a:r>
              <a:rPr lang="en-US" sz="800" smtClean="0"/>
              <a:t>Questions to ask:</a:t>
            </a:r>
          </a:p>
          <a:p>
            <a:pPr>
              <a:lnSpc>
                <a:spcPct val="80000"/>
              </a:lnSpc>
              <a:buFontTx/>
              <a:buChar char="•"/>
            </a:pPr>
            <a:r>
              <a:rPr lang="en-US" sz="800" smtClean="0"/>
              <a:t>How accurate do you think this sort of test is? If you took it or some other test like it, would you expect to get the same answer? </a:t>
            </a:r>
          </a:p>
          <a:p>
            <a:pPr>
              <a:lnSpc>
                <a:spcPct val="80000"/>
              </a:lnSpc>
              <a:buFontTx/>
              <a:buChar char="•"/>
            </a:pPr>
            <a:r>
              <a:rPr lang="en-US" sz="800" smtClean="0"/>
              <a:t>Do you think these categorizations could be of any use, or are the just a bunch of nonsense? </a:t>
            </a:r>
          </a:p>
          <a:p>
            <a:pPr>
              <a:lnSpc>
                <a:spcPct val="80000"/>
              </a:lnSpc>
              <a:buFontTx/>
              <a:buChar char="•"/>
            </a:pPr>
            <a:r>
              <a:rPr lang="en-US" sz="800" smtClean="0"/>
              <a:t>What sort of person makes the best programmer? [IS/NTJ -25-40%]  the best designer? the best team leader [ENTJ]? </a:t>
            </a:r>
          </a:p>
          <a:p>
            <a:pPr>
              <a:lnSpc>
                <a:spcPct val="80000"/>
              </a:lnSpc>
              <a:buFontTx/>
              <a:buChar char="•"/>
            </a:pPr>
            <a:r>
              <a:rPr lang="en-US" sz="800" smtClean="0"/>
              <a:t>What sort of people would the ideal software development team have? [all kinds – don’t be smug]</a:t>
            </a:r>
          </a:p>
          <a:p>
            <a:pPr>
              <a:lnSpc>
                <a:spcPct val="80000"/>
              </a:lnSpc>
            </a:pPr>
            <a:endParaRPr lang="en-US" sz="8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CAF39B3-2AAF-4429-9826-88ADC617BE7E}" type="slidenum">
              <a:rPr lang="en-US"/>
              <a:pPr/>
              <a:t>6</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609600" y="4343400"/>
            <a:ext cx="5943600" cy="4114800"/>
          </a:xfrm>
          <a:noFill/>
          <a:ln/>
        </p:spPr>
        <p:txBody>
          <a:bodyPr/>
          <a:lstStyle/>
          <a:p>
            <a:r>
              <a:rPr lang="en-US" smtClean="0"/>
              <a:t>What will you use for your project team?</a:t>
            </a:r>
          </a:p>
          <a:p>
            <a:endParaRPr lang="en-US" smtClean="0"/>
          </a:p>
          <a:p>
            <a:r>
              <a:rPr lang="en-US" smtClean="0"/>
              <a:t>This is commonly known as </a:t>
            </a:r>
            <a:r>
              <a:rPr lang="en-US" b="1" smtClean="0"/>
              <a:t>Brooks’ Law</a:t>
            </a:r>
            <a:r>
              <a:rPr lang="en-US" smtClean="0"/>
              <a:t>.  Is this true?</a:t>
            </a:r>
          </a:p>
          <a:p>
            <a:r>
              <a:rPr lang="en-US" smtClean="0"/>
              <a:t>Individual contributions are not additive - If a project takes 1 person a year, then 4 people should be able to do it 3 months. Right? Wrong!</a:t>
            </a:r>
          </a:p>
          <a:p>
            <a:pPr>
              <a:buFontTx/>
              <a:buChar char="•"/>
            </a:pPr>
            <a:r>
              <a:rPr lang="en-US" smtClean="0"/>
              <a:t>Not all projects can be divided easily.</a:t>
            </a:r>
          </a:p>
          <a:p>
            <a:r>
              <a:rPr lang="en-US" smtClean="0"/>
              <a:t>	e.g., If 1 person can shovel the driveway in 1 hour, then 2 people can do it in 30 minutes (?).</a:t>
            </a:r>
          </a:p>
          <a:p>
            <a:r>
              <a:rPr lang="en-US" smtClean="0"/>
              <a:t>	e.g., However, while 1 woman can have a baby in 9 months, 3 can’t have one in 3 months!</a:t>
            </a:r>
          </a:p>
          <a:p>
            <a:r>
              <a:rPr lang="en-US" smtClean="0"/>
              <a:t>	The 4 people may take a year to finish the project as well and it may not be as good.  </a:t>
            </a:r>
          </a:p>
          <a:p>
            <a:pPr>
              <a:buFontTx/>
              <a:buChar char="•"/>
            </a:pPr>
            <a:r>
              <a:rPr lang="en-US" smtClean="0"/>
              <a:t>Multi-person team projects require coordination</a:t>
            </a:r>
          </a:p>
          <a:p>
            <a:r>
              <a:rPr lang="en-US" smtClean="0"/>
              <a:t>	jobs must be decomposed</a:t>
            </a:r>
          </a:p>
          <a:p>
            <a:r>
              <a:rPr lang="en-US" smtClean="0"/>
              <a:t>	communication lines increase exponentially</a:t>
            </a:r>
          </a:p>
          <a:p>
            <a:r>
              <a:rPr lang="en-US" smtClean="0"/>
              <a:t>		the people may argue, which wastes time</a:t>
            </a:r>
          </a:p>
          <a:p>
            <a:r>
              <a:rPr lang="en-US" smtClean="0"/>
              <a:t>	APIs must be developed</a:t>
            </a:r>
          </a:p>
          <a:p>
            <a:r>
              <a:rPr lang="en-US" smtClean="0"/>
              <a:t>These are management issues.</a:t>
            </a:r>
          </a:p>
          <a:p>
            <a:endParaRPr lang="en-US" smtClean="0"/>
          </a:p>
          <a:p>
            <a:endParaRPr lang="en-US" smtClean="0"/>
          </a:p>
          <a:p>
            <a:endParaRPr lang="en-US" smtClean="0"/>
          </a:p>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6CFB400-0252-48F7-91E4-6330BF9E9CC8}" type="slidenum">
              <a:rPr lang="en-US"/>
              <a:pPr/>
              <a:t>7</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609600" y="4343400"/>
            <a:ext cx="5943600" cy="4114800"/>
          </a:xfrm>
          <a:noFill/>
          <a:ln/>
        </p:spPr>
        <p:txBody>
          <a:bodyPr/>
          <a:lstStyle/>
          <a:p>
            <a:r>
              <a:rPr lang="en-US" smtClean="0"/>
              <a:t>Egoless programmers work as team members, not individuals.</a:t>
            </a:r>
          </a:p>
          <a:p>
            <a:r>
              <a:rPr lang="en-US" smtClean="0"/>
              <a:t>Advantages:</a:t>
            </a:r>
          </a:p>
          <a:p>
            <a:r>
              <a:rPr lang="en-US" smtClean="0"/>
              <a:t>	Work satisfaction with respect to debugging/testing and egalitarian structure</a:t>
            </a:r>
          </a:p>
          <a:p>
            <a:r>
              <a:rPr lang="en-US" smtClean="0"/>
              <a:t>	Probably better for research and hard problems</a:t>
            </a:r>
          </a:p>
          <a:p>
            <a:r>
              <a:rPr lang="en-US" smtClean="0"/>
              <a:t>Problems:</a:t>
            </a:r>
          </a:p>
          <a:p>
            <a:r>
              <a:rPr lang="en-US" smtClean="0"/>
              <a:t>	Don’t scale well</a:t>
            </a:r>
          </a:p>
          <a:p>
            <a:r>
              <a:rPr lang="en-US" smtClean="0"/>
              <a:t>	Hard to manage</a:t>
            </a:r>
          </a:p>
          <a:p>
            <a:r>
              <a:rPr lang="en-US" smtClean="0"/>
              <a:t>	Too many communication lines to work quickly – “too much democracy”</a:t>
            </a:r>
          </a:p>
          <a:p>
            <a:r>
              <a:rPr lang="en-US" smtClean="0"/>
              <a:t>	No data to support their effectiveness</a:t>
            </a:r>
          </a:p>
          <a:p>
            <a:r>
              <a:rPr lang="en-US" smtClean="0"/>
              <a:t>	Programmers aren’t really equal and resent being treated that way</a:t>
            </a:r>
          </a:p>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2969A9A7-E562-4C92-99FB-AB0DF6C4AA81}" type="slidenum">
              <a:rPr lang="en-US"/>
              <a:pPr/>
              <a:t>8</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09600" y="4343400"/>
            <a:ext cx="5943600" cy="4114800"/>
          </a:xfrm>
          <a:noFill/>
          <a:ln/>
        </p:spPr>
        <p:txBody>
          <a:bodyPr/>
          <a:lstStyle/>
          <a:p>
            <a:r>
              <a:rPr lang="en-US" smtClean="0"/>
              <a:t>Brooks’ suggestion of the </a:t>
            </a:r>
            <a:r>
              <a:rPr lang="en-US" i="1" smtClean="0"/>
              <a:t>surgical team </a:t>
            </a:r>
            <a:r>
              <a:rPr lang="en-US" smtClean="0"/>
              <a:t>anology</a:t>
            </a:r>
          </a:p>
          <a:p>
            <a:r>
              <a:rPr lang="en-US" smtClean="0"/>
              <a:t>Advantages: </a:t>
            </a:r>
          </a:p>
          <a:p>
            <a:r>
              <a:rPr lang="en-US" smtClean="0"/>
              <a:t>	reduced communication lines</a:t>
            </a:r>
          </a:p>
          <a:p>
            <a:r>
              <a:rPr lang="en-US" smtClean="0"/>
              <a:t>	specialization</a:t>
            </a:r>
          </a:p>
          <a:p>
            <a:r>
              <a:rPr lang="en-US" smtClean="0"/>
              <a:t>	efficient and produces a </a:t>
            </a:r>
            <a:r>
              <a:rPr lang="en-US" i="1" smtClean="0"/>
              <a:t>unified </a:t>
            </a:r>
            <a:r>
              <a:rPr lang="en-US" smtClean="0"/>
              <a:t>product (good for, e.g., kernels)</a:t>
            </a:r>
          </a:p>
          <a:p>
            <a:r>
              <a:rPr lang="en-US" smtClean="0"/>
              <a:t>	Example: NewYorkTimes project, </a:t>
            </a:r>
          </a:p>
          <a:p>
            <a:r>
              <a:rPr lang="en-US" smtClean="0"/>
              <a:t>		83000 LOC in 22 months, most in the last 6 months</a:t>
            </a:r>
          </a:p>
          <a:p>
            <a:r>
              <a:rPr lang="en-US" smtClean="0"/>
              <a:t>		21 faults in first 5 weeks of acceptance tests</a:t>
            </a:r>
          </a:p>
          <a:p>
            <a:r>
              <a:rPr lang="en-US" smtClean="0"/>
              <a:t>		25 more in first year of operation</a:t>
            </a:r>
          </a:p>
          <a:p>
            <a:r>
              <a:rPr lang="en-US" smtClean="0"/>
              <a:t>	explanations - 1 PL/1 project, great people, superb leader (F. Terry Baker)</a:t>
            </a:r>
          </a:p>
          <a:p>
            <a:r>
              <a:rPr lang="en-US" smtClean="0"/>
              <a:t>Problems:</a:t>
            </a:r>
          </a:p>
          <a:p>
            <a:r>
              <a:rPr lang="en-US" smtClean="0"/>
              <a:t>	Hard to find the combination of manager/programmer</a:t>
            </a:r>
          </a:p>
          <a:p>
            <a:r>
              <a:rPr lang="en-US" smtClean="0"/>
              <a:t>	Only one designer limits the (design) size of the project</a:t>
            </a:r>
          </a:p>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E945221B-1C6C-41BC-9078-FA3C83181C04}" type="slidenum">
              <a:rPr lang="en-US"/>
              <a:pPr/>
              <a:t>9</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609600" y="4343400"/>
            <a:ext cx="5943600" cy="4114800"/>
          </a:xfrm>
          <a:noFill/>
          <a:ln/>
        </p:spPr>
        <p:txBody>
          <a:bodyPr/>
          <a:lstStyle/>
          <a:p>
            <a:r>
              <a:rPr lang="en-US" smtClean="0"/>
              <a:t>Advantages:</a:t>
            </a:r>
          </a:p>
          <a:p>
            <a:r>
              <a:rPr lang="en-US" smtClean="0"/>
              <a:t>	Agile – responsive to change</a:t>
            </a:r>
          </a:p>
          <a:p>
            <a:r>
              <a:rPr lang="en-US" smtClean="0"/>
              <a:t>Problems:</a:t>
            </a:r>
          </a:p>
          <a:p>
            <a:r>
              <a:rPr lang="en-US" smtClean="0"/>
              <a:t>	Not clear how it scales</a:t>
            </a:r>
          </a:p>
          <a:p>
            <a:r>
              <a:rPr lang="en-US" smtClean="0"/>
              <a:t>Note that this practice is as old as Echert and Mauchly – Kent Beck didn’t invent it.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A4A7343-8B2A-4145-8A76-C9CA8A041C03}" type="slidenum">
              <a:rPr lang="en-US"/>
              <a:pPr/>
              <a:t>10</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609600" y="4343400"/>
            <a:ext cx="5943600" cy="4114800"/>
          </a:xfrm>
          <a:noFill/>
          <a:ln/>
        </p:spPr>
        <p:txBody>
          <a:bodyPr/>
          <a:lstStyle/>
          <a:p>
            <a:r>
              <a:rPr lang="en-US" smtClean="0"/>
              <a:t>Advantages:</a:t>
            </a:r>
          </a:p>
          <a:p>
            <a:r>
              <a:rPr lang="en-US" smtClean="0"/>
              <a:t>	Removes the need for the rare managerial/technical leader.</a:t>
            </a:r>
          </a:p>
          <a:p>
            <a:r>
              <a:rPr lang="en-US" smtClean="0"/>
              <a:t>	This is a very common approach.</a:t>
            </a:r>
          </a:p>
          <a:p>
            <a:r>
              <a:rPr lang="en-US" smtClean="0"/>
              <a:t>Problems:</a:t>
            </a:r>
          </a:p>
          <a:p>
            <a:r>
              <a:rPr lang="en-US" smtClean="0"/>
              <a:t>	Leads to multiple lines of communication.</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0" y="0"/>
            <a:ext cx="3505200" cy="6858000"/>
          </a:xfrm>
          <a:prstGeom prst="rect">
            <a:avLst/>
          </a:prstGeom>
          <a:gradFill rotWithShape="1">
            <a:gsLst>
              <a:gs pos="0">
                <a:srgbClr val="C8C864">
                  <a:alpha val="50999"/>
                </a:srgbClr>
              </a:gs>
              <a:gs pos="100000">
                <a:srgbClr val="C8C864">
                  <a:gamma/>
                  <a:shade val="46275"/>
                  <a:invGamma/>
                  <a:alpha val="0"/>
                </a:srgbClr>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5" name="Rectangle 3"/>
          <p:cNvSpPr>
            <a:spLocks noChangeArrowheads="1"/>
          </p:cNvSpPr>
          <p:nvPr/>
        </p:nvSpPr>
        <p:spPr bwMode="hidden">
          <a:xfrm>
            <a:off x="0" y="1690688"/>
            <a:ext cx="9144000" cy="2533650"/>
          </a:xfrm>
          <a:prstGeom prst="rect">
            <a:avLst/>
          </a:prstGeom>
          <a:gradFill rotWithShape="1">
            <a:gsLst>
              <a:gs pos="0">
                <a:srgbClr val="C8C864"/>
              </a:gs>
              <a:gs pos="100000">
                <a:srgbClr val="C8C864">
                  <a:gamma/>
                  <a:shade val="46275"/>
                  <a:invGamma/>
                  <a:alpha val="0"/>
                </a:srgbClr>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pic>
        <p:nvPicPr>
          <p:cNvPr id="6" name="Picture 6" descr="calvin-seal"/>
          <p:cNvPicPr>
            <a:picLocks noChangeAspect="1" noChangeArrowheads="1"/>
          </p:cNvPicPr>
          <p:nvPr/>
        </p:nvPicPr>
        <p:blipFill>
          <a:blip r:embed="rId2" cstate="print"/>
          <a:srcRect/>
          <a:stretch>
            <a:fillRect/>
          </a:stretch>
        </p:blipFill>
        <p:spPr bwMode="auto">
          <a:xfrm>
            <a:off x="381000" y="2209800"/>
            <a:ext cx="1447800" cy="1447800"/>
          </a:xfrm>
          <a:prstGeom prst="rect">
            <a:avLst/>
          </a:prstGeom>
          <a:noFill/>
          <a:ln w="9525">
            <a:noFill/>
            <a:miter lim="800000"/>
            <a:headEnd/>
            <a:tailEnd/>
          </a:ln>
        </p:spPr>
      </p:pic>
      <p:sp>
        <p:nvSpPr>
          <p:cNvPr id="258052" name="Rectangle 4"/>
          <p:cNvSpPr>
            <a:spLocks noGrp="1" noChangeArrowheads="1"/>
          </p:cNvSpPr>
          <p:nvPr>
            <p:ph type="ctrTitle"/>
          </p:nvPr>
        </p:nvSpPr>
        <p:spPr>
          <a:xfrm>
            <a:off x="2209800" y="1828800"/>
            <a:ext cx="6781800" cy="2209800"/>
          </a:xfrm>
        </p:spPr>
        <p:txBody>
          <a:bodyPr/>
          <a:lstStyle>
            <a:lvl1pPr>
              <a:defRPr sz="5000">
                <a:solidFill>
                  <a:srgbClr val="FFFFFF"/>
                </a:solidFill>
              </a:defRPr>
            </a:lvl1pPr>
          </a:lstStyle>
          <a:p>
            <a:r>
              <a:rPr lang="en-US"/>
              <a:t>Click to edit Master title style</a:t>
            </a:r>
          </a:p>
        </p:txBody>
      </p:sp>
      <p:sp>
        <p:nvSpPr>
          <p:cNvPr id="258053" name="Rectangle 5"/>
          <p:cNvSpPr>
            <a:spLocks noGrp="1" noChangeArrowheads="1"/>
          </p:cNvSpPr>
          <p:nvPr>
            <p:ph type="subTitle" idx="1"/>
          </p:nvPr>
        </p:nvSpPr>
        <p:spPr>
          <a:xfrm>
            <a:off x="2209800" y="4267200"/>
            <a:ext cx="6781800" cy="1752600"/>
          </a:xfrm>
        </p:spPr>
        <p:txBody>
          <a:bodyPr/>
          <a:lstStyle>
            <a:lvl1pPr marL="0" indent="0">
              <a:buFont typeface="Arial" charset="0"/>
              <a:buNone/>
              <a:defRPr sz="34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55DBF1A6-0C32-4282-8ED3-C105D5695F4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5E94412B-EA2E-4E3F-8A34-64C6CE64ECD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86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
          <p:cNvSpPr>
            <a:spLocks noGrp="1" noChangeArrowheads="1"/>
          </p:cNvSpPr>
          <p:nvPr>
            <p:ph type="sldNum" sz="quarter" idx="10"/>
          </p:nvPr>
        </p:nvSpPr>
        <p:spPr>
          <a:ln/>
        </p:spPr>
        <p:txBody>
          <a:bodyPr/>
          <a:lstStyle>
            <a:lvl1pPr>
              <a:defRPr/>
            </a:lvl1pPr>
          </a:lstStyle>
          <a:p>
            <a:pPr>
              <a:defRPr/>
            </a:pPr>
            <a:fld id="{2B09CEB1-9708-46C7-8113-4230D372ED9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pPr>
              <a:defRPr/>
            </a:pPr>
            <a:fld id="{A401ACB9-2738-4293-871D-0F26EE70334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sldNum" sz="quarter" idx="10"/>
          </p:nvPr>
        </p:nvSpPr>
        <p:spPr>
          <a:ln/>
        </p:spPr>
        <p:txBody>
          <a:bodyPr/>
          <a:lstStyle>
            <a:lvl1pPr>
              <a:defRPr/>
            </a:lvl1pPr>
          </a:lstStyle>
          <a:p>
            <a:pPr>
              <a:defRPr/>
            </a:pPr>
            <a:fld id="{3FB39AC7-CF4A-47E4-83E8-3D15D1F52A3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sldNum" sz="quarter" idx="10"/>
          </p:nvPr>
        </p:nvSpPr>
        <p:spPr>
          <a:ln/>
        </p:spPr>
        <p:txBody>
          <a:bodyPr/>
          <a:lstStyle>
            <a:lvl1pPr>
              <a:defRPr/>
            </a:lvl1pPr>
          </a:lstStyle>
          <a:p>
            <a:pPr>
              <a:defRPr/>
            </a:pPr>
            <a:fld id="{8996339C-F56E-4FD6-8764-FAA193B5A47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sldNum" sz="quarter" idx="10"/>
          </p:nvPr>
        </p:nvSpPr>
        <p:spPr>
          <a:ln/>
        </p:spPr>
        <p:txBody>
          <a:bodyPr/>
          <a:lstStyle>
            <a:lvl1pPr>
              <a:defRPr/>
            </a:lvl1pPr>
          </a:lstStyle>
          <a:p>
            <a:pPr>
              <a:defRPr/>
            </a:pPr>
            <a:fld id="{BB46A044-AAE4-4906-B494-41E4526D867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sldNum" sz="quarter" idx="10"/>
          </p:nvPr>
        </p:nvSpPr>
        <p:spPr>
          <a:ln/>
        </p:spPr>
        <p:txBody>
          <a:bodyPr/>
          <a:lstStyle>
            <a:lvl1pPr>
              <a:defRPr/>
            </a:lvl1pPr>
          </a:lstStyle>
          <a:p>
            <a:pPr>
              <a:defRPr/>
            </a:pPr>
            <a:fld id="{F411B49C-6755-40B1-AD27-523B2502D45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sldNum" sz="quarter" idx="10"/>
          </p:nvPr>
        </p:nvSpPr>
        <p:spPr>
          <a:ln/>
        </p:spPr>
        <p:txBody>
          <a:bodyPr/>
          <a:lstStyle>
            <a:lvl1pPr>
              <a:defRPr/>
            </a:lvl1pPr>
          </a:lstStyle>
          <a:p>
            <a:pPr>
              <a:defRPr/>
            </a:pPr>
            <a:fld id="{3CB75959-A659-4D62-B8CC-CBA4222C9F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pPr>
              <a:defRPr/>
            </a:pPr>
            <a:fld id="{6394E110-C3EA-4E49-9981-8B7EEEB2F5F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pPr>
              <a:defRPr/>
            </a:pPr>
            <a:fld id="{F849706B-E013-4B13-85F0-CA073B7EE89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7026" name="Rectangle 2"/>
          <p:cNvSpPr>
            <a:spLocks noGrp="1" noChangeArrowheads="1"/>
          </p:cNvSpPr>
          <p:nvPr>
            <p:ph type="sldNum" sz="quarter" idx="4"/>
          </p:nvPr>
        </p:nvSpPr>
        <p:spPr bwMode="auto">
          <a:xfrm>
            <a:off x="7010400" y="0"/>
            <a:ext cx="2133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900" smtClean="0">
                <a:latin typeface="Arial Unicode MS" pitchFamily="34" charset="-128"/>
              </a:defRPr>
            </a:lvl1pPr>
          </a:lstStyle>
          <a:p>
            <a:pPr>
              <a:defRPr/>
            </a:pPr>
            <a:fld id="{359E2E44-0443-4C0C-B354-97C346E7215D}" type="slidenum">
              <a:rPr lang="en-US"/>
              <a:pPr>
                <a:defRPr/>
              </a:pPr>
              <a:t>‹#›</a:t>
            </a:fld>
            <a:endParaRPr lang="en-US"/>
          </a:p>
        </p:txBody>
      </p:sp>
      <p:sp>
        <p:nvSpPr>
          <p:cNvPr id="257027" name="Rectangle 3"/>
          <p:cNvSpPr>
            <a:spLocks noChangeArrowheads="1"/>
          </p:cNvSpPr>
          <p:nvPr/>
        </p:nvSpPr>
        <p:spPr bwMode="auto">
          <a:xfrm>
            <a:off x="0" y="0"/>
            <a:ext cx="9144000" cy="457200"/>
          </a:xfrm>
          <a:prstGeom prst="rect">
            <a:avLst/>
          </a:prstGeom>
          <a:gradFill rotWithShape="1">
            <a:gsLst>
              <a:gs pos="0">
                <a:srgbClr val="C8C864"/>
              </a:gs>
              <a:gs pos="100000">
                <a:srgbClr val="C8C864">
                  <a:gamma/>
                  <a:shade val="46275"/>
                  <a:invGamma/>
                  <a:alpha val="0"/>
                </a:srgbClr>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4100" name="Rectangle 4"/>
          <p:cNvSpPr>
            <a:spLocks noGrp="1" noChangeArrowheads="1"/>
          </p:cNvSpPr>
          <p:nvPr>
            <p:ph type="title"/>
          </p:nvPr>
        </p:nvSpPr>
        <p:spPr bwMode="auto">
          <a:xfrm>
            <a:off x="457200" y="4572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1" name="Rectangle 5"/>
          <p:cNvSpPr>
            <a:spLocks noGrp="1" noChangeArrowheads="1"/>
          </p:cNvSpPr>
          <p:nvPr>
            <p:ph type="body" idx="1"/>
          </p:nvPr>
        </p:nvSpPr>
        <p:spPr bwMode="auto">
          <a:xfrm>
            <a:off x="457200" y="16002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102" name="Picture 6" descr="calvin-seal"/>
          <p:cNvPicPr>
            <a:picLocks noChangeAspect="1" noChangeArrowheads="1"/>
          </p:cNvPicPr>
          <p:nvPr/>
        </p:nvPicPr>
        <p:blipFill>
          <a:blip r:embed="rId14" cstate="print"/>
          <a:srcRect/>
          <a:stretch>
            <a:fillRect/>
          </a:stretch>
        </p:blipFill>
        <p:spPr bwMode="auto">
          <a:xfrm>
            <a:off x="0" y="0"/>
            <a:ext cx="457200" cy="457200"/>
          </a:xfrm>
          <a:prstGeom prst="rect">
            <a:avLst/>
          </a:prstGeom>
          <a:noFill/>
          <a:ln w="9525">
            <a:noFill/>
            <a:miter lim="800000"/>
            <a:headEnd/>
            <a:tailEnd/>
          </a:ln>
        </p:spPr>
      </p:pic>
      <p:sp>
        <p:nvSpPr>
          <p:cNvPr id="257031" name="Rectangle 7"/>
          <p:cNvSpPr>
            <a:spLocks noChangeArrowheads="1"/>
          </p:cNvSpPr>
          <p:nvPr/>
        </p:nvSpPr>
        <p:spPr bwMode="auto">
          <a:xfrm>
            <a:off x="7239000" y="6629400"/>
            <a:ext cx="1905000" cy="228600"/>
          </a:xfrm>
          <a:prstGeom prst="rect">
            <a:avLst/>
          </a:prstGeom>
          <a:noFill/>
          <a:ln w="9525">
            <a:noFill/>
            <a:miter lim="800000"/>
            <a:headEnd/>
            <a:tailEnd/>
          </a:ln>
          <a:effectLst/>
        </p:spPr>
        <p:txBody>
          <a:bodyPr/>
          <a:lstStyle/>
          <a:p>
            <a:pPr algn="r">
              <a:defRPr/>
            </a:pPr>
            <a:r>
              <a:rPr lang="en-US" sz="900" dirty="0">
                <a:latin typeface="Arial Unicode MS" pitchFamily="34" charset="-128"/>
              </a:rPr>
              <a:t>© Keith Vander Linden, </a:t>
            </a:r>
            <a:r>
              <a:rPr lang="en-US" sz="900" dirty="0" smtClean="0">
                <a:latin typeface="Arial Unicode MS" pitchFamily="34" charset="-128"/>
              </a:rPr>
              <a:t>2009</a:t>
            </a:r>
            <a:endParaRPr lang="en-US" sz="900" dirty="0">
              <a:latin typeface="Arial Unicode MS" pitchFamily="34" charset="-128"/>
            </a:endParaRPr>
          </a:p>
        </p:txBody>
      </p:sp>
    </p:spTree>
  </p:cSld>
  <p:clrMap bg1="lt1" tx1="dk1" bg2="lt2" tx2="dk2" accent1="accent1" accent2="accent2" accent3="accent3" accent4="accent4" accent5="accent5" accent6="accent6" hlink="hlink" folHlink="folHlink"/>
  <p:sldLayoutIdLst>
    <p:sldLayoutId id="2147483675"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80000"/>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SzPct val="6500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70000"/>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Font typeface="Wingdings" pitchFamily="2" charset="2"/>
        <a:buChar char=" "/>
        <a:defRPr sz="2000">
          <a:solidFill>
            <a:schemeClr val="tx1"/>
          </a:solidFill>
          <a:latin typeface="+mn-lt"/>
        </a:defRPr>
      </a:lvl5pPr>
      <a:lvl6pPr marL="25146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6pPr>
      <a:lvl7pPr marL="29718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7pPr>
      <a:lvl8pPr marL="34290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8pPr>
      <a:lvl9pPr marL="3886200" indent="-228600" algn="l" rtl="0" fontAlgn="base">
        <a:spcBef>
          <a:spcPct val="20000"/>
        </a:spcBef>
        <a:spcAft>
          <a:spcPct val="0"/>
        </a:spcAft>
        <a:buClr>
          <a:schemeClr val="tx1"/>
        </a:buClr>
        <a:buFont typeface="Wingdings" pitchFamily="2" charset="2"/>
        <a:buChar char=" "/>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hyperlink" Target="http://www.threeriversinstitute.org/" TargetMode="External"/><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6854825" y="6613525"/>
            <a:ext cx="2289175" cy="244475"/>
          </a:xfrm>
          <a:prstGeom prst="rect">
            <a:avLst/>
          </a:prstGeom>
          <a:solidFill>
            <a:schemeClr val="bg1"/>
          </a:solidFill>
          <a:ln w="9525">
            <a:noFill/>
            <a:miter lim="800000"/>
            <a:headEnd/>
            <a:tailEnd/>
          </a:ln>
        </p:spPr>
        <p:txBody>
          <a:bodyPr wrap="none">
            <a:spAutoFit/>
          </a:bodyPr>
          <a:lstStyle/>
          <a:p>
            <a:r>
              <a:rPr lang="en-US" sz="1000">
                <a:latin typeface="Times New Roman" pitchFamily="18" charset="0"/>
              </a:rPr>
              <a:t>Dilbert © United Feature Syndicate, Inc. </a:t>
            </a:r>
          </a:p>
        </p:txBody>
      </p:sp>
      <p:pic>
        <p:nvPicPr>
          <p:cNvPr id="6147" name="Picture 8" descr="dilbert-planning"/>
          <p:cNvPicPr>
            <a:picLocks noChangeAspect="1" noChangeArrowheads="1"/>
          </p:cNvPicPr>
          <p:nvPr/>
        </p:nvPicPr>
        <p:blipFill>
          <a:blip r:embed="rId3" cstate="print"/>
          <a:srcRect/>
          <a:stretch>
            <a:fillRect/>
          </a:stretch>
        </p:blipFill>
        <p:spPr bwMode="auto">
          <a:xfrm>
            <a:off x="685800" y="0"/>
            <a:ext cx="7315200" cy="655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p:spPr>
        <p:txBody>
          <a:bodyPr/>
          <a:lstStyle/>
          <a:p>
            <a:fld id="{30A98818-8F0A-40D6-B0B2-4D20EC60F144}" type="slidenum">
              <a:rPr lang="en-US"/>
              <a:pPr/>
              <a:t>10</a:t>
            </a:fld>
            <a:endParaRPr lang="en-US"/>
          </a:p>
        </p:txBody>
      </p:sp>
      <p:sp>
        <p:nvSpPr>
          <p:cNvPr id="15363" name="Rectangle 2"/>
          <p:cNvSpPr>
            <a:spLocks noGrp="1" noChangeArrowheads="1"/>
          </p:cNvSpPr>
          <p:nvPr>
            <p:ph type="title"/>
          </p:nvPr>
        </p:nvSpPr>
        <p:spPr/>
        <p:txBody>
          <a:bodyPr/>
          <a:lstStyle/>
          <a:p>
            <a:pPr eaLnBrk="1" hangingPunct="1"/>
            <a:r>
              <a:rPr lang="en-US" smtClean="0"/>
              <a:t>Hybrid Structures 1</a:t>
            </a:r>
          </a:p>
        </p:txBody>
      </p:sp>
      <p:sp>
        <p:nvSpPr>
          <p:cNvPr id="15364" name="Rectangle 3"/>
          <p:cNvSpPr>
            <a:spLocks noGrp="1" noChangeArrowheads="1"/>
          </p:cNvSpPr>
          <p:nvPr>
            <p:ph type="body" idx="1"/>
          </p:nvPr>
        </p:nvSpPr>
        <p:spPr/>
        <p:txBody>
          <a:bodyPr/>
          <a:lstStyle/>
          <a:p>
            <a:pPr eaLnBrk="1" hangingPunct="1">
              <a:buFont typeface="Arial" charset="0"/>
              <a:buChar char=" "/>
            </a:pPr>
            <a:r>
              <a:rPr lang="en-US" smtClean="0"/>
              <a:t>Split the technical and non-technical management.</a:t>
            </a:r>
          </a:p>
          <a:p>
            <a:pPr lvl="2" eaLnBrk="1" hangingPunct="1"/>
            <a:endParaRPr lang="en-US" smtClean="0"/>
          </a:p>
        </p:txBody>
      </p:sp>
      <p:sp>
        <p:nvSpPr>
          <p:cNvPr id="15365" name="AutoShape 5"/>
          <p:cNvSpPr>
            <a:spLocks noChangeArrowheads="1"/>
          </p:cNvSpPr>
          <p:nvPr/>
        </p:nvSpPr>
        <p:spPr bwMode="auto">
          <a:xfrm>
            <a:off x="5562600" y="2743200"/>
            <a:ext cx="1219200" cy="631825"/>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Technical</a:t>
            </a:r>
          </a:p>
          <a:p>
            <a:pPr algn="ctr"/>
            <a:r>
              <a:rPr lang="en-US" sz="2000">
                <a:latin typeface="Arial Unicode MS" pitchFamily="34" charset="-128"/>
              </a:rPr>
              <a:t>Manager</a:t>
            </a:r>
          </a:p>
        </p:txBody>
      </p:sp>
      <p:sp>
        <p:nvSpPr>
          <p:cNvPr id="15366" name="AutoShape 6"/>
          <p:cNvSpPr>
            <a:spLocks noChangeArrowheads="1"/>
          </p:cNvSpPr>
          <p:nvPr/>
        </p:nvSpPr>
        <p:spPr bwMode="auto">
          <a:xfrm>
            <a:off x="5608638" y="5616575"/>
            <a:ext cx="1462087" cy="479425"/>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programmer</a:t>
            </a:r>
          </a:p>
        </p:txBody>
      </p:sp>
      <p:cxnSp>
        <p:nvCxnSpPr>
          <p:cNvPr id="15367" name="AutoShape 7"/>
          <p:cNvCxnSpPr>
            <a:cxnSpLocks noChangeShapeType="1"/>
            <a:stCxn id="15365" idx="2"/>
            <a:endCxn id="15381" idx="0"/>
          </p:cNvCxnSpPr>
          <p:nvPr/>
        </p:nvCxnSpPr>
        <p:spPr bwMode="auto">
          <a:xfrm flipH="1">
            <a:off x="5151438" y="3375025"/>
            <a:ext cx="1020762" cy="1524000"/>
          </a:xfrm>
          <a:prstGeom prst="straightConnector1">
            <a:avLst/>
          </a:prstGeom>
          <a:noFill/>
          <a:ln w="9525">
            <a:solidFill>
              <a:schemeClr val="tx1"/>
            </a:solidFill>
            <a:round/>
            <a:headEnd/>
            <a:tailEnd/>
          </a:ln>
        </p:spPr>
      </p:cxnSp>
      <p:cxnSp>
        <p:nvCxnSpPr>
          <p:cNvPr id="15368" name="AutoShape 8"/>
          <p:cNvCxnSpPr>
            <a:cxnSpLocks noChangeShapeType="1"/>
            <a:stCxn id="15365" idx="2"/>
            <a:endCxn id="15380" idx="0"/>
          </p:cNvCxnSpPr>
          <p:nvPr/>
        </p:nvCxnSpPr>
        <p:spPr bwMode="auto">
          <a:xfrm flipH="1">
            <a:off x="5700713" y="3375025"/>
            <a:ext cx="471487" cy="1882775"/>
          </a:xfrm>
          <a:prstGeom prst="straightConnector1">
            <a:avLst/>
          </a:prstGeom>
          <a:noFill/>
          <a:ln w="9525">
            <a:solidFill>
              <a:schemeClr val="tx1"/>
            </a:solidFill>
            <a:round/>
            <a:headEnd/>
            <a:tailEnd/>
          </a:ln>
        </p:spPr>
      </p:cxnSp>
      <p:cxnSp>
        <p:nvCxnSpPr>
          <p:cNvPr id="15369" name="AutoShape 9"/>
          <p:cNvCxnSpPr>
            <a:cxnSpLocks noChangeShapeType="1"/>
            <a:stCxn id="15365" idx="2"/>
            <a:endCxn id="15366" idx="0"/>
          </p:cNvCxnSpPr>
          <p:nvPr/>
        </p:nvCxnSpPr>
        <p:spPr bwMode="auto">
          <a:xfrm>
            <a:off x="6172200" y="3375025"/>
            <a:ext cx="168275" cy="2241550"/>
          </a:xfrm>
          <a:prstGeom prst="straightConnector1">
            <a:avLst/>
          </a:prstGeom>
          <a:noFill/>
          <a:ln w="9525">
            <a:solidFill>
              <a:schemeClr val="tx1"/>
            </a:solidFill>
            <a:round/>
            <a:headEnd/>
            <a:tailEnd/>
          </a:ln>
        </p:spPr>
      </p:cxnSp>
      <p:sp>
        <p:nvSpPr>
          <p:cNvPr id="15370" name="AutoShape 10"/>
          <p:cNvSpPr>
            <a:spLocks noChangeArrowheads="1"/>
          </p:cNvSpPr>
          <p:nvPr/>
        </p:nvSpPr>
        <p:spPr bwMode="auto">
          <a:xfrm>
            <a:off x="6888163" y="4899025"/>
            <a:ext cx="1463675" cy="477838"/>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librarian</a:t>
            </a:r>
          </a:p>
        </p:txBody>
      </p:sp>
      <p:cxnSp>
        <p:nvCxnSpPr>
          <p:cNvPr id="15371" name="AutoShape 11"/>
          <p:cNvCxnSpPr>
            <a:cxnSpLocks noChangeShapeType="1"/>
            <a:stCxn id="15365" idx="2"/>
            <a:endCxn id="15370" idx="0"/>
          </p:cNvCxnSpPr>
          <p:nvPr/>
        </p:nvCxnSpPr>
        <p:spPr bwMode="auto">
          <a:xfrm>
            <a:off x="6172200" y="3375025"/>
            <a:ext cx="1447800" cy="1524000"/>
          </a:xfrm>
          <a:prstGeom prst="straightConnector1">
            <a:avLst/>
          </a:prstGeom>
          <a:noFill/>
          <a:ln w="9525">
            <a:solidFill>
              <a:schemeClr val="tx1"/>
            </a:solidFill>
            <a:round/>
            <a:headEnd/>
            <a:tailEnd/>
          </a:ln>
        </p:spPr>
      </p:cxnSp>
      <p:sp>
        <p:nvSpPr>
          <p:cNvPr id="15372" name="AutoShape 14"/>
          <p:cNvSpPr>
            <a:spLocks noChangeArrowheads="1"/>
          </p:cNvSpPr>
          <p:nvPr/>
        </p:nvSpPr>
        <p:spPr bwMode="auto">
          <a:xfrm>
            <a:off x="7527925" y="3886200"/>
            <a:ext cx="1463675" cy="479425"/>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tester</a:t>
            </a:r>
          </a:p>
        </p:txBody>
      </p:sp>
      <p:cxnSp>
        <p:nvCxnSpPr>
          <p:cNvPr id="15373" name="AutoShape 15"/>
          <p:cNvCxnSpPr>
            <a:cxnSpLocks noChangeShapeType="1"/>
            <a:stCxn id="15365" idx="2"/>
            <a:endCxn id="15375" idx="1"/>
          </p:cNvCxnSpPr>
          <p:nvPr/>
        </p:nvCxnSpPr>
        <p:spPr bwMode="auto">
          <a:xfrm>
            <a:off x="6172200" y="3375025"/>
            <a:ext cx="1143000" cy="293688"/>
          </a:xfrm>
          <a:prstGeom prst="straightConnector1">
            <a:avLst/>
          </a:prstGeom>
          <a:noFill/>
          <a:ln w="9525">
            <a:solidFill>
              <a:schemeClr val="tx1"/>
            </a:solidFill>
            <a:round/>
            <a:headEnd/>
            <a:tailEnd/>
          </a:ln>
        </p:spPr>
      </p:cxnSp>
      <p:cxnSp>
        <p:nvCxnSpPr>
          <p:cNvPr id="15374" name="AutoShape 16"/>
          <p:cNvCxnSpPr>
            <a:cxnSpLocks noChangeShapeType="1"/>
            <a:stCxn id="15365" idx="2"/>
            <a:endCxn id="15372" idx="1"/>
          </p:cNvCxnSpPr>
          <p:nvPr/>
        </p:nvCxnSpPr>
        <p:spPr bwMode="auto">
          <a:xfrm>
            <a:off x="6172200" y="3375025"/>
            <a:ext cx="1355725" cy="750888"/>
          </a:xfrm>
          <a:prstGeom prst="straightConnector1">
            <a:avLst/>
          </a:prstGeom>
          <a:noFill/>
          <a:ln w="9525">
            <a:solidFill>
              <a:schemeClr val="tx1"/>
            </a:solidFill>
            <a:round/>
            <a:headEnd/>
            <a:tailEnd/>
          </a:ln>
        </p:spPr>
      </p:cxnSp>
      <p:sp>
        <p:nvSpPr>
          <p:cNvPr id="15375" name="AutoShape 17"/>
          <p:cNvSpPr>
            <a:spLocks noChangeArrowheads="1"/>
          </p:cNvSpPr>
          <p:nvPr/>
        </p:nvSpPr>
        <p:spPr bwMode="auto">
          <a:xfrm>
            <a:off x="7315200" y="3429000"/>
            <a:ext cx="1463675" cy="479425"/>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tester</a:t>
            </a:r>
          </a:p>
        </p:txBody>
      </p:sp>
      <p:sp>
        <p:nvSpPr>
          <p:cNvPr id="15376" name="AutoShape 18"/>
          <p:cNvSpPr>
            <a:spLocks noChangeArrowheads="1"/>
          </p:cNvSpPr>
          <p:nvPr/>
        </p:nvSpPr>
        <p:spPr bwMode="auto">
          <a:xfrm>
            <a:off x="3505200" y="3429000"/>
            <a:ext cx="1279525" cy="631825"/>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Financial</a:t>
            </a:r>
          </a:p>
          <a:p>
            <a:pPr algn="ctr"/>
            <a:r>
              <a:rPr lang="en-US" sz="2000">
                <a:latin typeface="Arial Unicode MS" pitchFamily="34" charset="-128"/>
              </a:rPr>
              <a:t>Manager</a:t>
            </a:r>
          </a:p>
        </p:txBody>
      </p:sp>
      <p:cxnSp>
        <p:nvCxnSpPr>
          <p:cNvPr id="15377" name="AutoShape 19"/>
          <p:cNvCxnSpPr>
            <a:cxnSpLocks noChangeShapeType="1"/>
            <a:stCxn id="15381" idx="0"/>
            <a:endCxn id="15376" idx="3"/>
          </p:cNvCxnSpPr>
          <p:nvPr/>
        </p:nvCxnSpPr>
        <p:spPr bwMode="auto">
          <a:xfrm flipH="1" flipV="1">
            <a:off x="4784725" y="3744913"/>
            <a:ext cx="366713" cy="1154112"/>
          </a:xfrm>
          <a:prstGeom prst="straightConnector1">
            <a:avLst/>
          </a:prstGeom>
          <a:noFill/>
          <a:ln w="9525">
            <a:solidFill>
              <a:schemeClr val="tx1"/>
            </a:solidFill>
            <a:prstDash val="dash"/>
            <a:round/>
            <a:headEnd/>
            <a:tailEnd/>
          </a:ln>
        </p:spPr>
      </p:cxnSp>
      <p:cxnSp>
        <p:nvCxnSpPr>
          <p:cNvPr id="15378" name="AutoShape 20"/>
          <p:cNvCxnSpPr>
            <a:cxnSpLocks noChangeShapeType="1"/>
            <a:stCxn id="15380" idx="0"/>
            <a:endCxn id="15376" idx="3"/>
          </p:cNvCxnSpPr>
          <p:nvPr/>
        </p:nvCxnSpPr>
        <p:spPr bwMode="auto">
          <a:xfrm flipH="1" flipV="1">
            <a:off x="4784725" y="3744913"/>
            <a:ext cx="915988" cy="1512887"/>
          </a:xfrm>
          <a:prstGeom prst="straightConnector1">
            <a:avLst/>
          </a:prstGeom>
          <a:noFill/>
          <a:ln w="9525">
            <a:solidFill>
              <a:schemeClr val="tx1"/>
            </a:solidFill>
            <a:prstDash val="dash"/>
            <a:round/>
            <a:headEnd/>
            <a:tailEnd/>
          </a:ln>
        </p:spPr>
      </p:cxnSp>
      <p:cxnSp>
        <p:nvCxnSpPr>
          <p:cNvPr id="15379" name="AutoShape 21"/>
          <p:cNvCxnSpPr>
            <a:cxnSpLocks noChangeShapeType="1"/>
            <a:stCxn id="15366" idx="0"/>
            <a:endCxn id="15376" idx="3"/>
          </p:cNvCxnSpPr>
          <p:nvPr/>
        </p:nvCxnSpPr>
        <p:spPr bwMode="auto">
          <a:xfrm flipH="1" flipV="1">
            <a:off x="4784725" y="3744913"/>
            <a:ext cx="1555750" cy="1871662"/>
          </a:xfrm>
          <a:prstGeom prst="straightConnector1">
            <a:avLst/>
          </a:prstGeom>
          <a:noFill/>
          <a:ln w="9525">
            <a:solidFill>
              <a:schemeClr val="tx1"/>
            </a:solidFill>
            <a:prstDash val="dash"/>
            <a:round/>
            <a:headEnd/>
            <a:tailEnd/>
          </a:ln>
        </p:spPr>
      </p:cxnSp>
      <p:sp>
        <p:nvSpPr>
          <p:cNvPr id="15380" name="AutoShape 12"/>
          <p:cNvSpPr>
            <a:spLocks noChangeArrowheads="1"/>
          </p:cNvSpPr>
          <p:nvPr/>
        </p:nvSpPr>
        <p:spPr bwMode="auto">
          <a:xfrm>
            <a:off x="4968875" y="5257800"/>
            <a:ext cx="1462088" cy="479425"/>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programmer</a:t>
            </a:r>
          </a:p>
        </p:txBody>
      </p:sp>
      <p:sp>
        <p:nvSpPr>
          <p:cNvPr id="15381" name="AutoShape 13"/>
          <p:cNvSpPr>
            <a:spLocks noChangeArrowheads="1"/>
          </p:cNvSpPr>
          <p:nvPr/>
        </p:nvSpPr>
        <p:spPr bwMode="auto">
          <a:xfrm>
            <a:off x="4419600" y="4899025"/>
            <a:ext cx="1463675" cy="477838"/>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programmer</a:t>
            </a:r>
          </a:p>
        </p:txBody>
      </p:sp>
      <p:cxnSp>
        <p:nvCxnSpPr>
          <p:cNvPr id="15382" name="AutoShape 22"/>
          <p:cNvCxnSpPr>
            <a:cxnSpLocks noChangeShapeType="1"/>
            <a:stCxn id="15370" idx="0"/>
            <a:endCxn id="15376" idx="3"/>
          </p:cNvCxnSpPr>
          <p:nvPr/>
        </p:nvCxnSpPr>
        <p:spPr bwMode="auto">
          <a:xfrm flipH="1" flipV="1">
            <a:off x="4784725" y="3744913"/>
            <a:ext cx="2835275" cy="1154112"/>
          </a:xfrm>
          <a:prstGeom prst="straightConnector1">
            <a:avLst/>
          </a:prstGeom>
          <a:noFill/>
          <a:ln w="9525">
            <a:solidFill>
              <a:schemeClr val="tx1"/>
            </a:solidFill>
            <a:prstDash val="dash"/>
            <a:round/>
            <a:headEnd/>
            <a:tailEnd/>
          </a:ln>
        </p:spPr>
      </p:cxnSp>
      <p:cxnSp>
        <p:nvCxnSpPr>
          <p:cNvPr id="15383" name="AutoShape 23"/>
          <p:cNvCxnSpPr>
            <a:cxnSpLocks noChangeShapeType="1"/>
            <a:stCxn id="15372" idx="1"/>
            <a:endCxn id="15376" idx="3"/>
          </p:cNvCxnSpPr>
          <p:nvPr/>
        </p:nvCxnSpPr>
        <p:spPr bwMode="auto">
          <a:xfrm flipH="1" flipV="1">
            <a:off x="4784725" y="3744913"/>
            <a:ext cx="2743200" cy="381000"/>
          </a:xfrm>
          <a:prstGeom prst="straightConnector1">
            <a:avLst/>
          </a:prstGeom>
          <a:noFill/>
          <a:ln w="9525">
            <a:solidFill>
              <a:schemeClr val="tx1"/>
            </a:solidFill>
            <a:prstDash val="dash"/>
            <a:round/>
            <a:headEnd/>
            <a:tailEnd/>
          </a:ln>
        </p:spPr>
      </p:cxnSp>
      <p:cxnSp>
        <p:nvCxnSpPr>
          <p:cNvPr id="15384" name="AutoShape 24"/>
          <p:cNvCxnSpPr>
            <a:cxnSpLocks noChangeShapeType="1"/>
            <a:stCxn id="15375" idx="1"/>
            <a:endCxn id="15376" idx="3"/>
          </p:cNvCxnSpPr>
          <p:nvPr/>
        </p:nvCxnSpPr>
        <p:spPr bwMode="auto">
          <a:xfrm flipH="1">
            <a:off x="4784725" y="3668713"/>
            <a:ext cx="2530475" cy="76200"/>
          </a:xfrm>
          <a:prstGeom prst="straightConnector1">
            <a:avLst/>
          </a:prstGeom>
          <a:noFill/>
          <a:ln w="9525">
            <a:solidFill>
              <a:schemeClr val="tx1"/>
            </a:solidFill>
            <a:prstDash val="dash"/>
            <a:round/>
            <a:headEnd/>
            <a:tailEnd/>
          </a:ln>
        </p:spPr>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p:spPr>
        <p:txBody>
          <a:bodyPr/>
          <a:lstStyle/>
          <a:p>
            <a:fld id="{3BD49AC2-0504-4880-9C49-D0F5D0559FA8}" type="slidenum">
              <a:rPr lang="en-US"/>
              <a:pPr/>
              <a:t>11</a:t>
            </a:fld>
            <a:endParaRPr lang="en-US"/>
          </a:p>
        </p:txBody>
      </p:sp>
      <p:sp>
        <p:nvSpPr>
          <p:cNvPr id="16387" name="Rectangle 2"/>
          <p:cNvSpPr>
            <a:spLocks noGrp="1" noChangeArrowheads="1"/>
          </p:cNvSpPr>
          <p:nvPr>
            <p:ph type="title"/>
          </p:nvPr>
        </p:nvSpPr>
        <p:spPr/>
        <p:txBody>
          <a:bodyPr/>
          <a:lstStyle/>
          <a:p>
            <a:pPr eaLnBrk="1" hangingPunct="1"/>
            <a:r>
              <a:rPr lang="en-US" smtClean="0"/>
              <a:t>Hybrid Structures 2</a:t>
            </a:r>
          </a:p>
        </p:txBody>
      </p:sp>
      <p:sp>
        <p:nvSpPr>
          <p:cNvPr id="16388" name="Rectangle 3"/>
          <p:cNvSpPr>
            <a:spLocks noGrp="1" noChangeArrowheads="1"/>
          </p:cNvSpPr>
          <p:nvPr>
            <p:ph type="body" idx="1"/>
          </p:nvPr>
        </p:nvSpPr>
        <p:spPr/>
        <p:txBody>
          <a:bodyPr/>
          <a:lstStyle/>
          <a:p>
            <a:pPr eaLnBrk="1" hangingPunct="1"/>
            <a:r>
              <a:rPr lang="en-US" smtClean="0"/>
              <a:t>Use hierarchies of organizational structure.</a:t>
            </a:r>
          </a:p>
          <a:p>
            <a:pPr eaLnBrk="1" hangingPunct="1"/>
            <a:r>
              <a:rPr lang="en-US" smtClean="0"/>
              <a:t>Can use democratic, hierarchical or paired structures at each level.</a:t>
            </a:r>
          </a:p>
        </p:txBody>
      </p:sp>
      <p:sp>
        <p:nvSpPr>
          <p:cNvPr id="16389" name="AutoShape 24"/>
          <p:cNvSpPr>
            <a:spLocks noChangeArrowheads="1"/>
          </p:cNvSpPr>
          <p:nvPr/>
        </p:nvSpPr>
        <p:spPr bwMode="auto">
          <a:xfrm>
            <a:off x="6600825" y="3332163"/>
            <a:ext cx="269875" cy="265112"/>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6390" name="AutoShape 25"/>
          <p:cNvSpPr>
            <a:spLocks noChangeArrowheads="1"/>
          </p:cNvSpPr>
          <p:nvPr/>
        </p:nvSpPr>
        <p:spPr bwMode="auto">
          <a:xfrm>
            <a:off x="7240588" y="4259263"/>
            <a:ext cx="269875" cy="265112"/>
          </a:xfrm>
          <a:prstGeom prst="flowChartConnector">
            <a:avLst/>
          </a:prstGeom>
          <a:solidFill>
            <a:schemeClr val="accent1"/>
          </a:solidFill>
          <a:ln w="9525">
            <a:solidFill>
              <a:schemeClr val="tx1"/>
            </a:solidFill>
            <a:round/>
            <a:headEnd/>
            <a:tailEnd/>
          </a:ln>
        </p:spPr>
        <p:txBody>
          <a:bodyPr wrap="none" anchor="ctr"/>
          <a:lstStyle/>
          <a:p>
            <a:endParaRPr lang="en-US"/>
          </a:p>
        </p:txBody>
      </p:sp>
      <p:sp>
        <p:nvSpPr>
          <p:cNvPr id="16391" name="AutoShape 26"/>
          <p:cNvSpPr>
            <a:spLocks noChangeArrowheads="1"/>
          </p:cNvSpPr>
          <p:nvPr/>
        </p:nvSpPr>
        <p:spPr bwMode="auto">
          <a:xfrm>
            <a:off x="5961063" y="4259263"/>
            <a:ext cx="269875" cy="265112"/>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6392" name="AutoShape 27"/>
          <p:cNvCxnSpPr>
            <a:cxnSpLocks noChangeShapeType="1"/>
            <a:stCxn id="16389" idx="4"/>
            <a:endCxn id="16391" idx="0"/>
          </p:cNvCxnSpPr>
          <p:nvPr/>
        </p:nvCxnSpPr>
        <p:spPr bwMode="auto">
          <a:xfrm flipH="1">
            <a:off x="6096000" y="3597275"/>
            <a:ext cx="639763" cy="661988"/>
          </a:xfrm>
          <a:prstGeom prst="straightConnector1">
            <a:avLst/>
          </a:prstGeom>
          <a:noFill/>
          <a:ln w="9525">
            <a:solidFill>
              <a:schemeClr val="tx1"/>
            </a:solidFill>
            <a:round/>
            <a:headEnd/>
            <a:tailEnd/>
          </a:ln>
        </p:spPr>
      </p:cxnSp>
      <p:cxnSp>
        <p:nvCxnSpPr>
          <p:cNvPr id="16393" name="AutoShape 28"/>
          <p:cNvCxnSpPr>
            <a:cxnSpLocks noChangeShapeType="1"/>
            <a:stCxn id="16389" idx="4"/>
            <a:endCxn id="16390" idx="0"/>
          </p:cNvCxnSpPr>
          <p:nvPr/>
        </p:nvCxnSpPr>
        <p:spPr bwMode="auto">
          <a:xfrm>
            <a:off x="6735763" y="3597275"/>
            <a:ext cx="639762" cy="661988"/>
          </a:xfrm>
          <a:prstGeom prst="straightConnector1">
            <a:avLst/>
          </a:prstGeom>
          <a:noFill/>
          <a:ln w="9525">
            <a:solidFill>
              <a:schemeClr val="tx1"/>
            </a:solidFill>
            <a:round/>
            <a:headEnd/>
            <a:tailEnd/>
          </a:ln>
        </p:spPr>
      </p:cxnSp>
      <p:sp>
        <p:nvSpPr>
          <p:cNvPr id="16394" name="AutoShape 29"/>
          <p:cNvSpPr>
            <a:spLocks noChangeArrowheads="1"/>
          </p:cNvSpPr>
          <p:nvPr/>
        </p:nvSpPr>
        <p:spPr bwMode="auto">
          <a:xfrm>
            <a:off x="6600825" y="5186363"/>
            <a:ext cx="269875" cy="263525"/>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6395" name="AutoShape 30"/>
          <p:cNvSpPr>
            <a:spLocks noChangeArrowheads="1"/>
          </p:cNvSpPr>
          <p:nvPr/>
        </p:nvSpPr>
        <p:spPr bwMode="auto">
          <a:xfrm>
            <a:off x="5321300" y="5186363"/>
            <a:ext cx="268288" cy="263525"/>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6396" name="AutoShape 31"/>
          <p:cNvCxnSpPr>
            <a:cxnSpLocks noChangeShapeType="1"/>
            <a:endCxn id="16395" idx="0"/>
          </p:cNvCxnSpPr>
          <p:nvPr/>
        </p:nvCxnSpPr>
        <p:spPr bwMode="auto">
          <a:xfrm flipH="1">
            <a:off x="5456238" y="4524375"/>
            <a:ext cx="641350" cy="661988"/>
          </a:xfrm>
          <a:prstGeom prst="straightConnector1">
            <a:avLst/>
          </a:prstGeom>
          <a:noFill/>
          <a:ln w="9525">
            <a:solidFill>
              <a:schemeClr val="tx1"/>
            </a:solidFill>
            <a:round/>
            <a:headEnd/>
            <a:tailEnd/>
          </a:ln>
        </p:spPr>
      </p:cxnSp>
      <p:cxnSp>
        <p:nvCxnSpPr>
          <p:cNvPr id="16397" name="AutoShape 32"/>
          <p:cNvCxnSpPr>
            <a:cxnSpLocks noChangeShapeType="1"/>
            <a:endCxn id="16394" idx="0"/>
          </p:cNvCxnSpPr>
          <p:nvPr/>
        </p:nvCxnSpPr>
        <p:spPr bwMode="auto">
          <a:xfrm>
            <a:off x="6096000" y="4524375"/>
            <a:ext cx="639763" cy="661988"/>
          </a:xfrm>
          <a:prstGeom prst="straightConnector1">
            <a:avLst/>
          </a:prstGeom>
          <a:noFill/>
          <a:ln w="9525">
            <a:solidFill>
              <a:schemeClr val="tx1"/>
            </a:solidFill>
            <a:round/>
            <a:headEnd/>
            <a:tailEnd/>
          </a:ln>
        </p:spPr>
      </p:cxnSp>
      <p:sp>
        <p:nvSpPr>
          <p:cNvPr id="16398" name="AutoShape 33"/>
          <p:cNvSpPr>
            <a:spLocks noChangeArrowheads="1"/>
          </p:cNvSpPr>
          <p:nvPr/>
        </p:nvSpPr>
        <p:spPr bwMode="auto">
          <a:xfrm>
            <a:off x="5961063" y="5186363"/>
            <a:ext cx="269875" cy="263525"/>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6399" name="AutoShape 34"/>
          <p:cNvCxnSpPr>
            <a:cxnSpLocks noChangeShapeType="1"/>
            <a:stCxn id="16391" idx="4"/>
            <a:endCxn id="16398" idx="0"/>
          </p:cNvCxnSpPr>
          <p:nvPr/>
        </p:nvCxnSpPr>
        <p:spPr bwMode="auto">
          <a:xfrm>
            <a:off x="6096000" y="4524375"/>
            <a:ext cx="0" cy="661988"/>
          </a:xfrm>
          <a:prstGeom prst="straightConnector1">
            <a:avLst/>
          </a:prstGeom>
          <a:noFill/>
          <a:ln w="9525">
            <a:solidFill>
              <a:schemeClr val="tx1"/>
            </a:solidFill>
            <a:round/>
            <a:headEnd/>
            <a:tailEnd/>
          </a:ln>
        </p:spPr>
      </p:cxnSp>
      <p:sp>
        <p:nvSpPr>
          <p:cNvPr id="16400" name="AutoShape 35"/>
          <p:cNvSpPr>
            <a:spLocks noChangeArrowheads="1"/>
          </p:cNvSpPr>
          <p:nvPr/>
        </p:nvSpPr>
        <p:spPr bwMode="auto">
          <a:xfrm>
            <a:off x="4800600" y="4800600"/>
            <a:ext cx="2560638" cy="990600"/>
          </a:xfrm>
          <a:prstGeom prst="flowChartConnector">
            <a:avLst/>
          </a:prstGeom>
          <a:noFill/>
          <a:ln w="9525">
            <a:solidFill>
              <a:schemeClr val="tx1"/>
            </a:solidFill>
            <a:round/>
            <a:headEnd/>
            <a:tailEnd/>
          </a:ln>
        </p:spPr>
        <p:txBody>
          <a:bodyPr wrap="none" anchor="ctr"/>
          <a:lstStyle/>
          <a:p>
            <a:endParaRPr lang="en-US"/>
          </a:p>
        </p:txBody>
      </p:sp>
      <p:sp>
        <p:nvSpPr>
          <p:cNvPr id="16401" name="AutoShape 36"/>
          <p:cNvSpPr>
            <a:spLocks noChangeArrowheads="1"/>
          </p:cNvSpPr>
          <p:nvPr/>
        </p:nvSpPr>
        <p:spPr bwMode="auto">
          <a:xfrm>
            <a:off x="5532438" y="3962400"/>
            <a:ext cx="2773362" cy="825500"/>
          </a:xfrm>
          <a:prstGeom prst="flowChartConnector">
            <a:avLst/>
          </a:prstGeom>
          <a:noFill/>
          <a:ln w="9525">
            <a:solidFill>
              <a:schemeClr val="tx1"/>
            </a:solidFill>
            <a:round/>
            <a:headEnd/>
            <a:tailEnd/>
          </a:ln>
        </p:spPr>
        <p:txBody>
          <a:bodyPr wrap="none" anchor="ctr"/>
          <a:lstStyle/>
          <a:p>
            <a:endParaRPr lang="en-US"/>
          </a:p>
        </p:txBody>
      </p:sp>
      <p:sp>
        <p:nvSpPr>
          <p:cNvPr id="16402" name="AutoShape 0"/>
          <p:cNvSpPr>
            <a:spLocks noChangeArrowheads="1"/>
          </p:cNvSpPr>
          <p:nvPr/>
        </p:nvSpPr>
        <p:spPr bwMode="auto">
          <a:xfrm>
            <a:off x="7772400" y="4267200"/>
            <a:ext cx="269875" cy="265113"/>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6403" name="AutoShape 1"/>
          <p:cNvSpPr>
            <a:spLocks noChangeArrowheads="1"/>
          </p:cNvSpPr>
          <p:nvPr/>
        </p:nvSpPr>
        <p:spPr bwMode="auto">
          <a:xfrm>
            <a:off x="7239000" y="4267200"/>
            <a:ext cx="269875" cy="265113"/>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6404" name="AutoShape 2"/>
          <p:cNvCxnSpPr>
            <a:cxnSpLocks noChangeShapeType="1"/>
            <a:stCxn id="16402" idx="2"/>
            <a:endCxn id="16403" idx="6"/>
          </p:cNvCxnSpPr>
          <p:nvPr/>
        </p:nvCxnSpPr>
        <p:spPr bwMode="auto">
          <a:xfrm flipH="1">
            <a:off x="7508875" y="4400550"/>
            <a:ext cx="263525" cy="0"/>
          </a:xfrm>
          <a:prstGeom prst="straightConnector1">
            <a:avLst/>
          </a:prstGeom>
          <a:noFill/>
          <a:ln w="9525">
            <a:solidFill>
              <a:schemeClr val="tx1"/>
            </a:solidFill>
            <a:round/>
            <a:headEnd/>
            <a:tailEnd/>
          </a:ln>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p:spPr>
        <p:txBody>
          <a:bodyPr/>
          <a:lstStyle/>
          <a:p>
            <a:fld id="{CAB350C4-F889-4A6A-8F70-6BEB41828F68}" type="slidenum">
              <a:rPr lang="en-US"/>
              <a:pPr/>
              <a:t>12</a:t>
            </a:fld>
            <a:endParaRPr lang="en-US"/>
          </a:p>
        </p:txBody>
      </p:sp>
      <p:sp>
        <p:nvSpPr>
          <p:cNvPr id="17411" name="Rectangle 2"/>
          <p:cNvSpPr>
            <a:spLocks noGrp="1" noChangeArrowheads="1"/>
          </p:cNvSpPr>
          <p:nvPr>
            <p:ph type="title"/>
          </p:nvPr>
        </p:nvSpPr>
        <p:spPr>
          <a:xfrm>
            <a:off x="685800" y="457200"/>
            <a:ext cx="7772400" cy="1143000"/>
          </a:xfrm>
        </p:spPr>
        <p:txBody>
          <a:bodyPr/>
          <a:lstStyle/>
          <a:p>
            <a:pPr eaLnBrk="1" hangingPunct="1"/>
            <a:r>
              <a:rPr lang="en-US" smtClean="0"/>
              <a:t>Traditional Process Models</a:t>
            </a:r>
          </a:p>
        </p:txBody>
      </p:sp>
      <p:sp>
        <p:nvSpPr>
          <p:cNvPr id="17412" name="Rectangle 3"/>
          <p:cNvSpPr>
            <a:spLocks noGrp="1" noChangeArrowheads="1"/>
          </p:cNvSpPr>
          <p:nvPr>
            <p:ph type="body" idx="1"/>
          </p:nvPr>
        </p:nvSpPr>
        <p:spPr>
          <a:xfrm>
            <a:off x="685800" y="1600200"/>
            <a:ext cx="7772400" cy="4114800"/>
          </a:xfrm>
        </p:spPr>
        <p:txBody>
          <a:bodyPr/>
          <a:lstStyle/>
          <a:p>
            <a:pPr eaLnBrk="1" hangingPunct="1">
              <a:lnSpc>
                <a:spcPct val="90000"/>
              </a:lnSpc>
            </a:pPr>
            <a:r>
              <a:rPr lang="en-US" smtClean="0"/>
              <a:t>More traditional software process models tend to favor “high ceremony”, planned processes.</a:t>
            </a:r>
          </a:p>
          <a:p>
            <a:pPr eaLnBrk="1" hangingPunct="1">
              <a:lnSpc>
                <a:spcPct val="90000"/>
              </a:lnSpc>
            </a:pPr>
            <a:r>
              <a:rPr lang="en-US" smtClean="0"/>
              <a:t>Traditional models include:</a:t>
            </a:r>
          </a:p>
          <a:p>
            <a:pPr lvl="1" eaLnBrk="1" hangingPunct="1">
              <a:lnSpc>
                <a:spcPct val="90000"/>
              </a:lnSpc>
            </a:pPr>
            <a:r>
              <a:rPr lang="en-US" smtClean="0">
                <a:hlinkClick r:id="" action="ppaction://customshow?id=8&amp;return=true"/>
              </a:rPr>
              <a:t>Waterfall</a:t>
            </a:r>
            <a:endParaRPr lang="en-US" smtClean="0"/>
          </a:p>
          <a:p>
            <a:pPr lvl="1" eaLnBrk="1" hangingPunct="1">
              <a:lnSpc>
                <a:spcPct val="90000"/>
              </a:lnSpc>
            </a:pPr>
            <a:r>
              <a:rPr lang="en-US" smtClean="0">
                <a:hlinkClick r:id="" action="ppaction://customshow?id=9&amp;return=true"/>
              </a:rPr>
              <a:t>Prototyping</a:t>
            </a:r>
            <a:endParaRPr lang="en-US" smtClean="0"/>
          </a:p>
          <a:p>
            <a:pPr lvl="1" eaLnBrk="1" hangingPunct="1">
              <a:lnSpc>
                <a:spcPct val="90000"/>
              </a:lnSpc>
            </a:pPr>
            <a:r>
              <a:rPr lang="en-US" smtClean="0">
                <a:hlinkClick r:id="" action="ppaction://customshow?id=10&amp;return=true"/>
              </a:rPr>
              <a:t>Spiral</a:t>
            </a:r>
            <a:endParaRPr lang="en-US" smtClean="0"/>
          </a:p>
          <a:p>
            <a:pPr eaLnBrk="1" hangingPunct="1">
              <a:lnSpc>
                <a:spcPct val="90000"/>
              </a:lnSpc>
            </a:pPr>
            <a:r>
              <a:rPr lang="en-US" smtClean="0">
                <a:hlinkClick r:id="" action="ppaction://customshow?id=11&amp;return=true"/>
              </a:rPr>
              <a:t>Traditional Project Management</a:t>
            </a:r>
            <a:endParaRPr lang="en-US" smtClean="0"/>
          </a:p>
          <a:p>
            <a:pPr lvl="1" eaLnBrk="1" hangingPunct="1">
              <a:lnSpc>
                <a:spcPct val="90000"/>
              </a:lnSpc>
            </a:pPr>
            <a:endParaRPr lang="en-US" smtClean="0"/>
          </a:p>
        </p:txBody>
      </p:sp>
      <p:pic>
        <p:nvPicPr>
          <p:cNvPr id="17413" name="Picture 9" descr="boss"/>
          <p:cNvPicPr>
            <a:picLocks noChangeAspect="1" noChangeArrowheads="1"/>
          </p:cNvPicPr>
          <p:nvPr/>
        </p:nvPicPr>
        <p:blipFill>
          <a:blip r:embed="rId3" cstate="print"/>
          <a:srcRect/>
          <a:stretch>
            <a:fillRect/>
          </a:stretch>
        </p:blipFill>
        <p:spPr bwMode="auto">
          <a:xfrm>
            <a:off x="7583488" y="3429000"/>
            <a:ext cx="1027112" cy="1822450"/>
          </a:xfrm>
          <a:prstGeom prst="rect">
            <a:avLst/>
          </a:prstGeom>
          <a:noFill/>
          <a:ln w="9525">
            <a:noFill/>
            <a:miter lim="800000"/>
            <a:headEnd/>
            <a:tailEnd/>
          </a:ln>
        </p:spPr>
      </p:pic>
      <p:sp>
        <p:nvSpPr>
          <p:cNvPr id="17414" name="Text Box 12"/>
          <p:cNvSpPr txBox="1">
            <a:spLocks noChangeArrowheads="1"/>
          </p:cNvSpPr>
          <p:nvPr/>
        </p:nvSpPr>
        <p:spPr bwMode="auto">
          <a:xfrm>
            <a:off x="6778625" y="6477000"/>
            <a:ext cx="2365375" cy="228600"/>
          </a:xfrm>
          <a:prstGeom prst="rect">
            <a:avLst/>
          </a:prstGeom>
          <a:noFill/>
          <a:ln w="9525">
            <a:noFill/>
            <a:miter lim="800000"/>
            <a:headEnd/>
            <a:tailEnd/>
          </a:ln>
        </p:spPr>
        <p:txBody>
          <a:bodyPr wrap="none">
            <a:spAutoFit/>
          </a:bodyPr>
          <a:lstStyle/>
          <a:p>
            <a:r>
              <a:rPr lang="en-US" sz="900">
                <a:latin typeface="Times New Roman" pitchFamily="18" charset="0"/>
              </a:rPr>
              <a:t>                 image from: http://www.dilbert.com/</a:t>
            </a:r>
          </a:p>
        </p:txBody>
      </p:sp>
      <p:sp>
        <p:nvSpPr>
          <p:cNvPr id="217101" name="Rectangle 13"/>
          <p:cNvSpPr>
            <a:spLocks noChangeArrowheads="1"/>
          </p:cNvSpPr>
          <p:nvPr/>
        </p:nvSpPr>
        <p:spPr bwMode="auto">
          <a:xfrm>
            <a:off x="7391400" y="3200400"/>
            <a:ext cx="1447800" cy="2438400"/>
          </a:xfrm>
          <a:prstGeom prst="rect">
            <a:avLst/>
          </a:prstGeom>
          <a:solidFill>
            <a:schemeClr val="bg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1710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2"/>
          <p:cNvSpPr>
            <a:spLocks noGrp="1"/>
          </p:cNvSpPr>
          <p:nvPr>
            <p:ph type="sldNum" sz="quarter" idx="10"/>
          </p:nvPr>
        </p:nvSpPr>
        <p:spPr>
          <a:noFill/>
        </p:spPr>
        <p:txBody>
          <a:bodyPr/>
          <a:lstStyle/>
          <a:p>
            <a:fld id="{9DBEF488-4663-4DF7-A96A-4D24C7A29F61}" type="slidenum">
              <a:rPr lang="en-US"/>
              <a:pPr/>
              <a:t>13</a:t>
            </a:fld>
            <a:endParaRPr lang="en-US"/>
          </a:p>
        </p:txBody>
      </p:sp>
      <p:sp>
        <p:nvSpPr>
          <p:cNvPr id="18435" name="Rectangle 2"/>
          <p:cNvSpPr>
            <a:spLocks noGrp="1" noChangeArrowheads="1"/>
          </p:cNvSpPr>
          <p:nvPr>
            <p:ph type="title"/>
          </p:nvPr>
        </p:nvSpPr>
        <p:spPr/>
        <p:txBody>
          <a:bodyPr/>
          <a:lstStyle/>
          <a:p>
            <a:pPr eaLnBrk="1" hangingPunct="1"/>
            <a:r>
              <a:rPr lang="en-US" smtClean="0"/>
              <a:t>The Waterfall Model</a:t>
            </a:r>
          </a:p>
        </p:txBody>
      </p:sp>
      <p:sp>
        <p:nvSpPr>
          <p:cNvPr id="18436" name="Rectangle 3"/>
          <p:cNvSpPr>
            <a:spLocks noChangeArrowheads="1"/>
          </p:cNvSpPr>
          <p:nvPr/>
        </p:nvSpPr>
        <p:spPr bwMode="auto">
          <a:xfrm>
            <a:off x="990600" y="2133600"/>
            <a:ext cx="1371600" cy="685800"/>
          </a:xfrm>
          <a:prstGeom prst="rect">
            <a:avLst/>
          </a:prstGeom>
          <a:solidFill>
            <a:srgbClr val="C8C864"/>
          </a:solidFill>
          <a:ln w="9525">
            <a:solidFill>
              <a:schemeClr val="tx1"/>
            </a:solidFill>
            <a:miter lim="800000"/>
            <a:headEnd/>
            <a:tailEnd/>
          </a:ln>
        </p:spPr>
        <p:txBody>
          <a:bodyPr wrap="none" anchor="ctr"/>
          <a:lstStyle/>
          <a:p>
            <a:pPr algn="ctr"/>
            <a:r>
              <a:rPr lang="en-US" sz="2400">
                <a:latin typeface="Arial Unicode MS" pitchFamily="34" charset="-128"/>
              </a:rPr>
              <a:t>Analysis</a:t>
            </a:r>
          </a:p>
        </p:txBody>
      </p:sp>
      <p:sp>
        <p:nvSpPr>
          <p:cNvPr id="18437" name="Rectangle 4"/>
          <p:cNvSpPr>
            <a:spLocks noChangeArrowheads="1"/>
          </p:cNvSpPr>
          <p:nvPr/>
        </p:nvSpPr>
        <p:spPr bwMode="auto">
          <a:xfrm>
            <a:off x="2438400" y="28956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Design</a:t>
            </a:r>
          </a:p>
        </p:txBody>
      </p:sp>
      <p:sp>
        <p:nvSpPr>
          <p:cNvPr id="18438" name="Rectangle 5"/>
          <p:cNvSpPr>
            <a:spLocks noChangeArrowheads="1"/>
          </p:cNvSpPr>
          <p:nvPr/>
        </p:nvSpPr>
        <p:spPr bwMode="auto">
          <a:xfrm>
            <a:off x="3886200" y="36576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Coding</a:t>
            </a:r>
          </a:p>
        </p:txBody>
      </p:sp>
      <p:sp>
        <p:nvSpPr>
          <p:cNvPr id="18439" name="Rectangle 6"/>
          <p:cNvSpPr>
            <a:spLocks noChangeArrowheads="1"/>
          </p:cNvSpPr>
          <p:nvPr/>
        </p:nvSpPr>
        <p:spPr bwMode="auto">
          <a:xfrm>
            <a:off x="5334000" y="44196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Testing</a:t>
            </a:r>
          </a:p>
        </p:txBody>
      </p:sp>
      <p:sp>
        <p:nvSpPr>
          <p:cNvPr id="18440" name="Rectangle 7"/>
          <p:cNvSpPr>
            <a:spLocks noChangeArrowheads="1"/>
          </p:cNvSpPr>
          <p:nvPr/>
        </p:nvSpPr>
        <p:spPr bwMode="auto">
          <a:xfrm>
            <a:off x="6781800" y="5181600"/>
            <a:ext cx="19050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Maintenance</a:t>
            </a:r>
          </a:p>
        </p:txBody>
      </p:sp>
      <p:sp>
        <p:nvSpPr>
          <p:cNvPr id="18441" name="AutoShape 8"/>
          <p:cNvSpPr>
            <a:spLocks noChangeArrowheads="1"/>
          </p:cNvSpPr>
          <p:nvPr/>
        </p:nvSpPr>
        <p:spPr bwMode="auto">
          <a:xfrm rot="5400000">
            <a:off x="2488406" y="2388394"/>
            <a:ext cx="357188" cy="609600"/>
          </a:xfrm>
          <a:custGeom>
            <a:avLst/>
            <a:gdLst>
              <a:gd name="T0" fmla="*/ 250131 w 21600"/>
              <a:gd name="T1" fmla="*/ 0 h 21600"/>
              <a:gd name="T2" fmla="*/ 250131 w 21600"/>
              <a:gd name="T3" fmla="*/ 343126 h 21600"/>
              <a:gd name="T4" fmla="*/ 53529 w 21600"/>
              <a:gd name="T5" fmla="*/ 609600 h 21600"/>
              <a:gd name="T6" fmla="*/ 357188 w 21600"/>
              <a:gd name="T7" fmla="*/ 171563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solidFill>
              <a:schemeClr val="tx1"/>
            </a:solidFill>
            <a:miter lim="800000"/>
            <a:headEnd/>
            <a:tailEnd/>
          </a:ln>
        </p:spPr>
        <p:txBody>
          <a:bodyPr wrap="none" anchor="ctr"/>
          <a:lstStyle/>
          <a:p>
            <a:endParaRPr lang="en-US"/>
          </a:p>
        </p:txBody>
      </p:sp>
      <p:sp>
        <p:nvSpPr>
          <p:cNvPr id="18442" name="AutoShape 9"/>
          <p:cNvSpPr>
            <a:spLocks noChangeArrowheads="1"/>
          </p:cNvSpPr>
          <p:nvPr/>
        </p:nvSpPr>
        <p:spPr bwMode="auto">
          <a:xfrm rot="5400000">
            <a:off x="3936206" y="3150394"/>
            <a:ext cx="357188" cy="609600"/>
          </a:xfrm>
          <a:custGeom>
            <a:avLst/>
            <a:gdLst>
              <a:gd name="T0" fmla="*/ 250131 w 21600"/>
              <a:gd name="T1" fmla="*/ 0 h 21600"/>
              <a:gd name="T2" fmla="*/ 250131 w 21600"/>
              <a:gd name="T3" fmla="*/ 343126 h 21600"/>
              <a:gd name="T4" fmla="*/ 53529 w 21600"/>
              <a:gd name="T5" fmla="*/ 609600 h 21600"/>
              <a:gd name="T6" fmla="*/ 357188 w 21600"/>
              <a:gd name="T7" fmla="*/ 171563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solidFill>
              <a:schemeClr val="tx1"/>
            </a:solidFill>
            <a:miter lim="800000"/>
            <a:headEnd/>
            <a:tailEnd/>
          </a:ln>
        </p:spPr>
        <p:txBody>
          <a:bodyPr wrap="none" anchor="ctr"/>
          <a:lstStyle/>
          <a:p>
            <a:endParaRPr lang="en-US"/>
          </a:p>
        </p:txBody>
      </p:sp>
      <p:sp>
        <p:nvSpPr>
          <p:cNvPr id="18443" name="AutoShape 10"/>
          <p:cNvSpPr>
            <a:spLocks noChangeArrowheads="1"/>
          </p:cNvSpPr>
          <p:nvPr/>
        </p:nvSpPr>
        <p:spPr bwMode="auto">
          <a:xfrm rot="5400000">
            <a:off x="5384006" y="3912394"/>
            <a:ext cx="357188" cy="609600"/>
          </a:xfrm>
          <a:custGeom>
            <a:avLst/>
            <a:gdLst>
              <a:gd name="T0" fmla="*/ 250131 w 21600"/>
              <a:gd name="T1" fmla="*/ 0 h 21600"/>
              <a:gd name="T2" fmla="*/ 250131 w 21600"/>
              <a:gd name="T3" fmla="*/ 343126 h 21600"/>
              <a:gd name="T4" fmla="*/ 53529 w 21600"/>
              <a:gd name="T5" fmla="*/ 609600 h 21600"/>
              <a:gd name="T6" fmla="*/ 357188 w 21600"/>
              <a:gd name="T7" fmla="*/ 171563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solidFill>
              <a:schemeClr val="tx1"/>
            </a:solidFill>
            <a:miter lim="800000"/>
            <a:headEnd/>
            <a:tailEnd/>
          </a:ln>
        </p:spPr>
        <p:txBody>
          <a:bodyPr wrap="none" anchor="ctr"/>
          <a:lstStyle/>
          <a:p>
            <a:endParaRPr lang="en-US"/>
          </a:p>
        </p:txBody>
      </p:sp>
      <p:sp>
        <p:nvSpPr>
          <p:cNvPr id="18444" name="AutoShape 11"/>
          <p:cNvSpPr>
            <a:spLocks noChangeArrowheads="1"/>
          </p:cNvSpPr>
          <p:nvPr/>
        </p:nvSpPr>
        <p:spPr bwMode="auto">
          <a:xfrm rot="5400000">
            <a:off x="6831806" y="4674394"/>
            <a:ext cx="357188" cy="609600"/>
          </a:xfrm>
          <a:custGeom>
            <a:avLst/>
            <a:gdLst>
              <a:gd name="T0" fmla="*/ 250131 w 21600"/>
              <a:gd name="T1" fmla="*/ 0 h 21600"/>
              <a:gd name="T2" fmla="*/ 250131 w 21600"/>
              <a:gd name="T3" fmla="*/ 343126 h 21600"/>
              <a:gd name="T4" fmla="*/ 53529 w 21600"/>
              <a:gd name="T5" fmla="*/ 609600 h 21600"/>
              <a:gd name="T6" fmla="*/ 357188 w 21600"/>
              <a:gd name="T7" fmla="*/ 171563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1028"/>
          <p:cNvGraphicFramePr>
            <a:graphicFrameLocks noChangeAspect="1"/>
          </p:cNvGraphicFramePr>
          <p:nvPr/>
        </p:nvGraphicFramePr>
        <p:xfrm>
          <a:off x="381000" y="1600200"/>
          <a:ext cx="83058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27" name="Slide Number Placeholder 4"/>
          <p:cNvSpPr>
            <a:spLocks noGrp="1"/>
          </p:cNvSpPr>
          <p:nvPr>
            <p:ph type="sldNum" sz="quarter" idx="10"/>
          </p:nvPr>
        </p:nvSpPr>
        <p:spPr>
          <a:noFill/>
        </p:spPr>
        <p:txBody>
          <a:bodyPr/>
          <a:lstStyle/>
          <a:p>
            <a:fld id="{FACD49AB-ACBF-41BD-BFF7-DDEE74038A57}" type="slidenum">
              <a:rPr lang="en-US"/>
              <a:pPr/>
              <a:t>14</a:t>
            </a:fld>
            <a:endParaRPr lang="en-US"/>
          </a:p>
        </p:txBody>
      </p:sp>
      <p:sp>
        <p:nvSpPr>
          <p:cNvPr id="1028" name="Rectangle 5"/>
          <p:cNvSpPr>
            <a:spLocks noGrp="1" noChangeArrowheads="1"/>
          </p:cNvSpPr>
          <p:nvPr>
            <p:ph type="title"/>
          </p:nvPr>
        </p:nvSpPr>
        <p:spPr/>
        <p:txBody>
          <a:bodyPr/>
          <a:lstStyle/>
          <a:p>
            <a:pPr eaLnBrk="1" hangingPunct="1"/>
            <a:r>
              <a:rPr lang="en-US" dirty="0" smtClean="0"/>
              <a:t>Relative Effort of Phases</a:t>
            </a:r>
          </a:p>
        </p:txBody>
      </p:sp>
      <p:sp>
        <p:nvSpPr>
          <p:cNvPr id="1029" name="Text Box 10"/>
          <p:cNvSpPr txBox="1">
            <a:spLocks noChangeArrowheads="1"/>
          </p:cNvSpPr>
          <p:nvPr/>
        </p:nvSpPr>
        <p:spPr bwMode="auto">
          <a:xfrm>
            <a:off x="7356475" y="6477000"/>
            <a:ext cx="1755775" cy="228600"/>
          </a:xfrm>
          <a:prstGeom prst="rect">
            <a:avLst/>
          </a:prstGeom>
          <a:noFill/>
          <a:ln w="9525">
            <a:noFill/>
            <a:miter lim="800000"/>
            <a:headEnd/>
            <a:tailEnd/>
          </a:ln>
        </p:spPr>
        <p:txBody>
          <a:bodyPr wrap="none">
            <a:spAutoFit/>
          </a:bodyPr>
          <a:lstStyle/>
          <a:p>
            <a:r>
              <a:rPr lang="en-US" sz="900">
                <a:latin typeface="Times New Roman" pitchFamily="18" charset="0"/>
              </a:rPr>
              <a:t>                 data from Schach, 2002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2"/>
          <p:cNvSpPr>
            <a:spLocks noGrp="1"/>
          </p:cNvSpPr>
          <p:nvPr>
            <p:ph type="sldNum" sz="quarter" idx="10"/>
          </p:nvPr>
        </p:nvSpPr>
        <p:spPr>
          <a:noFill/>
        </p:spPr>
        <p:txBody>
          <a:bodyPr/>
          <a:lstStyle/>
          <a:p>
            <a:fld id="{CBE5D60A-4F1A-440A-8C7A-02CA99D738EE}" type="slidenum">
              <a:rPr lang="en-US"/>
              <a:pPr/>
              <a:t>15</a:t>
            </a:fld>
            <a:endParaRPr lang="en-US"/>
          </a:p>
        </p:txBody>
      </p:sp>
      <p:sp>
        <p:nvSpPr>
          <p:cNvPr id="19459" name="Rectangle 2"/>
          <p:cNvSpPr>
            <a:spLocks noGrp="1" noChangeArrowheads="1"/>
          </p:cNvSpPr>
          <p:nvPr>
            <p:ph type="title"/>
          </p:nvPr>
        </p:nvSpPr>
        <p:spPr/>
        <p:txBody>
          <a:bodyPr/>
          <a:lstStyle/>
          <a:p>
            <a:pPr eaLnBrk="1" hangingPunct="1"/>
            <a:r>
              <a:rPr lang="en-US" smtClean="0"/>
              <a:t>The Prototyping Model</a:t>
            </a:r>
          </a:p>
        </p:txBody>
      </p:sp>
      <p:sp>
        <p:nvSpPr>
          <p:cNvPr id="19460" name="AutoShape 3"/>
          <p:cNvSpPr>
            <a:spLocks noChangeArrowheads="1"/>
          </p:cNvSpPr>
          <p:nvPr/>
        </p:nvSpPr>
        <p:spPr bwMode="auto">
          <a:xfrm flipV="1">
            <a:off x="3200400" y="2362200"/>
            <a:ext cx="2895600" cy="1447800"/>
          </a:xfrm>
          <a:prstGeom prst="curvedUpArrow">
            <a:avLst>
              <a:gd name="adj1" fmla="val 40000"/>
              <a:gd name="adj2" fmla="val 80000"/>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19461" name="AutoShape 4"/>
          <p:cNvSpPr>
            <a:spLocks noChangeArrowheads="1"/>
          </p:cNvSpPr>
          <p:nvPr/>
        </p:nvSpPr>
        <p:spPr bwMode="auto">
          <a:xfrm rot="10800000" flipV="1">
            <a:off x="2895600" y="3810000"/>
            <a:ext cx="2895600" cy="1447800"/>
          </a:xfrm>
          <a:prstGeom prst="curvedUpArrow">
            <a:avLst>
              <a:gd name="adj1" fmla="val 40000"/>
              <a:gd name="adj2" fmla="val 80000"/>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19462" name="Rectangle 5"/>
          <p:cNvSpPr>
            <a:spLocks noChangeArrowheads="1"/>
          </p:cNvSpPr>
          <p:nvPr/>
        </p:nvSpPr>
        <p:spPr bwMode="auto">
          <a:xfrm>
            <a:off x="2438400" y="25146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Listen to</a:t>
            </a:r>
          </a:p>
          <a:p>
            <a:pPr algn="ctr"/>
            <a:r>
              <a:rPr lang="en-US" sz="2400">
                <a:latin typeface="Arial Unicode MS" pitchFamily="34" charset="-128"/>
              </a:rPr>
              <a:t>customer</a:t>
            </a:r>
          </a:p>
        </p:txBody>
      </p:sp>
      <p:sp>
        <p:nvSpPr>
          <p:cNvPr id="19463" name="Rectangle 6"/>
          <p:cNvSpPr>
            <a:spLocks noChangeArrowheads="1"/>
          </p:cNvSpPr>
          <p:nvPr/>
        </p:nvSpPr>
        <p:spPr bwMode="auto">
          <a:xfrm>
            <a:off x="5105400" y="25146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Build</a:t>
            </a:r>
          </a:p>
          <a:p>
            <a:pPr algn="ctr"/>
            <a:r>
              <a:rPr lang="en-US" sz="2400">
                <a:latin typeface="Arial Unicode MS" pitchFamily="34" charset="-128"/>
              </a:rPr>
              <a:t>prototype</a:t>
            </a:r>
          </a:p>
        </p:txBody>
      </p:sp>
      <p:sp>
        <p:nvSpPr>
          <p:cNvPr id="19464" name="Rectangle 7"/>
          <p:cNvSpPr>
            <a:spLocks noChangeArrowheads="1"/>
          </p:cNvSpPr>
          <p:nvPr/>
        </p:nvSpPr>
        <p:spPr bwMode="auto">
          <a:xfrm>
            <a:off x="3886200" y="48768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Evaluate</a:t>
            </a:r>
          </a:p>
          <a:p>
            <a:pPr algn="ctr"/>
            <a:r>
              <a:rPr lang="en-US" sz="2400">
                <a:latin typeface="Arial Unicode MS" pitchFamily="34" charset="-128"/>
              </a:rPr>
              <a:t>prototype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2"/>
          <p:cNvSpPr>
            <a:spLocks noGrp="1"/>
          </p:cNvSpPr>
          <p:nvPr>
            <p:ph type="sldNum" sz="quarter" idx="10"/>
          </p:nvPr>
        </p:nvSpPr>
        <p:spPr>
          <a:noFill/>
        </p:spPr>
        <p:txBody>
          <a:bodyPr/>
          <a:lstStyle/>
          <a:p>
            <a:fld id="{FCBB3E34-8CE5-4334-9649-8FF9EB4D0DF0}" type="slidenum">
              <a:rPr lang="en-US"/>
              <a:pPr/>
              <a:t>16</a:t>
            </a:fld>
            <a:endParaRPr lang="en-US"/>
          </a:p>
        </p:txBody>
      </p:sp>
      <p:sp>
        <p:nvSpPr>
          <p:cNvPr id="20483" name="Rectangle 2"/>
          <p:cNvSpPr>
            <a:spLocks noGrp="1" noChangeArrowheads="1"/>
          </p:cNvSpPr>
          <p:nvPr>
            <p:ph type="title"/>
          </p:nvPr>
        </p:nvSpPr>
        <p:spPr/>
        <p:txBody>
          <a:bodyPr/>
          <a:lstStyle/>
          <a:p>
            <a:pPr eaLnBrk="1" hangingPunct="1"/>
            <a:r>
              <a:rPr lang="en-US" smtClean="0"/>
              <a:t>The Spiral Model</a:t>
            </a:r>
          </a:p>
        </p:txBody>
      </p:sp>
      <p:sp>
        <p:nvSpPr>
          <p:cNvPr id="20484" name="Rectangle 8"/>
          <p:cNvSpPr>
            <a:spLocks noChangeArrowheads="1"/>
          </p:cNvSpPr>
          <p:nvPr/>
        </p:nvSpPr>
        <p:spPr bwMode="auto">
          <a:xfrm>
            <a:off x="3962400" y="3048000"/>
            <a:ext cx="9144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Risk</a:t>
            </a:r>
          </a:p>
          <a:p>
            <a:pPr algn="ctr"/>
            <a:r>
              <a:rPr lang="en-US">
                <a:latin typeface="Arial Unicode MS" pitchFamily="34" charset="-128"/>
              </a:rPr>
              <a:t>Analysis</a:t>
            </a:r>
          </a:p>
        </p:txBody>
      </p:sp>
      <p:sp>
        <p:nvSpPr>
          <p:cNvPr id="20485" name="Rectangle 9"/>
          <p:cNvSpPr>
            <a:spLocks noChangeArrowheads="1"/>
          </p:cNvSpPr>
          <p:nvPr/>
        </p:nvSpPr>
        <p:spPr bwMode="auto">
          <a:xfrm>
            <a:off x="3962400" y="1676400"/>
            <a:ext cx="9144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Risk</a:t>
            </a:r>
          </a:p>
          <a:p>
            <a:pPr algn="ctr"/>
            <a:r>
              <a:rPr lang="en-US">
                <a:latin typeface="Arial Unicode MS" pitchFamily="34" charset="-128"/>
              </a:rPr>
              <a:t>Analysis</a:t>
            </a:r>
          </a:p>
        </p:txBody>
      </p:sp>
      <p:sp>
        <p:nvSpPr>
          <p:cNvPr id="20486" name="Rectangle 10"/>
          <p:cNvSpPr>
            <a:spLocks noChangeArrowheads="1"/>
          </p:cNvSpPr>
          <p:nvPr/>
        </p:nvSpPr>
        <p:spPr bwMode="auto">
          <a:xfrm>
            <a:off x="3962400" y="2362200"/>
            <a:ext cx="9144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Risk</a:t>
            </a:r>
          </a:p>
          <a:p>
            <a:pPr algn="ctr"/>
            <a:r>
              <a:rPr lang="en-US">
                <a:latin typeface="Arial Unicode MS" pitchFamily="34" charset="-128"/>
              </a:rPr>
              <a:t>Analysis</a:t>
            </a:r>
          </a:p>
        </p:txBody>
      </p:sp>
      <p:sp>
        <p:nvSpPr>
          <p:cNvPr id="20487" name="Rectangle 11"/>
          <p:cNvSpPr>
            <a:spLocks noChangeArrowheads="1"/>
          </p:cNvSpPr>
          <p:nvPr/>
        </p:nvSpPr>
        <p:spPr bwMode="auto">
          <a:xfrm>
            <a:off x="7239000" y="3733800"/>
            <a:ext cx="9906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Prototype</a:t>
            </a:r>
          </a:p>
        </p:txBody>
      </p:sp>
      <p:sp>
        <p:nvSpPr>
          <p:cNvPr id="20488" name="Rectangle 12"/>
          <p:cNvSpPr>
            <a:spLocks noChangeArrowheads="1"/>
          </p:cNvSpPr>
          <p:nvPr/>
        </p:nvSpPr>
        <p:spPr bwMode="auto">
          <a:xfrm>
            <a:off x="6096000" y="3733800"/>
            <a:ext cx="9906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Prototype</a:t>
            </a:r>
          </a:p>
        </p:txBody>
      </p:sp>
      <p:sp>
        <p:nvSpPr>
          <p:cNvPr id="20489" name="Rectangle 13"/>
          <p:cNvSpPr>
            <a:spLocks noChangeArrowheads="1"/>
          </p:cNvSpPr>
          <p:nvPr/>
        </p:nvSpPr>
        <p:spPr bwMode="auto">
          <a:xfrm>
            <a:off x="4953000" y="3733800"/>
            <a:ext cx="9906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Prototype</a:t>
            </a:r>
          </a:p>
        </p:txBody>
      </p:sp>
      <p:sp>
        <p:nvSpPr>
          <p:cNvPr id="20490" name="Rectangle 14"/>
          <p:cNvSpPr>
            <a:spLocks noChangeArrowheads="1"/>
          </p:cNvSpPr>
          <p:nvPr/>
        </p:nvSpPr>
        <p:spPr bwMode="auto">
          <a:xfrm>
            <a:off x="3581400" y="6019800"/>
            <a:ext cx="16764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Implementation</a:t>
            </a:r>
          </a:p>
        </p:txBody>
      </p:sp>
      <p:sp>
        <p:nvSpPr>
          <p:cNvPr id="20491" name="Rectangle 15"/>
          <p:cNvSpPr>
            <a:spLocks noChangeArrowheads="1"/>
          </p:cNvSpPr>
          <p:nvPr/>
        </p:nvSpPr>
        <p:spPr bwMode="auto">
          <a:xfrm>
            <a:off x="3886200" y="5334000"/>
            <a:ext cx="9906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Design</a:t>
            </a:r>
          </a:p>
        </p:txBody>
      </p:sp>
      <p:sp>
        <p:nvSpPr>
          <p:cNvPr id="20492" name="Rectangle 16"/>
          <p:cNvSpPr>
            <a:spLocks noChangeArrowheads="1"/>
          </p:cNvSpPr>
          <p:nvPr/>
        </p:nvSpPr>
        <p:spPr bwMode="auto">
          <a:xfrm>
            <a:off x="3886200" y="4648200"/>
            <a:ext cx="9906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Analysis</a:t>
            </a:r>
          </a:p>
        </p:txBody>
      </p:sp>
      <p:sp>
        <p:nvSpPr>
          <p:cNvPr id="20493" name="Rectangle 17"/>
          <p:cNvSpPr>
            <a:spLocks noChangeArrowheads="1"/>
          </p:cNvSpPr>
          <p:nvPr/>
        </p:nvSpPr>
        <p:spPr bwMode="auto">
          <a:xfrm>
            <a:off x="2743200" y="3733800"/>
            <a:ext cx="11430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Verification</a:t>
            </a:r>
          </a:p>
        </p:txBody>
      </p:sp>
      <p:sp>
        <p:nvSpPr>
          <p:cNvPr id="20494" name="Rectangle 18"/>
          <p:cNvSpPr>
            <a:spLocks noChangeArrowheads="1"/>
          </p:cNvSpPr>
          <p:nvPr/>
        </p:nvSpPr>
        <p:spPr bwMode="auto">
          <a:xfrm>
            <a:off x="1524000" y="3733800"/>
            <a:ext cx="11430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Verification</a:t>
            </a:r>
          </a:p>
        </p:txBody>
      </p:sp>
      <p:sp>
        <p:nvSpPr>
          <p:cNvPr id="20495" name="Rectangle 19"/>
          <p:cNvSpPr>
            <a:spLocks noChangeArrowheads="1"/>
          </p:cNvSpPr>
          <p:nvPr/>
        </p:nvSpPr>
        <p:spPr bwMode="auto">
          <a:xfrm>
            <a:off x="304800" y="3733800"/>
            <a:ext cx="1143000" cy="533400"/>
          </a:xfrm>
          <a:prstGeom prst="rect">
            <a:avLst/>
          </a:prstGeom>
          <a:solidFill>
            <a:srgbClr val="C8C864"/>
          </a:solidFill>
          <a:ln w="9525" algn="ctr">
            <a:solidFill>
              <a:schemeClr val="tx1"/>
            </a:solidFill>
            <a:miter lim="800000"/>
            <a:headEnd/>
            <a:tailEnd/>
          </a:ln>
        </p:spPr>
        <p:txBody>
          <a:bodyPr wrap="none" anchor="ctr"/>
          <a:lstStyle/>
          <a:p>
            <a:pPr algn="ctr"/>
            <a:r>
              <a:rPr lang="en-US">
                <a:latin typeface="Arial Unicode MS" pitchFamily="34" charset="-128"/>
              </a:rPr>
              <a:t>Verification</a:t>
            </a:r>
          </a:p>
        </p:txBody>
      </p:sp>
      <p:cxnSp>
        <p:nvCxnSpPr>
          <p:cNvPr id="20496" name="AutoShape 20"/>
          <p:cNvCxnSpPr>
            <a:cxnSpLocks noChangeShapeType="1"/>
            <a:stCxn id="20484" idx="3"/>
            <a:endCxn id="20489" idx="0"/>
          </p:cNvCxnSpPr>
          <p:nvPr/>
        </p:nvCxnSpPr>
        <p:spPr bwMode="auto">
          <a:xfrm>
            <a:off x="4876800" y="3314700"/>
            <a:ext cx="571500" cy="419100"/>
          </a:xfrm>
          <a:prstGeom prst="curvedConnector2">
            <a:avLst/>
          </a:prstGeom>
          <a:noFill/>
          <a:ln w="50800">
            <a:solidFill>
              <a:schemeClr val="bg2"/>
            </a:solidFill>
            <a:round/>
            <a:headEnd/>
            <a:tailEnd type="triangle" w="med" len="med"/>
          </a:ln>
        </p:spPr>
      </p:cxnSp>
      <p:cxnSp>
        <p:nvCxnSpPr>
          <p:cNvPr id="20497" name="AutoShape 21"/>
          <p:cNvCxnSpPr>
            <a:cxnSpLocks noChangeShapeType="1"/>
            <a:stCxn id="20489" idx="2"/>
            <a:endCxn id="20492" idx="3"/>
          </p:cNvCxnSpPr>
          <p:nvPr/>
        </p:nvCxnSpPr>
        <p:spPr bwMode="auto">
          <a:xfrm rot="5400000">
            <a:off x="4838700" y="4305300"/>
            <a:ext cx="647700" cy="571500"/>
          </a:xfrm>
          <a:prstGeom prst="curvedConnector2">
            <a:avLst/>
          </a:prstGeom>
          <a:noFill/>
          <a:ln w="50800">
            <a:solidFill>
              <a:schemeClr val="bg2"/>
            </a:solidFill>
            <a:round/>
            <a:headEnd/>
            <a:tailEnd type="triangle" w="med" len="med"/>
          </a:ln>
        </p:spPr>
      </p:cxnSp>
      <p:cxnSp>
        <p:nvCxnSpPr>
          <p:cNvPr id="20498" name="AutoShape 22"/>
          <p:cNvCxnSpPr>
            <a:cxnSpLocks noChangeShapeType="1"/>
            <a:stCxn id="20492" idx="1"/>
            <a:endCxn id="20493" idx="2"/>
          </p:cNvCxnSpPr>
          <p:nvPr/>
        </p:nvCxnSpPr>
        <p:spPr bwMode="auto">
          <a:xfrm rot="10800000">
            <a:off x="3314700" y="4267200"/>
            <a:ext cx="571500" cy="647700"/>
          </a:xfrm>
          <a:prstGeom prst="curvedConnector2">
            <a:avLst/>
          </a:prstGeom>
          <a:noFill/>
          <a:ln w="50800">
            <a:solidFill>
              <a:schemeClr val="bg2"/>
            </a:solidFill>
            <a:round/>
            <a:headEnd/>
            <a:tailEnd type="triangle" w="med" len="med"/>
          </a:ln>
        </p:spPr>
      </p:cxnSp>
      <p:cxnSp>
        <p:nvCxnSpPr>
          <p:cNvPr id="20499" name="AutoShape 23"/>
          <p:cNvCxnSpPr>
            <a:cxnSpLocks noChangeShapeType="1"/>
            <a:stCxn id="20493" idx="0"/>
            <a:endCxn id="20486" idx="1"/>
          </p:cNvCxnSpPr>
          <p:nvPr/>
        </p:nvCxnSpPr>
        <p:spPr bwMode="auto">
          <a:xfrm rot="-5400000">
            <a:off x="3086100" y="2857500"/>
            <a:ext cx="1104900" cy="647700"/>
          </a:xfrm>
          <a:prstGeom prst="curvedConnector2">
            <a:avLst/>
          </a:prstGeom>
          <a:noFill/>
          <a:ln w="50800">
            <a:solidFill>
              <a:schemeClr val="bg2"/>
            </a:solidFill>
            <a:round/>
            <a:headEnd/>
            <a:tailEnd type="triangle" w="med" len="med"/>
          </a:ln>
        </p:spPr>
      </p:cxnSp>
      <p:cxnSp>
        <p:nvCxnSpPr>
          <p:cNvPr id="20500" name="AutoShape 24"/>
          <p:cNvCxnSpPr>
            <a:cxnSpLocks noChangeShapeType="1"/>
            <a:stCxn id="20486" idx="3"/>
            <a:endCxn id="20488" idx="0"/>
          </p:cNvCxnSpPr>
          <p:nvPr/>
        </p:nvCxnSpPr>
        <p:spPr bwMode="auto">
          <a:xfrm>
            <a:off x="4876800" y="2628900"/>
            <a:ext cx="1714500" cy="1104900"/>
          </a:xfrm>
          <a:prstGeom prst="curvedConnector2">
            <a:avLst/>
          </a:prstGeom>
          <a:noFill/>
          <a:ln w="50800">
            <a:solidFill>
              <a:schemeClr val="bg2"/>
            </a:solidFill>
            <a:round/>
            <a:headEnd/>
            <a:tailEnd type="triangle" w="med" len="med"/>
          </a:ln>
        </p:spPr>
      </p:cxnSp>
      <p:cxnSp>
        <p:nvCxnSpPr>
          <p:cNvPr id="20501" name="AutoShape 25"/>
          <p:cNvCxnSpPr>
            <a:cxnSpLocks noChangeShapeType="1"/>
            <a:stCxn id="20488" idx="2"/>
            <a:endCxn id="20491" idx="3"/>
          </p:cNvCxnSpPr>
          <p:nvPr/>
        </p:nvCxnSpPr>
        <p:spPr bwMode="auto">
          <a:xfrm rot="5400000">
            <a:off x="5067300" y="4076700"/>
            <a:ext cx="1333500" cy="1714500"/>
          </a:xfrm>
          <a:prstGeom prst="curvedConnector2">
            <a:avLst/>
          </a:prstGeom>
          <a:noFill/>
          <a:ln w="50800">
            <a:solidFill>
              <a:schemeClr val="bg2"/>
            </a:solidFill>
            <a:round/>
            <a:headEnd/>
            <a:tailEnd type="triangle" w="med" len="med"/>
          </a:ln>
        </p:spPr>
      </p:cxnSp>
      <p:cxnSp>
        <p:nvCxnSpPr>
          <p:cNvPr id="20502" name="AutoShape 26"/>
          <p:cNvCxnSpPr>
            <a:cxnSpLocks noChangeShapeType="1"/>
            <a:stCxn id="20491" idx="1"/>
            <a:endCxn id="20494" idx="2"/>
          </p:cNvCxnSpPr>
          <p:nvPr/>
        </p:nvCxnSpPr>
        <p:spPr bwMode="auto">
          <a:xfrm rot="10800000">
            <a:off x="2095500" y="4267200"/>
            <a:ext cx="1790700" cy="1333500"/>
          </a:xfrm>
          <a:prstGeom prst="curvedConnector2">
            <a:avLst/>
          </a:prstGeom>
          <a:noFill/>
          <a:ln w="50800">
            <a:solidFill>
              <a:schemeClr val="bg2"/>
            </a:solidFill>
            <a:round/>
            <a:headEnd/>
            <a:tailEnd type="triangle" w="med" len="med"/>
          </a:ln>
        </p:spPr>
      </p:cxnSp>
      <p:cxnSp>
        <p:nvCxnSpPr>
          <p:cNvPr id="20503" name="AutoShape 27"/>
          <p:cNvCxnSpPr>
            <a:cxnSpLocks noChangeShapeType="1"/>
            <a:stCxn id="20494" idx="0"/>
            <a:endCxn id="20485" idx="1"/>
          </p:cNvCxnSpPr>
          <p:nvPr/>
        </p:nvCxnSpPr>
        <p:spPr bwMode="auto">
          <a:xfrm rot="-5400000">
            <a:off x="2133600" y="1905000"/>
            <a:ext cx="1790700" cy="1866900"/>
          </a:xfrm>
          <a:prstGeom prst="curvedConnector2">
            <a:avLst/>
          </a:prstGeom>
          <a:noFill/>
          <a:ln w="50800">
            <a:solidFill>
              <a:schemeClr val="bg2"/>
            </a:solidFill>
            <a:round/>
            <a:headEnd/>
            <a:tailEnd type="triangle" w="med" len="med"/>
          </a:ln>
        </p:spPr>
      </p:cxnSp>
      <p:cxnSp>
        <p:nvCxnSpPr>
          <p:cNvPr id="20504" name="AutoShape 28"/>
          <p:cNvCxnSpPr>
            <a:cxnSpLocks noChangeShapeType="1"/>
            <a:stCxn id="20485" idx="3"/>
            <a:endCxn id="20487" idx="0"/>
          </p:cNvCxnSpPr>
          <p:nvPr/>
        </p:nvCxnSpPr>
        <p:spPr bwMode="auto">
          <a:xfrm>
            <a:off x="4876800" y="1943100"/>
            <a:ext cx="2857500" cy="1790700"/>
          </a:xfrm>
          <a:prstGeom prst="curvedConnector2">
            <a:avLst/>
          </a:prstGeom>
          <a:noFill/>
          <a:ln w="50800">
            <a:solidFill>
              <a:schemeClr val="bg2"/>
            </a:solidFill>
            <a:round/>
            <a:headEnd/>
            <a:tailEnd type="triangle" w="med" len="med"/>
          </a:ln>
        </p:spPr>
      </p:cxnSp>
      <p:cxnSp>
        <p:nvCxnSpPr>
          <p:cNvPr id="20505" name="AutoShape 29"/>
          <p:cNvCxnSpPr>
            <a:cxnSpLocks noChangeShapeType="1"/>
            <a:stCxn id="20487" idx="2"/>
            <a:endCxn id="20490" idx="3"/>
          </p:cNvCxnSpPr>
          <p:nvPr/>
        </p:nvCxnSpPr>
        <p:spPr bwMode="auto">
          <a:xfrm rot="5400000">
            <a:off x="5486400" y="4038600"/>
            <a:ext cx="2019300" cy="2476500"/>
          </a:xfrm>
          <a:prstGeom prst="curvedConnector2">
            <a:avLst/>
          </a:prstGeom>
          <a:noFill/>
          <a:ln w="50800">
            <a:solidFill>
              <a:schemeClr val="bg2"/>
            </a:solidFill>
            <a:round/>
            <a:headEnd/>
            <a:tailEnd type="triangle" w="med" len="med"/>
          </a:ln>
        </p:spPr>
      </p:cxnSp>
      <p:cxnSp>
        <p:nvCxnSpPr>
          <p:cNvPr id="20506" name="AutoShape 30"/>
          <p:cNvCxnSpPr>
            <a:cxnSpLocks noChangeShapeType="1"/>
            <a:stCxn id="20490" idx="1"/>
            <a:endCxn id="20495" idx="2"/>
          </p:cNvCxnSpPr>
          <p:nvPr/>
        </p:nvCxnSpPr>
        <p:spPr bwMode="auto">
          <a:xfrm rot="10800000">
            <a:off x="876300" y="4267200"/>
            <a:ext cx="2705100" cy="2019300"/>
          </a:xfrm>
          <a:prstGeom prst="curvedConnector2">
            <a:avLst/>
          </a:prstGeom>
          <a:noFill/>
          <a:ln w="50800">
            <a:solidFill>
              <a:schemeClr val="bg2"/>
            </a:solidFill>
            <a:round/>
            <a:headEnd/>
            <a:tailEnd type="triangle" w="med" len="med"/>
          </a:ln>
        </p:spPr>
      </p:cxnSp>
      <p:sp>
        <p:nvSpPr>
          <p:cNvPr id="20507" name="Line 31"/>
          <p:cNvSpPr>
            <a:spLocks noChangeShapeType="1"/>
          </p:cNvSpPr>
          <p:nvPr/>
        </p:nvSpPr>
        <p:spPr bwMode="auto">
          <a:xfrm flipV="1">
            <a:off x="4419600" y="3581400"/>
            <a:ext cx="0" cy="457200"/>
          </a:xfrm>
          <a:prstGeom prst="line">
            <a:avLst/>
          </a:prstGeom>
          <a:noFill/>
          <a:ln w="50800">
            <a:solidFill>
              <a:schemeClr val="bg2"/>
            </a:solidFill>
            <a:round/>
            <a:headEnd type="oval" w="med" len="me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2"/>
          <p:cNvSpPr>
            <a:spLocks noGrp="1"/>
          </p:cNvSpPr>
          <p:nvPr>
            <p:ph type="sldNum" sz="quarter" idx="10"/>
          </p:nvPr>
        </p:nvSpPr>
        <p:spPr>
          <a:noFill/>
        </p:spPr>
        <p:txBody>
          <a:bodyPr/>
          <a:lstStyle/>
          <a:p>
            <a:fld id="{87451F84-4F4B-4541-B32B-8F7ACD8445CD}" type="slidenum">
              <a:rPr lang="en-US"/>
              <a:pPr/>
              <a:t>17</a:t>
            </a:fld>
            <a:endParaRPr lang="en-US"/>
          </a:p>
        </p:txBody>
      </p:sp>
      <p:sp>
        <p:nvSpPr>
          <p:cNvPr id="21507" name="Text Box 5"/>
          <p:cNvSpPr txBox="1">
            <a:spLocks noChangeArrowheads="1"/>
          </p:cNvSpPr>
          <p:nvPr/>
        </p:nvSpPr>
        <p:spPr bwMode="auto">
          <a:xfrm>
            <a:off x="7032625" y="6477000"/>
            <a:ext cx="2035175" cy="228600"/>
          </a:xfrm>
          <a:prstGeom prst="rect">
            <a:avLst/>
          </a:prstGeom>
          <a:noFill/>
          <a:ln w="9525">
            <a:noFill/>
            <a:miter lim="800000"/>
            <a:headEnd/>
            <a:tailEnd/>
          </a:ln>
        </p:spPr>
        <p:txBody>
          <a:bodyPr wrap="none">
            <a:spAutoFit/>
          </a:bodyPr>
          <a:lstStyle/>
          <a:p>
            <a:r>
              <a:rPr lang="en-US" sz="900">
                <a:latin typeface="Times New Roman" pitchFamily="18" charset="0"/>
              </a:rPr>
              <a:t>                 image from: Pressman, SEPA</a:t>
            </a:r>
          </a:p>
        </p:txBody>
      </p:sp>
      <p:pic>
        <p:nvPicPr>
          <p:cNvPr id="21508" name="Picture 0" descr="boehm1"/>
          <p:cNvPicPr>
            <a:picLocks noChangeAspect="1" noChangeArrowheads="1"/>
          </p:cNvPicPr>
          <p:nvPr/>
        </p:nvPicPr>
        <p:blipFill>
          <a:blip r:embed="rId3" cstate="print"/>
          <a:srcRect/>
          <a:stretch>
            <a:fillRect/>
          </a:stretch>
        </p:blipFill>
        <p:spPr bwMode="auto">
          <a:xfrm>
            <a:off x="1295400" y="457200"/>
            <a:ext cx="6553200" cy="600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p:spPr>
        <p:txBody>
          <a:bodyPr/>
          <a:lstStyle/>
          <a:p>
            <a:fld id="{8E88F70D-F110-4104-81BD-58EB0C7F5009}" type="slidenum">
              <a:rPr lang="en-US"/>
              <a:pPr/>
              <a:t>18</a:t>
            </a:fld>
            <a:endParaRPr lang="en-US"/>
          </a:p>
        </p:txBody>
      </p:sp>
      <p:sp>
        <p:nvSpPr>
          <p:cNvPr id="22531" name="Rectangle 2"/>
          <p:cNvSpPr>
            <a:spLocks noGrp="1" noChangeArrowheads="1"/>
          </p:cNvSpPr>
          <p:nvPr>
            <p:ph type="title"/>
          </p:nvPr>
        </p:nvSpPr>
        <p:spPr/>
        <p:txBody>
          <a:bodyPr/>
          <a:lstStyle/>
          <a:p>
            <a:pPr eaLnBrk="1" hangingPunct="1"/>
            <a:r>
              <a:rPr lang="en-US" smtClean="0"/>
              <a:t>Project Management</a:t>
            </a:r>
          </a:p>
        </p:txBody>
      </p:sp>
      <p:sp>
        <p:nvSpPr>
          <p:cNvPr id="22532" name="Rectangle 3"/>
          <p:cNvSpPr>
            <a:spLocks noGrp="1" noChangeArrowheads="1"/>
          </p:cNvSpPr>
          <p:nvPr>
            <p:ph type="body" idx="1"/>
          </p:nvPr>
        </p:nvSpPr>
        <p:spPr>
          <a:xfrm>
            <a:off x="457200" y="1600200"/>
            <a:ext cx="8153400" cy="4114800"/>
          </a:xfrm>
        </p:spPr>
        <p:txBody>
          <a:bodyPr/>
          <a:lstStyle/>
          <a:p>
            <a:pPr eaLnBrk="1" hangingPunct="1"/>
            <a:r>
              <a:rPr lang="en-US" dirty="0" smtClean="0"/>
              <a:t>To manage a software project, one must be able to manage future work, risks, schedules.</a:t>
            </a:r>
          </a:p>
          <a:p>
            <a:pPr eaLnBrk="1" hangingPunct="1"/>
            <a:r>
              <a:rPr lang="en-US" dirty="0" smtClean="0"/>
              <a:t>These are hard management issues.</a:t>
            </a:r>
          </a:p>
          <a:p>
            <a:pPr eaLnBrk="1" hangingPunct="1"/>
            <a:endParaRPr lang="en-US" dirty="0" smtClean="0"/>
          </a:p>
          <a:p>
            <a:pPr eaLnBrk="1" hangingPunct="1"/>
            <a:endParaRPr lang="en-US" dirty="0" smtClean="0"/>
          </a:p>
          <a:p>
            <a:pPr eaLnBrk="1" hangingPunct="1">
              <a:buFont typeface="Arial" charset="0"/>
              <a:buChar char=" "/>
            </a:pPr>
            <a:r>
              <a:rPr lang="en-US" sz="2800" i="1" dirty="0" smtClean="0"/>
              <a:t>“All programmers are optimists.”</a:t>
            </a:r>
            <a:r>
              <a:rPr lang="en-US" sz="2800" dirty="0" smtClean="0"/>
              <a:t>                          		</a:t>
            </a:r>
            <a:r>
              <a:rPr lang="en-US" sz="1800" dirty="0" smtClean="0"/>
              <a:t>- F.P. Brooks, </a:t>
            </a:r>
            <a:r>
              <a:rPr lang="en-US" sz="1800" i="1" dirty="0" smtClean="0"/>
              <a:t>The Mythical Man Month</a:t>
            </a:r>
            <a:r>
              <a:rPr lang="en-US" sz="1800" dirty="0" smtClean="0"/>
              <a:t>, 1975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p:spPr>
        <p:txBody>
          <a:bodyPr/>
          <a:lstStyle/>
          <a:p>
            <a:fld id="{FAC31C80-00ED-4825-B945-367E768C03B8}" type="slidenum">
              <a:rPr lang="en-US"/>
              <a:pPr/>
              <a:t>19</a:t>
            </a:fld>
            <a:endParaRPr lang="en-US"/>
          </a:p>
        </p:txBody>
      </p:sp>
      <p:sp>
        <p:nvSpPr>
          <p:cNvPr id="23555" name="Rectangle 2"/>
          <p:cNvSpPr>
            <a:spLocks noGrp="1" noChangeArrowheads="1"/>
          </p:cNvSpPr>
          <p:nvPr>
            <p:ph type="title"/>
          </p:nvPr>
        </p:nvSpPr>
        <p:spPr/>
        <p:txBody>
          <a:bodyPr/>
          <a:lstStyle/>
          <a:p>
            <a:pPr eaLnBrk="1" hangingPunct="1"/>
            <a:r>
              <a:rPr lang="en-US" smtClean="0"/>
              <a:t>Project Planning</a:t>
            </a:r>
          </a:p>
        </p:txBody>
      </p:sp>
      <p:sp>
        <p:nvSpPr>
          <p:cNvPr id="23556" name="Rectangle 3"/>
          <p:cNvSpPr>
            <a:spLocks noGrp="1" noChangeArrowheads="1"/>
          </p:cNvSpPr>
          <p:nvPr>
            <p:ph type="body" idx="1"/>
          </p:nvPr>
        </p:nvSpPr>
        <p:spPr>
          <a:xfrm>
            <a:off x="457200" y="1600200"/>
            <a:ext cx="8153400" cy="4114800"/>
          </a:xfrm>
        </p:spPr>
        <p:txBody>
          <a:bodyPr/>
          <a:lstStyle/>
          <a:p>
            <a:pPr eaLnBrk="1" hangingPunct="1"/>
            <a:r>
              <a:rPr lang="en-US" smtClean="0"/>
              <a:t>Traditional project planning must estimate:</a:t>
            </a:r>
          </a:p>
          <a:p>
            <a:pPr lvl="1" eaLnBrk="1" hangingPunct="1"/>
            <a:r>
              <a:rPr lang="en-US" smtClean="0"/>
              <a:t>the required human effort</a:t>
            </a:r>
          </a:p>
          <a:p>
            <a:pPr lvl="1" eaLnBrk="1" hangingPunct="1"/>
            <a:r>
              <a:rPr lang="en-US" smtClean="0"/>
              <a:t>the duration</a:t>
            </a:r>
          </a:p>
          <a:p>
            <a:pPr lvl="1" eaLnBrk="1" hangingPunct="1"/>
            <a:r>
              <a:rPr lang="en-US" smtClean="0"/>
              <a:t>the cost</a:t>
            </a:r>
          </a:p>
          <a:p>
            <a:pPr eaLnBrk="1" hangingPunct="1"/>
            <a:r>
              <a:rPr lang="en-US" smtClean="0"/>
              <a:t>Common estimation methods include:</a:t>
            </a:r>
          </a:p>
          <a:p>
            <a:pPr lvl="1" eaLnBrk="1" hangingPunct="1"/>
            <a:r>
              <a:rPr lang="en-US" smtClean="0"/>
              <a:t>Expert judgment</a:t>
            </a:r>
          </a:p>
          <a:p>
            <a:pPr lvl="1" eaLnBrk="1" hangingPunct="1"/>
            <a:r>
              <a:rPr lang="en-US" smtClean="0"/>
              <a:t>Bottom-up estimates</a:t>
            </a:r>
          </a:p>
          <a:p>
            <a:pPr lvl="1" eaLnBrk="1" hangingPunct="1"/>
            <a:r>
              <a:rPr lang="en-US" smtClean="0"/>
              <a:t>Algorithmic cost models (e.g., COCOMO)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t="30882"/>
          <a:stretch>
            <a:fillRect/>
          </a:stretch>
        </p:blipFill>
        <p:spPr bwMode="auto">
          <a:xfrm>
            <a:off x="1000125" y="838200"/>
            <a:ext cx="7143750" cy="3581400"/>
          </a:xfrm>
          <a:prstGeom prst="rect">
            <a:avLst/>
          </a:prstGeom>
          <a:noFill/>
          <a:ln w="9525">
            <a:noFill/>
            <a:miter lim="800000"/>
            <a:headEnd/>
            <a:tailEnd/>
          </a:ln>
        </p:spPr>
      </p:pic>
      <p:sp>
        <p:nvSpPr>
          <p:cNvPr id="7171" name="Slide Number Placeholder 1"/>
          <p:cNvSpPr>
            <a:spLocks noGrp="1"/>
          </p:cNvSpPr>
          <p:nvPr>
            <p:ph type="sldNum" sz="quarter" idx="10"/>
          </p:nvPr>
        </p:nvSpPr>
        <p:spPr>
          <a:noFill/>
        </p:spPr>
        <p:txBody>
          <a:bodyPr/>
          <a:lstStyle/>
          <a:p>
            <a:fld id="{949D9BBD-A4DE-4845-A52E-F22B1753327B}" type="slidenum">
              <a:rPr lang="en-US"/>
              <a:pPr/>
              <a:t>2</a:t>
            </a:fld>
            <a:endParaRPr lang="en-US"/>
          </a:p>
        </p:txBody>
      </p:sp>
      <p:pic>
        <p:nvPicPr>
          <p:cNvPr id="7172" name="Picture 1024"/>
          <p:cNvPicPr>
            <a:picLocks noChangeAspect="1" noChangeArrowheads="1"/>
          </p:cNvPicPr>
          <p:nvPr/>
        </p:nvPicPr>
        <p:blipFill>
          <a:blip r:embed="rId3" cstate="print"/>
          <a:srcRect/>
          <a:stretch>
            <a:fillRect/>
          </a:stretch>
        </p:blipFill>
        <p:spPr bwMode="auto">
          <a:xfrm>
            <a:off x="1752600" y="4572000"/>
            <a:ext cx="5715000" cy="1981200"/>
          </a:xfrm>
          <a:prstGeom prst="rect">
            <a:avLst/>
          </a:prstGeom>
          <a:noFill/>
          <a:ln w="9525">
            <a:noFill/>
            <a:miter lim="800000"/>
            <a:headEnd/>
            <a:tailEnd/>
          </a:ln>
        </p:spPr>
      </p:pic>
      <p:sp>
        <p:nvSpPr>
          <p:cNvPr id="7173" name="Text Box 7"/>
          <p:cNvSpPr txBox="1">
            <a:spLocks noChangeArrowheads="1"/>
          </p:cNvSpPr>
          <p:nvPr/>
        </p:nvSpPr>
        <p:spPr bwMode="auto">
          <a:xfrm>
            <a:off x="6854825" y="6613525"/>
            <a:ext cx="2289175" cy="244475"/>
          </a:xfrm>
          <a:prstGeom prst="rect">
            <a:avLst/>
          </a:prstGeom>
          <a:solidFill>
            <a:schemeClr val="bg1"/>
          </a:solidFill>
          <a:ln w="9525">
            <a:noFill/>
            <a:miter lim="800000"/>
            <a:headEnd/>
            <a:tailEnd/>
          </a:ln>
        </p:spPr>
        <p:txBody>
          <a:bodyPr wrap="none">
            <a:spAutoFit/>
          </a:bodyPr>
          <a:lstStyle/>
          <a:p>
            <a:r>
              <a:rPr lang="en-US" sz="1000">
                <a:latin typeface="Times New Roman" pitchFamily="18" charset="0"/>
              </a:rPr>
              <a:t>Dilbert © United Feature Syndicate, Inc.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p:spPr>
        <p:txBody>
          <a:bodyPr/>
          <a:lstStyle/>
          <a:p>
            <a:fld id="{4EF946F9-5C44-44A6-8562-1E656DA060DA}" type="slidenum">
              <a:rPr lang="en-US"/>
              <a:pPr/>
              <a:t>20</a:t>
            </a:fld>
            <a:endParaRPr lang="en-US"/>
          </a:p>
        </p:txBody>
      </p:sp>
      <p:sp>
        <p:nvSpPr>
          <p:cNvPr id="24579" name="Rectangle 2"/>
          <p:cNvSpPr>
            <a:spLocks noGrp="1" noChangeArrowheads="1"/>
          </p:cNvSpPr>
          <p:nvPr>
            <p:ph type="title"/>
          </p:nvPr>
        </p:nvSpPr>
        <p:spPr/>
        <p:txBody>
          <a:bodyPr/>
          <a:lstStyle/>
          <a:p>
            <a:pPr eaLnBrk="1" hangingPunct="1"/>
            <a:r>
              <a:rPr lang="en-US" smtClean="0"/>
              <a:t>Risk Management</a:t>
            </a:r>
          </a:p>
        </p:txBody>
      </p:sp>
      <p:sp>
        <p:nvSpPr>
          <p:cNvPr id="24580" name="Rectangle 3"/>
          <p:cNvSpPr>
            <a:spLocks noGrp="1" noChangeArrowheads="1"/>
          </p:cNvSpPr>
          <p:nvPr>
            <p:ph type="body" idx="1"/>
          </p:nvPr>
        </p:nvSpPr>
        <p:spPr/>
        <p:txBody>
          <a:bodyPr/>
          <a:lstStyle/>
          <a:p>
            <a:pPr eaLnBrk="1" hangingPunct="1"/>
            <a:r>
              <a:rPr lang="en-US" smtClean="0"/>
              <a:t>Risks must be identified and addressed, using some strategy:</a:t>
            </a:r>
          </a:p>
          <a:p>
            <a:pPr lvl="1" eaLnBrk="1" hangingPunct="1"/>
            <a:r>
              <a:rPr lang="en-US" smtClean="0"/>
              <a:t>proactive</a:t>
            </a:r>
          </a:p>
          <a:p>
            <a:pPr lvl="1" eaLnBrk="1" hangingPunct="1"/>
            <a:r>
              <a:rPr lang="en-US" smtClean="0"/>
              <a:t>reactive </a:t>
            </a:r>
          </a:p>
          <a:p>
            <a:pPr eaLnBrk="1" hangingPunct="1"/>
            <a:r>
              <a:rPr lang="en-US" smtClean="0"/>
              <a:t>The best managers:</a:t>
            </a:r>
          </a:p>
          <a:p>
            <a:pPr lvl="1" eaLnBrk="1" hangingPunct="1"/>
            <a:r>
              <a:rPr lang="en-US" smtClean="0"/>
              <a:t>know what’s going to go wrong before it does</a:t>
            </a:r>
          </a:p>
          <a:p>
            <a:pPr lvl="1" eaLnBrk="1" hangingPunct="1"/>
            <a:r>
              <a:rPr lang="en-US" smtClean="0"/>
              <a:t>take steps to be prepared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0"/>
          </p:nvPr>
        </p:nvSpPr>
        <p:spPr>
          <a:noFill/>
        </p:spPr>
        <p:txBody>
          <a:bodyPr/>
          <a:lstStyle/>
          <a:p>
            <a:fld id="{B8B36C29-9C9E-4AB1-9F8D-C408A83CF48B}" type="slidenum">
              <a:rPr lang="en-US"/>
              <a:pPr/>
              <a:t>21</a:t>
            </a:fld>
            <a:endParaRPr lang="en-US"/>
          </a:p>
        </p:txBody>
      </p:sp>
      <p:sp>
        <p:nvSpPr>
          <p:cNvPr id="25603" name="Rectangle 2"/>
          <p:cNvSpPr>
            <a:spLocks noGrp="1" noChangeArrowheads="1"/>
          </p:cNvSpPr>
          <p:nvPr>
            <p:ph type="title"/>
          </p:nvPr>
        </p:nvSpPr>
        <p:spPr/>
        <p:txBody>
          <a:bodyPr/>
          <a:lstStyle/>
          <a:p>
            <a:pPr eaLnBrk="1" hangingPunct="1"/>
            <a:r>
              <a:rPr lang="en-US" smtClean="0"/>
              <a:t>Project Scheduling</a:t>
            </a:r>
          </a:p>
        </p:txBody>
      </p:sp>
      <p:sp>
        <p:nvSpPr>
          <p:cNvPr id="25604" name="Rectangle 3"/>
          <p:cNvSpPr>
            <a:spLocks noGrp="1" noChangeArrowheads="1"/>
          </p:cNvSpPr>
          <p:nvPr>
            <p:ph type="body" idx="1"/>
          </p:nvPr>
        </p:nvSpPr>
        <p:spPr/>
        <p:txBody>
          <a:bodyPr/>
          <a:lstStyle/>
          <a:p>
            <a:pPr eaLnBrk="1" hangingPunct="1"/>
            <a:r>
              <a:rPr lang="en-US" smtClean="0"/>
              <a:t>A good project schedule sets a realistic agenda for the whole project.</a:t>
            </a:r>
          </a:p>
          <a:p>
            <a:pPr lvl="1" eaLnBrk="1" hangingPunct="1"/>
            <a:r>
              <a:rPr lang="en-US" smtClean="0"/>
              <a:t>It will never be perfect.</a:t>
            </a:r>
          </a:p>
          <a:p>
            <a:pPr lvl="1" eaLnBrk="1" hangingPunct="1"/>
            <a:r>
              <a:rPr lang="en-US" smtClean="0"/>
              <a:t>Management keys off of it nevertheless.</a:t>
            </a:r>
          </a:p>
          <a:p>
            <a:pPr eaLnBrk="1" hangingPunct="1"/>
            <a:r>
              <a:rPr lang="en-US" smtClean="0"/>
              <a:t>Gantt Charts are                              commonly used to                                   specify plans.</a:t>
            </a:r>
          </a:p>
          <a:p>
            <a:pPr eaLnBrk="1" hangingPunct="1"/>
            <a:endParaRPr lang="en-US" smtClean="0"/>
          </a:p>
        </p:txBody>
      </p:sp>
      <p:pic>
        <p:nvPicPr>
          <p:cNvPr id="25605" name="Picture 0" descr="gantt rotated"/>
          <p:cNvPicPr>
            <a:picLocks noChangeAspect="1" noChangeArrowheads="1"/>
          </p:cNvPicPr>
          <p:nvPr/>
        </p:nvPicPr>
        <p:blipFill>
          <a:blip r:embed="rId3" cstate="print"/>
          <a:srcRect/>
          <a:stretch>
            <a:fillRect/>
          </a:stretch>
        </p:blipFill>
        <p:spPr bwMode="auto">
          <a:xfrm>
            <a:off x="4876800" y="3759200"/>
            <a:ext cx="3581400" cy="2794000"/>
          </a:xfrm>
          <a:prstGeom prst="rect">
            <a:avLst/>
          </a:prstGeom>
          <a:noFill/>
          <a:ln w="9525">
            <a:noFill/>
            <a:miter lim="800000"/>
            <a:headEnd/>
            <a:tailEnd/>
          </a:ln>
        </p:spPr>
      </p:pic>
      <p:sp>
        <p:nvSpPr>
          <p:cNvPr id="25606" name="Text Box 1"/>
          <p:cNvSpPr txBox="1">
            <a:spLocks noChangeArrowheads="1"/>
          </p:cNvSpPr>
          <p:nvPr/>
        </p:nvSpPr>
        <p:spPr bwMode="auto">
          <a:xfrm>
            <a:off x="7108825" y="6477000"/>
            <a:ext cx="2035175" cy="228600"/>
          </a:xfrm>
          <a:prstGeom prst="rect">
            <a:avLst/>
          </a:prstGeom>
          <a:noFill/>
          <a:ln w="9525">
            <a:noFill/>
            <a:miter lim="800000"/>
            <a:headEnd/>
            <a:tailEnd/>
          </a:ln>
        </p:spPr>
        <p:txBody>
          <a:bodyPr wrap="none">
            <a:spAutoFit/>
          </a:bodyPr>
          <a:lstStyle/>
          <a:p>
            <a:r>
              <a:rPr lang="en-US" sz="900">
                <a:latin typeface="Times New Roman" pitchFamily="18" charset="0"/>
              </a:rPr>
              <a:t>                 image from: Pressman, SEPA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nvPr>
        </p:nvSpPr>
        <p:spPr>
          <a:noFill/>
        </p:spPr>
        <p:txBody>
          <a:bodyPr/>
          <a:lstStyle/>
          <a:p>
            <a:fld id="{AA879332-DA13-4C5A-9413-38B0740B6ADF}" type="slidenum">
              <a:rPr lang="en-US"/>
              <a:pPr/>
              <a:t>22</a:t>
            </a:fld>
            <a:endParaRPr lang="en-US"/>
          </a:p>
        </p:txBody>
      </p:sp>
      <p:sp>
        <p:nvSpPr>
          <p:cNvPr id="26627" name="Rectangle 2"/>
          <p:cNvSpPr>
            <a:spLocks noGrp="1" noChangeArrowheads="1"/>
          </p:cNvSpPr>
          <p:nvPr>
            <p:ph type="title"/>
          </p:nvPr>
        </p:nvSpPr>
        <p:spPr/>
        <p:txBody>
          <a:bodyPr/>
          <a:lstStyle/>
          <a:p>
            <a:pPr eaLnBrk="1" hangingPunct="1"/>
            <a:r>
              <a:rPr lang="en-US" smtClean="0"/>
              <a:t>The Project Management Plan</a:t>
            </a:r>
          </a:p>
        </p:txBody>
      </p:sp>
      <p:sp>
        <p:nvSpPr>
          <p:cNvPr id="26628" name="Rectangle 3"/>
          <p:cNvSpPr>
            <a:spLocks noGrp="1" noChangeArrowheads="1"/>
          </p:cNvSpPr>
          <p:nvPr>
            <p:ph type="body" idx="1"/>
          </p:nvPr>
        </p:nvSpPr>
        <p:spPr>
          <a:xfrm>
            <a:off x="457200" y="1600200"/>
            <a:ext cx="7772400" cy="4876800"/>
          </a:xfrm>
        </p:spPr>
        <p:txBody>
          <a:bodyPr/>
          <a:lstStyle/>
          <a:p>
            <a:pPr eaLnBrk="1" hangingPunct="1">
              <a:lnSpc>
                <a:spcPct val="90000"/>
              </a:lnSpc>
            </a:pPr>
            <a:r>
              <a:rPr lang="en-US" smtClean="0"/>
              <a:t>A project plan document is frequently written, which would include:</a:t>
            </a:r>
          </a:p>
          <a:p>
            <a:pPr lvl="1" eaLnBrk="1" hangingPunct="1">
              <a:lnSpc>
                <a:spcPct val="90000"/>
              </a:lnSpc>
            </a:pPr>
            <a:r>
              <a:rPr lang="en-US" smtClean="0"/>
              <a:t>The chosen process model</a:t>
            </a:r>
          </a:p>
          <a:p>
            <a:pPr lvl="1" eaLnBrk="1" hangingPunct="1">
              <a:lnSpc>
                <a:spcPct val="90000"/>
              </a:lnSpc>
            </a:pPr>
            <a:r>
              <a:rPr lang="en-US" smtClean="0"/>
              <a:t>The staffing and team organization</a:t>
            </a:r>
          </a:p>
          <a:p>
            <a:pPr lvl="1" eaLnBrk="1" hangingPunct="1">
              <a:lnSpc>
                <a:spcPct val="90000"/>
              </a:lnSpc>
            </a:pPr>
            <a:r>
              <a:rPr lang="en-US" smtClean="0"/>
              <a:t>Risk assessment</a:t>
            </a:r>
          </a:p>
          <a:p>
            <a:pPr lvl="1" eaLnBrk="1" hangingPunct="1">
              <a:lnSpc>
                <a:spcPct val="90000"/>
              </a:lnSpc>
            </a:pPr>
            <a:r>
              <a:rPr lang="en-US" smtClean="0"/>
              <a:t>A detailed project schedule</a:t>
            </a:r>
          </a:p>
          <a:p>
            <a:pPr eaLnBrk="1" hangingPunct="1">
              <a:lnSpc>
                <a:spcPct val="90000"/>
              </a:lnSpc>
            </a:pPr>
            <a:r>
              <a:rPr lang="en-US" smtClean="0"/>
              <a:t>Additional plans can be written for:</a:t>
            </a:r>
          </a:p>
          <a:p>
            <a:pPr lvl="1" eaLnBrk="1" hangingPunct="1">
              <a:lnSpc>
                <a:spcPct val="90000"/>
              </a:lnSpc>
            </a:pPr>
            <a:r>
              <a:rPr lang="en-US" smtClean="0"/>
              <a:t>The quality and validation process</a:t>
            </a:r>
          </a:p>
          <a:p>
            <a:pPr lvl="1" eaLnBrk="1" hangingPunct="1">
              <a:lnSpc>
                <a:spcPct val="90000"/>
              </a:lnSpc>
            </a:pPr>
            <a:r>
              <a:rPr lang="en-US" smtClean="0"/>
              <a:t>The configuration management process</a:t>
            </a:r>
          </a:p>
          <a:p>
            <a:pPr lvl="1" eaLnBrk="1" hangingPunct="1">
              <a:lnSpc>
                <a:spcPct val="90000"/>
              </a:lnSpc>
            </a:pPr>
            <a:r>
              <a:rPr lang="en-US" smtClean="0"/>
              <a:t>The maintenance process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4"/>
          <p:cNvSpPr>
            <a:spLocks noGrp="1"/>
          </p:cNvSpPr>
          <p:nvPr>
            <p:ph type="sldNum" sz="quarter" idx="10"/>
          </p:nvPr>
        </p:nvSpPr>
        <p:spPr>
          <a:noFill/>
        </p:spPr>
        <p:txBody>
          <a:bodyPr/>
          <a:lstStyle/>
          <a:p>
            <a:fld id="{7180E6D5-2FBF-4C29-A9A6-7D770B5ADF24}" type="slidenum">
              <a:rPr lang="en-US"/>
              <a:pPr/>
              <a:t>23</a:t>
            </a:fld>
            <a:endParaRPr lang="en-US"/>
          </a:p>
        </p:txBody>
      </p:sp>
      <p:sp>
        <p:nvSpPr>
          <p:cNvPr id="2052" name="Rectangle 2"/>
          <p:cNvSpPr>
            <a:spLocks noGrp="1" noChangeArrowheads="1"/>
          </p:cNvSpPr>
          <p:nvPr>
            <p:ph type="title"/>
          </p:nvPr>
        </p:nvSpPr>
        <p:spPr/>
        <p:txBody>
          <a:bodyPr/>
          <a:lstStyle/>
          <a:p>
            <a:pPr eaLnBrk="1" hangingPunct="1"/>
            <a:r>
              <a:rPr lang="en-US" smtClean="0"/>
              <a:t>Requirements Change</a:t>
            </a:r>
          </a:p>
        </p:txBody>
      </p:sp>
      <p:sp>
        <p:nvSpPr>
          <p:cNvPr id="2053" name="Text Box 3"/>
          <p:cNvSpPr txBox="1">
            <a:spLocks noChangeArrowheads="1"/>
          </p:cNvSpPr>
          <p:nvPr/>
        </p:nvSpPr>
        <p:spPr bwMode="auto">
          <a:xfrm>
            <a:off x="7823200" y="6477000"/>
            <a:ext cx="1320800" cy="228600"/>
          </a:xfrm>
          <a:prstGeom prst="rect">
            <a:avLst/>
          </a:prstGeom>
          <a:noFill/>
          <a:ln w="9525">
            <a:noFill/>
            <a:miter lim="800000"/>
            <a:headEnd/>
            <a:tailEnd/>
          </a:ln>
        </p:spPr>
        <p:txBody>
          <a:bodyPr wrap="none">
            <a:spAutoFit/>
          </a:bodyPr>
          <a:lstStyle/>
          <a:p>
            <a:r>
              <a:rPr lang="en-US" sz="900">
                <a:latin typeface="Times New Roman" pitchFamily="18" charset="0"/>
              </a:rPr>
              <a:t>Data from Larman, 2005</a:t>
            </a:r>
          </a:p>
        </p:txBody>
      </p:sp>
      <p:graphicFrame>
        <p:nvGraphicFramePr>
          <p:cNvPr id="6" name="Object 5"/>
          <p:cNvGraphicFramePr>
            <a:graphicFrameLocks noChangeAspect="1"/>
          </p:cNvGraphicFramePr>
          <p:nvPr/>
        </p:nvGraphicFramePr>
        <p:xfrm>
          <a:off x="533400" y="1600200"/>
          <a:ext cx="7675333" cy="436421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7"/>
          <p:cNvGraphicFramePr>
            <a:graphicFrameLocks noChangeAspect="1"/>
          </p:cNvGraphicFramePr>
          <p:nvPr/>
        </p:nvGraphicFramePr>
        <p:xfrm>
          <a:off x="152400" y="914400"/>
          <a:ext cx="8839200" cy="5715000"/>
        </p:xfrm>
        <a:graphic>
          <a:graphicData uri="http://schemas.openxmlformats.org/drawingml/2006/chart">
            <c:chart xmlns:c="http://schemas.openxmlformats.org/drawingml/2006/chart" xmlns:r="http://schemas.openxmlformats.org/officeDocument/2006/relationships" r:id="rId3"/>
          </a:graphicData>
        </a:graphic>
      </p:graphicFrame>
      <p:sp>
        <p:nvSpPr>
          <p:cNvPr id="3075" name="Slide Number Placeholder 4"/>
          <p:cNvSpPr>
            <a:spLocks noGrp="1"/>
          </p:cNvSpPr>
          <p:nvPr>
            <p:ph type="sldNum" sz="quarter" idx="10"/>
          </p:nvPr>
        </p:nvSpPr>
        <p:spPr>
          <a:noFill/>
        </p:spPr>
        <p:txBody>
          <a:bodyPr/>
          <a:lstStyle/>
          <a:p>
            <a:fld id="{2DC9556E-A6C4-4827-BDAF-0A9A1B0DB9D3}" type="slidenum">
              <a:rPr lang="en-US"/>
              <a:pPr/>
              <a:t>24</a:t>
            </a:fld>
            <a:endParaRPr lang="en-US"/>
          </a:p>
        </p:txBody>
      </p:sp>
      <p:sp>
        <p:nvSpPr>
          <p:cNvPr id="3076" name="Rectangle 2"/>
          <p:cNvSpPr>
            <a:spLocks noGrp="1" noChangeArrowheads="1"/>
          </p:cNvSpPr>
          <p:nvPr>
            <p:ph type="title"/>
          </p:nvPr>
        </p:nvSpPr>
        <p:spPr/>
        <p:txBody>
          <a:bodyPr/>
          <a:lstStyle/>
          <a:p>
            <a:pPr eaLnBrk="1" hangingPunct="1"/>
            <a:r>
              <a:rPr lang="en-US" smtClean="0"/>
              <a:t>Waterfall-Specified Feature Use</a:t>
            </a:r>
          </a:p>
        </p:txBody>
      </p:sp>
      <p:sp>
        <p:nvSpPr>
          <p:cNvPr id="3077" name="Text Box 6"/>
          <p:cNvSpPr txBox="1">
            <a:spLocks noChangeArrowheads="1"/>
          </p:cNvSpPr>
          <p:nvPr/>
        </p:nvSpPr>
        <p:spPr bwMode="auto">
          <a:xfrm>
            <a:off x="7823200" y="6477000"/>
            <a:ext cx="1320800" cy="228600"/>
          </a:xfrm>
          <a:prstGeom prst="rect">
            <a:avLst/>
          </a:prstGeom>
          <a:noFill/>
          <a:ln w="9525">
            <a:noFill/>
            <a:miter lim="800000"/>
            <a:headEnd/>
            <a:tailEnd/>
          </a:ln>
        </p:spPr>
        <p:txBody>
          <a:bodyPr wrap="none">
            <a:spAutoFit/>
          </a:bodyPr>
          <a:lstStyle/>
          <a:p>
            <a:r>
              <a:rPr lang="en-US" sz="900">
                <a:latin typeface="Times New Roman" pitchFamily="18" charset="0"/>
              </a:rPr>
              <a:t>Data from Larman, 2005</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noFill/>
        </p:spPr>
        <p:txBody>
          <a:bodyPr/>
          <a:lstStyle/>
          <a:p>
            <a:fld id="{64FB42DB-B53C-4250-84F4-520F566979B0}" type="slidenum">
              <a:rPr lang="en-US"/>
              <a:pPr/>
              <a:t>25</a:t>
            </a:fld>
            <a:endParaRPr lang="en-US"/>
          </a:p>
        </p:txBody>
      </p:sp>
      <p:sp>
        <p:nvSpPr>
          <p:cNvPr id="27651" name="Rectangle 2"/>
          <p:cNvSpPr>
            <a:spLocks noGrp="1" noChangeArrowheads="1"/>
          </p:cNvSpPr>
          <p:nvPr>
            <p:ph type="title"/>
          </p:nvPr>
        </p:nvSpPr>
        <p:spPr>
          <a:xfrm>
            <a:off x="685800" y="457200"/>
            <a:ext cx="7772400" cy="1143000"/>
          </a:xfrm>
        </p:spPr>
        <p:txBody>
          <a:bodyPr/>
          <a:lstStyle/>
          <a:p>
            <a:pPr eaLnBrk="1" hangingPunct="1"/>
            <a:r>
              <a:rPr lang="en-US" smtClean="0"/>
              <a:t>Modern Process Models</a:t>
            </a:r>
          </a:p>
        </p:txBody>
      </p:sp>
      <p:sp>
        <p:nvSpPr>
          <p:cNvPr id="27652" name="Rectangle 3"/>
          <p:cNvSpPr>
            <a:spLocks noGrp="1" noChangeArrowheads="1"/>
          </p:cNvSpPr>
          <p:nvPr>
            <p:ph type="body" idx="1"/>
          </p:nvPr>
        </p:nvSpPr>
        <p:spPr>
          <a:xfrm>
            <a:off x="685800" y="1600200"/>
            <a:ext cx="7848600" cy="4724400"/>
          </a:xfrm>
        </p:spPr>
        <p:txBody>
          <a:bodyPr/>
          <a:lstStyle/>
          <a:p>
            <a:pPr eaLnBrk="1" hangingPunct="1"/>
            <a:r>
              <a:rPr lang="en-US" smtClean="0"/>
              <a:t>More modern software process models tend to favor lower ceremony, iterative processes.</a:t>
            </a:r>
          </a:p>
          <a:p>
            <a:pPr eaLnBrk="1" hangingPunct="1"/>
            <a:r>
              <a:rPr lang="en-US" smtClean="0"/>
              <a:t>Modern models include:</a:t>
            </a:r>
          </a:p>
          <a:p>
            <a:pPr lvl="1" eaLnBrk="1" hangingPunct="1"/>
            <a:r>
              <a:rPr lang="en-US" smtClean="0">
                <a:hlinkClick r:id="" action="ppaction://customshow?id=12&amp;return=true"/>
              </a:rPr>
              <a:t>Synchronize and Stabilize</a:t>
            </a:r>
            <a:endParaRPr lang="en-US" smtClean="0"/>
          </a:p>
          <a:p>
            <a:pPr lvl="1" eaLnBrk="1" hangingPunct="1"/>
            <a:r>
              <a:rPr lang="en-US" smtClean="0">
                <a:hlinkClick r:id="" action="ppaction://customshow?id=13&amp;return=true"/>
              </a:rPr>
              <a:t>Extreme Programming</a:t>
            </a:r>
            <a:endParaRPr lang="en-US" smtClean="0"/>
          </a:p>
          <a:p>
            <a:pPr lvl="1" eaLnBrk="1" hangingPunct="1"/>
            <a:r>
              <a:rPr lang="en-US" smtClean="0">
                <a:hlinkClick r:id="" action="ppaction://customshow?id=14&amp;return=true"/>
              </a:rPr>
              <a:t>(Rational) Unified Process</a:t>
            </a:r>
            <a:endParaRPr lang="en-US" smtClean="0"/>
          </a:p>
          <a:p>
            <a:pPr eaLnBrk="1" hangingPunct="1"/>
            <a:r>
              <a:rPr lang="en-US" smtClean="0">
                <a:hlinkClick r:id="" action="ppaction://customshow?id=15&amp;return=true"/>
              </a:rPr>
              <a:t>Agile project management</a:t>
            </a:r>
            <a:endParaRPr lang="en-US" smtClean="0"/>
          </a:p>
          <a:p>
            <a:pPr lvl="1" eaLnBrk="1" hangingPunct="1"/>
            <a:endParaRPr lang="en-US" smtClean="0"/>
          </a:p>
          <a:p>
            <a:pPr lvl="1" eaLnBrk="1" hangingPunct="1"/>
            <a:endParaRPr lang="en-US" smtClean="0"/>
          </a:p>
        </p:txBody>
      </p:sp>
      <p:sp>
        <p:nvSpPr>
          <p:cNvPr id="27653" name="Text Box 4"/>
          <p:cNvSpPr txBox="1">
            <a:spLocks noChangeArrowheads="1"/>
          </p:cNvSpPr>
          <p:nvPr/>
        </p:nvSpPr>
        <p:spPr bwMode="auto">
          <a:xfrm>
            <a:off x="6778625" y="6477000"/>
            <a:ext cx="2365375" cy="228600"/>
          </a:xfrm>
          <a:prstGeom prst="rect">
            <a:avLst/>
          </a:prstGeom>
          <a:noFill/>
          <a:ln w="9525">
            <a:noFill/>
            <a:miter lim="800000"/>
            <a:headEnd/>
            <a:tailEnd/>
          </a:ln>
        </p:spPr>
        <p:txBody>
          <a:bodyPr wrap="none">
            <a:spAutoFit/>
          </a:bodyPr>
          <a:lstStyle/>
          <a:p>
            <a:r>
              <a:rPr lang="en-US" sz="900">
                <a:latin typeface="Times New Roman" pitchFamily="18" charset="0"/>
              </a:rPr>
              <a:t>                 image from: http://www.dilbert.com/</a:t>
            </a:r>
          </a:p>
        </p:txBody>
      </p:sp>
      <p:pic>
        <p:nvPicPr>
          <p:cNvPr id="27654" name="Picture 5" descr="dilmom"/>
          <p:cNvPicPr>
            <a:picLocks noChangeAspect="1" noChangeArrowheads="1"/>
          </p:cNvPicPr>
          <p:nvPr/>
        </p:nvPicPr>
        <p:blipFill>
          <a:blip r:embed="rId3" cstate="print"/>
          <a:srcRect/>
          <a:stretch>
            <a:fillRect/>
          </a:stretch>
        </p:blipFill>
        <p:spPr bwMode="auto">
          <a:xfrm>
            <a:off x="7086600" y="3957638"/>
            <a:ext cx="1458913" cy="1681162"/>
          </a:xfrm>
          <a:prstGeom prst="rect">
            <a:avLst/>
          </a:prstGeom>
          <a:noFill/>
          <a:ln w="9525">
            <a:noFill/>
            <a:miter lim="800000"/>
            <a:headEnd/>
            <a:tailEnd/>
          </a:ln>
        </p:spPr>
      </p:pic>
      <p:sp>
        <p:nvSpPr>
          <p:cNvPr id="304134" name="Rectangle 6"/>
          <p:cNvSpPr>
            <a:spLocks noChangeArrowheads="1"/>
          </p:cNvSpPr>
          <p:nvPr/>
        </p:nvSpPr>
        <p:spPr bwMode="auto">
          <a:xfrm>
            <a:off x="6781800" y="3352800"/>
            <a:ext cx="2057400" cy="2438400"/>
          </a:xfrm>
          <a:prstGeom prst="rect">
            <a:avLst/>
          </a:prstGeom>
          <a:solidFill>
            <a:schemeClr val="bg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3041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2"/>
          <p:cNvSpPr>
            <a:spLocks noGrp="1"/>
          </p:cNvSpPr>
          <p:nvPr>
            <p:ph type="sldNum" sz="quarter" idx="10"/>
          </p:nvPr>
        </p:nvSpPr>
        <p:spPr>
          <a:noFill/>
        </p:spPr>
        <p:txBody>
          <a:bodyPr/>
          <a:lstStyle/>
          <a:p>
            <a:fld id="{E21C2031-B97B-44AD-A8A2-1C8D2DB561D8}" type="slidenum">
              <a:rPr lang="en-US"/>
              <a:pPr/>
              <a:t>26</a:t>
            </a:fld>
            <a:endParaRPr lang="en-US"/>
          </a:p>
        </p:txBody>
      </p:sp>
      <p:sp>
        <p:nvSpPr>
          <p:cNvPr id="28675" name="Rectangle 2"/>
          <p:cNvSpPr>
            <a:spLocks noGrp="1" noChangeArrowheads="1"/>
          </p:cNvSpPr>
          <p:nvPr>
            <p:ph type="title"/>
          </p:nvPr>
        </p:nvSpPr>
        <p:spPr/>
        <p:txBody>
          <a:bodyPr/>
          <a:lstStyle/>
          <a:p>
            <a:pPr eaLnBrk="1" hangingPunct="1"/>
            <a:r>
              <a:rPr lang="en-US" smtClean="0"/>
              <a:t>Synchronize and Stabilize</a:t>
            </a:r>
          </a:p>
        </p:txBody>
      </p:sp>
      <p:sp>
        <p:nvSpPr>
          <p:cNvPr id="28676" name="AutoShape 3"/>
          <p:cNvSpPr>
            <a:spLocks noChangeArrowheads="1"/>
          </p:cNvSpPr>
          <p:nvPr/>
        </p:nvSpPr>
        <p:spPr bwMode="auto">
          <a:xfrm flipV="1">
            <a:off x="5029200" y="3124200"/>
            <a:ext cx="2895600" cy="1066800"/>
          </a:xfrm>
          <a:prstGeom prst="curvedUpArrow">
            <a:avLst>
              <a:gd name="adj1" fmla="val 54286"/>
              <a:gd name="adj2" fmla="val 108571"/>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28677" name="AutoShape 4"/>
          <p:cNvSpPr>
            <a:spLocks noChangeArrowheads="1"/>
          </p:cNvSpPr>
          <p:nvPr/>
        </p:nvSpPr>
        <p:spPr bwMode="auto">
          <a:xfrm rot="10800000" flipV="1">
            <a:off x="4724400" y="4267200"/>
            <a:ext cx="2895600" cy="1066800"/>
          </a:xfrm>
          <a:prstGeom prst="curvedUpArrow">
            <a:avLst>
              <a:gd name="adj1" fmla="val 54286"/>
              <a:gd name="adj2" fmla="val 108571"/>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28678" name="Rectangle 6"/>
          <p:cNvSpPr>
            <a:spLocks noChangeArrowheads="1"/>
          </p:cNvSpPr>
          <p:nvPr/>
        </p:nvSpPr>
        <p:spPr bwMode="auto">
          <a:xfrm>
            <a:off x="4953000" y="2667000"/>
            <a:ext cx="2743200" cy="6858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Develop components</a:t>
            </a:r>
          </a:p>
          <a:p>
            <a:pPr algn="ctr"/>
            <a:r>
              <a:rPr lang="en-US" sz="2000">
                <a:latin typeface="Arial Unicode MS" pitchFamily="34" charset="-128"/>
              </a:rPr>
              <a:t>Synchronize daily</a:t>
            </a:r>
          </a:p>
        </p:txBody>
      </p:sp>
      <p:sp>
        <p:nvSpPr>
          <p:cNvPr id="28679" name="Rectangle 7"/>
          <p:cNvSpPr>
            <a:spLocks noChangeArrowheads="1"/>
          </p:cNvSpPr>
          <p:nvPr/>
        </p:nvSpPr>
        <p:spPr bwMode="auto">
          <a:xfrm>
            <a:off x="5715000" y="49530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Stabilize</a:t>
            </a:r>
          </a:p>
          <a:p>
            <a:pPr algn="ctr"/>
            <a:r>
              <a:rPr lang="en-US" sz="2000">
                <a:latin typeface="Arial Unicode MS" pitchFamily="34" charset="-128"/>
              </a:rPr>
              <a:t>Build</a:t>
            </a:r>
          </a:p>
        </p:txBody>
      </p:sp>
      <p:sp>
        <p:nvSpPr>
          <p:cNvPr id="28680" name="Text Box 8"/>
          <p:cNvSpPr txBox="1">
            <a:spLocks noChangeArrowheads="1"/>
          </p:cNvSpPr>
          <p:nvPr/>
        </p:nvSpPr>
        <p:spPr bwMode="auto">
          <a:xfrm>
            <a:off x="533400" y="6019800"/>
            <a:ext cx="4572000" cy="396875"/>
          </a:xfrm>
          <a:prstGeom prst="rect">
            <a:avLst/>
          </a:prstGeom>
          <a:noFill/>
          <a:ln w="9525">
            <a:noFill/>
            <a:miter lim="800000"/>
            <a:headEnd/>
            <a:tailEnd/>
          </a:ln>
        </p:spPr>
        <p:txBody>
          <a:bodyPr>
            <a:spAutoFit/>
          </a:bodyPr>
          <a:lstStyle/>
          <a:p>
            <a:pPr>
              <a:spcBef>
                <a:spcPct val="50000"/>
              </a:spcBef>
            </a:pPr>
            <a:endParaRPr lang="en-US" sz="2000">
              <a:latin typeface="Times New Roman" pitchFamily="18" charset="0"/>
            </a:endParaRPr>
          </a:p>
        </p:txBody>
      </p:sp>
      <p:sp>
        <p:nvSpPr>
          <p:cNvPr id="28681" name="AutoShape 11"/>
          <p:cNvSpPr>
            <a:spLocks noChangeArrowheads="1"/>
          </p:cNvSpPr>
          <p:nvPr/>
        </p:nvSpPr>
        <p:spPr bwMode="auto">
          <a:xfrm rot="5400000">
            <a:off x="2488406" y="2159794"/>
            <a:ext cx="357188" cy="609600"/>
          </a:xfrm>
          <a:custGeom>
            <a:avLst/>
            <a:gdLst>
              <a:gd name="T0" fmla="*/ 250131 w 21600"/>
              <a:gd name="T1" fmla="*/ 0 h 21600"/>
              <a:gd name="T2" fmla="*/ 250131 w 21600"/>
              <a:gd name="T3" fmla="*/ 343126 h 21600"/>
              <a:gd name="T4" fmla="*/ 53529 w 21600"/>
              <a:gd name="T5" fmla="*/ 609600 h 21600"/>
              <a:gd name="T6" fmla="*/ 357188 w 21600"/>
              <a:gd name="T7" fmla="*/ 171563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969696"/>
          </a:solidFill>
          <a:ln w="9525">
            <a:solidFill>
              <a:schemeClr val="tx1"/>
            </a:solidFill>
            <a:miter lim="800000"/>
            <a:headEnd/>
            <a:tailEnd/>
          </a:ln>
        </p:spPr>
        <p:txBody>
          <a:bodyPr wrap="none" anchor="ctr"/>
          <a:lstStyle/>
          <a:p>
            <a:endParaRPr lang="en-US"/>
          </a:p>
        </p:txBody>
      </p:sp>
      <p:sp>
        <p:nvSpPr>
          <p:cNvPr id="28682" name="AutoShape 13"/>
          <p:cNvSpPr>
            <a:spLocks noChangeArrowheads="1"/>
          </p:cNvSpPr>
          <p:nvPr/>
        </p:nvSpPr>
        <p:spPr bwMode="auto">
          <a:xfrm>
            <a:off x="4191000" y="2895600"/>
            <a:ext cx="685800" cy="304800"/>
          </a:xfrm>
          <a:prstGeom prst="rightArrow">
            <a:avLst>
              <a:gd name="adj1" fmla="val 50000"/>
              <a:gd name="adj2" fmla="val 56250"/>
            </a:avLst>
          </a:prstGeom>
          <a:solidFill>
            <a:srgbClr val="969696"/>
          </a:solidFill>
          <a:ln w="9525" algn="ctr">
            <a:solidFill>
              <a:schemeClr val="tx1"/>
            </a:solidFill>
            <a:miter lim="800000"/>
            <a:headEnd/>
            <a:tailEnd/>
          </a:ln>
        </p:spPr>
        <p:txBody>
          <a:bodyPr wrap="none" anchor="ctr"/>
          <a:lstStyle/>
          <a:p>
            <a:endParaRPr lang="en-US"/>
          </a:p>
        </p:txBody>
      </p:sp>
      <p:sp>
        <p:nvSpPr>
          <p:cNvPr id="28683" name="Rectangle 10"/>
          <p:cNvSpPr>
            <a:spLocks noChangeArrowheads="1"/>
          </p:cNvSpPr>
          <p:nvPr/>
        </p:nvSpPr>
        <p:spPr bwMode="auto">
          <a:xfrm>
            <a:off x="2438400" y="2667000"/>
            <a:ext cx="1752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Architectural</a:t>
            </a:r>
          </a:p>
          <a:p>
            <a:pPr algn="ctr"/>
            <a:r>
              <a:rPr lang="en-US" sz="2000">
                <a:latin typeface="Arial Unicode MS" pitchFamily="34" charset="-128"/>
              </a:rPr>
              <a:t>Design</a:t>
            </a:r>
          </a:p>
        </p:txBody>
      </p:sp>
      <p:sp>
        <p:nvSpPr>
          <p:cNvPr id="28684" name="Rectangle 9"/>
          <p:cNvSpPr>
            <a:spLocks noChangeArrowheads="1"/>
          </p:cNvSpPr>
          <p:nvPr/>
        </p:nvSpPr>
        <p:spPr bwMode="auto">
          <a:xfrm>
            <a:off x="990600" y="19050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Analysis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2"/>
          <p:cNvSpPr>
            <a:spLocks noGrp="1"/>
          </p:cNvSpPr>
          <p:nvPr>
            <p:ph type="sldNum" sz="quarter" idx="10"/>
          </p:nvPr>
        </p:nvSpPr>
        <p:spPr>
          <a:noFill/>
        </p:spPr>
        <p:txBody>
          <a:bodyPr/>
          <a:lstStyle/>
          <a:p>
            <a:fld id="{E7DC4865-9471-4157-989E-685D4DD68BA8}" type="slidenum">
              <a:rPr lang="en-US"/>
              <a:pPr/>
              <a:t>27</a:t>
            </a:fld>
            <a:endParaRPr lang="en-US"/>
          </a:p>
        </p:txBody>
      </p:sp>
      <p:sp>
        <p:nvSpPr>
          <p:cNvPr id="29699" name="Rectangle 2"/>
          <p:cNvSpPr>
            <a:spLocks noGrp="1" noChangeArrowheads="1"/>
          </p:cNvSpPr>
          <p:nvPr>
            <p:ph type="title"/>
          </p:nvPr>
        </p:nvSpPr>
        <p:spPr/>
        <p:txBody>
          <a:bodyPr/>
          <a:lstStyle/>
          <a:p>
            <a:pPr eaLnBrk="1" hangingPunct="1"/>
            <a:r>
              <a:rPr lang="en-US" smtClean="0"/>
              <a:t>Extreme Programming</a:t>
            </a:r>
          </a:p>
        </p:txBody>
      </p:sp>
      <p:sp>
        <p:nvSpPr>
          <p:cNvPr id="29700" name="AutoShape 9"/>
          <p:cNvSpPr>
            <a:spLocks noChangeArrowheads="1"/>
          </p:cNvSpPr>
          <p:nvPr/>
        </p:nvSpPr>
        <p:spPr bwMode="auto">
          <a:xfrm flipV="1">
            <a:off x="4343400" y="2895600"/>
            <a:ext cx="2895600" cy="1066800"/>
          </a:xfrm>
          <a:prstGeom prst="curvedUpArrow">
            <a:avLst>
              <a:gd name="adj1" fmla="val 54286"/>
              <a:gd name="adj2" fmla="val 108571"/>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29701" name="AutoShape 10"/>
          <p:cNvSpPr>
            <a:spLocks noChangeArrowheads="1"/>
          </p:cNvSpPr>
          <p:nvPr/>
        </p:nvSpPr>
        <p:spPr bwMode="auto">
          <a:xfrm rot="10800000" flipV="1">
            <a:off x="4038600" y="4038600"/>
            <a:ext cx="2895600" cy="1066800"/>
          </a:xfrm>
          <a:prstGeom prst="curvedUpArrow">
            <a:avLst>
              <a:gd name="adj1" fmla="val 54286"/>
              <a:gd name="adj2" fmla="val 108571"/>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29702" name="Rectangle 11"/>
          <p:cNvSpPr>
            <a:spLocks noChangeArrowheads="1"/>
          </p:cNvSpPr>
          <p:nvPr/>
        </p:nvSpPr>
        <p:spPr bwMode="auto">
          <a:xfrm>
            <a:off x="6248400" y="2667000"/>
            <a:ext cx="2286000" cy="7620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Develop, Test &amp;</a:t>
            </a:r>
            <a:r>
              <a:rPr lang="en-US" sz="2400">
                <a:latin typeface="Arial Unicode MS" pitchFamily="34" charset="-128"/>
              </a:rPr>
              <a:t> </a:t>
            </a:r>
          </a:p>
          <a:p>
            <a:pPr algn="ctr"/>
            <a:r>
              <a:rPr lang="en-US" sz="2000">
                <a:latin typeface="Arial Unicode MS" pitchFamily="34" charset="-128"/>
              </a:rPr>
              <a:t>Integrate Tasks</a:t>
            </a:r>
          </a:p>
        </p:txBody>
      </p:sp>
      <p:sp>
        <p:nvSpPr>
          <p:cNvPr id="29703" name="Rectangle 12"/>
          <p:cNvSpPr>
            <a:spLocks noChangeArrowheads="1"/>
          </p:cNvSpPr>
          <p:nvPr/>
        </p:nvSpPr>
        <p:spPr bwMode="auto">
          <a:xfrm>
            <a:off x="4953000" y="4724400"/>
            <a:ext cx="1524000" cy="6858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Acceptance</a:t>
            </a:r>
          </a:p>
          <a:p>
            <a:pPr algn="ctr"/>
            <a:r>
              <a:rPr lang="en-US" sz="2000">
                <a:latin typeface="Arial Unicode MS" pitchFamily="34" charset="-128"/>
              </a:rPr>
              <a:t>Tests</a:t>
            </a:r>
          </a:p>
        </p:txBody>
      </p:sp>
      <p:sp>
        <p:nvSpPr>
          <p:cNvPr id="29704" name="AutoShape 14"/>
          <p:cNvSpPr>
            <a:spLocks noChangeArrowheads="1"/>
          </p:cNvSpPr>
          <p:nvPr/>
        </p:nvSpPr>
        <p:spPr bwMode="auto">
          <a:xfrm>
            <a:off x="2971800" y="2895600"/>
            <a:ext cx="685800" cy="304800"/>
          </a:xfrm>
          <a:prstGeom prst="rightArrow">
            <a:avLst>
              <a:gd name="adj1" fmla="val 50000"/>
              <a:gd name="adj2" fmla="val 56250"/>
            </a:avLst>
          </a:prstGeom>
          <a:solidFill>
            <a:srgbClr val="969696"/>
          </a:solidFill>
          <a:ln w="9525" algn="ctr">
            <a:solidFill>
              <a:schemeClr val="tx1"/>
            </a:solidFill>
            <a:miter lim="800000"/>
            <a:headEnd/>
            <a:tailEnd/>
          </a:ln>
        </p:spPr>
        <p:txBody>
          <a:bodyPr wrap="none" anchor="ctr"/>
          <a:lstStyle/>
          <a:p>
            <a:endParaRPr lang="en-US"/>
          </a:p>
        </p:txBody>
      </p:sp>
      <p:sp>
        <p:nvSpPr>
          <p:cNvPr id="29705" name="Rectangle 15"/>
          <p:cNvSpPr>
            <a:spLocks noChangeArrowheads="1"/>
          </p:cNvSpPr>
          <p:nvPr/>
        </p:nvSpPr>
        <p:spPr bwMode="auto">
          <a:xfrm>
            <a:off x="3733800" y="2667000"/>
            <a:ext cx="1219200" cy="7620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Build</a:t>
            </a:r>
          </a:p>
          <a:p>
            <a:pPr algn="ctr"/>
            <a:r>
              <a:rPr lang="en-US" sz="2000">
                <a:latin typeface="Arial Unicode MS" pitchFamily="34" charset="-128"/>
              </a:rPr>
              <a:t>Design</a:t>
            </a:r>
          </a:p>
        </p:txBody>
      </p:sp>
      <p:sp>
        <p:nvSpPr>
          <p:cNvPr id="29706" name="Rectangle 16"/>
          <p:cNvSpPr>
            <a:spLocks noChangeArrowheads="1"/>
          </p:cNvSpPr>
          <p:nvPr/>
        </p:nvSpPr>
        <p:spPr bwMode="auto">
          <a:xfrm>
            <a:off x="1600200" y="2667000"/>
            <a:ext cx="1371600" cy="685800"/>
          </a:xfrm>
          <a:prstGeom prst="rect">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Analysis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0"/>
          </p:nvPr>
        </p:nvSpPr>
        <p:spPr>
          <a:noFill/>
        </p:spPr>
        <p:txBody>
          <a:bodyPr/>
          <a:lstStyle/>
          <a:p>
            <a:fld id="{30905931-B14D-48AF-8961-03AB9B33F740}" type="slidenum">
              <a:rPr lang="en-US"/>
              <a:pPr/>
              <a:t>28</a:t>
            </a:fld>
            <a:endParaRPr lang="en-US"/>
          </a:p>
        </p:txBody>
      </p:sp>
      <p:pic>
        <p:nvPicPr>
          <p:cNvPr id="30723" name="Picture 9" descr="project"/>
          <p:cNvPicPr>
            <a:picLocks noGrp="1" noChangeAspect="1" noChangeArrowheads="1"/>
          </p:cNvPicPr>
          <p:nvPr>
            <p:ph idx="1"/>
          </p:nvPr>
        </p:nvPicPr>
        <p:blipFill>
          <a:blip r:embed="rId3" cstate="print"/>
          <a:srcRect/>
          <a:stretch>
            <a:fillRect/>
          </a:stretch>
        </p:blipFill>
        <p:spPr>
          <a:xfrm>
            <a:off x="228600" y="1219200"/>
            <a:ext cx="8763000" cy="3770313"/>
          </a:xfrm>
          <a:noFill/>
        </p:spPr>
      </p:pic>
      <p:sp>
        <p:nvSpPr>
          <p:cNvPr id="30724" name="Text Box 11"/>
          <p:cNvSpPr txBox="1">
            <a:spLocks noChangeArrowheads="1"/>
          </p:cNvSpPr>
          <p:nvPr/>
        </p:nvSpPr>
        <p:spPr bwMode="auto">
          <a:xfrm>
            <a:off x="6130925" y="6477000"/>
            <a:ext cx="3013075" cy="228600"/>
          </a:xfrm>
          <a:prstGeom prst="rect">
            <a:avLst/>
          </a:prstGeom>
          <a:noFill/>
          <a:ln w="9525">
            <a:noFill/>
            <a:miter lim="800000"/>
            <a:headEnd/>
            <a:tailEnd/>
          </a:ln>
        </p:spPr>
        <p:txBody>
          <a:bodyPr wrap="none">
            <a:spAutoFit/>
          </a:bodyPr>
          <a:lstStyle/>
          <a:p>
            <a:r>
              <a:rPr lang="en-US" sz="900">
                <a:latin typeface="Times New Roman" pitchFamily="18" charset="0"/>
              </a:rPr>
              <a:t>                 image from: http://www.extremeprogramming.org/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0"/>
          </p:nvPr>
        </p:nvSpPr>
        <p:spPr>
          <a:noFill/>
        </p:spPr>
        <p:txBody>
          <a:bodyPr/>
          <a:lstStyle/>
          <a:p>
            <a:fld id="{AB0D98C9-68F0-4FFC-A500-B64A8018FA76}" type="slidenum">
              <a:rPr lang="en-US"/>
              <a:pPr/>
              <a:t>29</a:t>
            </a:fld>
            <a:endParaRPr lang="en-US"/>
          </a:p>
        </p:txBody>
      </p:sp>
      <p:sp>
        <p:nvSpPr>
          <p:cNvPr id="31747" name="Rectangle 2"/>
          <p:cNvSpPr>
            <a:spLocks noGrp="1" noChangeArrowheads="1"/>
          </p:cNvSpPr>
          <p:nvPr>
            <p:ph type="title"/>
          </p:nvPr>
        </p:nvSpPr>
        <p:spPr/>
        <p:txBody>
          <a:bodyPr/>
          <a:lstStyle/>
          <a:p>
            <a:pPr eaLnBrk="1" hangingPunct="1"/>
            <a:r>
              <a:rPr lang="en-US" smtClean="0"/>
              <a:t>Unified Process</a:t>
            </a:r>
          </a:p>
        </p:txBody>
      </p:sp>
      <p:sp>
        <p:nvSpPr>
          <p:cNvPr id="31748" name="AutoShape 12"/>
          <p:cNvSpPr>
            <a:spLocks noChangeArrowheads="1"/>
          </p:cNvSpPr>
          <p:nvPr/>
        </p:nvSpPr>
        <p:spPr bwMode="auto">
          <a:xfrm flipV="1">
            <a:off x="1981200" y="1676400"/>
            <a:ext cx="5029200" cy="1676400"/>
          </a:xfrm>
          <a:prstGeom prst="curvedUpArrow">
            <a:avLst>
              <a:gd name="adj1" fmla="val 60000"/>
              <a:gd name="adj2" fmla="val 120000"/>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31749" name="AutoShape 13"/>
          <p:cNvSpPr>
            <a:spLocks noChangeArrowheads="1"/>
          </p:cNvSpPr>
          <p:nvPr/>
        </p:nvSpPr>
        <p:spPr bwMode="auto">
          <a:xfrm rot="10800000" flipV="1">
            <a:off x="1676400" y="3352800"/>
            <a:ext cx="5029200" cy="1676400"/>
          </a:xfrm>
          <a:prstGeom prst="curvedUpArrow">
            <a:avLst>
              <a:gd name="adj1" fmla="val 60000"/>
              <a:gd name="adj2" fmla="val 120000"/>
              <a:gd name="adj3" fmla="val 33333"/>
            </a:avLst>
          </a:prstGeom>
          <a:solidFill>
            <a:srgbClr val="969696"/>
          </a:solidFill>
          <a:ln w="9525">
            <a:solidFill>
              <a:schemeClr val="tx1"/>
            </a:solidFill>
            <a:miter lim="800000"/>
            <a:headEnd/>
            <a:tailEnd/>
          </a:ln>
        </p:spPr>
        <p:txBody>
          <a:bodyPr wrap="none" anchor="ctr"/>
          <a:lstStyle/>
          <a:p>
            <a:endParaRPr lang="en-US"/>
          </a:p>
        </p:txBody>
      </p:sp>
      <p:sp>
        <p:nvSpPr>
          <p:cNvPr id="31750" name="AutoShape 1"/>
          <p:cNvSpPr>
            <a:spLocks noChangeArrowheads="1"/>
          </p:cNvSpPr>
          <p:nvPr/>
        </p:nvSpPr>
        <p:spPr bwMode="auto">
          <a:xfrm>
            <a:off x="304800" y="5029200"/>
            <a:ext cx="8534400" cy="533400"/>
          </a:xfrm>
          <a:prstGeom prst="rightArrow">
            <a:avLst>
              <a:gd name="adj1" fmla="val 50000"/>
              <a:gd name="adj2" fmla="val 102370"/>
            </a:avLst>
          </a:prstGeom>
          <a:solidFill>
            <a:srgbClr val="808080"/>
          </a:solidFill>
          <a:ln w="9525">
            <a:solidFill>
              <a:schemeClr val="tx1"/>
            </a:solidFill>
            <a:miter lim="800000"/>
            <a:headEnd/>
            <a:tailEnd/>
          </a:ln>
        </p:spPr>
        <p:txBody>
          <a:bodyPr wrap="none" anchor="ctr"/>
          <a:lstStyle/>
          <a:p>
            <a:endParaRPr lang="en-US"/>
          </a:p>
        </p:txBody>
      </p:sp>
      <p:sp>
        <p:nvSpPr>
          <p:cNvPr id="31751" name="Rectangle 3"/>
          <p:cNvSpPr>
            <a:spLocks noChangeArrowheads="1"/>
          </p:cNvSpPr>
          <p:nvPr/>
        </p:nvSpPr>
        <p:spPr bwMode="auto">
          <a:xfrm>
            <a:off x="2286000" y="5410200"/>
            <a:ext cx="1600200" cy="5334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Elaboration</a:t>
            </a:r>
          </a:p>
        </p:txBody>
      </p:sp>
      <p:sp>
        <p:nvSpPr>
          <p:cNvPr id="31752" name="Rectangle 4"/>
          <p:cNvSpPr>
            <a:spLocks noChangeArrowheads="1"/>
          </p:cNvSpPr>
          <p:nvPr/>
        </p:nvSpPr>
        <p:spPr bwMode="auto">
          <a:xfrm>
            <a:off x="381000" y="5410200"/>
            <a:ext cx="1600200" cy="5334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Inception</a:t>
            </a:r>
          </a:p>
        </p:txBody>
      </p:sp>
      <p:sp>
        <p:nvSpPr>
          <p:cNvPr id="31753" name="Rectangle 5"/>
          <p:cNvSpPr>
            <a:spLocks noChangeArrowheads="1"/>
          </p:cNvSpPr>
          <p:nvPr/>
        </p:nvSpPr>
        <p:spPr bwMode="auto">
          <a:xfrm>
            <a:off x="4343400" y="5410200"/>
            <a:ext cx="1828800" cy="5334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Construction</a:t>
            </a:r>
          </a:p>
        </p:txBody>
      </p:sp>
      <p:sp>
        <p:nvSpPr>
          <p:cNvPr id="31754" name="Rectangle 6"/>
          <p:cNvSpPr>
            <a:spLocks noChangeArrowheads="1"/>
          </p:cNvSpPr>
          <p:nvPr/>
        </p:nvSpPr>
        <p:spPr bwMode="auto">
          <a:xfrm>
            <a:off x="6553200" y="5410200"/>
            <a:ext cx="1600200" cy="533400"/>
          </a:xfrm>
          <a:prstGeom prst="rect">
            <a:avLst/>
          </a:prstGeom>
          <a:solidFill>
            <a:srgbClr val="C8C864"/>
          </a:solidFill>
          <a:ln w="9525" algn="ctr">
            <a:solidFill>
              <a:schemeClr val="tx1"/>
            </a:solidFill>
            <a:miter lim="800000"/>
            <a:headEnd/>
            <a:tailEnd/>
          </a:ln>
        </p:spPr>
        <p:txBody>
          <a:bodyPr wrap="none" anchor="ctr"/>
          <a:lstStyle/>
          <a:p>
            <a:pPr algn="ctr"/>
            <a:r>
              <a:rPr lang="en-US" sz="2400">
                <a:latin typeface="Arial Unicode MS" pitchFamily="34" charset="-128"/>
              </a:rPr>
              <a:t>Transition</a:t>
            </a:r>
          </a:p>
        </p:txBody>
      </p:sp>
      <p:sp>
        <p:nvSpPr>
          <p:cNvPr id="31755" name="Rectangle 11"/>
          <p:cNvSpPr>
            <a:spLocks noChangeArrowheads="1"/>
          </p:cNvSpPr>
          <p:nvPr/>
        </p:nvSpPr>
        <p:spPr bwMode="auto">
          <a:xfrm>
            <a:off x="3352800" y="2286000"/>
            <a:ext cx="1981200" cy="2209800"/>
          </a:xfrm>
          <a:prstGeom prst="rect">
            <a:avLst/>
          </a:prstGeom>
          <a:solidFill>
            <a:srgbClr val="C8C864"/>
          </a:solidFill>
          <a:ln w="9525" algn="ctr">
            <a:solidFill>
              <a:schemeClr val="tx1"/>
            </a:solidFill>
            <a:miter lim="800000"/>
            <a:headEnd/>
            <a:tailEnd/>
          </a:ln>
        </p:spPr>
        <p:txBody>
          <a:bodyPr wrap="none" anchor="ctr"/>
          <a:lstStyle/>
          <a:p>
            <a:r>
              <a:rPr lang="en-US" sz="2000">
                <a:latin typeface="Arial Unicode MS" pitchFamily="34" charset="-128"/>
              </a:rPr>
              <a:t>Disciplines:</a:t>
            </a:r>
          </a:p>
          <a:p>
            <a:pPr>
              <a:buFontTx/>
              <a:buChar char="•"/>
            </a:pPr>
            <a:r>
              <a:rPr lang="en-US">
                <a:latin typeface="Arial Unicode MS" pitchFamily="34" charset="-128"/>
              </a:rPr>
              <a:t> Analysis</a:t>
            </a:r>
          </a:p>
          <a:p>
            <a:pPr>
              <a:buFontTx/>
              <a:buChar char="•"/>
            </a:pPr>
            <a:r>
              <a:rPr lang="en-US">
                <a:latin typeface="Arial Unicode MS" pitchFamily="34" charset="-128"/>
              </a:rPr>
              <a:t> Design</a:t>
            </a:r>
          </a:p>
          <a:p>
            <a:pPr>
              <a:buFontTx/>
              <a:buChar char="•"/>
            </a:pPr>
            <a:r>
              <a:rPr lang="en-US">
                <a:latin typeface="Arial Unicode MS" pitchFamily="34" charset="-128"/>
              </a:rPr>
              <a:t> Implementation</a:t>
            </a:r>
          </a:p>
          <a:p>
            <a:pPr>
              <a:buFontTx/>
              <a:buChar char="•"/>
            </a:pPr>
            <a:r>
              <a:rPr lang="en-US">
                <a:latin typeface="Arial Unicode MS" pitchFamily="34" charset="-128"/>
              </a:rPr>
              <a:t> Testing</a:t>
            </a:r>
          </a:p>
          <a:p>
            <a:pPr>
              <a:buFontTx/>
              <a:buChar char="•"/>
            </a:pPr>
            <a:r>
              <a:rPr lang="en-US">
                <a:latin typeface="Arial Unicode MS" pitchFamily="34" charset="-128"/>
              </a:rPr>
              <a:t> Deployment</a:t>
            </a:r>
          </a:p>
          <a:p>
            <a:pPr>
              <a:buFontTx/>
              <a:buChar char="•"/>
            </a:pPr>
            <a:r>
              <a:rPr lang="en-US">
                <a:latin typeface="Arial Unicode MS" pitchFamily="34" charset="-128"/>
              </a:rPr>
              <a:t> …</a:t>
            </a:r>
          </a:p>
        </p:txBody>
      </p:sp>
      <p:sp>
        <p:nvSpPr>
          <p:cNvPr id="31756" name="Text Box 12"/>
          <p:cNvSpPr txBox="1">
            <a:spLocks noChangeArrowheads="1"/>
          </p:cNvSpPr>
          <p:nvPr/>
        </p:nvSpPr>
        <p:spPr bwMode="auto">
          <a:xfrm>
            <a:off x="3768725" y="6308725"/>
            <a:ext cx="1031875" cy="396875"/>
          </a:xfrm>
          <a:prstGeom prst="rect">
            <a:avLst/>
          </a:prstGeom>
          <a:noFill/>
          <a:ln w="9525">
            <a:noFill/>
            <a:miter lim="800000"/>
            <a:headEnd/>
            <a:tailEnd/>
          </a:ln>
        </p:spPr>
        <p:txBody>
          <a:bodyPr wrap="none">
            <a:spAutoFit/>
          </a:bodyPr>
          <a:lstStyle/>
          <a:p>
            <a:r>
              <a:rPr lang="en-US" sz="2000"/>
              <a:t>Phases</a:t>
            </a:r>
          </a:p>
        </p:txBody>
      </p:sp>
      <p:sp>
        <p:nvSpPr>
          <p:cNvPr id="31757" name="AutoShape 13"/>
          <p:cNvSpPr>
            <a:spLocks/>
          </p:cNvSpPr>
          <p:nvPr/>
        </p:nvSpPr>
        <p:spPr bwMode="auto">
          <a:xfrm rot="5400000">
            <a:off x="4152900" y="2781300"/>
            <a:ext cx="304800" cy="6781800"/>
          </a:xfrm>
          <a:prstGeom prst="rightBrace">
            <a:avLst>
              <a:gd name="adj1" fmla="val 185417"/>
              <a:gd name="adj2" fmla="val 50000"/>
            </a:avLst>
          </a:prstGeom>
          <a:noFill/>
          <a:ln w="9525">
            <a:solidFill>
              <a:srgbClr val="969696"/>
            </a:solidFill>
            <a:round/>
            <a:headEnd/>
            <a:tailEnd/>
          </a:ln>
        </p:spPr>
        <p:txBody>
          <a:bodyPr wrap="none" anchor="ct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a:lstStyle/>
          <a:p>
            <a:fld id="{05E37D83-82BA-48D3-B29D-70201A9737BB}" type="slidenum">
              <a:rPr lang="en-US"/>
              <a:pPr/>
              <a:t>3</a:t>
            </a:fld>
            <a:endParaRPr lang="en-US"/>
          </a:p>
        </p:txBody>
      </p:sp>
      <p:sp>
        <p:nvSpPr>
          <p:cNvPr id="8195" name="Rectangle 2"/>
          <p:cNvSpPr>
            <a:spLocks noGrp="1" noChangeArrowheads="1"/>
          </p:cNvSpPr>
          <p:nvPr>
            <p:ph type="title"/>
          </p:nvPr>
        </p:nvSpPr>
        <p:spPr>
          <a:xfrm>
            <a:off x="457200" y="533400"/>
            <a:ext cx="8686800" cy="1066800"/>
          </a:xfrm>
        </p:spPr>
        <p:txBody>
          <a:bodyPr/>
          <a:lstStyle/>
          <a:p>
            <a:pPr eaLnBrk="1" hangingPunct="1"/>
            <a:r>
              <a:rPr lang="en-US" smtClean="0"/>
              <a:t>Managing Software Development</a:t>
            </a:r>
          </a:p>
        </p:txBody>
      </p:sp>
      <p:sp>
        <p:nvSpPr>
          <p:cNvPr id="8196" name="Rectangle 3"/>
          <p:cNvSpPr>
            <a:spLocks noGrp="1" noChangeArrowheads="1"/>
          </p:cNvSpPr>
          <p:nvPr>
            <p:ph type="body" idx="1"/>
          </p:nvPr>
        </p:nvSpPr>
        <p:spPr>
          <a:xfrm>
            <a:off x="457200" y="1752600"/>
            <a:ext cx="8229600" cy="4724400"/>
          </a:xfrm>
        </p:spPr>
        <p:txBody>
          <a:bodyPr/>
          <a:lstStyle/>
          <a:p>
            <a:pPr eaLnBrk="1" hangingPunct="1"/>
            <a:r>
              <a:rPr lang="en-US" smtClean="0"/>
              <a:t>Managing People</a:t>
            </a:r>
          </a:p>
          <a:p>
            <a:pPr lvl="1" eaLnBrk="1" hangingPunct="1"/>
            <a:r>
              <a:rPr lang="en-US" smtClean="0">
                <a:hlinkClick r:id="" action="ppaction://customshow?id=0&amp;return=true"/>
              </a:rPr>
              <a:t>People</a:t>
            </a:r>
            <a:endParaRPr lang="en-US" smtClean="0"/>
          </a:p>
          <a:p>
            <a:pPr lvl="1" eaLnBrk="1" hangingPunct="1"/>
            <a:r>
              <a:rPr lang="en-US" smtClean="0">
                <a:hlinkClick r:id="" action="ppaction://customshow?id=1&amp;return=true"/>
              </a:rPr>
              <a:t>Teams</a:t>
            </a:r>
            <a:endParaRPr lang="en-US" smtClean="0"/>
          </a:p>
          <a:p>
            <a:pPr eaLnBrk="1" hangingPunct="1"/>
            <a:r>
              <a:rPr lang="en-US" smtClean="0"/>
              <a:t>Managing Processes</a:t>
            </a:r>
          </a:p>
          <a:p>
            <a:pPr lvl="1" eaLnBrk="1" hangingPunct="1"/>
            <a:r>
              <a:rPr lang="en-US" smtClean="0">
                <a:hlinkClick r:id="" action="ppaction://customshow?id=6&amp;return=true"/>
              </a:rPr>
              <a:t>Traditional process models</a:t>
            </a:r>
            <a:endParaRPr lang="en-US" smtClean="0"/>
          </a:p>
          <a:p>
            <a:pPr lvl="1" eaLnBrk="1" hangingPunct="1"/>
            <a:r>
              <a:rPr lang="en-US" smtClean="0">
                <a:hlinkClick r:id="" action="ppaction://customshow?id=7&amp;return=true"/>
              </a:rPr>
              <a:t>Modern process models</a:t>
            </a:r>
            <a:endParaRPr lang="en-US" smtClean="0"/>
          </a:p>
        </p:txBody>
      </p:sp>
      <p:pic>
        <p:nvPicPr>
          <p:cNvPr id="8197" name="Picture 1025" descr="boss"/>
          <p:cNvPicPr>
            <a:picLocks noChangeAspect="1" noChangeArrowheads="1"/>
          </p:cNvPicPr>
          <p:nvPr/>
        </p:nvPicPr>
        <p:blipFill>
          <a:blip r:embed="rId3" cstate="print"/>
          <a:srcRect/>
          <a:stretch>
            <a:fillRect/>
          </a:stretch>
        </p:blipFill>
        <p:spPr bwMode="auto">
          <a:xfrm>
            <a:off x="5843588" y="1754188"/>
            <a:ext cx="1027112" cy="1822450"/>
          </a:xfrm>
          <a:prstGeom prst="rect">
            <a:avLst/>
          </a:prstGeom>
          <a:noFill/>
          <a:ln w="9525">
            <a:noFill/>
            <a:miter lim="800000"/>
            <a:headEnd/>
            <a:tailEnd/>
          </a:ln>
        </p:spPr>
      </p:pic>
      <p:pic>
        <p:nvPicPr>
          <p:cNvPr id="8198" name="Picture 1028" descr="dilmom"/>
          <p:cNvPicPr>
            <a:picLocks noChangeAspect="1" noChangeArrowheads="1"/>
          </p:cNvPicPr>
          <p:nvPr/>
        </p:nvPicPr>
        <p:blipFill>
          <a:blip r:embed="rId4" cstate="print"/>
          <a:srcRect/>
          <a:stretch>
            <a:fillRect/>
          </a:stretch>
        </p:blipFill>
        <p:spPr bwMode="auto">
          <a:xfrm>
            <a:off x="7348538" y="3576638"/>
            <a:ext cx="1458912" cy="1681162"/>
          </a:xfrm>
          <a:prstGeom prst="rect">
            <a:avLst/>
          </a:prstGeom>
          <a:noFill/>
          <a:ln w="9525">
            <a:noFill/>
            <a:miter lim="800000"/>
            <a:headEnd/>
            <a:tailEnd/>
          </a:ln>
        </p:spPr>
      </p:pic>
      <p:sp>
        <p:nvSpPr>
          <p:cNvPr id="8199" name="Text Box 1030"/>
          <p:cNvSpPr txBox="1">
            <a:spLocks noChangeArrowheads="1"/>
          </p:cNvSpPr>
          <p:nvPr/>
        </p:nvSpPr>
        <p:spPr bwMode="auto">
          <a:xfrm>
            <a:off x="6826250" y="3113088"/>
            <a:ext cx="565150" cy="914400"/>
          </a:xfrm>
          <a:prstGeom prst="rect">
            <a:avLst/>
          </a:prstGeom>
          <a:noFill/>
          <a:ln w="9525">
            <a:noFill/>
            <a:miter lim="800000"/>
            <a:headEnd/>
            <a:tailEnd/>
          </a:ln>
        </p:spPr>
        <p:txBody>
          <a:bodyPr wrap="none">
            <a:spAutoFit/>
          </a:bodyPr>
          <a:lstStyle/>
          <a:p>
            <a:r>
              <a:rPr lang="en-US" sz="5400" b="1">
                <a:latin typeface="Arial Unicode MS" pitchFamily="34" charset="-128"/>
              </a:rPr>
              <a:t>?</a:t>
            </a:r>
            <a:endParaRPr lang="en-US" sz="5400">
              <a:latin typeface="Arial Unicode MS" pitchFamily="34" charset="-128"/>
            </a:endParaRPr>
          </a:p>
        </p:txBody>
      </p:sp>
      <p:sp>
        <p:nvSpPr>
          <p:cNvPr id="8200" name="Text Box 1031"/>
          <p:cNvSpPr txBox="1">
            <a:spLocks noChangeArrowheads="1"/>
          </p:cNvSpPr>
          <p:nvPr/>
        </p:nvSpPr>
        <p:spPr bwMode="auto">
          <a:xfrm>
            <a:off x="6734175" y="6477000"/>
            <a:ext cx="2409825" cy="228600"/>
          </a:xfrm>
          <a:prstGeom prst="rect">
            <a:avLst/>
          </a:prstGeom>
          <a:noFill/>
          <a:ln w="9525">
            <a:noFill/>
            <a:miter lim="800000"/>
            <a:headEnd/>
            <a:tailEnd/>
          </a:ln>
        </p:spPr>
        <p:txBody>
          <a:bodyPr wrap="none">
            <a:spAutoFit/>
          </a:bodyPr>
          <a:lstStyle/>
          <a:p>
            <a:r>
              <a:rPr lang="en-US" sz="900">
                <a:latin typeface="Times New Roman" pitchFamily="18" charset="0"/>
              </a:rPr>
              <a:t>                 images from: http://www.dilbert.com/</a:t>
            </a:r>
          </a:p>
        </p:txBody>
      </p:sp>
      <p:sp>
        <p:nvSpPr>
          <p:cNvPr id="303112" name="Rectangle 1032"/>
          <p:cNvSpPr>
            <a:spLocks noChangeArrowheads="1"/>
          </p:cNvSpPr>
          <p:nvPr/>
        </p:nvSpPr>
        <p:spPr bwMode="auto">
          <a:xfrm>
            <a:off x="5715000" y="1600200"/>
            <a:ext cx="3276600" cy="4267200"/>
          </a:xfrm>
          <a:prstGeom prst="rect">
            <a:avLst/>
          </a:prstGeom>
          <a:solidFill>
            <a:schemeClr val="bg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3031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1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2"/>
          <p:cNvSpPr>
            <a:spLocks noGrp="1"/>
          </p:cNvSpPr>
          <p:nvPr>
            <p:ph type="sldNum" sz="quarter" idx="10"/>
          </p:nvPr>
        </p:nvSpPr>
        <p:spPr>
          <a:noFill/>
        </p:spPr>
        <p:txBody>
          <a:bodyPr/>
          <a:lstStyle/>
          <a:p>
            <a:fld id="{C3D3F9F0-1CF8-4BD9-80CD-E1277FB8CD1F}" type="slidenum">
              <a:rPr lang="en-US"/>
              <a:pPr/>
              <a:t>30</a:t>
            </a:fld>
            <a:endParaRPr lang="en-US"/>
          </a:p>
        </p:txBody>
      </p:sp>
      <p:sp>
        <p:nvSpPr>
          <p:cNvPr id="32771" name="Text Box 3"/>
          <p:cNvSpPr txBox="1">
            <a:spLocks noChangeArrowheads="1"/>
          </p:cNvSpPr>
          <p:nvPr/>
        </p:nvSpPr>
        <p:spPr bwMode="auto">
          <a:xfrm>
            <a:off x="6899275" y="6477000"/>
            <a:ext cx="2244725" cy="228600"/>
          </a:xfrm>
          <a:prstGeom prst="rect">
            <a:avLst/>
          </a:prstGeom>
          <a:noFill/>
          <a:ln w="9525">
            <a:noFill/>
            <a:miter lim="800000"/>
            <a:headEnd/>
            <a:tailEnd/>
          </a:ln>
        </p:spPr>
        <p:txBody>
          <a:bodyPr wrap="none">
            <a:spAutoFit/>
          </a:bodyPr>
          <a:lstStyle/>
          <a:p>
            <a:r>
              <a:rPr lang="en-US" sz="900">
                <a:latin typeface="Times New Roman" pitchFamily="18" charset="0"/>
              </a:rPr>
              <a:t>                 image from: http://www.ibm.com/</a:t>
            </a:r>
          </a:p>
        </p:txBody>
      </p:sp>
      <p:pic>
        <p:nvPicPr>
          <p:cNvPr id="32772" name="Picture 5" descr="03fig01"/>
          <p:cNvPicPr>
            <a:picLocks noGrp="1" noChangeAspect="1" noChangeArrowheads="1"/>
          </p:cNvPicPr>
          <p:nvPr>
            <p:ph/>
          </p:nvPr>
        </p:nvPicPr>
        <p:blipFill>
          <a:blip r:embed="rId3" cstate="print"/>
          <a:srcRect/>
          <a:stretch>
            <a:fillRect/>
          </a:stretch>
        </p:blipFill>
        <p:spPr>
          <a:xfrm>
            <a:off x="609600" y="490538"/>
            <a:ext cx="8001000" cy="5529262"/>
          </a:xfr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0"/>
          </p:nvPr>
        </p:nvSpPr>
        <p:spPr>
          <a:noFill/>
        </p:spPr>
        <p:txBody>
          <a:bodyPr/>
          <a:lstStyle/>
          <a:p>
            <a:fld id="{83998FB1-0A87-410A-9693-8F4821C2EC0A}" type="slidenum">
              <a:rPr lang="en-US"/>
              <a:pPr/>
              <a:t>31</a:t>
            </a:fld>
            <a:endParaRPr lang="en-US"/>
          </a:p>
        </p:txBody>
      </p:sp>
      <p:sp>
        <p:nvSpPr>
          <p:cNvPr id="33795" name="Rectangle 2"/>
          <p:cNvSpPr>
            <a:spLocks noGrp="1" noChangeArrowheads="1"/>
          </p:cNvSpPr>
          <p:nvPr>
            <p:ph type="title"/>
          </p:nvPr>
        </p:nvSpPr>
        <p:spPr/>
        <p:txBody>
          <a:bodyPr/>
          <a:lstStyle/>
          <a:p>
            <a:pPr eaLnBrk="1" hangingPunct="1"/>
            <a:r>
              <a:rPr lang="en-US" smtClean="0"/>
              <a:t>Unified Process Phases</a:t>
            </a:r>
          </a:p>
        </p:txBody>
      </p:sp>
      <p:sp>
        <p:nvSpPr>
          <p:cNvPr id="33796" name="Rectangle 3"/>
          <p:cNvSpPr>
            <a:spLocks noGrp="1" noChangeArrowheads="1"/>
          </p:cNvSpPr>
          <p:nvPr>
            <p:ph type="body" idx="1"/>
          </p:nvPr>
        </p:nvSpPr>
        <p:spPr/>
        <p:txBody>
          <a:bodyPr/>
          <a:lstStyle/>
          <a:p>
            <a:pPr eaLnBrk="1" hangingPunct="1"/>
            <a:r>
              <a:rPr lang="en-US" smtClean="0"/>
              <a:t>The UP Phases:</a:t>
            </a:r>
          </a:p>
          <a:p>
            <a:pPr lvl="1" eaLnBrk="1" hangingPunct="1"/>
            <a:r>
              <a:rPr lang="en-US" smtClean="0"/>
              <a:t>Inception</a:t>
            </a:r>
          </a:p>
          <a:p>
            <a:pPr lvl="1" eaLnBrk="1" hangingPunct="1"/>
            <a:endParaRPr lang="en-US" sz="1200" smtClean="0"/>
          </a:p>
          <a:p>
            <a:pPr lvl="1" eaLnBrk="1" hangingPunct="1"/>
            <a:r>
              <a:rPr lang="en-US" smtClean="0"/>
              <a:t>Elaboration</a:t>
            </a:r>
          </a:p>
          <a:p>
            <a:pPr lvl="1" eaLnBrk="1" hangingPunct="1"/>
            <a:endParaRPr lang="en-US" sz="1200" smtClean="0"/>
          </a:p>
          <a:p>
            <a:pPr lvl="1" eaLnBrk="1" hangingPunct="1"/>
            <a:r>
              <a:rPr lang="en-US" smtClean="0"/>
              <a:t>Construction</a:t>
            </a:r>
          </a:p>
          <a:p>
            <a:pPr lvl="1" eaLnBrk="1" hangingPunct="1"/>
            <a:endParaRPr lang="en-US" sz="1200" smtClean="0"/>
          </a:p>
          <a:p>
            <a:pPr lvl="1" eaLnBrk="1" hangingPunct="1"/>
            <a:r>
              <a:rPr lang="en-US" smtClean="0"/>
              <a:t>Transition</a:t>
            </a:r>
            <a:endParaRPr lang="en-US" sz="1200" smtClean="0"/>
          </a:p>
          <a:p>
            <a:pPr lvl="1" eaLnBrk="1" hangingPunct="1"/>
            <a:endParaRPr lang="en-US" sz="1200" smtClean="0"/>
          </a:p>
          <a:p>
            <a:pPr eaLnBrk="1" hangingPunct="1"/>
            <a:r>
              <a:rPr lang="en-US" smtClean="0"/>
              <a:t>Each phase generally displays a different relative deployment of the UP disciplines.</a:t>
            </a:r>
          </a:p>
          <a:p>
            <a:pPr eaLnBrk="1" hangingPunct="1"/>
            <a:endParaRPr 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0"/>
          </p:nvPr>
        </p:nvSpPr>
        <p:spPr>
          <a:noFill/>
        </p:spPr>
        <p:txBody>
          <a:bodyPr/>
          <a:lstStyle/>
          <a:p>
            <a:fld id="{59E5C98E-C511-420E-BFEF-44E98BC8109B}" type="slidenum">
              <a:rPr lang="en-US"/>
              <a:pPr/>
              <a:t>32</a:t>
            </a:fld>
            <a:endParaRPr lang="en-US"/>
          </a:p>
        </p:txBody>
      </p:sp>
      <p:sp>
        <p:nvSpPr>
          <p:cNvPr id="34819" name="Rectangle 2"/>
          <p:cNvSpPr>
            <a:spLocks noGrp="1" noChangeArrowheads="1"/>
          </p:cNvSpPr>
          <p:nvPr>
            <p:ph type="title"/>
          </p:nvPr>
        </p:nvSpPr>
        <p:spPr/>
        <p:txBody>
          <a:bodyPr/>
          <a:lstStyle/>
          <a:p>
            <a:pPr eaLnBrk="1" hangingPunct="1"/>
            <a:r>
              <a:rPr lang="en-US" smtClean="0"/>
              <a:t>Unified Process Disciplines</a:t>
            </a:r>
            <a:endParaRPr lang="en-US" sz="2800" smtClean="0"/>
          </a:p>
        </p:txBody>
      </p:sp>
      <p:sp>
        <p:nvSpPr>
          <p:cNvPr id="34820" name="Rectangle 3"/>
          <p:cNvSpPr>
            <a:spLocks noGrp="1" noChangeArrowheads="1"/>
          </p:cNvSpPr>
          <p:nvPr>
            <p:ph type="body" idx="1"/>
          </p:nvPr>
        </p:nvSpPr>
        <p:spPr>
          <a:xfrm>
            <a:off x="457200" y="1600200"/>
            <a:ext cx="8229600" cy="5105400"/>
          </a:xfrm>
        </p:spPr>
        <p:txBody>
          <a:bodyPr/>
          <a:lstStyle/>
          <a:p>
            <a:pPr eaLnBrk="1" hangingPunct="1">
              <a:lnSpc>
                <a:spcPct val="90000"/>
              </a:lnSpc>
            </a:pPr>
            <a:r>
              <a:rPr lang="en-US" smtClean="0"/>
              <a:t>Business Modeling</a:t>
            </a:r>
          </a:p>
          <a:p>
            <a:pPr eaLnBrk="1" hangingPunct="1">
              <a:lnSpc>
                <a:spcPct val="90000"/>
              </a:lnSpc>
            </a:pPr>
            <a:r>
              <a:rPr lang="en-US" smtClean="0"/>
              <a:t>Requirements</a:t>
            </a:r>
          </a:p>
          <a:p>
            <a:pPr eaLnBrk="1" hangingPunct="1">
              <a:lnSpc>
                <a:spcPct val="90000"/>
              </a:lnSpc>
            </a:pPr>
            <a:r>
              <a:rPr lang="en-US" smtClean="0"/>
              <a:t>Design</a:t>
            </a:r>
          </a:p>
          <a:p>
            <a:pPr eaLnBrk="1" hangingPunct="1">
              <a:lnSpc>
                <a:spcPct val="90000"/>
              </a:lnSpc>
            </a:pPr>
            <a:r>
              <a:rPr lang="en-US" smtClean="0"/>
              <a:t>Implementation</a:t>
            </a:r>
          </a:p>
          <a:p>
            <a:pPr eaLnBrk="1" hangingPunct="1">
              <a:lnSpc>
                <a:spcPct val="90000"/>
              </a:lnSpc>
            </a:pPr>
            <a:r>
              <a:rPr lang="en-US" smtClean="0"/>
              <a:t>Test</a:t>
            </a:r>
          </a:p>
          <a:p>
            <a:pPr eaLnBrk="1" hangingPunct="1">
              <a:lnSpc>
                <a:spcPct val="90000"/>
              </a:lnSpc>
            </a:pPr>
            <a:r>
              <a:rPr lang="en-US" smtClean="0"/>
              <a:t>Deployment</a:t>
            </a:r>
          </a:p>
          <a:p>
            <a:pPr eaLnBrk="1" hangingPunct="1">
              <a:lnSpc>
                <a:spcPct val="90000"/>
              </a:lnSpc>
            </a:pPr>
            <a:r>
              <a:rPr lang="en-US" smtClean="0"/>
              <a:t>Configuration Management</a:t>
            </a:r>
          </a:p>
          <a:p>
            <a:pPr eaLnBrk="1" hangingPunct="1">
              <a:lnSpc>
                <a:spcPct val="90000"/>
              </a:lnSpc>
            </a:pPr>
            <a:r>
              <a:rPr lang="en-US" smtClean="0"/>
              <a:t>Project Management</a:t>
            </a:r>
          </a:p>
          <a:p>
            <a:pPr eaLnBrk="1" hangingPunct="1">
              <a:lnSpc>
                <a:spcPct val="90000"/>
              </a:lnSpc>
            </a:pPr>
            <a:r>
              <a:rPr lang="en-US" smtClean="0"/>
              <a:t>Environment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0"/>
          </p:nvPr>
        </p:nvSpPr>
        <p:spPr>
          <a:noFill/>
        </p:spPr>
        <p:txBody>
          <a:bodyPr/>
          <a:lstStyle/>
          <a:p>
            <a:fld id="{B3E503D0-022D-4143-9A65-6C604C729487}" type="slidenum">
              <a:rPr lang="en-US"/>
              <a:pPr/>
              <a:t>33</a:t>
            </a:fld>
            <a:endParaRPr lang="en-US"/>
          </a:p>
        </p:txBody>
      </p:sp>
      <p:sp>
        <p:nvSpPr>
          <p:cNvPr id="35843" name="Rectangle 2"/>
          <p:cNvSpPr>
            <a:spLocks noGrp="1" noChangeArrowheads="1"/>
          </p:cNvSpPr>
          <p:nvPr>
            <p:ph type="title"/>
          </p:nvPr>
        </p:nvSpPr>
        <p:spPr/>
        <p:txBody>
          <a:bodyPr/>
          <a:lstStyle/>
          <a:p>
            <a:pPr eaLnBrk="1" hangingPunct="1"/>
            <a:r>
              <a:rPr lang="en-US" smtClean="0"/>
              <a:t>Agile Methods</a:t>
            </a:r>
          </a:p>
        </p:txBody>
      </p:sp>
      <p:sp>
        <p:nvSpPr>
          <p:cNvPr id="35844" name="Rectangle 3"/>
          <p:cNvSpPr>
            <a:spLocks noGrp="1" noChangeArrowheads="1"/>
          </p:cNvSpPr>
          <p:nvPr>
            <p:ph type="body" idx="1"/>
          </p:nvPr>
        </p:nvSpPr>
        <p:spPr>
          <a:xfrm>
            <a:off x="457200" y="1600200"/>
            <a:ext cx="8534400" cy="4724400"/>
          </a:xfrm>
        </p:spPr>
        <p:txBody>
          <a:bodyPr/>
          <a:lstStyle/>
          <a:p>
            <a:pPr eaLnBrk="1" hangingPunct="1"/>
            <a:r>
              <a:rPr lang="en-US" smtClean="0"/>
              <a:t>Agile approaches (e.g., XP, Scrum) share a common set of </a:t>
            </a:r>
            <a:r>
              <a:rPr lang="en-US" b="1" smtClean="0"/>
              <a:t>principles</a:t>
            </a:r>
            <a:r>
              <a:rPr lang="en-US" smtClean="0"/>
              <a:t>.  They tend to:</a:t>
            </a:r>
          </a:p>
          <a:p>
            <a:pPr lvl="1" eaLnBrk="1" hangingPunct="1"/>
            <a:r>
              <a:rPr lang="en-US" smtClean="0"/>
              <a:t>value people over processes.</a:t>
            </a:r>
          </a:p>
          <a:p>
            <a:pPr lvl="1" eaLnBrk="1" hangingPunct="1"/>
            <a:r>
              <a:rPr lang="en-US" smtClean="0"/>
              <a:t>focus on software rather than documents</a:t>
            </a:r>
          </a:p>
          <a:p>
            <a:pPr lvl="1" eaLnBrk="1" hangingPunct="1"/>
            <a:r>
              <a:rPr lang="en-US" smtClean="0"/>
              <a:t>prefer collaboration over contracts</a:t>
            </a:r>
          </a:p>
          <a:p>
            <a:pPr lvl="1" eaLnBrk="1" hangingPunct="1"/>
            <a:r>
              <a:rPr lang="en-US" smtClean="0"/>
              <a:t>react rather than plan</a:t>
            </a:r>
          </a:p>
          <a:p>
            <a:pPr eaLnBrk="1" hangingPunct="1"/>
            <a:r>
              <a:rPr lang="en-US" smtClean="0"/>
              <a:t>Agile approaches are always iterative and incremental.</a:t>
            </a:r>
          </a:p>
          <a:p>
            <a:pPr lvl="1" eaLnBrk="1" hangingPunct="1"/>
            <a:endParaRPr lang="en-US"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p:cNvSpPr>
            <a:spLocks noGrp="1"/>
          </p:cNvSpPr>
          <p:nvPr>
            <p:ph type="sldNum" sz="quarter" idx="10"/>
          </p:nvPr>
        </p:nvSpPr>
        <p:spPr>
          <a:noFill/>
        </p:spPr>
        <p:txBody>
          <a:bodyPr/>
          <a:lstStyle/>
          <a:p>
            <a:fld id="{78B0440B-8EC2-4089-AE37-0E48A6626A35}" type="slidenum">
              <a:rPr lang="en-US"/>
              <a:pPr/>
              <a:t>34</a:t>
            </a:fld>
            <a:endParaRPr lang="en-US"/>
          </a:p>
        </p:txBody>
      </p:sp>
      <p:sp>
        <p:nvSpPr>
          <p:cNvPr id="36867" name="Rectangle 2"/>
          <p:cNvSpPr>
            <a:spLocks noGrp="1" noChangeArrowheads="1"/>
          </p:cNvSpPr>
          <p:nvPr>
            <p:ph type="title"/>
          </p:nvPr>
        </p:nvSpPr>
        <p:spPr/>
        <p:txBody>
          <a:bodyPr/>
          <a:lstStyle/>
          <a:p>
            <a:pPr eaLnBrk="1" hangingPunct="1"/>
            <a:r>
              <a:rPr lang="en-US" smtClean="0"/>
              <a:t>Agile Practices</a:t>
            </a:r>
          </a:p>
        </p:txBody>
      </p:sp>
      <p:sp>
        <p:nvSpPr>
          <p:cNvPr id="36868" name="Rectangle 3"/>
          <p:cNvSpPr>
            <a:spLocks noGrp="1" noChangeArrowheads="1"/>
          </p:cNvSpPr>
          <p:nvPr>
            <p:ph type="body" idx="1"/>
          </p:nvPr>
        </p:nvSpPr>
        <p:spPr>
          <a:xfrm>
            <a:off x="457200" y="1600200"/>
            <a:ext cx="8534400" cy="4724400"/>
          </a:xfrm>
        </p:spPr>
        <p:txBody>
          <a:bodyPr/>
          <a:lstStyle/>
          <a:p>
            <a:pPr eaLnBrk="1" hangingPunct="1"/>
            <a:r>
              <a:rPr lang="en-US" smtClean="0"/>
              <a:t>Time-boxed iterations</a:t>
            </a:r>
          </a:p>
          <a:p>
            <a:pPr eaLnBrk="1" hangingPunct="1"/>
            <a:endParaRPr lang="en-US" sz="1200" smtClean="0"/>
          </a:p>
          <a:p>
            <a:pPr eaLnBrk="1" hangingPunct="1"/>
            <a:r>
              <a:rPr lang="en-US" smtClean="0"/>
              <a:t>Risk and velocity-driven planning</a:t>
            </a:r>
          </a:p>
          <a:p>
            <a:pPr eaLnBrk="1" hangingPunct="1"/>
            <a:endParaRPr lang="en-US" sz="1200" smtClean="0"/>
          </a:p>
          <a:p>
            <a:pPr eaLnBrk="1" hangingPunct="1"/>
            <a:r>
              <a:rPr lang="en-US" smtClean="0"/>
              <a:t>Client stories/scenarios </a:t>
            </a:r>
          </a:p>
          <a:p>
            <a:pPr eaLnBrk="1" hangingPunct="1"/>
            <a:endParaRPr lang="en-US" sz="1200" smtClean="0"/>
          </a:p>
          <a:p>
            <a:pPr eaLnBrk="1" hangingPunct="1"/>
            <a:r>
              <a:rPr lang="en-US" smtClean="0"/>
              <a:t>Test-driven development</a:t>
            </a:r>
          </a:p>
          <a:p>
            <a:pPr eaLnBrk="1" hangingPunct="1"/>
            <a:endParaRPr lang="en-US" sz="1200" smtClean="0"/>
          </a:p>
          <a:p>
            <a:pPr eaLnBrk="1" hangingPunct="1"/>
            <a:r>
              <a:rPr lang="en-US" smtClean="0"/>
              <a:t>Refactoring</a:t>
            </a:r>
          </a:p>
          <a:p>
            <a:pPr eaLnBrk="1" hangingPunct="1"/>
            <a:endParaRPr lang="en-US" sz="1000" smtClean="0"/>
          </a:p>
          <a:p>
            <a:pPr eaLnBrk="1" hangingPunct="1"/>
            <a:r>
              <a:rPr lang="en-US" smtClean="0"/>
              <a:t>Pair programming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0"/>
          </p:nvPr>
        </p:nvSpPr>
        <p:spPr>
          <a:noFill/>
        </p:spPr>
        <p:txBody>
          <a:bodyPr/>
          <a:lstStyle/>
          <a:p>
            <a:fld id="{A250A594-F502-4EBD-97C8-3AA9551F7150}" type="slidenum">
              <a:rPr lang="en-US"/>
              <a:pPr/>
              <a:t>35</a:t>
            </a:fld>
            <a:endParaRPr lang="en-US"/>
          </a:p>
        </p:txBody>
      </p:sp>
      <p:pic>
        <p:nvPicPr>
          <p:cNvPr id="37891" name="Picture 1026"/>
          <p:cNvPicPr>
            <a:picLocks noChangeAspect="1" noChangeArrowheads="1"/>
          </p:cNvPicPr>
          <p:nvPr/>
        </p:nvPicPr>
        <p:blipFill>
          <a:blip r:embed="rId3" cstate="print"/>
          <a:srcRect/>
          <a:stretch>
            <a:fillRect/>
          </a:stretch>
        </p:blipFill>
        <p:spPr bwMode="auto">
          <a:xfrm>
            <a:off x="685800" y="457200"/>
            <a:ext cx="1270000" cy="1905000"/>
          </a:xfrm>
          <a:prstGeom prst="rect">
            <a:avLst/>
          </a:prstGeom>
          <a:noFill/>
          <a:ln w="9525">
            <a:noFill/>
            <a:miter lim="800000"/>
            <a:headEnd/>
            <a:tailEnd/>
          </a:ln>
        </p:spPr>
      </p:pic>
      <p:sp>
        <p:nvSpPr>
          <p:cNvPr id="37892" name="Rectangle 2"/>
          <p:cNvSpPr>
            <a:spLocks noGrp="1" noChangeArrowheads="1"/>
          </p:cNvSpPr>
          <p:nvPr>
            <p:ph type="title"/>
          </p:nvPr>
        </p:nvSpPr>
        <p:spPr>
          <a:xfrm>
            <a:off x="2151063" y="609600"/>
            <a:ext cx="6294437" cy="1066800"/>
          </a:xfrm>
          <a:noFill/>
        </p:spPr>
        <p:txBody>
          <a:bodyPr/>
          <a:lstStyle/>
          <a:p>
            <a:pPr eaLnBrk="1" hangingPunct="1"/>
            <a:r>
              <a:rPr lang="en-US" smtClean="0"/>
              <a:t>Kent Beck</a:t>
            </a:r>
            <a:br>
              <a:rPr lang="en-US" smtClean="0"/>
            </a:br>
            <a:r>
              <a:rPr lang="en-US" sz="2800" i="1" smtClean="0"/>
              <a:t>Extreme Programming</a:t>
            </a:r>
          </a:p>
        </p:txBody>
      </p:sp>
      <p:sp>
        <p:nvSpPr>
          <p:cNvPr id="37893" name="Rectangle 10"/>
          <p:cNvSpPr>
            <a:spLocks noChangeArrowheads="1"/>
          </p:cNvSpPr>
          <p:nvPr/>
        </p:nvSpPr>
        <p:spPr bwMode="auto">
          <a:xfrm>
            <a:off x="685800" y="2362200"/>
            <a:ext cx="5334000" cy="3352800"/>
          </a:xfrm>
          <a:prstGeom prst="rect">
            <a:avLst/>
          </a:prstGeom>
          <a:noFill/>
          <a:ln w="9525">
            <a:noFill/>
            <a:miter lim="800000"/>
            <a:headEnd/>
            <a:tailEnd/>
          </a:ln>
        </p:spPr>
        <p:txBody>
          <a:bodyPr/>
          <a:lstStyle/>
          <a:p>
            <a:pPr marL="342900" indent="-342900" eaLnBrk="1" hangingPunct="1">
              <a:spcBef>
                <a:spcPct val="20000"/>
              </a:spcBef>
              <a:buClr>
                <a:schemeClr val="tx1"/>
              </a:buClr>
              <a:buSzPct val="75000"/>
              <a:buFont typeface="Arial" charset="0"/>
              <a:buChar char="●"/>
            </a:pPr>
            <a:r>
              <a:rPr lang="en-US" sz="3200"/>
              <a:t>Innovative work on CRC cards, patterns and XP</a:t>
            </a:r>
          </a:p>
          <a:p>
            <a:pPr marL="342900" indent="-342900" eaLnBrk="1" hangingPunct="1">
              <a:spcBef>
                <a:spcPct val="20000"/>
              </a:spcBef>
              <a:buClr>
                <a:schemeClr val="tx1"/>
              </a:buClr>
              <a:buSzPct val="75000"/>
              <a:buFont typeface="Arial" charset="0"/>
              <a:buChar char="●"/>
            </a:pPr>
            <a:r>
              <a:rPr lang="en-US" sz="3200"/>
              <a:t>XP values:</a:t>
            </a:r>
          </a:p>
          <a:p>
            <a:pPr marL="742950" lvl="1" indent="-285750" eaLnBrk="1" hangingPunct="1">
              <a:spcBef>
                <a:spcPct val="20000"/>
              </a:spcBef>
              <a:buClr>
                <a:schemeClr val="tx1"/>
              </a:buClr>
              <a:buSzPct val="80000"/>
              <a:buFont typeface="Arial" charset="0"/>
              <a:buChar char="–"/>
            </a:pPr>
            <a:r>
              <a:rPr lang="en-US" sz="2800"/>
              <a:t>Communication</a:t>
            </a:r>
          </a:p>
          <a:p>
            <a:pPr marL="742950" lvl="1" indent="-285750" eaLnBrk="1" hangingPunct="1">
              <a:spcBef>
                <a:spcPct val="20000"/>
              </a:spcBef>
              <a:buClr>
                <a:schemeClr val="tx1"/>
              </a:buClr>
              <a:buSzPct val="80000"/>
              <a:buFont typeface="Arial" charset="0"/>
              <a:buChar char="–"/>
            </a:pPr>
            <a:r>
              <a:rPr lang="en-US" sz="2800"/>
              <a:t>Simplicity</a:t>
            </a:r>
          </a:p>
          <a:p>
            <a:pPr marL="742950" lvl="1" indent="-285750" eaLnBrk="1" hangingPunct="1">
              <a:spcBef>
                <a:spcPct val="20000"/>
              </a:spcBef>
              <a:buClr>
                <a:schemeClr val="tx1"/>
              </a:buClr>
              <a:buSzPct val="80000"/>
              <a:buFont typeface="Arial" charset="0"/>
              <a:buChar char="–"/>
            </a:pPr>
            <a:r>
              <a:rPr lang="en-US" sz="2800"/>
              <a:t>Feedback</a:t>
            </a:r>
          </a:p>
          <a:p>
            <a:pPr marL="742950" lvl="1" indent="-285750" eaLnBrk="1" hangingPunct="1">
              <a:spcBef>
                <a:spcPct val="20000"/>
              </a:spcBef>
              <a:buClr>
                <a:schemeClr val="tx1"/>
              </a:buClr>
              <a:buSzPct val="80000"/>
              <a:buFont typeface="Arial" charset="0"/>
              <a:buChar char="–"/>
            </a:pPr>
            <a:r>
              <a:rPr lang="en-US" sz="2800"/>
              <a:t>Courage</a:t>
            </a:r>
          </a:p>
          <a:p>
            <a:pPr marL="742950" lvl="1" indent="-285750" eaLnBrk="1" hangingPunct="1">
              <a:spcBef>
                <a:spcPct val="20000"/>
              </a:spcBef>
              <a:buClr>
                <a:schemeClr val="tx1"/>
              </a:buClr>
              <a:buSzPct val="80000"/>
              <a:buFont typeface="Arial" charset="0"/>
              <a:buChar char="–"/>
            </a:pPr>
            <a:r>
              <a:rPr lang="en-US" sz="2800"/>
              <a:t>Respect </a:t>
            </a:r>
          </a:p>
        </p:txBody>
      </p:sp>
      <p:pic>
        <p:nvPicPr>
          <p:cNvPr id="37894" name="Picture 12" descr="xp"/>
          <p:cNvPicPr>
            <a:picLocks noChangeAspect="1" noChangeArrowheads="1"/>
          </p:cNvPicPr>
          <p:nvPr/>
        </p:nvPicPr>
        <p:blipFill>
          <a:blip r:embed="rId4" cstate="print"/>
          <a:srcRect/>
          <a:stretch>
            <a:fillRect/>
          </a:stretch>
        </p:blipFill>
        <p:spPr bwMode="auto">
          <a:xfrm>
            <a:off x="5899150" y="2438400"/>
            <a:ext cx="2940050" cy="3733800"/>
          </a:xfrm>
          <a:prstGeom prst="rect">
            <a:avLst/>
          </a:prstGeom>
          <a:noFill/>
          <a:ln w="9525">
            <a:noFill/>
            <a:miter lim="800000"/>
            <a:headEnd/>
            <a:tailEnd/>
          </a:ln>
        </p:spPr>
      </p:pic>
      <p:sp>
        <p:nvSpPr>
          <p:cNvPr id="37895" name="Text Box 1024"/>
          <p:cNvSpPr txBox="1">
            <a:spLocks noChangeArrowheads="1"/>
          </p:cNvSpPr>
          <p:nvPr/>
        </p:nvSpPr>
        <p:spPr bwMode="auto">
          <a:xfrm>
            <a:off x="6248400" y="6477000"/>
            <a:ext cx="2905125" cy="228600"/>
          </a:xfrm>
          <a:prstGeom prst="rect">
            <a:avLst/>
          </a:prstGeom>
          <a:noFill/>
          <a:ln w="9525">
            <a:noFill/>
            <a:miter lim="800000"/>
            <a:headEnd/>
            <a:tailEnd/>
          </a:ln>
        </p:spPr>
        <p:txBody>
          <a:bodyPr wrap="none">
            <a:spAutoFit/>
          </a:bodyPr>
          <a:lstStyle/>
          <a:p>
            <a:r>
              <a:rPr lang="en-US" sz="900">
                <a:latin typeface="Times New Roman" pitchFamily="18" charset="0"/>
              </a:rPr>
              <a:t>images from </a:t>
            </a:r>
            <a:r>
              <a:rPr lang="en-US" sz="900">
                <a:latin typeface="Times New Roman" pitchFamily="18" charset="0"/>
                <a:hlinkClick r:id="rId5"/>
              </a:rPr>
              <a:t>www.threeriversinstitute.org</a:t>
            </a:r>
            <a:r>
              <a:rPr lang="en-US" sz="900">
                <a:latin typeface="Times New Roman" pitchFamily="18" charset="0"/>
              </a:rPr>
              <a:t> and amazon.com</a:t>
            </a:r>
          </a:p>
        </p:txBody>
      </p:sp>
      <p:grpSp>
        <p:nvGrpSpPr>
          <p:cNvPr id="37896" name="Group 1027"/>
          <p:cNvGrpSpPr>
            <a:grpSpLocks/>
          </p:cNvGrpSpPr>
          <p:nvPr/>
        </p:nvGrpSpPr>
        <p:grpSpPr bwMode="auto">
          <a:xfrm>
            <a:off x="8153400" y="439738"/>
            <a:ext cx="841375" cy="1084262"/>
            <a:chOff x="5182" y="47"/>
            <a:chExt cx="530" cy="683"/>
          </a:xfrm>
        </p:grpSpPr>
        <p:sp>
          <p:nvSpPr>
            <p:cNvPr id="37897" name="Text Box 1028"/>
            <p:cNvSpPr txBox="1">
              <a:spLocks noChangeArrowheads="1"/>
            </p:cNvSpPr>
            <p:nvPr/>
          </p:nvSpPr>
          <p:spPr bwMode="auto">
            <a:xfrm>
              <a:off x="5184" y="480"/>
              <a:ext cx="520" cy="250"/>
            </a:xfrm>
            <a:prstGeom prst="rect">
              <a:avLst/>
            </a:prstGeom>
            <a:solidFill>
              <a:schemeClr val="bg1"/>
            </a:solidFill>
            <a:ln w="9525">
              <a:noFill/>
              <a:miter lim="800000"/>
              <a:headEnd/>
              <a:tailEnd/>
            </a:ln>
          </p:spPr>
          <p:txBody>
            <a:bodyPr wrap="none">
              <a:spAutoFit/>
            </a:bodyPr>
            <a:lstStyle/>
            <a:p>
              <a:pPr algn="ctr"/>
              <a:r>
                <a:rPr lang="en-US" sz="1000" b="1"/>
                <a:t>What’s the</a:t>
              </a:r>
            </a:p>
            <a:p>
              <a:pPr algn="ctr"/>
              <a:r>
                <a:rPr lang="en-US" sz="1000" b="1"/>
                <a:t>Big Idea</a:t>
              </a:r>
              <a:endParaRPr lang="en-US" sz="2400">
                <a:latin typeface="Times New Roman" pitchFamily="18" charset="0"/>
              </a:endParaRPr>
            </a:p>
          </p:txBody>
        </p:sp>
        <p:pic>
          <p:nvPicPr>
            <p:cNvPr id="37898" name="Picture 1029" descr="wtbi"/>
            <p:cNvPicPr>
              <a:picLocks noChangeAspect="1" noChangeArrowheads="1"/>
            </p:cNvPicPr>
            <p:nvPr/>
          </p:nvPicPr>
          <p:blipFill>
            <a:blip r:embed="rId6" cstate="print"/>
            <a:srcRect/>
            <a:stretch>
              <a:fillRect/>
            </a:stretch>
          </p:blipFill>
          <p:spPr bwMode="auto">
            <a:xfrm>
              <a:off x="5182" y="47"/>
              <a:ext cx="530" cy="481"/>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nvPr>
        </p:nvSpPr>
        <p:spPr>
          <a:noFill/>
        </p:spPr>
        <p:txBody>
          <a:bodyPr/>
          <a:lstStyle/>
          <a:p>
            <a:fld id="{77A83C14-683C-4561-96BD-3004E63F4AB0}" type="slidenum">
              <a:rPr lang="en-US"/>
              <a:pPr/>
              <a:t>4</a:t>
            </a:fld>
            <a:endParaRPr lang="en-US"/>
          </a:p>
        </p:txBody>
      </p:sp>
      <p:sp>
        <p:nvSpPr>
          <p:cNvPr id="9219" name="Rectangle 2"/>
          <p:cNvSpPr>
            <a:spLocks noGrp="1" noChangeArrowheads="1"/>
          </p:cNvSpPr>
          <p:nvPr>
            <p:ph type="title"/>
          </p:nvPr>
        </p:nvSpPr>
        <p:spPr/>
        <p:txBody>
          <a:bodyPr/>
          <a:lstStyle/>
          <a:p>
            <a:pPr eaLnBrk="1" hangingPunct="1"/>
            <a:r>
              <a:rPr lang="en-US" smtClean="0"/>
              <a:t>Working with People</a:t>
            </a:r>
          </a:p>
        </p:txBody>
      </p:sp>
      <p:sp>
        <p:nvSpPr>
          <p:cNvPr id="9220" name="Rectangle 3"/>
          <p:cNvSpPr>
            <a:spLocks noGrp="1" noChangeArrowheads="1"/>
          </p:cNvSpPr>
          <p:nvPr>
            <p:ph type="body" idx="1"/>
          </p:nvPr>
        </p:nvSpPr>
        <p:spPr/>
        <p:txBody>
          <a:bodyPr/>
          <a:lstStyle/>
          <a:p>
            <a:pPr eaLnBrk="1" hangingPunct="1"/>
            <a:r>
              <a:rPr lang="en-US" smtClean="0"/>
              <a:t>Very few projects can be done by one person, thus working effectively with others is a critical professional skill.</a:t>
            </a:r>
          </a:p>
          <a:p>
            <a:pPr eaLnBrk="1" hangingPunct="1"/>
            <a:r>
              <a:rPr lang="en-US" smtClean="0"/>
              <a:t>Software is developed by people for people.  The stakeholders include:</a:t>
            </a:r>
          </a:p>
          <a:p>
            <a:pPr eaLnBrk="1" hangingPunct="1"/>
            <a:endParaRPr lang="en-US" smtClean="0"/>
          </a:p>
          <a:p>
            <a:pPr lvl="1" eaLnBrk="1" hangingPunct="1"/>
            <a:endParaRPr lang="en-US" smtClean="0"/>
          </a:p>
          <a:p>
            <a:pPr lvl="1"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p:spPr>
        <p:txBody>
          <a:bodyPr/>
          <a:lstStyle/>
          <a:p>
            <a:fld id="{50E5F844-B831-4EC1-9826-936747CC529B}" type="slidenum">
              <a:rPr lang="en-US"/>
              <a:pPr/>
              <a:t>5</a:t>
            </a:fld>
            <a:endParaRPr lang="en-US"/>
          </a:p>
        </p:txBody>
      </p:sp>
      <p:sp>
        <p:nvSpPr>
          <p:cNvPr id="10243" name="Rectangle 2"/>
          <p:cNvSpPr>
            <a:spLocks noGrp="1" noChangeArrowheads="1"/>
          </p:cNvSpPr>
          <p:nvPr>
            <p:ph type="title"/>
          </p:nvPr>
        </p:nvSpPr>
        <p:spPr/>
        <p:txBody>
          <a:bodyPr/>
          <a:lstStyle/>
          <a:p>
            <a:pPr eaLnBrk="1" hangingPunct="1"/>
            <a:r>
              <a:rPr lang="en-US" smtClean="0"/>
              <a:t>Myers-Briggs Type Indicator</a:t>
            </a:r>
          </a:p>
        </p:txBody>
      </p:sp>
      <p:sp>
        <p:nvSpPr>
          <p:cNvPr id="10244" name="Rectangle 3"/>
          <p:cNvSpPr>
            <a:spLocks noGrp="1" noChangeArrowheads="1"/>
          </p:cNvSpPr>
          <p:nvPr>
            <p:ph type="body" idx="1"/>
          </p:nvPr>
        </p:nvSpPr>
        <p:spPr/>
        <p:txBody>
          <a:bodyPr/>
          <a:lstStyle/>
          <a:p>
            <a:pPr eaLnBrk="1" hangingPunct="1"/>
            <a:r>
              <a:rPr lang="en-US" smtClean="0"/>
              <a:t>Energy source </a:t>
            </a:r>
            <a:r>
              <a:rPr lang="en-US" sz="1800" smtClean="0"/>
              <a:t>(Introversion/Extroversion)</a:t>
            </a:r>
          </a:p>
          <a:p>
            <a:pPr eaLnBrk="1" hangingPunct="1"/>
            <a:endParaRPr lang="en-US" sz="1800" smtClean="0"/>
          </a:p>
          <a:p>
            <a:pPr eaLnBrk="1" hangingPunct="1"/>
            <a:endParaRPr lang="en-US" sz="1800" smtClean="0"/>
          </a:p>
          <a:p>
            <a:pPr eaLnBrk="1" hangingPunct="1"/>
            <a:r>
              <a:rPr lang="en-US" smtClean="0"/>
              <a:t>Information gathering </a:t>
            </a:r>
            <a:r>
              <a:rPr lang="en-US" sz="1800" smtClean="0"/>
              <a:t>(Sensing/iNtuition)</a:t>
            </a:r>
          </a:p>
          <a:p>
            <a:pPr eaLnBrk="1" hangingPunct="1"/>
            <a:endParaRPr lang="en-US" sz="1800" smtClean="0"/>
          </a:p>
          <a:p>
            <a:pPr eaLnBrk="1" hangingPunct="1"/>
            <a:endParaRPr lang="en-US" sz="1800" smtClean="0"/>
          </a:p>
          <a:p>
            <a:pPr eaLnBrk="1" hangingPunct="1"/>
            <a:r>
              <a:rPr lang="en-US" smtClean="0"/>
              <a:t>Decision making </a:t>
            </a:r>
            <a:r>
              <a:rPr lang="en-US" sz="1800" smtClean="0"/>
              <a:t>(Thinking/Feeling)</a:t>
            </a:r>
          </a:p>
          <a:p>
            <a:pPr eaLnBrk="1" hangingPunct="1"/>
            <a:endParaRPr lang="en-US" sz="1800" smtClean="0"/>
          </a:p>
          <a:p>
            <a:pPr eaLnBrk="1" hangingPunct="1"/>
            <a:endParaRPr lang="en-US" sz="1800" smtClean="0"/>
          </a:p>
          <a:p>
            <a:pPr eaLnBrk="1" hangingPunct="1"/>
            <a:r>
              <a:rPr lang="en-US" smtClean="0"/>
              <a:t>Organization </a:t>
            </a:r>
            <a:r>
              <a:rPr lang="en-US" sz="1800" smtClean="0"/>
              <a:t>(Judging/Perceiving)</a:t>
            </a:r>
          </a:p>
          <a:p>
            <a:pPr eaLnBrk="1" hangingPunct="1"/>
            <a:endParaRPr lang="en-US"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p:spPr>
        <p:txBody>
          <a:bodyPr/>
          <a:lstStyle/>
          <a:p>
            <a:fld id="{4B6CE5DF-BF0B-4BDF-9454-BD6028F633F0}" type="slidenum">
              <a:rPr lang="en-US"/>
              <a:pPr/>
              <a:t>6</a:t>
            </a:fld>
            <a:endParaRPr lang="en-US"/>
          </a:p>
        </p:txBody>
      </p:sp>
      <p:sp>
        <p:nvSpPr>
          <p:cNvPr id="11267" name="Rectangle 2"/>
          <p:cNvSpPr>
            <a:spLocks noGrp="1" noChangeArrowheads="1"/>
          </p:cNvSpPr>
          <p:nvPr>
            <p:ph type="title"/>
          </p:nvPr>
        </p:nvSpPr>
        <p:spPr/>
        <p:txBody>
          <a:bodyPr/>
          <a:lstStyle/>
          <a:p>
            <a:pPr eaLnBrk="1" hangingPunct="1"/>
            <a:r>
              <a:rPr lang="en-US" smtClean="0"/>
              <a:t>Team Organization</a:t>
            </a:r>
          </a:p>
        </p:txBody>
      </p:sp>
      <p:sp>
        <p:nvSpPr>
          <p:cNvPr id="11268" name="Rectangle 3"/>
          <p:cNvSpPr>
            <a:spLocks noGrp="1" noChangeArrowheads="1"/>
          </p:cNvSpPr>
          <p:nvPr>
            <p:ph type="body" idx="1"/>
          </p:nvPr>
        </p:nvSpPr>
        <p:spPr>
          <a:xfrm>
            <a:off x="457200" y="1600200"/>
            <a:ext cx="8458200" cy="4724400"/>
          </a:xfrm>
        </p:spPr>
        <p:txBody>
          <a:bodyPr/>
          <a:lstStyle/>
          <a:p>
            <a:pPr eaLnBrk="1" hangingPunct="1"/>
            <a:r>
              <a:rPr lang="en-US" smtClean="0"/>
              <a:t>Teams can be organized in many ways:</a:t>
            </a:r>
          </a:p>
          <a:p>
            <a:pPr lvl="1" eaLnBrk="1" hangingPunct="1"/>
            <a:r>
              <a:rPr lang="en-US" smtClean="0">
                <a:hlinkClick r:id="" action="ppaction://customshow?id=2&amp;return=true"/>
              </a:rPr>
              <a:t>Democratic teams</a:t>
            </a:r>
            <a:endParaRPr lang="en-US" smtClean="0"/>
          </a:p>
          <a:p>
            <a:pPr lvl="1" eaLnBrk="1" hangingPunct="1"/>
            <a:r>
              <a:rPr lang="en-US" smtClean="0">
                <a:hlinkClick r:id="" action="ppaction://customshow?id=3&amp;return=true"/>
              </a:rPr>
              <a:t>Chief Programmer teams</a:t>
            </a:r>
            <a:endParaRPr lang="en-US" smtClean="0"/>
          </a:p>
          <a:p>
            <a:pPr lvl="1" eaLnBrk="1" hangingPunct="1"/>
            <a:r>
              <a:rPr lang="en-US" smtClean="0">
                <a:hlinkClick r:id="" action="ppaction://customshow?id=4&amp;return=true"/>
              </a:rPr>
              <a:t>Pair Programming Teams</a:t>
            </a:r>
            <a:endParaRPr lang="en-US" smtClean="0"/>
          </a:p>
          <a:p>
            <a:pPr lvl="1" eaLnBrk="1" hangingPunct="1"/>
            <a:r>
              <a:rPr lang="en-US" smtClean="0">
                <a:hlinkClick r:id="" action="ppaction://customshow?id=5&amp;return=true"/>
              </a:rPr>
              <a:t>Hybrid Structures</a:t>
            </a:r>
            <a:endParaRPr lang="en-US" smtClean="0"/>
          </a:p>
          <a:p>
            <a:pPr eaLnBrk="1" hangingPunct="1"/>
            <a:endParaRPr lang="en-US" smtClean="0"/>
          </a:p>
          <a:p>
            <a:pPr eaLnBrk="1" hangingPunct="1">
              <a:buFont typeface="Arial" charset="0"/>
              <a:buChar char=" "/>
            </a:pPr>
            <a:r>
              <a:rPr lang="en-US" sz="2800" i="1" smtClean="0"/>
              <a:t>“Adding manpower to a late software project makes it later.”</a:t>
            </a:r>
            <a:r>
              <a:rPr lang="en-US" sz="2800" smtClean="0"/>
              <a:t>   </a:t>
            </a:r>
            <a:r>
              <a:rPr lang="en-US" sz="1800" smtClean="0"/>
              <a:t>- F.P. Brooks, </a:t>
            </a:r>
            <a:r>
              <a:rPr lang="en-US" sz="1800" i="1" smtClean="0"/>
              <a:t>The Mythical Man Month</a:t>
            </a:r>
            <a:r>
              <a:rPr lang="en-US" sz="1800" smtClean="0"/>
              <a:t>, 1975</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B4D4C617-A234-4DB7-927C-B7D139CBB146}" type="slidenum">
              <a:rPr lang="en-US"/>
              <a:pPr/>
              <a:t>7</a:t>
            </a:fld>
            <a:endParaRPr lang="en-US"/>
          </a:p>
        </p:txBody>
      </p:sp>
      <p:sp>
        <p:nvSpPr>
          <p:cNvPr id="12291" name="Rectangle 2"/>
          <p:cNvSpPr>
            <a:spLocks noGrp="1" noChangeArrowheads="1"/>
          </p:cNvSpPr>
          <p:nvPr>
            <p:ph type="title"/>
          </p:nvPr>
        </p:nvSpPr>
        <p:spPr/>
        <p:txBody>
          <a:bodyPr/>
          <a:lstStyle/>
          <a:p>
            <a:pPr eaLnBrk="1" hangingPunct="1"/>
            <a:r>
              <a:rPr lang="en-US" smtClean="0"/>
              <a:t>Democratic Teams</a:t>
            </a:r>
          </a:p>
        </p:txBody>
      </p:sp>
      <p:sp>
        <p:nvSpPr>
          <p:cNvPr id="12292" name="Rectangle 3"/>
          <p:cNvSpPr>
            <a:spLocks noGrp="1" noChangeArrowheads="1"/>
          </p:cNvSpPr>
          <p:nvPr>
            <p:ph type="body" idx="1"/>
          </p:nvPr>
        </p:nvSpPr>
        <p:spPr/>
        <p:txBody>
          <a:bodyPr/>
          <a:lstStyle/>
          <a:p>
            <a:pPr eaLnBrk="1" hangingPunct="1"/>
            <a:r>
              <a:rPr lang="en-US" smtClean="0"/>
              <a:t>Described by Weinberg, 1971</a:t>
            </a:r>
          </a:p>
          <a:p>
            <a:pPr eaLnBrk="1" hangingPunct="1"/>
            <a:r>
              <a:rPr lang="en-US" smtClean="0"/>
              <a:t>No official leader</a:t>
            </a:r>
          </a:p>
          <a:p>
            <a:pPr eaLnBrk="1" hangingPunct="1"/>
            <a:r>
              <a:rPr lang="en-US" i="1" smtClean="0"/>
              <a:t>Egoless</a:t>
            </a:r>
            <a:r>
              <a:rPr lang="en-US" smtClean="0"/>
              <a:t> programmers</a:t>
            </a:r>
          </a:p>
        </p:txBody>
      </p:sp>
      <p:grpSp>
        <p:nvGrpSpPr>
          <p:cNvPr id="12293" name="Group 28"/>
          <p:cNvGrpSpPr>
            <a:grpSpLocks/>
          </p:cNvGrpSpPr>
          <p:nvPr/>
        </p:nvGrpSpPr>
        <p:grpSpPr bwMode="auto">
          <a:xfrm>
            <a:off x="6096000" y="2743200"/>
            <a:ext cx="2133600" cy="1981200"/>
            <a:chOff x="3792" y="1728"/>
            <a:chExt cx="672" cy="576"/>
          </a:xfrm>
        </p:grpSpPr>
        <p:sp>
          <p:nvSpPr>
            <p:cNvPr id="12294" name="AutoShape 4"/>
            <p:cNvSpPr>
              <a:spLocks noChangeArrowheads="1"/>
            </p:cNvSpPr>
            <p:nvPr/>
          </p:nvSpPr>
          <p:spPr bwMode="auto">
            <a:xfrm>
              <a:off x="3888" y="1728"/>
              <a:ext cx="96" cy="96"/>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2295" name="AutoShape 5"/>
            <p:cNvSpPr>
              <a:spLocks noChangeArrowheads="1"/>
            </p:cNvSpPr>
            <p:nvPr/>
          </p:nvSpPr>
          <p:spPr bwMode="auto">
            <a:xfrm>
              <a:off x="3792" y="2016"/>
              <a:ext cx="96" cy="96"/>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2296" name="AutoShape 6"/>
            <p:cNvSpPr>
              <a:spLocks noChangeArrowheads="1"/>
            </p:cNvSpPr>
            <p:nvPr/>
          </p:nvSpPr>
          <p:spPr bwMode="auto">
            <a:xfrm>
              <a:off x="4368" y="2016"/>
              <a:ext cx="96" cy="96"/>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2297" name="AutoShape 7"/>
            <p:cNvSpPr>
              <a:spLocks noChangeArrowheads="1"/>
            </p:cNvSpPr>
            <p:nvPr/>
          </p:nvSpPr>
          <p:spPr bwMode="auto">
            <a:xfrm>
              <a:off x="4080" y="2208"/>
              <a:ext cx="96" cy="96"/>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2298" name="AutoShape 8"/>
            <p:cNvSpPr>
              <a:spLocks noChangeArrowheads="1"/>
            </p:cNvSpPr>
            <p:nvPr/>
          </p:nvSpPr>
          <p:spPr bwMode="auto">
            <a:xfrm>
              <a:off x="4224" y="1728"/>
              <a:ext cx="96" cy="96"/>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2299" name="AutoShape 9"/>
            <p:cNvCxnSpPr>
              <a:cxnSpLocks noChangeShapeType="1"/>
              <a:stCxn id="12298" idx="5"/>
              <a:endCxn id="12296" idx="1"/>
            </p:cNvCxnSpPr>
            <p:nvPr/>
          </p:nvCxnSpPr>
          <p:spPr bwMode="auto">
            <a:xfrm>
              <a:off x="4306" y="1810"/>
              <a:ext cx="76" cy="220"/>
            </a:xfrm>
            <a:prstGeom prst="straightConnector1">
              <a:avLst/>
            </a:prstGeom>
            <a:noFill/>
            <a:ln w="9525">
              <a:solidFill>
                <a:schemeClr val="tx1"/>
              </a:solidFill>
              <a:round/>
              <a:headEnd/>
              <a:tailEnd/>
            </a:ln>
          </p:spPr>
        </p:cxnSp>
        <p:cxnSp>
          <p:nvCxnSpPr>
            <p:cNvPr id="12300" name="AutoShape 10"/>
            <p:cNvCxnSpPr>
              <a:cxnSpLocks noChangeShapeType="1"/>
              <a:stCxn id="12296" idx="3"/>
              <a:endCxn id="12297" idx="6"/>
            </p:cNvCxnSpPr>
            <p:nvPr/>
          </p:nvCxnSpPr>
          <p:spPr bwMode="auto">
            <a:xfrm flipH="1">
              <a:off x="4176" y="2098"/>
              <a:ext cx="206" cy="158"/>
            </a:xfrm>
            <a:prstGeom prst="straightConnector1">
              <a:avLst/>
            </a:prstGeom>
            <a:noFill/>
            <a:ln w="9525">
              <a:solidFill>
                <a:schemeClr val="tx1"/>
              </a:solidFill>
              <a:round/>
              <a:headEnd/>
              <a:tailEnd/>
            </a:ln>
          </p:spPr>
        </p:cxnSp>
        <p:cxnSp>
          <p:nvCxnSpPr>
            <p:cNvPr id="12301" name="AutoShape 11"/>
            <p:cNvCxnSpPr>
              <a:cxnSpLocks noChangeShapeType="1"/>
              <a:stCxn id="12297" idx="2"/>
              <a:endCxn id="12295" idx="5"/>
            </p:cNvCxnSpPr>
            <p:nvPr/>
          </p:nvCxnSpPr>
          <p:spPr bwMode="auto">
            <a:xfrm flipH="1" flipV="1">
              <a:off x="3874" y="2098"/>
              <a:ext cx="206" cy="158"/>
            </a:xfrm>
            <a:prstGeom prst="straightConnector1">
              <a:avLst/>
            </a:prstGeom>
            <a:noFill/>
            <a:ln w="9525">
              <a:solidFill>
                <a:schemeClr val="tx1"/>
              </a:solidFill>
              <a:round/>
              <a:headEnd/>
              <a:tailEnd/>
            </a:ln>
          </p:spPr>
        </p:cxnSp>
        <p:cxnSp>
          <p:nvCxnSpPr>
            <p:cNvPr id="12302" name="AutoShape 12"/>
            <p:cNvCxnSpPr>
              <a:cxnSpLocks noChangeShapeType="1"/>
              <a:stCxn id="12295" idx="7"/>
              <a:endCxn id="12294" idx="4"/>
            </p:cNvCxnSpPr>
            <p:nvPr/>
          </p:nvCxnSpPr>
          <p:spPr bwMode="auto">
            <a:xfrm flipV="1">
              <a:off x="3874" y="1824"/>
              <a:ext cx="62" cy="206"/>
            </a:xfrm>
            <a:prstGeom prst="straightConnector1">
              <a:avLst/>
            </a:prstGeom>
            <a:noFill/>
            <a:ln w="9525">
              <a:solidFill>
                <a:schemeClr val="tx1"/>
              </a:solidFill>
              <a:round/>
              <a:headEnd/>
              <a:tailEnd/>
            </a:ln>
          </p:spPr>
        </p:cxnSp>
        <p:cxnSp>
          <p:nvCxnSpPr>
            <p:cNvPr id="12303" name="AutoShape 13"/>
            <p:cNvCxnSpPr>
              <a:cxnSpLocks noChangeShapeType="1"/>
              <a:stCxn id="12294" idx="6"/>
              <a:endCxn id="12298" idx="2"/>
            </p:cNvCxnSpPr>
            <p:nvPr/>
          </p:nvCxnSpPr>
          <p:spPr bwMode="auto">
            <a:xfrm>
              <a:off x="3984" y="1776"/>
              <a:ext cx="240" cy="0"/>
            </a:xfrm>
            <a:prstGeom prst="straightConnector1">
              <a:avLst/>
            </a:prstGeom>
            <a:noFill/>
            <a:ln w="9525">
              <a:solidFill>
                <a:schemeClr val="tx1"/>
              </a:solidFill>
              <a:round/>
              <a:headEnd/>
              <a:tailEnd/>
            </a:ln>
          </p:spPr>
        </p:cxnSp>
        <p:cxnSp>
          <p:nvCxnSpPr>
            <p:cNvPr id="12304" name="AutoShape 14"/>
            <p:cNvCxnSpPr>
              <a:cxnSpLocks noChangeShapeType="1"/>
              <a:stCxn id="12294" idx="5"/>
              <a:endCxn id="12297" idx="0"/>
            </p:cNvCxnSpPr>
            <p:nvPr/>
          </p:nvCxnSpPr>
          <p:spPr bwMode="auto">
            <a:xfrm>
              <a:off x="3970" y="1810"/>
              <a:ext cx="158" cy="398"/>
            </a:xfrm>
            <a:prstGeom prst="straightConnector1">
              <a:avLst/>
            </a:prstGeom>
            <a:noFill/>
            <a:ln w="9525">
              <a:solidFill>
                <a:schemeClr val="tx1"/>
              </a:solidFill>
              <a:round/>
              <a:headEnd/>
              <a:tailEnd/>
            </a:ln>
          </p:spPr>
        </p:cxnSp>
        <p:cxnSp>
          <p:nvCxnSpPr>
            <p:cNvPr id="12305" name="AutoShape 15"/>
            <p:cNvCxnSpPr>
              <a:cxnSpLocks noChangeShapeType="1"/>
              <a:stCxn id="12294" idx="5"/>
              <a:endCxn id="12296" idx="2"/>
            </p:cNvCxnSpPr>
            <p:nvPr/>
          </p:nvCxnSpPr>
          <p:spPr bwMode="auto">
            <a:xfrm>
              <a:off x="3970" y="1810"/>
              <a:ext cx="398" cy="254"/>
            </a:xfrm>
            <a:prstGeom prst="straightConnector1">
              <a:avLst/>
            </a:prstGeom>
            <a:noFill/>
            <a:ln w="9525">
              <a:solidFill>
                <a:schemeClr val="tx1"/>
              </a:solidFill>
              <a:round/>
              <a:headEnd/>
              <a:tailEnd/>
            </a:ln>
          </p:spPr>
        </p:cxnSp>
        <p:cxnSp>
          <p:nvCxnSpPr>
            <p:cNvPr id="12306" name="AutoShape 16"/>
            <p:cNvCxnSpPr>
              <a:cxnSpLocks noChangeShapeType="1"/>
              <a:stCxn id="12298" idx="4"/>
              <a:endCxn id="12297" idx="0"/>
            </p:cNvCxnSpPr>
            <p:nvPr/>
          </p:nvCxnSpPr>
          <p:spPr bwMode="auto">
            <a:xfrm flipH="1">
              <a:off x="4128" y="1824"/>
              <a:ext cx="144" cy="384"/>
            </a:xfrm>
            <a:prstGeom prst="straightConnector1">
              <a:avLst/>
            </a:prstGeom>
            <a:noFill/>
            <a:ln w="9525">
              <a:solidFill>
                <a:schemeClr val="tx1"/>
              </a:solidFill>
              <a:round/>
              <a:headEnd/>
              <a:tailEnd/>
            </a:ln>
          </p:spPr>
        </p:cxnSp>
        <p:cxnSp>
          <p:nvCxnSpPr>
            <p:cNvPr id="12307" name="AutoShape 17"/>
            <p:cNvCxnSpPr>
              <a:cxnSpLocks noChangeShapeType="1"/>
              <a:stCxn id="12298" idx="3"/>
              <a:endCxn id="12295" idx="7"/>
            </p:cNvCxnSpPr>
            <p:nvPr/>
          </p:nvCxnSpPr>
          <p:spPr bwMode="auto">
            <a:xfrm flipH="1">
              <a:off x="3874" y="1810"/>
              <a:ext cx="364" cy="220"/>
            </a:xfrm>
            <a:prstGeom prst="straightConnector1">
              <a:avLst/>
            </a:prstGeom>
            <a:noFill/>
            <a:ln w="9525">
              <a:solidFill>
                <a:schemeClr val="tx1"/>
              </a:solidFill>
              <a:round/>
              <a:headEnd/>
              <a:tailEnd/>
            </a:ln>
          </p:spPr>
        </p:cxnSp>
        <p:cxnSp>
          <p:nvCxnSpPr>
            <p:cNvPr id="12308" name="AutoShape 18"/>
            <p:cNvCxnSpPr>
              <a:cxnSpLocks noChangeShapeType="1"/>
              <a:stCxn id="12295" idx="6"/>
              <a:endCxn id="12296" idx="2"/>
            </p:cNvCxnSpPr>
            <p:nvPr/>
          </p:nvCxnSpPr>
          <p:spPr bwMode="auto">
            <a:xfrm>
              <a:off x="3888" y="2064"/>
              <a:ext cx="480" cy="0"/>
            </a:xfrm>
            <a:prstGeom prst="straightConnector1">
              <a:avLst/>
            </a:prstGeom>
            <a:noFill/>
            <a:ln w="9525">
              <a:solidFill>
                <a:schemeClr val="tx1"/>
              </a:solidFill>
              <a:round/>
              <a:headEnd/>
              <a:tailEnd/>
            </a:ln>
          </p:spPr>
        </p:cxn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p:spPr>
        <p:txBody>
          <a:bodyPr/>
          <a:lstStyle/>
          <a:p>
            <a:fld id="{24EDF328-B0CB-432C-8040-56D9482BCCB8}" type="slidenum">
              <a:rPr lang="en-US"/>
              <a:pPr/>
              <a:t>8</a:t>
            </a:fld>
            <a:endParaRPr lang="en-US"/>
          </a:p>
        </p:txBody>
      </p:sp>
      <p:sp>
        <p:nvSpPr>
          <p:cNvPr id="13315" name="Rectangle 2"/>
          <p:cNvSpPr>
            <a:spLocks noGrp="1" noChangeArrowheads="1"/>
          </p:cNvSpPr>
          <p:nvPr>
            <p:ph type="title"/>
          </p:nvPr>
        </p:nvSpPr>
        <p:spPr/>
        <p:txBody>
          <a:bodyPr/>
          <a:lstStyle/>
          <a:p>
            <a:pPr eaLnBrk="1" hangingPunct="1"/>
            <a:r>
              <a:rPr lang="en-US" smtClean="0"/>
              <a:t>Chief-Programmer Teams</a:t>
            </a:r>
          </a:p>
        </p:txBody>
      </p:sp>
      <p:sp>
        <p:nvSpPr>
          <p:cNvPr id="13316" name="Rectangle 3"/>
          <p:cNvSpPr>
            <a:spLocks noGrp="1" noChangeArrowheads="1"/>
          </p:cNvSpPr>
          <p:nvPr>
            <p:ph type="body" idx="1"/>
          </p:nvPr>
        </p:nvSpPr>
        <p:spPr/>
        <p:txBody>
          <a:bodyPr/>
          <a:lstStyle/>
          <a:p>
            <a:pPr eaLnBrk="1" hangingPunct="1"/>
            <a:r>
              <a:rPr lang="en-US" smtClean="0"/>
              <a:t>Suggested by Brooks, 1975</a:t>
            </a:r>
          </a:p>
          <a:p>
            <a:pPr eaLnBrk="1" hangingPunct="1"/>
            <a:r>
              <a:rPr lang="en-US" smtClean="0"/>
              <a:t>Centralized chief programmer</a:t>
            </a:r>
          </a:p>
          <a:p>
            <a:pPr eaLnBrk="1" hangingPunct="1"/>
            <a:r>
              <a:rPr lang="en-US" smtClean="0"/>
              <a:t>Specialized team members</a:t>
            </a:r>
          </a:p>
          <a:p>
            <a:pPr lvl="2" eaLnBrk="1" hangingPunct="1"/>
            <a:endParaRPr lang="en-US" smtClean="0"/>
          </a:p>
        </p:txBody>
      </p:sp>
      <p:grpSp>
        <p:nvGrpSpPr>
          <p:cNvPr id="13317" name="Group 32"/>
          <p:cNvGrpSpPr>
            <a:grpSpLocks/>
          </p:cNvGrpSpPr>
          <p:nvPr/>
        </p:nvGrpSpPr>
        <p:grpSpPr bwMode="auto">
          <a:xfrm>
            <a:off x="4419600" y="3581400"/>
            <a:ext cx="4572000" cy="2514600"/>
            <a:chOff x="3264" y="2832"/>
            <a:chExt cx="2400" cy="1008"/>
          </a:xfrm>
        </p:grpSpPr>
        <p:sp>
          <p:nvSpPr>
            <p:cNvPr id="13318" name="AutoShape 19"/>
            <p:cNvSpPr>
              <a:spLocks noChangeArrowheads="1"/>
            </p:cNvSpPr>
            <p:nvPr/>
          </p:nvSpPr>
          <p:spPr bwMode="auto">
            <a:xfrm>
              <a:off x="3984" y="2928"/>
              <a:ext cx="432"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Chief</a:t>
              </a:r>
            </a:p>
          </p:txBody>
        </p:sp>
        <p:sp>
          <p:nvSpPr>
            <p:cNvPr id="13319" name="AutoShape 20"/>
            <p:cNvSpPr>
              <a:spLocks noChangeArrowheads="1"/>
            </p:cNvSpPr>
            <p:nvPr/>
          </p:nvSpPr>
          <p:spPr bwMode="auto">
            <a:xfrm>
              <a:off x="3888" y="3648"/>
              <a:ext cx="768"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programmer</a:t>
              </a:r>
            </a:p>
          </p:txBody>
        </p:sp>
        <p:cxnSp>
          <p:nvCxnSpPr>
            <p:cNvPr id="13320" name="AutoShape 21"/>
            <p:cNvCxnSpPr>
              <a:cxnSpLocks noChangeShapeType="1"/>
              <a:stCxn id="13318" idx="2"/>
              <a:endCxn id="13326" idx="0"/>
            </p:cNvCxnSpPr>
            <p:nvPr/>
          </p:nvCxnSpPr>
          <p:spPr bwMode="auto">
            <a:xfrm flipH="1">
              <a:off x="3648" y="3120"/>
              <a:ext cx="552" cy="240"/>
            </a:xfrm>
            <a:prstGeom prst="straightConnector1">
              <a:avLst/>
            </a:prstGeom>
            <a:noFill/>
            <a:ln w="9525">
              <a:solidFill>
                <a:schemeClr val="tx1"/>
              </a:solidFill>
              <a:round/>
              <a:headEnd/>
              <a:tailEnd/>
            </a:ln>
          </p:spPr>
        </p:cxnSp>
        <p:cxnSp>
          <p:nvCxnSpPr>
            <p:cNvPr id="13321" name="AutoShape 22"/>
            <p:cNvCxnSpPr>
              <a:cxnSpLocks noChangeShapeType="1"/>
              <a:stCxn id="13318" idx="2"/>
              <a:endCxn id="13325" idx="0"/>
            </p:cNvCxnSpPr>
            <p:nvPr/>
          </p:nvCxnSpPr>
          <p:spPr bwMode="auto">
            <a:xfrm flipH="1">
              <a:off x="3936" y="3120"/>
              <a:ext cx="264" cy="384"/>
            </a:xfrm>
            <a:prstGeom prst="straightConnector1">
              <a:avLst/>
            </a:prstGeom>
            <a:noFill/>
            <a:ln w="9525">
              <a:solidFill>
                <a:schemeClr val="tx1"/>
              </a:solidFill>
              <a:round/>
              <a:headEnd/>
              <a:tailEnd/>
            </a:ln>
          </p:spPr>
        </p:cxnSp>
        <p:cxnSp>
          <p:nvCxnSpPr>
            <p:cNvPr id="13322" name="AutoShape 23"/>
            <p:cNvCxnSpPr>
              <a:cxnSpLocks noChangeShapeType="1"/>
              <a:stCxn id="13318" idx="2"/>
              <a:endCxn id="13319" idx="0"/>
            </p:cNvCxnSpPr>
            <p:nvPr/>
          </p:nvCxnSpPr>
          <p:spPr bwMode="auto">
            <a:xfrm>
              <a:off x="4200" y="3120"/>
              <a:ext cx="72" cy="528"/>
            </a:xfrm>
            <a:prstGeom prst="straightConnector1">
              <a:avLst/>
            </a:prstGeom>
            <a:noFill/>
            <a:ln w="9525">
              <a:solidFill>
                <a:schemeClr val="tx1"/>
              </a:solidFill>
              <a:round/>
              <a:headEnd/>
              <a:tailEnd/>
            </a:ln>
          </p:spPr>
        </p:cxnSp>
        <p:sp>
          <p:nvSpPr>
            <p:cNvPr id="13323" name="AutoShape 24"/>
            <p:cNvSpPr>
              <a:spLocks noChangeArrowheads="1"/>
            </p:cNvSpPr>
            <p:nvPr/>
          </p:nvSpPr>
          <p:spPr bwMode="auto">
            <a:xfrm>
              <a:off x="4560" y="3360"/>
              <a:ext cx="768"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librarian</a:t>
              </a:r>
            </a:p>
          </p:txBody>
        </p:sp>
        <p:cxnSp>
          <p:nvCxnSpPr>
            <p:cNvPr id="13324" name="AutoShape 25"/>
            <p:cNvCxnSpPr>
              <a:cxnSpLocks noChangeShapeType="1"/>
              <a:stCxn id="13318" idx="2"/>
              <a:endCxn id="13323" idx="0"/>
            </p:cNvCxnSpPr>
            <p:nvPr/>
          </p:nvCxnSpPr>
          <p:spPr bwMode="auto">
            <a:xfrm>
              <a:off x="4200" y="3120"/>
              <a:ext cx="744" cy="240"/>
            </a:xfrm>
            <a:prstGeom prst="straightConnector1">
              <a:avLst/>
            </a:prstGeom>
            <a:noFill/>
            <a:ln w="9525">
              <a:solidFill>
                <a:schemeClr val="tx1"/>
              </a:solidFill>
              <a:round/>
              <a:headEnd/>
              <a:tailEnd/>
            </a:ln>
          </p:spPr>
        </p:cxnSp>
        <p:sp>
          <p:nvSpPr>
            <p:cNvPr id="13325" name="AutoShape 26"/>
            <p:cNvSpPr>
              <a:spLocks noChangeArrowheads="1"/>
            </p:cNvSpPr>
            <p:nvPr/>
          </p:nvSpPr>
          <p:spPr bwMode="auto">
            <a:xfrm>
              <a:off x="3552" y="3504"/>
              <a:ext cx="768"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programmer</a:t>
              </a:r>
            </a:p>
          </p:txBody>
        </p:sp>
        <p:sp>
          <p:nvSpPr>
            <p:cNvPr id="13326" name="AutoShape 27"/>
            <p:cNvSpPr>
              <a:spLocks noChangeArrowheads="1"/>
            </p:cNvSpPr>
            <p:nvPr/>
          </p:nvSpPr>
          <p:spPr bwMode="auto">
            <a:xfrm>
              <a:off x="3264" y="3360"/>
              <a:ext cx="768"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programmer</a:t>
              </a:r>
            </a:p>
          </p:txBody>
        </p:sp>
        <p:sp>
          <p:nvSpPr>
            <p:cNvPr id="13327" name="AutoShape 29"/>
            <p:cNvSpPr>
              <a:spLocks noChangeArrowheads="1"/>
            </p:cNvSpPr>
            <p:nvPr/>
          </p:nvSpPr>
          <p:spPr bwMode="auto">
            <a:xfrm>
              <a:off x="4896" y="2976"/>
              <a:ext cx="768"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tester</a:t>
              </a:r>
            </a:p>
          </p:txBody>
        </p:sp>
        <p:cxnSp>
          <p:nvCxnSpPr>
            <p:cNvPr id="13328" name="AutoShape 30"/>
            <p:cNvCxnSpPr>
              <a:cxnSpLocks noChangeShapeType="1"/>
              <a:stCxn id="13318" idx="3"/>
              <a:endCxn id="13330" idx="1"/>
            </p:cNvCxnSpPr>
            <p:nvPr/>
          </p:nvCxnSpPr>
          <p:spPr bwMode="auto">
            <a:xfrm flipV="1">
              <a:off x="4416" y="2928"/>
              <a:ext cx="288" cy="96"/>
            </a:xfrm>
            <a:prstGeom prst="straightConnector1">
              <a:avLst/>
            </a:prstGeom>
            <a:noFill/>
            <a:ln w="9525">
              <a:solidFill>
                <a:schemeClr val="tx1"/>
              </a:solidFill>
              <a:round/>
              <a:headEnd/>
              <a:tailEnd/>
            </a:ln>
          </p:spPr>
        </p:cxnSp>
        <p:cxnSp>
          <p:nvCxnSpPr>
            <p:cNvPr id="13329" name="AutoShape 31"/>
            <p:cNvCxnSpPr>
              <a:cxnSpLocks noChangeShapeType="1"/>
              <a:stCxn id="13318" idx="3"/>
              <a:endCxn id="13327" idx="1"/>
            </p:cNvCxnSpPr>
            <p:nvPr/>
          </p:nvCxnSpPr>
          <p:spPr bwMode="auto">
            <a:xfrm>
              <a:off x="4416" y="3024"/>
              <a:ext cx="480" cy="48"/>
            </a:xfrm>
            <a:prstGeom prst="straightConnector1">
              <a:avLst/>
            </a:prstGeom>
            <a:noFill/>
            <a:ln w="9525">
              <a:solidFill>
                <a:schemeClr val="tx1"/>
              </a:solidFill>
              <a:round/>
              <a:headEnd/>
              <a:tailEnd/>
            </a:ln>
          </p:spPr>
        </p:cxnSp>
        <p:sp>
          <p:nvSpPr>
            <p:cNvPr id="13330" name="AutoShape 28"/>
            <p:cNvSpPr>
              <a:spLocks noChangeArrowheads="1"/>
            </p:cNvSpPr>
            <p:nvPr/>
          </p:nvSpPr>
          <p:spPr bwMode="auto">
            <a:xfrm>
              <a:off x="4704" y="2832"/>
              <a:ext cx="768" cy="192"/>
            </a:xfrm>
            <a:prstGeom prst="flowChartProcess">
              <a:avLst/>
            </a:prstGeom>
            <a:solidFill>
              <a:srgbClr val="C8C864"/>
            </a:solidFill>
            <a:ln w="9525" algn="ctr">
              <a:solidFill>
                <a:schemeClr val="tx1"/>
              </a:solidFill>
              <a:miter lim="800000"/>
              <a:headEnd/>
              <a:tailEnd/>
            </a:ln>
          </p:spPr>
          <p:txBody>
            <a:bodyPr wrap="none" anchor="ctr"/>
            <a:lstStyle/>
            <a:p>
              <a:pPr algn="ctr"/>
              <a:r>
                <a:rPr lang="en-US" sz="2000">
                  <a:latin typeface="Arial Unicode MS" pitchFamily="34" charset="-128"/>
                </a:rPr>
                <a:t>tester</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p:spPr>
        <p:txBody>
          <a:bodyPr/>
          <a:lstStyle/>
          <a:p>
            <a:fld id="{A2F8D1BC-1607-4903-B240-4F791BC53814}" type="slidenum">
              <a:rPr lang="en-US"/>
              <a:pPr/>
              <a:t>9</a:t>
            </a:fld>
            <a:endParaRPr lang="en-US"/>
          </a:p>
        </p:txBody>
      </p:sp>
      <p:sp>
        <p:nvSpPr>
          <p:cNvPr id="14339" name="Rectangle 2"/>
          <p:cNvSpPr>
            <a:spLocks noGrp="1" noChangeArrowheads="1"/>
          </p:cNvSpPr>
          <p:nvPr>
            <p:ph type="title"/>
          </p:nvPr>
        </p:nvSpPr>
        <p:spPr/>
        <p:txBody>
          <a:bodyPr/>
          <a:lstStyle/>
          <a:p>
            <a:pPr eaLnBrk="1" hangingPunct="1"/>
            <a:r>
              <a:rPr lang="en-US" smtClean="0"/>
              <a:t>Pair Programming Teams            </a:t>
            </a:r>
          </a:p>
        </p:txBody>
      </p:sp>
      <p:sp>
        <p:nvSpPr>
          <p:cNvPr id="14340" name="Rectangle 3"/>
          <p:cNvSpPr>
            <a:spLocks noGrp="1" noChangeArrowheads="1"/>
          </p:cNvSpPr>
          <p:nvPr>
            <p:ph type="body" idx="1"/>
          </p:nvPr>
        </p:nvSpPr>
        <p:spPr/>
        <p:txBody>
          <a:bodyPr/>
          <a:lstStyle/>
          <a:p>
            <a:pPr eaLnBrk="1" hangingPunct="1"/>
            <a:r>
              <a:rPr lang="en-US" smtClean="0"/>
              <a:t>Adopted by extreme programming (XP)</a:t>
            </a:r>
          </a:p>
          <a:p>
            <a:pPr eaLnBrk="1" hangingPunct="1"/>
            <a:r>
              <a:rPr lang="en-US" smtClean="0"/>
              <a:t>Programming is done in promiscuous, two-person teams.</a:t>
            </a:r>
          </a:p>
          <a:p>
            <a:pPr eaLnBrk="1" hangingPunct="1"/>
            <a:r>
              <a:rPr lang="en-US" smtClean="0"/>
              <a:t>Programmers don’t specialize.</a:t>
            </a:r>
          </a:p>
        </p:txBody>
      </p:sp>
      <p:grpSp>
        <p:nvGrpSpPr>
          <p:cNvPr id="14341" name="Group 26"/>
          <p:cNvGrpSpPr>
            <a:grpSpLocks/>
          </p:cNvGrpSpPr>
          <p:nvPr/>
        </p:nvGrpSpPr>
        <p:grpSpPr bwMode="auto">
          <a:xfrm>
            <a:off x="6740525" y="4743450"/>
            <a:ext cx="282575" cy="895350"/>
            <a:chOff x="4438" y="2387"/>
            <a:chExt cx="178" cy="564"/>
          </a:xfrm>
        </p:grpSpPr>
        <p:sp>
          <p:nvSpPr>
            <p:cNvPr id="14360" name="AutoShape 23"/>
            <p:cNvSpPr>
              <a:spLocks noChangeArrowheads="1"/>
            </p:cNvSpPr>
            <p:nvPr/>
          </p:nvSpPr>
          <p:spPr bwMode="auto">
            <a:xfrm>
              <a:off x="4446" y="2387"/>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4361" name="AutoShape 24"/>
            <p:cNvSpPr>
              <a:spLocks noChangeArrowheads="1"/>
            </p:cNvSpPr>
            <p:nvPr/>
          </p:nvSpPr>
          <p:spPr bwMode="auto">
            <a:xfrm>
              <a:off x="4438" y="2784"/>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4362" name="AutoShape 25"/>
            <p:cNvCxnSpPr>
              <a:cxnSpLocks noChangeShapeType="1"/>
              <a:stCxn id="14360" idx="4"/>
              <a:endCxn id="14361" idx="0"/>
            </p:cNvCxnSpPr>
            <p:nvPr/>
          </p:nvCxnSpPr>
          <p:spPr bwMode="auto">
            <a:xfrm flipH="1">
              <a:off x="4523" y="2554"/>
              <a:ext cx="8" cy="230"/>
            </a:xfrm>
            <a:prstGeom prst="straightConnector1">
              <a:avLst/>
            </a:prstGeom>
            <a:noFill/>
            <a:ln w="9525">
              <a:solidFill>
                <a:schemeClr val="tx1"/>
              </a:solidFill>
              <a:round/>
              <a:headEnd/>
              <a:tailEnd/>
            </a:ln>
          </p:spPr>
        </p:cxnSp>
      </p:grpSp>
      <p:sp>
        <p:nvSpPr>
          <p:cNvPr id="14342" name="AutoShape 28"/>
          <p:cNvSpPr>
            <a:spLocks noChangeArrowheads="1"/>
          </p:cNvSpPr>
          <p:nvPr/>
        </p:nvSpPr>
        <p:spPr bwMode="auto">
          <a:xfrm>
            <a:off x="8001000" y="5449888"/>
            <a:ext cx="269875" cy="265112"/>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4343" name="AutoShape 29"/>
          <p:cNvSpPr>
            <a:spLocks noChangeArrowheads="1"/>
          </p:cNvSpPr>
          <p:nvPr/>
        </p:nvSpPr>
        <p:spPr bwMode="auto">
          <a:xfrm>
            <a:off x="7467600" y="5449888"/>
            <a:ext cx="269875" cy="265112"/>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4344" name="AutoShape 30"/>
          <p:cNvCxnSpPr>
            <a:cxnSpLocks noChangeShapeType="1"/>
            <a:stCxn id="14342" idx="2"/>
            <a:endCxn id="14343" idx="6"/>
          </p:cNvCxnSpPr>
          <p:nvPr/>
        </p:nvCxnSpPr>
        <p:spPr bwMode="auto">
          <a:xfrm flipH="1">
            <a:off x="7737475" y="5583238"/>
            <a:ext cx="263525" cy="0"/>
          </a:xfrm>
          <a:prstGeom prst="straightConnector1">
            <a:avLst/>
          </a:prstGeom>
          <a:noFill/>
          <a:ln w="9525">
            <a:solidFill>
              <a:schemeClr val="tx1"/>
            </a:solidFill>
            <a:round/>
            <a:headEnd/>
            <a:tailEnd/>
          </a:ln>
        </p:spPr>
      </p:cxnSp>
      <p:grpSp>
        <p:nvGrpSpPr>
          <p:cNvPr id="14345" name="Group 31"/>
          <p:cNvGrpSpPr>
            <a:grpSpLocks/>
          </p:cNvGrpSpPr>
          <p:nvPr/>
        </p:nvGrpSpPr>
        <p:grpSpPr bwMode="auto">
          <a:xfrm>
            <a:off x="7489825" y="3316288"/>
            <a:ext cx="282575" cy="895350"/>
            <a:chOff x="4438" y="2387"/>
            <a:chExt cx="178" cy="564"/>
          </a:xfrm>
        </p:grpSpPr>
        <p:sp>
          <p:nvSpPr>
            <p:cNvPr id="14357" name="AutoShape 32"/>
            <p:cNvSpPr>
              <a:spLocks noChangeArrowheads="1"/>
            </p:cNvSpPr>
            <p:nvPr/>
          </p:nvSpPr>
          <p:spPr bwMode="auto">
            <a:xfrm>
              <a:off x="4446" y="2387"/>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4358" name="AutoShape 33"/>
            <p:cNvSpPr>
              <a:spLocks noChangeArrowheads="1"/>
            </p:cNvSpPr>
            <p:nvPr/>
          </p:nvSpPr>
          <p:spPr bwMode="auto">
            <a:xfrm>
              <a:off x="4438" y="2784"/>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4359" name="AutoShape 34"/>
            <p:cNvCxnSpPr>
              <a:cxnSpLocks noChangeShapeType="1"/>
              <a:stCxn id="14357" idx="4"/>
              <a:endCxn id="14358" idx="0"/>
            </p:cNvCxnSpPr>
            <p:nvPr/>
          </p:nvCxnSpPr>
          <p:spPr bwMode="auto">
            <a:xfrm flipH="1">
              <a:off x="4523" y="2554"/>
              <a:ext cx="8" cy="230"/>
            </a:xfrm>
            <a:prstGeom prst="straightConnector1">
              <a:avLst/>
            </a:prstGeom>
            <a:noFill/>
            <a:ln w="9525">
              <a:solidFill>
                <a:schemeClr val="tx1"/>
              </a:solidFill>
              <a:round/>
              <a:headEnd/>
              <a:tailEnd/>
            </a:ln>
          </p:spPr>
        </p:cxnSp>
      </p:grpSp>
      <p:grpSp>
        <p:nvGrpSpPr>
          <p:cNvPr id="14346" name="Group 35"/>
          <p:cNvGrpSpPr>
            <a:grpSpLocks/>
          </p:cNvGrpSpPr>
          <p:nvPr/>
        </p:nvGrpSpPr>
        <p:grpSpPr bwMode="auto">
          <a:xfrm>
            <a:off x="7620000" y="4383088"/>
            <a:ext cx="282575" cy="895350"/>
            <a:chOff x="4438" y="2387"/>
            <a:chExt cx="178" cy="564"/>
          </a:xfrm>
        </p:grpSpPr>
        <p:sp>
          <p:nvSpPr>
            <p:cNvPr id="14354" name="AutoShape 36"/>
            <p:cNvSpPr>
              <a:spLocks noChangeArrowheads="1"/>
            </p:cNvSpPr>
            <p:nvPr/>
          </p:nvSpPr>
          <p:spPr bwMode="auto">
            <a:xfrm>
              <a:off x="4446" y="2387"/>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4355" name="AutoShape 37"/>
            <p:cNvSpPr>
              <a:spLocks noChangeArrowheads="1"/>
            </p:cNvSpPr>
            <p:nvPr/>
          </p:nvSpPr>
          <p:spPr bwMode="auto">
            <a:xfrm>
              <a:off x="4438" y="2784"/>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4356" name="AutoShape 38"/>
            <p:cNvCxnSpPr>
              <a:cxnSpLocks noChangeShapeType="1"/>
              <a:stCxn id="14354" idx="4"/>
              <a:endCxn id="14355" idx="0"/>
            </p:cNvCxnSpPr>
            <p:nvPr/>
          </p:nvCxnSpPr>
          <p:spPr bwMode="auto">
            <a:xfrm flipH="1">
              <a:off x="4523" y="2554"/>
              <a:ext cx="8" cy="230"/>
            </a:xfrm>
            <a:prstGeom prst="straightConnector1">
              <a:avLst/>
            </a:prstGeom>
            <a:noFill/>
            <a:ln w="9525">
              <a:solidFill>
                <a:schemeClr val="tx1"/>
              </a:solidFill>
              <a:round/>
              <a:headEnd/>
              <a:tailEnd/>
            </a:ln>
          </p:spPr>
        </p:cxnSp>
      </p:grpSp>
      <p:grpSp>
        <p:nvGrpSpPr>
          <p:cNvPr id="14347" name="Group 63"/>
          <p:cNvGrpSpPr>
            <a:grpSpLocks/>
          </p:cNvGrpSpPr>
          <p:nvPr/>
        </p:nvGrpSpPr>
        <p:grpSpPr bwMode="auto">
          <a:xfrm>
            <a:off x="7162800" y="5754688"/>
            <a:ext cx="879475" cy="265112"/>
            <a:chOff x="4944" y="3337"/>
            <a:chExt cx="554" cy="167"/>
          </a:xfrm>
        </p:grpSpPr>
        <p:sp>
          <p:nvSpPr>
            <p:cNvPr id="14351" name="AutoShape 57"/>
            <p:cNvSpPr>
              <a:spLocks noChangeArrowheads="1"/>
            </p:cNvSpPr>
            <p:nvPr/>
          </p:nvSpPr>
          <p:spPr bwMode="auto">
            <a:xfrm>
              <a:off x="5328" y="3337"/>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4352" name="AutoShape 58"/>
            <p:cNvSpPr>
              <a:spLocks noChangeArrowheads="1"/>
            </p:cNvSpPr>
            <p:nvPr/>
          </p:nvSpPr>
          <p:spPr bwMode="auto">
            <a:xfrm>
              <a:off x="4944" y="3337"/>
              <a:ext cx="170" cy="167"/>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4353" name="AutoShape 59"/>
            <p:cNvCxnSpPr>
              <a:cxnSpLocks noChangeShapeType="1"/>
              <a:stCxn id="14351" idx="2"/>
              <a:endCxn id="14352" idx="6"/>
            </p:cNvCxnSpPr>
            <p:nvPr/>
          </p:nvCxnSpPr>
          <p:spPr bwMode="auto">
            <a:xfrm flipH="1">
              <a:off x="5114" y="3421"/>
              <a:ext cx="214" cy="0"/>
            </a:xfrm>
            <a:prstGeom prst="straightConnector1">
              <a:avLst/>
            </a:prstGeom>
            <a:noFill/>
            <a:ln w="9525">
              <a:solidFill>
                <a:schemeClr val="tx1"/>
              </a:solidFill>
              <a:round/>
              <a:headEnd/>
              <a:tailEnd/>
            </a:ln>
          </p:spPr>
        </p:cxnSp>
      </p:grpSp>
      <p:sp>
        <p:nvSpPr>
          <p:cNvPr id="14348" name="AutoShape 60"/>
          <p:cNvSpPr>
            <a:spLocks noChangeArrowheads="1"/>
          </p:cNvSpPr>
          <p:nvPr/>
        </p:nvSpPr>
        <p:spPr bwMode="auto">
          <a:xfrm>
            <a:off x="7162800" y="4154488"/>
            <a:ext cx="269875" cy="265112"/>
          </a:xfrm>
          <a:prstGeom prst="flowChartConnector">
            <a:avLst/>
          </a:prstGeom>
          <a:solidFill>
            <a:srgbClr val="C8C864"/>
          </a:solidFill>
          <a:ln w="9525" algn="ctr">
            <a:solidFill>
              <a:schemeClr val="tx1"/>
            </a:solidFill>
            <a:round/>
            <a:headEnd/>
            <a:tailEnd/>
          </a:ln>
        </p:spPr>
        <p:txBody>
          <a:bodyPr wrap="none" anchor="ctr"/>
          <a:lstStyle/>
          <a:p>
            <a:endParaRPr lang="en-US"/>
          </a:p>
        </p:txBody>
      </p:sp>
      <p:sp>
        <p:nvSpPr>
          <p:cNvPr id="14349" name="AutoShape 61"/>
          <p:cNvSpPr>
            <a:spLocks noChangeArrowheads="1"/>
          </p:cNvSpPr>
          <p:nvPr/>
        </p:nvSpPr>
        <p:spPr bwMode="auto">
          <a:xfrm>
            <a:off x="6553200" y="4154488"/>
            <a:ext cx="269875" cy="265112"/>
          </a:xfrm>
          <a:prstGeom prst="flowChartConnector">
            <a:avLst/>
          </a:prstGeom>
          <a:solidFill>
            <a:srgbClr val="C8C864"/>
          </a:solidFill>
          <a:ln w="9525" algn="ctr">
            <a:solidFill>
              <a:schemeClr val="tx1"/>
            </a:solidFill>
            <a:round/>
            <a:headEnd/>
            <a:tailEnd/>
          </a:ln>
        </p:spPr>
        <p:txBody>
          <a:bodyPr wrap="none" anchor="ctr"/>
          <a:lstStyle/>
          <a:p>
            <a:endParaRPr lang="en-US"/>
          </a:p>
        </p:txBody>
      </p:sp>
      <p:cxnSp>
        <p:nvCxnSpPr>
          <p:cNvPr id="14350" name="AutoShape 62"/>
          <p:cNvCxnSpPr>
            <a:cxnSpLocks noChangeShapeType="1"/>
            <a:stCxn id="14348" idx="2"/>
            <a:endCxn id="14349" idx="6"/>
          </p:cNvCxnSpPr>
          <p:nvPr/>
        </p:nvCxnSpPr>
        <p:spPr bwMode="auto">
          <a:xfrm flipH="1">
            <a:off x="6823075" y="4287838"/>
            <a:ext cx="339725" cy="0"/>
          </a:xfrm>
          <a:prstGeom prst="straightConnector1">
            <a:avLst/>
          </a:prstGeom>
          <a:noFill/>
          <a:ln w="9525">
            <a:solidFill>
              <a:schemeClr val="tx1"/>
            </a:solidFill>
            <a:round/>
            <a:headEnd/>
            <a:tailEnd/>
          </a:ln>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
      <a:dk1>
        <a:srgbClr val="003300"/>
      </a:dk1>
      <a:lt1>
        <a:srgbClr val="FFFFFF"/>
      </a:lt1>
      <a:dk2>
        <a:srgbClr val="000000"/>
      </a:dk2>
      <a:lt2>
        <a:srgbClr val="336600"/>
      </a:lt2>
      <a:accent1>
        <a:srgbClr val="D5D000"/>
      </a:accent1>
      <a:accent2>
        <a:srgbClr val="669900"/>
      </a:accent2>
      <a:accent3>
        <a:srgbClr val="FFFFFF"/>
      </a:accent3>
      <a:accent4>
        <a:srgbClr val="002A00"/>
      </a:accent4>
      <a:accent5>
        <a:srgbClr val="E7E4AA"/>
      </a:accent5>
      <a:accent6>
        <a:srgbClr val="5C8A00"/>
      </a:accent6>
      <a:hlink>
        <a:srgbClr val="333300"/>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blank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blank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blank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blank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blank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blank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lank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blank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blank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blank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blank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996600"/>
        </a:hlink>
        <a:folHlink>
          <a:srgbClr val="CC9900"/>
        </a:folHlink>
      </a:clrScheme>
      <a:clrMap bg1="lt1" tx1="dk1" bg2="lt2" tx2="dk2" accent1="accent1" accent2="accent2" accent3="accent3" accent4="accent4" accent5="accent5" accent6="accent6" hlink="hlink" folHlink="folHlink"/>
    </a:extraClrScheme>
    <a:extraClrScheme>
      <a:clrScheme name="blank 14">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lank 15">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754E27"/>
        </a:hlink>
        <a:folHlink>
          <a:srgbClr val="CC9900"/>
        </a:folHlink>
      </a:clrScheme>
      <a:clrMap bg1="lt1" tx1="dk1" bg2="lt2" tx2="dk2" accent1="accent1" accent2="accent2" accent3="accent3" accent4="accent4" accent5="accent5" accent6="accent6" hlink="hlink" folHlink="folHlink"/>
    </a:extraClrScheme>
    <a:extraClrScheme>
      <a:clrScheme name="blank 16">
        <a:dk1>
          <a:srgbClr val="000000"/>
        </a:dk1>
        <a:lt1>
          <a:srgbClr val="FFFFFF"/>
        </a:lt1>
        <a:dk2>
          <a:srgbClr val="000000"/>
        </a:dk2>
        <a:lt2>
          <a:srgbClr val="663300"/>
        </a:lt2>
        <a:accent1>
          <a:srgbClr val="CCCC00"/>
        </a:accent1>
        <a:accent2>
          <a:srgbClr val="CCCC00"/>
        </a:accent2>
        <a:accent3>
          <a:srgbClr val="FFFFFF"/>
        </a:accent3>
        <a:accent4>
          <a:srgbClr val="000000"/>
        </a:accent4>
        <a:accent5>
          <a:srgbClr val="E2E2AA"/>
        </a:accent5>
        <a:accent6>
          <a:srgbClr val="B9B900"/>
        </a:accent6>
        <a:hlink>
          <a:srgbClr val="754E27"/>
        </a:hlink>
        <a:folHlink>
          <a:srgbClr val="CC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2278</TotalTime>
  <Words>3344</Words>
  <Application>Microsoft Office PowerPoint</Application>
  <PresentationFormat>On-screen Show (4:3)</PresentationFormat>
  <Paragraphs>556</Paragraphs>
  <Slides>35</Slides>
  <Notes>34</Notes>
  <HiddenSlides>1</HiddenSlides>
  <MMClips>0</MMClips>
  <ScaleCrop>false</ScaleCrop>
  <HeadingPairs>
    <vt:vector size="6" baseType="variant">
      <vt:variant>
        <vt:lpstr>Theme</vt:lpstr>
      </vt:variant>
      <vt:variant>
        <vt:i4>1</vt:i4>
      </vt:variant>
      <vt:variant>
        <vt:lpstr>Slide Titles</vt:lpstr>
      </vt:variant>
      <vt:variant>
        <vt:i4>35</vt:i4>
      </vt:variant>
      <vt:variant>
        <vt:lpstr>Custom Shows</vt:lpstr>
      </vt:variant>
      <vt:variant>
        <vt:i4>16</vt:i4>
      </vt:variant>
    </vt:vector>
  </HeadingPairs>
  <TitlesOfParts>
    <vt:vector size="52" baseType="lpstr">
      <vt:lpstr>blank</vt:lpstr>
      <vt:lpstr>Slide 1</vt:lpstr>
      <vt:lpstr>Slide 2</vt:lpstr>
      <vt:lpstr>Managing Software Development</vt:lpstr>
      <vt:lpstr>Working with People</vt:lpstr>
      <vt:lpstr>Myers-Briggs Type Indicator</vt:lpstr>
      <vt:lpstr>Team Organization</vt:lpstr>
      <vt:lpstr>Democratic Teams</vt:lpstr>
      <vt:lpstr>Chief-Programmer Teams</vt:lpstr>
      <vt:lpstr>Pair Programming Teams            </vt:lpstr>
      <vt:lpstr>Hybrid Structures 1</vt:lpstr>
      <vt:lpstr>Hybrid Structures 2</vt:lpstr>
      <vt:lpstr>Traditional Process Models</vt:lpstr>
      <vt:lpstr>The Waterfall Model</vt:lpstr>
      <vt:lpstr>Relative Effort of Phases</vt:lpstr>
      <vt:lpstr>The Prototyping Model</vt:lpstr>
      <vt:lpstr>The Spiral Model</vt:lpstr>
      <vt:lpstr>Slide 17</vt:lpstr>
      <vt:lpstr>Project Management</vt:lpstr>
      <vt:lpstr>Project Planning</vt:lpstr>
      <vt:lpstr>Risk Management</vt:lpstr>
      <vt:lpstr>Project Scheduling</vt:lpstr>
      <vt:lpstr>The Project Management Plan</vt:lpstr>
      <vt:lpstr>Requirements Change</vt:lpstr>
      <vt:lpstr>Waterfall-Specified Feature Use</vt:lpstr>
      <vt:lpstr>Modern Process Models</vt:lpstr>
      <vt:lpstr>Synchronize and Stabilize</vt:lpstr>
      <vt:lpstr>Extreme Programming</vt:lpstr>
      <vt:lpstr>Slide 28</vt:lpstr>
      <vt:lpstr>Unified Process</vt:lpstr>
      <vt:lpstr>Slide 30</vt:lpstr>
      <vt:lpstr>Unified Process Phases</vt:lpstr>
      <vt:lpstr>Unified Process Disciplines</vt:lpstr>
      <vt:lpstr>Agile Methods</vt:lpstr>
      <vt:lpstr>Agile Practices</vt:lpstr>
      <vt:lpstr>Kent Beck Extreme Programming</vt:lpstr>
      <vt:lpstr>people</vt:lpstr>
      <vt:lpstr>teams</vt:lpstr>
      <vt:lpstr>democraticTeams</vt:lpstr>
      <vt:lpstr>chiefProgrammerTeams</vt:lpstr>
      <vt:lpstr>pairProgramming</vt:lpstr>
      <vt:lpstr>hybridTeams</vt:lpstr>
      <vt:lpstr>traditionalModels</vt:lpstr>
      <vt:lpstr>modernModels</vt:lpstr>
      <vt:lpstr>waterfallModel</vt:lpstr>
      <vt:lpstr>prototypingModel</vt:lpstr>
      <vt:lpstr>spiralModel</vt:lpstr>
      <vt:lpstr>projectManagement</vt:lpstr>
      <vt:lpstr>sychStabilizeModel</vt:lpstr>
      <vt:lpstr>xpModel</vt:lpstr>
      <vt:lpstr>upModel</vt:lpstr>
      <vt:lpstr>agileModels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262 - Software Engineering - Calvin College</dc:title>
  <dc:creator>Keith Vander Linden</dc:creator>
  <cp:lastModifiedBy>Information Technology</cp:lastModifiedBy>
  <cp:revision>491</cp:revision>
  <cp:lastPrinted>2000-01-31T15:16:44Z</cp:lastPrinted>
  <dcterms:created xsi:type="dcterms:W3CDTF">1996-09-30T18:28:10Z</dcterms:created>
  <dcterms:modified xsi:type="dcterms:W3CDTF">2009-08-26T19:52:21Z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kvlinden@calvin.edu</vt:lpwstr>
  </property>
  <property fmtid="{D5CDD505-2E9C-101B-9397-08002B2CF9AE}" pid="8" name="HomePage">
    <vt:lpwstr>http://www.calvin.edu/~kvlinden</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3</vt:i4>
  </property>
  <property fmtid="{D5CDD505-2E9C-101B-9397-08002B2CF9AE}" pid="21" name="OutputDir">
    <vt:lpwstr>D:\Courses\247</vt:lpwstr>
  </property>
</Properties>
</file>