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26"/>
  </p:notesMasterIdLst>
  <p:handoutMasterIdLst>
    <p:handoutMasterId r:id="rId27"/>
  </p:handoutMasterIdLst>
  <p:sldIdLst>
    <p:sldId id="262" r:id="rId2"/>
    <p:sldId id="285" r:id="rId3"/>
    <p:sldId id="286" r:id="rId4"/>
    <p:sldId id="350" r:id="rId5"/>
    <p:sldId id="290" r:id="rId6"/>
    <p:sldId id="341" r:id="rId7"/>
    <p:sldId id="343" r:id="rId8"/>
    <p:sldId id="342" r:id="rId9"/>
    <p:sldId id="344" r:id="rId10"/>
    <p:sldId id="335" r:id="rId11"/>
    <p:sldId id="333" r:id="rId12"/>
    <p:sldId id="301" r:id="rId13"/>
    <p:sldId id="293" r:id="rId14"/>
    <p:sldId id="298" r:id="rId15"/>
    <p:sldId id="347" r:id="rId16"/>
    <p:sldId id="299" r:id="rId17"/>
    <p:sldId id="348" r:id="rId18"/>
    <p:sldId id="346" r:id="rId19"/>
    <p:sldId id="351" r:id="rId20"/>
    <p:sldId id="352" r:id="rId21"/>
    <p:sldId id="353" r:id="rId22"/>
    <p:sldId id="354" r:id="rId23"/>
    <p:sldId id="349" r:id="rId24"/>
    <p:sldId id="270" r:id="rId25"/>
  </p:sldIdLst>
  <p:sldSz cx="9144000" cy="6858000" type="screen4x3"/>
  <p:notesSz cx="6858000" cy="9144000"/>
  <p:custShowLst>
    <p:custShow name="software engineering" id="0">
      <p:sldLst>
        <p:sld r:id="rId6"/>
      </p:sldLst>
    </p:custShow>
    <p:custShow name="engineering" id="1">
      <p:sldLst>
        <p:sld r:id="rId7"/>
        <p:sld r:id="rId8"/>
        <p:sld r:id="rId9"/>
        <p:sld r:id="rId10"/>
        <p:sld r:id="rId11"/>
      </p:sldLst>
    </p:custShow>
    <p:custShow name="development" id="2">
      <p:sldLst>
        <p:sld r:id="rId12"/>
        <p:sld r:id="rId13"/>
      </p:sldLst>
    </p:custShow>
    <p:custShow name="software" id="3">
      <p:sldLst>
        <p:sld r:id="rId14"/>
        <p:sld r:id="rId15"/>
        <p:sld r:id="rId16"/>
        <p:sld r:id="rId17"/>
        <p:sld r:id="rId18"/>
        <p:sld r:id="rId19"/>
        <p:sld r:id="rId20"/>
        <p:sld r:id="rId21"/>
        <p:sld r:id="rId22"/>
        <p:sld r:id="rId23"/>
      </p:sldLst>
    </p:custShow>
    <p:custShow name="perspectives" id="4">
      <p:sldLst>
        <p:sld r:id="rId24"/>
        <p:sld r:id="rId25"/>
      </p:sldLst>
    </p:custShow>
  </p:custShow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F8F8F8"/>
    <a:srgbClr val="FAFA96"/>
    <a:srgbClr val="C8C864"/>
    <a:srgbClr val="EAEAE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433" autoAdjust="0"/>
    <p:restoredTop sz="88922" autoAdjust="0"/>
  </p:normalViewPr>
  <p:slideViewPr>
    <p:cSldViewPr>
      <p:cViewPr varScale="1">
        <p:scale>
          <a:sx n="93" d="100"/>
          <a:sy n="93" d="100"/>
        </p:scale>
        <p:origin x="-71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1902"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Times New Roman" pitchFamily="18" charset="0"/>
              </a:defRPr>
            </a:lvl1pPr>
          </a:lstStyle>
          <a:p>
            <a:pPr>
              <a:defRPr/>
            </a:pPr>
            <a:endParaRPr lang="en-US"/>
          </a:p>
        </p:txBody>
      </p:sp>
      <p:sp>
        <p:nvSpPr>
          <p:cNvPr id="1229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Times New Roman" pitchFamily="18" charset="0"/>
              </a:defRPr>
            </a:lvl1pPr>
          </a:lstStyle>
          <a:p>
            <a:pPr>
              <a:defRPr/>
            </a:pPr>
            <a:endParaRPr lang="en-US"/>
          </a:p>
        </p:txBody>
      </p:sp>
      <p:sp>
        <p:nvSpPr>
          <p:cNvPr id="1229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Times New Roman" pitchFamily="18" charset="0"/>
              </a:defRPr>
            </a:lvl1pPr>
          </a:lstStyle>
          <a:p>
            <a:pPr>
              <a:defRPr/>
            </a:pPr>
            <a:endParaRPr lang="en-US"/>
          </a:p>
        </p:txBody>
      </p:sp>
      <p:sp>
        <p:nvSpPr>
          <p:cNvPr id="1229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Times New Roman" pitchFamily="18" charset="0"/>
              </a:defRPr>
            </a:lvl1pPr>
          </a:lstStyle>
          <a:p>
            <a:pPr>
              <a:defRPr/>
            </a:pPr>
            <a:fld id="{3712923A-39F5-4FBC-BE90-5220D51DF630}"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Times New Roman" pitchFamily="18" charset="0"/>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Times New Roman" pitchFamily="18" charset="0"/>
              </a:defRPr>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Times New Roman" pitchFamily="18" charset="0"/>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Times New Roman" pitchFamily="18" charset="0"/>
              </a:defRPr>
            </a:lvl1pPr>
          </a:lstStyle>
          <a:p>
            <a:pPr>
              <a:defRPr/>
            </a:pPr>
            <a:fld id="{4EB35C53-2E59-4F98-AE91-2C317D391BB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en.wikipedia.org/wiki/Wikipedia:Citing_sources" TargetMode="External"/><Relationship Id="rId3" Type="http://schemas.openxmlformats.org/officeDocument/2006/relationships/hyperlink" Target="http://en.wikipedia.org/wiki/Computer_worm" TargetMode="External"/><Relationship Id="rId7" Type="http://schemas.openxmlformats.org/officeDocument/2006/relationships/hyperlink" Target="http://en.wikipedia.org/wiki/Sobig_worm"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en.wikipedia.org/wiki/2004" TargetMode="External"/><Relationship Id="rId11" Type="http://schemas.openxmlformats.org/officeDocument/2006/relationships/hyperlink" Target="http://www.channelnewsasia.com/stories/afp_world/view/68810/1/.html" TargetMode="External"/><Relationship Id="rId5" Type="http://schemas.openxmlformats.org/officeDocument/2006/relationships/hyperlink" Target="http://en.wikipedia.org/wiki/January_26" TargetMode="External"/><Relationship Id="rId10" Type="http://schemas.openxmlformats.org/officeDocument/2006/relationships/hyperlink" Target="http://seattletimes.nwsource.com/html/businesstechnology/2001859752_spamdoubles18.html" TargetMode="External"/><Relationship Id="rId4" Type="http://schemas.openxmlformats.org/officeDocument/2006/relationships/hyperlink" Target="http://en.wikipedia.org/wiki/Microsoft_Windows" TargetMode="External"/><Relationship Id="rId9" Type="http://schemas.openxmlformats.org/officeDocument/2006/relationships/hyperlink" Target="http://en.wikipedia.org/wiki/Spamming"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en.wikipedia.org/wiki/Ping" TargetMode="External"/><Relationship Id="rId3" Type="http://schemas.openxmlformats.org/officeDocument/2006/relationships/hyperlink" Target="http://en.wikipedia.org/wiki/Attack" TargetMode="External"/><Relationship Id="rId7" Type="http://schemas.openxmlformats.org/officeDocument/2006/relationships/hyperlink" Target="http://en.wikipedia.org/wiki/Abbreviated"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en.wikipedia.org/wiki/Bandwidth" TargetMode="External"/><Relationship Id="rId5" Type="http://schemas.openxmlformats.org/officeDocument/2006/relationships/hyperlink" Target="http://en.wikipedia.org/wiki/Computer_network" TargetMode="External"/><Relationship Id="rId4" Type="http://schemas.openxmlformats.org/officeDocument/2006/relationships/hyperlink" Target="http://en.wikipedia.org/wiki/Computer_system" TargetMode="External"/><Relationship Id="rId9" Type="http://schemas.openxmlformats.org/officeDocument/2006/relationships/hyperlink" Target="http://en.wikipedia.org/wiki/Byte"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f-16.net/modules/Gallery2/gallery2/main.php?g2_view=core.DownloadItem&amp;g2_itemId=208072&amp;g2_serialNumber=2"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www.flightglobal.com/articles/2007/02/14/212102/pictures-navigational-software-glitch-forces-lockheed-martin-f-22-raptors-back-to-hawaii.html" TargetMode="External"/><Relationship Id="rId4" Type="http://schemas.openxmlformats.org/officeDocument/2006/relationships/hyperlink" Target="http://www.boston.com/news/world/asia/articles/2007/02/11/us_delays_f_22_raptor_fighters_arrival_in_japan/"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D719A8E4-186D-4CC7-A78B-AF74EC9416B8}" type="slidenum">
              <a:rPr lang="en-US"/>
              <a:pPr/>
              <a:t>1</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en-US" smtClean="0"/>
          </a:p>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A0C90C2D-E9A3-4B23-86BB-9986A4081167}" type="slidenum">
              <a:rPr lang="en-US"/>
              <a:pPr/>
              <a:t>10</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r>
              <a:rPr lang="en-US" smtClean="0"/>
              <a:t>We will focus largely on the engineering aspects, with some interest invested in the art.  We’ll assume the science as covered in other courses.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059A3988-936A-448C-A04B-A073B1A2D2C5}" type="slidenum">
              <a:rPr lang="en-US"/>
              <a:pPr/>
              <a:t>11</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r>
              <a:rPr lang="en-US" smtClean="0"/>
              <a:t>Things other than programming?!  What else is there?!</a:t>
            </a:r>
          </a:p>
          <a:p>
            <a:pPr>
              <a:buFontTx/>
              <a:buChar char="•"/>
            </a:pPr>
            <a:r>
              <a:rPr lang="en-US" smtClean="0"/>
              <a:t>Management</a:t>
            </a:r>
          </a:p>
          <a:p>
            <a:pPr>
              <a:buFontTx/>
              <a:buChar char="•"/>
            </a:pPr>
            <a:r>
              <a:rPr lang="en-US" smtClean="0"/>
              <a:t>Team work</a:t>
            </a:r>
          </a:p>
          <a:p>
            <a:pPr>
              <a:buFontTx/>
              <a:buChar char="•"/>
            </a:pPr>
            <a:r>
              <a:rPr lang="en-US" smtClean="0"/>
              <a:t>Mathematical analysis</a:t>
            </a:r>
          </a:p>
          <a:p>
            <a:pPr>
              <a:buFontTx/>
              <a:buChar char="•"/>
            </a:pPr>
            <a:r>
              <a:rPr lang="en-US" smtClean="0"/>
              <a:t>Anthropological analysis</a:t>
            </a:r>
          </a:p>
          <a:p>
            <a:pPr>
              <a:buFontTx/>
              <a:buChar char="•"/>
            </a:pPr>
            <a:r>
              <a:rPr lang="en-US" smtClean="0"/>
              <a:t>Documentation</a:t>
            </a:r>
          </a:p>
          <a:p>
            <a:pPr>
              <a:buFontTx/>
              <a:buChar char="•"/>
            </a:pPr>
            <a:r>
              <a:rPr lang="en-US" smtClean="0"/>
              <a:t>Usability studies</a:t>
            </a:r>
          </a:p>
          <a:p>
            <a:pPr>
              <a:buFontTx/>
              <a:buChar char="•"/>
            </a:pPr>
            <a:r>
              <a:rPr lang="en-US" smtClean="0"/>
              <a:t>Training</a:t>
            </a:r>
          </a:p>
          <a:p>
            <a:pPr>
              <a:buFontTx/>
              <a:buChar char="•"/>
            </a:pPr>
            <a:r>
              <a:rPr lang="en-US" smtClean="0"/>
              <a:t>Presentations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385BCBD1-3D16-49EE-86DF-4837B75F1025}" type="slidenum">
              <a:rPr lang="en-US"/>
              <a:pPr/>
              <a:t>12</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r>
              <a:rPr lang="en-US" smtClean="0"/>
              <a:t>Define each:</a:t>
            </a:r>
          </a:p>
          <a:p>
            <a:pPr lvl="1"/>
            <a:r>
              <a:rPr lang="en-US" smtClean="0"/>
              <a:t>Analysis – Determine what the software should do.</a:t>
            </a:r>
          </a:p>
          <a:p>
            <a:pPr lvl="1"/>
            <a:r>
              <a:rPr lang="en-US" smtClean="0"/>
              <a:t>Design – Determine how the software should do it.</a:t>
            </a:r>
          </a:p>
          <a:p>
            <a:pPr lvl="1"/>
            <a:r>
              <a:rPr lang="en-US" smtClean="0"/>
              <a:t>Implementation – Build the software.</a:t>
            </a:r>
          </a:p>
          <a:p>
            <a:pPr lvl="1"/>
            <a:r>
              <a:rPr lang="en-US" smtClean="0"/>
              <a:t>Testing – Ensure that the software does it. </a:t>
            </a:r>
          </a:p>
          <a:p>
            <a:pPr lvl="1"/>
            <a:r>
              <a:rPr lang="en-US" smtClean="0"/>
              <a:t>Maintenance – Keep the software up to date.</a:t>
            </a:r>
          </a:p>
          <a:p>
            <a:r>
              <a:rPr lang="en-US" smtClean="0"/>
              <a:t>There are many ways to manage this, but you’ll always have to do these things, roughly in this order.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EEAD8E21-F6AA-4022-9288-51FF258B6311}" type="slidenum">
              <a:rPr lang="en-US"/>
              <a:pPr/>
              <a:t>13</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r>
              <a:rPr lang="en-US" sz="900" smtClean="0"/>
              <a:t>What do we mean by pervasity/ubiquity – Give examples:</a:t>
            </a:r>
          </a:p>
          <a:p>
            <a:pPr>
              <a:buFontTx/>
              <a:buChar char="•"/>
            </a:pPr>
            <a:r>
              <a:rPr lang="en-US" sz="900" smtClean="0"/>
              <a:t>The portability of ICT devices increases as their size decreases.</a:t>
            </a:r>
          </a:p>
          <a:p>
            <a:pPr>
              <a:buFontTx/>
              <a:buChar char="•"/>
            </a:pPr>
            <a:r>
              <a:rPr lang="en-US" sz="900" smtClean="0"/>
              <a:t>The amount of code in consumer products in doubling every year. (e.g., </a:t>
            </a:r>
            <a:r>
              <a:rPr lang="en-US" sz="800" smtClean="0"/>
              <a:t>Television - 500K of code, shaver - 2K of code, Apollo - 10 million lines, Space Shuttle - 40 million lines, </a:t>
            </a:r>
            <a:r>
              <a:rPr lang="en-US" smtClean="0"/>
              <a:t>Modern cars have between 10 and 100 processors that control most everything) - MIT courseware</a:t>
            </a:r>
          </a:p>
          <a:p>
            <a:r>
              <a:rPr lang="en-US" sz="800" smtClean="0"/>
              <a:t>Compare this ICT/Computing revolution with the industrial revolution and the potential biological revolution.</a:t>
            </a:r>
          </a:p>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063E394F-640B-454D-8010-962E2ECFA939}" type="slidenum">
              <a:rPr lang="en-US"/>
              <a:pPr/>
              <a:t>14</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EE6B468E-703C-4B62-AF76-1FD81B304670}" type="slidenum">
              <a:rPr lang="en-US"/>
              <a:pPr/>
              <a:t>15</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r>
              <a:rPr lang="en-US" smtClean="0"/>
              <a:t>Reprinted with permission, </a:t>
            </a:r>
            <a:r>
              <a:rPr lang="en-US" i="1" smtClean="0"/>
              <a:t>IEEE Computer</a:t>
            </a:r>
            <a:r>
              <a:rPr lang="en-US" smtClean="0"/>
              <a:t>, Vol. 26, No. 7, July 1993, pp. 18-41.</a:t>
            </a:r>
          </a:p>
          <a:p>
            <a:r>
              <a:rPr lang="en-US" smtClean="0"/>
              <a:t>Computers are increasingly being introduced into safety-critical systems and, as a consequence, have been involved in accidents. Some of the most widely cited software-related accidents in safety-critical systems involved a computerized radiation therapy machine called the Therac-25. Between June 1985 and January 1987, six known accidents involved massive overdoses by the Therac-25 -- with resultant deaths and serious injuries. They have been described as the worst series of radiation accidents in the 35-year history of medical accelerators.[1]</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C2BB6FD5-6910-43F9-9617-BDC42121ED8C}" type="slidenum">
              <a:rPr lang="en-US"/>
              <a:pPr/>
              <a:t>16</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r>
              <a:rPr lang="en-US" smtClean="0"/>
              <a:t>During the 1991 Gulf War, a Scud missile penetrated the Patriot</a:t>
            </a:r>
          </a:p>
          <a:p>
            <a:r>
              <a:rPr lang="en-US" smtClean="0"/>
              <a:t>anti-missile shield and struck a barracks near Dhahran, Saudi</a:t>
            </a:r>
          </a:p>
          <a:p>
            <a:r>
              <a:rPr lang="en-US" smtClean="0"/>
              <a:t>Arabia. In all 28 Americans were killed, and 98 wounded. The software</a:t>
            </a:r>
          </a:p>
          <a:p>
            <a:r>
              <a:rPr lang="en-US" smtClean="0"/>
              <a:t>for the Patriot missile contained a cumulative timing fault.  The</a:t>
            </a:r>
          </a:p>
          <a:p>
            <a:r>
              <a:rPr lang="en-US" smtClean="0"/>
              <a:t>Patriot was designed to operate for only a few hours at a time, after</a:t>
            </a:r>
          </a:p>
          <a:p>
            <a:r>
              <a:rPr lang="en-US" smtClean="0"/>
              <a:t>which the clock was reset. As a result, the fault never had a</a:t>
            </a:r>
          </a:p>
          <a:p>
            <a:r>
              <a:rPr lang="en-US" smtClean="0"/>
              <a:t>significant effect and, therefore, was not detected. In the Gulf,</a:t>
            </a:r>
          </a:p>
          <a:p>
            <a:r>
              <a:rPr lang="en-US" smtClean="0"/>
              <a:t>however, the Dhahran Patriot missile battery ran continuously for over</a:t>
            </a:r>
          </a:p>
          <a:p>
            <a:r>
              <a:rPr lang="en-US" smtClean="0"/>
              <a:t>100 hours. This caused the accumulated time discrepancy to become</a:t>
            </a:r>
          </a:p>
          <a:p>
            <a:r>
              <a:rPr lang="en-US" smtClean="0"/>
              <a:t>large enough to render the system inaccurate. Israeli forces detected</a:t>
            </a:r>
          </a:p>
          <a:p>
            <a:r>
              <a:rPr lang="en-US" smtClean="0"/>
              <a:t>the timing problem after only 8 hours and reported the defect to the</a:t>
            </a:r>
          </a:p>
          <a:p>
            <a:r>
              <a:rPr lang="en-US" smtClean="0"/>
              <a:t>company. The new software arrived the day after the tragedy.(Schach,</a:t>
            </a:r>
          </a:p>
          <a:p>
            <a:r>
              <a:rPr lang="en-US" smtClean="0"/>
              <a:t>p. 4)</a:t>
            </a:r>
          </a:p>
          <a:p>
            <a:endParaRPr lang="en-US" smtClean="0"/>
          </a:p>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14560AD5-AA80-48D5-966E-9E11D19D5832}" type="slidenum">
              <a:rPr lang="en-US"/>
              <a:pPr/>
              <a:t>17</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r>
              <a:rPr lang="en-US" smtClean="0"/>
              <a:t>The European space agency spent 10 years and 7 billion dollars to develop the Ariane-5 rocket. On June 4, 1996, the first Ariane-5 was launched. At 39 seconds after liftoff it exploded, destroying the rocket and cargo valued at half a billion dollars. So what happened? It turns out that the explosion was caused by activation of the self-destruct mechanism built into the rocket. The self-destruct was triggered by unusually large aerodynamic forces that were ripping off the boosters. These forces were due to an abrupt course correction made by the on-board steering computer, which was in compensation for a wrong turn off course that in fact </a:t>
            </a:r>
            <a:r>
              <a:rPr lang="en-US" i="1" smtClean="0"/>
              <a:t>never took place</a:t>
            </a:r>
            <a:r>
              <a:rPr lang="en-US" smtClean="0"/>
              <a:t>. The inertial guidance computer had told the steering computer that the rocket had gone way off course, when in fact it was not off course at all. What caused this turn of events? It seems that what happened was that in the computations done by the inertial guidance computer it was converting a 64-bit floating point number into a 16-bit signed integer number. At about 36 seconds into the flight, a number was encountered that was larger than 32768, which is the largest possible 16-bit signed integer, so the conversation failed. Thus, erroneous numbers were sent to the steering computer, causing it to think the missile was off course and leading to the explosion at 39 seconds into the flight. Again a very costly disaster due to bad computer arithmetic.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A790DF5D-A92F-4539-B993-F6F85F93AB68}" type="slidenum">
              <a:rPr lang="en-US"/>
              <a:pPr/>
              <a:t>18</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r>
              <a:rPr lang="en-US" smtClean="0"/>
              <a:t>The original NCSA Mosaic team at the University of Illinois built the first widely used browser, but they did a quick and dirty job. They founded Netscape, and between April and December 1994 built Navigator 1.0. It ran on 3 platforms, and soon became the dominant browser on Windows, Unix and Mac. Microsoft began developing Internet Explorer 1.0 in October 1994, and shipped it with Windows 95 in August 1995. In Netscape’s rapid growth period, from 1995 to 1997, the developers worked hard to ship new products with new features, and gave little time to design. Most companies in the shrink-wrap software business (still) believe that design can be postponed: that once you have market share and a compelling feature set, you can ‘refactor’ the code and obtain the benefits of clean design. Netscape was no exception, and its engineers were probably more talented than many.</a:t>
            </a:r>
          </a:p>
          <a:p>
            <a:r>
              <a:rPr lang="en-US" smtClean="0"/>
              <a:t>Meanwhile, Microsoft had realized the need to build on solid designs. It built NT from scratch, and restructured the Office suite to use shared components. It did hurry to market with IE to catch up with Netscape, but then it took time to restructure IE 3.0. This restructuring of IE is now seen within Microsoft as the key decision that helped them close the gap with Netscape.</a:t>
            </a:r>
          </a:p>
          <a:p>
            <a:r>
              <a:rPr lang="en-US" smtClean="0"/>
              <a:t>Netscape’s development just grew and grew. By Communicator 4.0, there were 120 developers (from 10 initially) and 3 million lines of code (up a factor of 30). Michael Toy, release manager, said: ‘We’re in a really bad situation … We should have stopped shipping this code a year ago. It’s dead… This is like the rude awakening… We’re paying the price for going fast.’ Interestingly, the argument for modular design within Netscape in 1997 came from a desire to go back to developing in small teams. Without clean and simple interfaces, it’s impossible to divide up the work into parts that are independent of one another. Netscape set aside 2 months to re-architect the browser, but it wasn’t long enough. So they decided to start again from scratch, with Communicator 6.0. But 6.0 was never completed, and its developers were reassigned to 4.0. The 5.0 version, Mozilla, was made available as open source, but that didn’t help: nobody wanted to work on spaghetti Code.</a:t>
            </a:r>
          </a:p>
          <a:p>
            <a:r>
              <a:rPr lang="en-US" smtClean="0"/>
              <a:t>In the end, Microsoft won the browser war, and AOL acquired Netscape. Of course this is not the entire story of how Microsoft’s browser came to dominate Netscape’s. Microsoft’s business practices didn’t help Netscape. And platform independence was a big issue right from the start; Navigator ran on Windows, Mac and Unix from version 1.0, and Netscape worked hard to maintain as much platform independence in their code as possible. ey even planned to go to a pure Java version (‘Javagator’), and built a lot of their own Java tools (because Sun’s tools weren’t ready). But in 1998 they gave up. Still, Communicator 4.0 contains about 1.2 million lines of Java.</a:t>
            </a:r>
          </a:p>
          <a:p>
            <a:r>
              <a:rPr lang="en-US" smtClean="0"/>
              <a:t>Michael A. Cusumano and David B. Yoffie. </a:t>
            </a:r>
            <a:r>
              <a:rPr lang="en-US" i="1" smtClean="0"/>
              <a:t>Competing on Internet Time: Lessons from Netscape and its Battle with Microsoft</a:t>
            </a:r>
            <a:r>
              <a:rPr lang="en-US" smtClean="0"/>
              <a:t>, Free Press, 1998. See especially Chapter 4, Design Strategy.</a:t>
            </a:r>
          </a:p>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244B6D5A-92C0-4329-B304-E08176D57BC1}" type="slidenum">
              <a:rPr lang="en-US"/>
              <a:pPr/>
              <a:t>19</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r>
              <a:rPr lang="en-US" smtClean="0"/>
              <a:t>http://en.wikipedia.org/wiki/Mydoom</a:t>
            </a:r>
          </a:p>
          <a:p>
            <a:r>
              <a:rPr lang="en-US" b="1" smtClean="0"/>
              <a:t>Mydoom</a:t>
            </a:r>
            <a:r>
              <a:rPr lang="en-US" smtClean="0"/>
              <a:t>, also known as </a:t>
            </a:r>
            <a:r>
              <a:rPr lang="en-US" b="1" smtClean="0"/>
              <a:t>W32.MyDoom@mm</a:t>
            </a:r>
            <a:r>
              <a:rPr lang="en-US" smtClean="0"/>
              <a:t>, </a:t>
            </a:r>
            <a:r>
              <a:rPr lang="en-US" b="1" smtClean="0"/>
              <a:t>Novarg</a:t>
            </a:r>
            <a:r>
              <a:rPr lang="en-US" smtClean="0"/>
              <a:t>, </a:t>
            </a:r>
            <a:r>
              <a:rPr lang="en-US" b="1" smtClean="0"/>
              <a:t>Mimail.R</a:t>
            </a:r>
            <a:r>
              <a:rPr lang="en-US" smtClean="0"/>
              <a:t> and </a:t>
            </a:r>
            <a:r>
              <a:rPr lang="en-US" b="1" smtClean="0"/>
              <a:t>Shimgapi</a:t>
            </a:r>
            <a:r>
              <a:rPr lang="en-US" smtClean="0"/>
              <a:t>, is a </a:t>
            </a:r>
            <a:r>
              <a:rPr lang="en-US" smtClean="0">
                <a:hlinkClick r:id="rId3" tooltip="Computer worm"/>
              </a:rPr>
              <a:t>computer worm</a:t>
            </a:r>
            <a:r>
              <a:rPr lang="en-US" smtClean="0"/>
              <a:t> affecting </a:t>
            </a:r>
            <a:r>
              <a:rPr lang="en-US" smtClean="0">
                <a:hlinkClick r:id="rId4" tooltip="Microsoft Windows"/>
              </a:rPr>
              <a:t>Microsoft Windows</a:t>
            </a:r>
            <a:r>
              <a:rPr lang="en-US" smtClean="0"/>
              <a:t>. It was first sighted on </a:t>
            </a:r>
            <a:r>
              <a:rPr lang="en-US" smtClean="0">
                <a:hlinkClick r:id="rId5" tooltip="January 26"/>
              </a:rPr>
              <a:t>January 26</a:t>
            </a:r>
            <a:r>
              <a:rPr lang="en-US" smtClean="0"/>
              <a:t>, </a:t>
            </a:r>
            <a:r>
              <a:rPr lang="en-US" smtClean="0">
                <a:hlinkClick r:id="rId6" tooltip="2004"/>
              </a:rPr>
              <a:t>2004</a:t>
            </a:r>
            <a:r>
              <a:rPr lang="en-US" smtClean="0"/>
              <a:t>. It became the fastest spreading e-mail worm ever (as of January 2004), exceeding previous records set by the </a:t>
            </a:r>
            <a:r>
              <a:rPr lang="en-US" smtClean="0">
                <a:hlinkClick r:id="rId7" tooltip="Sobig worm"/>
              </a:rPr>
              <a:t>Sobig worm</a:t>
            </a:r>
            <a:r>
              <a:rPr lang="en-US" smtClean="0"/>
              <a:t>[</a:t>
            </a:r>
            <a:r>
              <a:rPr lang="en-US" i="1" smtClean="0">
                <a:hlinkClick r:id="rId8" tooltip="Wikipedia:Citing sources"/>
              </a:rPr>
              <a:t>citation needed</a:t>
            </a:r>
            <a:r>
              <a:rPr lang="en-US" smtClean="0"/>
              <a:t>]. Mydoom appears to have been commissioned by e-mail </a:t>
            </a:r>
            <a:r>
              <a:rPr lang="en-US" smtClean="0">
                <a:hlinkClick r:id="rId9" tooltip="Spamming"/>
              </a:rPr>
              <a:t>spammers</a:t>
            </a:r>
            <a:r>
              <a:rPr lang="en-US" smtClean="0"/>
              <a:t> so as to send junk e-mail through infected computers.</a:t>
            </a:r>
            <a:r>
              <a:rPr lang="en-US" smtClean="0">
                <a:hlinkClick r:id="rId10" tooltip="http://seattletimes.nwsource.com/html/businesstechnology/2001859752_spamdoubles18.html"/>
              </a:rPr>
              <a:t>[1]</a:t>
            </a:r>
            <a:r>
              <a:rPr lang="en-US" smtClean="0"/>
              <a:t> The worm contains the text message </a:t>
            </a:r>
            <a:r>
              <a:rPr lang="en-US" i="1" smtClean="0"/>
              <a:t>"andy; I'm just doing my job, nothing personal, sorry,"</a:t>
            </a:r>
            <a:r>
              <a:rPr lang="en-US" smtClean="0"/>
              <a:t> leading many to believe that the worm's creator was paid to create it. Early on, several security firms published their belief that the worm originated from a professional underground programmer in Russia. </a:t>
            </a:r>
            <a:r>
              <a:rPr lang="en-US" smtClean="0">
                <a:hlinkClick r:id="rId11" tooltip="http://www.channelnewsasia.com/stories/afp_world/view/68810/1/.html"/>
              </a:rPr>
              <a:t>[2]</a:t>
            </a:r>
            <a:r>
              <a:rPr lang="en-US" smtClean="0"/>
              <a:t> The actual author of the worm is unknown.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BDE93096-0D74-4823-9E87-D2E8053089D6}" type="slidenum">
              <a:rPr lang="en-US"/>
              <a:pPr/>
              <a:t>2</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5CC61BD0-AFB1-43F9-B890-50997CFB0A9C}" type="slidenum">
              <a:rPr lang="en-US"/>
              <a:pPr/>
              <a:t>20</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r>
              <a:rPr lang="en-US" smtClean="0"/>
              <a:t>http://en.wikipedia.org/wiki/Ping_of_death</a:t>
            </a:r>
          </a:p>
          <a:p>
            <a:r>
              <a:rPr lang="en-US" smtClean="0"/>
              <a:t>A </a:t>
            </a:r>
            <a:r>
              <a:rPr lang="en-US" b="1" smtClean="0"/>
              <a:t>denial-of-service attack</a:t>
            </a:r>
            <a:r>
              <a:rPr lang="en-US" smtClean="0"/>
              <a:t> (also, </a:t>
            </a:r>
            <a:r>
              <a:rPr lang="en-US" b="1" smtClean="0"/>
              <a:t>DoS attack</a:t>
            </a:r>
            <a:r>
              <a:rPr lang="en-US" smtClean="0"/>
              <a:t>) is an </a:t>
            </a:r>
            <a:r>
              <a:rPr lang="en-US" smtClean="0">
                <a:hlinkClick r:id="rId3" tooltip="Attack"/>
              </a:rPr>
              <a:t>attack</a:t>
            </a:r>
            <a:r>
              <a:rPr lang="en-US" smtClean="0"/>
              <a:t> on a computer </a:t>
            </a:r>
            <a:r>
              <a:rPr lang="en-US" smtClean="0">
                <a:hlinkClick r:id="rId4" tooltip="Computer system"/>
              </a:rPr>
              <a:t>system</a:t>
            </a:r>
            <a:r>
              <a:rPr lang="en-US" smtClean="0"/>
              <a:t> or </a:t>
            </a:r>
            <a:r>
              <a:rPr lang="en-US" smtClean="0">
                <a:hlinkClick r:id="rId5" tooltip="Computer network"/>
              </a:rPr>
              <a:t>network</a:t>
            </a:r>
            <a:r>
              <a:rPr lang="en-US" smtClean="0"/>
              <a:t> that causes a loss of service to users, typically the loss of network connectivity and services by consuming the </a:t>
            </a:r>
            <a:r>
              <a:rPr lang="en-US" smtClean="0">
                <a:hlinkClick r:id="rId6" tooltip="Bandwidth"/>
              </a:rPr>
              <a:t>bandwidth</a:t>
            </a:r>
            <a:r>
              <a:rPr lang="en-US" smtClean="0"/>
              <a:t> of the victim network or overloading the computational resources of the victim system. </a:t>
            </a:r>
          </a:p>
          <a:p>
            <a:r>
              <a:rPr lang="en-US" smtClean="0"/>
              <a:t>A </a:t>
            </a:r>
            <a:r>
              <a:rPr lang="en-US" b="1" smtClean="0"/>
              <a:t>ping of death</a:t>
            </a:r>
            <a:r>
              <a:rPr lang="en-US" smtClean="0"/>
              <a:t> (</a:t>
            </a:r>
            <a:r>
              <a:rPr lang="en-US" smtClean="0">
                <a:hlinkClick r:id="rId7" tooltip="Abbreviated"/>
              </a:rPr>
              <a:t>abbreviated</a:t>
            </a:r>
            <a:r>
              <a:rPr lang="en-US" smtClean="0"/>
              <a:t> "POD") is a type of attack on a computer that involves sending a malformed or otherwise malicious </a:t>
            </a:r>
            <a:r>
              <a:rPr lang="en-US" smtClean="0">
                <a:hlinkClick r:id="rId8" tooltip="Ping"/>
              </a:rPr>
              <a:t>ping</a:t>
            </a:r>
            <a:r>
              <a:rPr lang="en-US" smtClean="0"/>
              <a:t> to a computer. A ping is normally 64 </a:t>
            </a:r>
            <a:r>
              <a:rPr lang="en-US" smtClean="0">
                <a:hlinkClick r:id="rId9" tooltip="Byte"/>
              </a:rPr>
              <a:t>bytes</a:t>
            </a:r>
            <a:r>
              <a:rPr lang="en-US" smtClean="0"/>
              <a:t> in size; many computer systems cannot handle a ping larger than the maximum IP packet size which is 65,535 bytes. Sending a ping of this size often crashes the target computer.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B4CF35BE-F4E2-4078-99BF-88713D5D2FD3}" type="slidenum">
              <a:rPr lang="en-US"/>
              <a:pPr/>
              <a:t>21</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r>
              <a:rPr lang="en-US" smtClean="0"/>
              <a:t>See Cusimoto’s paper in the July (?) ACM.</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3BE676C8-AABC-485E-9E8D-C52E880556EF}" type="slidenum">
              <a:rPr lang="en-US"/>
              <a:pPr/>
              <a:t>22</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r>
              <a:rPr lang="en-US" i="1" smtClean="0"/>
              <a:t>"The new US stealth fighter, the </a:t>
            </a:r>
            <a:r>
              <a:rPr lang="en-US" i="1" smtClean="0">
                <a:hlinkClick r:id="rId3"/>
              </a:rPr>
              <a:t>F-22 Raptor</a:t>
            </a:r>
            <a:r>
              <a:rPr lang="en-US" i="1" smtClean="0"/>
              <a:t>, was deployed for the first time to Asia earlier this month. On Feb. 11, twelve Raptors flying from Hawaii to Japan were forced to turn back when a software glitch crashed all of the F-22s' on-board computers as they crossed the international date line. The delay in arrival in Japan was </a:t>
            </a:r>
            <a:r>
              <a:rPr lang="en-US" i="1" smtClean="0">
                <a:hlinkClick r:id="rId4"/>
              </a:rPr>
              <a:t>previously</a:t>
            </a:r>
            <a:r>
              <a:rPr lang="en-US" i="1" smtClean="0"/>
              <a:t> </a:t>
            </a:r>
            <a:r>
              <a:rPr lang="en-US" i="1" smtClean="0">
                <a:hlinkClick r:id="rId5"/>
              </a:rPr>
              <a:t>reported</a:t>
            </a:r>
            <a:r>
              <a:rPr lang="en-US" i="1" smtClean="0"/>
              <a:t>, with rumors of problems with the software. CNN television, however, this morning reported that every fighter completely lost all navigation and communications when they crossed the international date line. They reportedly had to turn around and follow their tankers by visual contact back to Hawaii. According to the CNN story, if they had not been with their tankers, or the weather had been bad, this would have been serious. CNN has not put up anything on their website yet.“ - http://it.slashdot.org/article.pl?sid=07/02/25/2038217</a:t>
            </a:r>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84DC80DA-09DC-409B-8FBC-C221EB7D9FD5}" type="slidenum">
              <a:rPr lang="en-US"/>
              <a:pPr/>
              <a:t>23</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r>
              <a:rPr lang="en-US" i="1" smtClean="0"/>
              <a:t>The Mythical Man Month </a:t>
            </a:r>
            <a:r>
              <a:rPr lang="en-US" smtClean="0"/>
              <a:t>(1975) chronicles IBM’s OS/360 project, the largest software project up til 1964.  Brooks was the project leader.  Note that he explicitly talked about how the </a:t>
            </a:r>
            <a:r>
              <a:rPr lang="en-US" b="1" smtClean="0"/>
              <a:t>waterfall model</a:t>
            </a:r>
            <a:r>
              <a:rPr lang="en-US" smtClean="0"/>
              <a:t> on the previous page is wrong (he advocated interative design or the “growing” or software).</a:t>
            </a:r>
          </a:p>
          <a:p>
            <a:r>
              <a:rPr lang="en-US" smtClean="0"/>
              <a:t>Joys of the craft (I.e., programming):</a:t>
            </a:r>
          </a:p>
          <a:p>
            <a:r>
              <a:rPr lang="en-US" smtClean="0"/>
              <a:t>1. The joy of building things.  “I think this delight must be an image of God’s delight in making things, a delight shown in the distinctness and newness of each leaf and each snowflake.</a:t>
            </a:r>
          </a:p>
          <a:p>
            <a:r>
              <a:rPr lang="en-US" smtClean="0"/>
              <a:t>2. The pleasure of making useful things.</a:t>
            </a:r>
          </a:p>
          <a:p>
            <a:r>
              <a:rPr lang="en-US" smtClean="0"/>
              <a:t>3. The fascination of making complex artifacts.</a:t>
            </a:r>
          </a:p>
          <a:p>
            <a:r>
              <a:rPr lang="en-US" smtClean="0"/>
              <a:t>4. The joy of always learning.</a:t>
            </a:r>
          </a:p>
          <a:p>
            <a:r>
              <a:rPr lang="en-US" smtClean="0"/>
              <a:t>5. The joy of using the computer (flexible, scalable)</a:t>
            </a:r>
          </a:p>
          <a:p>
            <a:endParaRPr lang="en-US" smtClean="0"/>
          </a:p>
          <a:p>
            <a:r>
              <a:rPr lang="en-US" smtClean="0"/>
              <a:t>Woes of the craft:</a:t>
            </a:r>
          </a:p>
          <a:p>
            <a:r>
              <a:rPr lang="en-US" smtClean="0"/>
              <a:t>1. The smallest errors mess things up.</a:t>
            </a:r>
          </a:p>
          <a:p>
            <a:r>
              <a:rPr lang="en-US" smtClean="0"/>
              <a:t>2. Other people set your agenda</a:t>
            </a:r>
          </a:p>
          <a:p>
            <a:r>
              <a:rPr lang="en-US" smtClean="0"/>
              <a:t>3. Picky details are a pain.</a:t>
            </a:r>
          </a:p>
          <a:p>
            <a:r>
              <a:rPr lang="en-US" smtClean="0"/>
              <a:t>4. Debugging/testing drags on and on.</a:t>
            </a:r>
          </a:p>
          <a:p>
            <a:r>
              <a:rPr lang="en-US" smtClean="0"/>
              <a:t>5. The product becomes obsolete so quickly.</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D71A3778-E034-4101-A7AA-4D97BFBF4507}" type="slidenum">
              <a:rPr lang="en-US"/>
              <a:pPr/>
              <a:t>24</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xfrm>
            <a:off x="914400" y="4343400"/>
            <a:ext cx="5181600" cy="4114800"/>
          </a:xfrm>
          <a:noFill/>
          <a:ln/>
        </p:spPr>
        <p:txBody>
          <a:bodyPr/>
          <a:lstStyle/>
          <a:p>
            <a:r>
              <a:rPr lang="en-US" smtClean="0"/>
              <a:t>Why do we do all this stuff?  </a:t>
            </a:r>
          </a:p>
          <a:p>
            <a:pPr lvl="1"/>
            <a:r>
              <a:rPr lang="en-US" smtClean="0"/>
              <a:t>to exercise our creative nature;</a:t>
            </a:r>
          </a:p>
          <a:p>
            <a:pPr lvl="1"/>
            <a:r>
              <a:rPr lang="en-US" smtClean="0"/>
              <a:t>to proliferate or enhance creation;</a:t>
            </a:r>
          </a:p>
          <a:p>
            <a:r>
              <a:rPr lang="en-US" smtClean="0"/>
              <a:t>Is any of it uniquely Christian?</a:t>
            </a:r>
          </a:p>
          <a:p>
            <a:pPr lvl="1"/>
            <a:r>
              <a:rPr lang="en-US" smtClean="0"/>
              <a:t>Not really, but both the </a:t>
            </a:r>
            <a:r>
              <a:rPr lang="en-US" i="1" smtClean="0"/>
              <a:t>development</a:t>
            </a:r>
            <a:r>
              <a:rPr lang="en-US" smtClean="0"/>
              <a:t> and </a:t>
            </a:r>
            <a:r>
              <a:rPr lang="en-US" i="1" smtClean="0"/>
              <a:t>use</a:t>
            </a:r>
            <a:r>
              <a:rPr lang="en-US" smtClean="0"/>
              <a:t> of software have implications:</a:t>
            </a:r>
          </a:p>
          <a:p>
            <a:pPr lvl="2"/>
            <a:r>
              <a:rPr lang="en-US" smtClean="0"/>
              <a:t>Bad software reflects badly on the creator;</a:t>
            </a:r>
          </a:p>
          <a:p>
            <a:pPr lvl="2"/>
            <a:r>
              <a:rPr lang="en-US" smtClean="0"/>
              <a:t>Bad Christian SEs are a bad witness;</a:t>
            </a:r>
          </a:p>
          <a:p>
            <a:pPr lvl="2"/>
            <a:r>
              <a:rPr lang="en-US" smtClean="0"/>
              <a:t>Bad software demeans/endangers people;</a:t>
            </a:r>
          </a:p>
          <a:p>
            <a:pPr lvl="3"/>
            <a:r>
              <a:rPr lang="en-US" smtClean="0"/>
              <a:t>Examples?</a:t>
            </a:r>
          </a:p>
          <a:p>
            <a:r>
              <a:rPr lang="en-US" smtClean="0"/>
              <a:t>Implications:</a:t>
            </a:r>
          </a:p>
          <a:p>
            <a:pPr lvl="2"/>
            <a:r>
              <a:rPr lang="en-US" smtClean="0"/>
              <a:t>Bad database systems reflect badly on the creator.</a:t>
            </a:r>
          </a:p>
          <a:p>
            <a:pPr lvl="2"/>
            <a:r>
              <a:rPr lang="en-US" smtClean="0"/>
              <a:t>Bad database systems can be demeaning/dangerous.</a:t>
            </a:r>
          </a:p>
          <a:p>
            <a:pPr lvl="3"/>
            <a:r>
              <a:rPr lang="en-US" smtClean="0"/>
              <a:t>Examples?</a:t>
            </a:r>
          </a:p>
          <a:p>
            <a:r>
              <a:rPr lang="en-US" smtClean="0"/>
              <a:t>		Bad software can demean/injure people.</a:t>
            </a:r>
          </a:p>
          <a:p>
            <a:r>
              <a:rPr lang="en-US" smtClean="0"/>
              <a:t>Cover some relevant, current topic that is information systems based/related (e.g., TIA).</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73C29ED4-279F-42BA-BF9F-0FE5DAF9B3E2}" type="slidenum">
              <a:rPr lang="en-US"/>
              <a:pPr/>
              <a:t>3</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r>
              <a:rPr lang="en-US" smtClean="0"/>
              <a:t>This will likely be the most practical course you take, short of the internship/senior project.  </a:t>
            </a:r>
          </a:p>
          <a:p>
            <a:r>
              <a:rPr lang="en-US" smtClean="0"/>
              <a:t>Data Structures and algorithms is still the core of the science, but this course will show how it’s applied.  </a:t>
            </a:r>
          </a:p>
          <a:p>
            <a:r>
              <a:rPr lang="en-US" smtClean="0"/>
              <a:t>You’ll also learn a notebook full of buzz words.</a:t>
            </a:r>
          </a:p>
          <a:p>
            <a:r>
              <a:rPr lang="en-US" smtClean="0"/>
              <a:t>Vocational notes:</a:t>
            </a:r>
          </a:p>
          <a:p>
            <a:pPr>
              <a:buFontTx/>
              <a:buChar char="•"/>
            </a:pPr>
            <a:r>
              <a:rPr lang="en-US" smtClean="0"/>
              <a:t>If you aren’t on abstraction-jobs, get on there now.</a:t>
            </a:r>
          </a:p>
          <a:p>
            <a:pPr>
              <a:buFontTx/>
              <a:buChar char="•"/>
            </a:pPr>
            <a:r>
              <a:rPr lang="en-US" smtClean="0"/>
              <a:t>Start thinking now about the senior project/internship choice.</a:t>
            </a:r>
          </a:p>
          <a:p>
            <a:pPr>
              <a:buFontTx/>
              <a:buChar char="•"/>
            </a:pPr>
            <a:r>
              <a:rPr lang="en-US" smtClean="0"/>
              <a:t>Thing big vocationally!  (see http://money.cnn.com/magazines/moneymag/bestjobs/)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4CBD01D5-D670-40EB-A383-E27E00974BAC}" type="slidenum">
              <a:rPr lang="en-US"/>
              <a:pPr/>
              <a:t>4</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r>
              <a:rPr lang="en-US" smtClean="0"/>
              <a:t>Logistics:</a:t>
            </a:r>
          </a:p>
          <a:p>
            <a:pPr>
              <a:buFontTx/>
              <a:buChar char="•"/>
            </a:pPr>
            <a:r>
              <a:rPr lang="en-US" smtClean="0"/>
              <a:t>Tell them to do personality profile shown in lab 1 before coming to the lab period.</a:t>
            </a:r>
          </a:p>
          <a:p>
            <a:pPr>
              <a:buFontTx/>
              <a:buChar char="•"/>
            </a:pPr>
            <a:r>
              <a:rPr lang="en-US" smtClean="0"/>
              <a:t>Tell them the course materials username/password.</a:t>
            </a:r>
          </a:p>
          <a:p>
            <a:pPr>
              <a:buFontTx/>
              <a:buChar char="•"/>
            </a:pPr>
            <a:r>
              <a:rPr lang="en-US" smtClean="0"/>
              <a:t>Mention the grading system usernames and passwords (to be seen later in lab).</a:t>
            </a:r>
          </a:p>
          <a:p>
            <a:pPr>
              <a:buFontTx/>
              <a:buChar char="•"/>
            </a:pPr>
            <a:r>
              <a:rPr lang="en-US" smtClean="0"/>
              <a:t>Explain why we use Wikipedia (rather than a general text).</a:t>
            </a:r>
          </a:p>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011670DD-7DD1-47DF-A624-AB0FEA8764E7}" type="slidenum">
              <a:rPr lang="en-US"/>
              <a:pPr/>
              <a:t>5</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r>
              <a:rPr lang="en-US" smtClean="0"/>
              <a:t>Goal of SE - To produce software systems that are:</a:t>
            </a:r>
          </a:p>
          <a:p>
            <a:pPr lvl="1"/>
            <a:r>
              <a:rPr lang="en-US" smtClean="0"/>
              <a:t>Fault-free</a:t>
            </a:r>
          </a:p>
          <a:p>
            <a:pPr lvl="1"/>
            <a:r>
              <a:rPr lang="en-US" smtClean="0"/>
              <a:t>Responsive to change</a:t>
            </a:r>
          </a:p>
          <a:p>
            <a:pPr lvl="1"/>
            <a:r>
              <a:rPr lang="en-US" smtClean="0"/>
              <a:t>Produced:</a:t>
            </a:r>
          </a:p>
          <a:p>
            <a:pPr lvl="2"/>
            <a:r>
              <a:rPr lang="en-US" smtClean="0"/>
              <a:t>on time</a:t>
            </a:r>
          </a:p>
          <a:p>
            <a:pPr lvl="2"/>
            <a:r>
              <a:rPr lang="en-US" smtClean="0"/>
              <a:t>within budget</a:t>
            </a:r>
          </a:p>
          <a:p>
            <a:pPr lvl="1"/>
            <a:r>
              <a:rPr lang="en-US" smtClean="0"/>
              <a:t>Satisfying to the customer</a:t>
            </a:r>
          </a:p>
          <a:p>
            <a:r>
              <a:rPr lang="en-US" smtClean="0"/>
              <a:t>Note that these goals are achieved not just through programming skills…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8F5961FA-5B45-45F5-8BAF-BB489634FC71}" type="slidenum">
              <a:rPr lang="en-US"/>
              <a:pPr/>
              <a:t>6</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F887C134-EB26-4F87-8A38-0B8A78D7B1EE}" type="slidenum">
              <a:rPr lang="en-US"/>
              <a:pPr/>
              <a:t>7</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r>
              <a:rPr lang="en-US" smtClean="0"/>
              <a:t>In what ways is software design artistic?</a:t>
            </a:r>
          </a:p>
          <a:p>
            <a:r>
              <a:rPr lang="en-US" smtClean="0"/>
              <a:t>	interface design</a:t>
            </a:r>
          </a:p>
          <a:p>
            <a:r>
              <a:rPr lang="en-US" smtClean="0"/>
              <a:t>	programming and algorithm design (according to Knuth)</a:t>
            </a:r>
          </a:p>
          <a:p>
            <a:r>
              <a:rPr lang="en-US" smtClean="0"/>
              <a:t>	presentation layout</a:t>
            </a:r>
          </a:p>
          <a:p>
            <a:r>
              <a:rPr lang="en-US" smtClean="0"/>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625F465C-95B4-463B-8803-0819C15916D1}" type="slidenum">
              <a:rPr lang="en-US"/>
              <a:pPr/>
              <a:t>8</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r>
              <a:rPr lang="en-US" smtClean="0"/>
              <a:t>According to Dijkstra, there is a science that lies behind programming computers that is as important and the astronomical science that lies behind the construction of telescopes.</a:t>
            </a:r>
          </a:p>
          <a:p>
            <a:r>
              <a:rPr lang="en-US" smtClean="0"/>
              <a:t>In what ways is software design scientific?</a:t>
            </a:r>
          </a:p>
          <a:p>
            <a:r>
              <a:rPr lang="en-US" smtClean="0"/>
              <a:t>	algorithm development</a:t>
            </a:r>
          </a:p>
          <a:p>
            <a:r>
              <a:rPr lang="en-US" smtClean="0"/>
              <a:t>	complexity analysis</a:t>
            </a:r>
          </a:p>
          <a:p>
            <a:r>
              <a:rPr lang="en-US" smtClean="0"/>
              <a:t>	logic-based programming with proofs (according to Gries)</a:t>
            </a:r>
          </a:p>
          <a:p>
            <a:r>
              <a:rPr lang="en-US" smtClean="0"/>
              <a:t>We won’t dwell on the science much in this course.  It’s been the subject of all your other courses.</a:t>
            </a:r>
          </a:p>
          <a:p>
            <a:r>
              <a:rPr lang="en-US" smtClean="0"/>
              <a:t>Dijkstra was a big supporter of Gries’ book.</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8B4A5D43-B5D3-4C38-BD64-9CD04238D46C}" type="slidenum">
              <a:rPr lang="en-US"/>
              <a:pPr/>
              <a:t>9</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r>
              <a:rPr lang="en-US" smtClean="0"/>
              <a:t>In what ways is software design like engineering?</a:t>
            </a:r>
          </a:p>
          <a:p>
            <a:pPr>
              <a:buFontTx/>
              <a:buChar char="•"/>
            </a:pPr>
            <a:r>
              <a:rPr lang="en-US" smtClean="0"/>
              <a:t>the products have a known life-cycle (analysis, design, implementation, testing, maintenance)</a:t>
            </a:r>
          </a:p>
          <a:p>
            <a:pPr>
              <a:buFontTx/>
              <a:buChar char="•"/>
            </a:pPr>
            <a:r>
              <a:rPr lang="en-US" smtClean="0"/>
              <a:t>software development must be backed up by art and science just like engineering</a:t>
            </a:r>
          </a:p>
          <a:p>
            <a:r>
              <a:rPr lang="en-US" smtClean="0"/>
              <a:t>In what ways is software design Unlike engineering?</a:t>
            </a:r>
          </a:p>
          <a:p>
            <a:pPr>
              <a:buFontTx/>
              <a:buChar char="•"/>
            </a:pPr>
            <a:r>
              <a:rPr lang="en-US" smtClean="0"/>
              <a:t>Software engineering is a younger discipline</a:t>
            </a:r>
            <a:r>
              <a:rPr lang="en-US" smtClean="0">
                <a:sym typeface="Symbol" pitchFamily="18" charset="2"/>
              </a:rPr>
              <a:t> - </a:t>
            </a:r>
            <a:r>
              <a:rPr lang="en-US" smtClean="0"/>
              <a:t>Bridges don’t crash as often as operating systems</a:t>
            </a:r>
          </a:p>
          <a:p>
            <a:pPr>
              <a:buFontTx/>
              <a:buChar char="•"/>
            </a:pPr>
            <a:r>
              <a:rPr lang="en-US" smtClean="0"/>
              <a:t>Software has no manufacturing step - This is why file sharing is such a big issue.</a:t>
            </a:r>
          </a:p>
          <a:p>
            <a:pPr>
              <a:buFontTx/>
              <a:buChar char="•"/>
            </a:pPr>
            <a:r>
              <a:rPr lang="en-US" smtClean="0">
                <a:sym typeface="Symbol" pitchFamily="18" charset="2"/>
              </a:rPr>
              <a:t>Software doesn’t wear out.</a:t>
            </a:r>
          </a:p>
          <a:p>
            <a:pPr>
              <a:buFontTx/>
              <a:buChar char="•"/>
            </a:pPr>
            <a:r>
              <a:rPr lang="en-US" smtClean="0">
                <a:sym typeface="Symbol" pitchFamily="18" charset="2"/>
              </a:rPr>
              <a:t>Software is often custom-built and must be modifiable - 	Traditional engineers often repeat projects, we don’t</a:t>
            </a:r>
          </a:p>
          <a:p>
            <a:pPr>
              <a:buFontTx/>
              <a:buChar char="•"/>
            </a:pPr>
            <a:r>
              <a:rPr lang="en-US" smtClean="0">
                <a:sym typeface="Symbol" pitchFamily="18" charset="2"/>
              </a:rPr>
              <a:t>Computer hardware is changing rapidly</a:t>
            </a:r>
          </a:p>
          <a:p>
            <a:pPr>
              <a:buFontTx/>
              <a:buChar char="•"/>
            </a:pPr>
            <a:r>
              <a:rPr lang="en-US" smtClean="0">
                <a:sym typeface="Symbol" pitchFamily="18" charset="2"/>
              </a:rPr>
              <a:t>Software has complex states that aren’t well-understood - </a:t>
            </a:r>
            <a:r>
              <a:rPr lang="en-US" smtClean="0"/>
              <a:t>Software is harder than hardware.</a:t>
            </a:r>
            <a:endParaRPr lang="en-US" smtClean="0">
              <a:sym typeface="Symbol" pitchFamily="18" charset="2"/>
            </a:endParaRPr>
          </a:p>
          <a:p>
            <a:pPr>
              <a:buFontTx/>
              <a:buChar char="•"/>
            </a:pPr>
            <a:r>
              <a:rPr lang="en-US" smtClean="0">
                <a:sym typeface="Symbol" pitchFamily="18" charset="2"/>
              </a:rPr>
              <a:t>Software has no physical contiguity</a:t>
            </a:r>
            <a:endParaRPr lang="en-US" smtClean="0"/>
          </a:p>
          <a:p>
            <a:pPr lvl="1"/>
            <a:endParaRPr lang="en-US" smtClean="0"/>
          </a:p>
          <a:p>
            <a:endParaRPr lang="en-US" smtClean="0"/>
          </a:p>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hidden">
          <a:xfrm>
            <a:off x="0" y="0"/>
            <a:ext cx="3505200" cy="6858000"/>
          </a:xfrm>
          <a:prstGeom prst="rect">
            <a:avLst/>
          </a:prstGeom>
          <a:gradFill rotWithShape="1">
            <a:gsLst>
              <a:gs pos="0">
                <a:srgbClr val="C8C864">
                  <a:alpha val="50999"/>
                </a:srgbClr>
              </a:gs>
              <a:gs pos="100000">
                <a:srgbClr val="C8C864">
                  <a:gamma/>
                  <a:shade val="46275"/>
                  <a:invGamma/>
                  <a:alpha val="0"/>
                </a:srgbClr>
              </a:gs>
            </a:gsLst>
            <a:lin ang="0" scaled="1"/>
          </a:gradFill>
          <a:ln w="9525">
            <a:noFill/>
            <a:miter lim="800000"/>
            <a:headEnd/>
            <a:tailEnd/>
          </a:ln>
          <a:effectLst/>
        </p:spPr>
        <p:txBody>
          <a:bodyPr wrap="none" anchor="ctr"/>
          <a:lstStyle/>
          <a:p>
            <a:pPr algn="ctr" eaLnBrk="1" hangingPunct="1">
              <a:defRPr/>
            </a:pPr>
            <a:endParaRPr lang="en-US" sz="2400">
              <a:latin typeface="Times New Roman" pitchFamily="18" charset="0"/>
            </a:endParaRPr>
          </a:p>
        </p:txBody>
      </p:sp>
      <p:sp>
        <p:nvSpPr>
          <p:cNvPr id="5" name="Rectangle 3"/>
          <p:cNvSpPr>
            <a:spLocks noChangeArrowheads="1"/>
          </p:cNvSpPr>
          <p:nvPr/>
        </p:nvSpPr>
        <p:spPr bwMode="hidden">
          <a:xfrm>
            <a:off x="0" y="1690688"/>
            <a:ext cx="9144000" cy="2533650"/>
          </a:xfrm>
          <a:prstGeom prst="rect">
            <a:avLst/>
          </a:prstGeom>
          <a:gradFill rotWithShape="1">
            <a:gsLst>
              <a:gs pos="0">
                <a:srgbClr val="C8C864"/>
              </a:gs>
              <a:gs pos="100000">
                <a:srgbClr val="C8C864">
                  <a:gamma/>
                  <a:shade val="46275"/>
                  <a:invGamma/>
                  <a:alpha val="0"/>
                </a:srgbClr>
              </a:gs>
            </a:gsLst>
            <a:lin ang="0" scaled="1"/>
          </a:gradFill>
          <a:ln w="9525">
            <a:noFill/>
            <a:miter lim="800000"/>
            <a:headEnd/>
            <a:tailEnd/>
          </a:ln>
        </p:spPr>
        <p:txBody>
          <a:bodyPr/>
          <a:lstStyle/>
          <a:p>
            <a:pPr eaLnBrk="1" hangingPunct="1">
              <a:defRPr/>
            </a:pPr>
            <a:endParaRPr lang="en-US" sz="2400">
              <a:latin typeface="Times New Roman" pitchFamily="18" charset="0"/>
            </a:endParaRPr>
          </a:p>
        </p:txBody>
      </p:sp>
      <p:pic>
        <p:nvPicPr>
          <p:cNvPr id="6" name="Picture 8" descr="seal-black"/>
          <p:cNvPicPr>
            <a:picLocks noChangeAspect="1" noChangeArrowheads="1"/>
          </p:cNvPicPr>
          <p:nvPr userDrawn="1"/>
        </p:nvPicPr>
        <p:blipFill>
          <a:blip r:embed="rId2" cstate="print"/>
          <a:srcRect/>
          <a:stretch>
            <a:fillRect/>
          </a:stretch>
        </p:blipFill>
        <p:spPr bwMode="auto">
          <a:xfrm>
            <a:off x="381000" y="2192338"/>
            <a:ext cx="1447800" cy="1389062"/>
          </a:xfrm>
          <a:prstGeom prst="rect">
            <a:avLst/>
          </a:prstGeom>
          <a:noFill/>
          <a:ln w="9525">
            <a:noFill/>
            <a:miter lim="800000"/>
            <a:headEnd/>
            <a:tailEnd/>
          </a:ln>
        </p:spPr>
      </p:pic>
      <p:sp>
        <p:nvSpPr>
          <p:cNvPr id="211972" name="Rectangle 4"/>
          <p:cNvSpPr>
            <a:spLocks noGrp="1" noChangeArrowheads="1"/>
          </p:cNvSpPr>
          <p:nvPr>
            <p:ph type="ctrTitle"/>
          </p:nvPr>
        </p:nvSpPr>
        <p:spPr>
          <a:xfrm>
            <a:off x="2209800" y="1828800"/>
            <a:ext cx="6781800" cy="2209800"/>
          </a:xfrm>
        </p:spPr>
        <p:txBody>
          <a:bodyPr/>
          <a:lstStyle>
            <a:lvl1pPr>
              <a:defRPr sz="5000">
                <a:solidFill>
                  <a:srgbClr val="FFFFFF"/>
                </a:solidFill>
              </a:defRPr>
            </a:lvl1pPr>
          </a:lstStyle>
          <a:p>
            <a:r>
              <a:rPr lang="en-US"/>
              <a:t>Click to edit Master title style</a:t>
            </a:r>
          </a:p>
        </p:txBody>
      </p:sp>
      <p:sp>
        <p:nvSpPr>
          <p:cNvPr id="211973" name="Rectangle 5"/>
          <p:cNvSpPr>
            <a:spLocks noGrp="1" noChangeArrowheads="1"/>
          </p:cNvSpPr>
          <p:nvPr>
            <p:ph type="subTitle" idx="1"/>
          </p:nvPr>
        </p:nvSpPr>
        <p:spPr>
          <a:xfrm>
            <a:off x="2209800" y="4267200"/>
            <a:ext cx="6781800" cy="1752600"/>
          </a:xfrm>
        </p:spPr>
        <p:txBody>
          <a:bodyPr/>
          <a:lstStyle>
            <a:lvl1pPr marL="0" indent="0">
              <a:buFont typeface="Arial" charset="0"/>
              <a:buNone/>
              <a:defRPr sz="34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EBAE7418-6CE3-4738-8881-0E6B8B79348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286E72B8-82D2-4CFB-8609-038E390A708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166F5366-ED4F-4FF6-AC35-D9BB89EBCBF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sldNum" sz="quarter" idx="10"/>
          </p:nvPr>
        </p:nvSpPr>
        <p:spPr>
          <a:ln/>
        </p:spPr>
        <p:txBody>
          <a:bodyPr/>
          <a:lstStyle>
            <a:lvl1pPr>
              <a:defRPr/>
            </a:lvl1pPr>
          </a:lstStyle>
          <a:p>
            <a:pPr>
              <a:defRPr/>
            </a:pPr>
            <a:fld id="{8B670D49-04F0-4D28-A118-90A7CF2D841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sldNum" sz="quarter" idx="10"/>
          </p:nvPr>
        </p:nvSpPr>
        <p:spPr>
          <a:ln/>
        </p:spPr>
        <p:txBody>
          <a:bodyPr/>
          <a:lstStyle>
            <a:lvl1pPr>
              <a:defRPr/>
            </a:lvl1pPr>
          </a:lstStyle>
          <a:p>
            <a:pPr>
              <a:defRPr/>
            </a:pPr>
            <a:fld id="{2696C5C7-3A2E-45A5-9735-5199BC6E388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sldNum" sz="quarter" idx="10"/>
          </p:nvPr>
        </p:nvSpPr>
        <p:spPr>
          <a:ln/>
        </p:spPr>
        <p:txBody>
          <a:bodyPr/>
          <a:lstStyle>
            <a:lvl1pPr>
              <a:defRPr/>
            </a:lvl1pPr>
          </a:lstStyle>
          <a:p>
            <a:pPr>
              <a:defRPr/>
            </a:pPr>
            <a:fld id="{DEFEA370-0FB5-49F5-8F74-744F1FC1DDB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sldNum" sz="quarter" idx="10"/>
          </p:nvPr>
        </p:nvSpPr>
        <p:spPr>
          <a:ln/>
        </p:spPr>
        <p:txBody>
          <a:bodyPr/>
          <a:lstStyle>
            <a:lvl1pPr>
              <a:defRPr/>
            </a:lvl1pPr>
          </a:lstStyle>
          <a:p>
            <a:pPr>
              <a:defRPr/>
            </a:pPr>
            <a:fld id="{E76A7D61-AD4D-41BD-B8DC-D09595FB6CF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fld id="{5B740AAD-C4CA-4426-9EA9-2E010BDAFBA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7609CDAC-837C-41B4-9B32-99D06C37702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6DFD88F1-2B86-4B00-BA21-9A885D61327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0946" name="Rectangle 2"/>
          <p:cNvSpPr>
            <a:spLocks noGrp="1" noChangeArrowheads="1"/>
          </p:cNvSpPr>
          <p:nvPr>
            <p:ph type="sldNum" sz="quarter" idx="4"/>
          </p:nvPr>
        </p:nvSpPr>
        <p:spPr bwMode="auto">
          <a:xfrm>
            <a:off x="7010400" y="0"/>
            <a:ext cx="2133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900" smtClean="0">
                <a:latin typeface="Arial Unicode MS" pitchFamily="34" charset="-128"/>
              </a:defRPr>
            </a:lvl1pPr>
          </a:lstStyle>
          <a:p>
            <a:pPr>
              <a:defRPr/>
            </a:pPr>
            <a:fld id="{C6AB7DB2-B7D1-465E-89AD-DD1F88110DC0}" type="slidenum">
              <a:rPr lang="en-US"/>
              <a:pPr>
                <a:defRPr/>
              </a:pPr>
              <a:t>‹#›</a:t>
            </a:fld>
            <a:endParaRPr lang="en-US"/>
          </a:p>
        </p:txBody>
      </p:sp>
      <p:sp>
        <p:nvSpPr>
          <p:cNvPr id="210947" name="Rectangle 3"/>
          <p:cNvSpPr>
            <a:spLocks noChangeArrowheads="1"/>
          </p:cNvSpPr>
          <p:nvPr/>
        </p:nvSpPr>
        <p:spPr bwMode="auto">
          <a:xfrm>
            <a:off x="0" y="0"/>
            <a:ext cx="9144000" cy="457200"/>
          </a:xfrm>
          <a:prstGeom prst="rect">
            <a:avLst/>
          </a:prstGeom>
          <a:gradFill rotWithShape="1">
            <a:gsLst>
              <a:gs pos="0">
                <a:srgbClr val="C8C864"/>
              </a:gs>
              <a:gs pos="100000">
                <a:srgbClr val="C8C864">
                  <a:gamma/>
                  <a:shade val="46275"/>
                  <a:invGamma/>
                  <a:alpha val="0"/>
                </a:srgbClr>
              </a:gs>
            </a:gsLst>
            <a:lin ang="0" scaled="1"/>
          </a:gradFill>
          <a:ln w="9525">
            <a:noFill/>
            <a:miter lim="800000"/>
            <a:headEnd/>
            <a:tailEnd/>
          </a:ln>
        </p:spPr>
        <p:txBody>
          <a:bodyPr/>
          <a:lstStyle/>
          <a:p>
            <a:pPr eaLnBrk="1" hangingPunct="1">
              <a:defRPr/>
            </a:pPr>
            <a:endParaRPr lang="en-US" sz="2400">
              <a:latin typeface="Times New Roman" pitchFamily="18" charset="0"/>
            </a:endParaRPr>
          </a:p>
        </p:txBody>
      </p:sp>
      <p:sp>
        <p:nvSpPr>
          <p:cNvPr id="1028" name="Rectangle 4"/>
          <p:cNvSpPr>
            <a:spLocks noGrp="1" noChangeArrowheads="1"/>
          </p:cNvSpPr>
          <p:nvPr>
            <p:ph type="title"/>
          </p:nvPr>
        </p:nvSpPr>
        <p:spPr bwMode="auto">
          <a:xfrm>
            <a:off x="457200" y="4572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5"/>
          <p:cNvSpPr>
            <a:spLocks noGrp="1" noChangeArrowheads="1"/>
          </p:cNvSpPr>
          <p:nvPr>
            <p:ph type="body" idx="1"/>
          </p:nvPr>
        </p:nvSpPr>
        <p:spPr bwMode="auto">
          <a:xfrm>
            <a:off x="457200" y="1600200"/>
            <a:ext cx="82296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10951" name="Rectangle 7"/>
          <p:cNvSpPr>
            <a:spLocks noChangeArrowheads="1"/>
          </p:cNvSpPr>
          <p:nvPr/>
        </p:nvSpPr>
        <p:spPr bwMode="auto">
          <a:xfrm>
            <a:off x="7239000" y="6629400"/>
            <a:ext cx="1905000" cy="228600"/>
          </a:xfrm>
          <a:prstGeom prst="rect">
            <a:avLst/>
          </a:prstGeom>
          <a:noFill/>
          <a:ln w="9525">
            <a:noFill/>
            <a:miter lim="800000"/>
            <a:headEnd/>
            <a:tailEnd/>
          </a:ln>
          <a:effectLst/>
        </p:spPr>
        <p:txBody>
          <a:bodyPr/>
          <a:lstStyle/>
          <a:p>
            <a:pPr algn="r">
              <a:defRPr/>
            </a:pPr>
            <a:r>
              <a:rPr lang="en-US" sz="900" dirty="0">
                <a:latin typeface="Arial Unicode MS" pitchFamily="34" charset="-128"/>
              </a:rPr>
              <a:t>© Keith Vander Linden, </a:t>
            </a:r>
            <a:r>
              <a:rPr lang="en-US" sz="900" dirty="0" smtClean="0">
                <a:latin typeface="Arial Unicode MS" pitchFamily="34" charset="-128"/>
              </a:rPr>
              <a:t>2009</a:t>
            </a:r>
          </a:p>
          <a:p>
            <a:pPr algn="r">
              <a:defRPr/>
            </a:pPr>
            <a:endParaRPr lang="en-US" sz="900" dirty="0">
              <a:latin typeface="Arial Unicode MS" pitchFamily="34" charset="-128"/>
            </a:endParaRPr>
          </a:p>
        </p:txBody>
      </p:sp>
      <p:pic>
        <p:nvPicPr>
          <p:cNvPr id="8" name="Picture 6" descr="calvin-seal"/>
          <p:cNvPicPr>
            <a:picLocks noChangeAspect="1" noChangeArrowheads="1"/>
          </p:cNvPicPr>
          <p:nvPr userDrawn="1"/>
        </p:nvPicPr>
        <p:blipFill>
          <a:blip r:embed="rId13" cstate="print"/>
          <a:srcRect/>
          <a:stretch>
            <a:fillRect/>
          </a:stretch>
        </p:blipFill>
        <p:spPr bwMode="auto">
          <a:xfrm>
            <a:off x="0" y="0"/>
            <a:ext cx="457200" cy="457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80000"/>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SzPct val="65000"/>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70000"/>
        <a:buFont typeface="Times New Roman" pitchFamily="18" charset="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Font typeface="Wingdings" pitchFamily="2" charset="2"/>
        <a:buChar char=" "/>
        <a:defRPr sz="2000">
          <a:solidFill>
            <a:schemeClr val="tx1"/>
          </a:solidFill>
          <a:latin typeface="+mn-lt"/>
        </a:defRPr>
      </a:lvl5pPr>
      <a:lvl6pPr marL="2514600" indent="-228600" algn="l" rtl="0" fontAlgn="base">
        <a:spcBef>
          <a:spcPct val="20000"/>
        </a:spcBef>
        <a:spcAft>
          <a:spcPct val="0"/>
        </a:spcAft>
        <a:buClr>
          <a:schemeClr val="tx1"/>
        </a:buClr>
        <a:buFont typeface="Wingdings" pitchFamily="2" charset="2"/>
        <a:buChar char=" "/>
        <a:defRPr sz="2000">
          <a:solidFill>
            <a:schemeClr val="tx1"/>
          </a:solidFill>
          <a:latin typeface="+mn-lt"/>
        </a:defRPr>
      </a:lvl6pPr>
      <a:lvl7pPr marL="2971800" indent="-228600" algn="l" rtl="0" fontAlgn="base">
        <a:spcBef>
          <a:spcPct val="20000"/>
        </a:spcBef>
        <a:spcAft>
          <a:spcPct val="0"/>
        </a:spcAft>
        <a:buClr>
          <a:schemeClr val="tx1"/>
        </a:buClr>
        <a:buFont typeface="Wingdings" pitchFamily="2" charset="2"/>
        <a:buChar char=" "/>
        <a:defRPr sz="2000">
          <a:solidFill>
            <a:schemeClr val="tx1"/>
          </a:solidFill>
          <a:latin typeface="+mn-lt"/>
        </a:defRPr>
      </a:lvl7pPr>
      <a:lvl8pPr marL="3429000" indent="-228600" algn="l" rtl="0" fontAlgn="base">
        <a:spcBef>
          <a:spcPct val="20000"/>
        </a:spcBef>
        <a:spcAft>
          <a:spcPct val="0"/>
        </a:spcAft>
        <a:buClr>
          <a:schemeClr val="tx1"/>
        </a:buClr>
        <a:buFont typeface="Wingdings" pitchFamily="2" charset="2"/>
        <a:buChar char=" "/>
        <a:defRPr sz="2000">
          <a:solidFill>
            <a:schemeClr val="tx1"/>
          </a:solidFill>
          <a:latin typeface="+mn-lt"/>
        </a:defRPr>
      </a:lvl8pPr>
      <a:lvl9pPr marL="3886200" indent="-228600" algn="l" rtl="0" fontAlgn="base">
        <a:spcBef>
          <a:spcPct val="20000"/>
        </a:spcBef>
        <a:spcAft>
          <a:spcPct val="0"/>
        </a:spcAft>
        <a:buClr>
          <a:schemeClr val="tx1"/>
        </a:buClr>
        <a:buFont typeface="Wingdings" pitchFamily="2" charset="2"/>
        <a:buChar char=" "/>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cs.calvin.edu/curriculum/cs/262/"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0"/>
          <p:cNvSpPr>
            <a:spLocks noGrp="1" noChangeArrowheads="1"/>
          </p:cNvSpPr>
          <p:nvPr>
            <p:ph type="ctrTitle"/>
          </p:nvPr>
        </p:nvSpPr>
        <p:spPr/>
        <p:txBody>
          <a:bodyPr/>
          <a:lstStyle/>
          <a:p>
            <a:pPr eaLnBrk="1" hangingPunct="1"/>
            <a:r>
              <a:rPr lang="en-US" smtClean="0">
                <a:solidFill>
                  <a:schemeClr val="tx1"/>
                </a:solidFill>
              </a:rPr>
              <a:t>CS 262</a:t>
            </a:r>
            <a:br>
              <a:rPr lang="en-US" smtClean="0">
                <a:solidFill>
                  <a:schemeClr val="tx1"/>
                </a:solidFill>
              </a:rPr>
            </a:br>
            <a:r>
              <a:rPr lang="en-US" smtClean="0">
                <a:solidFill>
                  <a:schemeClr val="tx1"/>
                </a:solidFill>
              </a:rPr>
              <a:t>Software Engineering</a:t>
            </a:r>
          </a:p>
        </p:txBody>
      </p:sp>
      <p:sp>
        <p:nvSpPr>
          <p:cNvPr id="3075" name="Rectangle 1"/>
          <p:cNvSpPr>
            <a:spLocks noGrp="1" noChangeArrowheads="1"/>
          </p:cNvSpPr>
          <p:nvPr>
            <p:ph type="subTitle" idx="1"/>
          </p:nvPr>
        </p:nvSpPr>
        <p:spPr/>
        <p:txBody>
          <a:bodyPr/>
          <a:lstStyle/>
          <a:p>
            <a:pPr eaLnBrk="1" hangingPunct="1"/>
            <a:r>
              <a:rPr lang="en-US" smtClean="0"/>
              <a:t>Keith Vander Linden</a:t>
            </a:r>
          </a:p>
          <a:p>
            <a:pPr eaLnBrk="1" hangingPunct="1"/>
            <a:r>
              <a:rPr lang="en-US" smtClean="0"/>
              <a:t>Calvin College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0"/>
          </p:nvPr>
        </p:nvSpPr>
        <p:spPr>
          <a:noFill/>
        </p:spPr>
        <p:txBody>
          <a:bodyPr/>
          <a:lstStyle/>
          <a:p>
            <a:fld id="{2A685176-F309-4A1C-93C5-54C07F314E25}" type="slidenum">
              <a:rPr lang="en-US"/>
              <a:pPr/>
              <a:t>10</a:t>
            </a:fld>
            <a:endParaRPr lang="en-US"/>
          </a:p>
        </p:txBody>
      </p:sp>
      <p:sp>
        <p:nvSpPr>
          <p:cNvPr id="12291" name="Rectangle 2"/>
          <p:cNvSpPr>
            <a:spLocks noGrp="1" noChangeArrowheads="1"/>
          </p:cNvSpPr>
          <p:nvPr>
            <p:ph type="title"/>
          </p:nvPr>
        </p:nvSpPr>
        <p:spPr/>
        <p:txBody>
          <a:bodyPr/>
          <a:lstStyle/>
          <a:p>
            <a:pPr eaLnBrk="1" hangingPunct="1"/>
            <a:r>
              <a:rPr lang="en-US" smtClean="0"/>
              <a:t>Art, Science </a:t>
            </a:r>
            <a:r>
              <a:rPr lang="en-US" b="1" smtClean="0"/>
              <a:t>and</a:t>
            </a:r>
            <a:r>
              <a:rPr lang="en-US" smtClean="0"/>
              <a:t> Engineering</a:t>
            </a:r>
          </a:p>
        </p:txBody>
      </p:sp>
      <p:sp>
        <p:nvSpPr>
          <p:cNvPr id="12292" name="Rectangle 3"/>
          <p:cNvSpPr>
            <a:spLocks noGrp="1" noChangeArrowheads="1"/>
          </p:cNvSpPr>
          <p:nvPr>
            <p:ph type="body" idx="1"/>
          </p:nvPr>
        </p:nvSpPr>
        <p:spPr>
          <a:xfrm>
            <a:off x="381000" y="1600200"/>
            <a:ext cx="8229600" cy="4724400"/>
          </a:xfrm>
        </p:spPr>
        <p:txBody>
          <a:bodyPr/>
          <a:lstStyle/>
          <a:p>
            <a:pPr eaLnBrk="1" hangingPunct="1">
              <a:buFont typeface="Arial" charset="0"/>
              <a:buNone/>
            </a:pPr>
            <a:r>
              <a:rPr lang="en-US" smtClean="0"/>
              <a:t>	Software development requires all three.</a:t>
            </a:r>
          </a:p>
        </p:txBody>
      </p:sp>
      <p:sp>
        <p:nvSpPr>
          <p:cNvPr id="12293" name="Text Box 6"/>
          <p:cNvSpPr txBox="1">
            <a:spLocks noChangeArrowheads="1"/>
          </p:cNvSpPr>
          <p:nvPr/>
        </p:nvSpPr>
        <p:spPr bwMode="auto">
          <a:xfrm>
            <a:off x="2667000" y="2667000"/>
            <a:ext cx="3276600" cy="2389188"/>
          </a:xfrm>
          <a:prstGeom prst="rect">
            <a:avLst/>
          </a:prstGeom>
          <a:noFill/>
          <a:ln w="9525">
            <a:noFill/>
            <a:miter lim="800000"/>
            <a:headEnd/>
            <a:tailEnd/>
          </a:ln>
        </p:spPr>
        <p:txBody>
          <a:bodyPr>
            <a:spAutoFit/>
          </a:bodyPr>
          <a:lstStyle/>
          <a:p>
            <a:pPr>
              <a:spcBef>
                <a:spcPct val="20000"/>
              </a:spcBef>
            </a:pPr>
            <a:r>
              <a:rPr lang="en-US">
                <a:latin typeface="Times New Roman" pitchFamily="18" charset="0"/>
              </a:rPr>
              <a:t>“During software design, I’m an architect. While I’m designing the user interface, I’m an artist. During construction, I’m a craftsman. And during unit testing, I’m one mean SOB!”</a:t>
            </a:r>
          </a:p>
          <a:p>
            <a:pPr>
              <a:spcBef>
                <a:spcPct val="20000"/>
              </a:spcBef>
            </a:pPr>
            <a:r>
              <a:rPr lang="en-US">
                <a:latin typeface="Times New Roman" pitchFamily="18" charset="0"/>
              </a:rPr>
              <a:t>      - </a:t>
            </a:r>
            <a:r>
              <a:rPr lang="en-US" sz="1400">
                <a:latin typeface="Times New Roman" pitchFamily="18" charset="0"/>
              </a:rPr>
              <a:t>S. McConnell, IEEE Software, 1998</a:t>
            </a:r>
          </a:p>
          <a:p>
            <a:pPr>
              <a:spcBef>
                <a:spcPct val="50000"/>
              </a:spcBef>
            </a:pPr>
            <a:endParaRPr lang="en-US" sz="1400">
              <a:latin typeface="Times New Roman" pitchFamily="18" charset="0"/>
            </a:endParaRPr>
          </a:p>
        </p:txBody>
      </p:sp>
      <p:pic>
        <p:nvPicPr>
          <p:cNvPr id="12294" name="Picture 7"/>
          <p:cNvPicPr>
            <a:picLocks noChangeAspect="1" noChangeArrowheads="1"/>
          </p:cNvPicPr>
          <p:nvPr/>
        </p:nvPicPr>
        <p:blipFill>
          <a:blip r:embed="rId3" cstate="print"/>
          <a:srcRect/>
          <a:stretch>
            <a:fillRect/>
          </a:stretch>
        </p:blipFill>
        <p:spPr bwMode="auto">
          <a:xfrm>
            <a:off x="838200" y="2590800"/>
            <a:ext cx="1731963" cy="1981200"/>
          </a:xfrm>
          <a:prstGeom prst="rect">
            <a:avLst/>
          </a:prstGeom>
          <a:noFill/>
          <a:ln w="9525">
            <a:noFill/>
            <a:miter lim="800000"/>
            <a:headEnd/>
            <a:tailEnd/>
          </a:ln>
        </p:spPr>
      </p:pic>
      <p:sp>
        <p:nvSpPr>
          <p:cNvPr id="12295" name="Text Box 0"/>
          <p:cNvSpPr txBox="1">
            <a:spLocks noChangeArrowheads="1"/>
          </p:cNvSpPr>
          <p:nvPr/>
        </p:nvSpPr>
        <p:spPr bwMode="auto">
          <a:xfrm>
            <a:off x="6337300" y="6477000"/>
            <a:ext cx="2806700" cy="228600"/>
          </a:xfrm>
          <a:prstGeom prst="rect">
            <a:avLst/>
          </a:prstGeom>
          <a:noFill/>
          <a:ln w="9525">
            <a:noFill/>
            <a:miter lim="800000"/>
            <a:headEnd/>
            <a:tailEnd/>
          </a:ln>
        </p:spPr>
        <p:txBody>
          <a:bodyPr wrap="none">
            <a:spAutoFit/>
          </a:bodyPr>
          <a:lstStyle/>
          <a:p>
            <a:r>
              <a:rPr lang="en-US" sz="900">
                <a:latin typeface="Times New Roman" pitchFamily="18" charset="0"/>
              </a:rPr>
              <a:t>                  image from: http://www.stevemcconnell.com/</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p>
            <a:fld id="{CCBCE351-67C6-469B-B67D-2FDB4E7083E9}" type="slidenum">
              <a:rPr lang="en-US"/>
              <a:pPr/>
              <a:t>11</a:t>
            </a:fld>
            <a:endParaRPr lang="en-US"/>
          </a:p>
        </p:txBody>
      </p:sp>
      <p:sp>
        <p:nvSpPr>
          <p:cNvPr id="13315" name="Rectangle 2"/>
          <p:cNvSpPr>
            <a:spLocks noGrp="1" noChangeArrowheads="1"/>
          </p:cNvSpPr>
          <p:nvPr>
            <p:ph type="title"/>
          </p:nvPr>
        </p:nvSpPr>
        <p:spPr/>
        <p:txBody>
          <a:bodyPr/>
          <a:lstStyle/>
          <a:p>
            <a:pPr eaLnBrk="1" hangingPunct="1"/>
            <a:r>
              <a:rPr lang="en-US" smtClean="0"/>
              <a:t>Software Development</a:t>
            </a:r>
          </a:p>
        </p:txBody>
      </p:sp>
      <p:sp>
        <p:nvSpPr>
          <p:cNvPr id="13316" name="Rectangle 3"/>
          <p:cNvSpPr>
            <a:spLocks noGrp="1" noChangeArrowheads="1"/>
          </p:cNvSpPr>
          <p:nvPr>
            <p:ph type="body" idx="1"/>
          </p:nvPr>
        </p:nvSpPr>
        <p:spPr>
          <a:xfrm>
            <a:off x="76200" y="1600200"/>
            <a:ext cx="8763000" cy="4572000"/>
          </a:xfrm>
        </p:spPr>
        <p:txBody>
          <a:bodyPr/>
          <a:lstStyle/>
          <a:p>
            <a:pPr eaLnBrk="1" hangingPunct="1">
              <a:buFont typeface="Arial" charset="0"/>
              <a:buChar char=" "/>
            </a:pPr>
            <a:r>
              <a:rPr lang="en-US" sz="2800" i="1" smtClean="0"/>
              <a:t>“…developing quality software is hard.  In between the nice ideas, the requirements or the “vision,” and a working software product, there is much more than programming.”</a:t>
            </a:r>
            <a:r>
              <a:rPr lang="en-US" sz="2800" smtClean="0"/>
              <a:t>                                               	     		</a:t>
            </a:r>
            <a:r>
              <a:rPr lang="en-US" sz="1800" smtClean="0"/>
              <a:t>- P. Kruchten, Forward to </a:t>
            </a:r>
            <a:r>
              <a:rPr lang="en-US" sz="1800" i="1" smtClean="0"/>
              <a:t>Applying UML and Patterns</a:t>
            </a:r>
            <a:r>
              <a:rPr lang="en-US" sz="1800" smtClean="0"/>
              <a:t>, 2005, p. xix</a:t>
            </a:r>
          </a:p>
          <a:p>
            <a:pPr eaLnBrk="1" hangingPunct="1">
              <a:buFont typeface="Arial" charset="0"/>
              <a:buNone/>
            </a:pPr>
            <a:endParaRPr lang="en-US" sz="1800" i="1"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noFill/>
        </p:spPr>
        <p:txBody>
          <a:bodyPr/>
          <a:lstStyle/>
          <a:p>
            <a:fld id="{7CFE4E34-BDAE-45DC-AAE4-CA546AE07A2A}" type="slidenum">
              <a:rPr lang="en-US"/>
              <a:pPr/>
              <a:t>12</a:t>
            </a:fld>
            <a:endParaRPr lang="en-US"/>
          </a:p>
        </p:txBody>
      </p:sp>
      <p:sp>
        <p:nvSpPr>
          <p:cNvPr id="14339" name="Rectangle 2"/>
          <p:cNvSpPr>
            <a:spLocks noGrp="1" noChangeArrowheads="1"/>
          </p:cNvSpPr>
          <p:nvPr>
            <p:ph type="title"/>
          </p:nvPr>
        </p:nvSpPr>
        <p:spPr/>
        <p:txBody>
          <a:bodyPr/>
          <a:lstStyle/>
          <a:p>
            <a:pPr eaLnBrk="1" hangingPunct="1"/>
            <a:r>
              <a:rPr lang="en-US" smtClean="0"/>
              <a:t>The Development Process</a:t>
            </a:r>
          </a:p>
        </p:txBody>
      </p:sp>
      <p:sp>
        <p:nvSpPr>
          <p:cNvPr id="14340" name="Rectangle 3"/>
          <p:cNvSpPr>
            <a:spLocks noGrp="1" noChangeArrowheads="1"/>
          </p:cNvSpPr>
          <p:nvPr>
            <p:ph type="body" idx="1"/>
          </p:nvPr>
        </p:nvSpPr>
        <p:spPr>
          <a:xfrm>
            <a:off x="381000" y="1600200"/>
            <a:ext cx="8077200" cy="4648200"/>
          </a:xfrm>
        </p:spPr>
        <p:txBody>
          <a:bodyPr/>
          <a:lstStyle/>
          <a:p>
            <a:pPr eaLnBrk="1" hangingPunct="1">
              <a:buFont typeface="Arial" charset="0"/>
              <a:buChar char=" "/>
            </a:pPr>
            <a:r>
              <a:rPr lang="en-US" smtClean="0"/>
              <a:t>Software Development includes the following phases:</a:t>
            </a:r>
          </a:p>
          <a:p>
            <a:pPr lvl="1" eaLnBrk="1" hangingPunct="1"/>
            <a:r>
              <a:rPr lang="en-US" smtClean="0"/>
              <a:t>Analysis</a:t>
            </a:r>
          </a:p>
          <a:p>
            <a:pPr lvl="1" eaLnBrk="1" hangingPunct="1"/>
            <a:endParaRPr lang="en-US" sz="900" smtClean="0"/>
          </a:p>
          <a:p>
            <a:pPr lvl="1" eaLnBrk="1" hangingPunct="1"/>
            <a:r>
              <a:rPr lang="en-US" smtClean="0"/>
              <a:t>Design</a:t>
            </a:r>
          </a:p>
          <a:p>
            <a:pPr lvl="1" eaLnBrk="1" hangingPunct="1"/>
            <a:endParaRPr lang="en-US" sz="900" smtClean="0"/>
          </a:p>
          <a:p>
            <a:pPr lvl="1" eaLnBrk="1" hangingPunct="1"/>
            <a:r>
              <a:rPr lang="en-US" smtClean="0"/>
              <a:t>Implementation</a:t>
            </a:r>
          </a:p>
          <a:p>
            <a:pPr lvl="1" eaLnBrk="1" hangingPunct="1"/>
            <a:endParaRPr lang="en-US" sz="900" smtClean="0"/>
          </a:p>
          <a:p>
            <a:pPr lvl="1" eaLnBrk="1" hangingPunct="1"/>
            <a:r>
              <a:rPr lang="en-US" smtClean="0"/>
              <a:t>Testing</a:t>
            </a:r>
          </a:p>
          <a:p>
            <a:pPr lvl="1" eaLnBrk="1" hangingPunct="1"/>
            <a:endParaRPr lang="en-US" sz="900" smtClean="0"/>
          </a:p>
          <a:p>
            <a:pPr lvl="1" eaLnBrk="1" hangingPunct="1"/>
            <a:r>
              <a:rPr lang="en-US" smtClean="0"/>
              <a:t>Maintenance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p:spPr>
        <p:txBody>
          <a:bodyPr/>
          <a:lstStyle/>
          <a:p>
            <a:fld id="{C97F2BC4-6919-4433-B1B2-D98651D2D7D7}" type="slidenum">
              <a:rPr lang="en-US"/>
              <a:pPr/>
              <a:t>13</a:t>
            </a:fld>
            <a:endParaRPr lang="en-US"/>
          </a:p>
        </p:txBody>
      </p:sp>
      <p:sp>
        <p:nvSpPr>
          <p:cNvPr id="15363" name="Rectangle 2"/>
          <p:cNvSpPr>
            <a:spLocks noGrp="1" noChangeArrowheads="1"/>
          </p:cNvSpPr>
          <p:nvPr>
            <p:ph type="title"/>
          </p:nvPr>
        </p:nvSpPr>
        <p:spPr/>
        <p:txBody>
          <a:bodyPr/>
          <a:lstStyle/>
          <a:p>
            <a:pPr eaLnBrk="1" hangingPunct="1"/>
            <a:r>
              <a:rPr lang="en-US" smtClean="0"/>
              <a:t>Software Systems</a:t>
            </a:r>
            <a:endParaRPr lang="en-US" sz="2800" smtClean="0"/>
          </a:p>
        </p:txBody>
      </p:sp>
      <p:sp>
        <p:nvSpPr>
          <p:cNvPr id="15364" name="Rectangle 3"/>
          <p:cNvSpPr>
            <a:spLocks noGrp="1" noChangeArrowheads="1"/>
          </p:cNvSpPr>
          <p:nvPr>
            <p:ph type="body" idx="1"/>
          </p:nvPr>
        </p:nvSpPr>
        <p:spPr>
          <a:xfrm>
            <a:off x="533400" y="1600200"/>
            <a:ext cx="8382000" cy="4495800"/>
          </a:xfrm>
        </p:spPr>
        <p:txBody>
          <a:bodyPr/>
          <a:lstStyle/>
          <a:p>
            <a:pPr eaLnBrk="1" hangingPunct="1"/>
            <a:r>
              <a:rPr lang="en-US" smtClean="0"/>
              <a:t>Software systems are becoming </a:t>
            </a:r>
            <a:r>
              <a:rPr lang="en-US" i="1" smtClean="0"/>
              <a:t>pervasive</a:t>
            </a:r>
            <a:r>
              <a:rPr lang="en-US" smtClean="0"/>
              <a:t>.</a:t>
            </a:r>
          </a:p>
          <a:p>
            <a:pPr eaLnBrk="1" hangingPunct="1"/>
            <a:endParaRPr lang="en-US" smtClean="0"/>
          </a:p>
          <a:p>
            <a:pPr eaLnBrk="1" hangingPunct="1"/>
            <a:endParaRPr lang="en-US" smtClean="0"/>
          </a:p>
          <a:p>
            <a:pPr eaLnBrk="1" hangingPunct="1"/>
            <a:endParaRPr lang="en-US" smtClean="0"/>
          </a:p>
          <a:p>
            <a:pPr eaLnBrk="1" hangingPunct="1"/>
            <a:r>
              <a:rPr lang="en-US" smtClean="0"/>
              <a:t>Pervasiveness brings risk.</a:t>
            </a:r>
          </a:p>
          <a:p>
            <a:pPr eaLnBrk="1" hangingPunct="1"/>
            <a:endParaRPr 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0"/>
          </p:nvPr>
        </p:nvSpPr>
        <p:spPr>
          <a:noFill/>
        </p:spPr>
        <p:txBody>
          <a:bodyPr/>
          <a:lstStyle/>
          <a:p>
            <a:fld id="{0AEC1D52-EA58-44F0-A5A3-B7ED9C1E609C}" type="slidenum">
              <a:rPr lang="en-US"/>
              <a:pPr/>
              <a:t>14</a:t>
            </a:fld>
            <a:endParaRPr lang="en-US"/>
          </a:p>
        </p:txBody>
      </p:sp>
      <p:sp>
        <p:nvSpPr>
          <p:cNvPr id="16387" name="Rectangle 2"/>
          <p:cNvSpPr>
            <a:spLocks noGrp="1" noChangeArrowheads="1"/>
          </p:cNvSpPr>
          <p:nvPr>
            <p:ph type="title"/>
          </p:nvPr>
        </p:nvSpPr>
        <p:spPr>
          <a:xfrm>
            <a:off x="457200" y="457200"/>
            <a:ext cx="8686800" cy="1066800"/>
          </a:xfrm>
        </p:spPr>
        <p:txBody>
          <a:bodyPr/>
          <a:lstStyle/>
          <a:p>
            <a:pPr eaLnBrk="1" hangingPunct="1"/>
            <a:r>
              <a:rPr lang="en-US" sz="4000" smtClean="0"/>
              <a:t>Case Study:</a:t>
            </a:r>
            <a:r>
              <a:rPr lang="en-US" smtClean="0"/>
              <a:t> WWMCCS</a:t>
            </a:r>
          </a:p>
        </p:txBody>
      </p:sp>
      <p:sp>
        <p:nvSpPr>
          <p:cNvPr id="16388" name="Rectangle 3"/>
          <p:cNvSpPr>
            <a:spLocks noGrp="1" noChangeArrowheads="1"/>
          </p:cNvSpPr>
          <p:nvPr>
            <p:ph type="body" idx="1"/>
          </p:nvPr>
        </p:nvSpPr>
        <p:spPr>
          <a:xfrm>
            <a:off x="533400" y="1600200"/>
            <a:ext cx="4648200" cy="4114800"/>
          </a:xfrm>
        </p:spPr>
        <p:txBody>
          <a:bodyPr/>
          <a:lstStyle/>
          <a:p>
            <a:pPr eaLnBrk="1" hangingPunct="1"/>
            <a:r>
              <a:rPr lang="en-US" smtClean="0"/>
              <a:t>Worldwide Military Command and Control System</a:t>
            </a:r>
          </a:p>
          <a:p>
            <a:pPr eaLnBrk="1" hangingPunct="1"/>
            <a:r>
              <a:rPr lang="en-US" b="1" smtClean="0"/>
              <a:t>The Problem: </a:t>
            </a:r>
            <a:r>
              <a:rPr lang="en-US" smtClean="0"/>
              <a:t>SAC had a spurious alert scramble on Nov. 9, 1979.</a:t>
            </a:r>
          </a:p>
          <a:p>
            <a:pPr eaLnBrk="1" hangingPunct="1"/>
            <a:r>
              <a:rPr lang="en-US" b="1" smtClean="0"/>
              <a:t>The Reason: </a:t>
            </a:r>
            <a:r>
              <a:rPr lang="en-US" smtClean="0"/>
              <a:t>a simulation was taken as real</a:t>
            </a:r>
          </a:p>
        </p:txBody>
      </p:sp>
      <p:sp>
        <p:nvSpPr>
          <p:cNvPr id="16389" name="Text Box 0"/>
          <p:cNvSpPr txBox="1">
            <a:spLocks noChangeArrowheads="1"/>
          </p:cNvSpPr>
          <p:nvPr/>
        </p:nvSpPr>
        <p:spPr bwMode="auto">
          <a:xfrm>
            <a:off x="6705600" y="6477000"/>
            <a:ext cx="2400300" cy="228600"/>
          </a:xfrm>
          <a:prstGeom prst="rect">
            <a:avLst/>
          </a:prstGeom>
          <a:noFill/>
          <a:ln w="9525">
            <a:noFill/>
            <a:miter lim="800000"/>
            <a:headEnd/>
            <a:tailEnd/>
          </a:ln>
        </p:spPr>
        <p:txBody>
          <a:bodyPr wrap="none">
            <a:spAutoFit/>
          </a:bodyPr>
          <a:lstStyle/>
          <a:p>
            <a:r>
              <a:rPr lang="en-US" sz="900">
                <a:latin typeface="Times New Roman" pitchFamily="18" charset="0"/>
              </a:rPr>
              <a:t>                  image from www.fas.org, June, 2006</a:t>
            </a:r>
          </a:p>
        </p:txBody>
      </p:sp>
      <p:pic>
        <p:nvPicPr>
          <p:cNvPr id="16390" name="Picture 1" descr="wwmccs"/>
          <p:cNvPicPr>
            <a:picLocks noChangeAspect="1" noChangeArrowheads="1"/>
          </p:cNvPicPr>
          <p:nvPr/>
        </p:nvPicPr>
        <p:blipFill>
          <a:blip r:embed="rId3" cstate="print"/>
          <a:srcRect/>
          <a:stretch>
            <a:fillRect/>
          </a:stretch>
        </p:blipFill>
        <p:spPr bwMode="auto">
          <a:xfrm>
            <a:off x="5181600" y="1957388"/>
            <a:ext cx="3810000" cy="32146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a:noFill/>
        </p:spPr>
        <p:txBody>
          <a:bodyPr/>
          <a:lstStyle/>
          <a:p>
            <a:fld id="{7AF302A8-A456-4AF8-BC95-B8583C7B527A}" type="slidenum">
              <a:rPr lang="en-US"/>
              <a:pPr/>
              <a:t>15</a:t>
            </a:fld>
            <a:endParaRPr lang="en-US"/>
          </a:p>
        </p:txBody>
      </p:sp>
      <p:sp>
        <p:nvSpPr>
          <p:cNvPr id="17411" name="Rectangle 2"/>
          <p:cNvSpPr>
            <a:spLocks noGrp="1" noChangeArrowheads="1"/>
          </p:cNvSpPr>
          <p:nvPr>
            <p:ph type="title"/>
          </p:nvPr>
        </p:nvSpPr>
        <p:spPr/>
        <p:txBody>
          <a:bodyPr/>
          <a:lstStyle/>
          <a:p>
            <a:pPr eaLnBrk="1" hangingPunct="1"/>
            <a:r>
              <a:rPr lang="en-US" sz="4000" smtClean="0"/>
              <a:t>Case Study:</a:t>
            </a:r>
            <a:r>
              <a:rPr lang="en-US" smtClean="0"/>
              <a:t> Therac-25</a:t>
            </a:r>
          </a:p>
        </p:txBody>
      </p:sp>
      <p:sp>
        <p:nvSpPr>
          <p:cNvPr id="17412" name="Rectangle 3"/>
          <p:cNvSpPr>
            <a:spLocks noGrp="1" noChangeArrowheads="1"/>
          </p:cNvSpPr>
          <p:nvPr>
            <p:ph type="body" idx="1"/>
          </p:nvPr>
        </p:nvSpPr>
        <p:spPr>
          <a:xfrm>
            <a:off x="457200" y="1600200"/>
            <a:ext cx="4800600" cy="4724400"/>
          </a:xfrm>
        </p:spPr>
        <p:txBody>
          <a:bodyPr/>
          <a:lstStyle/>
          <a:p>
            <a:pPr eaLnBrk="1" hangingPunct="1"/>
            <a:r>
              <a:rPr lang="en-US" smtClean="0"/>
              <a:t>Medical linear accelerator (1985-87)</a:t>
            </a:r>
            <a:endParaRPr lang="en-US" b="1" smtClean="0"/>
          </a:p>
          <a:p>
            <a:pPr eaLnBrk="1" hangingPunct="1"/>
            <a:r>
              <a:rPr lang="en-US" b="1" smtClean="0"/>
              <a:t>The Problem:</a:t>
            </a:r>
            <a:r>
              <a:rPr lang="en-US" smtClean="0"/>
              <a:t> Two patients died of radiation overdoses.</a:t>
            </a:r>
          </a:p>
          <a:p>
            <a:pPr eaLnBrk="1" hangingPunct="1"/>
            <a:r>
              <a:rPr lang="en-US" b="1" smtClean="0"/>
              <a:t>The Reason:</a:t>
            </a:r>
            <a:r>
              <a:rPr lang="en-US" smtClean="0"/>
              <a:t> Faults in the control software.</a:t>
            </a:r>
          </a:p>
          <a:p>
            <a:pPr eaLnBrk="1" hangingPunct="1"/>
            <a:endParaRPr lang="en-US" smtClean="0"/>
          </a:p>
        </p:txBody>
      </p:sp>
      <p:sp>
        <p:nvSpPr>
          <p:cNvPr id="17413" name="Text Box 1024"/>
          <p:cNvSpPr txBox="1">
            <a:spLocks noChangeArrowheads="1"/>
          </p:cNvSpPr>
          <p:nvPr/>
        </p:nvSpPr>
        <p:spPr bwMode="auto">
          <a:xfrm>
            <a:off x="6410325" y="6477000"/>
            <a:ext cx="2733675" cy="228600"/>
          </a:xfrm>
          <a:prstGeom prst="rect">
            <a:avLst/>
          </a:prstGeom>
          <a:noFill/>
          <a:ln w="9525">
            <a:noFill/>
            <a:miter lim="800000"/>
            <a:headEnd/>
            <a:tailEnd/>
          </a:ln>
        </p:spPr>
        <p:txBody>
          <a:bodyPr wrap="none">
            <a:spAutoFit/>
          </a:bodyPr>
          <a:lstStyle/>
          <a:p>
            <a:r>
              <a:rPr lang="en-US" sz="900">
                <a:latin typeface="Times New Roman" pitchFamily="18" charset="0"/>
              </a:rPr>
              <a:t>                  image from courses.cs.vt.eduom, June, 2006</a:t>
            </a:r>
          </a:p>
        </p:txBody>
      </p:sp>
      <p:pic>
        <p:nvPicPr>
          <p:cNvPr id="17414" name="Picture 1025"/>
          <p:cNvPicPr>
            <a:picLocks noChangeAspect="1" noChangeArrowheads="1"/>
          </p:cNvPicPr>
          <p:nvPr/>
        </p:nvPicPr>
        <p:blipFill>
          <a:blip r:embed="rId3" cstate="print"/>
          <a:srcRect/>
          <a:stretch>
            <a:fillRect/>
          </a:stretch>
        </p:blipFill>
        <p:spPr bwMode="auto">
          <a:xfrm>
            <a:off x="5181600" y="1939925"/>
            <a:ext cx="3810000" cy="2784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a:noFill/>
        </p:spPr>
        <p:txBody>
          <a:bodyPr/>
          <a:lstStyle/>
          <a:p>
            <a:fld id="{AC896DC6-3B68-4D78-89A6-F438DCA5E059}" type="slidenum">
              <a:rPr lang="en-US"/>
              <a:pPr/>
              <a:t>16</a:t>
            </a:fld>
            <a:endParaRPr lang="en-US"/>
          </a:p>
        </p:txBody>
      </p:sp>
      <p:sp>
        <p:nvSpPr>
          <p:cNvPr id="18435" name="Rectangle 2"/>
          <p:cNvSpPr>
            <a:spLocks noGrp="1" noChangeArrowheads="1"/>
          </p:cNvSpPr>
          <p:nvPr>
            <p:ph type="title"/>
          </p:nvPr>
        </p:nvSpPr>
        <p:spPr/>
        <p:txBody>
          <a:bodyPr/>
          <a:lstStyle/>
          <a:p>
            <a:pPr eaLnBrk="1" hangingPunct="1"/>
            <a:r>
              <a:rPr lang="en-US" sz="4000" smtClean="0"/>
              <a:t>Case Study:</a:t>
            </a:r>
            <a:r>
              <a:rPr lang="en-US" smtClean="0"/>
              <a:t> Patriot missile</a:t>
            </a:r>
          </a:p>
        </p:txBody>
      </p:sp>
      <p:sp>
        <p:nvSpPr>
          <p:cNvPr id="18436" name="Rectangle 3"/>
          <p:cNvSpPr>
            <a:spLocks noGrp="1" noChangeArrowheads="1"/>
          </p:cNvSpPr>
          <p:nvPr>
            <p:ph type="body" idx="1"/>
          </p:nvPr>
        </p:nvSpPr>
        <p:spPr>
          <a:xfrm>
            <a:off x="457200" y="1600200"/>
            <a:ext cx="4876800" cy="4724400"/>
          </a:xfrm>
        </p:spPr>
        <p:txBody>
          <a:bodyPr/>
          <a:lstStyle/>
          <a:p>
            <a:pPr eaLnBrk="1" hangingPunct="1">
              <a:lnSpc>
                <a:spcPct val="90000"/>
              </a:lnSpc>
            </a:pPr>
            <a:r>
              <a:rPr lang="en-US" smtClean="0"/>
              <a:t>The 1991 Gulf War</a:t>
            </a:r>
            <a:endParaRPr lang="en-US" b="1" smtClean="0"/>
          </a:p>
          <a:p>
            <a:pPr eaLnBrk="1" hangingPunct="1">
              <a:lnSpc>
                <a:spcPct val="90000"/>
              </a:lnSpc>
            </a:pPr>
            <a:r>
              <a:rPr lang="en-US" b="1" smtClean="0"/>
              <a:t>The Problem:</a:t>
            </a:r>
            <a:r>
              <a:rPr lang="en-US" smtClean="0"/>
              <a:t> A SCUD missile killed 28 Americans and wounded 98 others.</a:t>
            </a:r>
          </a:p>
          <a:p>
            <a:pPr eaLnBrk="1" hangingPunct="1">
              <a:lnSpc>
                <a:spcPct val="90000"/>
              </a:lnSpc>
            </a:pPr>
            <a:r>
              <a:rPr lang="en-US" b="1" smtClean="0"/>
              <a:t>The Reason:</a:t>
            </a:r>
            <a:r>
              <a:rPr lang="en-US" smtClean="0"/>
              <a:t> The software for the Patriot anti-missile missile contained a cumulative timing fault.</a:t>
            </a:r>
          </a:p>
          <a:p>
            <a:pPr eaLnBrk="1" hangingPunct="1">
              <a:lnSpc>
                <a:spcPct val="90000"/>
              </a:lnSpc>
            </a:pPr>
            <a:endParaRPr lang="en-US" smtClean="0"/>
          </a:p>
        </p:txBody>
      </p:sp>
      <p:sp>
        <p:nvSpPr>
          <p:cNvPr id="18437" name="Text Box 2"/>
          <p:cNvSpPr txBox="1">
            <a:spLocks noChangeArrowheads="1"/>
          </p:cNvSpPr>
          <p:nvPr/>
        </p:nvSpPr>
        <p:spPr bwMode="auto">
          <a:xfrm>
            <a:off x="5943600" y="6477000"/>
            <a:ext cx="3213100" cy="228600"/>
          </a:xfrm>
          <a:prstGeom prst="rect">
            <a:avLst/>
          </a:prstGeom>
          <a:noFill/>
          <a:ln w="9525">
            <a:noFill/>
            <a:miter lim="800000"/>
            <a:headEnd/>
            <a:tailEnd/>
          </a:ln>
        </p:spPr>
        <p:txBody>
          <a:bodyPr wrap="none">
            <a:spAutoFit/>
          </a:bodyPr>
          <a:lstStyle/>
          <a:p>
            <a:r>
              <a:rPr lang="en-US" sz="900">
                <a:latin typeface="Times New Roman" pitchFamily="18" charset="0"/>
              </a:rPr>
              <a:t>                  image from www.ieee-virtual-museum.org, June, 2006</a:t>
            </a:r>
          </a:p>
        </p:txBody>
      </p:sp>
      <p:pic>
        <p:nvPicPr>
          <p:cNvPr id="18438" name="Picture 4"/>
          <p:cNvPicPr>
            <a:picLocks noChangeAspect="1" noChangeArrowheads="1"/>
          </p:cNvPicPr>
          <p:nvPr/>
        </p:nvPicPr>
        <p:blipFill>
          <a:blip r:embed="rId3" cstate="print"/>
          <a:srcRect/>
          <a:stretch>
            <a:fillRect/>
          </a:stretch>
        </p:blipFill>
        <p:spPr bwMode="auto">
          <a:xfrm>
            <a:off x="5334000" y="2057400"/>
            <a:ext cx="3581400" cy="3136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a:noFill/>
        </p:spPr>
        <p:txBody>
          <a:bodyPr/>
          <a:lstStyle/>
          <a:p>
            <a:fld id="{942EBF0A-CDA6-480D-91A8-EBFF980C8B04}" type="slidenum">
              <a:rPr lang="en-US"/>
              <a:pPr/>
              <a:t>17</a:t>
            </a:fld>
            <a:endParaRPr lang="en-US"/>
          </a:p>
        </p:txBody>
      </p:sp>
      <p:sp>
        <p:nvSpPr>
          <p:cNvPr id="19459" name="Rectangle 2"/>
          <p:cNvSpPr>
            <a:spLocks noGrp="1" noChangeArrowheads="1"/>
          </p:cNvSpPr>
          <p:nvPr>
            <p:ph type="title"/>
          </p:nvPr>
        </p:nvSpPr>
        <p:spPr/>
        <p:txBody>
          <a:bodyPr/>
          <a:lstStyle/>
          <a:p>
            <a:pPr eaLnBrk="1" hangingPunct="1"/>
            <a:r>
              <a:rPr lang="en-US" sz="4000" smtClean="0"/>
              <a:t>Case Study:</a:t>
            </a:r>
            <a:r>
              <a:rPr lang="en-US" smtClean="0"/>
              <a:t> Ariane-5 Rocket</a:t>
            </a:r>
          </a:p>
        </p:txBody>
      </p:sp>
      <p:sp>
        <p:nvSpPr>
          <p:cNvPr id="19460" name="Rectangle 3"/>
          <p:cNvSpPr>
            <a:spLocks noGrp="1" noChangeArrowheads="1"/>
          </p:cNvSpPr>
          <p:nvPr>
            <p:ph type="body" idx="1"/>
          </p:nvPr>
        </p:nvSpPr>
        <p:spPr>
          <a:xfrm>
            <a:off x="457200" y="1600200"/>
            <a:ext cx="4800600" cy="4724400"/>
          </a:xfrm>
        </p:spPr>
        <p:txBody>
          <a:bodyPr/>
          <a:lstStyle/>
          <a:p>
            <a:pPr eaLnBrk="1" hangingPunct="1"/>
            <a:r>
              <a:rPr lang="en-US" sz="2800" smtClean="0"/>
              <a:t>A 1996 space launch</a:t>
            </a:r>
            <a:endParaRPr lang="en-US" sz="2800" b="1" smtClean="0"/>
          </a:p>
          <a:p>
            <a:pPr eaLnBrk="1" hangingPunct="1"/>
            <a:r>
              <a:rPr lang="en-US" sz="2800" b="1" smtClean="0"/>
              <a:t>The Problem:</a:t>
            </a:r>
            <a:r>
              <a:rPr lang="en-US" sz="2800" smtClean="0"/>
              <a:t> The rocket exploded 39 seconds after liftoff, destroying the rocket and $.5 billion of cargo.</a:t>
            </a:r>
          </a:p>
          <a:p>
            <a:pPr eaLnBrk="1" hangingPunct="1"/>
            <a:r>
              <a:rPr lang="en-US" sz="2800" b="1" smtClean="0"/>
              <a:t>The Reason: </a:t>
            </a:r>
            <a:r>
              <a:rPr lang="en-US" sz="2800" smtClean="0"/>
              <a:t>The rocket activated its own self-destruct system upon encountering undocumented conditions.</a:t>
            </a:r>
          </a:p>
        </p:txBody>
      </p:sp>
      <p:sp>
        <p:nvSpPr>
          <p:cNvPr id="19461" name="Text Box 1024"/>
          <p:cNvSpPr txBox="1">
            <a:spLocks noChangeArrowheads="1"/>
          </p:cNvSpPr>
          <p:nvPr/>
        </p:nvSpPr>
        <p:spPr bwMode="auto">
          <a:xfrm>
            <a:off x="6375400" y="6477000"/>
            <a:ext cx="2768600" cy="228600"/>
          </a:xfrm>
          <a:prstGeom prst="rect">
            <a:avLst/>
          </a:prstGeom>
          <a:noFill/>
          <a:ln w="9525">
            <a:noFill/>
            <a:miter lim="800000"/>
            <a:headEnd/>
            <a:tailEnd/>
          </a:ln>
        </p:spPr>
        <p:txBody>
          <a:bodyPr wrap="none">
            <a:spAutoFit/>
          </a:bodyPr>
          <a:lstStyle/>
          <a:p>
            <a:r>
              <a:rPr lang="en-US" sz="900">
                <a:latin typeface="Times New Roman" pitchFamily="18" charset="0"/>
              </a:rPr>
              <a:t>                  image from www.ariadne-mtc.de, June, 2006</a:t>
            </a:r>
          </a:p>
        </p:txBody>
      </p:sp>
      <p:pic>
        <p:nvPicPr>
          <p:cNvPr id="19462" name="Picture 1025"/>
          <p:cNvPicPr>
            <a:picLocks noChangeAspect="1" noChangeArrowheads="1"/>
          </p:cNvPicPr>
          <p:nvPr/>
        </p:nvPicPr>
        <p:blipFill>
          <a:blip r:embed="rId3" cstate="print"/>
          <a:srcRect/>
          <a:stretch>
            <a:fillRect/>
          </a:stretch>
        </p:blipFill>
        <p:spPr bwMode="auto">
          <a:xfrm>
            <a:off x="6019800" y="1676400"/>
            <a:ext cx="2451100"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0"/>
          </p:nvPr>
        </p:nvSpPr>
        <p:spPr>
          <a:noFill/>
        </p:spPr>
        <p:txBody>
          <a:bodyPr/>
          <a:lstStyle/>
          <a:p>
            <a:fld id="{2032DB57-173D-442A-A3B8-DF9C500B5AFF}" type="slidenum">
              <a:rPr lang="en-US"/>
              <a:pPr/>
              <a:t>18</a:t>
            </a:fld>
            <a:endParaRPr lang="en-US"/>
          </a:p>
        </p:txBody>
      </p:sp>
      <p:sp>
        <p:nvSpPr>
          <p:cNvPr id="20483" name="Rectangle 2"/>
          <p:cNvSpPr>
            <a:spLocks noGrp="1" noChangeArrowheads="1"/>
          </p:cNvSpPr>
          <p:nvPr>
            <p:ph type="title"/>
          </p:nvPr>
        </p:nvSpPr>
        <p:spPr/>
        <p:txBody>
          <a:bodyPr/>
          <a:lstStyle/>
          <a:p>
            <a:pPr eaLnBrk="1" hangingPunct="1"/>
            <a:r>
              <a:rPr lang="en-US" sz="4000" smtClean="0"/>
              <a:t>Case Study:</a:t>
            </a:r>
            <a:r>
              <a:rPr lang="en-US" smtClean="0"/>
              <a:t> Netscape</a:t>
            </a:r>
          </a:p>
        </p:txBody>
      </p:sp>
      <p:sp>
        <p:nvSpPr>
          <p:cNvPr id="20484" name="Rectangle 3"/>
          <p:cNvSpPr>
            <a:spLocks noGrp="1" noChangeArrowheads="1"/>
          </p:cNvSpPr>
          <p:nvPr>
            <p:ph type="body" idx="1"/>
          </p:nvPr>
        </p:nvSpPr>
        <p:spPr>
          <a:xfrm>
            <a:off x="457200" y="1600200"/>
            <a:ext cx="8229600" cy="4495800"/>
          </a:xfrm>
        </p:spPr>
        <p:txBody>
          <a:bodyPr/>
          <a:lstStyle/>
          <a:p>
            <a:pPr eaLnBrk="1" hangingPunct="1"/>
            <a:r>
              <a:rPr lang="en-US" b="1" smtClean="0"/>
              <a:t>The Problem:</a:t>
            </a:r>
            <a:r>
              <a:rPr lang="en-US" smtClean="0"/>
              <a:t>  NS                                 lost market share to                                 Microsoft IE in the                                 1990 browser wars. </a:t>
            </a:r>
          </a:p>
          <a:p>
            <a:pPr eaLnBrk="1" hangingPunct="1"/>
            <a:r>
              <a:rPr lang="en-US" b="1" smtClean="0"/>
              <a:t>The Reason:</a:t>
            </a:r>
            <a:r>
              <a:rPr lang="en-US" smtClean="0"/>
              <a:t> </a:t>
            </a:r>
          </a:p>
          <a:p>
            <a:pPr lvl="1" eaLnBrk="1" hangingPunct="1"/>
            <a:r>
              <a:rPr lang="en-US" smtClean="0"/>
              <a:t>Netscape blames Microsoft’s predatory practices.</a:t>
            </a:r>
          </a:p>
          <a:p>
            <a:pPr lvl="1" eaLnBrk="1" hangingPunct="1"/>
            <a:r>
              <a:rPr lang="en-US" smtClean="0"/>
              <a:t>Cusimono/Yaffe blame Netscape’s emphasis on time-to-market at the expense of design.</a:t>
            </a:r>
          </a:p>
        </p:txBody>
      </p:sp>
      <p:sp>
        <p:nvSpPr>
          <p:cNvPr id="20485" name="Text Box 1024"/>
          <p:cNvSpPr txBox="1">
            <a:spLocks noChangeArrowheads="1"/>
          </p:cNvSpPr>
          <p:nvPr/>
        </p:nvSpPr>
        <p:spPr bwMode="auto">
          <a:xfrm>
            <a:off x="6375400" y="6477000"/>
            <a:ext cx="2705100" cy="228600"/>
          </a:xfrm>
          <a:prstGeom prst="rect">
            <a:avLst/>
          </a:prstGeom>
          <a:noFill/>
          <a:ln w="9525">
            <a:noFill/>
            <a:miter lim="800000"/>
            <a:headEnd/>
            <a:tailEnd/>
          </a:ln>
        </p:spPr>
        <p:txBody>
          <a:bodyPr wrap="none">
            <a:spAutoFit/>
          </a:bodyPr>
          <a:lstStyle/>
          <a:p>
            <a:r>
              <a:rPr lang="en-US" sz="900">
                <a:latin typeface="Times New Roman" pitchFamily="18" charset="0"/>
              </a:rPr>
              <a:t>                  image from www.netscape.com, June, 2006</a:t>
            </a:r>
          </a:p>
        </p:txBody>
      </p:sp>
      <p:pic>
        <p:nvPicPr>
          <p:cNvPr id="20486" name="Picture 1025"/>
          <p:cNvPicPr>
            <a:picLocks noChangeAspect="1" noChangeArrowheads="1"/>
          </p:cNvPicPr>
          <p:nvPr/>
        </p:nvPicPr>
        <p:blipFill>
          <a:blip r:embed="rId3" cstate="print"/>
          <a:srcRect/>
          <a:stretch>
            <a:fillRect/>
          </a:stretch>
        </p:blipFill>
        <p:spPr bwMode="auto">
          <a:xfrm>
            <a:off x="5257800" y="2047875"/>
            <a:ext cx="3200400" cy="21653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a:noFill/>
        </p:spPr>
        <p:txBody>
          <a:bodyPr/>
          <a:lstStyle/>
          <a:p>
            <a:fld id="{750BC4EF-EB65-4620-B0EB-EF8579837626}" type="slidenum">
              <a:rPr lang="en-US"/>
              <a:pPr/>
              <a:t>19</a:t>
            </a:fld>
            <a:endParaRPr lang="en-US"/>
          </a:p>
        </p:txBody>
      </p:sp>
      <p:sp>
        <p:nvSpPr>
          <p:cNvPr id="21507" name="Rectangle 2"/>
          <p:cNvSpPr>
            <a:spLocks noGrp="1" noChangeArrowheads="1"/>
          </p:cNvSpPr>
          <p:nvPr>
            <p:ph type="title"/>
          </p:nvPr>
        </p:nvSpPr>
        <p:spPr/>
        <p:txBody>
          <a:bodyPr/>
          <a:lstStyle/>
          <a:p>
            <a:pPr eaLnBrk="1" hangingPunct="1"/>
            <a:r>
              <a:rPr lang="en-US" sz="4000" smtClean="0"/>
              <a:t>Case Study:</a:t>
            </a:r>
            <a:r>
              <a:rPr lang="en-US" smtClean="0"/>
              <a:t> MyDoom Worm</a:t>
            </a:r>
          </a:p>
        </p:txBody>
      </p:sp>
      <p:sp>
        <p:nvSpPr>
          <p:cNvPr id="21508" name="Rectangle 3"/>
          <p:cNvSpPr>
            <a:spLocks noGrp="1" noChangeArrowheads="1"/>
          </p:cNvSpPr>
          <p:nvPr>
            <p:ph type="body" idx="1"/>
          </p:nvPr>
        </p:nvSpPr>
        <p:spPr>
          <a:xfrm>
            <a:off x="457200" y="1600200"/>
            <a:ext cx="5029200" cy="4495800"/>
          </a:xfrm>
        </p:spPr>
        <p:txBody>
          <a:bodyPr/>
          <a:lstStyle/>
          <a:p>
            <a:pPr eaLnBrk="1" hangingPunct="1"/>
            <a:r>
              <a:rPr lang="en-US" smtClean="0"/>
              <a:t>Self-contained malware</a:t>
            </a:r>
            <a:endParaRPr lang="en-US" b="1" smtClean="0"/>
          </a:p>
          <a:p>
            <a:pPr eaLnBrk="1" hangingPunct="1"/>
            <a:r>
              <a:rPr lang="en-US" b="1" smtClean="0"/>
              <a:t>The Problem:</a:t>
            </a:r>
            <a:r>
              <a:rPr lang="en-US" smtClean="0"/>
              <a:t> A program, perhaps written for hire, got out  of control. </a:t>
            </a:r>
          </a:p>
          <a:p>
            <a:pPr eaLnBrk="1" hangingPunct="1"/>
            <a:r>
              <a:rPr lang="en-US" b="1" smtClean="0"/>
              <a:t>The Reason: </a:t>
            </a:r>
            <a:r>
              <a:rPr lang="en-US" smtClean="0"/>
              <a:t>People were duped into</a:t>
            </a:r>
            <a:r>
              <a:rPr lang="en-US" b="1" smtClean="0"/>
              <a:t> </a:t>
            </a:r>
            <a:r>
              <a:rPr lang="en-US" smtClean="0"/>
              <a:t>voluntarily</a:t>
            </a:r>
            <a:r>
              <a:rPr lang="en-US" b="1" smtClean="0"/>
              <a:t> </a:t>
            </a:r>
            <a:r>
              <a:rPr lang="en-US" smtClean="0"/>
              <a:t>executing the self-replicating program.</a:t>
            </a:r>
          </a:p>
        </p:txBody>
      </p:sp>
      <p:pic>
        <p:nvPicPr>
          <p:cNvPr id="21509" name="Picture 4"/>
          <p:cNvPicPr>
            <a:picLocks noChangeAspect="1" noChangeArrowheads="1"/>
          </p:cNvPicPr>
          <p:nvPr/>
        </p:nvPicPr>
        <p:blipFill>
          <a:blip r:embed="rId3" cstate="print"/>
          <a:srcRect/>
          <a:stretch>
            <a:fillRect/>
          </a:stretch>
        </p:blipFill>
        <p:spPr bwMode="auto">
          <a:xfrm>
            <a:off x="5410200" y="2039938"/>
            <a:ext cx="3581400" cy="3446462"/>
          </a:xfrm>
          <a:prstGeom prst="rect">
            <a:avLst/>
          </a:prstGeom>
          <a:noFill/>
          <a:ln w="9525">
            <a:noFill/>
            <a:miter lim="800000"/>
            <a:headEnd/>
            <a:tailEnd/>
          </a:ln>
        </p:spPr>
      </p:pic>
      <p:sp>
        <p:nvSpPr>
          <p:cNvPr id="21510" name="Text Box 5"/>
          <p:cNvSpPr txBox="1">
            <a:spLocks noChangeArrowheads="1"/>
          </p:cNvSpPr>
          <p:nvPr/>
        </p:nvSpPr>
        <p:spPr bwMode="auto">
          <a:xfrm>
            <a:off x="6788150" y="6477000"/>
            <a:ext cx="2355850" cy="228600"/>
          </a:xfrm>
          <a:prstGeom prst="rect">
            <a:avLst/>
          </a:prstGeom>
          <a:noFill/>
          <a:ln w="9525">
            <a:noFill/>
            <a:miter lim="800000"/>
            <a:headEnd/>
            <a:tailEnd/>
          </a:ln>
        </p:spPr>
        <p:txBody>
          <a:bodyPr wrap="none">
            <a:spAutoFit/>
          </a:bodyPr>
          <a:lstStyle/>
          <a:p>
            <a:r>
              <a:rPr lang="en-US" sz="900">
                <a:latin typeface="Times New Roman" pitchFamily="18" charset="0"/>
              </a:rPr>
              <a:t>                  image from www.bsi.de, June, 2006</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1"/>
          <p:cNvSpPr>
            <a:spLocks noGrp="1"/>
          </p:cNvSpPr>
          <p:nvPr>
            <p:ph type="sldNum" sz="quarter" idx="10"/>
          </p:nvPr>
        </p:nvSpPr>
        <p:spPr>
          <a:noFill/>
        </p:spPr>
        <p:txBody>
          <a:bodyPr/>
          <a:lstStyle/>
          <a:p>
            <a:fld id="{A7937817-D34E-4EE8-824B-DA0404A727E6}" type="slidenum">
              <a:rPr lang="en-US"/>
              <a:pPr/>
              <a:t>2</a:t>
            </a:fld>
            <a:endParaRPr lang="en-US"/>
          </a:p>
        </p:txBody>
      </p:sp>
      <p:pic>
        <p:nvPicPr>
          <p:cNvPr id="4099" name="Picture 2" descr="dilbert1"/>
          <p:cNvPicPr>
            <a:picLocks noChangeAspect="1" noChangeArrowheads="1"/>
          </p:cNvPicPr>
          <p:nvPr/>
        </p:nvPicPr>
        <p:blipFill>
          <a:blip r:embed="rId3" cstate="print"/>
          <a:srcRect/>
          <a:stretch>
            <a:fillRect/>
          </a:stretch>
        </p:blipFill>
        <p:spPr bwMode="auto">
          <a:xfrm>
            <a:off x="0" y="1676400"/>
            <a:ext cx="9144000" cy="3067050"/>
          </a:xfrm>
          <a:prstGeom prst="rect">
            <a:avLst/>
          </a:prstGeom>
          <a:noFill/>
          <a:ln w="9525">
            <a:noFill/>
            <a:miter lim="800000"/>
            <a:headEnd/>
            <a:tailEnd/>
          </a:ln>
        </p:spPr>
      </p:pic>
      <p:sp>
        <p:nvSpPr>
          <p:cNvPr id="4100" name="Text Box 3"/>
          <p:cNvSpPr txBox="1">
            <a:spLocks noChangeArrowheads="1"/>
          </p:cNvSpPr>
          <p:nvPr/>
        </p:nvSpPr>
        <p:spPr bwMode="auto">
          <a:xfrm>
            <a:off x="6854825" y="6613525"/>
            <a:ext cx="2289175" cy="244475"/>
          </a:xfrm>
          <a:prstGeom prst="rect">
            <a:avLst/>
          </a:prstGeom>
          <a:solidFill>
            <a:schemeClr val="bg1"/>
          </a:solidFill>
          <a:ln w="9525">
            <a:noFill/>
            <a:miter lim="800000"/>
            <a:headEnd/>
            <a:tailEnd/>
          </a:ln>
        </p:spPr>
        <p:txBody>
          <a:bodyPr wrap="none">
            <a:spAutoFit/>
          </a:bodyPr>
          <a:lstStyle/>
          <a:p>
            <a:r>
              <a:rPr lang="en-US" sz="1000">
                <a:latin typeface="Times New Roman" pitchFamily="18" charset="0"/>
              </a:rPr>
              <a:t>Dilbert © United Feature Syndicate, Inc.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0"/>
          </p:nvPr>
        </p:nvSpPr>
        <p:spPr>
          <a:noFill/>
        </p:spPr>
        <p:txBody>
          <a:bodyPr/>
          <a:lstStyle/>
          <a:p>
            <a:fld id="{985E6AF7-2450-40C7-8984-B980A9FDFA02}" type="slidenum">
              <a:rPr lang="en-US"/>
              <a:pPr/>
              <a:t>20</a:t>
            </a:fld>
            <a:endParaRPr lang="en-US"/>
          </a:p>
        </p:txBody>
      </p:sp>
      <p:sp>
        <p:nvSpPr>
          <p:cNvPr id="22531" name="Rectangle 2"/>
          <p:cNvSpPr>
            <a:spLocks noGrp="1" noChangeArrowheads="1"/>
          </p:cNvSpPr>
          <p:nvPr>
            <p:ph type="title"/>
          </p:nvPr>
        </p:nvSpPr>
        <p:spPr/>
        <p:txBody>
          <a:bodyPr/>
          <a:lstStyle/>
          <a:p>
            <a:pPr eaLnBrk="1" hangingPunct="1"/>
            <a:r>
              <a:rPr lang="en-US" sz="4000" smtClean="0"/>
              <a:t>Case Study:</a:t>
            </a:r>
            <a:r>
              <a:rPr lang="en-US" smtClean="0"/>
              <a:t> Ping of Death</a:t>
            </a:r>
          </a:p>
        </p:txBody>
      </p:sp>
      <p:sp>
        <p:nvSpPr>
          <p:cNvPr id="22532" name="Rectangle 3"/>
          <p:cNvSpPr>
            <a:spLocks noGrp="1" noChangeArrowheads="1"/>
          </p:cNvSpPr>
          <p:nvPr>
            <p:ph type="body" idx="1"/>
          </p:nvPr>
        </p:nvSpPr>
        <p:spPr>
          <a:xfrm>
            <a:off x="457200" y="1600200"/>
            <a:ext cx="4876800" cy="4495800"/>
          </a:xfrm>
        </p:spPr>
        <p:txBody>
          <a:bodyPr/>
          <a:lstStyle/>
          <a:p>
            <a:pPr eaLnBrk="1" hangingPunct="1"/>
            <a:r>
              <a:rPr lang="en-US" smtClean="0"/>
              <a:t>Denial of service attack</a:t>
            </a:r>
            <a:endParaRPr lang="en-US" b="1" smtClean="0"/>
          </a:p>
          <a:p>
            <a:pPr eaLnBrk="1" hangingPunct="1"/>
            <a:r>
              <a:rPr lang="en-US" b="1" smtClean="0"/>
              <a:t>The Problem:</a:t>
            </a:r>
            <a:r>
              <a:rPr lang="en-US" smtClean="0"/>
              <a:t> A malicious network ping brings a machine down.</a:t>
            </a:r>
          </a:p>
          <a:p>
            <a:pPr eaLnBrk="1" hangingPunct="1"/>
            <a:r>
              <a:rPr lang="en-US" b="1" smtClean="0"/>
              <a:t>The Reason: </a:t>
            </a:r>
            <a:r>
              <a:rPr lang="en-US" smtClean="0"/>
              <a:t>The system software didn’t handle oversized packets.</a:t>
            </a:r>
          </a:p>
        </p:txBody>
      </p:sp>
      <p:sp>
        <p:nvSpPr>
          <p:cNvPr id="22533" name="Text Box 5"/>
          <p:cNvSpPr txBox="1">
            <a:spLocks noChangeArrowheads="1"/>
          </p:cNvSpPr>
          <p:nvPr/>
        </p:nvSpPr>
        <p:spPr bwMode="auto">
          <a:xfrm>
            <a:off x="6454775" y="6477000"/>
            <a:ext cx="2689225" cy="228600"/>
          </a:xfrm>
          <a:prstGeom prst="rect">
            <a:avLst/>
          </a:prstGeom>
          <a:noFill/>
          <a:ln w="9525">
            <a:noFill/>
            <a:miter lim="800000"/>
            <a:headEnd/>
            <a:tailEnd/>
          </a:ln>
        </p:spPr>
        <p:txBody>
          <a:bodyPr wrap="none">
            <a:spAutoFit/>
          </a:bodyPr>
          <a:lstStyle/>
          <a:p>
            <a:r>
              <a:rPr lang="en-US" sz="900">
                <a:latin typeface="Times New Roman" pitchFamily="18" charset="0"/>
              </a:rPr>
              <a:t>                  image fromwww.firestream.net, June, 2006</a:t>
            </a:r>
          </a:p>
        </p:txBody>
      </p:sp>
      <p:pic>
        <p:nvPicPr>
          <p:cNvPr id="22534" name="Picture 6"/>
          <p:cNvPicPr>
            <a:picLocks noChangeAspect="1" noChangeArrowheads="1"/>
          </p:cNvPicPr>
          <p:nvPr/>
        </p:nvPicPr>
        <p:blipFill>
          <a:blip r:embed="rId3" cstate="print"/>
          <a:srcRect/>
          <a:stretch>
            <a:fillRect/>
          </a:stretch>
        </p:blipFill>
        <p:spPr bwMode="auto">
          <a:xfrm>
            <a:off x="5334000" y="2133600"/>
            <a:ext cx="3657600" cy="2743200"/>
          </a:xfrm>
          <a:prstGeom prst="rect">
            <a:avLst/>
          </a:prstGeom>
          <a:noFill/>
          <a:ln w="9525">
            <a:noFill/>
            <a:miter lim="800000"/>
            <a:headEnd/>
            <a:tailEnd/>
          </a:ln>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0"/>
          </p:nvPr>
        </p:nvSpPr>
        <p:spPr>
          <a:noFill/>
        </p:spPr>
        <p:txBody>
          <a:bodyPr/>
          <a:lstStyle/>
          <a:p>
            <a:fld id="{1D31D4FD-15F7-49D8-8738-86B33690B046}" type="slidenum">
              <a:rPr lang="en-US"/>
              <a:pPr/>
              <a:t>21</a:t>
            </a:fld>
            <a:endParaRPr lang="en-US"/>
          </a:p>
        </p:txBody>
      </p:sp>
      <p:pic>
        <p:nvPicPr>
          <p:cNvPr id="23555" name="Picture 6"/>
          <p:cNvPicPr>
            <a:picLocks noChangeAspect="1" noChangeArrowheads="1"/>
          </p:cNvPicPr>
          <p:nvPr/>
        </p:nvPicPr>
        <p:blipFill>
          <a:blip r:embed="rId3" cstate="print"/>
          <a:srcRect/>
          <a:stretch>
            <a:fillRect/>
          </a:stretch>
        </p:blipFill>
        <p:spPr bwMode="auto">
          <a:xfrm>
            <a:off x="5334000" y="2133600"/>
            <a:ext cx="3657600" cy="3308350"/>
          </a:xfrm>
          <a:prstGeom prst="rect">
            <a:avLst/>
          </a:prstGeom>
          <a:noFill/>
          <a:ln w="9525">
            <a:noFill/>
            <a:miter lim="800000"/>
            <a:headEnd/>
            <a:tailEnd/>
          </a:ln>
        </p:spPr>
      </p:pic>
      <p:sp>
        <p:nvSpPr>
          <p:cNvPr id="23556" name="Rectangle 2"/>
          <p:cNvSpPr>
            <a:spLocks noGrp="1" noChangeArrowheads="1"/>
          </p:cNvSpPr>
          <p:nvPr>
            <p:ph type="title"/>
          </p:nvPr>
        </p:nvSpPr>
        <p:spPr/>
        <p:txBody>
          <a:bodyPr/>
          <a:lstStyle/>
          <a:p>
            <a:pPr eaLnBrk="1" hangingPunct="1"/>
            <a:r>
              <a:rPr lang="en-US" sz="4000" smtClean="0"/>
              <a:t>Case Study:</a:t>
            </a:r>
            <a:r>
              <a:rPr lang="en-US" smtClean="0"/>
              <a:t> Longhorn/Vista</a:t>
            </a:r>
          </a:p>
        </p:txBody>
      </p:sp>
      <p:sp>
        <p:nvSpPr>
          <p:cNvPr id="23557" name="Rectangle 3"/>
          <p:cNvSpPr>
            <a:spLocks noGrp="1" noChangeArrowheads="1"/>
          </p:cNvSpPr>
          <p:nvPr>
            <p:ph type="body" idx="1"/>
          </p:nvPr>
        </p:nvSpPr>
        <p:spPr>
          <a:xfrm>
            <a:off x="457200" y="1600200"/>
            <a:ext cx="4876800" cy="4495800"/>
          </a:xfrm>
        </p:spPr>
        <p:txBody>
          <a:bodyPr/>
          <a:lstStyle/>
          <a:p>
            <a:pPr eaLnBrk="1" hangingPunct="1"/>
            <a:r>
              <a:rPr lang="en-US" b="1" smtClean="0"/>
              <a:t>The Problem:</a:t>
            </a:r>
            <a:r>
              <a:rPr lang="en-US" smtClean="0"/>
              <a:t> Delays in delivery</a:t>
            </a:r>
          </a:p>
          <a:p>
            <a:pPr eaLnBrk="1" hangingPunct="1"/>
            <a:r>
              <a:rPr lang="en-US" b="1" smtClean="0"/>
              <a:t>The Reason: </a:t>
            </a:r>
            <a:r>
              <a:rPr lang="en-US" smtClean="0"/>
              <a:t>Non-modular software</a:t>
            </a:r>
          </a:p>
        </p:txBody>
      </p:sp>
      <p:sp>
        <p:nvSpPr>
          <p:cNvPr id="23558" name="Text Box 4"/>
          <p:cNvSpPr txBox="1">
            <a:spLocks noChangeArrowheads="1"/>
          </p:cNvSpPr>
          <p:nvPr/>
        </p:nvSpPr>
        <p:spPr bwMode="auto">
          <a:xfrm>
            <a:off x="6400800" y="6477000"/>
            <a:ext cx="2730500" cy="228600"/>
          </a:xfrm>
          <a:prstGeom prst="rect">
            <a:avLst/>
          </a:prstGeom>
          <a:noFill/>
          <a:ln w="9525">
            <a:noFill/>
            <a:miter lim="800000"/>
            <a:headEnd/>
            <a:tailEnd/>
          </a:ln>
        </p:spPr>
        <p:txBody>
          <a:bodyPr wrap="none">
            <a:spAutoFit/>
          </a:bodyPr>
          <a:lstStyle/>
          <a:p>
            <a:r>
              <a:rPr lang="en-US" sz="900">
                <a:latin typeface="Times New Roman" pitchFamily="18" charset="0"/>
              </a:rPr>
              <a:t>                  image from www.microsoft.com, July, 2006</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cstate="print"/>
          <a:srcRect/>
          <a:stretch>
            <a:fillRect/>
          </a:stretch>
        </p:blipFill>
        <p:spPr bwMode="auto">
          <a:xfrm>
            <a:off x="5638800" y="1066800"/>
            <a:ext cx="3124200" cy="4676775"/>
          </a:xfrm>
          <a:prstGeom prst="rect">
            <a:avLst/>
          </a:prstGeom>
          <a:noFill/>
          <a:ln w="9525">
            <a:noFill/>
            <a:miter lim="800000"/>
            <a:headEnd/>
            <a:tailEnd/>
          </a:ln>
        </p:spPr>
      </p:pic>
      <p:sp>
        <p:nvSpPr>
          <p:cNvPr id="24579" name="Slide Number Placeholder 3"/>
          <p:cNvSpPr>
            <a:spLocks noGrp="1"/>
          </p:cNvSpPr>
          <p:nvPr>
            <p:ph type="sldNum" sz="quarter" idx="10"/>
          </p:nvPr>
        </p:nvSpPr>
        <p:spPr>
          <a:noFill/>
        </p:spPr>
        <p:txBody>
          <a:bodyPr/>
          <a:lstStyle/>
          <a:p>
            <a:fld id="{1F84823B-46CA-4013-8666-F39C22583BC1}" type="slidenum">
              <a:rPr lang="en-US"/>
              <a:pPr/>
              <a:t>22</a:t>
            </a:fld>
            <a:endParaRPr lang="en-US"/>
          </a:p>
        </p:txBody>
      </p:sp>
      <p:sp>
        <p:nvSpPr>
          <p:cNvPr id="24580" name="Rectangle 2"/>
          <p:cNvSpPr>
            <a:spLocks noGrp="1" noChangeArrowheads="1"/>
          </p:cNvSpPr>
          <p:nvPr>
            <p:ph type="title"/>
          </p:nvPr>
        </p:nvSpPr>
        <p:spPr/>
        <p:txBody>
          <a:bodyPr/>
          <a:lstStyle/>
          <a:p>
            <a:pPr eaLnBrk="1" hangingPunct="1"/>
            <a:r>
              <a:rPr lang="en-US" sz="4000" smtClean="0"/>
              <a:t>Case Study:</a:t>
            </a:r>
            <a:r>
              <a:rPr lang="en-US" smtClean="0"/>
              <a:t> Lockheed F-22</a:t>
            </a:r>
          </a:p>
        </p:txBody>
      </p:sp>
      <p:sp>
        <p:nvSpPr>
          <p:cNvPr id="24581" name="Rectangle 3"/>
          <p:cNvSpPr>
            <a:spLocks noGrp="1" noChangeArrowheads="1"/>
          </p:cNvSpPr>
          <p:nvPr>
            <p:ph type="body" idx="1"/>
          </p:nvPr>
        </p:nvSpPr>
        <p:spPr>
          <a:xfrm>
            <a:off x="457200" y="1600200"/>
            <a:ext cx="4876800" cy="4495800"/>
          </a:xfrm>
        </p:spPr>
        <p:txBody>
          <a:bodyPr/>
          <a:lstStyle/>
          <a:p>
            <a:pPr eaLnBrk="1" hangingPunct="1"/>
            <a:r>
              <a:rPr lang="en-US" b="1" smtClean="0"/>
              <a:t>The Problem:</a:t>
            </a:r>
            <a:r>
              <a:rPr lang="en-US" smtClean="0"/>
              <a:t> Crossing the international dateline crashes all avionics computers</a:t>
            </a:r>
          </a:p>
          <a:p>
            <a:pPr eaLnBrk="1" hangingPunct="1"/>
            <a:r>
              <a:rPr lang="en-US" b="1" smtClean="0"/>
              <a:t>The Reason: </a:t>
            </a:r>
            <a:r>
              <a:rPr lang="en-US" smtClean="0"/>
              <a:t>software error, weak testing</a:t>
            </a:r>
          </a:p>
        </p:txBody>
      </p:sp>
      <p:sp>
        <p:nvSpPr>
          <p:cNvPr id="24582" name="Text Box 4"/>
          <p:cNvSpPr txBox="1">
            <a:spLocks noChangeArrowheads="1"/>
          </p:cNvSpPr>
          <p:nvPr/>
        </p:nvSpPr>
        <p:spPr bwMode="auto">
          <a:xfrm>
            <a:off x="6324600" y="6477000"/>
            <a:ext cx="2865438" cy="230188"/>
          </a:xfrm>
          <a:prstGeom prst="rect">
            <a:avLst/>
          </a:prstGeom>
          <a:noFill/>
          <a:ln w="9525">
            <a:noFill/>
            <a:miter lim="800000"/>
            <a:headEnd/>
            <a:tailEnd/>
          </a:ln>
        </p:spPr>
        <p:txBody>
          <a:bodyPr wrap="none">
            <a:spAutoFit/>
          </a:bodyPr>
          <a:lstStyle/>
          <a:p>
            <a:r>
              <a:rPr lang="en-US" sz="900">
                <a:latin typeface="Times New Roman" pitchFamily="18" charset="0"/>
              </a:rPr>
              <a:t>                  image from www.flightglobal.com, Sept, 2007</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0"/>
          </p:nvPr>
        </p:nvSpPr>
        <p:spPr>
          <a:noFill/>
        </p:spPr>
        <p:txBody>
          <a:bodyPr/>
          <a:lstStyle/>
          <a:p>
            <a:fld id="{EB82A356-D05E-428C-99CD-917E64C7E0C0}" type="slidenum">
              <a:rPr lang="en-US"/>
              <a:pPr/>
              <a:t>23</a:t>
            </a:fld>
            <a:endParaRPr lang="en-US"/>
          </a:p>
        </p:txBody>
      </p:sp>
      <p:sp>
        <p:nvSpPr>
          <p:cNvPr id="25603" name="Text Box 2048"/>
          <p:cNvSpPr txBox="1">
            <a:spLocks noChangeArrowheads="1"/>
          </p:cNvSpPr>
          <p:nvPr/>
        </p:nvSpPr>
        <p:spPr bwMode="auto">
          <a:xfrm>
            <a:off x="6629400" y="6477000"/>
            <a:ext cx="2495550" cy="228600"/>
          </a:xfrm>
          <a:prstGeom prst="rect">
            <a:avLst/>
          </a:prstGeom>
          <a:noFill/>
          <a:ln w="9525">
            <a:noFill/>
            <a:miter lim="800000"/>
            <a:headEnd/>
            <a:tailEnd/>
          </a:ln>
        </p:spPr>
        <p:txBody>
          <a:bodyPr wrap="none">
            <a:spAutoFit/>
          </a:bodyPr>
          <a:lstStyle/>
          <a:p>
            <a:pPr algn="r"/>
            <a:r>
              <a:rPr lang="en-US" sz="900">
                <a:latin typeface="Times New Roman" pitchFamily="18" charset="0"/>
              </a:rPr>
              <a:t>                  images from: http://www.amazon.com/</a:t>
            </a:r>
          </a:p>
        </p:txBody>
      </p:sp>
      <p:sp>
        <p:nvSpPr>
          <p:cNvPr id="25604" name="Rectangle 2050"/>
          <p:cNvSpPr>
            <a:spLocks noGrp="1" noChangeArrowheads="1"/>
          </p:cNvSpPr>
          <p:nvPr>
            <p:ph type="title"/>
          </p:nvPr>
        </p:nvSpPr>
        <p:spPr>
          <a:xfrm>
            <a:off x="2392363" y="685800"/>
            <a:ext cx="6294437" cy="1066800"/>
          </a:xfrm>
          <a:noFill/>
        </p:spPr>
        <p:txBody>
          <a:bodyPr/>
          <a:lstStyle/>
          <a:p>
            <a:pPr eaLnBrk="1" hangingPunct="1"/>
            <a:r>
              <a:rPr lang="en-US" smtClean="0"/>
              <a:t>Fredrick P. Brooks </a:t>
            </a:r>
            <a:r>
              <a:rPr lang="en-US" sz="2400" smtClean="0"/>
              <a:t>(1931- )</a:t>
            </a:r>
            <a:r>
              <a:rPr lang="en-US" smtClean="0"/>
              <a:t/>
            </a:r>
            <a:br>
              <a:rPr lang="en-US" smtClean="0"/>
            </a:br>
            <a:r>
              <a:rPr lang="en-US" sz="3200" i="1" smtClean="0"/>
              <a:t>The Mythical Man-Month</a:t>
            </a:r>
          </a:p>
        </p:txBody>
      </p:sp>
      <p:pic>
        <p:nvPicPr>
          <p:cNvPr id="25605" name="Picture 2051" descr="brooks"/>
          <p:cNvPicPr>
            <a:picLocks noChangeAspect="1" noChangeArrowheads="1"/>
          </p:cNvPicPr>
          <p:nvPr/>
        </p:nvPicPr>
        <p:blipFill>
          <a:blip r:embed="rId3" cstate="print"/>
          <a:srcRect/>
          <a:stretch>
            <a:fillRect/>
          </a:stretch>
        </p:blipFill>
        <p:spPr bwMode="auto">
          <a:xfrm>
            <a:off x="755650" y="457200"/>
            <a:ext cx="1354138" cy="1981200"/>
          </a:xfrm>
          <a:prstGeom prst="rect">
            <a:avLst/>
          </a:prstGeom>
          <a:noFill/>
          <a:ln w="9525">
            <a:noFill/>
            <a:miter lim="800000"/>
            <a:headEnd/>
            <a:tailEnd/>
          </a:ln>
        </p:spPr>
      </p:pic>
      <p:pic>
        <p:nvPicPr>
          <p:cNvPr id="25606" name="Picture 2055" descr="mythical-man-month"/>
          <p:cNvPicPr>
            <a:picLocks noChangeAspect="1" noChangeArrowheads="1"/>
          </p:cNvPicPr>
          <p:nvPr/>
        </p:nvPicPr>
        <p:blipFill>
          <a:blip r:embed="rId4" cstate="print"/>
          <a:srcRect/>
          <a:stretch>
            <a:fillRect/>
          </a:stretch>
        </p:blipFill>
        <p:spPr bwMode="auto">
          <a:xfrm>
            <a:off x="3886200" y="2559050"/>
            <a:ext cx="1498600" cy="2209800"/>
          </a:xfrm>
          <a:prstGeom prst="rect">
            <a:avLst/>
          </a:prstGeom>
          <a:noFill/>
          <a:ln w="9525">
            <a:noFill/>
            <a:miter lim="800000"/>
            <a:headEnd/>
            <a:tailEnd/>
          </a:ln>
        </p:spPr>
      </p:pic>
      <p:sp>
        <p:nvSpPr>
          <p:cNvPr id="25607" name="Text Box 2056"/>
          <p:cNvSpPr txBox="1">
            <a:spLocks noChangeArrowheads="1"/>
          </p:cNvSpPr>
          <p:nvPr/>
        </p:nvSpPr>
        <p:spPr bwMode="auto">
          <a:xfrm>
            <a:off x="76200" y="2482850"/>
            <a:ext cx="3733800" cy="2287588"/>
          </a:xfrm>
          <a:prstGeom prst="rect">
            <a:avLst/>
          </a:prstGeom>
          <a:noFill/>
          <a:ln w="9525">
            <a:noFill/>
            <a:miter lim="800000"/>
            <a:headEnd/>
            <a:tailEnd/>
          </a:ln>
        </p:spPr>
        <p:txBody>
          <a:bodyPr>
            <a:spAutoFit/>
          </a:bodyPr>
          <a:lstStyle/>
          <a:p>
            <a:pPr algn="r"/>
            <a:r>
              <a:rPr lang="en-US" sz="2800" b="1">
                <a:latin typeface="Arial Unicode MS" pitchFamily="34" charset="-128"/>
              </a:rPr>
              <a:t>Joys of programming</a:t>
            </a:r>
          </a:p>
          <a:p>
            <a:pPr algn="r"/>
            <a:endParaRPr lang="en-US" sz="800" b="1">
              <a:latin typeface="Arial Unicode MS" pitchFamily="34" charset="-128"/>
            </a:endParaRPr>
          </a:p>
          <a:p>
            <a:pPr algn="r"/>
            <a:r>
              <a:rPr lang="en-US" sz="2000">
                <a:latin typeface="Arial Unicode MS" pitchFamily="34" charset="-128"/>
              </a:rPr>
              <a:t>We enjoy designing things because we are created in the image of God.</a:t>
            </a:r>
          </a:p>
          <a:p>
            <a:pPr algn="r"/>
            <a:endParaRPr lang="en-US" sz="800">
              <a:latin typeface="Arial Unicode MS" pitchFamily="34" charset="-128"/>
            </a:endParaRPr>
          </a:p>
          <a:p>
            <a:pPr algn="r"/>
            <a:r>
              <a:rPr lang="en-US" sz="2000">
                <a:latin typeface="Arial Unicode MS" pitchFamily="34" charset="-128"/>
              </a:rPr>
              <a:t>The computer is a powerful and rewarding tool to use.</a:t>
            </a:r>
          </a:p>
        </p:txBody>
      </p:sp>
      <p:sp>
        <p:nvSpPr>
          <p:cNvPr id="25608" name="Text Box 2057"/>
          <p:cNvSpPr txBox="1">
            <a:spLocks noChangeArrowheads="1"/>
          </p:cNvSpPr>
          <p:nvPr/>
        </p:nvSpPr>
        <p:spPr bwMode="auto">
          <a:xfrm>
            <a:off x="5410200" y="2482850"/>
            <a:ext cx="3810000" cy="2287588"/>
          </a:xfrm>
          <a:prstGeom prst="rect">
            <a:avLst/>
          </a:prstGeom>
          <a:noFill/>
          <a:ln w="9525">
            <a:noFill/>
            <a:miter lim="800000"/>
            <a:headEnd/>
            <a:tailEnd/>
          </a:ln>
        </p:spPr>
        <p:txBody>
          <a:bodyPr>
            <a:spAutoFit/>
          </a:bodyPr>
          <a:lstStyle/>
          <a:p>
            <a:r>
              <a:rPr lang="en-US" sz="2800" b="1">
                <a:latin typeface="Arial Unicode MS" pitchFamily="34" charset="-128"/>
              </a:rPr>
              <a:t>Woes of programming</a:t>
            </a:r>
          </a:p>
          <a:p>
            <a:endParaRPr lang="en-US" sz="800" b="1">
              <a:latin typeface="Arial Unicode MS" pitchFamily="34" charset="-128"/>
            </a:endParaRPr>
          </a:p>
          <a:p>
            <a:r>
              <a:rPr lang="en-US" sz="2000">
                <a:latin typeface="Arial Unicode MS" pitchFamily="34" charset="-128"/>
              </a:rPr>
              <a:t>The “mindless” details can be excessively tedious.</a:t>
            </a:r>
          </a:p>
          <a:p>
            <a:endParaRPr lang="en-US" sz="800">
              <a:latin typeface="Arial Unicode MS" pitchFamily="34" charset="-128"/>
            </a:endParaRPr>
          </a:p>
          <a:p>
            <a:endParaRPr lang="en-US" sz="2000">
              <a:latin typeface="Arial Unicode MS" pitchFamily="34" charset="-128"/>
            </a:endParaRPr>
          </a:p>
          <a:p>
            <a:r>
              <a:rPr lang="en-US" sz="2000">
                <a:latin typeface="Arial Unicode MS" pitchFamily="34" charset="-128"/>
              </a:rPr>
              <a:t>Products become obsolete too quickly.</a:t>
            </a:r>
          </a:p>
        </p:txBody>
      </p:sp>
      <p:sp>
        <p:nvSpPr>
          <p:cNvPr id="208906" name="Text Box 2058"/>
          <p:cNvSpPr txBox="1">
            <a:spLocks noChangeArrowheads="1"/>
          </p:cNvSpPr>
          <p:nvPr/>
        </p:nvSpPr>
        <p:spPr bwMode="auto">
          <a:xfrm>
            <a:off x="533400" y="5180013"/>
            <a:ext cx="8305800" cy="1587500"/>
          </a:xfrm>
          <a:prstGeom prst="rect">
            <a:avLst/>
          </a:prstGeom>
          <a:noFill/>
          <a:ln w="9525">
            <a:noFill/>
            <a:miter lim="800000"/>
            <a:headEnd/>
            <a:tailEnd/>
          </a:ln>
        </p:spPr>
        <p:txBody>
          <a:bodyPr>
            <a:spAutoFit/>
          </a:bodyPr>
          <a:lstStyle/>
          <a:p>
            <a:r>
              <a:rPr lang="en-US" i="1">
                <a:latin typeface="Arial Unicode MS" pitchFamily="34" charset="-128"/>
              </a:rPr>
              <a:t>As the child delights in his mud pie, so the adult enjoys building things, especially things of his own design.  I think this delight must be an image of God's delight in making things, a delight shown in the distinctness and newness of each leaf and each snowflake.</a:t>
            </a:r>
            <a:r>
              <a:rPr lang="en-US" sz="2000">
                <a:latin typeface="Arial Unicode MS" pitchFamily="34" charset="-128"/>
              </a:rPr>
              <a:t>        </a:t>
            </a:r>
            <a:r>
              <a:rPr lang="en-US" sz="1400">
                <a:latin typeface="Arial Unicode MS" pitchFamily="34" charset="-128"/>
              </a:rPr>
              <a:t>- F. P. Brooks, Jr.  </a:t>
            </a:r>
            <a:r>
              <a:rPr lang="en-US" sz="1400" i="1">
                <a:latin typeface="Arial Unicode MS" pitchFamily="34" charset="-128"/>
              </a:rPr>
              <a:t>The Mythical Man-Month</a:t>
            </a:r>
            <a:r>
              <a:rPr lang="en-US" sz="1400">
                <a:latin typeface="Arial Unicode MS" pitchFamily="34" charset="-128"/>
              </a:rPr>
              <a:t>, 1975</a:t>
            </a:r>
            <a:r>
              <a:rPr lang="en-US" sz="1600">
                <a:latin typeface="Arial Unicode MS" pitchFamily="34" charset="-128"/>
              </a:rPr>
              <a:t> </a:t>
            </a:r>
          </a:p>
          <a:p>
            <a:pPr>
              <a:spcBef>
                <a:spcPct val="50000"/>
              </a:spcBef>
            </a:pPr>
            <a:endParaRPr lang="en-US" sz="1600">
              <a:latin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89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6"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0"/>
          </p:nvPr>
        </p:nvSpPr>
        <p:spPr>
          <a:noFill/>
        </p:spPr>
        <p:txBody>
          <a:bodyPr/>
          <a:lstStyle/>
          <a:p>
            <a:fld id="{8023BF99-A8D9-4379-B2DE-D8F03C00A5B9}" type="slidenum">
              <a:rPr lang="en-US"/>
              <a:pPr/>
              <a:t>24</a:t>
            </a:fld>
            <a:endParaRPr lang="en-US"/>
          </a:p>
        </p:txBody>
      </p:sp>
      <p:sp>
        <p:nvSpPr>
          <p:cNvPr id="26627" name="Rectangle 2"/>
          <p:cNvSpPr>
            <a:spLocks noGrp="1" noChangeArrowheads="1"/>
          </p:cNvSpPr>
          <p:nvPr>
            <p:ph type="title"/>
          </p:nvPr>
        </p:nvSpPr>
        <p:spPr/>
        <p:txBody>
          <a:bodyPr/>
          <a:lstStyle/>
          <a:p>
            <a:pPr eaLnBrk="1" hangingPunct="1"/>
            <a:r>
              <a:rPr lang="en-US" smtClean="0"/>
              <a:t>A Christian Perspective?</a:t>
            </a:r>
          </a:p>
        </p:txBody>
      </p:sp>
      <p:sp>
        <p:nvSpPr>
          <p:cNvPr id="26628" name="Rectangle 3"/>
          <p:cNvSpPr>
            <a:spLocks noGrp="1" noChangeArrowheads="1"/>
          </p:cNvSpPr>
          <p:nvPr>
            <p:ph type="body" idx="1"/>
          </p:nvPr>
        </p:nvSpPr>
        <p:spPr>
          <a:xfrm>
            <a:off x="457200" y="1600200"/>
            <a:ext cx="7772400" cy="4724400"/>
          </a:xfrm>
        </p:spPr>
        <p:txBody>
          <a:bodyPr/>
          <a:lstStyle/>
          <a:p>
            <a:pPr eaLnBrk="1" hangingPunct="1"/>
            <a:r>
              <a:rPr lang="en-US" smtClean="0"/>
              <a:t>Why do we do all this stuff?  </a:t>
            </a:r>
          </a:p>
          <a:p>
            <a:pPr eaLnBrk="1" hangingPunct="1"/>
            <a:endParaRPr lang="en-US" smtClean="0"/>
          </a:p>
          <a:p>
            <a:pPr eaLnBrk="1" hangingPunct="1"/>
            <a:endParaRPr lang="en-US" smtClean="0"/>
          </a:p>
          <a:p>
            <a:pPr eaLnBrk="1" hangingPunct="1"/>
            <a:r>
              <a:rPr lang="en-US" smtClean="0"/>
              <a:t>Is any of it uniquely Christian?</a:t>
            </a:r>
          </a:p>
          <a:p>
            <a:pPr eaLnBrk="1" hangingPunct="1"/>
            <a:endParaRPr lang="en-US" smtClean="0"/>
          </a:p>
          <a:p>
            <a:pPr eaLnBrk="1" hangingPunct="1"/>
            <a:endParaRPr lang="en-US" sz="4400" smtClean="0"/>
          </a:p>
          <a:p>
            <a:pPr eaLnBrk="1" hangingPunct="1">
              <a:buFont typeface="Arial" charset="0"/>
              <a:buNone/>
            </a:pPr>
            <a:endParaRPr lang="en-US" i="1" smtClean="0"/>
          </a:p>
          <a:p>
            <a:pPr eaLnBrk="1" hangingPunct="1">
              <a:buFont typeface="Arial" charset="0"/>
              <a:buNone/>
            </a:pPr>
            <a:endParaRPr lang="en-US" smtClean="0"/>
          </a:p>
        </p:txBody>
      </p:sp>
      <p:grpSp>
        <p:nvGrpSpPr>
          <p:cNvPr id="26629" name="Group 0"/>
          <p:cNvGrpSpPr>
            <a:grpSpLocks/>
          </p:cNvGrpSpPr>
          <p:nvPr/>
        </p:nvGrpSpPr>
        <p:grpSpPr bwMode="auto">
          <a:xfrm>
            <a:off x="8153400" y="439738"/>
            <a:ext cx="841375" cy="1084262"/>
            <a:chOff x="5182" y="47"/>
            <a:chExt cx="530" cy="683"/>
          </a:xfrm>
        </p:grpSpPr>
        <p:sp>
          <p:nvSpPr>
            <p:cNvPr id="26630" name="Text Box 1"/>
            <p:cNvSpPr txBox="1">
              <a:spLocks noChangeArrowheads="1"/>
            </p:cNvSpPr>
            <p:nvPr/>
          </p:nvSpPr>
          <p:spPr bwMode="auto">
            <a:xfrm>
              <a:off x="5184" y="480"/>
              <a:ext cx="520" cy="250"/>
            </a:xfrm>
            <a:prstGeom prst="rect">
              <a:avLst/>
            </a:prstGeom>
            <a:solidFill>
              <a:schemeClr val="bg1"/>
            </a:solidFill>
            <a:ln w="9525">
              <a:noFill/>
              <a:miter lim="800000"/>
              <a:headEnd/>
              <a:tailEnd/>
            </a:ln>
          </p:spPr>
          <p:txBody>
            <a:bodyPr wrap="none">
              <a:spAutoFit/>
            </a:bodyPr>
            <a:lstStyle/>
            <a:p>
              <a:pPr algn="ctr"/>
              <a:r>
                <a:rPr lang="en-US" sz="1000" b="1"/>
                <a:t>What’s the</a:t>
              </a:r>
            </a:p>
            <a:p>
              <a:pPr algn="ctr"/>
              <a:r>
                <a:rPr lang="en-US" sz="1000" b="1"/>
                <a:t>Big Idea</a:t>
              </a:r>
              <a:endParaRPr lang="en-US" sz="2400">
                <a:latin typeface="Times New Roman" pitchFamily="18" charset="0"/>
              </a:endParaRPr>
            </a:p>
          </p:txBody>
        </p:sp>
        <p:pic>
          <p:nvPicPr>
            <p:cNvPr id="26631" name="Picture 2" descr="wtbi"/>
            <p:cNvPicPr>
              <a:picLocks noChangeAspect="1" noChangeArrowheads="1"/>
            </p:cNvPicPr>
            <p:nvPr/>
          </p:nvPicPr>
          <p:blipFill>
            <a:blip r:embed="rId3" cstate="print"/>
            <a:srcRect/>
            <a:stretch>
              <a:fillRect/>
            </a:stretch>
          </p:blipFill>
          <p:spPr bwMode="auto">
            <a:xfrm>
              <a:off x="5182" y="47"/>
              <a:ext cx="530" cy="481"/>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1"/>
          <p:cNvSpPr>
            <a:spLocks noGrp="1"/>
          </p:cNvSpPr>
          <p:nvPr>
            <p:ph type="sldNum" sz="quarter" idx="10"/>
          </p:nvPr>
        </p:nvSpPr>
        <p:spPr>
          <a:noFill/>
        </p:spPr>
        <p:txBody>
          <a:bodyPr/>
          <a:lstStyle/>
          <a:p>
            <a:fld id="{D2ED2B4B-29B8-4544-B123-25286B6A5DBB}" type="slidenum">
              <a:rPr lang="en-US"/>
              <a:pPr/>
              <a:t>3</a:t>
            </a:fld>
            <a:endParaRPr lang="en-US"/>
          </a:p>
        </p:txBody>
      </p:sp>
      <p:sp>
        <p:nvSpPr>
          <p:cNvPr id="5123" name="Text Box 2"/>
          <p:cNvSpPr txBox="1">
            <a:spLocks noChangeArrowheads="1"/>
          </p:cNvSpPr>
          <p:nvPr/>
        </p:nvSpPr>
        <p:spPr bwMode="auto">
          <a:xfrm>
            <a:off x="914400" y="3496151"/>
            <a:ext cx="7467600" cy="1723549"/>
          </a:xfrm>
          <a:prstGeom prst="rect">
            <a:avLst/>
          </a:prstGeom>
          <a:solidFill>
            <a:srgbClr val="F8F8F8"/>
          </a:solidFill>
          <a:ln w="9525">
            <a:solidFill>
              <a:srgbClr val="808080"/>
            </a:solidFill>
            <a:miter lim="800000"/>
            <a:headEnd/>
            <a:tailEnd/>
          </a:ln>
        </p:spPr>
        <p:txBody>
          <a:bodyPr>
            <a:spAutoFit/>
          </a:bodyPr>
          <a:lstStyle/>
          <a:p>
            <a:r>
              <a:rPr lang="en-US" sz="2400" b="1" dirty="0">
                <a:latin typeface="Arial Unicode MS" pitchFamily="34" charset="-128"/>
              </a:rPr>
              <a:t>Subject:</a:t>
            </a:r>
            <a:r>
              <a:rPr lang="en-US" sz="2400" dirty="0">
                <a:latin typeface="Arial Unicode MS" pitchFamily="34" charset="-128"/>
              </a:rPr>
              <a:t> </a:t>
            </a:r>
            <a:r>
              <a:rPr lang="en-US" sz="2400" dirty="0" smtClean="0">
                <a:latin typeface="Arial Unicode MS" pitchFamily="34" charset="-128"/>
              </a:rPr>
              <a:t>Echoes of your Software Engineering class</a:t>
            </a:r>
            <a:endParaRPr lang="en-US" sz="2400" dirty="0">
              <a:latin typeface="Arial Unicode MS" pitchFamily="34" charset="-128"/>
            </a:endParaRPr>
          </a:p>
          <a:p>
            <a:endParaRPr lang="en-US" sz="1000" dirty="0">
              <a:latin typeface="Arial Unicode MS" pitchFamily="34" charset="-128"/>
            </a:endParaRPr>
          </a:p>
          <a:p>
            <a:r>
              <a:rPr lang="en-US" sz="2400" dirty="0" smtClean="0"/>
              <a:t>…just when I thought I was done with them for good after your class, I'm doing UML activity diagrams on a daily basis now</a:t>
            </a:r>
            <a:r>
              <a:rPr lang="en-US" sz="2400" dirty="0" smtClean="0">
                <a:latin typeface="Arial Unicode MS" pitchFamily="34" charset="-128"/>
              </a:rPr>
              <a:t>.</a:t>
            </a:r>
            <a:r>
              <a:rPr lang="en-US" sz="2400" dirty="0">
                <a:latin typeface="Arial Unicode MS" pitchFamily="34" charset="-128"/>
              </a:rPr>
              <a:t>	</a:t>
            </a:r>
            <a:r>
              <a:rPr lang="en-US" dirty="0">
                <a:latin typeface="Arial Unicode MS" pitchFamily="34" charset="-128"/>
              </a:rPr>
              <a:t>- A former student now at </a:t>
            </a:r>
            <a:r>
              <a:rPr lang="en-US" dirty="0" smtClean="0">
                <a:latin typeface="Arial Unicode MS" pitchFamily="34" charset="-128"/>
              </a:rPr>
              <a:t>Boeing</a:t>
            </a:r>
            <a:endParaRPr lang="en-US" dirty="0">
              <a:latin typeface="Arial Unicode MS" pitchFamily="34" charset="-128"/>
            </a:endParaRPr>
          </a:p>
        </p:txBody>
      </p:sp>
      <p:sp>
        <p:nvSpPr>
          <p:cNvPr id="78851" name="Text Box 3"/>
          <p:cNvSpPr txBox="1">
            <a:spLocks noChangeArrowheads="1"/>
          </p:cNvSpPr>
          <p:nvPr/>
        </p:nvSpPr>
        <p:spPr bwMode="auto">
          <a:xfrm>
            <a:off x="914400" y="2482850"/>
            <a:ext cx="7467600" cy="831850"/>
          </a:xfrm>
          <a:prstGeom prst="rect">
            <a:avLst/>
          </a:prstGeom>
          <a:solidFill>
            <a:srgbClr val="F8F8F8"/>
          </a:solidFill>
          <a:ln w="9525" algn="ctr">
            <a:solidFill>
              <a:srgbClr val="808080"/>
            </a:solidFill>
            <a:miter lim="800000"/>
            <a:headEnd/>
            <a:tailEnd/>
          </a:ln>
        </p:spPr>
        <p:txBody>
          <a:bodyPr>
            <a:spAutoFit/>
          </a:bodyPr>
          <a:lstStyle/>
          <a:p>
            <a:r>
              <a:rPr lang="en-US" sz="2400" dirty="0">
                <a:latin typeface="Arial Unicode MS" pitchFamily="34" charset="-128"/>
              </a:rPr>
              <a:t>They’re actually using UML here.</a:t>
            </a:r>
          </a:p>
          <a:p>
            <a:r>
              <a:rPr lang="en-US" sz="2400" dirty="0">
                <a:latin typeface="Arial Unicode MS" pitchFamily="34" charset="-128"/>
              </a:rPr>
              <a:t>        			- </a:t>
            </a:r>
            <a:r>
              <a:rPr lang="en-US" dirty="0">
                <a:latin typeface="Arial Unicode MS" pitchFamily="34" charset="-128"/>
              </a:rPr>
              <a:t>An intern at </a:t>
            </a:r>
            <a:r>
              <a:rPr lang="en-US" dirty="0" err="1">
                <a:latin typeface="Arial Unicode MS" pitchFamily="34" charset="-128"/>
              </a:rPr>
              <a:t>Rapistan</a:t>
            </a:r>
            <a:r>
              <a:rPr lang="en-US" dirty="0">
                <a:latin typeface="Arial Unicode MS" pitchFamily="34" charset="-128"/>
              </a:rPr>
              <a:t> Co.</a:t>
            </a:r>
          </a:p>
        </p:txBody>
      </p:sp>
      <p:sp>
        <p:nvSpPr>
          <p:cNvPr id="78852" name="Text Box 4"/>
          <p:cNvSpPr txBox="1">
            <a:spLocks noChangeArrowheads="1"/>
          </p:cNvSpPr>
          <p:nvPr/>
        </p:nvSpPr>
        <p:spPr bwMode="auto">
          <a:xfrm>
            <a:off x="914400" y="762000"/>
            <a:ext cx="7467600" cy="1562100"/>
          </a:xfrm>
          <a:prstGeom prst="rect">
            <a:avLst/>
          </a:prstGeom>
          <a:solidFill>
            <a:srgbClr val="F8F8F8"/>
          </a:solidFill>
          <a:ln w="9525" algn="ctr">
            <a:solidFill>
              <a:srgbClr val="808080"/>
            </a:solidFill>
            <a:miter lim="800000"/>
            <a:headEnd/>
            <a:tailEnd/>
          </a:ln>
        </p:spPr>
        <p:txBody>
          <a:bodyPr>
            <a:spAutoFit/>
          </a:bodyPr>
          <a:lstStyle/>
          <a:p>
            <a:r>
              <a:rPr lang="en-US" sz="2400" dirty="0">
                <a:latin typeface="Arial Unicode MS" pitchFamily="34" charset="-128"/>
              </a:rPr>
              <a:t>In my software engineering class, I thought the strict methodology was a chore, but I realize that it is important and I’m beginning to see why. </a:t>
            </a:r>
          </a:p>
          <a:p>
            <a:r>
              <a:rPr lang="en-US" sz="2400" dirty="0">
                <a:latin typeface="Arial Unicode MS" pitchFamily="34" charset="-128"/>
              </a:rPr>
              <a:t>        			- </a:t>
            </a:r>
            <a:r>
              <a:rPr lang="en-US" dirty="0">
                <a:latin typeface="Arial Unicode MS" pitchFamily="34" charset="-128"/>
              </a:rPr>
              <a:t>An intern at Spartan Co.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8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animBg="1"/>
      <p:bldP spid="7885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p:spPr>
        <p:txBody>
          <a:bodyPr/>
          <a:lstStyle/>
          <a:p>
            <a:fld id="{E57A0790-357E-45F2-87F6-CADA6A1CD7A3}" type="slidenum">
              <a:rPr lang="en-US"/>
              <a:pPr/>
              <a:t>4</a:t>
            </a:fld>
            <a:endParaRPr lang="en-US"/>
          </a:p>
        </p:txBody>
      </p:sp>
      <p:sp>
        <p:nvSpPr>
          <p:cNvPr id="6147" name="Rectangle 2"/>
          <p:cNvSpPr>
            <a:spLocks noGrp="1" noChangeArrowheads="1"/>
          </p:cNvSpPr>
          <p:nvPr>
            <p:ph type="title"/>
          </p:nvPr>
        </p:nvSpPr>
        <p:spPr/>
        <p:txBody>
          <a:bodyPr/>
          <a:lstStyle/>
          <a:p>
            <a:pPr eaLnBrk="1" hangingPunct="1"/>
            <a:r>
              <a:rPr lang="en-US" smtClean="0"/>
              <a:t>Introduction</a:t>
            </a:r>
          </a:p>
        </p:txBody>
      </p:sp>
      <p:sp>
        <p:nvSpPr>
          <p:cNvPr id="6148" name="Rectangle 3"/>
          <p:cNvSpPr>
            <a:spLocks noGrp="1" noChangeArrowheads="1"/>
          </p:cNvSpPr>
          <p:nvPr>
            <p:ph type="body" idx="1"/>
          </p:nvPr>
        </p:nvSpPr>
        <p:spPr>
          <a:xfrm>
            <a:off x="457200" y="1600200"/>
            <a:ext cx="8382000" cy="4724400"/>
          </a:xfrm>
        </p:spPr>
        <p:txBody>
          <a:bodyPr/>
          <a:lstStyle/>
          <a:p>
            <a:pPr eaLnBrk="1" hangingPunct="1"/>
            <a:r>
              <a:rPr lang="en-US" smtClean="0">
                <a:hlinkClick r:id="" action="ppaction://customshow?id=0&amp;return=true"/>
              </a:rPr>
              <a:t>Software Engineering</a:t>
            </a:r>
            <a:endParaRPr lang="en-US" smtClean="0"/>
          </a:p>
          <a:p>
            <a:pPr eaLnBrk="1" hangingPunct="1"/>
            <a:r>
              <a:rPr lang="en-US" smtClean="0"/>
              <a:t>Course Outline       </a:t>
            </a:r>
            <a:r>
              <a:rPr lang="en-US" sz="2000" smtClean="0"/>
              <a:t>(</a:t>
            </a:r>
            <a:r>
              <a:rPr lang="en-US" sz="2000" smtClean="0">
                <a:hlinkClick r:id="rId3"/>
              </a:rPr>
              <a:t>http://cs.calvin.edu/curriculum/cs/262/</a:t>
            </a:r>
            <a:r>
              <a:rPr lang="en-US" sz="2000" smtClean="0"/>
              <a:t>)</a:t>
            </a:r>
            <a:endParaRPr lang="en-US" smtClean="0"/>
          </a:p>
          <a:p>
            <a:pPr eaLnBrk="1" hangingPunct="1"/>
            <a:r>
              <a:rPr lang="en-US" smtClean="0">
                <a:hlinkClick r:id="" action="ppaction://customshow?id=4&amp;return=true"/>
              </a:rPr>
              <a:t>Christian Perspective</a:t>
            </a:r>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noFill/>
        </p:spPr>
        <p:txBody>
          <a:bodyPr/>
          <a:lstStyle/>
          <a:p>
            <a:fld id="{596682FF-E5A2-4595-8E25-CF1BDA4120C8}" type="slidenum">
              <a:rPr lang="en-US"/>
              <a:pPr/>
              <a:t>5</a:t>
            </a:fld>
            <a:endParaRPr lang="en-US"/>
          </a:p>
        </p:txBody>
      </p:sp>
      <p:sp>
        <p:nvSpPr>
          <p:cNvPr id="7171" name="Rectangle 1026"/>
          <p:cNvSpPr>
            <a:spLocks noGrp="1" noChangeArrowheads="1"/>
          </p:cNvSpPr>
          <p:nvPr>
            <p:ph type="title"/>
          </p:nvPr>
        </p:nvSpPr>
        <p:spPr/>
        <p:txBody>
          <a:bodyPr/>
          <a:lstStyle/>
          <a:p>
            <a:pPr eaLnBrk="1" hangingPunct="1"/>
            <a:r>
              <a:rPr lang="en-US" smtClean="0"/>
              <a:t>Software Engineering</a:t>
            </a:r>
          </a:p>
        </p:txBody>
      </p:sp>
      <p:sp>
        <p:nvSpPr>
          <p:cNvPr id="7172" name="Rectangle 1027"/>
          <p:cNvSpPr>
            <a:spLocks noGrp="1" noChangeArrowheads="1"/>
          </p:cNvSpPr>
          <p:nvPr>
            <p:ph type="body" idx="1"/>
          </p:nvPr>
        </p:nvSpPr>
        <p:spPr>
          <a:xfrm>
            <a:off x="457200" y="1600200"/>
            <a:ext cx="8153400" cy="4114800"/>
          </a:xfrm>
        </p:spPr>
        <p:txBody>
          <a:bodyPr/>
          <a:lstStyle/>
          <a:p>
            <a:pPr eaLnBrk="1" hangingPunct="1"/>
            <a:r>
              <a:rPr lang="en-US" smtClean="0"/>
              <a:t>Software Engineering is the application of </a:t>
            </a:r>
            <a:r>
              <a:rPr lang="en-US" i="1" smtClean="0">
                <a:hlinkClick r:id="" action="ppaction://customshow?id=1&amp;return=true"/>
              </a:rPr>
              <a:t>engineering</a:t>
            </a:r>
            <a:r>
              <a:rPr lang="en-US" smtClean="0">
                <a:hlinkClick r:id="" action="ppaction://customshow?id=1&amp;return=true"/>
              </a:rPr>
              <a:t> </a:t>
            </a:r>
            <a:r>
              <a:rPr lang="en-US" i="1" smtClean="0">
                <a:hlinkClick r:id="" action="ppaction://customshow?id=1&amp;return=true"/>
              </a:rPr>
              <a:t>principles</a:t>
            </a:r>
            <a:r>
              <a:rPr lang="en-US" smtClean="0">
                <a:hlinkClick r:id="" action="ppaction://customshow?id=1&amp;return=true"/>
              </a:rPr>
              <a:t> </a:t>
            </a:r>
            <a:r>
              <a:rPr lang="en-US" smtClean="0"/>
              <a:t>to the </a:t>
            </a:r>
            <a:r>
              <a:rPr lang="en-US" i="1" smtClean="0">
                <a:hlinkClick r:id="" action="ppaction://customshow?id=2&amp;return=true"/>
              </a:rPr>
              <a:t>development</a:t>
            </a:r>
            <a:r>
              <a:rPr lang="en-US" smtClean="0">
                <a:hlinkClick r:id="" action="ppaction://customshow?id=2&amp;return=true"/>
              </a:rPr>
              <a:t> </a:t>
            </a:r>
            <a:r>
              <a:rPr lang="en-US" smtClean="0"/>
              <a:t>of </a:t>
            </a:r>
            <a:r>
              <a:rPr lang="en-US" i="1" smtClean="0">
                <a:hlinkClick r:id="" action="ppaction://customshow?id=3&amp;return=true"/>
              </a:rPr>
              <a:t>software systems</a:t>
            </a:r>
            <a:r>
              <a:rPr lang="en-US" smtClean="0"/>
              <a:t>.</a:t>
            </a:r>
          </a:p>
          <a:p>
            <a:pPr eaLnBrk="1" hangingPunct="1"/>
            <a:r>
              <a:rPr lang="en-US" smtClean="0"/>
              <a:t>Its goal is to produce systems that are: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noFill/>
        </p:spPr>
        <p:txBody>
          <a:bodyPr/>
          <a:lstStyle/>
          <a:p>
            <a:fld id="{5B8DF1E9-BBAF-4074-808C-E21CF11517CF}" type="slidenum">
              <a:rPr lang="en-US"/>
              <a:pPr/>
              <a:t>6</a:t>
            </a:fld>
            <a:endParaRPr lang="en-US"/>
          </a:p>
        </p:txBody>
      </p:sp>
      <p:sp>
        <p:nvSpPr>
          <p:cNvPr id="8195" name="Rectangle 2"/>
          <p:cNvSpPr>
            <a:spLocks noGrp="1" noChangeArrowheads="1"/>
          </p:cNvSpPr>
          <p:nvPr>
            <p:ph type="title"/>
          </p:nvPr>
        </p:nvSpPr>
        <p:spPr/>
        <p:txBody>
          <a:bodyPr/>
          <a:lstStyle/>
          <a:p>
            <a:pPr eaLnBrk="1" hangingPunct="1"/>
            <a:r>
              <a:rPr lang="en-US" smtClean="0"/>
              <a:t>Art, Science or Engineering</a:t>
            </a:r>
          </a:p>
        </p:txBody>
      </p:sp>
      <p:sp>
        <p:nvSpPr>
          <p:cNvPr id="8196" name="Rectangle 3"/>
          <p:cNvSpPr>
            <a:spLocks noGrp="1" noChangeArrowheads="1"/>
          </p:cNvSpPr>
          <p:nvPr>
            <p:ph type="body" idx="1"/>
          </p:nvPr>
        </p:nvSpPr>
        <p:spPr/>
        <p:txBody>
          <a:bodyPr/>
          <a:lstStyle/>
          <a:p>
            <a:pPr eaLnBrk="1" hangingPunct="1">
              <a:buFont typeface="Arial" charset="0"/>
              <a:buNone/>
            </a:pPr>
            <a:r>
              <a:rPr lang="en-US" smtClean="0"/>
              <a:t>	Is software development an artistic, scientific, or engineering discipline?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noFill/>
        </p:spPr>
        <p:txBody>
          <a:bodyPr/>
          <a:lstStyle/>
          <a:p>
            <a:fld id="{48FF69C9-B0A0-4E2E-86E4-4598B83E5298}" type="slidenum">
              <a:rPr lang="en-US"/>
              <a:pPr/>
              <a:t>7</a:t>
            </a:fld>
            <a:endParaRPr lang="en-US"/>
          </a:p>
        </p:txBody>
      </p:sp>
      <p:sp>
        <p:nvSpPr>
          <p:cNvPr id="9219" name="Rectangle 2"/>
          <p:cNvSpPr>
            <a:spLocks noGrp="1" noChangeArrowheads="1"/>
          </p:cNvSpPr>
          <p:nvPr>
            <p:ph type="title"/>
          </p:nvPr>
        </p:nvSpPr>
        <p:spPr/>
        <p:txBody>
          <a:bodyPr/>
          <a:lstStyle/>
          <a:p>
            <a:pPr eaLnBrk="1" hangingPunct="1"/>
            <a:r>
              <a:rPr lang="en-US" smtClean="0"/>
              <a:t>Art, Science or Engineering</a:t>
            </a:r>
          </a:p>
        </p:txBody>
      </p:sp>
      <p:sp>
        <p:nvSpPr>
          <p:cNvPr id="9220" name="Rectangle 3"/>
          <p:cNvSpPr>
            <a:spLocks noGrp="1" noChangeArrowheads="1"/>
          </p:cNvSpPr>
          <p:nvPr>
            <p:ph type="body" idx="1"/>
          </p:nvPr>
        </p:nvSpPr>
        <p:spPr>
          <a:xfrm>
            <a:off x="381000" y="1600200"/>
            <a:ext cx="8229600" cy="4724400"/>
          </a:xfrm>
        </p:spPr>
        <p:txBody>
          <a:bodyPr/>
          <a:lstStyle/>
          <a:p>
            <a:pPr eaLnBrk="1" hangingPunct="1">
              <a:buFont typeface="Arial" charset="0"/>
              <a:buNone/>
            </a:pPr>
            <a:r>
              <a:rPr lang="en-US" smtClean="0"/>
              <a:t>	Software development requires </a:t>
            </a:r>
            <a:r>
              <a:rPr lang="en-US" b="1" smtClean="0"/>
              <a:t>art</a:t>
            </a:r>
            <a:r>
              <a:rPr lang="en-US" smtClean="0"/>
              <a:t>.</a:t>
            </a:r>
          </a:p>
        </p:txBody>
      </p:sp>
      <p:pic>
        <p:nvPicPr>
          <p:cNvPr id="9221" name="Picture 4" descr="0201896834"/>
          <p:cNvPicPr>
            <a:picLocks noChangeAspect="1" noChangeArrowheads="1"/>
          </p:cNvPicPr>
          <p:nvPr/>
        </p:nvPicPr>
        <p:blipFill>
          <a:blip r:embed="rId3" cstate="print"/>
          <a:srcRect/>
          <a:stretch>
            <a:fillRect/>
          </a:stretch>
        </p:blipFill>
        <p:spPr bwMode="auto">
          <a:xfrm>
            <a:off x="838200" y="2514600"/>
            <a:ext cx="1541463" cy="2057400"/>
          </a:xfrm>
          <a:prstGeom prst="rect">
            <a:avLst/>
          </a:prstGeom>
          <a:noFill/>
          <a:ln w="9525">
            <a:noFill/>
            <a:miter lim="800000"/>
            <a:headEnd/>
            <a:tailEnd/>
          </a:ln>
        </p:spPr>
      </p:pic>
      <p:sp>
        <p:nvSpPr>
          <p:cNvPr id="9222" name="Text Box 5"/>
          <p:cNvSpPr txBox="1">
            <a:spLocks noChangeArrowheads="1"/>
          </p:cNvSpPr>
          <p:nvPr/>
        </p:nvSpPr>
        <p:spPr bwMode="auto">
          <a:xfrm>
            <a:off x="2438400" y="2819400"/>
            <a:ext cx="2819400" cy="2601913"/>
          </a:xfrm>
          <a:prstGeom prst="rect">
            <a:avLst/>
          </a:prstGeom>
          <a:noFill/>
          <a:ln w="9525">
            <a:noFill/>
            <a:miter lim="800000"/>
            <a:headEnd/>
            <a:tailEnd/>
          </a:ln>
        </p:spPr>
        <p:txBody>
          <a:bodyPr>
            <a:spAutoFit/>
          </a:bodyPr>
          <a:lstStyle/>
          <a:p>
            <a:pPr>
              <a:spcBef>
                <a:spcPct val="20000"/>
              </a:spcBef>
            </a:pPr>
            <a:r>
              <a:rPr lang="en-US">
                <a:latin typeface="Times New Roman" pitchFamily="18" charset="0"/>
              </a:rPr>
              <a:t>“Computer Programming is an Art … Programmers who subconsciously view themselves as artists will enjoy what they do and will do it better.”</a:t>
            </a:r>
          </a:p>
          <a:p>
            <a:pPr>
              <a:spcBef>
                <a:spcPct val="20000"/>
              </a:spcBef>
            </a:pPr>
            <a:r>
              <a:rPr lang="en-US">
                <a:latin typeface="Times New Roman" pitchFamily="18" charset="0"/>
              </a:rPr>
              <a:t>	- </a:t>
            </a:r>
            <a:r>
              <a:rPr lang="en-US" sz="1400">
                <a:latin typeface="Times New Roman" pitchFamily="18" charset="0"/>
              </a:rPr>
              <a:t>Donald Knuth, Turing 	   Award Speech, 1974</a:t>
            </a:r>
          </a:p>
          <a:p>
            <a:pPr>
              <a:spcBef>
                <a:spcPct val="50000"/>
              </a:spcBef>
            </a:pPr>
            <a:endParaRPr lang="en-US" sz="1400">
              <a:latin typeface="Times New Roman" pitchFamily="18" charset="0"/>
            </a:endParaRPr>
          </a:p>
        </p:txBody>
      </p:sp>
      <p:sp>
        <p:nvSpPr>
          <p:cNvPr id="9223" name="Text Box 1024"/>
          <p:cNvSpPr txBox="1">
            <a:spLocks noChangeArrowheads="1"/>
          </p:cNvSpPr>
          <p:nvPr/>
        </p:nvSpPr>
        <p:spPr bwMode="auto">
          <a:xfrm>
            <a:off x="6692900" y="6477000"/>
            <a:ext cx="2451100" cy="228600"/>
          </a:xfrm>
          <a:prstGeom prst="rect">
            <a:avLst/>
          </a:prstGeom>
          <a:noFill/>
          <a:ln w="9525">
            <a:noFill/>
            <a:miter lim="800000"/>
            <a:headEnd/>
            <a:tailEnd/>
          </a:ln>
        </p:spPr>
        <p:txBody>
          <a:bodyPr wrap="none">
            <a:spAutoFit/>
          </a:bodyPr>
          <a:lstStyle/>
          <a:p>
            <a:r>
              <a:rPr lang="en-US" sz="900">
                <a:latin typeface="Times New Roman" pitchFamily="18" charset="0"/>
              </a:rPr>
              <a:t>                  image from: http://www.amazon.com/</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noFill/>
        </p:spPr>
        <p:txBody>
          <a:bodyPr/>
          <a:lstStyle/>
          <a:p>
            <a:fld id="{8FDC5BDB-DDA5-41BA-A475-731E8F60492B}" type="slidenum">
              <a:rPr lang="en-US"/>
              <a:pPr/>
              <a:t>8</a:t>
            </a:fld>
            <a:endParaRPr lang="en-US"/>
          </a:p>
        </p:txBody>
      </p:sp>
      <p:sp>
        <p:nvSpPr>
          <p:cNvPr id="10243" name="Rectangle 2"/>
          <p:cNvSpPr>
            <a:spLocks noGrp="1" noChangeArrowheads="1"/>
          </p:cNvSpPr>
          <p:nvPr>
            <p:ph type="title"/>
          </p:nvPr>
        </p:nvSpPr>
        <p:spPr/>
        <p:txBody>
          <a:bodyPr/>
          <a:lstStyle/>
          <a:p>
            <a:pPr eaLnBrk="1" hangingPunct="1"/>
            <a:r>
              <a:rPr lang="en-US" smtClean="0"/>
              <a:t>Art, Science or Engineering</a:t>
            </a:r>
          </a:p>
        </p:txBody>
      </p:sp>
      <p:sp>
        <p:nvSpPr>
          <p:cNvPr id="10244" name="Rectangle 3"/>
          <p:cNvSpPr>
            <a:spLocks noGrp="1" noChangeArrowheads="1"/>
          </p:cNvSpPr>
          <p:nvPr>
            <p:ph type="body" idx="1"/>
          </p:nvPr>
        </p:nvSpPr>
        <p:spPr>
          <a:xfrm>
            <a:off x="381000" y="1600200"/>
            <a:ext cx="8229600" cy="4724400"/>
          </a:xfrm>
        </p:spPr>
        <p:txBody>
          <a:bodyPr/>
          <a:lstStyle/>
          <a:p>
            <a:pPr eaLnBrk="1" hangingPunct="1">
              <a:buFont typeface="Arial" charset="0"/>
              <a:buNone/>
            </a:pPr>
            <a:r>
              <a:rPr lang="en-US" smtClean="0"/>
              <a:t>	Software development requires </a:t>
            </a:r>
            <a:r>
              <a:rPr lang="en-US" b="1" smtClean="0"/>
              <a:t>science</a:t>
            </a:r>
            <a:r>
              <a:rPr lang="en-US" smtClean="0"/>
              <a:t>.</a:t>
            </a:r>
          </a:p>
        </p:txBody>
      </p:sp>
      <p:pic>
        <p:nvPicPr>
          <p:cNvPr id="10245" name="Picture 6" descr="0387964800"/>
          <p:cNvPicPr>
            <a:picLocks noChangeAspect="1" noChangeArrowheads="1"/>
          </p:cNvPicPr>
          <p:nvPr/>
        </p:nvPicPr>
        <p:blipFill>
          <a:blip r:embed="rId3" cstate="print"/>
          <a:srcRect/>
          <a:stretch>
            <a:fillRect/>
          </a:stretch>
        </p:blipFill>
        <p:spPr bwMode="auto">
          <a:xfrm>
            <a:off x="838200" y="2590800"/>
            <a:ext cx="1360488" cy="2057400"/>
          </a:xfrm>
          <a:prstGeom prst="rect">
            <a:avLst/>
          </a:prstGeom>
          <a:noFill/>
          <a:ln w="9525">
            <a:noFill/>
            <a:miter lim="800000"/>
            <a:headEnd/>
            <a:tailEnd/>
          </a:ln>
        </p:spPr>
      </p:pic>
      <p:sp>
        <p:nvSpPr>
          <p:cNvPr id="10246" name="Text Box 9"/>
          <p:cNvSpPr txBox="1">
            <a:spLocks noChangeArrowheads="1"/>
          </p:cNvSpPr>
          <p:nvPr/>
        </p:nvSpPr>
        <p:spPr bwMode="auto">
          <a:xfrm>
            <a:off x="2209800" y="2667000"/>
            <a:ext cx="2819400" cy="1520825"/>
          </a:xfrm>
          <a:prstGeom prst="rect">
            <a:avLst/>
          </a:prstGeom>
          <a:noFill/>
          <a:ln w="9525">
            <a:noFill/>
            <a:miter lim="800000"/>
            <a:headEnd/>
            <a:tailEnd/>
          </a:ln>
        </p:spPr>
        <p:txBody>
          <a:bodyPr>
            <a:spAutoFit/>
          </a:bodyPr>
          <a:lstStyle/>
          <a:p>
            <a:pPr>
              <a:spcBef>
                <a:spcPct val="20000"/>
              </a:spcBef>
            </a:pPr>
            <a:r>
              <a:rPr lang="en-US">
                <a:latin typeface="Times New Roman" pitchFamily="18" charset="0"/>
              </a:rPr>
              <a:t>“Computer Science is no more about computers than astronomy is about telescopes.”</a:t>
            </a:r>
          </a:p>
          <a:p>
            <a:pPr>
              <a:spcBef>
                <a:spcPct val="20000"/>
              </a:spcBef>
            </a:pPr>
            <a:r>
              <a:rPr lang="en-US">
                <a:latin typeface="Times New Roman" pitchFamily="18" charset="0"/>
              </a:rPr>
              <a:t>	- </a:t>
            </a:r>
            <a:r>
              <a:rPr lang="en-US" sz="1400">
                <a:latin typeface="Times New Roman" pitchFamily="18" charset="0"/>
              </a:rPr>
              <a:t>E.W. Dijkstra</a:t>
            </a:r>
          </a:p>
        </p:txBody>
      </p:sp>
      <p:sp>
        <p:nvSpPr>
          <p:cNvPr id="10247" name="Text Box 0"/>
          <p:cNvSpPr txBox="1">
            <a:spLocks noChangeArrowheads="1"/>
          </p:cNvSpPr>
          <p:nvPr/>
        </p:nvSpPr>
        <p:spPr bwMode="auto">
          <a:xfrm>
            <a:off x="6692900" y="6477000"/>
            <a:ext cx="2451100" cy="228600"/>
          </a:xfrm>
          <a:prstGeom prst="rect">
            <a:avLst/>
          </a:prstGeom>
          <a:noFill/>
          <a:ln w="9525">
            <a:noFill/>
            <a:miter lim="800000"/>
            <a:headEnd/>
            <a:tailEnd/>
          </a:ln>
        </p:spPr>
        <p:txBody>
          <a:bodyPr wrap="none">
            <a:spAutoFit/>
          </a:bodyPr>
          <a:lstStyle/>
          <a:p>
            <a:r>
              <a:rPr lang="en-US" sz="900">
                <a:latin typeface="Times New Roman" pitchFamily="18" charset="0"/>
              </a:rPr>
              <a:t>                  image from: http://www.amazon.com/</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noFill/>
        </p:spPr>
        <p:txBody>
          <a:bodyPr/>
          <a:lstStyle/>
          <a:p>
            <a:fld id="{94D48EEF-3807-4969-945C-1BE09D288C43}" type="slidenum">
              <a:rPr lang="en-US"/>
              <a:pPr/>
              <a:t>9</a:t>
            </a:fld>
            <a:endParaRPr lang="en-US"/>
          </a:p>
        </p:txBody>
      </p:sp>
      <p:sp>
        <p:nvSpPr>
          <p:cNvPr id="11267" name="Rectangle 2"/>
          <p:cNvSpPr>
            <a:spLocks noGrp="1" noChangeArrowheads="1"/>
          </p:cNvSpPr>
          <p:nvPr>
            <p:ph type="title"/>
          </p:nvPr>
        </p:nvSpPr>
        <p:spPr/>
        <p:txBody>
          <a:bodyPr/>
          <a:lstStyle/>
          <a:p>
            <a:pPr eaLnBrk="1" hangingPunct="1"/>
            <a:r>
              <a:rPr lang="en-US" smtClean="0"/>
              <a:t>Art, Science or Engineering</a:t>
            </a:r>
          </a:p>
        </p:txBody>
      </p:sp>
      <p:sp>
        <p:nvSpPr>
          <p:cNvPr id="11268" name="Rectangle 3"/>
          <p:cNvSpPr>
            <a:spLocks noGrp="1" noChangeArrowheads="1"/>
          </p:cNvSpPr>
          <p:nvPr>
            <p:ph type="body" idx="1"/>
          </p:nvPr>
        </p:nvSpPr>
        <p:spPr>
          <a:xfrm>
            <a:off x="381000" y="1600200"/>
            <a:ext cx="8686800" cy="4114800"/>
          </a:xfrm>
        </p:spPr>
        <p:txBody>
          <a:bodyPr/>
          <a:lstStyle/>
          <a:p>
            <a:pPr eaLnBrk="1" hangingPunct="1">
              <a:buFont typeface="Arial" charset="0"/>
              <a:buNone/>
            </a:pPr>
            <a:r>
              <a:rPr lang="en-US" smtClean="0"/>
              <a:t>	Software development requires </a:t>
            </a:r>
            <a:r>
              <a:rPr lang="en-US" b="1" smtClean="0"/>
              <a:t>engineering</a:t>
            </a:r>
            <a:r>
              <a:rPr lang="en-US" smtClean="0"/>
              <a:t>.</a:t>
            </a:r>
          </a:p>
        </p:txBody>
      </p:sp>
      <p:pic>
        <p:nvPicPr>
          <p:cNvPr id="11269" name="Picture 6"/>
          <p:cNvPicPr>
            <a:picLocks noChangeAspect="1" noChangeArrowheads="1"/>
          </p:cNvPicPr>
          <p:nvPr/>
        </p:nvPicPr>
        <p:blipFill>
          <a:blip r:embed="rId3" cstate="print"/>
          <a:srcRect/>
          <a:stretch>
            <a:fillRect/>
          </a:stretch>
        </p:blipFill>
        <p:spPr bwMode="auto">
          <a:xfrm>
            <a:off x="838200" y="2590800"/>
            <a:ext cx="1524000" cy="2000250"/>
          </a:xfrm>
          <a:prstGeom prst="rect">
            <a:avLst/>
          </a:prstGeom>
          <a:noFill/>
          <a:ln w="9525">
            <a:noFill/>
            <a:miter lim="800000"/>
            <a:headEnd/>
            <a:tailEnd/>
          </a:ln>
        </p:spPr>
      </p:pic>
      <p:sp>
        <p:nvSpPr>
          <p:cNvPr id="11270" name="Text Box 8"/>
          <p:cNvSpPr txBox="1">
            <a:spLocks noChangeArrowheads="1"/>
          </p:cNvSpPr>
          <p:nvPr/>
        </p:nvSpPr>
        <p:spPr bwMode="auto">
          <a:xfrm>
            <a:off x="2438400" y="2667000"/>
            <a:ext cx="3276600" cy="2389188"/>
          </a:xfrm>
          <a:prstGeom prst="rect">
            <a:avLst/>
          </a:prstGeom>
          <a:noFill/>
          <a:ln w="9525">
            <a:noFill/>
            <a:miter lim="800000"/>
            <a:headEnd/>
            <a:tailEnd/>
          </a:ln>
        </p:spPr>
        <p:txBody>
          <a:bodyPr>
            <a:spAutoFit/>
          </a:bodyPr>
          <a:lstStyle/>
          <a:p>
            <a:pPr>
              <a:spcBef>
                <a:spcPct val="20000"/>
              </a:spcBef>
            </a:pPr>
            <a:r>
              <a:rPr lang="en-US">
                <a:latin typeface="Times New Roman" pitchFamily="18" charset="0"/>
              </a:rPr>
              <a:t>“Software engineering is that form of engineering that applies the principles of computer science and mathematics to achieving cost-effective solutions to software problems.”</a:t>
            </a:r>
          </a:p>
          <a:p>
            <a:pPr>
              <a:spcBef>
                <a:spcPct val="20000"/>
              </a:spcBef>
            </a:pPr>
            <a:r>
              <a:rPr lang="en-US">
                <a:latin typeface="Times New Roman" pitchFamily="18" charset="0"/>
              </a:rPr>
              <a:t>       - </a:t>
            </a:r>
            <a:r>
              <a:rPr lang="en-US" sz="1400">
                <a:latin typeface="Times New Roman" pitchFamily="18" charset="0"/>
              </a:rPr>
              <a:t>SEI report #90-TR-003, 1990</a:t>
            </a:r>
          </a:p>
          <a:p>
            <a:pPr>
              <a:spcBef>
                <a:spcPct val="50000"/>
              </a:spcBef>
            </a:pPr>
            <a:endParaRPr lang="en-US" sz="1400">
              <a:latin typeface="Times New Roman" pitchFamily="18" charset="0"/>
            </a:endParaRPr>
          </a:p>
        </p:txBody>
      </p:sp>
      <p:sp>
        <p:nvSpPr>
          <p:cNvPr id="11271" name="Text Box 1024"/>
          <p:cNvSpPr txBox="1">
            <a:spLocks noChangeArrowheads="1"/>
          </p:cNvSpPr>
          <p:nvPr/>
        </p:nvSpPr>
        <p:spPr bwMode="auto">
          <a:xfrm>
            <a:off x="6696075" y="6477000"/>
            <a:ext cx="2447925" cy="228600"/>
          </a:xfrm>
          <a:prstGeom prst="rect">
            <a:avLst/>
          </a:prstGeom>
          <a:noFill/>
          <a:ln w="9525">
            <a:noFill/>
            <a:miter lim="800000"/>
            <a:headEnd/>
            <a:tailEnd/>
          </a:ln>
        </p:spPr>
        <p:txBody>
          <a:bodyPr wrap="none">
            <a:spAutoFit/>
          </a:bodyPr>
          <a:lstStyle/>
          <a:p>
            <a:r>
              <a:rPr lang="en-US" sz="900">
                <a:latin typeface="Times New Roman" pitchFamily="18" charset="0"/>
              </a:rPr>
              <a:t>                  image from: http://www.sei.cmu.com/</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
      <a:dk1>
        <a:srgbClr val="003300"/>
      </a:dk1>
      <a:lt1>
        <a:srgbClr val="FFFFFF"/>
      </a:lt1>
      <a:dk2>
        <a:srgbClr val="000000"/>
      </a:dk2>
      <a:lt2>
        <a:srgbClr val="336600"/>
      </a:lt2>
      <a:accent1>
        <a:srgbClr val="D5D000"/>
      </a:accent1>
      <a:accent2>
        <a:srgbClr val="669900"/>
      </a:accent2>
      <a:accent3>
        <a:srgbClr val="FFFFFF"/>
      </a:accent3>
      <a:accent4>
        <a:srgbClr val="002A00"/>
      </a:accent4>
      <a:accent5>
        <a:srgbClr val="E7E4AA"/>
      </a:accent5>
      <a:accent6>
        <a:srgbClr val="5C8A00"/>
      </a:accent6>
      <a:hlink>
        <a:srgbClr val="333300"/>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blank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blank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blank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blank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blank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blank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blank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blank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blank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blank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blank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blank 13">
        <a:dk1>
          <a:srgbClr val="000000"/>
        </a:dk1>
        <a:lt1>
          <a:srgbClr val="FFFFFF"/>
        </a:lt1>
        <a:dk2>
          <a:srgbClr val="000000"/>
        </a:dk2>
        <a:lt2>
          <a:srgbClr val="663300"/>
        </a:lt2>
        <a:accent1>
          <a:srgbClr val="CCCC00"/>
        </a:accent1>
        <a:accent2>
          <a:srgbClr val="CCCC00"/>
        </a:accent2>
        <a:accent3>
          <a:srgbClr val="FFFFFF"/>
        </a:accent3>
        <a:accent4>
          <a:srgbClr val="000000"/>
        </a:accent4>
        <a:accent5>
          <a:srgbClr val="E2E2AA"/>
        </a:accent5>
        <a:accent6>
          <a:srgbClr val="B9B900"/>
        </a:accent6>
        <a:hlink>
          <a:srgbClr val="996600"/>
        </a:hlink>
        <a:folHlink>
          <a:srgbClr val="CC9900"/>
        </a:folHlink>
      </a:clrScheme>
      <a:clrMap bg1="lt1" tx1="dk1" bg2="lt2" tx2="dk2" accent1="accent1" accent2="accent2" accent3="accent3" accent4="accent4" accent5="accent5" accent6="accent6" hlink="hlink" folHlink="folHlink"/>
    </a:extraClrScheme>
    <a:extraClrScheme>
      <a:clrScheme name="blank 14">
        <a:dk1>
          <a:srgbClr val="000000"/>
        </a:dk1>
        <a:lt1>
          <a:srgbClr val="FFFFFF"/>
        </a:lt1>
        <a:dk2>
          <a:srgbClr val="000000"/>
        </a:dk2>
        <a:lt2>
          <a:srgbClr val="663300"/>
        </a:lt2>
        <a:accent1>
          <a:srgbClr val="CCCC00"/>
        </a:accent1>
        <a:accent2>
          <a:srgbClr val="CCCC00"/>
        </a:accent2>
        <a:accent3>
          <a:srgbClr val="FFFFFF"/>
        </a:accent3>
        <a:accent4>
          <a:srgbClr val="000000"/>
        </a:accent4>
        <a:accent5>
          <a:srgbClr val="E2E2AA"/>
        </a:accent5>
        <a:accent6>
          <a:srgbClr val="B9B9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blank 15">
        <a:dk1>
          <a:srgbClr val="000000"/>
        </a:dk1>
        <a:lt1>
          <a:srgbClr val="FFFFFF"/>
        </a:lt1>
        <a:dk2>
          <a:srgbClr val="000000"/>
        </a:dk2>
        <a:lt2>
          <a:srgbClr val="663300"/>
        </a:lt2>
        <a:accent1>
          <a:srgbClr val="CCCC00"/>
        </a:accent1>
        <a:accent2>
          <a:srgbClr val="CCCC00"/>
        </a:accent2>
        <a:accent3>
          <a:srgbClr val="FFFFFF"/>
        </a:accent3>
        <a:accent4>
          <a:srgbClr val="000000"/>
        </a:accent4>
        <a:accent5>
          <a:srgbClr val="E2E2AA"/>
        </a:accent5>
        <a:accent6>
          <a:srgbClr val="B9B900"/>
        </a:accent6>
        <a:hlink>
          <a:srgbClr val="754E27"/>
        </a:hlink>
        <a:folHlink>
          <a:srgbClr val="CC9900"/>
        </a:folHlink>
      </a:clrScheme>
      <a:clrMap bg1="lt1" tx1="dk1" bg2="lt2" tx2="dk2" accent1="accent1" accent2="accent2" accent3="accent3" accent4="accent4" accent5="accent5" accent6="accent6" hlink="hlink" folHlink="folHlink"/>
    </a:extraClrScheme>
    <a:extraClrScheme>
      <a:clrScheme name="blank 16">
        <a:dk1>
          <a:srgbClr val="000000"/>
        </a:dk1>
        <a:lt1>
          <a:srgbClr val="FFFFFF"/>
        </a:lt1>
        <a:dk2>
          <a:srgbClr val="000000"/>
        </a:dk2>
        <a:lt2>
          <a:srgbClr val="663300"/>
        </a:lt2>
        <a:accent1>
          <a:srgbClr val="CCCC00"/>
        </a:accent1>
        <a:accent2>
          <a:srgbClr val="CCCC00"/>
        </a:accent2>
        <a:accent3>
          <a:srgbClr val="FFFFFF"/>
        </a:accent3>
        <a:accent4>
          <a:srgbClr val="000000"/>
        </a:accent4>
        <a:accent5>
          <a:srgbClr val="E2E2AA"/>
        </a:accent5>
        <a:accent6>
          <a:srgbClr val="B9B900"/>
        </a:accent6>
        <a:hlink>
          <a:srgbClr val="754E27"/>
        </a:hlink>
        <a:folHlink>
          <a:srgbClr val="CC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2569</TotalTime>
  <Words>3201</Words>
  <Application>Microsoft Office PowerPoint</Application>
  <PresentationFormat>On-screen Show (4:3)</PresentationFormat>
  <Paragraphs>295</Paragraphs>
  <Slides>24</Slides>
  <Notes>24</Notes>
  <HiddenSlides>0</HiddenSlides>
  <MMClips>0</MMClips>
  <ScaleCrop>false</ScaleCrop>
  <HeadingPairs>
    <vt:vector size="6" baseType="variant">
      <vt:variant>
        <vt:lpstr>Theme</vt:lpstr>
      </vt:variant>
      <vt:variant>
        <vt:i4>1</vt:i4>
      </vt:variant>
      <vt:variant>
        <vt:lpstr>Slide Titles</vt:lpstr>
      </vt:variant>
      <vt:variant>
        <vt:i4>24</vt:i4>
      </vt:variant>
      <vt:variant>
        <vt:lpstr>Custom Shows</vt:lpstr>
      </vt:variant>
      <vt:variant>
        <vt:i4>5</vt:i4>
      </vt:variant>
    </vt:vector>
  </HeadingPairs>
  <TitlesOfParts>
    <vt:vector size="30" baseType="lpstr">
      <vt:lpstr>blank</vt:lpstr>
      <vt:lpstr>CS 262 Software Engineering</vt:lpstr>
      <vt:lpstr>Slide 2</vt:lpstr>
      <vt:lpstr>Slide 3</vt:lpstr>
      <vt:lpstr>Introduction</vt:lpstr>
      <vt:lpstr>Software Engineering</vt:lpstr>
      <vt:lpstr>Art, Science or Engineering</vt:lpstr>
      <vt:lpstr>Art, Science or Engineering</vt:lpstr>
      <vt:lpstr>Art, Science or Engineering</vt:lpstr>
      <vt:lpstr>Art, Science or Engineering</vt:lpstr>
      <vt:lpstr>Art, Science and Engineering</vt:lpstr>
      <vt:lpstr>Software Development</vt:lpstr>
      <vt:lpstr>The Development Process</vt:lpstr>
      <vt:lpstr>Software Systems</vt:lpstr>
      <vt:lpstr>Case Study: WWMCCS</vt:lpstr>
      <vt:lpstr>Case Study: Therac-25</vt:lpstr>
      <vt:lpstr>Case Study: Patriot missile</vt:lpstr>
      <vt:lpstr>Case Study: Ariane-5 Rocket</vt:lpstr>
      <vt:lpstr>Case Study: Netscape</vt:lpstr>
      <vt:lpstr>Case Study: MyDoom Worm</vt:lpstr>
      <vt:lpstr>Case Study: Ping of Death</vt:lpstr>
      <vt:lpstr>Case Study: Longhorn/Vista</vt:lpstr>
      <vt:lpstr>Case Study: Lockheed F-22</vt:lpstr>
      <vt:lpstr>Fredrick P. Brooks (1931- ) The Mythical Man-Month</vt:lpstr>
      <vt:lpstr>A Christian Perspective?</vt:lpstr>
      <vt:lpstr>software engineering</vt:lpstr>
      <vt:lpstr>engineering</vt:lpstr>
      <vt:lpstr>development</vt:lpstr>
      <vt:lpstr>software</vt:lpstr>
      <vt:lpstr>perspectives</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262 - Software Engineering - Calvin College</dc:title>
  <dc:creator>Keith Vander Linden</dc:creator>
  <cp:lastModifiedBy>Information Technology</cp:lastModifiedBy>
  <cp:revision>354</cp:revision>
  <cp:lastPrinted>1998-09-04T12:28:27Z</cp:lastPrinted>
  <dcterms:created xsi:type="dcterms:W3CDTF">1996-09-30T18:28:10Z</dcterms:created>
  <dcterms:modified xsi:type="dcterms:W3CDTF">2009-08-26T19:51:51Z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2</vt:i4>
  </property>
  <property fmtid="{D5CDD505-2E9C-101B-9397-08002B2CF9AE}" pid="4" name="Compression">
    <vt:i4>100</vt:i4>
  </property>
  <property fmtid="{D5CDD505-2E9C-101B-9397-08002B2CF9AE}" pid="5" name="ScreenSize">
    <vt:i4>1</vt:i4>
  </property>
  <property fmtid="{D5CDD505-2E9C-101B-9397-08002B2CF9AE}" pid="6" name="ScreenUsage">
    <vt:i4>3</vt:i4>
  </property>
  <property fmtid="{D5CDD505-2E9C-101B-9397-08002B2CF9AE}" pid="7" name="MailAddress">
    <vt:lpwstr>kvlinden@calvin.edu</vt:lpwstr>
  </property>
  <property fmtid="{D5CDD505-2E9C-101B-9397-08002B2CF9AE}" pid="8" name="HomePage">
    <vt:lpwstr>http://www.calvin.edu/~kvlinden</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1</vt:i4>
  </property>
  <property fmtid="{D5CDD505-2E9C-101B-9397-08002B2CF9AE}" pid="19" name="ShowNotes">
    <vt:bool>false</vt:bool>
  </property>
  <property fmtid="{D5CDD505-2E9C-101B-9397-08002B2CF9AE}" pid="20" name="NavBtnPos">
    <vt:i4>3</vt:i4>
  </property>
  <property fmtid="{D5CDD505-2E9C-101B-9397-08002B2CF9AE}" pid="21" name="OutputDir">
    <vt:lpwstr>D:\Courses\330</vt:lpwstr>
  </property>
</Properties>
</file>