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0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24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0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5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76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4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8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65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9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1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E8AF-6D71-434F-97D7-52A784B01C64}" type="datetimeFigureOut">
              <a:rPr lang="en-US" smtClean="0"/>
              <a:t>9/21/15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5B029-C36D-A947-941D-47BA65802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5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Turtle Graphics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Victor Norman</a:t>
            </a:r>
          </a:p>
          <a:p>
            <a:r>
              <a:rPr lang="en-US" dirty="0" smtClean="0"/>
              <a:t>CS104</a:t>
            </a:r>
          </a:p>
          <a:p>
            <a:r>
              <a:rPr lang="en-US" dirty="0" smtClean="0"/>
              <a:t>Calvin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41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ourier"/>
                <a:cs typeface="Courier"/>
              </a:rPr>
              <a:t>import</a:t>
            </a:r>
            <a:r>
              <a:rPr lang="en-US" dirty="0" smtClean="0"/>
              <a:t> pulls a </a:t>
            </a:r>
            <a:r>
              <a:rPr lang="en-US" i="1" dirty="0" smtClean="0"/>
              <a:t>module </a:t>
            </a:r>
            <a:r>
              <a:rPr lang="en-US" dirty="0" smtClean="0"/>
              <a:t>in to your program.</a:t>
            </a:r>
          </a:p>
          <a:p>
            <a:r>
              <a:rPr lang="en-US" dirty="0" smtClean="0"/>
              <a:t>A module is a file with code and variables in it.</a:t>
            </a:r>
          </a:p>
          <a:p>
            <a:pPr lvl="1"/>
            <a:r>
              <a:rPr lang="en-US" dirty="0" smtClean="0"/>
              <a:t>math module has sin(), </a:t>
            </a:r>
            <a:r>
              <a:rPr lang="en-US" dirty="0" err="1" smtClean="0"/>
              <a:t>cos</a:t>
            </a:r>
            <a:r>
              <a:rPr lang="en-US" dirty="0" smtClean="0"/>
              <a:t>(), round(), pi, e, etc.</a:t>
            </a:r>
          </a:p>
          <a:p>
            <a:pPr lvl="1"/>
            <a:r>
              <a:rPr lang="en-US" dirty="0" err="1" smtClean="0"/>
              <a:t>myro</a:t>
            </a:r>
            <a:r>
              <a:rPr lang="en-US" dirty="0" smtClean="0"/>
              <a:t> has </a:t>
            </a:r>
            <a:r>
              <a:rPr lang="en-US" dirty="0" err="1" smtClean="0"/>
              <a:t>init</a:t>
            </a:r>
            <a:r>
              <a:rPr lang="en-US" dirty="0" smtClean="0"/>
              <a:t>(), forward(), backward(), etc.</a:t>
            </a:r>
          </a:p>
          <a:p>
            <a:r>
              <a:rPr lang="en-US" dirty="0" smtClean="0">
                <a:latin typeface="Courier"/>
                <a:cs typeface="Courier"/>
              </a:rPr>
              <a:t>import</a:t>
            </a:r>
            <a:r>
              <a:rPr lang="en-US" dirty="0" smtClean="0"/>
              <a:t> loads the module in, but all the stuff in it is still in it.  Access it via the “dot operator”.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import</a:t>
            </a:r>
            <a:r>
              <a:rPr lang="en-US" dirty="0" smtClean="0"/>
              <a:t> loads the “box” in but your code still has to reach into the box to get at the functions, variables, etc.</a:t>
            </a:r>
          </a:p>
          <a:p>
            <a:pPr lvl="2"/>
            <a:r>
              <a:rPr lang="en-US" dirty="0" smtClean="0"/>
              <a:t>e.g.,   </a:t>
            </a:r>
            <a:r>
              <a:rPr lang="en-US" dirty="0" err="1" smtClean="0"/>
              <a:t>math.sin</a:t>
            </a:r>
            <a:r>
              <a:rPr lang="en-US" dirty="0" smtClean="0"/>
              <a:t>(),  </a:t>
            </a:r>
            <a:r>
              <a:rPr lang="en-US" dirty="0" err="1" smtClean="0"/>
              <a:t>math.pi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24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want to pull something (everything) out of the “box”, you can do this 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latin typeface="Courier"/>
                <a:cs typeface="Courier"/>
              </a:rPr>
              <a:t>from math import </a:t>
            </a:r>
            <a:r>
              <a:rPr lang="en-US" dirty="0" smtClean="0">
                <a:latin typeface="Courier"/>
                <a:cs typeface="Courier"/>
              </a:rPr>
              <a:t>sin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from </a:t>
            </a:r>
            <a:r>
              <a:rPr lang="en-US" dirty="0">
                <a:latin typeface="Courier"/>
                <a:cs typeface="Courier"/>
              </a:rPr>
              <a:t>math import *</a:t>
            </a:r>
            <a:br>
              <a:rPr lang="en-US" dirty="0">
                <a:latin typeface="Courier"/>
                <a:cs typeface="Courier"/>
              </a:rPr>
            </a:br>
            <a:r>
              <a:rPr lang="en-US" dirty="0" smtClean="0">
                <a:cs typeface="Courier"/>
              </a:rPr>
              <a:t>Then you don’t need to tell your code to reach into the module to get the function/variable.</a:t>
            </a:r>
          </a:p>
          <a:p>
            <a:pPr lvl="1"/>
            <a:r>
              <a:rPr lang="en-US" dirty="0" smtClean="0">
                <a:cs typeface="Courier"/>
              </a:rPr>
              <a:t>e.g., can use sin() instead of </a:t>
            </a:r>
            <a:r>
              <a:rPr lang="en-US" dirty="0" err="1" smtClean="0">
                <a:cs typeface="Courier"/>
              </a:rPr>
              <a:t>math.sin</a:t>
            </a:r>
            <a:r>
              <a:rPr lang="en-US" dirty="0" smtClean="0">
                <a:cs typeface="Courier"/>
              </a:rPr>
              <a:t>() </a:t>
            </a:r>
          </a:p>
          <a:p>
            <a:pPr lvl="1"/>
            <a:r>
              <a:rPr lang="en-US" dirty="0" err="1" smtClean="0">
                <a:cs typeface="Courier"/>
              </a:rPr>
              <a:t>init</a:t>
            </a:r>
            <a:r>
              <a:rPr lang="en-US" dirty="0" smtClean="0">
                <a:cs typeface="Courier"/>
              </a:rPr>
              <a:t>() instead of </a:t>
            </a:r>
            <a:r>
              <a:rPr lang="en-US" dirty="0" err="1" smtClean="0">
                <a:cs typeface="Courier"/>
              </a:rPr>
              <a:t>myro.init</a:t>
            </a:r>
            <a:r>
              <a:rPr lang="en-US" dirty="0" smtClean="0">
                <a:cs typeface="Courier"/>
              </a:rPr>
              <a:t>().</a:t>
            </a:r>
            <a:endParaRPr lang="en-US" dirty="0"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280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few </a:t>
            </a:r>
            <a:r>
              <a:rPr lang="en-US" dirty="0" err="1" smtClean="0"/>
              <a:t>TuringsCraft</a:t>
            </a:r>
            <a:r>
              <a:rPr lang="en-US" dirty="0" smtClean="0"/>
              <a:t> questions before lab on Thursday.</a:t>
            </a:r>
          </a:p>
          <a:p>
            <a:r>
              <a:rPr lang="en-US" dirty="0" smtClean="0"/>
              <a:t>(Optionally) Practice your typing skills: </a:t>
            </a:r>
            <a:r>
              <a:rPr lang="en-US" dirty="0" err="1" smtClean="0"/>
              <a:t>play.typeracer.com</a:t>
            </a:r>
            <a:r>
              <a:rPr lang="en-US" dirty="0" smtClean="0"/>
              <a:t> or some other site…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459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Counts toward your grade.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631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Introduction to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have to instantiate the object, making a variable refer to it:</a:t>
            </a:r>
          </a:p>
          <a:p>
            <a:pPr lvl="1"/>
            <a:r>
              <a:rPr lang="en-US" dirty="0" err="1" smtClean="0"/>
              <a:t>turt</a:t>
            </a:r>
            <a:r>
              <a:rPr lang="en-US" dirty="0" smtClean="0"/>
              <a:t> = </a:t>
            </a:r>
            <a:r>
              <a:rPr lang="en-US" dirty="0" err="1" smtClean="0"/>
              <a:t>turtle.Turtle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You call (or "invoke") methods on it:</a:t>
            </a:r>
          </a:p>
          <a:p>
            <a:pPr lvl="1"/>
            <a:r>
              <a:rPr lang="en-US" dirty="0" err="1" smtClean="0"/>
              <a:t>turt.forward</a:t>
            </a:r>
            <a:r>
              <a:rPr lang="en-US" dirty="0" smtClean="0"/>
              <a:t>(10)</a:t>
            </a:r>
          </a:p>
          <a:p>
            <a:pPr lvl="1"/>
            <a:r>
              <a:rPr lang="en-US" dirty="0" err="1" smtClean="0"/>
              <a:t>turt.doSomething</a:t>
            </a:r>
            <a:r>
              <a:rPr lang="en-US" dirty="0" smtClean="0"/>
              <a:t>(33, 22, 11)</a:t>
            </a:r>
          </a:p>
          <a:p>
            <a:r>
              <a:rPr lang="en-US" dirty="0" smtClean="0"/>
              <a:t>It is like asking the object to do something to itself: give me back a value or move yourself, or draw something, or change a value.</a:t>
            </a:r>
          </a:p>
          <a:p>
            <a:r>
              <a:rPr lang="en-US" dirty="0" smtClean="0"/>
              <a:t>The object stores its own </a:t>
            </a:r>
            <a:r>
              <a:rPr lang="en-US" i="1" dirty="0" smtClean="0"/>
              <a:t>state</a:t>
            </a:r>
            <a:r>
              <a:rPr lang="en-US" dirty="0" smtClean="0"/>
              <a:t> (or </a:t>
            </a:r>
            <a:r>
              <a:rPr lang="en-US" i="1" dirty="0" smtClean="0"/>
              <a:t>characteristics</a:t>
            </a:r>
            <a:r>
              <a:rPr lang="en-US" dirty="0" smtClean="0"/>
              <a:t>, </a:t>
            </a:r>
            <a:r>
              <a:rPr lang="en-US" i="1" dirty="0" smtClean="0"/>
              <a:t>properties</a:t>
            </a:r>
            <a:r>
              <a:rPr lang="en-US" dirty="0" smtClean="0"/>
              <a:t>, or </a:t>
            </a:r>
            <a:r>
              <a:rPr lang="en-US" i="1" dirty="0" smtClean="0"/>
              <a:t>attributes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499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35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sz="2000" dirty="0" smtClean="0">
                <a:latin typeface="Courier"/>
                <a:cs typeface="Courier"/>
              </a:rPr>
              <a:t>for &lt;</a:t>
            </a:r>
            <a:r>
              <a:rPr lang="en-US" sz="2000" dirty="0" err="1" smtClean="0">
                <a:latin typeface="Courier"/>
                <a:cs typeface="Courier"/>
              </a:rPr>
              <a:t>var</a:t>
            </a:r>
            <a:r>
              <a:rPr lang="en-US" sz="2000" dirty="0" smtClean="0">
                <a:latin typeface="Courier"/>
                <a:cs typeface="Courier"/>
              </a:rPr>
              <a:t>&gt; in &lt;sequence&gt;: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&lt;body&gt;    # multiple statements</a:t>
            </a:r>
            <a:endParaRPr lang="en-US" sz="2000" dirty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Examples: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</a:t>
            </a:r>
            <a:r>
              <a:rPr lang="en-US" sz="2000" dirty="0" err="1" smtClean="0">
                <a:latin typeface="Courier"/>
                <a:cs typeface="Courier"/>
              </a:rPr>
              <a:t>aVal</a:t>
            </a:r>
            <a:r>
              <a:rPr lang="en-US" sz="2000" dirty="0" smtClean="0">
                <a:latin typeface="Courier"/>
                <a:cs typeface="Courier"/>
              </a:rPr>
              <a:t> in [3, 11, 22, 0, -3]:</a:t>
            </a:r>
          </a:p>
          <a:p>
            <a:pPr marL="457200" lvl="1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print(</a:t>
            </a:r>
            <a:r>
              <a:rPr lang="en-US" sz="2000" dirty="0" err="1" smtClean="0">
                <a:latin typeface="Courier"/>
                <a:cs typeface="Courier"/>
              </a:rPr>
              <a:t>aVal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</a:t>
            </a:r>
            <a:r>
              <a:rPr lang="en-US" sz="2000" dirty="0" err="1" smtClean="0">
                <a:latin typeface="Courier"/>
                <a:cs typeface="Courier"/>
              </a:rPr>
              <a:t>aVal</a:t>
            </a:r>
            <a:r>
              <a:rPr lang="en-US" sz="2000" dirty="0" smtClean="0">
                <a:latin typeface="Courier"/>
                <a:cs typeface="Courier"/>
              </a:rPr>
              <a:t> in [“I’m”, “a”, “lumberjack”, “and”, 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 “I’m”, “ok”, 8, </a:t>
            </a:r>
            <a:r>
              <a:rPr lang="en-US" sz="2000" dirty="0" err="1" smtClean="0">
                <a:latin typeface="Courier"/>
                <a:cs typeface="Courier"/>
              </a:rPr>
              <a:t>math.pi</a:t>
            </a:r>
            <a:r>
              <a:rPr lang="en-US" sz="2000" dirty="0" smtClean="0">
                <a:latin typeface="Courier"/>
                <a:cs typeface="Courier"/>
              </a:rPr>
              <a:t>]:</a:t>
            </a:r>
          </a:p>
          <a:p>
            <a:pPr marL="457200" lvl="1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print(</a:t>
            </a:r>
            <a:r>
              <a:rPr lang="en-US" sz="2000" dirty="0" err="1" smtClean="0">
                <a:latin typeface="Courier"/>
                <a:cs typeface="Courier"/>
              </a:rPr>
              <a:t>aVal</a:t>
            </a:r>
            <a:r>
              <a:rPr lang="en-US" sz="2000" dirty="0" smtClean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65258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</a:t>
            </a:r>
            <a:r>
              <a:rPr lang="en-US" sz="2000" dirty="0" err="1" smtClean="0">
                <a:latin typeface="Courier"/>
                <a:cs typeface="Courier"/>
              </a:rPr>
              <a:t>val</a:t>
            </a:r>
            <a:r>
              <a:rPr lang="en-US" sz="2000" dirty="0" smtClean="0">
                <a:latin typeface="Courier"/>
                <a:cs typeface="Courier"/>
              </a:rPr>
              <a:t> in [0, 1, 2, 3, 4, 5]: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turt.forward</a:t>
            </a:r>
            <a:r>
              <a:rPr lang="en-US" sz="2000" dirty="0" smtClean="0">
                <a:latin typeface="Courier"/>
                <a:cs typeface="Courier"/>
              </a:rPr>
              <a:t>(50)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turt.left</a:t>
            </a:r>
            <a:r>
              <a:rPr lang="en-US" sz="2000" dirty="0" smtClean="0">
                <a:latin typeface="Courier"/>
                <a:cs typeface="Courier"/>
              </a:rPr>
              <a:t>(60)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total = 0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</a:t>
            </a:r>
            <a:r>
              <a:rPr lang="en-US" sz="2000" dirty="0" err="1" smtClean="0">
                <a:latin typeface="Courier"/>
                <a:cs typeface="Courier"/>
              </a:rPr>
              <a:t>val</a:t>
            </a:r>
            <a:r>
              <a:rPr lang="en-US" sz="2000" dirty="0" smtClean="0">
                <a:latin typeface="Courier"/>
                <a:cs typeface="Courier"/>
              </a:rPr>
              <a:t> in [1, 2, 3, 4, 5, 6, 7, 8, 9, 10, 11, 12, 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            13, 14, 15, 16, 17, 18, 19, 20]: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total = total + </a:t>
            </a:r>
            <a:r>
              <a:rPr lang="en-US" sz="2000" dirty="0" err="1" smtClean="0">
                <a:latin typeface="Courier"/>
                <a:cs typeface="Courier"/>
              </a:rPr>
              <a:t>val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print(total)</a:t>
            </a: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total = 0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for </a:t>
            </a:r>
            <a:r>
              <a:rPr lang="en-US" sz="2000" dirty="0" err="1" smtClean="0">
                <a:latin typeface="Courier"/>
                <a:cs typeface="Courier"/>
              </a:rPr>
              <a:t>val</a:t>
            </a:r>
            <a:r>
              <a:rPr lang="en-US" sz="2000" dirty="0" smtClean="0">
                <a:latin typeface="Courier"/>
                <a:cs typeface="Courier"/>
              </a:rPr>
              <a:t> in range(1, 21):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total = total + </a:t>
            </a:r>
            <a:r>
              <a:rPr lang="en-US" sz="2000" dirty="0" err="1" smtClean="0">
                <a:latin typeface="Courier"/>
                <a:cs typeface="Courier"/>
              </a:rPr>
              <a:t>val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print(total)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27143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range(</a:t>
            </a:r>
            <a:r>
              <a:rPr lang="en-US" i="1" dirty="0" smtClean="0"/>
              <a:t>start</a:t>
            </a:r>
            <a:r>
              <a:rPr lang="en-US" dirty="0" smtClean="0"/>
              <a:t>, stop, </a:t>
            </a:r>
            <a:r>
              <a:rPr lang="en-US" i="1" dirty="0" smtClean="0"/>
              <a:t>step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Built-in function</a:t>
            </a:r>
          </a:p>
          <a:p>
            <a:r>
              <a:rPr lang="en-US" dirty="0" smtClean="0"/>
              <a:t>Generates list of integers starting at </a:t>
            </a:r>
            <a:r>
              <a:rPr lang="en-US" i="1" dirty="0" smtClean="0"/>
              <a:t>start</a:t>
            </a:r>
            <a:r>
              <a:rPr lang="en-US" dirty="0" smtClean="0"/>
              <a:t>, going up to (but not including) </a:t>
            </a:r>
            <a:r>
              <a:rPr lang="en-US" i="1" dirty="0" smtClean="0"/>
              <a:t>stop</a:t>
            </a:r>
            <a:r>
              <a:rPr lang="en-US" dirty="0" smtClean="0"/>
              <a:t>, by increments of </a:t>
            </a:r>
            <a:r>
              <a:rPr lang="en-US" i="1" dirty="0" smtClean="0"/>
              <a:t>step.</a:t>
            </a:r>
          </a:p>
          <a:p>
            <a:r>
              <a:rPr lang="en-US" dirty="0" smtClean="0"/>
              <a:t>Can omit </a:t>
            </a:r>
            <a:r>
              <a:rPr lang="en-US" i="1" dirty="0" smtClean="0"/>
              <a:t>start </a:t>
            </a:r>
            <a:r>
              <a:rPr lang="en-US" dirty="0" smtClean="0">
                <a:sym typeface="Wingdings"/>
              </a:rPr>
              <a:t> uses 0. E.g., range(10)</a:t>
            </a:r>
          </a:p>
          <a:p>
            <a:r>
              <a:rPr lang="en-US" dirty="0" smtClean="0">
                <a:sym typeface="Wingdings"/>
              </a:rPr>
              <a:t>Can omit </a:t>
            </a:r>
            <a:r>
              <a:rPr lang="en-US" i="1" dirty="0" smtClean="0">
                <a:sym typeface="Wingdings"/>
              </a:rPr>
              <a:t>step</a:t>
            </a:r>
            <a:r>
              <a:rPr lang="en-US" dirty="0" smtClean="0">
                <a:sym typeface="Wingdings"/>
              </a:rPr>
              <a:t>  uses 1.  E.g., range(3, 7)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418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range()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range(30)</a:t>
            </a:r>
          </a:p>
          <a:p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cs typeface="Courier"/>
              </a:rPr>
              <a:t>generates list of numbers 0, 1, 2, …, 29.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range(2, 30)</a:t>
            </a:r>
          </a:p>
          <a:p>
            <a:r>
              <a:rPr lang="en-US" dirty="0" smtClean="0">
                <a:cs typeface="Courier"/>
              </a:rPr>
              <a:t>generates list of numbers 2, 3, 4, 5, …, 29.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range(-3, 3, 2)</a:t>
            </a:r>
          </a:p>
          <a:p>
            <a:r>
              <a:rPr lang="en-US" dirty="0" smtClean="0">
                <a:cs typeface="Courier"/>
              </a:rPr>
              <a:t>generates list of numbers -3, -1, 1.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range(20, 0, -1)</a:t>
            </a:r>
          </a:p>
          <a:p>
            <a:r>
              <a:rPr lang="en-US" dirty="0" smtClean="0">
                <a:cs typeface="Courier"/>
              </a:rPr>
              <a:t>generates list of numbers 20, 19, 18, 17, …, 2, 1.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759452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58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379</Words>
  <Application>Microsoft Macintosh PowerPoint</Application>
  <PresentationFormat>On-screen Show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Turtle Graphics</vt:lpstr>
      <vt:lpstr>Reading Quiz</vt:lpstr>
      <vt:lpstr>Quick Introduction to Objects</vt:lpstr>
      <vt:lpstr>Clicker Question</vt:lpstr>
      <vt:lpstr>for Loop Syntax</vt:lpstr>
      <vt:lpstr>for Loop Examples</vt:lpstr>
      <vt:lpstr>range(start, stop, step)</vt:lpstr>
      <vt:lpstr>range() Examples</vt:lpstr>
      <vt:lpstr>Clicker Questions</vt:lpstr>
      <vt:lpstr>import statement</vt:lpstr>
      <vt:lpstr>import (cont)</vt:lpstr>
      <vt:lpstr>Assignments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Turtle Graphics</dc:title>
  <dc:creator>Victor Norman</dc:creator>
  <cp:lastModifiedBy>Victor Norman</cp:lastModifiedBy>
  <cp:revision>13</cp:revision>
  <dcterms:created xsi:type="dcterms:W3CDTF">2014-08-11T16:11:43Z</dcterms:created>
  <dcterms:modified xsi:type="dcterms:W3CDTF">2015-09-21T14:40:57Z</dcterms:modified>
</cp:coreProperties>
</file>