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2" r:id="rId4"/>
    <p:sldId id="259" r:id="rId5"/>
    <p:sldId id="273" r:id="rId6"/>
    <p:sldId id="274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4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1E27-2C7C-8746-8071-62DD95C4B296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864E-E94A-984F-95DA-DA28B579C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09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1E27-2C7C-8746-8071-62DD95C4B296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864E-E94A-984F-95DA-DA28B579C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30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1E27-2C7C-8746-8071-62DD95C4B296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864E-E94A-984F-95DA-DA28B579C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07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1E27-2C7C-8746-8071-62DD95C4B296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864E-E94A-984F-95DA-DA28B579C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7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1E27-2C7C-8746-8071-62DD95C4B296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864E-E94A-984F-95DA-DA28B579C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14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1E27-2C7C-8746-8071-62DD95C4B296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864E-E94A-984F-95DA-DA28B579C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38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1E27-2C7C-8746-8071-62DD95C4B296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864E-E94A-984F-95DA-DA28B579C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912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1E27-2C7C-8746-8071-62DD95C4B296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864E-E94A-984F-95DA-DA28B579C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92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1E27-2C7C-8746-8071-62DD95C4B296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864E-E94A-984F-95DA-DA28B579C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10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1E27-2C7C-8746-8071-62DD95C4B296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864E-E94A-984F-95DA-DA28B579C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2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1E27-2C7C-8746-8071-62DD95C4B296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864E-E94A-984F-95DA-DA28B579C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953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71E27-2C7C-8746-8071-62DD95C4B296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4864E-E94A-984F-95DA-DA28B579C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35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Strings,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Victor Norman</a:t>
            </a:r>
          </a:p>
          <a:p>
            <a:r>
              <a:rPr lang="en-US" dirty="0" smtClean="0"/>
              <a:t>CS104</a:t>
            </a:r>
          </a:p>
          <a:p>
            <a:r>
              <a:rPr lang="en-US" dirty="0" smtClean="0"/>
              <a:t>Calvin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521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 </a:t>
            </a:r>
            <a:r>
              <a:rPr lang="en-US" dirty="0" err="1" smtClean="0"/>
              <a:t>vs</a:t>
            </a:r>
            <a:r>
              <a:rPr lang="en-US" dirty="0" smtClean="0"/>
              <a:t> Index-Based for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Courier"/>
                <a:cs typeface="Courier"/>
              </a:rPr>
              <a:t>(Suppose s is a string or a list.)</a:t>
            </a:r>
          </a:p>
          <a:p>
            <a:pPr marL="0" indent="0">
              <a:buNone/>
            </a:pPr>
            <a:r>
              <a:rPr lang="en-US" sz="2800" dirty="0" smtClean="0">
                <a:latin typeface="Courier"/>
                <a:cs typeface="Courier"/>
              </a:rPr>
              <a:t>for </a:t>
            </a:r>
            <a:r>
              <a:rPr lang="en-US" sz="2800" dirty="0" err="1" smtClean="0">
                <a:latin typeface="Courier"/>
                <a:cs typeface="Courier"/>
              </a:rPr>
              <a:t>i</a:t>
            </a:r>
            <a:r>
              <a:rPr lang="en-US" sz="2800" dirty="0" smtClean="0">
                <a:latin typeface="Courier"/>
                <a:cs typeface="Courier"/>
              </a:rPr>
              <a:t> in range(</a:t>
            </a:r>
            <a:r>
              <a:rPr lang="en-US" sz="2800" dirty="0" err="1" smtClean="0">
                <a:latin typeface="Courier"/>
                <a:cs typeface="Courier"/>
              </a:rPr>
              <a:t>len</a:t>
            </a:r>
            <a:r>
              <a:rPr lang="en-US" sz="2800" dirty="0" smtClean="0">
                <a:latin typeface="Courier"/>
                <a:cs typeface="Courier"/>
              </a:rPr>
              <a:t>(s)):</a:t>
            </a:r>
          </a:p>
          <a:p>
            <a:pPr marL="0" indent="0">
              <a:buNone/>
            </a:pPr>
            <a:r>
              <a:rPr lang="en-US" sz="2800" dirty="0" smtClean="0">
                <a:latin typeface="Courier"/>
                <a:cs typeface="Courier"/>
              </a:rPr>
              <a:t>	code here uses s[</a:t>
            </a:r>
            <a:r>
              <a:rPr lang="en-US" sz="2800" dirty="0" err="1" smtClean="0">
                <a:latin typeface="Courier"/>
                <a:cs typeface="Courier"/>
              </a:rPr>
              <a:t>i</a:t>
            </a:r>
            <a:r>
              <a:rPr lang="en-US" sz="2800" dirty="0" smtClean="0">
                <a:latin typeface="Courier"/>
                <a:cs typeface="Courier"/>
              </a:rPr>
              <a:t>]</a:t>
            </a:r>
          </a:p>
          <a:p>
            <a:pPr marL="0" indent="0">
              <a:buNone/>
            </a:pPr>
            <a:endParaRPr lang="en-US" sz="28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Courier"/>
                <a:cs typeface="Courier"/>
              </a:rPr>
              <a:t>i</a:t>
            </a:r>
            <a:r>
              <a:rPr lang="en-US" sz="2800" dirty="0" smtClean="0">
                <a:latin typeface="Courier"/>
                <a:cs typeface="Courier"/>
              </a:rPr>
              <a:t> = 0</a:t>
            </a:r>
          </a:p>
          <a:p>
            <a:pPr marL="0" indent="0">
              <a:buNone/>
            </a:pPr>
            <a:r>
              <a:rPr lang="en-US" sz="2800" dirty="0" smtClean="0">
                <a:latin typeface="Courier"/>
                <a:cs typeface="Courier"/>
              </a:rPr>
              <a:t>while </a:t>
            </a:r>
            <a:r>
              <a:rPr lang="en-US" sz="2800" dirty="0" err="1" smtClean="0">
                <a:latin typeface="Courier"/>
                <a:cs typeface="Courier"/>
              </a:rPr>
              <a:t>i</a:t>
            </a:r>
            <a:r>
              <a:rPr lang="en-US" sz="2800" dirty="0" smtClean="0">
                <a:latin typeface="Courier"/>
                <a:cs typeface="Courier"/>
              </a:rPr>
              <a:t> &lt; </a:t>
            </a:r>
            <a:r>
              <a:rPr lang="en-US" sz="2800" dirty="0" err="1" smtClean="0">
                <a:latin typeface="Courier"/>
                <a:cs typeface="Courier"/>
              </a:rPr>
              <a:t>len</a:t>
            </a:r>
            <a:r>
              <a:rPr lang="en-US" sz="2800" dirty="0" smtClean="0">
                <a:latin typeface="Courier"/>
                <a:cs typeface="Courier"/>
              </a:rPr>
              <a:t>(s):</a:t>
            </a:r>
          </a:p>
          <a:p>
            <a:pPr marL="0" indent="0">
              <a:buNone/>
            </a:pPr>
            <a:r>
              <a:rPr lang="en-US" sz="2800" dirty="0" smtClean="0">
                <a:latin typeface="Courier"/>
                <a:cs typeface="Courier"/>
              </a:rPr>
              <a:t>	use s[</a:t>
            </a:r>
            <a:r>
              <a:rPr lang="en-US" sz="2800" dirty="0" err="1" smtClean="0">
                <a:latin typeface="Courier"/>
                <a:cs typeface="Courier"/>
              </a:rPr>
              <a:t>i</a:t>
            </a:r>
            <a:r>
              <a:rPr lang="en-US" sz="2800" dirty="0" smtClean="0">
                <a:latin typeface="Courier"/>
                <a:cs typeface="Courier"/>
              </a:rPr>
              <a:t>]</a:t>
            </a:r>
          </a:p>
          <a:p>
            <a:pPr marL="0" indent="0">
              <a:buNone/>
            </a:pPr>
            <a:r>
              <a:rPr lang="en-US" sz="2800" dirty="0">
                <a:latin typeface="Courier"/>
                <a:cs typeface="Courier"/>
              </a:rPr>
              <a:t>	</a:t>
            </a:r>
            <a:r>
              <a:rPr lang="en-US" sz="2800" dirty="0" err="1" smtClean="0">
                <a:latin typeface="Courier"/>
                <a:cs typeface="Courier"/>
              </a:rPr>
              <a:t>i</a:t>
            </a:r>
            <a:r>
              <a:rPr lang="en-US" sz="2800" dirty="0" smtClean="0">
                <a:latin typeface="Courier"/>
                <a:cs typeface="Courier"/>
              </a:rPr>
              <a:t> = </a:t>
            </a:r>
            <a:r>
              <a:rPr lang="en-US" sz="2800" dirty="0" err="1" smtClean="0">
                <a:latin typeface="Courier"/>
                <a:cs typeface="Courier"/>
              </a:rPr>
              <a:t>i</a:t>
            </a:r>
            <a:r>
              <a:rPr lang="en-US" sz="2800" dirty="0" smtClean="0">
                <a:latin typeface="Courier"/>
                <a:cs typeface="Courier"/>
              </a:rPr>
              <a:t> + 1    # better: </a:t>
            </a:r>
            <a:r>
              <a:rPr lang="en-US" sz="2800" dirty="0" err="1" smtClean="0">
                <a:latin typeface="Courier"/>
                <a:cs typeface="Courier"/>
              </a:rPr>
              <a:t>i</a:t>
            </a:r>
            <a:r>
              <a:rPr lang="en-US" sz="2800" dirty="0" smtClean="0">
                <a:latin typeface="Courier"/>
                <a:cs typeface="Courier"/>
              </a:rPr>
              <a:t> += 1</a:t>
            </a:r>
            <a:endParaRPr lang="en-US" sz="28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735987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in</a:t>
            </a:r>
            <a:r>
              <a:rPr lang="en-US" dirty="0" smtClean="0"/>
              <a:t> and </a:t>
            </a:r>
            <a:r>
              <a:rPr lang="en-US" dirty="0" smtClean="0">
                <a:latin typeface="Courier"/>
                <a:cs typeface="Courier"/>
              </a:rPr>
              <a:t>not in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useful for searching a string to see if </a:t>
            </a:r>
            <a:r>
              <a:rPr lang="en-US" smtClean="0"/>
              <a:t>a sub-string </a:t>
            </a:r>
            <a:r>
              <a:rPr lang="en-US" dirty="0" smtClean="0"/>
              <a:t>is in the string or not.</a:t>
            </a:r>
          </a:p>
          <a:p>
            <a:r>
              <a:rPr lang="en-US" dirty="0" smtClean="0"/>
              <a:t>returns Boolean: so you know if the target is in the string, but don’t know where.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if “wherefore” in </a:t>
            </a:r>
            <a:r>
              <a:rPr lang="en-US" sz="2400" dirty="0" err="1" smtClean="0">
                <a:latin typeface="Courier"/>
                <a:cs typeface="Courier"/>
              </a:rPr>
              <a:t>hamletText</a:t>
            </a:r>
            <a:r>
              <a:rPr lang="en-US" sz="2400" dirty="0" smtClean="0">
                <a:latin typeface="Courier"/>
                <a:cs typeface="Courier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print(“art thou”)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530301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Terminology:</a:t>
            </a:r>
          </a:p>
          <a:p>
            <a:pPr lvl="1"/>
            <a:r>
              <a:rPr lang="en-US" dirty="0" smtClean="0"/>
              <a:t>parameters may be optional in the </a:t>
            </a:r>
            <a:r>
              <a:rPr lang="en-US" i="1" dirty="0" smtClean="0"/>
              <a:t>call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 function definition, optional </a:t>
            </a:r>
            <a:r>
              <a:rPr lang="en-US" dirty="0" err="1" smtClean="0"/>
              <a:t>params</a:t>
            </a:r>
            <a:endParaRPr lang="en-US" dirty="0" smtClean="0"/>
          </a:p>
          <a:p>
            <a:pPr lvl="2"/>
            <a:r>
              <a:rPr lang="en-US" dirty="0" smtClean="0"/>
              <a:t>must appear on the end of the parameter list.</a:t>
            </a:r>
          </a:p>
          <a:p>
            <a:pPr lvl="2"/>
            <a:r>
              <a:rPr lang="en-US" dirty="0" smtClean="0"/>
              <a:t>indicated by being given a </a:t>
            </a:r>
            <a:r>
              <a:rPr lang="en-US" i="1" dirty="0" smtClean="0"/>
              <a:t>default value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Code in the function is exactly the same.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147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err="1" smtClean="0">
                <a:latin typeface="Courier"/>
                <a:cs typeface="Courier"/>
              </a:rPr>
              <a:t>def</a:t>
            </a:r>
            <a:r>
              <a:rPr lang="en-US" sz="2400" dirty="0" smtClean="0">
                <a:latin typeface="Courier"/>
                <a:cs typeface="Courier"/>
              </a:rPr>
              <a:t> weird(a, b, c=3):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return a + b + c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print(weird(3, 7))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print(weird(3, 7, 44))</a:t>
            </a:r>
          </a:p>
          <a:p>
            <a:pPr marL="0" indent="0">
              <a:buNone/>
            </a:pPr>
            <a:endParaRPr lang="en-US" sz="2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Courier"/>
                <a:cs typeface="Courier"/>
              </a:rPr>
              <a:t>def</a:t>
            </a:r>
            <a:r>
              <a:rPr lang="en-US" sz="2400" dirty="0" smtClean="0">
                <a:latin typeface="Courier"/>
                <a:cs typeface="Courier"/>
              </a:rPr>
              <a:t> weirder(a=3, b=4, c=5):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return a + b + c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print(weirder())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print(weirder(7))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print(weirder(7, 8))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print(weirder(7, 8, 9))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890384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def</a:t>
            </a:r>
            <a:r>
              <a:rPr lang="en-US" sz="2000" dirty="0" smtClean="0">
                <a:latin typeface="Courier"/>
                <a:cs typeface="Courier"/>
              </a:rPr>
              <a:t> something(a, b, debug=False):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res = a + b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if debug: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print(“something returning “ + res)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return res</a:t>
            </a:r>
          </a:p>
          <a:p>
            <a:pPr marL="0" indent="0"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x = something(44, -10)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x = something(44, -10, True)  # turn on debugging</a:t>
            </a:r>
            <a:endParaRPr lang="en-US" sz="20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788791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Write a function that removes certain letters from a given string.  If no letters are given, it removes all vowels (not including y).  You can assume everything is lowercase.  The result is returned.</a:t>
            </a:r>
            <a:endParaRPr lang="en-US" sz="24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remove_chars</a:t>
            </a:r>
            <a:r>
              <a:rPr lang="en-US" dirty="0" smtClean="0"/>
              <a:t>(s, &lt;stuff&gt;):  # remove from 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18310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Given a string s, write code to call your function on s to remove all vowels.  Then, write a function call to remove all letters from a to f, inclusive.  Print the results.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859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85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Item-based </a:t>
            </a:r>
            <a:r>
              <a:rPr lang="en-US" dirty="0" err="1" smtClean="0"/>
              <a:t>vs</a:t>
            </a:r>
            <a:r>
              <a:rPr lang="en-US" dirty="0" smtClean="0"/>
              <a:t> Index-based 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item-based: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"/>
                <a:cs typeface="Courier"/>
              </a:rPr>
              <a:t>for &lt;item&gt; in &lt;sequence&gt;:</a:t>
            </a:r>
            <a:endParaRPr lang="en-US" sz="2400" dirty="0">
              <a:latin typeface="Courier"/>
              <a:cs typeface="Courier"/>
            </a:endParaRPr>
          </a:p>
          <a:p>
            <a:pPr lvl="1"/>
            <a:r>
              <a:rPr lang="en-US" dirty="0" smtClean="0"/>
              <a:t>&lt;item&gt; is each item in the sequence.</a:t>
            </a:r>
          </a:p>
          <a:p>
            <a:r>
              <a:rPr lang="en-US" dirty="0" smtClean="0"/>
              <a:t>index-based:</a:t>
            </a:r>
          </a:p>
          <a:p>
            <a:pPr marL="457200" lvl="1" indent="0">
              <a:buNone/>
            </a:pPr>
            <a:r>
              <a:rPr lang="en-US" dirty="0" smtClean="0"/>
              <a:t>for &lt;</a:t>
            </a:r>
            <a:r>
              <a:rPr lang="en-US" dirty="0" err="1" smtClean="0"/>
              <a:t>idx</a:t>
            </a:r>
            <a:r>
              <a:rPr lang="en-US" dirty="0" smtClean="0"/>
              <a:t>&gt; in range(</a:t>
            </a:r>
            <a:r>
              <a:rPr lang="en-US" dirty="0" err="1" smtClean="0"/>
              <a:t>len</a:t>
            </a:r>
            <a:r>
              <a:rPr lang="en-US" dirty="0" smtClean="0"/>
              <a:t>(&lt;sequence&gt;)):</a:t>
            </a:r>
          </a:p>
          <a:p>
            <a:pPr lvl="1"/>
            <a:r>
              <a:rPr lang="en-US" dirty="0" smtClean="0"/>
              <a:t>code in the body has the index of what item to deal with, as </a:t>
            </a:r>
            <a:r>
              <a:rPr lang="en-US" dirty="0" err="1" smtClean="0"/>
              <a:t>someSeq</a:t>
            </a:r>
            <a:r>
              <a:rPr lang="en-US" dirty="0" smtClean="0"/>
              <a:t>[</a:t>
            </a:r>
            <a:r>
              <a:rPr lang="en-US" dirty="0" err="1" smtClean="0"/>
              <a:t>idx</a:t>
            </a:r>
            <a:r>
              <a:rPr lang="en-US" dirty="0" smtClean="0"/>
              <a:t>]).</a:t>
            </a:r>
          </a:p>
        </p:txBody>
      </p:sp>
    </p:spTree>
    <p:extLst>
      <p:ext uri="{BB962C8B-B14F-4D97-AF65-F5344CB8AC3E}">
        <p14:creationId xmlns:p14="http://schemas.microsoft.com/office/powerpoint/2010/main" val="2099198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Item-based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for cheese in cheeses:   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print(cheese)</a:t>
            </a:r>
            <a:br>
              <a:rPr lang="en-US" sz="2400" dirty="0" smtClean="0">
                <a:latin typeface="Courier"/>
                <a:cs typeface="Courier"/>
              </a:rPr>
            </a:br>
            <a:endParaRPr lang="en-US" sz="2400" dirty="0" smtClean="0">
              <a:latin typeface="Courier"/>
              <a:cs typeface="Courier"/>
            </a:endParaRPr>
          </a:p>
          <a:p>
            <a:r>
              <a:rPr lang="en-US" dirty="0" smtClean="0"/>
              <a:t>Index-based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for </a:t>
            </a:r>
            <a:r>
              <a:rPr lang="en-US" sz="2400" dirty="0" err="1" smtClean="0">
                <a:latin typeface="Courier"/>
                <a:cs typeface="Courier"/>
              </a:rPr>
              <a:t>idx</a:t>
            </a:r>
            <a:r>
              <a:rPr lang="en-US" sz="2400" dirty="0" smtClean="0">
                <a:latin typeface="Courier"/>
                <a:cs typeface="Courier"/>
              </a:rPr>
              <a:t> in range(</a:t>
            </a:r>
            <a:r>
              <a:rPr lang="en-US" sz="2400" dirty="0" err="1" smtClean="0">
                <a:latin typeface="Courier"/>
                <a:cs typeface="Courier"/>
              </a:rPr>
              <a:t>len</a:t>
            </a:r>
            <a:r>
              <a:rPr lang="en-US" sz="2400" dirty="0" smtClean="0">
                <a:latin typeface="Courier"/>
                <a:cs typeface="Courier"/>
              </a:rPr>
              <a:t>(cheeses)):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print(cheeses[</a:t>
            </a:r>
            <a:r>
              <a:rPr lang="en-US" sz="2400" dirty="0" err="1" smtClean="0">
                <a:latin typeface="Courier"/>
                <a:cs typeface="Courier"/>
              </a:rPr>
              <a:t>idx</a:t>
            </a:r>
            <a:r>
              <a:rPr lang="en-US" sz="2400" dirty="0" smtClean="0">
                <a:latin typeface="Courier"/>
                <a:cs typeface="Courier"/>
              </a:rPr>
              <a:t>])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993260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which?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item-based:</a:t>
            </a:r>
          </a:p>
          <a:p>
            <a:pPr lvl="1"/>
            <a:r>
              <a:rPr lang="en-US" dirty="0" smtClean="0"/>
              <a:t>simpler syntax, easier to read.</a:t>
            </a:r>
          </a:p>
          <a:p>
            <a:pPr lvl="1"/>
            <a:r>
              <a:rPr lang="en-US" dirty="0" smtClean="0"/>
              <a:t>use when code does not need to know where the item is in the sequence.</a:t>
            </a:r>
          </a:p>
          <a:p>
            <a:r>
              <a:rPr lang="en-US" dirty="0" smtClean="0"/>
              <a:t>index-based:</a:t>
            </a:r>
          </a:p>
          <a:p>
            <a:pPr lvl="1"/>
            <a:r>
              <a:rPr lang="en-US" dirty="0" smtClean="0"/>
              <a:t>harder to read.  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ccessing the item is more complicated (using indexing operator).</a:t>
            </a:r>
          </a:p>
          <a:p>
            <a:pPr lvl="1"/>
            <a:r>
              <a:rPr lang="en-US" dirty="0" smtClean="0"/>
              <a:t>code can know where the item is in the sequence.</a:t>
            </a:r>
          </a:p>
          <a:p>
            <a:pPr lvl="1"/>
            <a:r>
              <a:rPr lang="en-US" dirty="0" smtClean="0"/>
              <a:t>code can access other items around the item.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512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if we want to print out the items from a list </a:t>
            </a:r>
            <a:r>
              <a:rPr lang="en-US" sz="2800" dirty="0" smtClean="0">
                <a:latin typeface="Courier"/>
                <a:cs typeface="Courier"/>
              </a:rPr>
              <a:t>cheeses</a:t>
            </a:r>
            <a:r>
              <a:rPr lang="en-US" dirty="0" smtClean="0"/>
              <a:t> like this: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Courier"/>
                <a:cs typeface="Courier"/>
              </a:rPr>
              <a:t>Cheddar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Courier"/>
                <a:cs typeface="Courier"/>
              </a:rPr>
              <a:t>Gouda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Courier"/>
                <a:cs typeface="Courier"/>
              </a:rPr>
              <a:t>Venezuelan Beaver Cheese</a:t>
            </a:r>
          </a:p>
          <a:p>
            <a:pPr marL="0" indent="0">
              <a:buNone/>
            </a:pPr>
            <a:r>
              <a:rPr lang="en-US" dirty="0" smtClean="0"/>
              <a:t>Need to use index-based: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999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for </a:t>
            </a:r>
            <a:r>
              <a:rPr lang="en-US" sz="2400" dirty="0" err="1" smtClean="0">
                <a:latin typeface="Courier"/>
                <a:cs typeface="Courier"/>
              </a:rPr>
              <a:t>idx</a:t>
            </a:r>
            <a:r>
              <a:rPr lang="en-US" sz="2400" dirty="0" smtClean="0">
                <a:latin typeface="Courier"/>
                <a:cs typeface="Courier"/>
              </a:rPr>
              <a:t> in range(</a:t>
            </a:r>
            <a:r>
              <a:rPr lang="en-US" sz="2400" dirty="0" err="1" smtClean="0">
                <a:latin typeface="Courier"/>
                <a:cs typeface="Courier"/>
              </a:rPr>
              <a:t>len</a:t>
            </a:r>
            <a:r>
              <a:rPr lang="en-US" sz="2400" dirty="0" smtClean="0">
                <a:latin typeface="Courier"/>
                <a:cs typeface="Courier"/>
              </a:rPr>
              <a:t>(cheeses)):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# </a:t>
            </a:r>
            <a:r>
              <a:rPr lang="en-US" sz="2400" dirty="0" err="1" smtClean="0">
                <a:latin typeface="Courier"/>
                <a:cs typeface="Courier"/>
              </a:rPr>
              <a:t>idx</a:t>
            </a:r>
            <a:r>
              <a:rPr lang="en-US" sz="2400" dirty="0" smtClean="0">
                <a:latin typeface="Courier"/>
                <a:cs typeface="Courier"/>
              </a:rPr>
              <a:t> starts at 0, but we want to </a:t>
            </a:r>
            <a:br>
              <a:rPr lang="en-US" sz="2400" dirty="0" smtClean="0">
                <a:latin typeface="Courier"/>
                <a:cs typeface="Courier"/>
              </a:rPr>
            </a:br>
            <a:r>
              <a:rPr lang="en-US" sz="2400" dirty="0" smtClean="0">
                <a:latin typeface="Courier"/>
                <a:cs typeface="Courier"/>
              </a:rPr>
              <a:t>    # print out as if indices start at 1, </a:t>
            </a:r>
            <a:br>
              <a:rPr lang="en-US" sz="2400" dirty="0" smtClean="0">
                <a:latin typeface="Courier"/>
                <a:cs typeface="Courier"/>
              </a:rPr>
            </a:br>
            <a:r>
              <a:rPr lang="en-US" sz="2400" dirty="0" smtClean="0">
                <a:latin typeface="Courier"/>
                <a:cs typeface="Courier"/>
              </a:rPr>
              <a:t>    # so add 1.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print(</a:t>
            </a:r>
            <a:r>
              <a:rPr lang="en-US" sz="2400" dirty="0" err="1" smtClean="0">
                <a:latin typeface="Courier"/>
                <a:cs typeface="Courier"/>
              </a:rPr>
              <a:t>str</a:t>
            </a:r>
            <a:r>
              <a:rPr lang="en-US" sz="2400" dirty="0" smtClean="0">
                <a:latin typeface="Courier"/>
                <a:cs typeface="Courier"/>
              </a:rPr>
              <a:t>(</a:t>
            </a:r>
            <a:r>
              <a:rPr lang="en-US" sz="2400" dirty="0" err="1" smtClean="0">
                <a:latin typeface="Courier"/>
                <a:cs typeface="Courier"/>
              </a:rPr>
              <a:t>idx</a:t>
            </a:r>
            <a:r>
              <a:rPr lang="en-US" sz="2400" dirty="0" smtClean="0">
                <a:latin typeface="Courier"/>
                <a:cs typeface="Courier"/>
              </a:rPr>
              <a:t> + 1) + “.”, cheeses[</a:t>
            </a:r>
            <a:r>
              <a:rPr lang="en-US" sz="2400" dirty="0" err="1" smtClean="0">
                <a:latin typeface="Courier"/>
                <a:cs typeface="Courier"/>
              </a:rPr>
              <a:t>idx</a:t>
            </a:r>
            <a:r>
              <a:rPr lang="en-US" sz="2400" dirty="0" smtClean="0">
                <a:latin typeface="Courier"/>
                <a:cs typeface="Courier"/>
              </a:rPr>
              <a:t>])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215961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Accumulator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err="1" smtClean="0">
                <a:latin typeface="Courier"/>
                <a:cs typeface="Courier"/>
              </a:rPr>
              <a:t>resStr</a:t>
            </a:r>
            <a:r>
              <a:rPr lang="en-US" sz="2400" dirty="0" smtClean="0">
                <a:latin typeface="Courier"/>
                <a:cs typeface="Courier"/>
              </a:rPr>
              <a:t> = “”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for </a:t>
            </a:r>
            <a:r>
              <a:rPr lang="en-US" sz="2400" dirty="0" err="1" smtClean="0">
                <a:latin typeface="Courier"/>
                <a:cs typeface="Courier"/>
              </a:rPr>
              <a:t>ch</a:t>
            </a:r>
            <a:r>
              <a:rPr lang="en-US" sz="2400" dirty="0" smtClean="0">
                <a:latin typeface="Courier"/>
                <a:cs typeface="Courier"/>
              </a:rPr>
              <a:t> in </a:t>
            </a:r>
            <a:r>
              <a:rPr lang="en-US" sz="2400" dirty="0" err="1" smtClean="0">
                <a:latin typeface="Courier"/>
                <a:cs typeface="Courier"/>
              </a:rPr>
              <a:t>someStr</a:t>
            </a:r>
            <a:r>
              <a:rPr lang="en-US" sz="2400" dirty="0" smtClean="0">
                <a:latin typeface="Courier"/>
                <a:cs typeface="Courier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if </a:t>
            </a:r>
            <a:r>
              <a:rPr lang="en-US" sz="2400" dirty="0" err="1" smtClean="0">
                <a:latin typeface="Courier"/>
                <a:cs typeface="Courier"/>
              </a:rPr>
              <a:t>somethingAbout</a:t>
            </a:r>
            <a:r>
              <a:rPr lang="en-US" sz="2400" dirty="0" smtClean="0">
                <a:latin typeface="Courier"/>
                <a:cs typeface="Courier"/>
              </a:rPr>
              <a:t>(</a:t>
            </a:r>
            <a:r>
              <a:rPr lang="en-US" sz="2400" dirty="0" err="1" smtClean="0">
                <a:latin typeface="Courier"/>
                <a:cs typeface="Courier"/>
              </a:rPr>
              <a:t>ch</a:t>
            </a:r>
            <a:r>
              <a:rPr lang="en-US" sz="2400" dirty="0" smtClean="0">
                <a:latin typeface="Courier"/>
                <a:cs typeface="Courier"/>
              </a:rPr>
              <a:t>):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resStr</a:t>
            </a:r>
            <a:r>
              <a:rPr lang="en-US" sz="2400" dirty="0" smtClean="0">
                <a:latin typeface="Courier"/>
                <a:cs typeface="Courier"/>
              </a:rPr>
              <a:t> = </a:t>
            </a:r>
            <a:r>
              <a:rPr lang="en-US" sz="2400" dirty="0" err="1" smtClean="0">
                <a:latin typeface="Courier"/>
                <a:cs typeface="Courier"/>
              </a:rPr>
              <a:t>resStr</a:t>
            </a:r>
            <a:r>
              <a:rPr lang="en-US" sz="2400" dirty="0" smtClean="0">
                <a:latin typeface="Courier"/>
                <a:cs typeface="Courier"/>
              </a:rPr>
              <a:t> + </a:t>
            </a:r>
            <a:r>
              <a:rPr lang="en-US" sz="2400" dirty="0" err="1" smtClean="0">
                <a:latin typeface="Courier"/>
                <a:cs typeface="Courier"/>
              </a:rPr>
              <a:t>ch</a:t>
            </a:r>
            <a:endParaRPr lang="en-US" sz="24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Used item-based, because didn’t care about where we were in the string.</a:t>
            </a:r>
          </a:p>
          <a:p>
            <a:r>
              <a:rPr lang="en-US" sz="2400" dirty="0" err="1" smtClean="0">
                <a:latin typeface="Courier"/>
                <a:cs typeface="Courier"/>
              </a:rPr>
              <a:t>someStr</a:t>
            </a:r>
            <a:r>
              <a:rPr lang="en-US" dirty="0" smtClean="0"/>
              <a:t> is a sequence, so syntax is legal.</a:t>
            </a:r>
          </a:p>
          <a:p>
            <a:r>
              <a:rPr lang="en-US" dirty="0" smtClean="0"/>
              <a:t>results accumulated in </a:t>
            </a:r>
            <a:r>
              <a:rPr lang="en-US" sz="2400" dirty="0" err="1" smtClean="0">
                <a:latin typeface="Courier"/>
                <a:cs typeface="Courier"/>
              </a:rPr>
              <a:t>resStr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460615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Whiteboard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Given this string: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message = “greetings from the planet </a:t>
            </a:r>
            <a:r>
              <a:rPr lang="en-US" sz="2400" dirty="0" err="1" smtClean="0">
                <a:latin typeface="Courier"/>
                <a:cs typeface="Courier"/>
              </a:rPr>
              <a:t>zorgon</a:t>
            </a:r>
            <a:r>
              <a:rPr lang="en-US" sz="2400" dirty="0" smtClean="0">
                <a:latin typeface="Courier"/>
                <a:cs typeface="Courier"/>
              </a:rPr>
              <a:t>”</a:t>
            </a:r>
          </a:p>
          <a:p>
            <a:pPr marL="0" indent="0">
              <a:buNone/>
            </a:pPr>
            <a:r>
              <a:rPr lang="en-US" dirty="0" smtClean="0"/>
              <a:t>write </a:t>
            </a:r>
            <a:r>
              <a:rPr lang="en-US" dirty="0"/>
              <a:t>code to print this </a:t>
            </a:r>
            <a:r>
              <a:rPr lang="en-US" dirty="0" smtClean="0"/>
              <a:t>out.  (Use split().)</a:t>
            </a:r>
          </a:p>
          <a:p>
            <a:pPr marL="0" indent="0">
              <a:buNone/>
            </a:pPr>
            <a:r>
              <a:rPr lang="en-US" sz="2600" dirty="0" smtClean="0">
                <a:latin typeface="Courier"/>
                <a:cs typeface="Courier"/>
              </a:rPr>
              <a:t>greetings</a:t>
            </a:r>
          </a:p>
          <a:p>
            <a:pPr marL="0" indent="0">
              <a:buNone/>
            </a:pPr>
            <a:r>
              <a:rPr lang="en-US" sz="2600" dirty="0" smtClean="0">
                <a:latin typeface="Courier"/>
                <a:cs typeface="Courier"/>
              </a:rPr>
              <a:t>from</a:t>
            </a:r>
          </a:p>
          <a:p>
            <a:pPr marL="0" indent="0">
              <a:buNone/>
            </a:pPr>
            <a:r>
              <a:rPr lang="en-US" sz="2600" dirty="0" smtClean="0">
                <a:latin typeface="Courier"/>
                <a:cs typeface="Courier"/>
              </a:rPr>
              <a:t>the</a:t>
            </a:r>
          </a:p>
          <a:p>
            <a:pPr marL="0" indent="0">
              <a:buNone/>
            </a:pPr>
            <a:r>
              <a:rPr lang="en-US" sz="2600" dirty="0" smtClean="0">
                <a:latin typeface="Courier"/>
                <a:cs typeface="Courier"/>
              </a:rPr>
              <a:t>planet</a:t>
            </a:r>
          </a:p>
          <a:p>
            <a:pPr marL="0" indent="0">
              <a:buNone/>
            </a:pPr>
            <a:r>
              <a:rPr lang="en-US" sz="2600" dirty="0" err="1" smtClean="0">
                <a:latin typeface="Courier"/>
                <a:cs typeface="Courier"/>
              </a:rPr>
              <a:t>zorgon</a:t>
            </a:r>
            <a:endParaRPr lang="en-US" sz="26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636205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Whiteboard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Write the following function that returns a string that is the same as </a:t>
            </a:r>
            <a:r>
              <a:rPr lang="en-US" dirty="0" smtClean="0">
                <a:latin typeface="Courier"/>
                <a:cs typeface="Courier"/>
              </a:rPr>
              <a:t>s</a:t>
            </a:r>
            <a:r>
              <a:rPr lang="en-US" dirty="0" smtClean="0"/>
              <a:t> except that spaces are removed.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def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remove_spaces</a:t>
            </a:r>
            <a:r>
              <a:rPr lang="en-US" dirty="0" smtClean="0">
                <a:latin typeface="Courier"/>
                <a:cs typeface="Courier"/>
              </a:rPr>
              <a:t>(s):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178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532</Words>
  <Application>Microsoft Macintosh PowerPoint</Application>
  <PresentationFormat>On-screen Show (4:3)</PresentationFormat>
  <Paragraphs>109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Strings, part 2</vt:lpstr>
      <vt:lpstr>Item-based vs Index-based Iteration</vt:lpstr>
      <vt:lpstr>Examples of each</vt:lpstr>
      <vt:lpstr>When to use which?</vt:lpstr>
      <vt:lpstr>Example</vt:lpstr>
      <vt:lpstr>Example continued</vt:lpstr>
      <vt:lpstr>Accumulator Pattern</vt:lpstr>
      <vt:lpstr>Whiteboard activity</vt:lpstr>
      <vt:lpstr>Whiteboard Activity</vt:lpstr>
      <vt:lpstr>while Loop vs Index-Based for Loop</vt:lpstr>
      <vt:lpstr>in and not in</vt:lpstr>
      <vt:lpstr>Optional Parameters</vt:lpstr>
      <vt:lpstr>Examples</vt:lpstr>
      <vt:lpstr>Examples</vt:lpstr>
      <vt:lpstr>Activity</vt:lpstr>
      <vt:lpstr>Activity continued</vt:lpstr>
      <vt:lpstr>Assignment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</dc:title>
  <dc:creator>Victor Norman</dc:creator>
  <cp:lastModifiedBy>Victor Norman</cp:lastModifiedBy>
  <cp:revision>25</cp:revision>
  <dcterms:created xsi:type="dcterms:W3CDTF">2014-08-12T17:03:30Z</dcterms:created>
  <dcterms:modified xsi:type="dcterms:W3CDTF">2015-10-22T14:14:59Z</dcterms:modified>
</cp:coreProperties>
</file>