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2" r:id="rId4"/>
    <p:sldId id="259" r:id="rId5"/>
    <p:sldId id="273" r:id="rId6"/>
    <p:sldId id="274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0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3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0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1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3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1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9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1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2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5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71E27-2C7C-8746-8071-62DD95C4B296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64E-E94A-984F-95DA-DA28B579C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3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Strings,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r>
              <a:rPr lang="en-US" dirty="0" smtClean="0"/>
              <a:t>Calvin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21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</a:t>
            </a:r>
            <a:r>
              <a:rPr lang="en-US" dirty="0" err="1" smtClean="0"/>
              <a:t>vs</a:t>
            </a:r>
            <a:r>
              <a:rPr lang="en-US" dirty="0" smtClean="0"/>
              <a:t> Index-Based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(Suppose s is a string or a list.)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for </a:t>
            </a: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 in range(</a:t>
            </a:r>
            <a:r>
              <a:rPr lang="en-US" sz="2800" dirty="0" err="1" smtClean="0">
                <a:latin typeface="Courier"/>
                <a:cs typeface="Courier"/>
              </a:rPr>
              <a:t>len</a:t>
            </a:r>
            <a:r>
              <a:rPr lang="en-US" sz="2800" dirty="0" smtClean="0">
                <a:latin typeface="Courier"/>
                <a:cs typeface="Courier"/>
              </a:rPr>
              <a:t>(s)):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	code here uses s[</a:t>
            </a: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]</a:t>
            </a:r>
          </a:p>
          <a:p>
            <a:pPr marL="0" indent="0">
              <a:buNone/>
            </a:pPr>
            <a:endParaRPr lang="en-US" sz="2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 = 0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while </a:t>
            </a: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 &lt; </a:t>
            </a:r>
            <a:r>
              <a:rPr lang="en-US" sz="2800" dirty="0" err="1" smtClean="0">
                <a:latin typeface="Courier"/>
                <a:cs typeface="Courier"/>
              </a:rPr>
              <a:t>len</a:t>
            </a:r>
            <a:r>
              <a:rPr lang="en-US" sz="2800" dirty="0" smtClean="0">
                <a:latin typeface="Courier"/>
                <a:cs typeface="Courier"/>
              </a:rPr>
              <a:t>(s):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	use s[</a:t>
            </a: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]</a:t>
            </a:r>
          </a:p>
          <a:p>
            <a:pPr marL="0" indent="0">
              <a:buNone/>
            </a:pPr>
            <a:r>
              <a:rPr lang="en-US" sz="2800" dirty="0">
                <a:latin typeface="Courier"/>
                <a:cs typeface="Courier"/>
              </a:rPr>
              <a:t>	</a:t>
            </a: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 = </a:t>
            </a: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 + 1    # better: </a:t>
            </a:r>
            <a:r>
              <a:rPr lang="en-US" sz="2800" dirty="0" err="1" smtClean="0">
                <a:latin typeface="Courier"/>
                <a:cs typeface="Courier"/>
              </a:rPr>
              <a:t>i</a:t>
            </a:r>
            <a:r>
              <a:rPr lang="en-US" sz="2800" dirty="0" smtClean="0">
                <a:latin typeface="Courier"/>
                <a:cs typeface="Courier"/>
              </a:rPr>
              <a:t> += 1</a:t>
            </a:r>
            <a:endParaRPr lang="en-US" sz="2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3598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in</a:t>
            </a:r>
            <a:r>
              <a:rPr lang="en-US" dirty="0" smtClean="0"/>
              <a:t> and </a:t>
            </a:r>
            <a:r>
              <a:rPr lang="en-US" dirty="0" smtClean="0">
                <a:latin typeface="Courier"/>
                <a:cs typeface="Courier"/>
              </a:rPr>
              <a:t>not in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useful for searching a string to see if </a:t>
            </a:r>
            <a:r>
              <a:rPr lang="en-US" smtClean="0"/>
              <a:t>a sub-string </a:t>
            </a:r>
            <a:r>
              <a:rPr lang="en-US" dirty="0" smtClean="0"/>
              <a:t>is in the string or not.</a:t>
            </a:r>
          </a:p>
          <a:p>
            <a:r>
              <a:rPr lang="en-US" dirty="0" smtClean="0"/>
              <a:t>returns Boolean: so you know if the target is in the string, but don’t know where.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if “wherefore” in </a:t>
            </a:r>
            <a:r>
              <a:rPr lang="en-US" sz="2400" dirty="0" err="1" smtClean="0">
                <a:latin typeface="Courier"/>
                <a:cs typeface="Courier"/>
              </a:rPr>
              <a:t>hamletText</a:t>
            </a:r>
            <a:r>
              <a:rPr lang="en-US" sz="2400" dirty="0" smtClean="0">
                <a:latin typeface="Courier"/>
                <a:cs typeface="Courier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print(“art thou”)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53030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Terminology:</a:t>
            </a:r>
          </a:p>
          <a:p>
            <a:pPr lvl="1"/>
            <a:r>
              <a:rPr lang="en-US" dirty="0" smtClean="0"/>
              <a:t>parameters may be optional in the </a:t>
            </a:r>
            <a:r>
              <a:rPr lang="en-US" i="1" dirty="0" smtClean="0"/>
              <a:t>call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function definition, optional </a:t>
            </a:r>
            <a:r>
              <a:rPr lang="en-US" dirty="0" err="1" smtClean="0"/>
              <a:t>params</a:t>
            </a:r>
            <a:endParaRPr lang="en-US" dirty="0" smtClean="0"/>
          </a:p>
          <a:p>
            <a:pPr lvl="2"/>
            <a:r>
              <a:rPr lang="en-US" dirty="0" smtClean="0"/>
              <a:t>must appear on the end of the parameter list.</a:t>
            </a:r>
          </a:p>
          <a:p>
            <a:pPr lvl="2"/>
            <a:r>
              <a:rPr lang="en-US" dirty="0" smtClean="0"/>
              <a:t>indicated by being given a </a:t>
            </a:r>
            <a:r>
              <a:rPr lang="en-US" i="1" dirty="0" smtClean="0"/>
              <a:t>default value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Code in the function is exactly the same.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47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weird(a, b, c=3):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return a + b + c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print(weird(3, 7))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print(weird(3, 7, 44))</a:t>
            </a: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weirder(a=3, b=4, c=5):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return a + b + c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print(weirder())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print(weirder(7))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print(weirder(7, 8))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print(weirder(7, 8, 9))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90384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something(a, b, debug=False):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res = a + b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if debug: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print(“something returning “ + res)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return res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x = something(44, -10)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x = something(44, -10, True)  # turn on debugging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88791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that removes certain letters from a given string.  If no letters are given, it removes all vowels (not including y).  You can assume everything is lowercase.  The result is returned.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remove_chars</a:t>
            </a:r>
            <a:r>
              <a:rPr lang="en-US" dirty="0" smtClean="0"/>
              <a:t>(s, &lt;stuff&gt;):  # remove from 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1831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string s, write code to call your function on s to remove all vowels.  Then, write a function call to remove all letters from a to f, inclusive.  Print the results.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59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8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Item-based </a:t>
            </a:r>
            <a:r>
              <a:rPr lang="en-US" dirty="0" err="1" smtClean="0"/>
              <a:t>vs</a:t>
            </a:r>
            <a:r>
              <a:rPr lang="en-US" dirty="0" smtClean="0"/>
              <a:t> Index-based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item-based: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&lt;item&gt; in &lt;sequence&gt;:</a:t>
            </a:r>
            <a:endParaRPr lang="en-US" sz="2400" dirty="0">
              <a:latin typeface="Courier"/>
              <a:cs typeface="Courier"/>
            </a:endParaRPr>
          </a:p>
          <a:p>
            <a:pPr lvl="1"/>
            <a:r>
              <a:rPr lang="en-US" dirty="0" smtClean="0"/>
              <a:t>&lt;item&gt; is each item in the sequence.</a:t>
            </a:r>
          </a:p>
          <a:p>
            <a:r>
              <a:rPr lang="en-US" dirty="0" smtClean="0"/>
              <a:t>index-based:</a:t>
            </a:r>
          </a:p>
          <a:p>
            <a:pPr marL="457200" lvl="1" indent="0">
              <a:buNone/>
            </a:pPr>
            <a:r>
              <a:rPr lang="en-US" dirty="0" smtClean="0"/>
              <a:t>for &lt;</a:t>
            </a:r>
            <a:r>
              <a:rPr lang="en-US" dirty="0" err="1" smtClean="0"/>
              <a:t>idx</a:t>
            </a:r>
            <a:r>
              <a:rPr lang="en-US" dirty="0" smtClean="0"/>
              <a:t>&gt; in range(</a:t>
            </a:r>
            <a:r>
              <a:rPr lang="en-US" dirty="0" err="1" smtClean="0"/>
              <a:t>len</a:t>
            </a:r>
            <a:r>
              <a:rPr lang="en-US" dirty="0" smtClean="0"/>
              <a:t>(&lt;sequence&gt;)):</a:t>
            </a:r>
          </a:p>
          <a:p>
            <a:pPr lvl="1"/>
            <a:r>
              <a:rPr lang="en-US" dirty="0" smtClean="0"/>
              <a:t>code in the body has the index of what item to deal with, as </a:t>
            </a:r>
            <a:r>
              <a:rPr lang="en-US" dirty="0" err="1" smtClean="0"/>
              <a:t>someSeq</a:t>
            </a:r>
            <a:r>
              <a:rPr lang="en-US" dirty="0" smtClean="0"/>
              <a:t>[</a:t>
            </a:r>
            <a:r>
              <a:rPr lang="en-US" dirty="0" err="1" smtClean="0"/>
              <a:t>idx</a:t>
            </a:r>
            <a:r>
              <a:rPr lang="en-US" dirty="0" smtClean="0"/>
              <a:t>]).</a:t>
            </a:r>
          </a:p>
        </p:txBody>
      </p:sp>
    </p:spTree>
    <p:extLst>
      <p:ext uri="{BB962C8B-B14F-4D97-AF65-F5344CB8AC3E}">
        <p14:creationId xmlns:p14="http://schemas.microsoft.com/office/powerpoint/2010/main" val="2099198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Item-based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cheese in cheeses:   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print(cheese)</a:t>
            </a:r>
            <a:br>
              <a:rPr lang="en-US" sz="2400" dirty="0" smtClean="0">
                <a:latin typeface="Courier"/>
                <a:cs typeface="Courier"/>
              </a:rPr>
            </a:br>
            <a:endParaRPr lang="en-US" sz="2400" dirty="0" smtClean="0">
              <a:latin typeface="Courier"/>
              <a:cs typeface="Courier"/>
            </a:endParaRPr>
          </a:p>
          <a:p>
            <a:r>
              <a:rPr lang="en-US" dirty="0" smtClean="0"/>
              <a:t>Index-based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</a:t>
            </a:r>
            <a:r>
              <a:rPr lang="en-US" sz="2400" dirty="0" err="1" smtClean="0">
                <a:latin typeface="Courier"/>
                <a:cs typeface="Courier"/>
              </a:rPr>
              <a:t>idx</a:t>
            </a:r>
            <a:r>
              <a:rPr lang="en-US" sz="2400" dirty="0" smtClean="0">
                <a:latin typeface="Courier"/>
                <a:cs typeface="Courier"/>
              </a:rPr>
              <a:t> in range(</a:t>
            </a:r>
            <a:r>
              <a:rPr lang="en-US" sz="2400" dirty="0" err="1" smtClean="0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(cheeses)):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print(cheeses[</a:t>
            </a:r>
            <a:r>
              <a:rPr lang="en-US" sz="2400" dirty="0" err="1" smtClean="0">
                <a:latin typeface="Courier"/>
                <a:cs typeface="Courier"/>
              </a:rPr>
              <a:t>idx</a:t>
            </a:r>
            <a:r>
              <a:rPr lang="en-US" sz="2400" dirty="0" smtClean="0">
                <a:latin typeface="Courier"/>
                <a:cs typeface="Courier"/>
              </a:rPr>
              <a:t>])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9326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which?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item-based:</a:t>
            </a:r>
          </a:p>
          <a:p>
            <a:pPr lvl="1"/>
            <a:r>
              <a:rPr lang="en-US" dirty="0" smtClean="0"/>
              <a:t>simpler syntax, easier to read.</a:t>
            </a:r>
          </a:p>
          <a:p>
            <a:pPr lvl="1"/>
            <a:r>
              <a:rPr lang="en-US" dirty="0" smtClean="0"/>
              <a:t>use when code does not need to know where the item is in the sequence.</a:t>
            </a:r>
          </a:p>
          <a:p>
            <a:r>
              <a:rPr lang="en-US" dirty="0" smtClean="0"/>
              <a:t>index-based:</a:t>
            </a:r>
          </a:p>
          <a:p>
            <a:pPr lvl="1"/>
            <a:r>
              <a:rPr lang="en-US" dirty="0" smtClean="0"/>
              <a:t>harder to read. 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ccessing the item is more complicated (using indexing operator).</a:t>
            </a:r>
          </a:p>
          <a:p>
            <a:pPr lvl="1"/>
            <a:r>
              <a:rPr lang="en-US" dirty="0" smtClean="0"/>
              <a:t>code can know where the item is in the sequence.</a:t>
            </a:r>
          </a:p>
          <a:p>
            <a:pPr lvl="1"/>
            <a:r>
              <a:rPr lang="en-US" dirty="0" smtClean="0"/>
              <a:t>code can access other items around the item.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12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if we want to print out the items from a list </a:t>
            </a:r>
            <a:r>
              <a:rPr lang="en-US" sz="2800" dirty="0" smtClean="0">
                <a:latin typeface="Courier"/>
                <a:cs typeface="Courier"/>
              </a:rPr>
              <a:t>cheeses</a:t>
            </a:r>
            <a:r>
              <a:rPr lang="en-US" dirty="0" smtClean="0"/>
              <a:t> like this: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urier"/>
                <a:cs typeface="Courier"/>
              </a:rPr>
              <a:t>Cheddar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urier"/>
                <a:cs typeface="Courier"/>
              </a:rPr>
              <a:t>Gouda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urier"/>
                <a:cs typeface="Courier"/>
              </a:rPr>
              <a:t>Venezuelan Beaver Cheese</a:t>
            </a:r>
          </a:p>
          <a:p>
            <a:pPr marL="0" indent="0">
              <a:buNone/>
            </a:pPr>
            <a:r>
              <a:rPr lang="en-US" dirty="0" smtClean="0"/>
              <a:t>Need to use index-based: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9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</a:t>
            </a:r>
            <a:r>
              <a:rPr lang="en-US" sz="2400" dirty="0" err="1" smtClean="0">
                <a:latin typeface="Courier"/>
                <a:cs typeface="Courier"/>
              </a:rPr>
              <a:t>idx</a:t>
            </a:r>
            <a:r>
              <a:rPr lang="en-US" sz="2400" dirty="0" smtClean="0">
                <a:latin typeface="Courier"/>
                <a:cs typeface="Courier"/>
              </a:rPr>
              <a:t> in range(</a:t>
            </a:r>
            <a:r>
              <a:rPr lang="en-US" sz="2400" dirty="0" err="1" smtClean="0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(cheeses)):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# </a:t>
            </a:r>
            <a:r>
              <a:rPr lang="en-US" sz="2400" dirty="0" err="1" smtClean="0">
                <a:latin typeface="Courier"/>
                <a:cs typeface="Courier"/>
              </a:rPr>
              <a:t>idx</a:t>
            </a:r>
            <a:r>
              <a:rPr lang="en-US" sz="2400" dirty="0" smtClean="0">
                <a:latin typeface="Courier"/>
                <a:cs typeface="Courier"/>
              </a:rPr>
              <a:t> starts at 0, but we want to 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    # print out as if indices start at 1, 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    # so add 1.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print(</a:t>
            </a:r>
            <a:r>
              <a:rPr lang="en-US" sz="2400" dirty="0" err="1" smtClean="0">
                <a:latin typeface="Courier"/>
                <a:cs typeface="Courier"/>
              </a:rPr>
              <a:t>str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idx</a:t>
            </a:r>
            <a:r>
              <a:rPr lang="en-US" sz="2400" dirty="0" smtClean="0">
                <a:latin typeface="Courier"/>
                <a:cs typeface="Courier"/>
              </a:rPr>
              <a:t> + 1) + “.”, cheeses[</a:t>
            </a:r>
            <a:r>
              <a:rPr lang="en-US" sz="2400" dirty="0" err="1" smtClean="0">
                <a:latin typeface="Courier"/>
                <a:cs typeface="Courier"/>
              </a:rPr>
              <a:t>idx</a:t>
            </a:r>
            <a:r>
              <a:rPr lang="en-US" sz="2400" dirty="0" smtClean="0">
                <a:latin typeface="Courier"/>
                <a:cs typeface="Courier"/>
              </a:rPr>
              <a:t>])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1596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resStr</a:t>
            </a:r>
            <a:r>
              <a:rPr lang="en-US" sz="2400" dirty="0" smtClean="0">
                <a:latin typeface="Courier"/>
                <a:cs typeface="Courier"/>
              </a:rPr>
              <a:t> = “”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for </a:t>
            </a:r>
            <a:r>
              <a:rPr lang="en-US" sz="2400" dirty="0" err="1" smtClean="0">
                <a:latin typeface="Courier"/>
                <a:cs typeface="Courier"/>
              </a:rPr>
              <a:t>ch</a:t>
            </a:r>
            <a:r>
              <a:rPr lang="en-US" sz="2400" dirty="0" smtClean="0">
                <a:latin typeface="Courier"/>
                <a:cs typeface="Courier"/>
              </a:rPr>
              <a:t> in </a:t>
            </a:r>
            <a:r>
              <a:rPr lang="en-US" sz="2400" dirty="0" err="1" smtClean="0">
                <a:latin typeface="Courier"/>
                <a:cs typeface="Courier"/>
              </a:rPr>
              <a:t>someStr</a:t>
            </a:r>
            <a:r>
              <a:rPr lang="en-US" sz="2400" dirty="0" smtClean="0">
                <a:latin typeface="Courier"/>
                <a:cs typeface="Courier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if </a:t>
            </a:r>
            <a:r>
              <a:rPr lang="en-US" sz="2400" dirty="0" err="1" smtClean="0">
                <a:latin typeface="Courier"/>
                <a:cs typeface="Courier"/>
              </a:rPr>
              <a:t>somethingAbout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ch</a:t>
            </a:r>
            <a:r>
              <a:rPr lang="en-US" sz="24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resStr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resStr</a:t>
            </a:r>
            <a:r>
              <a:rPr lang="en-US" sz="2400" dirty="0" smtClean="0">
                <a:latin typeface="Courier"/>
                <a:cs typeface="Courier"/>
              </a:rPr>
              <a:t> + </a:t>
            </a:r>
            <a:r>
              <a:rPr lang="en-US" sz="2400" dirty="0" err="1" smtClean="0">
                <a:latin typeface="Courier"/>
                <a:cs typeface="Courier"/>
              </a:rPr>
              <a:t>ch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Used item-based, because didn’t care about where we were in the string.</a:t>
            </a:r>
          </a:p>
          <a:p>
            <a:r>
              <a:rPr lang="en-US" sz="2400" dirty="0" err="1" smtClean="0">
                <a:latin typeface="Courier"/>
                <a:cs typeface="Courier"/>
              </a:rPr>
              <a:t>someStr</a:t>
            </a:r>
            <a:r>
              <a:rPr lang="en-US" dirty="0" smtClean="0"/>
              <a:t> is a sequence, so syntax is legal.</a:t>
            </a:r>
          </a:p>
          <a:p>
            <a:r>
              <a:rPr lang="en-US" dirty="0" smtClean="0"/>
              <a:t>results accumulated in </a:t>
            </a:r>
            <a:r>
              <a:rPr lang="en-US" sz="2400" dirty="0" err="1" smtClean="0">
                <a:latin typeface="Courier"/>
                <a:cs typeface="Courier"/>
              </a:rPr>
              <a:t>resStr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60615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Whiteboard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this string: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message = “greetings from the planet </a:t>
            </a:r>
            <a:r>
              <a:rPr lang="en-US" sz="2400" dirty="0" err="1" smtClean="0">
                <a:latin typeface="Courier"/>
                <a:cs typeface="Courier"/>
              </a:rPr>
              <a:t>zorgon</a:t>
            </a:r>
            <a:r>
              <a:rPr lang="en-US" sz="2400" dirty="0" smtClean="0">
                <a:latin typeface="Courier"/>
                <a:cs typeface="Courier"/>
              </a:rPr>
              <a:t>”</a:t>
            </a:r>
          </a:p>
          <a:p>
            <a:pPr marL="0" indent="0">
              <a:buNone/>
            </a:pPr>
            <a:r>
              <a:rPr lang="en-US" dirty="0" smtClean="0"/>
              <a:t>write </a:t>
            </a:r>
            <a:r>
              <a:rPr lang="en-US" dirty="0"/>
              <a:t>code to print this </a:t>
            </a:r>
            <a:r>
              <a:rPr lang="en-US" dirty="0" smtClean="0"/>
              <a:t>out.  (Use split().)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greetings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from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the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planet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zorgon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36205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Whiteboard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the following function that returns a string that is the same as </a:t>
            </a:r>
            <a:r>
              <a:rPr lang="en-US" dirty="0" smtClean="0">
                <a:latin typeface="Courier"/>
                <a:cs typeface="Courier"/>
              </a:rPr>
              <a:t>s</a:t>
            </a:r>
            <a:r>
              <a:rPr lang="en-US" dirty="0" smtClean="0"/>
              <a:t> except that spaces are removed.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remove_spaces</a:t>
            </a:r>
            <a:r>
              <a:rPr lang="en-US" dirty="0" smtClean="0">
                <a:latin typeface="Courier"/>
                <a:cs typeface="Courier"/>
              </a:rPr>
              <a:t>(s):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7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532</Words>
  <Application>Microsoft Macintosh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Strings, part 2</vt:lpstr>
      <vt:lpstr>Item-based vs Index-based Iteration</vt:lpstr>
      <vt:lpstr>Examples of each</vt:lpstr>
      <vt:lpstr>When to use which?</vt:lpstr>
      <vt:lpstr>Example</vt:lpstr>
      <vt:lpstr>Example continued</vt:lpstr>
      <vt:lpstr>Accumulator Pattern</vt:lpstr>
      <vt:lpstr>Whiteboard activity</vt:lpstr>
      <vt:lpstr>Whiteboard Activity</vt:lpstr>
      <vt:lpstr>while Loop vs Index-Based for Loop</vt:lpstr>
      <vt:lpstr>in and not in</vt:lpstr>
      <vt:lpstr>Optional Parameters</vt:lpstr>
      <vt:lpstr>Examples</vt:lpstr>
      <vt:lpstr>Examples</vt:lpstr>
      <vt:lpstr>Activity</vt:lpstr>
      <vt:lpstr>Activity continued</vt:lpstr>
      <vt:lpstr>Assignment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</dc:title>
  <dc:creator>Victor Norman</dc:creator>
  <cp:lastModifiedBy>Victor Norman</cp:lastModifiedBy>
  <cp:revision>25</cp:revision>
  <dcterms:created xsi:type="dcterms:W3CDTF">2014-08-12T17:03:30Z</dcterms:created>
  <dcterms:modified xsi:type="dcterms:W3CDTF">2015-10-22T14:14:59Z</dcterms:modified>
</cp:coreProperties>
</file>