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71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3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3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0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7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2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3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0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3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D655-52F6-674D-9B2C-E56CCDDF46D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411C-E9A4-9F43-86AA-1309254B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7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r>
              <a:rPr lang="en-US" dirty="0" smtClean="0"/>
              <a:t>Calvin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9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Q: </a:t>
            </a:r>
            <a:r>
              <a:rPr lang="en-US" dirty="0"/>
              <a:t>Write code that prints the word “odd” or “even” depending on the value of variable </a:t>
            </a:r>
            <a:r>
              <a:rPr lang="en-US" dirty="0" err="1"/>
              <a:t>anInt</a:t>
            </a:r>
            <a:r>
              <a:rPr lang="en-US" dirty="0"/>
              <a:t>, and also prints “greater than 10” if the odd number has a value greater than 10.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A: </a:t>
            </a:r>
            <a:r>
              <a:rPr lang="en-US" sz="2100" dirty="0" smtClean="0">
                <a:latin typeface="Courier New"/>
                <a:cs typeface="Courier New"/>
              </a:rPr>
              <a:t>if </a:t>
            </a:r>
            <a:r>
              <a:rPr lang="en-US" sz="2100" dirty="0" err="1" smtClean="0">
                <a:latin typeface="Courier New"/>
                <a:cs typeface="Courier New"/>
              </a:rPr>
              <a:t>anInt</a:t>
            </a:r>
            <a:r>
              <a:rPr lang="en-US" sz="2100" dirty="0" smtClean="0">
                <a:latin typeface="Courier New"/>
                <a:cs typeface="Courier New"/>
              </a:rPr>
              <a:t> % 2 == 0 :</a:t>
            </a:r>
          </a:p>
          <a:p>
            <a:pPr>
              <a:buNone/>
            </a:pPr>
            <a:r>
              <a:rPr lang="en-US" sz="2100" dirty="0">
                <a:latin typeface="Courier New"/>
                <a:cs typeface="Courier New"/>
              </a:rPr>
              <a:t>	</a:t>
            </a:r>
            <a:r>
              <a:rPr lang="en-US" sz="2100" dirty="0" smtClean="0">
                <a:latin typeface="Courier New"/>
                <a:cs typeface="Courier New"/>
              </a:rPr>
              <a:t>		print("even”)</a:t>
            </a:r>
          </a:p>
          <a:p>
            <a:pPr>
              <a:buNone/>
            </a:pPr>
            <a:r>
              <a:rPr lang="en-US" sz="2100" dirty="0">
                <a:latin typeface="Courier New"/>
                <a:cs typeface="Courier New"/>
              </a:rPr>
              <a:t>		</a:t>
            </a:r>
            <a:r>
              <a:rPr lang="en-US" sz="2100" dirty="0" smtClean="0">
                <a:latin typeface="Courier New"/>
                <a:cs typeface="Courier New"/>
              </a:rPr>
              <a:t>else:</a:t>
            </a:r>
          </a:p>
          <a:p>
            <a:pPr>
              <a:buNone/>
            </a:pPr>
            <a:r>
              <a:rPr lang="en-US" sz="2100" dirty="0">
                <a:latin typeface="Courier New"/>
                <a:cs typeface="Courier New"/>
              </a:rPr>
              <a:t>	</a:t>
            </a:r>
            <a:r>
              <a:rPr lang="en-US" sz="2100" dirty="0" smtClean="0">
                <a:latin typeface="Courier New"/>
                <a:cs typeface="Courier New"/>
              </a:rPr>
              <a:t>		print("odd”)</a:t>
            </a:r>
          </a:p>
          <a:p>
            <a:pPr>
              <a:buNone/>
            </a:pPr>
            <a:r>
              <a:rPr lang="en-US" sz="2100" dirty="0">
                <a:latin typeface="Courier New"/>
                <a:cs typeface="Courier New"/>
              </a:rPr>
              <a:t>	</a:t>
            </a:r>
            <a:r>
              <a:rPr lang="en-US" sz="2100" dirty="0" smtClean="0">
                <a:latin typeface="Courier New"/>
                <a:cs typeface="Courier New"/>
              </a:rPr>
              <a:t>		if </a:t>
            </a:r>
            <a:r>
              <a:rPr lang="en-US" sz="2100" dirty="0" err="1" smtClean="0">
                <a:latin typeface="Courier New"/>
                <a:cs typeface="Courier New"/>
              </a:rPr>
              <a:t>anInt</a:t>
            </a:r>
            <a:r>
              <a:rPr lang="en-US" sz="2100" dirty="0" smtClean="0">
                <a:latin typeface="Courier New"/>
                <a:cs typeface="Courier New"/>
              </a:rPr>
              <a:t> &gt; 10:</a:t>
            </a:r>
          </a:p>
          <a:p>
            <a:pPr>
              <a:buNone/>
            </a:pPr>
            <a:r>
              <a:rPr lang="en-US" sz="2100" dirty="0">
                <a:latin typeface="Courier New"/>
                <a:cs typeface="Courier New"/>
              </a:rPr>
              <a:t>	</a:t>
            </a:r>
            <a:r>
              <a:rPr lang="en-US" sz="2100" dirty="0" smtClean="0">
                <a:latin typeface="Courier New"/>
                <a:cs typeface="Courier New"/>
              </a:rPr>
              <a:t>		</a:t>
            </a:r>
            <a:r>
              <a:rPr lang="en-US" sz="2100" smtClean="0">
                <a:latin typeface="Courier New"/>
                <a:cs typeface="Courier New"/>
              </a:rPr>
              <a:t>	print("</a:t>
            </a:r>
            <a:r>
              <a:rPr lang="en-US" sz="2100" dirty="0" smtClean="0">
                <a:latin typeface="Courier New"/>
                <a:cs typeface="Courier New"/>
              </a:rPr>
              <a:t>greater than </a:t>
            </a:r>
            <a:r>
              <a:rPr lang="en-US" sz="2100" smtClean="0">
                <a:latin typeface="Courier New"/>
                <a:cs typeface="Courier New"/>
              </a:rPr>
              <a:t>10”)</a:t>
            </a:r>
            <a:endParaRPr lang="en-US" sz="21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7183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   if </a:t>
            </a:r>
            <a:r>
              <a:rPr lang="en-US" dirty="0">
                <a:latin typeface="Courier"/>
              </a:rPr>
              <a:t>temperature &gt;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print("above freezing")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</a:t>
            </a:r>
            <a:r>
              <a:rPr lang="en-US" dirty="0" err="1">
                <a:latin typeface="Courier"/>
              </a:rPr>
              <a:t>elif</a:t>
            </a:r>
            <a:r>
              <a:rPr lang="en-US" dirty="0">
                <a:latin typeface="Courier"/>
              </a:rPr>
              <a:t> temperature ==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print("at freezing")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else: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print("below freezing")</a:t>
            </a:r>
          </a:p>
          <a:p>
            <a:pPr marL="0" indent="0">
              <a:buNone/>
            </a:pPr>
            <a:r>
              <a:rPr lang="en-US" dirty="0"/>
              <a:t>Does the code below do exactly the same thing as the code above?</a:t>
            </a:r>
          </a:p>
          <a:p>
            <a:pPr marL="0" indent="0">
              <a:buNone/>
            </a:pPr>
            <a:r>
              <a:rPr lang="en-US" dirty="0"/>
              <a:t>(Assume temperature already refers to some numeric value.)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if temperature &gt;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print("above freezing")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</a:t>
            </a:r>
            <a:r>
              <a:rPr lang="en-US" dirty="0" err="1">
                <a:latin typeface="Courier"/>
              </a:rPr>
              <a:t>elif</a:t>
            </a:r>
            <a:r>
              <a:rPr lang="en-US" dirty="0">
                <a:latin typeface="Courier"/>
              </a:rPr>
              <a:t> temperature ==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print("at freezing")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</a:t>
            </a:r>
            <a:r>
              <a:rPr lang="en-US" dirty="0" err="1">
                <a:latin typeface="Courier"/>
              </a:rPr>
              <a:t>elif</a:t>
            </a:r>
            <a:r>
              <a:rPr lang="en-US" dirty="0">
                <a:latin typeface="Courier"/>
              </a:rPr>
              <a:t> temperature &lt;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print("below freezing")</a:t>
            </a:r>
          </a:p>
        </p:txBody>
      </p:sp>
    </p:spTree>
    <p:extLst>
      <p:ext uri="{BB962C8B-B14F-4D97-AF65-F5344CB8AC3E}">
        <p14:creationId xmlns:p14="http://schemas.microsoft.com/office/powerpoint/2010/main" val="3864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</a:rPr>
              <a:t>age            | experience: 0 |  1-2   |  3+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-------------------------------------------------</a:t>
            </a:r>
          </a:p>
          <a:p>
            <a:pPr marL="0" indent="0">
              <a:buNone/>
            </a:pPr>
            <a:r>
              <a:rPr lang="sv-SE" dirty="0">
                <a:latin typeface="Courier"/>
              </a:rPr>
              <a:t>under 18       |        $6.50  |  $9.50 | $11.00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18 and over    |        $6.50  | $12.00 | $12.00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"/>
              </a:rPr>
              <a:t>if experience == 0: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wage = 6.5</a:t>
            </a:r>
          </a:p>
          <a:p>
            <a:pPr marL="0" indent="0">
              <a:buNone/>
            </a:pPr>
            <a:r>
              <a:rPr lang="en-US" dirty="0" err="1">
                <a:latin typeface="Courier"/>
              </a:rPr>
              <a:t>elif</a:t>
            </a:r>
            <a:r>
              <a:rPr lang="en-US" dirty="0">
                <a:latin typeface="Courier"/>
              </a:rPr>
              <a:t> (1) 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if (2) 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  wage = 9.5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else: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    wage = 11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"/>
              </a:rPr>
              <a:t>    wage = 12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9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~60 questions in </a:t>
            </a:r>
            <a:r>
              <a:rPr lang="en-US" dirty="0" err="1" smtClean="0"/>
              <a:t>CodeLab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Very good practice!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9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Counts toward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93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type: </a:t>
            </a:r>
            <a:r>
              <a:rPr lang="en-US" dirty="0" err="1" smtClean="0"/>
              <a:t>bool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Stands for Boolean (named after George Boole)</a:t>
            </a:r>
          </a:p>
          <a:p>
            <a:r>
              <a:rPr lang="en-US" dirty="0" smtClean="0"/>
              <a:t>Two values: </a:t>
            </a:r>
            <a:r>
              <a:rPr lang="en-US" dirty="0" smtClean="0">
                <a:latin typeface="Courier"/>
                <a:cs typeface="Courier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False</a:t>
            </a:r>
          </a:p>
          <a:p>
            <a:r>
              <a:rPr lang="en-US" dirty="0" smtClean="0">
                <a:cs typeface="Courier"/>
              </a:rPr>
              <a:t>Operations: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and</a:t>
            </a:r>
            <a:r>
              <a:rPr lang="en-US" dirty="0" smtClean="0">
                <a:cs typeface="Courier"/>
              </a:rPr>
              <a:t>, </a:t>
            </a:r>
            <a:r>
              <a:rPr lang="en-US" dirty="0" smtClean="0">
                <a:latin typeface="Courier"/>
                <a:cs typeface="Courier"/>
              </a:rPr>
              <a:t>or</a:t>
            </a:r>
            <a:r>
              <a:rPr lang="en-US" dirty="0" smtClean="0">
                <a:cs typeface="Courier"/>
              </a:rPr>
              <a:t>, </a:t>
            </a:r>
            <a:r>
              <a:rPr lang="en-US" dirty="0" smtClean="0">
                <a:latin typeface="Courier"/>
                <a:cs typeface="Courier"/>
              </a:rPr>
              <a:t>not</a:t>
            </a:r>
          </a:p>
          <a:p>
            <a:pPr lvl="1"/>
            <a:r>
              <a:rPr lang="en-US" dirty="0" smtClean="0">
                <a:cs typeface="Courier"/>
              </a:rPr>
              <a:t>equality (</a:t>
            </a:r>
            <a:r>
              <a:rPr lang="en-US" dirty="0" smtClean="0">
                <a:latin typeface="Courier"/>
                <a:cs typeface="Courier"/>
              </a:rPr>
              <a:t>==</a:t>
            </a:r>
            <a:r>
              <a:rPr lang="en-US" dirty="0" smtClean="0">
                <a:cs typeface="Courier"/>
              </a:rPr>
              <a:t>), inequality (</a:t>
            </a:r>
            <a:r>
              <a:rPr lang="en-US" dirty="0" smtClean="0">
                <a:latin typeface="Courier"/>
                <a:cs typeface="Courier"/>
              </a:rPr>
              <a:t>!=</a:t>
            </a:r>
            <a:r>
              <a:rPr lang="en-US" dirty="0" smtClean="0"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4488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Booleans necessary for “testing”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“constantly” are making decision:</a:t>
            </a:r>
          </a:p>
          <a:p>
            <a:pPr lvl="1"/>
            <a:r>
              <a:rPr lang="en-US" dirty="0" smtClean="0"/>
              <a:t>if something is true, I’ll do this, otherwise, I’ll do that.</a:t>
            </a:r>
          </a:p>
          <a:p>
            <a:pPr lvl="1"/>
            <a:r>
              <a:rPr lang="en-US" dirty="0" smtClean="0"/>
              <a:t>Code is similar.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something &lt; </a:t>
            </a:r>
            <a:r>
              <a:rPr lang="en-US" i="1" dirty="0" err="1" smtClean="0"/>
              <a:t>somethingelse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something &lt; </a:t>
            </a:r>
            <a:r>
              <a:rPr lang="en-US" i="1" dirty="0" err="1" smtClean="0"/>
              <a:t>somethingelse</a:t>
            </a:r>
            <a:r>
              <a:rPr lang="en-US" dirty="0" smtClean="0"/>
              <a:t> is a </a:t>
            </a:r>
            <a:r>
              <a:rPr lang="en-US" dirty="0" err="1" smtClean="0"/>
              <a:t>boolean</a:t>
            </a:r>
            <a:r>
              <a:rPr lang="en-US" dirty="0" smtClean="0"/>
              <a:t> expression: produces True or False.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something == 0:</a:t>
            </a:r>
          </a:p>
          <a:p>
            <a:pPr lvl="1"/>
            <a:r>
              <a:rPr lang="en-US" dirty="0" smtClean="0"/>
              <a:t>True if something evaluates to the value 0, False otherwise.</a:t>
            </a:r>
          </a:p>
          <a:p>
            <a:r>
              <a:rPr lang="en-US" dirty="0" smtClean="0"/>
              <a:t>Can be used in assignments:</a:t>
            </a:r>
          </a:p>
          <a:p>
            <a:pPr lvl="1"/>
            <a:r>
              <a:rPr lang="en-US" dirty="0" smtClean="0"/>
              <a:t>witch = (weight(she) == weight(duck))  # witch has value True or False.</a:t>
            </a:r>
          </a:p>
        </p:txBody>
      </p:sp>
    </p:spTree>
    <p:extLst>
      <p:ext uri="{BB962C8B-B14F-4D97-AF65-F5344CB8AC3E}">
        <p14:creationId xmlns:p14="http://schemas.microsoft.com/office/powerpoint/2010/main" val="153410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val</a:t>
            </a:r>
            <a:r>
              <a:rPr lang="en-US" dirty="0" smtClean="0"/>
              <a:t>&gt; &lt; &lt;</a:t>
            </a:r>
            <a:r>
              <a:rPr lang="en-US" dirty="0" err="1" smtClean="0"/>
              <a:t>val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val</a:t>
            </a:r>
            <a:r>
              <a:rPr lang="en-US" dirty="0" smtClean="0"/>
              <a:t>&gt; &gt; &lt;</a:t>
            </a:r>
            <a:r>
              <a:rPr lang="en-US" dirty="0" err="1" smtClean="0"/>
              <a:t>val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:  &lt;, &gt;, &lt;=, &gt;=, ==, !=</a:t>
            </a:r>
          </a:p>
          <a:p>
            <a:r>
              <a:rPr lang="en-US" dirty="0" smtClean="0"/>
              <a:t>These are </a:t>
            </a:r>
            <a:r>
              <a:rPr lang="en-US" i="1" dirty="0" err="1" smtClean="0"/>
              <a:t>boolean</a:t>
            </a:r>
            <a:r>
              <a:rPr lang="en-US" i="1" dirty="0" smtClean="0"/>
              <a:t> expressions</a:t>
            </a:r>
            <a:r>
              <a:rPr lang="en-US" dirty="0" smtClean="0"/>
              <a:t>: when evaluated they produce True or False.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Logical Operators: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booleanExpr</a:t>
            </a:r>
            <a:r>
              <a:rPr lang="en-US" dirty="0" smtClean="0"/>
              <a:t>&gt; and &lt;</a:t>
            </a:r>
            <a:r>
              <a:rPr lang="en-US" dirty="0" err="1" smtClean="0"/>
              <a:t>booleanExpr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booleanExpr</a:t>
            </a:r>
            <a:r>
              <a:rPr lang="en-US" dirty="0" smtClean="0"/>
              <a:t>&gt; or &lt;</a:t>
            </a:r>
            <a:r>
              <a:rPr lang="en-US" dirty="0" err="1" smtClean="0"/>
              <a:t>booleanExpr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not &lt;</a:t>
            </a:r>
            <a:r>
              <a:rPr lang="en-US" dirty="0" err="1" smtClean="0"/>
              <a:t>booleanExpr</a:t>
            </a:r>
            <a:r>
              <a:rPr lang="en-US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8090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2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&lt;</a:t>
            </a:r>
            <a:r>
              <a:rPr lang="en-US" dirty="0" err="1" smtClean="0"/>
              <a:t>boolean</a:t>
            </a:r>
            <a:r>
              <a:rPr lang="en-US" dirty="0" smtClean="0"/>
              <a:t> expression&gt;: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&lt;statements: executed if </a:t>
            </a:r>
            <a:r>
              <a:rPr lang="en-US" dirty="0" err="1" smtClean="0"/>
              <a:t>expr</a:t>
            </a:r>
            <a:r>
              <a:rPr lang="en-US" dirty="0" smtClean="0"/>
              <a:t> is True&gt;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&lt;</a:t>
            </a:r>
            <a:r>
              <a:rPr lang="en-US" dirty="0" err="1" smtClean="0"/>
              <a:t>boolean</a:t>
            </a:r>
            <a:r>
              <a:rPr lang="en-US" dirty="0" smtClean="0"/>
              <a:t> expression&gt;: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&lt;statements: executed if </a:t>
            </a:r>
            <a:r>
              <a:rPr lang="en-US" dirty="0" err="1" smtClean="0"/>
              <a:t>expr</a:t>
            </a:r>
            <a:r>
              <a:rPr lang="en-US" dirty="0" smtClean="0"/>
              <a:t> is True&gt;</a:t>
            </a:r>
          </a:p>
          <a:p>
            <a:pPr marL="0" indent="0">
              <a:buNone/>
            </a:pP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&lt;statements: executed if </a:t>
            </a:r>
            <a:r>
              <a:rPr lang="en-US" dirty="0" err="1" smtClean="0"/>
              <a:t>expr</a:t>
            </a:r>
            <a:r>
              <a:rPr lang="en-US" dirty="0" smtClean="0"/>
              <a:t> is False&gt;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657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if &lt;booleanExpression1&gt;: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&lt;statements: executed if </a:t>
            </a:r>
            <a:r>
              <a:rPr lang="en-US" dirty="0" err="1" smtClean="0"/>
              <a:t>expr</a:t>
            </a:r>
            <a:r>
              <a:rPr lang="en-US" dirty="0" smtClean="0"/>
              <a:t> is True&gt;</a:t>
            </a:r>
          </a:p>
          <a:p>
            <a:pPr marL="0" indent="0">
              <a:buNone/>
            </a:pPr>
            <a:r>
              <a:rPr lang="en-US" dirty="0" smtClean="0"/>
              <a:t>elif &lt;boolean</a:t>
            </a:r>
            <a:r>
              <a:rPr lang="en-US" dirty="0"/>
              <a:t>E</a:t>
            </a:r>
            <a:r>
              <a:rPr lang="en-US" dirty="0" smtClean="0"/>
              <a:t>xpression2&gt;: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&lt;statements: executed if expr1 is False and </a:t>
            </a:r>
            <a:br>
              <a:rPr lang="en-US" dirty="0" smtClean="0"/>
            </a:br>
            <a:r>
              <a:rPr lang="en-US" dirty="0" smtClean="0"/>
              <a:t>        expr2 is True&gt;</a:t>
            </a:r>
          </a:p>
          <a:p>
            <a:pPr marL="0" indent="0">
              <a:buNone/>
            </a:pPr>
            <a:r>
              <a:rPr lang="en-US" dirty="0" smtClean="0"/>
              <a:t>elif &lt;boolExpr3&gt;:</a:t>
            </a:r>
          </a:p>
          <a:p>
            <a:pPr marL="0" indent="0">
              <a:buNone/>
            </a:pPr>
            <a:r>
              <a:rPr lang="en-US" dirty="0" smtClean="0"/>
              <a:t>	&lt;statements…&gt;</a:t>
            </a:r>
          </a:p>
          <a:p>
            <a:pPr marL="0" indent="0">
              <a:buNone/>
            </a:pPr>
            <a:r>
              <a:rPr lang="en-US" dirty="0" smtClean="0"/>
              <a:t>else:  # optional!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&lt;statements&gt;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27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Suppose you have a function called </a:t>
            </a:r>
            <a:r>
              <a:rPr lang="en-US" dirty="0" err="1" smtClean="0"/>
              <a:t>turnDegrees</a:t>
            </a:r>
            <a:r>
              <a:rPr lang="en-US" dirty="0" smtClean="0"/>
              <a:t>(</a:t>
            </a:r>
            <a:r>
              <a:rPr lang="en-US" dirty="0" err="1" smtClean="0"/>
              <a:t>deg</a:t>
            </a:r>
            <a:r>
              <a:rPr lang="en-US" dirty="0" smtClean="0"/>
              <a:t>) which takes a positive or negative value in deg.  You want to </a:t>
            </a:r>
            <a:r>
              <a:rPr lang="en-US" dirty="0" err="1" smtClean="0"/>
              <a:t>turnLeft</a:t>
            </a:r>
            <a:r>
              <a:rPr lang="en-US" dirty="0" smtClean="0"/>
              <a:t>() if </a:t>
            </a:r>
            <a:r>
              <a:rPr lang="en-US" dirty="0" err="1" smtClean="0"/>
              <a:t>deg</a:t>
            </a:r>
            <a:r>
              <a:rPr lang="en-US" dirty="0" smtClean="0"/>
              <a:t> is positive, </a:t>
            </a:r>
            <a:r>
              <a:rPr lang="en-US" dirty="0" err="1" smtClean="0"/>
              <a:t>turnRight</a:t>
            </a:r>
            <a:r>
              <a:rPr lang="en-US" dirty="0" smtClean="0"/>
              <a:t>() if negative, and do nothing if 0. How would you write this code?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turnDegrees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deg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if </a:t>
            </a:r>
            <a:r>
              <a:rPr lang="en-US" sz="2400" dirty="0" err="1" smtClean="0">
                <a:latin typeface="Courier"/>
                <a:cs typeface="Courier"/>
              </a:rPr>
              <a:t>deg</a:t>
            </a:r>
            <a:r>
              <a:rPr lang="en-US" sz="2400" dirty="0" smtClean="0">
                <a:latin typeface="Courier"/>
                <a:cs typeface="Courier"/>
              </a:rPr>
              <a:t> &gt; 0: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turnLeft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deg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    </a:t>
            </a:r>
            <a:r>
              <a:rPr lang="en-US" sz="2400" dirty="0" err="1" smtClean="0">
                <a:latin typeface="Courier"/>
                <a:cs typeface="Courier"/>
              </a:rPr>
              <a:t>elif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deg</a:t>
            </a:r>
            <a:r>
              <a:rPr lang="en-US" sz="2400" dirty="0" smtClean="0">
                <a:latin typeface="Courier"/>
                <a:cs typeface="Courier"/>
              </a:rPr>
              <a:t> &lt; 0: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turnRight</a:t>
            </a:r>
            <a:r>
              <a:rPr lang="en-US" sz="2400" dirty="0" smtClean="0">
                <a:latin typeface="Courier"/>
                <a:cs typeface="Courier"/>
              </a:rPr>
              <a:t>(-1 * </a:t>
            </a:r>
            <a:r>
              <a:rPr lang="en-US" sz="2400" dirty="0" err="1" smtClean="0">
                <a:latin typeface="Courier"/>
                <a:cs typeface="Courier"/>
              </a:rPr>
              <a:t>deg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1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616</Words>
  <Application>Microsoft Macintosh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Selection</vt:lpstr>
      <vt:lpstr>Reading Quiz</vt:lpstr>
      <vt:lpstr>New type: bool</vt:lpstr>
      <vt:lpstr>Booleans necessary for “testing”</vt:lpstr>
      <vt:lpstr>Boolean operators</vt:lpstr>
      <vt:lpstr>Clicker Questions</vt:lpstr>
      <vt:lpstr>if Statement Syntax</vt:lpstr>
      <vt:lpstr>Chained Conditionals</vt:lpstr>
      <vt:lpstr>Example of use</vt:lpstr>
      <vt:lpstr>Nested conditional</vt:lpstr>
      <vt:lpstr>Clicker Question</vt:lpstr>
      <vt:lpstr>Clicker Question</vt:lpstr>
      <vt:lpstr>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</dc:title>
  <dc:creator>Victor Norman</dc:creator>
  <cp:lastModifiedBy>Victor Norman</cp:lastModifiedBy>
  <cp:revision>30</cp:revision>
  <dcterms:created xsi:type="dcterms:W3CDTF">2014-08-11T18:04:59Z</dcterms:created>
  <dcterms:modified xsi:type="dcterms:W3CDTF">2015-10-06T12:42:58Z</dcterms:modified>
</cp:coreProperties>
</file>