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8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9" r:id="rId13"/>
    <p:sldId id="273" r:id="rId14"/>
    <p:sldId id="274" r:id="rId15"/>
    <p:sldId id="271" r:id="rId16"/>
    <p:sldId id="272" r:id="rId17"/>
    <p:sldId id="275" r:id="rId18"/>
    <p:sldId id="276" r:id="rId19"/>
    <p:sldId id="277" r:id="rId20"/>
    <p:sldId id="278" r:id="rId21"/>
    <p:sldId id="279" r:id="rId22"/>
    <p:sldId id="280" r:id="rId23"/>
    <p:sldId id="284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0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1E27-2C7C-8746-8071-62DD95C4B296}" type="datetimeFigureOut">
              <a:rPr lang="en-US" smtClean="0"/>
              <a:t>11/5/15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864E-E94A-984F-95DA-DA28B579C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209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1E27-2C7C-8746-8071-62DD95C4B296}" type="datetimeFigureOut">
              <a:rPr lang="en-US" smtClean="0"/>
              <a:t>11/5/15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864E-E94A-984F-95DA-DA28B579C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930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1E27-2C7C-8746-8071-62DD95C4B296}" type="datetimeFigureOut">
              <a:rPr lang="en-US" smtClean="0"/>
              <a:t>11/5/15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864E-E94A-984F-95DA-DA28B579C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207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1E27-2C7C-8746-8071-62DD95C4B296}" type="datetimeFigureOut">
              <a:rPr lang="en-US" smtClean="0"/>
              <a:t>11/5/15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864E-E94A-984F-95DA-DA28B579C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7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1E27-2C7C-8746-8071-62DD95C4B296}" type="datetimeFigureOut">
              <a:rPr lang="en-US" smtClean="0"/>
              <a:t>11/5/15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864E-E94A-984F-95DA-DA28B579C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14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1E27-2C7C-8746-8071-62DD95C4B296}" type="datetimeFigureOut">
              <a:rPr lang="en-US" smtClean="0"/>
              <a:t>11/5/15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864E-E94A-984F-95DA-DA28B579C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3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1E27-2C7C-8746-8071-62DD95C4B296}" type="datetimeFigureOut">
              <a:rPr lang="en-US" smtClean="0"/>
              <a:t>11/5/15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864E-E94A-984F-95DA-DA28B579C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912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1E27-2C7C-8746-8071-62DD95C4B296}" type="datetimeFigureOut">
              <a:rPr lang="en-US" smtClean="0"/>
              <a:t>11/5/15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864E-E94A-984F-95DA-DA28B579C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92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1E27-2C7C-8746-8071-62DD95C4B296}" type="datetimeFigureOut">
              <a:rPr lang="en-US" smtClean="0"/>
              <a:t>11/5/15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864E-E94A-984F-95DA-DA28B579C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10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1E27-2C7C-8746-8071-62DD95C4B296}" type="datetimeFigureOut">
              <a:rPr lang="en-US" smtClean="0"/>
              <a:t>11/5/15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864E-E94A-984F-95DA-DA28B579C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82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1E27-2C7C-8746-8071-62DD95C4B296}" type="datetimeFigureOut">
              <a:rPr lang="en-US" smtClean="0"/>
              <a:t>11/5/15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864E-E94A-984F-95DA-DA28B579C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953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71E27-2C7C-8746-8071-62DD95C4B296}" type="datetimeFigureOut">
              <a:rPr lang="en-US" smtClean="0"/>
              <a:t>11/5/15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4864E-E94A-984F-95DA-DA28B579C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35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Victor Norman</a:t>
            </a:r>
          </a:p>
          <a:p>
            <a:r>
              <a:rPr lang="en-US" dirty="0" smtClean="0"/>
              <a:t>CS104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882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Socrative</a:t>
            </a:r>
            <a:r>
              <a:rPr lang="en-US" dirty="0" smtClean="0"/>
              <a:t>, Set 2, Q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 smtClean="0">
                <a:latin typeface="Courier"/>
                <a:cs typeface="Courier"/>
              </a:rPr>
              <a:t>a = [1, 2, 3, 4]</a:t>
            </a:r>
          </a:p>
          <a:p>
            <a:pPr marL="0" indent="0">
              <a:buNone/>
            </a:pPr>
            <a:r>
              <a:rPr lang="en-US" sz="2600" dirty="0" smtClean="0">
                <a:latin typeface="Courier"/>
                <a:cs typeface="Courier"/>
              </a:rPr>
              <a:t>b = a</a:t>
            </a:r>
          </a:p>
          <a:p>
            <a:pPr marL="0" indent="0">
              <a:buNone/>
            </a:pPr>
            <a:r>
              <a:rPr lang="en-US" sz="2600" dirty="0" smtClean="0">
                <a:latin typeface="Courier"/>
                <a:cs typeface="Courier"/>
              </a:rPr>
              <a:t>b[2] = “hi”</a:t>
            </a:r>
          </a:p>
          <a:p>
            <a:pPr marL="0" indent="0">
              <a:buNone/>
            </a:pPr>
            <a:r>
              <a:rPr lang="en-US" dirty="0" smtClean="0"/>
              <a:t>What is the value of a after this code runs?</a:t>
            </a:r>
          </a:p>
          <a:p>
            <a:pPr marL="514350" indent="-514350">
              <a:buAutoNum type="alphaUcPeriod"/>
            </a:pPr>
            <a:r>
              <a:rPr lang="en-US" dirty="0" smtClean="0"/>
              <a:t>[1, 2, 3, 4]</a:t>
            </a:r>
          </a:p>
          <a:p>
            <a:pPr marL="514350" indent="-514350">
              <a:buAutoNum type="alphaUcPeriod"/>
            </a:pPr>
            <a:r>
              <a:rPr lang="en-US" dirty="0" smtClean="0"/>
              <a:t>[1, “hi”, 3, 4]</a:t>
            </a:r>
          </a:p>
          <a:p>
            <a:pPr marL="514350" indent="-514350">
              <a:buAutoNum type="alphaUcPeriod"/>
            </a:pPr>
            <a:r>
              <a:rPr lang="en-US" dirty="0" smtClean="0"/>
              <a:t>[1, 2, “hi”, 3, 4]</a:t>
            </a:r>
          </a:p>
          <a:p>
            <a:pPr marL="514350" indent="-514350">
              <a:buAutoNum type="alphaUcPeriod"/>
            </a:pPr>
            <a:r>
              <a:rPr lang="en-US" dirty="0" smtClean="0"/>
              <a:t>[1, 2, 3, “hi”]</a:t>
            </a:r>
          </a:p>
          <a:p>
            <a:pPr marL="514350" indent="-514350">
              <a:buAutoNum type="alphaUcPeriod"/>
            </a:pPr>
            <a:r>
              <a:rPr lang="en-US" dirty="0" smtClean="0"/>
              <a:t>None of the above.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419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Socrative</a:t>
            </a:r>
            <a:r>
              <a:rPr lang="en-US" dirty="0" smtClean="0"/>
              <a:t>, Set 2, Q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600" dirty="0">
                <a:latin typeface="Courier"/>
                <a:cs typeface="Courier"/>
              </a:rPr>
              <a:t>a = [77, 33, 22, 99, 44, 11, 0, 55]</a:t>
            </a:r>
          </a:p>
          <a:p>
            <a:pPr marL="0" indent="0">
              <a:buNone/>
            </a:pPr>
            <a:r>
              <a:rPr lang="it-IT" sz="2600" dirty="0">
                <a:latin typeface="Courier"/>
                <a:cs typeface="Courier"/>
              </a:rPr>
              <a:t>a.pop(4)</a:t>
            </a:r>
          </a:p>
          <a:p>
            <a:pPr marL="0" indent="0">
              <a:buNone/>
            </a:pPr>
            <a:r>
              <a:rPr lang="it-IT" sz="2600" dirty="0">
                <a:latin typeface="Courier"/>
                <a:cs typeface="Courier"/>
              </a:rPr>
              <a:t>a = a.sort(</a:t>
            </a:r>
            <a:r>
              <a:rPr lang="it-IT" sz="2600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/>
              <a:t>What is the value of a after this code runs?</a:t>
            </a:r>
          </a:p>
          <a:p>
            <a:pPr marL="514350" indent="-514350">
              <a:buAutoNum type="alphaUcPeriod"/>
            </a:pPr>
            <a:r>
              <a:rPr lang="en-US" dirty="0" smtClean="0"/>
              <a:t>There is an error in the code.</a:t>
            </a:r>
          </a:p>
          <a:p>
            <a:pPr marL="514350" indent="-514350">
              <a:buAutoNum type="alphaUcPeriod"/>
            </a:pPr>
            <a:r>
              <a:rPr lang="en-US" dirty="0" smtClean="0"/>
              <a:t>[22, 33, 77, 99]</a:t>
            </a:r>
          </a:p>
          <a:p>
            <a:pPr marL="514350" indent="-514350">
              <a:buAutoNum type="alphaUcPeriod"/>
            </a:pPr>
            <a:r>
              <a:rPr lang="en-US" dirty="0" smtClean="0"/>
              <a:t>[0, 11, 22, 33, 55, 77, 99]</a:t>
            </a:r>
          </a:p>
          <a:p>
            <a:pPr marL="514350" indent="-514350">
              <a:buAutoNum type="alphaUcPeriod"/>
            </a:pPr>
            <a:r>
              <a:rPr lang="en-US" dirty="0" smtClean="0"/>
              <a:t>[ ]</a:t>
            </a:r>
          </a:p>
          <a:p>
            <a:pPr marL="514350" indent="-514350">
              <a:buAutoNum type="alphaUcPeriod"/>
            </a:pPr>
            <a:r>
              <a:rPr lang="en-US" dirty="0" smtClean="0"/>
              <a:t>None</a:t>
            </a:r>
          </a:p>
        </p:txBody>
      </p:sp>
    </p:spTree>
    <p:extLst>
      <p:ext uri="{BB962C8B-B14F-4D97-AF65-F5344CB8AC3E}">
        <p14:creationId xmlns:p14="http://schemas.microsoft.com/office/powerpoint/2010/main" val="2961260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Lists, week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260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lists as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 this code:</a:t>
            </a:r>
            <a:endParaRPr lang="en-US" dirty="0"/>
          </a:p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def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changeVal</a:t>
            </a:r>
            <a:r>
              <a:rPr lang="en-US" sz="2400" dirty="0" smtClean="0">
                <a:latin typeface="Courier"/>
                <a:cs typeface="Courier"/>
              </a:rPr>
              <a:t>(x):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x = x + 1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y = 7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changeVal</a:t>
            </a:r>
            <a:r>
              <a:rPr lang="en-US" sz="2400" dirty="0" smtClean="0">
                <a:latin typeface="Courier"/>
                <a:cs typeface="Courier"/>
              </a:rPr>
              <a:t>(y)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print(y)         # prints 7</a:t>
            </a:r>
          </a:p>
          <a:p>
            <a:r>
              <a:rPr lang="en-US" dirty="0" smtClean="0">
                <a:cs typeface="Courier"/>
              </a:rPr>
              <a:t>Argument y to </a:t>
            </a:r>
            <a:r>
              <a:rPr lang="en-US" dirty="0" err="1" smtClean="0">
                <a:cs typeface="Courier"/>
              </a:rPr>
              <a:t>changeVal</a:t>
            </a:r>
            <a:r>
              <a:rPr lang="en-US" dirty="0" smtClean="0">
                <a:cs typeface="Courier"/>
              </a:rPr>
              <a:t> is not changed because the </a:t>
            </a:r>
            <a:r>
              <a:rPr lang="en-US" i="1" dirty="0" smtClean="0">
                <a:cs typeface="Courier"/>
              </a:rPr>
              <a:t>value</a:t>
            </a:r>
            <a:r>
              <a:rPr lang="en-US" dirty="0" smtClean="0">
                <a:cs typeface="Courier"/>
              </a:rPr>
              <a:t> of y (7) is passed in and integers are immutable, so any change does not “stick”.</a:t>
            </a:r>
            <a:endParaRPr lang="en-US" dirty="0"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243873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lists as parameters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Consider this code:</a:t>
            </a:r>
            <a:endParaRPr lang="en-US" dirty="0"/>
          </a:p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def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changeVal</a:t>
            </a:r>
            <a:r>
              <a:rPr lang="en-US" sz="2400" dirty="0" smtClean="0">
                <a:latin typeface="Courier"/>
                <a:cs typeface="Courier"/>
              </a:rPr>
              <a:t>(x):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</a:t>
            </a:r>
            <a:r>
              <a:rPr lang="en-US" sz="2400" dirty="0" err="1" smtClean="0">
                <a:latin typeface="Courier"/>
                <a:cs typeface="Courier"/>
              </a:rPr>
              <a:t>x.append</a:t>
            </a:r>
            <a:r>
              <a:rPr lang="en-US" sz="2400" dirty="0" smtClean="0">
                <a:latin typeface="Courier"/>
                <a:cs typeface="Courier"/>
              </a:rPr>
              <a:t>(1)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y = [ 7 ]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changeVal</a:t>
            </a:r>
            <a:r>
              <a:rPr lang="en-US" sz="2400" dirty="0" smtClean="0">
                <a:latin typeface="Courier"/>
                <a:cs typeface="Courier"/>
              </a:rPr>
              <a:t>(y)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print(y)         # prints [ 7, 1 ]</a:t>
            </a:r>
          </a:p>
          <a:p>
            <a:r>
              <a:rPr lang="en-US" dirty="0" smtClean="0">
                <a:cs typeface="Courier"/>
              </a:rPr>
              <a:t>Argument y to </a:t>
            </a:r>
            <a:r>
              <a:rPr lang="en-US" dirty="0" err="1" smtClean="0">
                <a:cs typeface="Courier"/>
              </a:rPr>
              <a:t>changeVal</a:t>
            </a:r>
            <a:r>
              <a:rPr lang="en-US" dirty="0" smtClean="0">
                <a:cs typeface="Courier"/>
              </a:rPr>
              <a:t> is changed because the </a:t>
            </a:r>
            <a:r>
              <a:rPr lang="en-US" i="1" dirty="0" smtClean="0">
                <a:cs typeface="Courier"/>
              </a:rPr>
              <a:t>value</a:t>
            </a:r>
            <a:r>
              <a:rPr lang="en-US" dirty="0" smtClean="0">
                <a:cs typeface="Courier"/>
              </a:rPr>
              <a:t> of y (a reference to the list </a:t>
            </a:r>
            <a:r>
              <a:rPr lang="en-US" sz="2800" dirty="0" smtClean="0">
                <a:latin typeface="Courier"/>
                <a:cs typeface="Courier"/>
              </a:rPr>
              <a:t>[ 7 ]</a:t>
            </a:r>
            <a:r>
              <a:rPr lang="en-US" dirty="0" smtClean="0">
                <a:cs typeface="Courier"/>
              </a:rPr>
              <a:t>) is passed in. Lists are mutable, so any change to the list “sticks”.</a:t>
            </a:r>
          </a:p>
          <a:p>
            <a:pPr lvl="1"/>
            <a:r>
              <a:rPr lang="en-US" dirty="0" smtClean="0">
                <a:cs typeface="Courier"/>
              </a:rPr>
              <a:t>In other words, parameter x is an alias for the argument y.  A change to one is reflected in both.</a:t>
            </a:r>
            <a:endParaRPr lang="en-US" dirty="0"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965592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Item-based </a:t>
            </a:r>
            <a:r>
              <a:rPr lang="en-US" dirty="0" err="1" smtClean="0"/>
              <a:t>vs</a:t>
            </a:r>
            <a:r>
              <a:rPr lang="en-US" dirty="0" smtClean="0"/>
              <a:t> Index-based 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item-based: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"/>
                <a:cs typeface="Courier"/>
              </a:rPr>
              <a:t>for &lt;item&gt; in &lt;sequence&gt;:</a:t>
            </a:r>
            <a:endParaRPr lang="en-US" sz="2400" dirty="0">
              <a:latin typeface="Courier"/>
              <a:cs typeface="Courier"/>
            </a:endParaRPr>
          </a:p>
          <a:p>
            <a:pPr lvl="1"/>
            <a:r>
              <a:rPr lang="en-US" dirty="0" smtClean="0"/>
              <a:t>&lt;item&gt; is each item in the sequence.</a:t>
            </a:r>
          </a:p>
          <a:p>
            <a:r>
              <a:rPr lang="en-US" dirty="0" smtClean="0"/>
              <a:t>index-based: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Courier"/>
                <a:cs typeface="Courier"/>
              </a:rPr>
              <a:t>for &lt;</a:t>
            </a:r>
            <a:r>
              <a:rPr lang="en-US" sz="2000" dirty="0" err="1" smtClean="0">
                <a:latin typeface="Courier"/>
                <a:cs typeface="Courier"/>
              </a:rPr>
              <a:t>idx</a:t>
            </a:r>
            <a:r>
              <a:rPr lang="en-US" sz="2000" dirty="0" smtClean="0">
                <a:latin typeface="Courier"/>
                <a:cs typeface="Courier"/>
              </a:rPr>
              <a:t>&gt; in range(</a:t>
            </a:r>
            <a:r>
              <a:rPr lang="en-US" sz="2000" dirty="0" err="1" smtClean="0">
                <a:latin typeface="Courier"/>
                <a:cs typeface="Courier"/>
              </a:rPr>
              <a:t>len</a:t>
            </a:r>
            <a:r>
              <a:rPr lang="en-US" sz="2000" dirty="0" smtClean="0">
                <a:latin typeface="Courier"/>
                <a:cs typeface="Courier"/>
              </a:rPr>
              <a:t>(&lt;sequence&gt;)):</a:t>
            </a:r>
          </a:p>
          <a:p>
            <a:pPr lvl="1"/>
            <a:r>
              <a:rPr lang="en-US" dirty="0" smtClean="0"/>
              <a:t>code in the body has the index of what item to deal with, as </a:t>
            </a:r>
            <a:r>
              <a:rPr lang="en-US" sz="2000" dirty="0" err="1" smtClean="0">
                <a:latin typeface="Courier"/>
                <a:cs typeface="Courier"/>
              </a:rPr>
              <a:t>someSeq</a:t>
            </a:r>
            <a:r>
              <a:rPr lang="en-US" sz="2000" dirty="0" smtClean="0">
                <a:latin typeface="Courier"/>
                <a:cs typeface="Courier"/>
              </a:rPr>
              <a:t>[</a:t>
            </a:r>
            <a:r>
              <a:rPr lang="en-US" sz="2000" dirty="0" err="1" smtClean="0">
                <a:latin typeface="Courier"/>
                <a:cs typeface="Courier"/>
              </a:rPr>
              <a:t>idx</a:t>
            </a:r>
            <a:r>
              <a:rPr lang="en-US" sz="2000" dirty="0" smtClean="0">
                <a:latin typeface="Courier"/>
                <a:cs typeface="Courier"/>
              </a:rPr>
              <a:t>]</a:t>
            </a:r>
            <a:r>
              <a:rPr lang="en-U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054615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Item-based </a:t>
            </a:r>
            <a:r>
              <a:rPr lang="en-US" dirty="0" err="1" smtClean="0"/>
              <a:t>vs</a:t>
            </a:r>
            <a:r>
              <a:rPr lang="en-US" dirty="0" smtClean="0"/>
              <a:t> Index-based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# item based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fruits = [ ‘banana’, ‘raspberry’, ‘mango’ ]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for fruit in fruits: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  print(“Defend yourself with a”, fruit)</a:t>
            </a:r>
          </a:p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# index based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for </a:t>
            </a:r>
            <a:r>
              <a:rPr lang="en-US" sz="2000" dirty="0" err="1" smtClean="0">
                <a:latin typeface="Courier"/>
                <a:cs typeface="Courier"/>
              </a:rPr>
              <a:t>idx</a:t>
            </a:r>
            <a:r>
              <a:rPr lang="en-US" sz="2000" dirty="0" smtClean="0">
                <a:latin typeface="Courier"/>
                <a:cs typeface="Courier"/>
              </a:rPr>
              <a:t> in range(</a:t>
            </a:r>
            <a:r>
              <a:rPr lang="en-US" sz="2000" dirty="0" err="1" smtClean="0">
                <a:latin typeface="Courier"/>
                <a:cs typeface="Courier"/>
              </a:rPr>
              <a:t>len</a:t>
            </a:r>
            <a:r>
              <a:rPr lang="en-US" sz="2000" dirty="0" smtClean="0">
                <a:latin typeface="Courier"/>
                <a:cs typeface="Courier"/>
              </a:rPr>
              <a:t>(fruits)):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  print(“Defend yourself with a”, fruits[</a:t>
            </a:r>
            <a:r>
              <a:rPr lang="en-US" sz="2000" dirty="0" err="1" smtClean="0">
                <a:latin typeface="Courier"/>
                <a:cs typeface="Courier"/>
              </a:rPr>
              <a:t>idx</a:t>
            </a:r>
            <a:r>
              <a:rPr lang="en-US" sz="2000" dirty="0" smtClean="0">
                <a:latin typeface="Courier"/>
                <a:cs typeface="Courier"/>
              </a:rPr>
              <a:t>])</a:t>
            </a: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800" dirty="0" smtClean="0">
                <a:cs typeface="Courier"/>
              </a:rPr>
              <a:t>range(</a:t>
            </a:r>
            <a:r>
              <a:rPr lang="en-US" sz="2800" dirty="0" err="1" smtClean="0">
                <a:cs typeface="Courier"/>
              </a:rPr>
              <a:t>len</a:t>
            </a:r>
            <a:r>
              <a:rPr lang="en-US" sz="2800" dirty="0" smtClean="0">
                <a:cs typeface="Courier"/>
              </a:rPr>
              <a:t>(fruits)) </a:t>
            </a:r>
            <a:r>
              <a:rPr lang="en-US" sz="2800" dirty="0" smtClean="0">
                <a:cs typeface="Courier"/>
                <a:sym typeface="Wingdings"/>
              </a:rPr>
              <a:t> [0, 1, 2], one index for each item in list fruits</a:t>
            </a:r>
            <a:endParaRPr lang="en-US" sz="2800" dirty="0"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69671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Whiteboard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 your whiteboard, write a function that changes each item in a list of numbers to its absolute value.  It takes the list as a parameter.  Use built-in function abs().</a:t>
            </a:r>
            <a:endParaRPr lang="en-US" dirty="0"/>
          </a:p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def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absAll</a:t>
            </a:r>
            <a:r>
              <a:rPr lang="en-US" sz="2400" dirty="0" smtClean="0">
                <a:latin typeface="Courier"/>
                <a:cs typeface="Courier"/>
              </a:rPr>
              <a:t>(</a:t>
            </a:r>
            <a:r>
              <a:rPr lang="en-US" sz="2400" dirty="0" err="1" smtClean="0">
                <a:latin typeface="Courier"/>
                <a:cs typeface="Courier"/>
              </a:rPr>
              <a:t>nums</a:t>
            </a:r>
            <a:r>
              <a:rPr lang="en-US" sz="2400" dirty="0" smtClean="0">
                <a:latin typeface="Courier"/>
                <a:cs typeface="Courier"/>
              </a:rPr>
              <a:t>):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for </a:t>
            </a:r>
            <a:r>
              <a:rPr lang="en-US" sz="2400" dirty="0" err="1" smtClean="0">
                <a:latin typeface="Courier"/>
                <a:cs typeface="Courier"/>
              </a:rPr>
              <a:t>i</a:t>
            </a:r>
            <a:r>
              <a:rPr lang="en-US" sz="2400" dirty="0" smtClean="0">
                <a:latin typeface="Courier"/>
                <a:cs typeface="Courier"/>
              </a:rPr>
              <a:t> in range(</a:t>
            </a:r>
            <a:r>
              <a:rPr lang="en-US" sz="2400" dirty="0" err="1" smtClean="0">
                <a:latin typeface="Courier"/>
                <a:cs typeface="Courier"/>
              </a:rPr>
              <a:t>len</a:t>
            </a:r>
            <a:r>
              <a:rPr lang="en-US" sz="2400" dirty="0" smtClean="0">
                <a:latin typeface="Courier"/>
                <a:cs typeface="Courier"/>
              </a:rPr>
              <a:t>(</a:t>
            </a:r>
            <a:r>
              <a:rPr lang="en-US" sz="2400" dirty="0" err="1" smtClean="0">
                <a:latin typeface="Courier"/>
                <a:cs typeface="Courier"/>
              </a:rPr>
              <a:t>nums</a:t>
            </a:r>
            <a:r>
              <a:rPr lang="en-US" sz="2400" dirty="0" smtClean="0">
                <a:latin typeface="Courier"/>
                <a:cs typeface="Courier"/>
              </a:rPr>
              <a:t>)):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    </a:t>
            </a:r>
            <a:r>
              <a:rPr lang="en-US" sz="2400" dirty="0" err="1" smtClean="0">
                <a:latin typeface="Courier"/>
                <a:cs typeface="Courier"/>
              </a:rPr>
              <a:t>nums</a:t>
            </a:r>
            <a:r>
              <a:rPr lang="en-US" sz="2400" dirty="0" smtClean="0">
                <a:latin typeface="Courier"/>
                <a:cs typeface="Courier"/>
              </a:rPr>
              <a:t>[</a:t>
            </a:r>
            <a:r>
              <a:rPr lang="en-US" sz="2400" dirty="0" err="1" smtClean="0">
                <a:latin typeface="Courier"/>
                <a:cs typeface="Courier"/>
              </a:rPr>
              <a:t>i</a:t>
            </a:r>
            <a:r>
              <a:rPr lang="en-US" sz="2400" dirty="0" smtClean="0">
                <a:latin typeface="Courier"/>
                <a:cs typeface="Courier"/>
              </a:rPr>
              <a:t>] = abs(</a:t>
            </a:r>
            <a:r>
              <a:rPr lang="en-US" sz="2400" dirty="0" err="1" smtClean="0">
                <a:latin typeface="Courier"/>
                <a:cs typeface="Courier"/>
              </a:rPr>
              <a:t>nums</a:t>
            </a:r>
            <a:r>
              <a:rPr lang="en-US" sz="2400" dirty="0" smtClean="0">
                <a:latin typeface="Courier"/>
                <a:cs typeface="Courier"/>
              </a:rPr>
              <a:t>[</a:t>
            </a:r>
            <a:r>
              <a:rPr lang="en-US" sz="2400" dirty="0" err="1" smtClean="0">
                <a:latin typeface="Courier"/>
                <a:cs typeface="Courier"/>
              </a:rPr>
              <a:t>i</a:t>
            </a:r>
            <a:r>
              <a:rPr lang="en-US" sz="2400" dirty="0" smtClean="0">
                <a:latin typeface="Courier"/>
                <a:cs typeface="Courier"/>
              </a:rPr>
              <a:t>])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data = [ 3, -17, 44, -66 ]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absAll</a:t>
            </a:r>
            <a:r>
              <a:rPr lang="en-US" sz="2400" dirty="0" smtClean="0">
                <a:latin typeface="Courier"/>
                <a:cs typeface="Courier"/>
              </a:rPr>
              <a:t>(data)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# data is now [3, 17, 44, 66 ]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387875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as return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100" dirty="0" smtClean="0"/>
              <a:t>A function can return a list.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900" dirty="0" smtClean="0">
                <a:latin typeface="Courier"/>
                <a:cs typeface="Courier"/>
              </a:rPr>
              <a:t>import random</a:t>
            </a:r>
          </a:p>
          <a:p>
            <a:pPr marL="0" indent="0">
              <a:buNone/>
            </a:pPr>
            <a:r>
              <a:rPr lang="en-US" sz="2900" dirty="0" err="1" smtClean="0">
                <a:latin typeface="Courier"/>
                <a:cs typeface="Courier"/>
              </a:rPr>
              <a:t>def</a:t>
            </a:r>
            <a:r>
              <a:rPr lang="en-US" sz="2900" dirty="0" smtClean="0">
                <a:latin typeface="Courier"/>
                <a:cs typeface="Courier"/>
              </a:rPr>
              <a:t> </a:t>
            </a:r>
            <a:r>
              <a:rPr lang="en-US" sz="2900" dirty="0" err="1" smtClean="0">
                <a:latin typeface="Courier"/>
                <a:cs typeface="Courier"/>
              </a:rPr>
              <a:t>makeRandNumList</a:t>
            </a:r>
            <a:r>
              <a:rPr lang="en-US" sz="2900" dirty="0" smtClean="0">
                <a:latin typeface="Courier"/>
                <a:cs typeface="Courier"/>
              </a:rPr>
              <a:t>(n, max):</a:t>
            </a:r>
          </a:p>
          <a:p>
            <a:pPr marL="0" indent="0">
              <a:buNone/>
            </a:pPr>
            <a:r>
              <a:rPr lang="en-US" sz="2900" dirty="0">
                <a:latin typeface="Courier"/>
                <a:cs typeface="Courier"/>
              </a:rPr>
              <a:t> </a:t>
            </a:r>
            <a:r>
              <a:rPr lang="en-US" sz="2900" dirty="0" smtClean="0">
                <a:latin typeface="Courier"/>
                <a:cs typeface="Courier"/>
              </a:rPr>
              <a:t>   “””Make a list of n floats, where each </a:t>
            </a:r>
            <a:br>
              <a:rPr lang="en-US" sz="2900" dirty="0" smtClean="0">
                <a:latin typeface="Courier"/>
                <a:cs typeface="Courier"/>
              </a:rPr>
            </a:br>
            <a:r>
              <a:rPr lang="en-US" sz="2900" dirty="0" smtClean="0">
                <a:latin typeface="Courier"/>
                <a:cs typeface="Courier"/>
              </a:rPr>
              <a:t>    item is a random number from 0 to max.”””</a:t>
            </a:r>
          </a:p>
          <a:p>
            <a:pPr marL="0" indent="0">
              <a:buNone/>
            </a:pPr>
            <a:r>
              <a:rPr lang="en-US" sz="2900" dirty="0">
                <a:latin typeface="Courier"/>
                <a:cs typeface="Courier"/>
              </a:rPr>
              <a:t> </a:t>
            </a:r>
            <a:r>
              <a:rPr lang="en-US" sz="2900" dirty="0" smtClean="0">
                <a:latin typeface="Courier"/>
                <a:cs typeface="Courier"/>
              </a:rPr>
              <a:t>   res = []</a:t>
            </a:r>
          </a:p>
          <a:p>
            <a:pPr marL="0" indent="0">
              <a:buNone/>
            </a:pPr>
            <a:r>
              <a:rPr lang="en-US" sz="2900" dirty="0">
                <a:latin typeface="Courier"/>
                <a:cs typeface="Courier"/>
              </a:rPr>
              <a:t> </a:t>
            </a:r>
            <a:r>
              <a:rPr lang="en-US" sz="2900" dirty="0" smtClean="0">
                <a:latin typeface="Courier"/>
                <a:cs typeface="Courier"/>
              </a:rPr>
              <a:t>   for </a:t>
            </a:r>
            <a:r>
              <a:rPr lang="en-US" sz="2900" dirty="0" err="1" smtClean="0">
                <a:latin typeface="Courier"/>
                <a:cs typeface="Courier"/>
              </a:rPr>
              <a:t>i</a:t>
            </a:r>
            <a:r>
              <a:rPr lang="en-US" sz="2900" dirty="0" smtClean="0">
                <a:latin typeface="Courier"/>
                <a:cs typeface="Courier"/>
              </a:rPr>
              <a:t> in range(n):</a:t>
            </a:r>
          </a:p>
          <a:p>
            <a:pPr marL="0" indent="0">
              <a:buNone/>
            </a:pPr>
            <a:r>
              <a:rPr lang="en-US" sz="2900" dirty="0">
                <a:latin typeface="Courier"/>
                <a:cs typeface="Courier"/>
              </a:rPr>
              <a:t> </a:t>
            </a:r>
            <a:r>
              <a:rPr lang="en-US" sz="2900" dirty="0" smtClean="0">
                <a:latin typeface="Courier"/>
                <a:cs typeface="Courier"/>
              </a:rPr>
              <a:t>       </a:t>
            </a:r>
            <a:r>
              <a:rPr lang="en-US" sz="2900" dirty="0" err="1" smtClean="0">
                <a:latin typeface="Courier"/>
                <a:cs typeface="Courier"/>
              </a:rPr>
              <a:t>res.append</a:t>
            </a:r>
            <a:r>
              <a:rPr lang="en-US" sz="2900" dirty="0" smtClean="0">
                <a:latin typeface="Courier"/>
                <a:cs typeface="Courier"/>
              </a:rPr>
              <a:t>( </a:t>
            </a:r>
            <a:r>
              <a:rPr lang="en-US" sz="2900" dirty="0" err="1" smtClean="0">
                <a:latin typeface="Courier"/>
                <a:cs typeface="Courier"/>
              </a:rPr>
              <a:t>random.random</a:t>
            </a:r>
            <a:r>
              <a:rPr lang="en-US" sz="2900" dirty="0" smtClean="0">
                <a:latin typeface="Courier"/>
                <a:cs typeface="Courier"/>
              </a:rPr>
              <a:t>() * max ) </a:t>
            </a:r>
          </a:p>
          <a:p>
            <a:pPr marL="0" indent="0">
              <a:buNone/>
            </a:pPr>
            <a:r>
              <a:rPr lang="en-US" sz="2900" dirty="0">
                <a:latin typeface="Courier"/>
                <a:cs typeface="Courier"/>
              </a:rPr>
              <a:t> </a:t>
            </a:r>
            <a:r>
              <a:rPr lang="en-US" sz="2900" dirty="0" smtClean="0">
                <a:latin typeface="Courier"/>
                <a:cs typeface="Courier"/>
              </a:rPr>
              <a:t>   return res</a:t>
            </a:r>
          </a:p>
          <a:p>
            <a:pPr marL="0" indent="0">
              <a:buNone/>
            </a:pPr>
            <a:endParaRPr lang="en-US" sz="29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900" dirty="0" smtClean="0">
                <a:latin typeface="Courier"/>
                <a:cs typeface="Courier"/>
              </a:rPr>
              <a:t># get 100 random numbers, each from 0 to 44.</a:t>
            </a:r>
            <a:endParaRPr lang="en-US" sz="29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900" dirty="0" err="1" smtClean="0">
                <a:latin typeface="Courier"/>
                <a:cs typeface="Courier"/>
              </a:rPr>
              <a:t>rands</a:t>
            </a:r>
            <a:r>
              <a:rPr lang="en-US" sz="2900" dirty="0" smtClean="0">
                <a:latin typeface="Courier"/>
                <a:cs typeface="Courier"/>
              </a:rPr>
              <a:t> = </a:t>
            </a:r>
            <a:r>
              <a:rPr lang="en-US" sz="2900" dirty="0" err="1" smtClean="0">
                <a:latin typeface="Courier"/>
                <a:cs typeface="Courier"/>
              </a:rPr>
              <a:t>makeRandNumList</a:t>
            </a:r>
            <a:r>
              <a:rPr lang="en-US" sz="2900" dirty="0" smtClean="0">
                <a:latin typeface="Courier"/>
                <a:cs typeface="Courier"/>
              </a:rPr>
              <a:t>(100, 44)</a:t>
            </a:r>
          </a:p>
          <a:p>
            <a:pPr marL="0" indent="0">
              <a:buNone/>
            </a:pPr>
            <a:endParaRPr lang="en-US" sz="2900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665394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Whiteboard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Write a function </a:t>
            </a:r>
            <a:r>
              <a:rPr lang="en-US" dirty="0" err="1" smtClean="0"/>
              <a:t>getPosValues</a:t>
            </a:r>
            <a:r>
              <a:rPr lang="en-US" dirty="0" smtClean="0"/>
              <a:t>() that takes a single parameter that is a list of numbers, and returns a new list that contains only the positive numbers from the original list.</a:t>
            </a:r>
          </a:p>
          <a:p>
            <a:pPr marL="0" indent="0">
              <a:buNone/>
            </a:pPr>
            <a:r>
              <a:rPr lang="en-US" sz="2600" dirty="0" err="1" smtClean="0">
                <a:latin typeface="Courier"/>
                <a:cs typeface="Courier"/>
              </a:rPr>
              <a:t>def</a:t>
            </a:r>
            <a:r>
              <a:rPr lang="en-US" sz="2600" dirty="0" smtClean="0">
                <a:latin typeface="Courier"/>
                <a:cs typeface="Courier"/>
              </a:rPr>
              <a:t> </a:t>
            </a:r>
            <a:r>
              <a:rPr lang="en-US" sz="2600" dirty="0" err="1" smtClean="0">
                <a:latin typeface="Courier"/>
                <a:cs typeface="Courier"/>
              </a:rPr>
              <a:t>getPosValues</a:t>
            </a:r>
            <a:r>
              <a:rPr lang="en-US" sz="2600" dirty="0" smtClean="0">
                <a:latin typeface="Courier"/>
                <a:cs typeface="Courier"/>
              </a:rPr>
              <a:t>(</a:t>
            </a:r>
            <a:r>
              <a:rPr lang="en-US" sz="2600" dirty="0" err="1" smtClean="0">
                <a:latin typeface="Courier"/>
                <a:cs typeface="Courier"/>
              </a:rPr>
              <a:t>nums</a:t>
            </a:r>
            <a:r>
              <a:rPr lang="en-US" sz="2600" dirty="0" smtClean="0">
                <a:latin typeface="Courier"/>
                <a:cs typeface="Courier"/>
              </a:rPr>
              <a:t>):</a:t>
            </a:r>
          </a:p>
          <a:p>
            <a:pPr marL="0" indent="0">
              <a:buNone/>
            </a:pP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   res = [ ]</a:t>
            </a:r>
          </a:p>
          <a:p>
            <a:pPr marL="0" indent="0">
              <a:buNone/>
            </a:pP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   for </a:t>
            </a:r>
            <a:r>
              <a:rPr lang="en-US" sz="2600" dirty="0" err="1" smtClean="0">
                <a:latin typeface="Courier"/>
                <a:cs typeface="Courier"/>
              </a:rPr>
              <a:t>num</a:t>
            </a:r>
            <a:r>
              <a:rPr lang="en-US" sz="2600" dirty="0" smtClean="0">
                <a:latin typeface="Courier"/>
                <a:cs typeface="Courier"/>
              </a:rPr>
              <a:t> in </a:t>
            </a:r>
            <a:r>
              <a:rPr lang="en-US" sz="2600" dirty="0" err="1" smtClean="0">
                <a:latin typeface="Courier"/>
                <a:cs typeface="Courier"/>
              </a:rPr>
              <a:t>nums</a:t>
            </a:r>
            <a:r>
              <a:rPr lang="en-US" sz="2600" dirty="0" smtClean="0">
                <a:latin typeface="Courier"/>
                <a:cs typeface="Courier"/>
              </a:rPr>
              <a:t>:</a:t>
            </a:r>
          </a:p>
          <a:p>
            <a:pPr marL="0" indent="0">
              <a:buNone/>
            </a:pP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       if </a:t>
            </a:r>
            <a:r>
              <a:rPr lang="en-US" sz="2600" dirty="0" err="1" smtClean="0">
                <a:latin typeface="Courier"/>
                <a:cs typeface="Courier"/>
              </a:rPr>
              <a:t>num</a:t>
            </a:r>
            <a:r>
              <a:rPr lang="en-US" sz="2600" dirty="0" smtClean="0">
                <a:latin typeface="Courier"/>
                <a:cs typeface="Courier"/>
              </a:rPr>
              <a:t> &gt;= 0:</a:t>
            </a:r>
          </a:p>
          <a:p>
            <a:pPr marL="0" indent="0">
              <a:buNone/>
            </a:pP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           </a:t>
            </a:r>
            <a:r>
              <a:rPr lang="en-US" sz="2600" dirty="0" err="1" smtClean="0">
                <a:latin typeface="Courier"/>
                <a:cs typeface="Courier"/>
              </a:rPr>
              <a:t>res.append</a:t>
            </a:r>
            <a:r>
              <a:rPr lang="en-US" sz="2600" dirty="0" smtClean="0">
                <a:latin typeface="Courier"/>
                <a:cs typeface="Courier"/>
              </a:rPr>
              <a:t>(</a:t>
            </a:r>
            <a:r>
              <a:rPr lang="en-US" sz="2600" dirty="0" err="1" smtClean="0">
                <a:latin typeface="Courier"/>
                <a:cs typeface="Courier"/>
              </a:rPr>
              <a:t>num</a:t>
            </a:r>
            <a:r>
              <a:rPr lang="en-US" sz="2600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   return res</a:t>
            </a:r>
          </a:p>
        </p:txBody>
      </p:sp>
    </p:spTree>
    <p:extLst>
      <p:ext uri="{BB962C8B-B14F-4D97-AF65-F5344CB8AC3E}">
        <p14:creationId xmlns:p14="http://schemas.microsoft.com/office/powerpoint/2010/main" val="3447013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112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split() is a </a:t>
            </a:r>
            <a:r>
              <a:rPr lang="en-US" i="1" dirty="0" smtClean="0"/>
              <a:t>string</a:t>
            </a:r>
            <a:r>
              <a:rPr lang="en-US" dirty="0" smtClean="0"/>
              <a:t> method</a:t>
            </a:r>
          </a:p>
          <a:p>
            <a:r>
              <a:rPr lang="en-US" dirty="0" smtClean="0"/>
              <a:t>by default, splits the string into a list of strings, by whitespace</a:t>
            </a:r>
          </a:p>
          <a:p>
            <a:r>
              <a:rPr lang="en-US" dirty="0" smtClean="0"/>
              <a:t>‘hello </a:t>
            </a:r>
            <a:r>
              <a:rPr lang="en-US" dirty="0" err="1" smtClean="0"/>
              <a:t>world’.split</a:t>
            </a:r>
            <a:r>
              <a:rPr lang="en-US" dirty="0" smtClean="0"/>
              <a:t>() </a:t>
            </a:r>
            <a:r>
              <a:rPr lang="en-US" dirty="0" smtClean="0">
                <a:sym typeface="Wingdings"/>
              </a:rPr>
              <a:t> [ ‘hello’, ‘world’]</a:t>
            </a:r>
          </a:p>
          <a:p>
            <a:r>
              <a:rPr lang="en-US" dirty="0" smtClean="0">
                <a:sym typeface="Wingdings"/>
              </a:rPr>
              <a:t>Very useful for processing data, e.g., CSV data.</a:t>
            </a:r>
          </a:p>
          <a:p>
            <a:pPr lvl="1"/>
            <a:r>
              <a:rPr lang="en-US" dirty="0" smtClean="0">
                <a:sym typeface="Wingdings"/>
              </a:rPr>
              <a:t>split on commas</a:t>
            </a:r>
            <a:endParaRPr lang="en-US" dirty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‘</a:t>
            </a:r>
            <a:r>
              <a:rPr lang="en-US" dirty="0" err="1" smtClean="0">
                <a:sym typeface="Wingdings"/>
              </a:rPr>
              <a:t>hello,world’.split</a:t>
            </a:r>
            <a:r>
              <a:rPr lang="en-US" dirty="0" smtClean="0">
                <a:sym typeface="Wingdings"/>
              </a:rPr>
              <a:t>(‘,’)  [‘hello’, ‘world’]</a:t>
            </a:r>
          </a:p>
        </p:txBody>
      </p:sp>
    </p:spTree>
    <p:extLst>
      <p:ext uri="{BB962C8B-B14F-4D97-AF65-F5344CB8AC3E}">
        <p14:creationId xmlns:p14="http://schemas.microsoft.com/office/powerpoint/2010/main" val="2096660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CSV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900" dirty="0" smtClean="0">
                <a:latin typeface="Courier"/>
                <a:cs typeface="Courier"/>
                <a:sym typeface="Wingdings"/>
              </a:rPr>
              <a:t># data file, in this format.</a:t>
            </a:r>
          </a:p>
          <a:p>
            <a:pPr marL="0" indent="0">
              <a:buNone/>
            </a:pPr>
            <a:r>
              <a:rPr lang="en-US" sz="2900" dirty="0" smtClean="0">
                <a:latin typeface="Courier"/>
                <a:cs typeface="Courier"/>
                <a:sym typeface="Wingdings"/>
              </a:rPr>
              <a:t># </a:t>
            </a:r>
            <a:r>
              <a:rPr lang="en-US" sz="2900" dirty="0" err="1">
                <a:latin typeface="Courier"/>
                <a:cs typeface="Courier"/>
                <a:sym typeface="Wingdings"/>
              </a:rPr>
              <a:t>Lastname</a:t>
            </a:r>
            <a:r>
              <a:rPr lang="en-US" sz="2900" dirty="0">
                <a:latin typeface="Courier"/>
                <a:cs typeface="Courier"/>
                <a:sym typeface="Wingdings"/>
              </a:rPr>
              <a:t>, </a:t>
            </a:r>
            <a:r>
              <a:rPr lang="en-US" sz="2900" dirty="0" err="1">
                <a:latin typeface="Courier"/>
                <a:cs typeface="Courier"/>
                <a:sym typeface="Wingdings"/>
              </a:rPr>
              <a:t>firstname</a:t>
            </a:r>
            <a:r>
              <a:rPr lang="en-US" sz="2900" dirty="0">
                <a:latin typeface="Courier"/>
                <a:cs typeface="Courier"/>
                <a:sym typeface="Wingdings"/>
              </a:rPr>
              <a:t>, student id, grade</a:t>
            </a:r>
          </a:p>
          <a:p>
            <a:pPr marL="0" indent="0">
              <a:buNone/>
            </a:pPr>
            <a:r>
              <a:rPr lang="en-US" sz="2900" dirty="0">
                <a:latin typeface="Courier"/>
                <a:cs typeface="Courier"/>
                <a:sym typeface="Wingdings"/>
              </a:rPr>
              <a:t>Norman, Victor, 0040471, A</a:t>
            </a:r>
          </a:p>
          <a:p>
            <a:pPr marL="0" indent="0">
              <a:buNone/>
            </a:pPr>
            <a:r>
              <a:rPr lang="en-US" sz="2900" dirty="0">
                <a:latin typeface="Courier"/>
                <a:cs typeface="Courier"/>
                <a:sym typeface="Wingdings"/>
              </a:rPr>
              <a:t>Idiot, Village, 0012345, F</a:t>
            </a:r>
            <a:endParaRPr lang="en-US" sz="29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900" dirty="0">
                <a:latin typeface="Courier"/>
                <a:cs typeface="Courier"/>
                <a:sym typeface="Wingdings"/>
              </a:rPr>
              <a:t>Norman, Susan, 0070741, A-</a:t>
            </a:r>
          </a:p>
          <a:p>
            <a:pPr marL="0" indent="0">
              <a:buNone/>
            </a:pPr>
            <a:r>
              <a:rPr lang="en-US" sz="2900" dirty="0">
                <a:latin typeface="Courier"/>
                <a:cs typeface="Courier"/>
                <a:sym typeface="Wingdings"/>
              </a:rPr>
              <a:t>Average, Joe, 0010101, C+</a:t>
            </a:r>
          </a:p>
          <a:p>
            <a:pPr marL="0" indent="0">
              <a:buNone/>
            </a:pPr>
            <a:endParaRPr lang="en-US" sz="29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900" dirty="0" smtClean="0">
                <a:latin typeface="Courier"/>
                <a:cs typeface="Courier"/>
              </a:rPr>
              <a:t>for line in </a:t>
            </a:r>
            <a:r>
              <a:rPr lang="en-US" sz="2900" dirty="0" err="1" smtClean="0">
                <a:latin typeface="Courier"/>
                <a:cs typeface="Courier"/>
              </a:rPr>
              <a:t>datafile</a:t>
            </a:r>
            <a:r>
              <a:rPr lang="en-US" sz="2900" dirty="0" smtClean="0">
                <a:latin typeface="Courier"/>
                <a:cs typeface="Courier"/>
              </a:rPr>
              <a:t>:</a:t>
            </a:r>
          </a:p>
          <a:p>
            <a:pPr marL="0" indent="0">
              <a:buNone/>
            </a:pPr>
            <a:r>
              <a:rPr lang="en-US" sz="2900" dirty="0">
                <a:latin typeface="Courier"/>
                <a:cs typeface="Courier"/>
              </a:rPr>
              <a:t> </a:t>
            </a:r>
            <a:r>
              <a:rPr lang="en-US" sz="2900" dirty="0" smtClean="0">
                <a:latin typeface="Courier"/>
                <a:cs typeface="Courier"/>
              </a:rPr>
              <a:t>   fields = </a:t>
            </a:r>
            <a:r>
              <a:rPr lang="en-US" sz="2900" dirty="0" err="1" smtClean="0">
                <a:latin typeface="Courier"/>
                <a:cs typeface="Courier"/>
              </a:rPr>
              <a:t>line.split</a:t>
            </a:r>
            <a:r>
              <a:rPr lang="en-US" sz="2900" dirty="0" smtClean="0">
                <a:latin typeface="Courier"/>
                <a:cs typeface="Courier"/>
              </a:rPr>
              <a:t>(“,”)  # fields is list of </a:t>
            </a:r>
            <a:r>
              <a:rPr lang="en-US" sz="2900" dirty="0" err="1" smtClean="0">
                <a:latin typeface="Courier"/>
                <a:cs typeface="Courier"/>
              </a:rPr>
              <a:t>str</a:t>
            </a:r>
            <a:endParaRPr lang="en-US" sz="29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900" dirty="0">
                <a:latin typeface="Courier"/>
                <a:cs typeface="Courier"/>
              </a:rPr>
              <a:t> </a:t>
            </a:r>
            <a:r>
              <a:rPr lang="en-US" sz="2900" dirty="0" smtClean="0">
                <a:latin typeface="Courier"/>
                <a:cs typeface="Courier"/>
              </a:rPr>
              <a:t>   # </a:t>
            </a:r>
            <a:r>
              <a:rPr lang="en-US" sz="2900" dirty="0">
                <a:latin typeface="Courier"/>
                <a:cs typeface="Courier"/>
              </a:rPr>
              <a:t>remove leading/trailing </a:t>
            </a:r>
            <a:r>
              <a:rPr lang="en-US" sz="2900" dirty="0" smtClean="0">
                <a:latin typeface="Courier"/>
                <a:cs typeface="Courier"/>
              </a:rPr>
              <a:t>whitespace from each</a:t>
            </a:r>
          </a:p>
          <a:p>
            <a:pPr marL="0" indent="0">
              <a:buNone/>
            </a:pPr>
            <a:r>
              <a:rPr lang="en-US" sz="2900" dirty="0">
                <a:latin typeface="Courier"/>
                <a:cs typeface="Courier"/>
              </a:rPr>
              <a:t> </a:t>
            </a:r>
            <a:r>
              <a:rPr lang="en-US" sz="2900" dirty="0" smtClean="0">
                <a:latin typeface="Courier"/>
                <a:cs typeface="Courier"/>
              </a:rPr>
              <a:t>   # before using it.</a:t>
            </a:r>
          </a:p>
          <a:p>
            <a:pPr marL="0" indent="0">
              <a:buNone/>
            </a:pPr>
            <a:r>
              <a:rPr lang="en-US" sz="2900" dirty="0" smtClean="0">
                <a:latin typeface="Courier"/>
                <a:cs typeface="Courier"/>
              </a:rPr>
              <a:t>    </a:t>
            </a:r>
            <a:r>
              <a:rPr lang="en-US" sz="2900" dirty="0" err="1" smtClean="0">
                <a:latin typeface="Courier"/>
                <a:cs typeface="Courier"/>
              </a:rPr>
              <a:t>lname</a:t>
            </a:r>
            <a:r>
              <a:rPr lang="en-US" sz="2900" dirty="0" smtClean="0">
                <a:latin typeface="Courier"/>
                <a:cs typeface="Courier"/>
              </a:rPr>
              <a:t> = </a:t>
            </a:r>
            <a:r>
              <a:rPr lang="en-US" sz="2900" dirty="0" smtClean="0">
                <a:latin typeface="Courier"/>
                <a:cs typeface="Courier"/>
              </a:rPr>
              <a:t>fields[</a:t>
            </a:r>
            <a:r>
              <a:rPr lang="en-US" sz="2900" dirty="0" smtClean="0">
                <a:latin typeface="Courier"/>
                <a:cs typeface="Courier"/>
              </a:rPr>
              <a:t>0].strip()</a:t>
            </a:r>
          </a:p>
          <a:p>
            <a:pPr marL="0" indent="0">
              <a:buNone/>
            </a:pPr>
            <a:r>
              <a:rPr lang="en-US" sz="2900" dirty="0">
                <a:latin typeface="Courier"/>
                <a:cs typeface="Courier"/>
              </a:rPr>
              <a:t> </a:t>
            </a:r>
            <a:r>
              <a:rPr lang="en-US" sz="2900" dirty="0" smtClean="0">
                <a:latin typeface="Courier"/>
                <a:cs typeface="Courier"/>
              </a:rPr>
              <a:t>   id = </a:t>
            </a:r>
            <a:r>
              <a:rPr lang="en-US" sz="2900" dirty="0" err="1" smtClean="0">
                <a:latin typeface="Courier"/>
                <a:cs typeface="Courier"/>
              </a:rPr>
              <a:t>int</a:t>
            </a:r>
            <a:r>
              <a:rPr lang="en-US" sz="2900" dirty="0" smtClean="0">
                <a:latin typeface="Courier"/>
                <a:cs typeface="Courier"/>
              </a:rPr>
              <a:t>(</a:t>
            </a:r>
            <a:r>
              <a:rPr lang="en-US" sz="2900" dirty="0" smtClean="0">
                <a:latin typeface="Courier"/>
                <a:cs typeface="Courier"/>
              </a:rPr>
              <a:t>fields[</a:t>
            </a:r>
            <a:r>
              <a:rPr lang="en-US" sz="2900" dirty="0" smtClean="0">
                <a:latin typeface="Courier"/>
                <a:cs typeface="Courier"/>
              </a:rPr>
              <a:t>2].strip())</a:t>
            </a:r>
          </a:p>
          <a:p>
            <a:pPr marL="0" indent="0">
              <a:buNone/>
            </a:pPr>
            <a:r>
              <a:rPr lang="en-US" sz="2900" dirty="0">
                <a:latin typeface="Courier"/>
                <a:cs typeface="Courier"/>
              </a:rPr>
              <a:t> </a:t>
            </a:r>
            <a:r>
              <a:rPr lang="en-US" sz="2900" dirty="0" smtClean="0">
                <a:latin typeface="Courier"/>
                <a:cs typeface="Courier"/>
              </a:rPr>
              <a:t>   …  code here …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195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Tuple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tuple</a:t>
            </a:r>
          </a:p>
          <a:p>
            <a:pPr lvl="1"/>
            <a:r>
              <a:rPr lang="en-US" dirty="0" smtClean="0"/>
              <a:t>a type (like list, </a:t>
            </a:r>
            <a:r>
              <a:rPr lang="en-US" dirty="0" err="1" smtClean="0"/>
              <a:t>int</a:t>
            </a:r>
            <a:r>
              <a:rPr lang="en-US" dirty="0" smtClean="0"/>
              <a:t>, float, etc.)</a:t>
            </a:r>
          </a:p>
          <a:p>
            <a:pPr lvl="1"/>
            <a:r>
              <a:rPr lang="en-US" dirty="0" smtClean="0"/>
              <a:t>a sequence of values of any types</a:t>
            </a:r>
          </a:p>
          <a:p>
            <a:pPr lvl="1"/>
            <a:r>
              <a:rPr lang="en-US" i="1" dirty="0" smtClean="0"/>
              <a:t>immutable</a:t>
            </a:r>
            <a:endParaRPr lang="en-US" dirty="0" smtClean="0"/>
          </a:p>
          <a:p>
            <a:pPr lvl="1"/>
            <a:r>
              <a:rPr lang="en-US" dirty="0" smtClean="0"/>
              <a:t>so, just like a list, but immutable.</a:t>
            </a:r>
          </a:p>
          <a:p>
            <a:r>
              <a:rPr lang="en-US" dirty="0" smtClean="0"/>
              <a:t>Not that useful…</a:t>
            </a:r>
          </a:p>
          <a:p>
            <a:r>
              <a:rPr lang="en-US" dirty="0" smtClean="0"/>
              <a:t>Used often when it “feels” right.</a:t>
            </a:r>
          </a:p>
          <a:p>
            <a:r>
              <a:rPr lang="en-US" dirty="0" smtClean="0"/>
              <a:t>Used when you have to have something immutable (like a key to a </a:t>
            </a:r>
            <a:r>
              <a:rPr lang="en-US" i="1" dirty="0" smtClean="0"/>
              <a:t>dictionary</a:t>
            </a:r>
            <a:r>
              <a:rPr lang="en-US" dirty="0" smtClean="0"/>
              <a:t>)</a:t>
            </a:r>
          </a:p>
          <a:p>
            <a:r>
              <a:rPr lang="en-US" dirty="0" smtClean="0"/>
              <a:t>Used to return multiple values from a function.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7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Tuple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 creation is with “”, ‘’, etc.</a:t>
            </a:r>
          </a:p>
          <a:p>
            <a:pPr lvl="1"/>
            <a:r>
              <a:rPr lang="en-US" dirty="0" smtClean="0"/>
              <a:t>greeting = “Ohio </a:t>
            </a:r>
            <a:r>
              <a:rPr lang="en-US" dirty="0" err="1" smtClean="0"/>
              <a:t>gozaimasu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list creation is with [ ].</a:t>
            </a:r>
          </a:p>
          <a:p>
            <a:pPr lvl="1"/>
            <a:r>
              <a:rPr lang="en-US" dirty="0" smtClean="0"/>
              <a:t>greetings = [</a:t>
            </a:r>
            <a:r>
              <a:rPr lang="en-US" dirty="0"/>
              <a:t>“Ohio </a:t>
            </a:r>
            <a:r>
              <a:rPr lang="en-US" dirty="0" err="1"/>
              <a:t>gozaimasu</a:t>
            </a:r>
            <a:r>
              <a:rPr lang="en-US" dirty="0"/>
              <a:t>”</a:t>
            </a:r>
            <a:r>
              <a:rPr lang="en-US" dirty="0" smtClean="0"/>
              <a:t>, “</a:t>
            </a:r>
            <a:r>
              <a:rPr lang="en-US" dirty="0" err="1" smtClean="0"/>
              <a:t>G’day</a:t>
            </a:r>
            <a:r>
              <a:rPr lang="en-US" dirty="0" smtClean="0"/>
              <a:t>, mate” ]</a:t>
            </a:r>
          </a:p>
          <a:p>
            <a:r>
              <a:rPr lang="en-US" dirty="0" smtClean="0"/>
              <a:t>tuple creation is with ( , )</a:t>
            </a:r>
          </a:p>
          <a:p>
            <a:pPr lvl="1"/>
            <a:r>
              <a:rPr lang="en-US" dirty="0" err="1" smtClean="0"/>
              <a:t>tupOfGreetings</a:t>
            </a:r>
            <a:r>
              <a:rPr lang="en-US" dirty="0" smtClean="0"/>
              <a:t> = (</a:t>
            </a:r>
            <a:r>
              <a:rPr lang="en-US" dirty="0"/>
              <a:t>“Ohio </a:t>
            </a:r>
            <a:r>
              <a:rPr lang="en-US" dirty="0" err="1"/>
              <a:t>gozaimasu</a:t>
            </a:r>
            <a:r>
              <a:rPr lang="en-US" dirty="0"/>
              <a:t>”</a:t>
            </a:r>
            <a:r>
              <a:rPr lang="en-US" dirty="0" smtClean="0"/>
              <a:t>, “Aloha” )</a:t>
            </a:r>
          </a:p>
          <a:p>
            <a:pPr lvl="1"/>
            <a:r>
              <a:rPr lang="en-US" dirty="0" smtClean="0"/>
              <a:t>The parentheses are not actually necessary, but always use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84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(x, y) coordinates.</a:t>
            </a:r>
          </a:p>
          <a:p>
            <a:r>
              <a:rPr lang="en-US" dirty="0" smtClean="0"/>
              <a:t>(r, g, b) values to represent a color.</a:t>
            </a:r>
          </a:p>
          <a:p>
            <a:r>
              <a:rPr lang="en-US" dirty="0" smtClean="0"/>
              <a:t>(‘love’, ‘marriage’) .  Things that go together like a (‘horse’, ‘carriage’)</a:t>
            </a:r>
          </a:p>
        </p:txBody>
      </p:sp>
    </p:spTree>
    <p:extLst>
      <p:ext uri="{BB962C8B-B14F-4D97-AF65-F5344CB8AC3E}">
        <p14:creationId xmlns:p14="http://schemas.microsoft.com/office/powerpoint/2010/main" val="3562379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Whiteboard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Write a function that returns the mean and median of a list of numbers.</a:t>
            </a:r>
          </a:p>
          <a:p>
            <a:pPr marL="0" indent="0">
              <a:buNone/>
            </a:pPr>
            <a:r>
              <a:rPr lang="en-US" sz="1900" dirty="0" err="1" smtClean="0">
                <a:latin typeface="Courier"/>
                <a:cs typeface="Courier"/>
              </a:rPr>
              <a:t>def</a:t>
            </a:r>
            <a:r>
              <a:rPr lang="en-US" sz="1900" dirty="0" smtClean="0">
                <a:latin typeface="Courier"/>
                <a:cs typeface="Courier"/>
              </a:rPr>
              <a:t> </a:t>
            </a:r>
            <a:r>
              <a:rPr lang="en-US" sz="1900" dirty="0" err="1" smtClean="0">
                <a:latin typeface="Courier"/>
                <a:cs typeface="Courier"/>
              </a:rPr>
              <a:t>meanAndMedian</a:t>
            </a:r>
            <a:r>
              <a:rPr lang="en-US" sz="1900" dirty="0" smtClean="0">
                <a:latin typeface="Courier"/>
                <a:cs typeface="Courier"/>
              </a:rPr>
              <a:t>(</a:t>
            </a:r>
            <a:r>
              <a:rPr lang="en-US" sz="1900" dirty="0" err="1" smtClean="0">
                <a:latin typeface="Courier"/>
                <a:cs typeface="Courier"/>
              </a:rPr>
              <a:t>nums</a:t>
            </a:r>
            <a:r>
              <a:rPr lang="en-US" sz="1900" dirty="0" smtClean="0">
                <a:latin typeface="Courier"/>
                <a:cs typeface="Courier"/>
              </a:rPr>
              <a:t>):</a:t>
            </a:r>
          </a:p>
          <a:p>
            <a:pPr marL="0" indent="0">
              <a:buNone/>
            </a:pPr>
            <a:r>
              <a:rPr lang="en-US" sz="1900" dirty="0">
                <a:latin typeface="Courier"/>
                <a:cs typeface="Courier"/>
              </a:rPr>
              <a:t> </a:t>
            </a:r>
            <a:r>
              <a:rPr lang="en-US" sz="1900" dirty="0" smtClean="0">
                <a:latin typeface="Courier"/>
                <a:cs typeface="Courier"/>
              </a:rPr>
              <a:t>   </a:t>
            </a:r>
            <a:r>
              <a:rPr lang="en-US" sz="1900" dirty="0" err="1" smtClean="0">
                <a:latin typeface="Courier"/>
                <a:cs typeface="Courier"/>
              </a:rPr>
              <a:t>nums.sort</a:t>
            </a:r>
            <a:r>
              <a:rPr lang="en-US" sz="1900" dirty="0" smtClean="0">
                <a:latin typeface="Courier"/>
                <a:cs typeface="Courier"/>
              </a:rPr>
              <a:t>()   # note: alters input… not nice.</a:t>
            </a:r>
          </a:p>
          <a:p>
            <a:pPr marL="0" indent="0">
              <a:buNone/>
            </a:pPr>
            <a:r>
              <a:rPr lang="en-US" sz="1900" dirty="0">
                <a:latin typeface="Courier"/>
                <a:cs typeface="Courier"/>
              </a:rPr>
              <a:t> </a:t>
            </a:r>
            <a:r>
              <a:rPr lang="en-US" sz="1900" dirty="0" smtClean="0">
                <a:latin typeface="Courier"/>
                <a:cs typeface="Courier"/>
              </a:rPr>
              <a:t>   mean = sum(</a:t>
            </a:r>
            <a:r>
              <a:rPr lang="en-US" sz="1900" dirty="0" err="1" smtClean="0">
                <a:latin typeface="Courier"/>
                <a:cs typeface="Courier"/>
              </a:rPr>
              <a:t>nums</a:t>
            </a:r>
            <a:r>
              <a:rPr lang="en-US" sz="1900" dirty="0" smtClean="0">
                <a:latin typeface="Courier"/>
                <a:cs typeface="Courier"/>
              </a:rPr>
              <a:t>) / </a:t>
            </a:r>
            <a:r>
              <a:rPr lang="en-US" sz="1900" dirty="0" err="1" smtClean="0">
                <a:latin typeface="Courier"/>
                <a:cs typeface="Courier"/>
              </a:rPr>
              <a:t>len</a:t>
            </a:r>
            <a:r>
              <a:rPr lang="en-US" sz="1900" dirty="0" smtClean="0">
                <a:latin typeface="Courier"/>
                <a:cs typeface="Courier"/>
              </a:rPr>
              <a:t>(</a:t>
            </a:r>
            <a:r>
              <a:rPr lang="en-US" sz="1900" dirty="0" err="1" smtClean="0">
                <a:latin typeface="Courier"/>
                <a:cs typeface="Courier"/>
              </a:rPr>
              <a:t>nums</a:t>
            </a:r>
            <a:r>
              <a:rPr lang="en-US" sz="1900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sz="1900" dirty="0">
                <a:latin typeface="Courier"/>
                <a:cs typeface="Courier"/>
              </a:rPr>
              <a:t> </a:t>
            </a:r>
            <a:r>
              <a:rPr lang="en-US" sz="1900" dirty="0" smtClean="0">
                <a:latin typeface="Courier"/>
                <a:cs typeface="Courier"/>
              </a:rPr>
              <a:t>   </a:t>
            </a:r>
            <a:r>
              <a:rPr lang="en-US" sz="1900" dirty="0">
                <a:latin typeface="Courier"/>
                <a:cs typeface="Courier"/>
              </a:rPr>
              <a:t># even number of elements</a:t>
            </a:r>
            <a:endParaRPr lang="en-US" sz="19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900" dirty="0">
                <a:latin typeface="Courier"/>
                <a:cs typeface="Courier"/>
              </a:rPr>
              <a:t> </a:t>
            </a:r>
            <a:r>
              <a:rPr lang="en-US" sz="1900" dirty="0" smtClean="0">
                <a:latin typeface="Courier"/>
                <a:cs typeface="Courier"/>
              </a:rPr>
              <a:t>   if </a:t>
            </a:r>
            <a:r>
              <a:rPr lang="en-US" sz="1900" dirty="0" err="1" smtClean="0">
                <a:latin typeface="Courier"/>
                <a:cs typeface="Courier"/>
              </a:rPr>
              <a:t>len</a:t>
            </a:r>
            <a:r>
              <a:rPr lang="en-US" sz="1900" dirty="0" smtClean="0">
                <a:latin typeface="Courier"/>
                <a:cs typeface="Courier"/>
              </a:rPr>
              <a:t>(</a:t>
            </a:r>
            <a:r>
              <a:rPr lang="en-US" sz="1900" dirty="0" err="1" smtClean="0">
                <a:latin typeface="Courier"/>
                <a:cs typeface="Courier"/>
              </a:rPr>
              <a:t>nums</a:t>
            </a:r>
            <a:r>
              <a:rPr lang="en-US" sz="1900" dirty="0" smtClean="0">
                <a:latin typeface="Courier"/>
                <a:cs typeface="Courier"/>
              </a:rPr>
              <a:t>) % 2 == 0:</a:t>
            </a:r>
          </a:p>
          <a:p>
            <a:pPr marL="0" indent="0">
              <a:buNone/>
            </a:pPr>
            <a:r>
              <a:rPr lang="en-US" sz="1900" dirty="0">
                <a:latin typeface="Courier"/>
                <a:cs typeface="Courier"/>
              </a:rPr>
              <a:t> </a:t>
            </a:r>
            <a:r>
              <a:rPr lang="en-US" sz="1900" dirty="0" smtClean="0">
                <a:latin typeface="Courier"/>
                <a:cs typeface="Courier"/>
              </a:rPr>
              <a:t>       median = (</a:t>
            </a:r>
            <a:r>
              <a:rPr lang="en-US" sz="1900" dirty="0" err="1" smtClean="0">
                <a:latin typeface="Courier"/>
                <a:cs typeface="Courier"/>
              </a:rPr>
              <a:t>nums</a:t>
            </a:r>
            <a:r>
              <a:rPr lang="en-US" sz="1900" dirty="0" smtClean="0">
                <a:latin typeface="Courier"/>
                <a:cs typeface="Courier"/>
              </a:rPr>
              <a:t>[</a:t>
            </a:r>
            <a:r>
              <a:rPr lang="en-US" sz="1900" dirty="0" err="1" smtClean="0">
                <a:latin typeface="Courier"/>
                <a:cs typeface="Courier"/>
              </a:rPr>
              <a:t>len</a:t>
            </a:r>
            <a:r>
              <a:rPr lang="en-US" sz="1900" dirty="0" smtClean="0">
                <a:latin typeface="Courier"/>
                <a:cs typeface="Courier"/>
              </a:rPr>
              <a:t>(</a:t>
            </a:r>
            <a:r>
              <a:rPr lang="en-US" sz="1900" dirty="0" err="1" smtClean="0">
                <a:latin typeface="Courier"/>
                <a:cs typeface="Courier"/>
              </a:rPr>
              <a:t>nums</a:t>
            </a:r>
            <a:r>
              <a:rPr lang="en-US" sz="1900" dirty="0" smtClean="0">
                <a:latin typeface="Courier"/>
                <a:cs typeface="Courier"/>
              </a:rPr>
              <a:t>) // 2 - 1] + </a:t>
            </a:r>
            <a:br>
              <a:rPr lang="en-US" sz="1900" dirty="0" smtClean="0">
                <a:latin typeface="Courier"/>
                <a:cs typeface="Courier"/>
              </a:rPr>
            </a:br>
            <a:r>
              <a:rPr lang="en-US" sz="1900" dirty="0" smtClean="0">
                <a:latin typeface="Courier"/>
                <a:cs typeface="Courier"/>
              </a:rPr>
              <a:t>            </a:t>
            </a:r>
            <a:r>
              <a:rPr lang="en-US" sz="1900" dirty="0" err="1" smtClean="0">
                <a:latin typeface="Courier"/>
                <a:cs typeface="Courier"/>
              </a:rPr>
              <a:t>nums</a:t>
            </a:r>
            <a:r>
              <a:rPr lang="en-US" sz="1900" dirty="0" smtClean="0">
                <a:latin typeface="Courier"/>
                <a:cs typeface="Courier"/>
              </a:rPr>
              <a:t>[</a:t>
            </a:r>
            <a:r>
              <a:rPr lang="en-US" sz="1900" dirty="0" err="1" smtClean="0">
                <a:latin typeface="Courier"/>
                <a:cs typeface="Courier"/>
              </a:rPr>
              <a:t>len</a:t>
            </a:r>
            <a:r>
              <a:rPr lang="en-US" sz="1900" dirty="0" smtClean="0">
                <a:latin typeface="Courier"/>
                <a:cs typeface="Courier"/>
              </a:rPr>
              <a:t>(</a:t>
            </a:r>
            <a:r>
              <a:rPr lang="en-US" sz="1900" dirty="0" err="1" smtClean="0">
                <a:latin typeface="Courier"/>
                <a:cs typeface="Courier"/>
              </a:rPr>
              <a:t>nums</a:t>
            </a:r>
            <a:r>
              <a:rPr lang="en-US" sz="1900" dirty="0" smtClean="0">
                <a:latin typeface="Courier"/>
                <a:cs typeface="Courier"/>
              </a:rPr>
              <a:t>) // </a:t>
            </a:r>
            <a:r>
              <a:rPr lang="en-US" sz="1900" smtClean="0">
                <a:latin typeface="Courier"/>
                <a:cs typeface="Courier"/>
              </a:rPr>
              <a:t>2]) </a:t>
            </a:r>
            <a:r>
              <a:rPr lang="en-US" sz="1900" dirty="0" smtClean="0">
                <a:latin typeface="Courier"/>
                <a:cs typeface="Courier"/>
              </a:rPr>
              <a:t>/ 2</a:t>
            </a:r>
          </a:p>
          <a:p>
            <a:pPr marL="0" indent="0">
              <a:buNone/>
            </a:pPr>
            <a:r>
              <a:rPr lang="en-US" sz="1900" dirty="0">
                <a:latin typeface="Courier"/>
                <a:cs typeface="Courier"/>
              </a:rPr>
              <a:t> </a:t>
            </a:r>
            <a:r>
              <a:rPr lang="en-US" sz="1900" dirty="0" smtClean="0">
                <a:latin typeface="Courier"/>
                <a:cs typeface="Courier"/>
              </a:rPr>
              <a:t>   else:</a:t>
            </a:r>
          </a:p>
          <a:p>
            <a:pPr marL="0" indent="0">
              <a:buNone/>
            </a:pPr>
            <a:r>
              <a:rPr lang="en-US" sz="1900" dirty="0">
                <a:latin typeface="Courier"/>
                <a:cs typeface="Courier"/>
              </a:rPr>
              <a:t> </a:t>
            </a:r>
            <a:r>
              <a:rPr lang="en-US" sz="1900" dirty="0" smtClean="0">
                <a:latin typeface="Courier"/>
                <a:cs typeface="Courier"/>
              </a:rPr>
              <a:t>       median = </a:t>
            </a:r>
            <a:r>
              <a:rPr lang="en-US" sz="1900" dirty="0" err="1" smtClean="0">
                <a:latin typeface="Courier"/>
                <a:cs typeface="Courier"/>
              </a:rPr>
              <a:t>nums</a:t>
            </a:r>
            <a:r>
              <a:rPr lang="en-US" sz="1900" dirty="0" smtClean="0">
                <a:latin typeface="Courier"/>
                <a:cs typeface="Courier"/>
              </a:rPr>
              <a:t>[</a:t>
            </a:r>
            <a:r>
              <a:rPr lang="en-US" sz="1900" dirty="0" err="1" smtClean="0">
                <a:latin typeface="Courier"/>
                <a:cs typeface="Courier"/>
              </a:rPr>
              <a:t>len</a:t>
            </a:r>
            <a:r>
              <a:rPr lang="en-US" sz="1900" dirty="0" smtClean="0">
                <a:latin typeface="Courier"/>
                <a:cs typeface="Courier"/>
              </a:rPr>
              <a:t>(</a:t>
            </a:r>
            <a:r>
              <a:rPr lang="en-US" sz="1900" dirty="0" err="1" smtClean="0">
                <a:latin typeface="Courier"/>
                <a:cs typeface="Courier"/>
              </a:rPr>
              <a:t>nums</a:t>
            </a:r>
            <a:r>
              <a:rPr lang="en-US" sz="1900" dirty="0" smtClean="0">
                <a:latin typeface="Courier"/>
                <a:cs typeface="Courier"/>
              </a:rPr>
              <a:t>) // </a:t>
            </a:r>
            <a:r>
              <a:rPr lang="en-US" sz="1900" dirty="0" smtClean="0">
                <a:latin typeface="Courier"/>
                <a:cs typeface="Courier"/>
              </a:rPr>
              <a:t>2]</a:t>
            </a:r>
            <a:endParaRPr lang="en-US" sz="19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900" dirty="0">
                <a:latin typeface="Courier"/>
                <a:cs typeface="Courier"/>
              </a:rPr>
              <a:t> </a:t>
            </a:r>
            <a:r>
              <a:rPr lang="en-US" sz="1900" dirty="0" smtClean="0">
                <a:latin typeface="Courier"/>
                <a:cs typeface="Courier"/>
              </a:rPr>
              <a:t>   return (mean, median)</a:t>
            </a:r>
          </a:p>
          <a:p>
            <a:pPr marL="0" indent="0">
              <a:buNone/>
            </a:pPr>
            <a:endParaRPr lang="en-US" sz="19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900" dirty="0" smtClean="0">
                <a:latin typeface="Courier"/>
                <a:cs typeface="Courier"/>
              </a:rPr>
              <a:t>mean, med = </a:t>
            </a:r>
            <a:r>
              <a:rPr lang="en-US" sz="1900" dirty="0" err="1" smtClean="0">
                <a:latin typeface="Courier"/>
                <a:cs typeface="Courier"/>
              </a:rPr>
              <a:t>meanAndMedian</a:t>
            </a:r>
            <a:r>
              <a:rPr lang="en-US" sz="1900" dirty="0" smtClean="0">
                <a:latin typeface="Courier"/>
                <a:cs typeface="Courier"/>
              </a:rPr>
              <a:t>( [ 77, 33, -44, 1000, -3.1 ] )</a:t>
            </a:r>
          </a:p>
        </p:txBody>
      </p:sp>
    </p:spTree>
    <p:extLst>
      <p:ext uri="{BB962C8B-B14F-4D97-AF65-F5344CB8AC3E}">
        <p14:creationId xmlns:p14="http://schemas.microsoft.com/office/powerpoint/2010/main" val="4286367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Tuple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works:</a:t>
            </a:r>
          </a:p>
          <a:p>
            <a:pPr marL="0" indent="0">
              <a:buNone/>
            </a:pPr>
            <a:r>
              <a:rPr lang="en-US" dirty="0" smtClean="0"/>
              <a:t>mean, med = </a:t>
            </a:r>
            <a:r>
              <a:rPr lang="en-US" dirty="0" err="1" smtClean="0"/>
              <a:t>meanAndMedian</a:t>
            </a:r>
            <a:r>
              <a:rPr lang="en-US" dirty="0" smtClean="0"/>
              <a:t>( </a:t>
            </a:r>
            <a:r>
              <a:rPr lang="en-US" dirty="0" err="1" smtClean="0"/>
              <a:t>someList</a:t>
            </a:r>
            <a:r>
              <a:rPr lang="en-US" dirty="0" smtClean="0"/>
              <a:t> 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This works:</a:t>
            </a:r>
          </a:p>
          <a:p>
            <a:pPr marL="0" indent="0">
              <a:buNone/>
            </a:pPr>
            <a:r>
              <a:rPr lang="en-US" dirty="0" err="1" smtClean="0"/>
              <a:t>mAndm</a:t>
            </a:r>
            <a:r>
              <a:rPr lang="en-US" dirty="0" smtClean="0"/>
              <a:t> = </a:t>
            </a:r>
            <a:r>
              <a:rPr lang="en-US" dirty="0" err="1" smtClean="0"/>
              <a:t>meanAndMedian</a:t>
            </a:r>
            <a:r>
              <a:rPr lang="en-US" dirty="0" smtClean="0"/>
              <a:t>( </a:t>
            </a:r>
            <a:r>
              <a:rPr lang="en-US" dirty="0" err="1" smtClean="0"/>
              <a:t>someList</a:t>
            </a:r>
            <a:r>
              <a:rPr lang="en-US" dirty="0" smtClean="0"/>
              <a:t> )</a:t>
            </a:r>
          </a:p>
          <a:p>
            <a:pPr lvl="1"/>
            <a:r>
              <a:rPr lang="en-US" dirty="0" smtClean="0"/>
              <a:t>in this case, </a:t>
            </a:r>
            <a:r>
              <a:rPr lang="en-US" dirty="0" err="1" smtClean="0"/>
              <a:t>mAndm</a:t>
            </a:r>
            <a:r>
              <a:rPr lang="en-US" dirty="0" smtClean="0"/>
              <a:t> is a single variable that is a tuple. Index it to get values.</a:t>
            </a:r>
          </a:p>
          <a:p>
            <a:pPr lvl="1"/>
            <a:r>
              <a:rPr lang="en-US" dirty="0" smtClean="0"/>
              <a:t>mean can be found at </a:t>
            </a:r>
            <a:r>
              <a:rPr lang="en-US" dirty="0" err="1" smtClean="0"/>
              <a:t>mAndm</a:t>
            </a:r>
            <a:r>
              <a:rPr lang="en-US" dirty="0" smtClean="0"/>
              <a:t>[0]</a:t>
            </a:r>
          </a:p>
          <a:p>
            <a:pPr lvl="1"/>
            <a:r>
              <a:rPr lang="en-US" dirty="0" smtClean="0"/>
              <a:t>median is at </a:t>
            </a:r>
            <a:r>
              <a:rPr lang="en-US" dirty="0" err="1" smtClean="0"/>
              <a:t>mAndm</a:t>
            </a:r>
            <a:r>
              <a:rPr lang="en-US" dirty="0" smtClean="0"/>
              <a:t>[1]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031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ur second collection data type</a:t>
            </a:r>
          </a:p>
          <a:p>
            <a:pPr lvl="1"/>
            <a:r>
              <a:rPr lang="en-US" dirty="0" smtClean="0"/>
              <a:t>elements are in order (like strings)</a:t>
            </a:r>
          </a:p>
          <a:p>
            <a:pPr lvl="1"/>
            <a:r>
              <a:rPr lang="en-US" dirty="0" smtClean="0"/>
              <a:t>indexed from 0 to n – 1 (like strings)</a:t>
            </a:r>
          </a:p>
          <a:p>
            <a:pPr lvl="1"/>
            <a:r>
              <a:rPr lang="en-US" dirty="0" smtClean="0"/>
              <a:t>elements may have any type (unlike strings)</a:t>
            </a:r>
          </a:p>
          <a:p>
            <a:pPr lvl="1"/>
            <a:r>
              <a:rPr lang="en-US" dirty="0" smtClean="0"/>
              <a:t>are </a:t>
            </a:r>
            <a:r>
              <a:rPr lang="en-US" i="1" dirty="0" smtClean="0"/>
              <a:t>mutable</a:t>
            </a:r>
            <a:r>
              <a:rPr lang="en-US" dirty="0" smtClean="0"/>
              <a:t>.  </a:t>
            </a:r>
          </a:p>
          <a:p>
            <a:pPr lvl="2"/>
            <a:r>
              <a:rPr lang="en-US" dirty="0" smtClean="0"/>
              <a:t>Methods or code </a:t>
            </a:r>
            <a:r>
              <a:rPr lang="en-US" i="1" dirty="0" smtClean="0"/>
              <a:t>can</a:t>
            </a:r>
            <a:r>
              <a:rPr lang="en-US" dirty="0" smtClean="0"/>
              <a:t> change a list after it has been created.</a:t>
            </a:r>
            <a:endParaRPr lang="en-US" i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773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vs. Indexing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 ] used for indexing and slicing</a:t>
            </a:r>
          </a:p>
          <a:p>
            <a:pPr lvl="1"/>
            <a:r>
              <a:rPr lang="en-US" dirty="0" smtClean="0"/>
              <a:t>for any sequence (string, list, tuple, dictionary…)</a:t>
            </a:r>
          </a:p>
          <a:p>
            <a:r>
              <a:rPr lang="en-US" dirty="0"/>
              <a:t>[ ] also used for creating a list</a:t>
            </a:r>
          </a:p>
          <a:p>
            <a:pPr lvl="1"/>
            <a:r>
              <a:rPr lang="en-US" dirty="0"/>
              <a:t>groceries = [ ‘milk’, ‘bread’, ‘jicama’ ]</a:t>
            </a:r>
          </a:p>
          <a:p>
            <a:pPr lvl="1"/>
            <a:r>
              <a:rPr lang="en-US" dirty="0"/>
              <a:t>weird = [ True, 3.1415926, “I love you.” ]</a:t>
            </a:r>
          </a:p>
          <a:p>
            <a:r>
              <a:rPr lang="en-US" dirty="0" smtClean="0"/>
              <a:t>indexing </a:t>
            </a:r>
            <a:r>
              <a:rPr lang="en-US" dirty="0"/>
              <a:t>a list</a:t>
            </a:r>
            <a:r>
              <a:rPr lang="en-US" dirty="0" smtClean="0"/>
              <a:t>: </a:t>
            </a:r>
            <a:r>
              <a:rPr lang="en-US" dirty="0"/>
              <a:t>item = groceries[1]</a:t>
            </a:r>
          </a:p>
          <a:p>
            <a:r>
              <a:rPr lang="en-US" dirty="0"/>
              <a:t>slicing: items = groceries[:2]</a:t>
            </a:r>
          </a:p>
        </p:txBody>
      </p:sp>
    </p:spTree>
    <p:extLst>
      <p:ext uri="{BB962C8B-B14F-4D97-AF65-F5344CB8AC3E}">
        <p14:creationId xmlns:p14="http://schemas.microsoft.com/office/powerpoint/2010/main" val="1267243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are Mutable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changed after creation (unlike strings)</a:t>
            </a:r>
          </a:p>
          <a:p>
            <a:r>
              <a:rPr lang="en-US" dirty="0" smtClean="0"/>
              <a:t>Can be done with indexing on </a:t>
            </a:r>
            <a:r>
              <a:rPr lang="en-US" i="1" dirty="0" smtClean="0"/>
              <a:t>left-hand side</a:t>
            </a:r>
            <a:r>
              <a:rPr lang="en-US" dirty="0" smtClean="0"/>
              <a:t> of assignment statement.</a:t>
            </a:r>
          </a:p>
          <a:p>
            <a:pPr lvl="1"/>
            <a:r>
              <a:rPr lang="en-US" dirty="0" smtClean="0"/>
              <a:t>groceries[1] = ‘rice’</a:t>
            </a:r>
          </a:p>
          <a:p>
            <a:r>
              <a:rPr lang="en-US" dirty="0" smtClean="0"/>
              <a:t>Note: cannot append to a list with this.  Can only </a:t>
            </a:r>
            <a:r>
              <a:rPr lang="en-US" i="1" dirty="0" smtClean="0"/>
              <a:t>reassign</a:t>
            </a:r>
            <a:r>
              <a:rPr lang="en-US" dirty="0" smtClean="0"/>
              <a:t> a value in the list to a new value.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960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Socrative</a:t>
            </a:r>
            <a:r>
              <a:rPr lang="en-US" dirty="0" smtClean="0"/>
              <a:t>, Set 1, Q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 err="1" smtClean="0">
                <a:latin typeface="Courier"/>
                <a:cs typeface="Courier"/>
              </a:rPr>
              <a:t>lst</a:t>
            </a:r>
            <a:r>
              <a:rPr lang="en-US" sz="2600" dirty="0" smtClean="0">
                <a:latin typeface="Courier"/>
                <a:cs typeface="Courier"/>
              </a:rPr>
              <a:t> = [ ‘</a:t>
            </a:r>
            <a:r>
              <a:rPr lang="en-US" sz="2600" dirty="0" err="1" smtClean="0">
                <a:latin typeface="Courier"/>
                <a:cs typeface="Courier"/>
              </a:rPr>
              <a:t>abc</a:t>
            </a:r>
            <a:r>
              <a:rPr lang="en-US" sz="2600" dirty="0" smtClean="0">
                <a:latin typeface="Courier"/>
                <a:cs typeface="Courier"/>
              </a:rPr>
              <a:t>’, ‘</a:t>
            </a:r>
            <a:r>
              <a:rPr lang="en-US" sz="2600" dirty="0" err="1" smtClean="0">
                <a:latin typeface="Courier"/>
                <a:cs typeface="Courier"/>
              </a:rPr>
              <a:t>def</a:t>
            </a:r>
            <a:r>
              <a:rPr lang="en-US" sz="2600" dirty="0" smtClean="0">
                <a:latin typeface="Courier"/>
                <a:cs typeface="Courier"/>
              </a:rPr>
              <a:t>’, ‘</a:t>
            </a:r>
            <a:r>
              <a:rPr lang="en-US" sz="2600" dirty="0" err="1" smtClean="0">
                <a:latin typeface="Courier"/>
                <a:cs typeface="Courier"/>
              </a:rPr>
              <a:t>ghi</a:t>
            </a:r>
            <a:r>
              <a:rPr lang="en-US" sz="2600" dirty="0" smtClean="0">
                <a:latin typeface="Courier"/>
                <a:cs typeface="Courier"/>
              </a:rPr>
              <a:t>’ ]</a:t>
            </a:r>
          </a:p>
          <a:p>
            <a:pPr marL="0" indent="0">
              <a:buNone/>
            </a:pPr>
            <a:r>
              <a:rPr lang="en-US" sz="2600" dirty="0" err="1" smtClean="0">
                <a:latin typeface="Courier"/>
                <a:cs typeface="Courier"/>
              </a:rPr>
              <a:t>lst</a:t>
            </a:r>
            <a:r>
              <a:rPr lang="en-US" sz="2600" dirty="0" smtClean="0">
                <a:latin typeface="Courier"/>
                <a:cs typeface="Courier"/>
              </a:rPr>
              <a:t>[1] = ‘</a:t>
            </a:r>
            <a:r>
              <a:rPr lang="en-US" sz="2600" dirty="0" err="1" smtClean="0">
                <a:latin typeface="Courier"/>
                <a:cs typeface="Courier"/>
              </a:rPr>
              <a:t>wxyz</a:t>
            </a:r>
            <a:r>
              <a:rPr lang="en-US" sz="2600" dirty="0" smtClean="0">
                <a:latin typeface="Courier"/>
                <a:cs typeface="Courier"/>
              </a:rPr>
              <a:t>’</a:t>
            </a:r>
          </a:p>
          <a:p>
            <a:pPr marL="0" indent="0">
              <a:buNone/>
            </a:pPr>
            <a:r>
              <a:rPr lang="en-US" sz="2600" dirty="0" smtClean="0">
                <a:latin typeface="Courier"/>
                <a:cs typeface="Courier"/>
              </a:rPr>
              <a:t>print(</a:t>
            </a:r>
            <a:r>
              <a:rPr lang="en-US" sz="2600" dirty="0" err="1" smtClean="0">
                <a:latin typeface="Courier"/>
                <a:cs typeface="Courier"/>
              </a:rPr>
              <a:t>len</a:t>
            </a:r>
            <a:r>
              <a:rPr lang="en-US" sz="2600" dirty="0" smtClean="0">
                <a:latin typeface="Courier"/>
                <a:cs typeface="Courier"/>
              </a:rPr>
              <a:t>(</a:t>
            </a:r>
            <a:r>
              <a:rPr lang="en-US" sz="2600" dirty="0" err="1" smtClean="0">
                <a:latin typeface="Courier"/>
                <a:cs typeface="Courier"/>
              </a:rPr>
              <a:t>lst</a:t>
            </a:r>
            <a:r>
              <a:rPr lang="en-US" sz="2600" dirty="0" smtClean="0">
                <a:latin typeface="Courier"/>
                <a:cs typeface="Courier"/>
              </a:rPr>
              <a:t>))</a:t>
            </a:r>
          </a:p>
          <a:p>
            <a:pPr marL="0" indent="0">
              <a:buNone/>
            </a:pPr>
            <a:r>
              <a:rPr lang="en-US" dirty="0" smtClean="0"/>
              <a:t>What is the output of this code?</a:t>
            </a:r>
          </a:p>
          <a:p>
            <a:pPr marL="514350" indent="-514350">
              <a:buAutoNum type="alphaUcPeriod"/>
            </a:pPr>
            <a:r>
              <a:rPr lang="en-US" dirty="0" smtClean="0"/>
              <a:t>3</a:t>
            </a:r>
          </a:p>
          <a:p>
            <a:pPr marL="514350" indent="-514350">
              <a:buAutoNum type="alphaUcPeriod"/>
            </a:pPr>
            <a:r>
              <a:rPr lang="en-US" dirty="0" smtClean="0"/>
              <a:t>9</a:t>
            </a:r>
          </a:p>
          <a:p>
            <a:pPr marL="514350" indent="-514350">
              <a:buAutoNum type="alphaUcPeriod"/>
            </a:pPr>
            <a:r>
              <a:rPr lang="en-US" dirty="0" smtClean="0"/>
              <a:t>10</a:t>
            </a:r>
          </a:p>
          <a:p>
            <a:pPr marL="514350" indent="-514350">
              <a:buAutoNum type="alphaUcPeriod"/>
            </a:pPr>
            <a:r>
              <a:rPr lang="en-US" dirty="0" smtClean="0"/>
              <a:t>4</a:t>
            </a:r>
          </a:p>
          <a:p>
            <a:pPr marL="514350" indent="-514350">
              <a:buAutoNum type="alphaUcPeriod"/>
            </a:pPr>
            <a:r>
              <a:rPr lang="en-US" dirty="0" smtClean="0"/>
              <a:t>No output: there is an error in the second line.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521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Socrative</a:t>
            </a:r>
            <a:r>
              <a:rPr lang="en-US" dirty="0" smtClean="0"/>
              <a:t>, Set 1, Q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 err="1" smtClean="0">
                <a:latin typeface="Courier"/>
                <a:cs typeface="Courier"/>
              </a:rPr>
              <a:t>aList</a:t>
            </a:r>
            <a:r>
              <a:rPr lang="en-US" sz="2600" dirty="0" smtClean="0">
                <a:latin typeface="Courier"/>
                <a:cs typeface="Courier"/>
              </a:rPr>
              <a:t> = range(4)</a:t>
            </a:r>
          </a:p>
          <a:p>
            <a:pPr marL="0" indent="0">
              <a:buNone/>
            </a:pPr>
            <a:r>
              <a:rPr lang="en-US" sz="2600" dirty="0" smtClean="0">
                <a:latin typeface="Courier"/>
                <a:cs typeface="Courier"/>
              </a:rPr>
              <a:t>for </a:t>
            </a:r>
            <a:r>
              <a:rPr lang="en-US" sz="2600" dirty="0" err="1" smtClean="0">
                <a:latin typeface="Courier"/>
                <a:cs typeface="Courier"/>
              </a:rPr>
              <a:t>i</a:t>
            </a:r>
            <a:r>
              <a:rPr lang="en-US" sz="2600" dirty="0" smtClean="0">
                <a:latin typeface="Courier"/>
                <a:cs typeface="Courier"/>
              </a:rPr>
              <a:t> in range(</a:t>
            </a:r>
            <a:r>
              <a:rPr lang="en-US" sz="2600" dirty="0" err="1" smtClean="0">
                <a:latin typeface="Courier"/>
                <a:cs typeface="Courier"/>
              </a:rPr>
              <a:t>len</a:t>
            </a:r>
            <a:r>
              <a:rPr lang="en-US" sz="2600" dirty="0" smtClean="0">
                <a:latin typeface="Courier"/>
                <a:cs typeface="Courier"/>
              </a:rPr>
              <a:t>(</a:t>
            </a:r>
            <a:r>
              <a:rPr lang="en-US" sz="2600" dirty="0" err="1" smtClean="0">
                <a:latin typeface="Courier"/>
                <a:cs typeface="Courier"/>
              </a:rPr>
              <a:t>aList</a:t>
            </a:r>
            <a:r>
              <a:rPr lang="en-US" sz="2600" dirty="0" smtClean="0">
                <a:latin typeface="Courier"/>
                <a:cs typeface="Courier"/>
              </a:rPr>
              <a:t>)):</a:t>
            </a:r>
          </a:p>
          <a:p>
            <a:pPr marL="0" indent="0">
              <a:buNone/>
            </a:pP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   </a:t>
            </a:r>
            <a:r>
              <a:rPr lang="en-US" sz="2600" dirty="0" err="1" smtClean="0">
                <a:latin typeface="Courier"/>
                <a:cs typeface="Courier"/>
              </a:rPr>
              <a:t>aList</a:t>
            </a:r>
            <a:r>
              <a:rPr lang="en-US" sz="2600" dirty="0" smtClean="0">
                <a:latin typeface="Courier"/>
                <a:cs typeface="Courier"/>
              </a:rPr>
              <a:t>[</a:t>
            </a:r>
            <a:r>
              <a:rPr lang="en-US" sz="2600" dirty="0" err="1" smtClean="0">
                <a:latin typeface="Courier"/>
                <a:cs typeface="Courier"/>
              </a:rPr>
              <a:t>i</a:t>
            </a:r>
            <a:r>
              <a:rPr lang="en-US" sz="2600" dirty="0" smtClean="0">
                <a:latin typeface="Courier"/>
                <a:cs typeface="Courier"/>
              </a:rPr>
              <a:t>] = </a:t>
            </a:r>
            <a:r>
              <a:rPr lang="en-US" sz="2600" dirty="0" err="1" smtClean="0">
                <a:latin typeface="Courier"/>
                <a:cs typeface="Courier"/>
              </a:rPr>
              <a:t>aList</a:t>
            </a:r>
            <a:r>
              <a:rPr lang="en-US" sz="2600" dirty="0" smtClean="0">
                <a:latin typeface="Courier"/>
                <a:cs typeface="Courier"/>
              </a:rPr>
              <a:t>[</a:t>
            </a:r>
            <a:r>
              <a:rPr lang="en-US" sz="2600" dirty="0" err="1" smtClean="0">
                <a:latin typeface="Courier"/>
                <a:cs typeface="Courier"/>
              </a:rPr>
              <a:t>i</a:t>
            </a:r>
            <a:r>
              <a:rPr lang="en-US" sz="2600" dirty="0" smtClean="0">
                <a:latin typeface="Courier"/>
                <a:cs typeface="Courier"/>
              </a:rPr>
              <a:t>] / 10.0</a:t>
            </a:r>
          </a:p>
          <a:p>
            <a:pPr marL="0" indent="0">
              <a:buNone/>
            </a:pPr>
            <a:r>
              <a:rPr lang="en-US" dirty="0" smtClean="0"/>
              <a:t>What is the output of this code?</a:t>
            </a:r>
          </a:p>
          <a:p>
            <a:pPr marL="514350" indent="-514350">
              <a:buAutoNum type="alphaUcPeriod"/>
            </a:pPr>
            <a:r>
              <a:rPr lang="en-US" dirty="0"/>
              <a:t>[ 0, 1, 2, 3 </a:t>
            </a:r>
            <a:r>
              <a:rPr lang="en-US" dirty="0" smtClean="0"/>
              <a:t>]</a:t>
            </a:r>
          </a:p>
          <a:p>
            <a:pPr marL="514350" indent="-514350">
              <a:buAutoNum type="alphaUcPeriod"/>
            </a:pPr>
            <a:r>
              <a:rPr lang="en-US" dirty="0"/>
              <a:t>[ 0.1, 0.2, 0.3, </a:t>
            </a:r>
            <a:r>
              <a:rPr lang="en-US" dirty="0" smtClean="0"/>
              <a:t>0.4 ]</a:t>
            </a:r>
          </a:p>
          <a:p>
            <a:pPr marL="514350" indent="-514350">
              <a:buAutoNum type="alphaUcPeriod"/>
            </a:pPr>
            <a:r>
              <a:rPr lang="en-US" dirty="0"/>
              <a:t>[ 0, 0.1, 0.2, 0.3 </a:t>
            </a:r>
            <a:r>
              <a:rPr lang="en-US" dirty="0" smtClean="0"/>
              <a:t>]</a:t>
            </a:r>
          </a:p>
          <a:p>
            <a:pPr marL="514350" indent="-514350">
              <a:buAutoNum type="alphaUcPeriod"/>
            </a:pPr>
            <a:r>
              <a:rPr lang="en-US" dirty="0" smtClean="0"/>
              <a:t>[ </a:t>
            </a:r>
            <a:r>
              <a:rPr lang="en-US" dirty="0"/>
              <a:t>1, 2, 3, 4 </a:t>
            </a:r>
            <a:r>
              <a:rPr lang="en-US" dirty="0" smtClean="0"/>
              <a:t>]</a:t>
            </a:r>
          </a:p>
          <a:p>
            <a:pPr marL="514350" indent="-514350">
              <a:buAutoNum type="alphaUcPeriod"/>
            </a:pPr>
            <a:r>
              <a:rPr lang="en-US" dirty="0" smtClean="0"/>
              <a:t>None of the above: there is an error.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488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read this code:</a:t>
            </a:r>
            <a:br>
              <a:rPr lang="en-US" dirty="0" smtClean="0"/>
            </a:br>
            <a:r>
              <a:rPr lang="en-US" dirty="0" smtClean="0"/>
              <a:t>b = 3</a:t>
            </a:r>
            <a:br>
              <a:rPr lang="en-US" dirty="0" smtClean="0"/>
            </a:br>
            <a:r>
              <a:rPr lang="en-US" dirty="0" smtClean="0"/>
              <a:t>“Make a variable b refer to the integer 3.”</a:t>
            </a:r>
          </a:p>
          <a:p>
            <a:r>
              <a:rPr lang="en-US" dirty="0" smtClean="0"/>
              <a:t>a = b</a:t>
            </a:r>
            <a:br>
              <a:rPr lang="en-US" dirty="0" smtClean="0"/>
            </a:br>
            <a:r>
              <a:rPr lang="en-US" dirty="0" smtClean="0"/>
              <a:t>“Make a variable a refer to what variable b refers to.”</a:t>
            </a:r>
          </a:p>
          <a:p>
            <a:r>
              <a:rPr lang="en-US" dirty="0" smtClean="0"/>
              <a:t>So, a and b refer to the same value in memory: they are </a:t>
            </a:r>
            <a:r>
              <a:rPr lang="en-US" i="1" dirty="0" smtClean="0"/>
              <a:t>aliases</a:t>
            </a:r>
            <a:r>
              <a:rPr lang="en-US" dirty="0" smtClean="0"/>
              <a:t> for the same data.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717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should know these:</a:t>
            </a:r>
          </a:p>
          <a:p>
            <a:pPr lvl="1"/>
            <a:r>
              <a:rPr lang="en-US" dirty="0" err="1" smtClean="0"/>
              <a:t>lst.append</a:t>
            </a:r>
            <a:r>
              <a:rPr lang="en-US" dirty="0" smtClean="0"/>
              <a:t>(item): returns None</a:t>
            </a:r>
          </a:p>
          <a:p>
            <a:pPr lvl="1"/>
            <a:r>
              <a:rPr lang="en-US" dirty="0" err="1" smtClean="0"/>
              <a:t>lst.extend</a:t>
            </a:r>
            <a:r>
              <a:rPr lang="en-US" dirty="0" smtClean="0"/>
              <a:t>(</a:t>
            </a:r>
            <a:r>
              <a:rPr lang="en-US" dirty="0" err="1" smtClean="0"/>
              <a:t>listOfItems</a:t>
            </a:r>
            <a:r>
              <a:rPr lang="en-US" dirty="0" smtClean="0"/>
              <a:t>): returns None</a:t>
            </a:r>
          </a:p>
          <a:p>
            <a:pPr lvl="1"/>
            <a:r>
              <a:rPr lang="en-US" dirty="0" err="1" smtClean="0"/>
              <a:t>lst.insert</a:t>
            </a:r>
            <a:r>
              <a:rPr lang="en-US" dirty="0" smtClean="0"/>
              <a:t>(location, item): returns None</a:t>
            </a:r>
          </a:p>
          <a:p>
            <a:pPr lvl="1"/>
            <a:r>
              <a:rPr lang="en-US" dirty="0" smtClean="0"/>
              <a:t>item = </a:t>
            </a:r>
            <a:r>
              <a:rPr lang="en-US" dirty="0" err="1" smtClean="0"/>
              <a:t>lst.pop</a:t>
            </a:r>
            <a:r>
              <a:rPr lang="en-US" dirty="0" smtClean="0"/>
              <a:t>(): changes </a:t>
            </a:r>
            <a:r>
              <a:rPr lang="en-US" dirty="0" err="1" smtClean="0"/>
              <a:t>lst</a:t>
            </a:r>
            <a:r>
              <a:rPr lang="en-US" dirty="0" smtClean="0"/>
              <a:t> and returns item</a:t>
            </a:r>
          </a:p>
          <a:p>
            <a:pPr lvl="1"/>
            <a:r>
              <a:rPr lang="en-US" dirty="0" smtClean="0"/>
              <a:t>item = </a:t>
            </a:r>
            <a:r>
              <a:rPr lang="en-US" dirty="0" err="1" smtClean="0"/>
              <a:t>lst.pop</a:t>
            </a:r>
            <a:r>
              <a:rPr lang="en-US" dirty="0" smtClean="0"/>
              <a:t>(&lt;index&gt;): changes </a:t>
            </a:r>
            <a:r>
              <a:rPr lang="en-US" dirty="0" err="1" smtClean="0"/>
              <a:t>lst</a:t>
            </a:r>
            <a:r>
              <a:rPr lang="en-US" dirty="0" smtClean="0"/>
              <a:t> and returns item</a:t>
            </a:r>
          </a:p>
          <a:p>
            <a:pPr lvl="1"/>
            <a:r>
              <a:rPr lang="en-US" dirty="0" err="1" smtClean="0"/>
              <a:t>lst.sort</a:t>
            </a:r>
            <a:r>
              <a:rPr lang="en-US" dirty="0" smtClean="0"/>
              <a:t>(): returns None</a:t>
            </a:r>
          </a:p>
          <a:p>
            <a:pPr lvl="1"/>
            <a:r>
              <a:rPr lang="en-US" dirty="0" err="1" smtClean="0"/>
              <a:t>lst.count</a:t>
            </a:r>
            <a:r>
              <a:rPr lang="en-US" dirty="0" smtClean="0"/>
              <a:t>(&lt;item&gt;): returns integer</a:t>
            </a:r>
          </a:p>
        </p:txBody>
      </p:sp>
    </p:spTree>
    <p:extLst>
      <p:ext uri="{BB962C8B-B14F-4D97-AF65-F5344CB8AC3E}">
        <p14:creationId xmlns:p14="http://schemas.microsoft.com/office/powerpoint/2010/main" val="3639260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1661</Words>
  <Application>Microsoft Macintosh PowerPoint</Application>
  <PresentationFormat>On-screen Show (4:3)</PresentationFormat>
  <Paragraphs>209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Lists</vt:lpstr>
      <vt:lpstr>Reading Quiz</vt:lpstr>
      <vt:lpstr>Lists</vt:lpstr>
      <vt:lpstr>Creating vs. Indexing</vt:lpstr>
      <vt:lpstr>Lists are Mutable</vt:lpstr>
      <vt:lpstr>Socrative, Set 1, Q 1</vt:lpstr>
      <vt:lpstr>Socrative, Set 1, Q 2</vt:lpstr>
      <vt:lpstr>Aliasing</vt:lpstr>
      <vt:lpstr>List Methods</vt:lpstr>
      <vt:lpstr>Socrative, Set 2, Q 1</vt:lpstr>
      <vt:lpstr>Socrative, Set 2, Q 2</vt:lpstr>
      <vt:lpstr>Lists, week 2</vt:lpstr>
      <vt:lpstr>Passing lists as parameters</vt:lpstr>
      <vt:lpstr>Passing lists as parameters (2)</vt:lpstr>
      <vt:lpstr>Item-based vs Index-based Iteration</vt:lpstr>
      <vt:lpstr>Item-based vs Index-based Example</vt:lpstr>
      <vt:lpstr>Whiteboard Exercise</vt:lpstr>
      <vt:lpstr>Lists as return values</vt:lpstr>
      <vt:lpstr>Whiteboard Exercise</vt:lpstr>
      <vt:lpstr>split()</vt:lpstr>
      <vt:lpstr>Processing CSV file</vt:lpstr>
      <vt:lpstr>Tuple Type</vt:lpstr>
      <vt:lpstr>Tuple Creation</vt:lpstr>
      <vt:lpstr>Example Usage</vt:lpstr>
      <vt:lpstr>Whiteboard exercise</vt:lpstr>
      <vt:lpstr>Tuple assignment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</dc:title>
  <dc:creator>Victor Norman</dc:creator>
  <cp:lastModifiedBy>Victor Norman</cp:lastModifiedBy>
  <cp:revision>61</cp:revision>
  <dcterms:created xsi:type="dcterms:W3CDTF">2014-08-12T17:03:30Z</dcterms:created>
  <dcterms:modified xsi:type="dcterms:W3CDTF">2015-11-05T13:46:19Z</dcterms:modified>
</cp:coreProperties>
</file>