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80" r:id="rId15"/>
    <p:sldId id="281" r:id="rId16"/>
    <p:sldId id="283" r:id="rId17"/>
    <p:sldId id="284" r:id="rId18"/>
    <p:sldId id="285" r:id="rId19"/>
    <p:sldId id="286" r:id="rId20"/>
    <p:sldId id="287" r:id="rId21"/>
    <p:sldId id="279" r:id="rId22"/>
    <p:sldId id="270" r:id="rId23"/>
    <p:sldId id="271" r:id="rId24"/>
    <p:sldId id="274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13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33F1B-8189-CE4C-828D-1E2F370E16C0}" type="datetimeFigureOut">
              <a:rPr lang="en-US" smtClean="0"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F6E8F-49B5-DE4C-94AD-8CF70957BF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323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33F1B-8189-CE4C-828D-1E2F370E16C0}" type="datetimeFigureOut">
              <a:rPr lang="en-US" smtClean="0"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F6E8F-49B5-DE4C-94AD-8CF70957BF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821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33F1B-8189-CE4C-828D-1E2F370E16C0}" type="datetimeFigureOut">
              <a:rPr lang="en-US" smtClean="0"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F6E8F-49B5-DE4C-94AD-8CF70957BF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103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33F1B-8189-CE4C-828D-1E2F370E16C0}" type="datetimeFigureOut">
              <a:rPr lang="en-US" smtClean="0"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F6E8F-49B5-DE4C-94AD-8CF70957BF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44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33F1B-8189-CE4C-828D-1E2F370E16C0}" type="datetimeFigureOut">
              <a:rPr lang="en-US" smtClean="0"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F6E8F-49B5-DE4C-94AD-8CF70957BF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44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33F1B-8189-CE4C-828D-1E2F370E16C0}" type="datetimeFigureOut">
              <a:rPr lang="en-US" smtClean="0"/>
              <a:t>12/1/15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F6E8F-49B5-DE4C-94AD-8CF70957BF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245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33F1B-8189-CE4C-828D-1E2F370E16C0}" type="datetimeFigureOut">
              <a:rPr lang="en-US" smtClean="0"/>
              <a:t>12/1/15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F6E8F-49B5-DE4C-94AD-8CF70957BF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350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33F1B-8189-CE4C-828D-1E2F370E16C0}" type="datetimeFigureOut">
              <a:rPr lang="en-US" smtClean="0"/>
              <a:t>12/1/15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F6E8F-49B5-DE4C-94AD-8CF70957BF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350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33F1B-8189-CE4C-828D-1E2F370E16C0}" type="datetimeFigureOut">
              <a:rPr lang="en-US" smtClean="0"/>
              <a:t>12/1/15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F6E8F-49B5-DE4C-94AD-8CF70957BF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54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33F1B-8189-CE4C-828D-1E2F370E16C0}" type="datetimeFigureOut">
              <a:rPr lang="en-US" smtClean="0"/>
              <a:t>12/1/15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F6E8F-49B5-DE4C-94AD-8CF70957BF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989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33F1B-8189-CE4C-828D-1E2F370E16C0}" type="datetimeFigureOut">
              <a:rPr lang="en-US" smtClean="0"/>
              <a:t>12/1/15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F6E8F-49B5-DE4C-94AD-8CF70957BF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102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F33F1B-8189-CE4C-828D-1E2F370E16C0}" type="datetimeFigureOut">
              <a:rPr lang="en-US" smtClean="0"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F6E8F-49B5-DE4C-94AD-8CF70957BF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27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Class Inheritance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Victor Norman</a:t>
            </a:r>
          </a:p>
          <a:p>
            <a:r>
              <a:rPr lang="en-US" dirty="0" smtClean="0"/>
              <a:t>CS104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2451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class Man(Person):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    </a:t>
            </a:r>
            <a:r>
              <a:rPr lang="en-US" sz="1800" dirty="0" err="1" smtClean="0">
                <a:latin typeface="Courier"/>
                <a:cs typeface="Courier"/>
              </a:rPr>
              <a:t>def</a:t>
            </a:r>
            <a:r>
              <a:rPr lang="en-US" sz="1800" dirty="0" smtClean="0">
                <a:latin typeface="Courier"/>
                <a:cs typeface="Courier"/>
              </a:rPr>
              <a:t> __</a:t>
            </a:r>
            <a:r>
              <a:rPr lang="en-US" sz="1800" dirty="0" err="1" smtClean="0">
                <a:latin typeface="Courier"/>
                <a:cs typeface="Courier"/>
              </a:rPr>
              <a:t>init</a:t>
            </a:r>
            <a:r>
              <a:rPr lang="en-US" sz="1800" dirty="0" smtClean="0">
                <a:latin typeface="Courier"/>
                <a:cs typeface="Courier"/>
              </a:rPr>
              <a:t>__(self, </a:t>
            </a:r>
            <a:r>
              <a:rPr lang="en-US" sz="1800" dirty="0" err="1" smtClean="0">
                <a:latin typeface="Courier"/>
                <a:cs typeface="Courier"/>
              </a:rPr>
              <a:t>x_loc</a:t>
            </a:r>
            <a:r>
              <a:rPr lang="en-US" sz="1800" dirty="0" smtClean="0">
                <a:latin typeface="Courier"/>
                <a:cs typeface="Courier"/>
              </a:rPr>
              <a:t>, </a:t>
            </a:r>
            <a:r>
              <a:rPr lang="en-US" sz="1800" dirty="0" err="1" smtClean="0">
                <a:latin typeface="Courier"/>
                <a:cs typeface="Courier"/>
              </a:rPr>
              <a:t>y_loc</a:t>
            </a:r>
            <a:r>
              <a:rPr lang="en-US" sz="1800" dirty="0" smtClean="0">
                <a:latin typeface="Courier"/>
                <a:cs typeface="Courier"/>
              </a:rPr>
              <a:t>):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 </a:t>
            </a:r>
            <a:r>
              <a:rPr lang="en-US" sz="1800" dirty="0" smtClean="0">
                <a:latin typeface="Courier"/>
                <a:cs typeface="Courier"/>
              </a:rPr>
              <a:t>       Person.__</a:t>
            </a:r>
            <a:r>
              <a:rPr lang="en-US" sz="1800" dirty="0" err="1" smtClean="0">
                <a:latin typeface="Courier"/>
                <a:cs typeface="Courier"/>
              </a:rPr>
              <a:t>init</a:t>
            </a:r>
            <a:r>
              <a:rPr lang="en-US" sz="1800" dirty="0" smtClean="0">
                <a:latin typeface="Courier"/>
                <a:cs typeface="Courier"/>
              </a:rPr>
              <a:t>__(self, </a:t>
            </a:r>
            <a:r>
              <a:rPr lang="en-US" sz="1800" dirty="0" err="1" smtClean="0">
                <a:latin typeface="Courier"/>
                <a:cs typeface="Courier"/>
              </a:rPr>
              <a:t>x_loc</a:t>
            </a:r>
            <a:r>
              <a:rPr lang="en-US" sz="1800" dirty="0" smtClean="0">
                <a:latin typeface="Courier"/>
                <a:cs typeface="Courier"/>
              </a:rPr>
              <a:t>, </a:t>
            </a:r>
            <a:r>
              <a:rPr lang="en-US" sz="1800" dirty="0" err="1" smtClean="0">
                <a:latin typeface="Courier"/>
                <a:cs typeface="Courier"/>
              </a:rPr>
              <a:t>y_loc</a:t>
            </a:r>
            <a:r>
              <a:rPr lang="en-US" sz="1800" dirty="0" smtClean="0">
                <a:latin typeface="Courier"/>
                <a:cs typeface="Courier"/>
              </a:rPr>
              <a:t>, "M")</a:t>
            </a:r>
          </a:p>
          <a:p>
            <a:pPr marL="0" indent="0">
              <a:buNone/>
            </a:pPr>
            <a:endParaRPr lang="en-US" sz="18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    </a:t>
            </a:r>
            <a:r>
              <a:rPr lang="en-US" sz="1800" dirty="0" err="1" smtClean="0">
                <a:latin typeface="Courier"/>
                <a:cs typeface="Courier"/>
              </a:rPr>
              <a:t>def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 err="1" smtClean="0">
                <a:latin typeface="Courier"/>
                <a:cs typeface="Courier"/>
              </a:rPr>
              <a:t>drawLegs</a:t>
            </a:r>
            <a:r>
              <a:rPr lang="en-US" sz="1800" dirty="0" smtClean="0">
                <a:latin typeface="Courier"/>
                <a:cs typeface="Courier"/>
              </a:rPr>
              <a:t>(self):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 </a:t>
            </a:r>
            <a:r>
              <a:rPr lang="en-US" sz="1800" dirty="0" smtClean="0">
                <a:latin typeface="Courier"/>
                <a:cs typeface="Courier"/>
              </a:rPr>
              <a:t>       # code to draw hairy bowlegged legs wearing jeans.</a:t>
            </a:r>
            <a:endParaRPr lang="en-US" sz="1800" dirty="0">
              <a:latin typeface="Courier"/>
              <a:cs typeface="Courier"/>
            </a:endParaRPr>
          </a:p>
        </p:txBody>
      </p:sp>
      <p:sp>
        <p:nvSpPr>
          <p:cNvPr id="4" name="Rectangular Callout 3"/>
          <p:cNvSpPr/>
          <p:nvPr/>
        </p:nvSpPr>
        <p:spPr>
          <a:xfrm>
            <a:off x="5895473" y="1573463"/>
            <a:ext cx="2473158" cy="401053"/>
          </a:xfrm>
          <a:prstGeom prst="wedgeRectCallout">
            <a:avLst>
              <a:gd name="adj1" fmla="val -163535"/>
              <a:gd name="adj2" fmla="val 1128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“A Man is-a Person”</a:t>
            </a:r>
          </a:p>
        </p:txBody>
      </p:sp>
      <p:sp>
        <p:nvSpPr>
          <p:cNvPr id="5" name="Rectangular Callout 4"/>
          <p:cNvSpPr/>
          <p:nvPr/>
        </p:nvSpPr>
        <p:spPr>
          <a:xfrm>
            <a:off x="6213642" y="3851442"/>
            <a:ext cx="2473158" cy="1148347"/>
          </a:xfrm>
          <a:prstGeom prst="wedgeRectCallout">
            <a:avLst>
              <a:gd name="adj1" fmla="val -156508"/>
              <a:gd name="adj2" fmla="val -150324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Call superclass constructor, passing in reference to self, location and gender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3892884" y="5231816"/>
            <a:ext cx="2473158" cy="894347"/>
          </a:xfrm>
          <a:prstGeom prst="wedgeRectCallout">
            <a:avLst>
              <a:gd name="adj1" fmla="val -101914"/>
              <a:gd name="adj2" fmla="val -25915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drawLegs</a:t>
            </a:r>
            <a:r>
              <a:rPr lang="en-US" dirty="0" smtClean="0"/>
              <a:t>() implemented here – not in superclass</a:t>
            </a:r>
          </a:p>
        </p:txBody>
      </p:sp>
    </p:spTree>
    <p:extLst>
      <p:ext uri="{BB962C8B-B14F-4D97-AF65-F5344CB8AC3E}">
        <p14:creationId xmlns:p14="http://schemas.microsoft.com/office/powerpoint/2010/main" val="5928774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Woman, Alien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327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from person import *    # assuming Person is in </a:t>
            </a:r>
            <a:r>
              <a:rPr lang="en-US" dirty="0" err="1" smtClean="0">
                <a:latin typeface="Courier"/>
                <a:cs typeface="Courier"/>
              </a:rPr>
              <a:t>person.py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class Woman(Person):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</a:t>
            </a:r>
            <a:r>
              <a:rPr lang="en-US" dirty="0" err="1" smtClean="0">
                <a:latin typeface="Courier"/>
                <a:cs typeface="Courier"/>
              </a:rPr>
              <a:t>def</a:t>
            </a:r>
            <a:r>
              <a:rPr lang="en-US" dirty="0" smtClean="0">
                <a:latin typeface="Courier"/>
                <a:cs typeface="Courier"/>
              </a:rPr>
              <a:t> __</a:t>
            </a:r>
            <a:r>
              <a:rPr lang="en-US" dirty="0" err="1" smtClean="0">
                <a:latin typeface="Courier"/>
                <a:cs typeface="Courier"/>
              </a:rPr>
              <a:t>init</a:t>
            </a:r>
            <a:r>
              <a:rPr lang="en-US" dirty="0" smtClean="0">
                <a:latin typeface="Courier"/>
                <a:cs typeface="Courier"/>
              </a:rPr>
              <a:t>__(self, </a:t>
            </a:r>
            <a:r>
              <a:rPr lang="en-US" dirty="0" err="1" smtClean="0">
                <a:latin typeface="Courier"/>
                <a:cs typeface="Courier"/>
              </a:rPr>
              <a:t>x_loc</a:t>
            </a:r>
            <a:r>
              <a:rPr lang="en-US" dirty="0" smtClean="0">
                <a:latin typeface="Courier"/>
                <a:cs typeface="Courier"/>
              </a:rPr>
              <a:t>, </a:t>
            </a:r>
            <a:r>
              <a:rPr lang="en-US" dirty="0" err="1" smtClean="0">
                <a:latin typeface="Courier"/>
                <a:cs typeface="Courier"/>
              </a:rPr>
              <a:t>y_loc</a:t>
            </a:r>
            <a:r>
              <a:rPr lang="en-US" dirty="0" smtClean="0">
                <a:latin typeface="Courier"/>
                <a:cs typeface="Courier"/>
              </a:rPr>
              <a:t>):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   Person.__</a:t>
            </a:r>
            <a:r>
              <a:rPr lang="en-US" dirty="0" err="1" smtClean="0">
                <a:latin typeface="Courier"/>
                <a:cs typeface="Courier"/>
              </a:rPr>
              <a:t>init</a:t>
            </a:r>
            <a:r>
              <a:rPr lang="en-US" dirty="0" smtClean="0">
                <a:latin typeface="Courier"/>
                <a:cs typeface="Courier"/>
              </a:rPr>
              <a:t>__(self, </a:t>
            </a:r>
            <a:r>
              <a:rPr lang="en-US" dirty="0" err="1" smtClean="0">
                <a:latin typeface="Courier"/>
                <a:cs typeface="Courier"/>
              </a:rPr>
              <a:t>x_loc</a:t>
            </a:r>
            <a:r>
              <a:rPr lang="en-US" dirty="0" smtClean="0">
                <a:latin typeface="Courier"/>
                <a:cs typeface="Courier"/>
              </a:rPr>
              <a:t>, </a:t>
            </a:r>
            <a:r>
              <a:rPr lang="en-US" dirty="0" err="1" smtClean="0">
                <a:latin typeface="Courier"/>
                <a:cs typeface="Courier"/>
              </a:rPr>
              <a:t>y_loc</a:t>
            </a:r>
            <a:r>
              <a:rPr lang="en-US" dirty="0" smtClean="0">
                <a:latin typeface="Courier"/>
                <a:cs typeface="Courier"/>
              </a:rPr>
              <a:t>, “F”)</a:t>
            </a:r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</a:t>
            </a:r>
            <a:r>
              <a:rPr lang="en-US" dirty="0" err="1" smtClean="0">
                <a:latin typeface="Courier"/>
                <a:cs typeface="Courier"/>
              </a:rPr>
              <a:t>def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drawLegs</a:t>
            </a:r>
            <a:r>
              <a:rPr lang="en-US" dirty="0" smtClean="0">
                <a:latin typeface="Courier"/>
                <a:cs typeface="Courier"/>
              </a:rPr>
              <a:t>(self):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   # code to draw legs under a nice modest skirt.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</a:t>
            </a:r>
            <a:br>
              <a:rPr lang="en-US" dirty="0" smtClean="0">
                <a:latin typeface="Courier"/>
                <a:cs typeface="Courier"/>
              </a:rPr>
            </a:b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class Alien(Person):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</a:t>
            </a:r>
            <a:r>
              <a:rPr lang="en-US" dirty="0" err="1" smtClean="0">
                <a:latin typeface="Courier"/>
                <a:cs typeface="Courier"/>
              </a:rPr>
              <a:t>def</a:t>
            </a:r>
            <a:r>
              <a:rPr lang="en-US" dirty="0" smtClean="0">
                <a:latin typeface="Courier"/>
                <a:cs typeface="Courier"/>
              </a:rPr>
              <a:t> __</a:t>
            </a:r>
            <a:r>
              <a:rPr lang="en-US" dirty="0" err="1" smtClean="0">
                <a:latin typeface="Courier"/>
                <a:cs typeface="Courier"/>
              </a:rPr>
              <a:t>init</a:t>
            </a:r>
            <a:r>
              <a:rPr lang="en-US" dirty="0" smtClean="0">
                <a:latin typeface="Courier"/>
                <a:cs typeface="Courier"/>
              </a:rPr>
              <a:t>__(self, </a:t>
            </a:r>
            <a:r>
              <a:rPr lang="en-US" dirty="0" err="1" smtClean="0">
                <a:latin typeface="Courier"/>
                <a:cs typeface="Courier"/>
              </a:rPr>
              <a:t>x_loc</a:t>
            </a:r>
            <a:r>
              <a:rPr lang="en-US" dirty="0" smtClean="0">
                <a:latin typeface="Courier"/>
                <a:cs typeface="Courier"/>
              </a:rPr>
              <a:t>, </a:t>
            </a:r>
            <a:r>
              <a:rPr lang="en-US" dirty="0" err="1" smtClean="0">
                <a:latin typeface="Courier"/>
                <a:cs typeface="Courier"/>
              </a:rPr>
              <a:t>y_loc</a:t>
            </a:r>
            <a:r>
              <a:rPr lang="en-US" dirty="0" smtClean="0">
                <a:latin typeface="Courier"/>
                <a:cs typeface="Courier"/>
              </a:rPr>
              <a:t>):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   Person.__</a:t>
            </a:r>
            <a:r>
              <a:rPr lang="en-US" dirty="0" err="1" smtClean="0">
                <a:latin typeface="Courier"/>
                <a:cs typeface="Courier"/>
              </a:rPr>
              <a:t>init</a:t>
            </a:r>
            <a:r>
              <a:rPr lang="en-US" dirty="0" smtClean="0">
                <a:latin typeface="Courier"/>
                <a:cs typeface="Courier"/>
              </a:rPr>
              <a:t>__(self, </a:t>
            </a:r>
            <a:r>
              <a:rPr lang="en-US" dirty="0" err="1" smtClean="0">
                <a:latin typeface="Courier"/>
                <a:cs typeface="Courier"/>
              </a:rPr>
              <a:t>x_loc</a:t>
            </a:r>
            <a:r>
              <a:rPr lang="en-US" dirty="0" smtClean="0">
                <a:latin typeface="Courier"/>
                <a:cs typeface="Courier"/>
              </a:rPr>
              <a:t>, </a:t>
            </a:r>
            <a:r>
              <a:rPr lang="en-US" dirty="0" err="1" smtClean="0">
                <a:latin typeface="Courier"/>
                <a:cs typeface="Courier"/>
              </a:rPr>
              <a:t>y_loc</a:t>
            </a:r>
            <a:r>
              <a:rPr lang="en-US" dirty="0" smtClean="0">
                <a:latin typeface="Courier"/>
                <a:cs typeface="Courier"/>
              </a:rPr>
              <a:t>, "A")</a:t>
            </a:r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</a:t>
            </a:r>
            <a:r>
              <a:rPr lang="en-US" dirty="0" err="1" smtClean="0">
                <a:latin typeface="Courier"/>
                <a:cs typeface="Courier"/>
              </a:rPr>
              <a:t>def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drawLegs</a:t>
            </a:r>
            <a:r>
              <a:rPr lang="en-US" dirty="0" smtClean="0">
                <a:latin typeface="Courier"/>
                <a:cs typeface="Courier"/>
              </a:rPr>
              <a:t>(self):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   # code to draw 3 legs.</a:t>
            </a:r>
          </a:p>
        </p:txBody>
      </p:sp>
    </p:spTree>
    <p:extLst>
      <p:ext uri="{BB962C8B-B14F-4D97-AF65-F5344CB8AC3E}">
        <p14:creationId xmlns:p14="http://schemas.microsoft.com/office/powerpoint/2010/main" val="3042601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this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 smtClean="0">
                <a:latin typeface="Courier"/>
                <a:cs typeface="Courier"/>
              </a:rPr>
              <a:t>barack</a:t>
            </a:r>
            <a:r>
              <a:rPr lang="en-US" sz="2400" dirty="0" smtClean="0">
                <a:latin typeface="Courier"/>
                <a:cs typeface="Courier"/>
              </a:rPr>
              <a:t> = Man(10, 20)</a:t>
            </a:r>
          </a:p>
          <a:p>
            <a:pPr marL="0" indent="0">
              <a:buNone/>
            </a:pPr>
            <a:r>
              <a:rPr lang="en-US" sz="2400" dirty="0" err="1" smtClean="0">
                <a:latin typeface="Courier"/>
                <a:cs typeface="Courier"/>
              </a:rPr>
              <a:t>beyonce</a:t>
            </a:r>
            <a:r>
              <a:rPr lang="en-US" sz="2400" dirty="0" smtClean="0">
                <a:latin typeface="Courier"/>
                <a:cs typeface="Courier"/>
              </a:rPr>
              <a:t> = Woman(30, 40)</a:t>
            </a:r>
          </a:p>
          <a:p>
            <a:pPr marL="0" indent="0">
              <a:buNone/>
            </a:pPr>
            <a:r>
              <a:rPr lang="en-US" sz="2400" dirty="0" err="1" smtClean="0">
                <a:latin typeface="Courier"/>
                <a:cs typeface="Courier"/>
              </a:rPr>
              <a:t>e_t</a:t>
            </a:r>
            <a:r>
              <a:rPr lang="en-US" sz="2400" dirty="0" smtClean="0">
                <a:latin typeface="Courier"/>
                <a:cs typeface="Courier"/>
              </a:rPr>
              <a:t> = Alien(50, 60)</a:t>
            </a:r>
          </a:p>
          <a:p>
            <a:pPr marL="0" indent="0">
              <a:buNone/>
            </a:pPr>
            <a:endParaRPr lang="en-US" sz="24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beings = [ </a:t>
            </a:r>
            <a:r>
              <a:rPr lang="en-US" sz="2400" dirty="0" err="1" smtClean="0">
                <a:latin typeface="Courier"/>
                <a:cs typeface="Courier"/>
              </a:rPr>
              <a:t>barack</a:t>
            </a:r>
            <a:r>
              <a:rPr lang="en-US" sz="2400" dirty="0" smtClean="0">
                <a:latin typeface="Courier"/>
                <a:cs typeface="Courier"/>
              </a:rPr>
              <a:t>, </a:t>
            </a:r>
            <a:r>
              <a:rPr lang="en-US" sz="2400" dirty="0" err="1" smtClean="0">
                <a:latin typeface="Courier"/>
                <a:cs typeface="Courier"/>
              </a:rPr>
              <a:t>beyonce</a:t>
            </a:r>
            <a:r>
              <a:rPr lang="en-US" sz="2400" dirty="0" smtClean="0">
                <a:latin typeface="Courier"/>
                <a:cs typeface="Courier"/>
              </a:rPr>
              <a:t>, </a:t>
            </a:r>
            <a:r>
              <a:rPr lang="en-US" sz="2400" dirty="0" err="1" smtClean="0">
                <a:latin typeface="Courier"/>
                <a:cs typeface="Courier"/>
              </a:rPr>
              <a:t>e_t</a:t>
            </a:r>
            <a:r>
              <a:rPr lang="en-US" sz="2400" dirty="0" smtClean="0">
                <a:latin typeface="Courier"/>
                <a:cs typeface="Courier"/>
              </a:rPr>
              <a:t> ]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for be in beings: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   </a:t>
            </a:r>
            <a:r>
              <a:rPr lang="en-US" sz="2400" dirty="0" err="1" smtClean="0">
                <a:latin typeface="Courier"/>
                <a:cs typeface="Courier"/>
              </a:rPr>
              <a:t>be.draw</a:t>
            </a:r>
            <a:r>
              <a:rPr lang="en-US" sz="2400" dirty="0" smtClean="0">
                <a:latin typeface="Courier"/>
                <a:cs typeface="Courier"/>
              </a:rPr>
              <a:t>()</a:t>
            </a:r>
            <a:endParaRPr lang="en-US" sz="24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711542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Now, you try it!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We want to create a program that the user can use to draw shapes, etc.</a:t>
            </a:r>
          </a:p>
          <a:p>
            <a:r>
              <a:rPr lang="en-US" dirty="0" smtClean="0"/>
              <a:t>We need to model these shapes:</a:t>
            </a:r>
          </a:p>
          <a:p>
            <a:pPr lvl="1"/>
            <a:r>
              <a:rPr lang="en-US" dirty="0" smtClean="0"/>
              <a:t>Circle</a:t>
            </a:r>
          </a:p>
          <a:p>
            <a:pPr lvl="1"/>
            <a:r>
              <a:rPr lang="en-US" dirty="0" smtClean="0"/>
              <a:t>Square</a:t>
            </a:r>
          </a:p>
          <a:p>
            <a:pPr lvl="1"/>
            <a:r>
              <a:rPr lang="en-US" dirty="0" smtClean="0"/>
              <a:t>Rectangle</a:t>
            </a:r>
          </a:p>
          <a:p>
            <a:pPr lvl="1"/>
            <a:r>
              <a:rPr lang="en-US" dirty="0" smtClean="0"/>
              <a:t>Line</a:t>
            </a:r>
          </a:p>
          <a:p>
            <a:pPr lvl="1"/>
            <a:r>
              <a:rPr lang="en-US" dirty="0" smtClean="0"/>
              <a:t>Triangle</a:t>
            </a:r>
          </a:p>
          <a:p>
            <a:r>
              <a:rPr lang="en-US" dirty="0" smtClean="0"/>
              <a:t>What is the relationship between classes?  </a:t>
            </a:r>
            <a:br>
              <a:rPr lang="en-US" dirty="0" smtClean="0"/>
            </a:br>
            <a:r>
              <a:rPr lang="en-US" dirty="0" smtClean="0"/>
              <a:t>(the </a:t>
            </a:r>
            <a:r>
              <a:rPr lang="en-US" dirty="0" smtClean="0">
                <a:solidFill>
                  <a:srgbClr val="FF0000"/>
                </a:solidFill>
              </a:rPr>
              <a:t>class hierarchy</a:t>
            </a:r>
            <a:r>
              <a:rPr lang="en-US" dirty="0" smtClean="0"/>
              <a:t>)</a:t>
            </a:r>
          </a:p>
          <a:p>
            <a:r>
              <a:rPr lang="en-US" dirty="0" smtClean="0"/>
              <a:t>What attributes will each class have?</a:t>
            </a:r>
          </a:p>
          <a:p>
            <a:r>
              <a:rPr lang="en-US" dirty="0" smtClean="0"/>
              <a:t>What methods will each class have?</a:t>
            </a:r>
          </a:p>
        </p:txBody>
      </p:sp>
    </p:spTree>
    <p:extLst>
      <p:ext uri="{BB962C8B-B14F-4D97-AF65-F5344CB8AC3E}">
        <p14:creationId xmlns:p14="http://schemas.microsoft.com/office/powerpoint/2010/main" val="5323792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myro.py</a:t>
            </a:r>
            <a:r>
              <a:rPr lang="en-US" dirty="0" smtClean="0"/>
              <a:t>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myro</a:t>
            </a:r>
            <a:r>
              <a:rPr lang="en-US" dirty="0" smtClean="0"/>
              <a:t> library provides move(), motors(), </a:t>
            </a:r>
            <a:r>
              <a:rPr lang="en-US" dirty="0" err="1" smtClean="0"/>
              <a:t>turnLeft</a:t>
            </a:r>
            <a:r>
              <a:rPr lang="en-US" dirty="0" smtClean="0"/>
              <a:t>(), </a:t>
            </a:r>
            <a:r>
              <a:rPr lang="en-US" dirty="0" err="1" smtClean="0"/>
              <a:t>turnRight</a:t>
            </a:r>
            <a:r>
              <a:rPr lang="en-US" dirty="0" smtClean="0"/>
              <a:t>(), </a:t>
            </a:r>
            <a:r>
              <a:rPr lang="en-US" dirty="0" err="1" smtClean="0"/>
              <a:t>setLEDs</a:t>
            </a:r>
            <a:r>
              <a:rPr lang="en-US" dirty="0" smtClean="0"/>
              <a:t>(), beep(), etc.</a:t>
            </a:r>
          </a:p>
          <a:p>
            <a:pPr lvl="1"/>
            <a:r>
              <a:rPr lang="en-US" dirty="0" smtClean="0"/>
              <a:t>When you call move(), you are actually calling </a:t>
            </a:r>
          </a:p>
          <a:p>
            <a:pPr lvl="2"/>
            <a:r>
              <a:rPr lang="en-US" dirty="0" err="1" smtClean="0"/>
              <a:t>robot.move</a:t>
            </a:r>
            <a:r>
              <a:rPr lang="en-US" dirty="0" smtClean="0"/>
              <a:t>(): robot is a pre-defined global object.</a:t>
            </a:r>
          </a:p>
          <a:p>
            <a:r>
              <a:rPr lang="en-US" dirty="0" smtClean="0"/>
              <a:t>Also, provides a class definition: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class Scribbler: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 </a:t>
            </a:r>
            <a:r>
              <a:rPr lang="en-US" sz="2000" dirty="0" smtClean="0">
                <a:latin typeface="Courier"/>
                <a:cs typeface="Courier"/>
              </a:rPr>
              <a:t>   </a:t>
            </a:r>
            <a:r>
              <a:rPr lang="en-US" sz="2000" dirty="0" err="1" smtClean="0">
                <a:latin typeface="Courier"/>
                <a:cs typeface="Courier"/>
              </a:rPr>
              <a:t>def</a:t>
            </a:r>
            <a:r>
              <a:rPr lang="en-US" sz="2000" dirty="0" smtClean="0">
                <a:latin typeface="Courier"/>
                <a:cs typeface="Courier"/>
              </a:rPr>
              <a:t> __</a:t>
            </a:r>
            <a:r>
              <a:rPr lang="en-US" sz="2000" dirty="0" err="1" smtClean="0">
                <a:latin typeface="Courier"/>
                <a:cs typeface="Courier"/>
              </a:rPr>
              <a:t>init</a:t>
            </a:r>
            <a:r>
              <a:rPr lang="en-US" sz="2000" dirty="0" smtClean="0">
                <a:latin typeface="Courier"/>
                <a:cs typeface="Courier"/>
              </a:rPr>
              <a:t>__(self): …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 </a:t>
            </a:r>
            <a:r>
              <a:rPr lang="en-US" sz="2000" dirty="0" smtClean="0">
                <a:latin typeface="Courier"/>
                <a:cs typeface="Courier"/>
              </a:rPr>
              <a:t>   </a:t>
            </a:r>
            <a:r>
              <a:rPr lang="en-US" sz="2000" dirty="0" err="1" smtClean="0">
                <a:latin typeface="Courier"/>
                <a:cs typeface="Courier"/>
              </a:rPr>
              <a:t>def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 err="1" smtClean="0">
                <a:latin typeface="Courier"/>
                <a:cs typeface="Courier"/>
              </a:rPr>
              <a:t>init</a:t>
            </a:r>
            <a:r>
              <a:rPr lang="en-US" sz="2000" dirty="0" smtClean="0">
                <a:latin typeface="Courier"/>
                <a:cs typeface="Courier"/>
              </a:rPr>
              <a:t>(self, comport=None): …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 </a:t>
            </a:r>
            <a:r>
              <a:rPr lang="en-US" sz="2000" dirty="0" smtClean="0">
                <a:latin typeface="Courier"/>
                <a:cs typeface="Courier"/>
              </a:rPr>
              <a:t>   </a:t>
            </a:r>
            <a:r>
              <a:rPr lang="en-US" sz="2000" dirty="0" err="1" smtClean="0">
                <a:latin typeface="Courier"/>
                <a:cs typeface="Courier"/>
              </a:rPr>
              <a:t>def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 err="1" smtClean="0">
                <a:latin typeface="Courier"/>
                <a:cs typeface="Courier"/>
              </a:rPr>
              <a:t>turnLeft</a:t>
            </a:r>
            <a:r>
              <a:rPr lang="en-US" sz="2000" dirty="0" smtClean="0">
                <a:latin typeface="Courier"/>
                <a:cs typeface="Courier"/>
              </a:rPr>
              <a:t>(self, time): …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 </a:t>
            </a:r>
            <a:r>
              <a:rPr lang="en-US" sz="2000" dirty="0" smtClean="0">
                <a:latin typeface="Courier"/>
                <a:cs typeface="Courier"/>
              </a:rPr>
              <a:t>   </a:t>
            </a:r>
            <a:r>
              <a:rPr lang="en-US" sz="2000" dirty="0" err="1" smtClean="0">
                <a:latin typeface="Courier"/>
                <a:cs typeface="Courier"/>
              </a:rPr>
              <a:t>def</a:t>
            </a:r>
            <a:r>
              <a:rPr lang="en-US" sz="2000" dirty="0" smtClean="0">
                <a:latin typeface="Courier"/>
                <a:cs typeface="Courier"/>
              </a:rPr>
              <a:t> beep(self, time, freq1, freq2=None): …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889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did last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defined </a:t>
            </a:r>
            <a:r>
              <a:rPr lang="en-US" dirty="0" err="1" smtClean="0"/>
              <a:t>ScribPoint</a:t>
            </a:r>
            <a:endParaRPr lang="en-US" dirty="0" smtClean="0"/>
          </a:p>
          <a:p>
            <a:pPr lvl="1"/>
            <a:r>
              <a:rPr lang="en-US" dirty="0" smtClean="0"/>
              <a:t>attributes: _x, _y</a:t>
            </a:r>
          </a:p>
          <a:p>
            <a:pPr lvl="1"/>
            <a:r>
              <a:rPr lang="en-US" dirty="0" err="1" smtClean="0"/>
              <a:t>getX</a:t>
            </a:r>
            <a:r>
              <a:rPr lang="en-US" dirty="0" smtClean="0"/>
              <a:t>(), </a:t>
            </a:r>
            <a:r>
              <a:rPr lang="en-US" dirty="0" err="1" smtClean="0"/>
              <a:t>getY</a:t>
            </a:r>
            <a:r>
              <a:rPr lang="en-US" dirty="0" smtClean="0"/>
              <a:t>(), </a:t>
            </a:r>
            <a:r>
              <a:rPr lang="en-US" dirty="0" err="1" smtClean="0"/>
              <a:t>setX</a:t>
            </a:r>
            <a:r>
              <a:rPr lang="en-US" dirty="0" smtClean="0"/>
              <a:t>(), </a:t>
            </a:r>
            <a:r>
              <a:rPr lang="en-US" dirty="0" err="1" smtClean="0"/>
              <a:t>setY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Just held the coordinates.  Not much </a:t>
            </a:r>
            <a:r>
              <a:rPr lang="en-US" dirty="0" err="1" smtClean="0"/>
              <a:t>fcnality</a:t>
            </a:r>
            <a:r>
              <a:rPr lang="en-US" dirty="0" smtClean="0"/>
              <a:t>.</a:t>
            </a:r>
          </a:p>
          <a:p>
            <a:r>
              <a:rPr lang="en-US" dirty="0" smtClean="0"/>
              <a:t>We defined </a:t>
            </a:r>
            <a:r>
              <a:rPr lang="en-US" dirty="0" err="1" smtClean="0"/>
              <a:t>goToPoint</a:t>
            </a:r>
            <a:r>
              <a:rPr lang="en-US" dirty="0" smtClean="0"/>
              <a:t>(from, to):</a:t>
            </a:r>
          </a:p>
          <a:p>
            <a:pPr lvl="1"/>
            <a:r>
              <a:rPr lang="en-US" dirty="0" smtClean="0"/>
              <a:t>from and to were </a:t>
            </a:r>
            <a:r>
              <a:rPr lang="en-US" dirty="0" err="1" smtClean="0"/>
              <a:t>ScribPoint</a:t>
            </a:r>
            <a:r>
              <a:rPr lang="en-US" dirty="0" smtClean="0"/>
              <a:t> objects.</a:t>
            </a:r>
          </a:p>
          <a:p>
            <a:pPr lvl="1"/>
            <a:r>
              <a:rPr lang="en-US" dirty="0" smtClean="0"/>
              <a:t>used our </a:t>
            </a:r>
            <a:r>
              <a:rPr lang="en-US" dirty="0" err="1" smtClean="0"/>
              <a:t>turnDegrees</a:t>
            </a:r>
            <a:r>
              <a:rPr lang="en-US" dirty="0" smtClean="0"/>
              <a:t>(), which called </a:t>
            </a:r>
            <a:r>
              <a:rPr lang="en-US" dirty="0" err="1" smtClean="0"/>
              <a:t>turnLeftDegrees</a:t>
            </a:r>
            <a:r>
              <a:rPr lang="en-US" dirty="0" smtClean="0"/>
              <a:t>() or </a:t>
            </a:r>
            <a:r>
              <a:rPr lang="en-US" dirty="0" err="1" smtClean="0"/>
              <a:t>turnRightDegrees</a:t>
            </a:r>
            <a:r>
              <a:rPr lang="en-US" dirty="0" smtClean="0"/>
              <a:t>(), which used globally pre-defined robot object.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5022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of this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ScribPoint</a:t>
            </a:r>
            <a:r>
              <a:rPr lang="en-US" dirty="0" smtClean="0"/>
              <a:t> has very little functionality.</a:t>
            </a:r>
          </a:p>
          <a:p>
            <a:r>
              <a:rPr lang="en-US" dirty="0" smtClean="0"/>
              <a:t>We had to make the robot turn east after moving to a new point.</a:t>
            </a:r>
          </a:p>
          <a:p>
            <a:pPr lvl="1"/>
            <a:r>
              <a:rPr lang="en-US" dirty="0" smtClean="0"/>
              <a:t>More turns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 more inconsistent results.</a:t>
            </a:r>
          </a:p>
          <a:p>
            <a:r>
              <a:rPr lang="en-US" dirty="0" smtClean="0"/>
              <a:t>Had to pass in to </a:t>
            </a:r>
            <a:r>
              <a:rPr lang="en-US" dirty="0" err="1" smtClean="0"/>
              <a:t>goToPoint</a:t>
            </a:r>
            <a:r>
              <a:rPr lang="en-US" dirty="0" smtClean="0"/>
              <a:t>() where the robot was.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7478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Better 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Wouldn’t it be </a:t>
            </a:r>
            <a:r>
              <a:rPr lang="en-US" dirty="0" err="1" smtClean="0"/>
              <a:t>loverly</a:t>
            </a:r>
            <a:r>
              <a:rPr lang="en-US" dirty="0" smtClean="0"/>
              <a:t> if </a:t>
            </a:r>
          </a:p>
          <a:p>
            <a:pPr lvl="1"/>
            <a:r>
              <a:rPr lang="en-US" dirty="0" smtClean="0"/>
              <a:t>the robot could “remember” where it is and what angle it is pointing at.</a:t>
            </a:r>
          </a:p>
          <a:p>
            <a:r>
              <a:rPr lang="en-US" dirty="0" smtClean="0"/>
              <a:t>But, how to do this?  Two options:</a:t>
            </a:r>
          </a:p>
          <a:p>
            <a:pPr lvl="1"/>
            <a:r>
              <a:rPr lang="en-US" dirty="0" smtClean="0"/>
              <a:t>Have a class that “has-a” a reference to a Scribbler object and keeps track of this stuff, or,</a:t>
            </a:r>
          </a:p>
          <a:p>
            <a:pPr lvl="1"/>
            <a:r>
              <a:rPr lang="en-US" dirty="0" smtClean="0"/>
              <a:t>Have a class that “is-a” Scribbler object, adding the functionality and attributes.</a:t>
            </a:r>
            <a:endParaRPr lang="en-US" dirty="0"/>
          </a:p>
          <a:p>
            <a:r>
              <a:rPr lang="en-US" dirty="0" smtClean="0"/>
              <a:t>Latter is </a:t>
            </a:r>
            <a:r>
              <a:rPr lang="en-US" b="1" dirty="0" smtClean="0"/>
              <a:t>Class Inheritance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89434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CS104Scribbler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CS104Scribbler “is-a” Scribbler.</a:t>
            </a:r>
          </a:p>
          <a:p>
            <a:pPr lvl="1"/>
            <a:r>
              <a:rPr lang="en-US" dirty="0" smtClean="0"/>
              <a:t>inherits from it.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200" dirty="0" smtClean="0">
                <a:latin typeface="Courier"/>
                <a:cs typeface="Courier"/>
              </a:rPr>
              <a:t>from </a:t>
            </a:r>
            <a:r>
              <a:rPr lang="en-US" sz="2200" dirty="0" err="1" smtClean="0">
                <a:latin typeface="Courier"/>
                <a:cs typeface="Courier"/>
              </a:rPr>
              <a:t>myro</a:t>
            </a:r>
            <a:r>
              <a:rPr lang="en-US" sz="2200" dirty="0" smtClean="0">
                <a:latin typeface="Courier"/>
                <a:cs typeface="Courier"/>
              </a:rPr>
              <a:t> import *   # imports Scribbler </a:t>
            </a:r>
            <a:r>
              <a:rPr lang="en-US" sz="2200" dirty="0" err="1" smtClean="0">
                <a:latin typeface="Courier"/>
                <a:cs typeface="Courier"/>
              </a:rPr>
              <a:t>defn</a:t>
            </a:r>
            <a:r>
              <a:rPr lang="en-US" sz="2200" dirty="0" smtClean="0">
                <a:latin typeface="Courier"/>
                <a:cs typeface="Courier"/>
              </a:rPr>
              <a:t>.</a:t>
            </a:r>
            <a:endParaRPr lang="en-US" sz="22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200" dirty="0" smtClean="0">
                <a:latin typeface="Courier"/>
                <a:cs typeface="Courier"/>
              </a:rPr>
              <a:t>class CS104Scribbler(Scribbler):</a:t>
            </a:r>
          </a:p>
          <a:p>
            <a:pPr marL="0" indent="0">
              <a:buNone/>
            </a:pPr>
            <a:r>
              <a:rPr lang="en-US" sz="2200" dirty="0">
                <a:latin typeface="Courier"/>
                <a:cs typeface="Courier"/>
              </a:rPr>
              <a:t> </a:t>
            </a:r>
            <a:r>
              <a:rPr lang="en-US" sz="2200" dirty="0" smtClean="0">
                <a:latin typeface="Courier"/>
                <a:cs typeface="Courier"/>
              </a:rPr>
              <a:t>   </a:t>
            </a:r>
            <a:r>
              <a:rPr lang="en-US" sz="2200" dirty="0" err="1" smtClean="0">
                <a:latin typeface="Courier"/>
                <a:cs typeface="Courier"/>
              </a:rPr>
              <a:t>def</a:t>
            </a:r>
            <a:r>
              <a:rPr lang="en-US" sz="2200" dirty="0" smtClean="0">
                <a:latin typeface="Courier"/>
                <a:cs typeface="Courier"/>
              </a:rPr>
              <a:t> __</a:t>
            </a:r>
            <a:r>
              <a:rPr lang="en-US" sz="2200" dirty="0" err="1" smtClean="0">
                <a:latin typeface="Courier"/>
                <a:cs typeface="Courier"/>
              </a:rPr>
              <a:t>init</a:t>
            </a:r>
            <a:r>
              <a:rPr lang="en-US" sz="2200" dirty="0" smtClean="0">
                <a:latin typeface="Courier"/>
                <a:cs typeface="Courier"/>
              </a:rPr>
              <a:t>__(self, comport=“COM40”, x=0, </a:t>
            </a:r>
          </a:p>
          <a:p>
            <a:pPr marL="0" indent="0">
              <a:buNone/>
            </a:pPr>
            <a:r>
              <a:rPr lang="en-US" sz="2200" dirty="0">
                <a:latin typeface="Courier"/>
                <a:cs typeface="Courier"/>
              </a:rPr>
              <a:t> </a:t>
            </a:r>
            <a:r>
              <a:rPr lang="en-US" sz="2200" dirty="0" smtClean="0">
                <a:latin typeface="Courier"/>
                <a:cs typeface="Courier"/>
              </a:rPr>
              <a:t>                y=0, angle=0):</a:t>
            </a:r>
          </a:p>
          <a:p>
            <a:pPr marL="0" indent="0">
              <a:buNone/>
            </a:pPr>
            <a:r>
              <a:rPr lang="en-US" sz="2200" dirty="0">
                <a:latin typeface="Courier"/>
                <a:cs typeface="Courier"/>
              </a:rPr>
              <a:t> </a:t>
            </a:r>
            <a:r>
              <a:rPr lang="en-US" sz="2200" dirty="0" smtClean="0">
                <a:latin typeface="Courier"/>
                <a:cs typeface="Courier"/>
              </a:rPr>
              <a:t>       Scribbler.__</a:t>
            </a:r>
            <a:r>
              <a:rPr lang="en-US" sz="2200" dirty="0" err="1" smtClean="0">
                <a:latin typeface="Courier"/>
                <a:cs typeface="Courier"/>
              </a:rPr>
              <a:t>init</a:t>
            </a:r>
            <a:r>
              <a:rPr lang="en-US" sz="2200" dirty="0" smtClean="0">
                <a:latin typeface="Courier"/>
                <a:cs typeface="Courier"/>
              </a:rPr>
              <a:t>__(self, comport)</a:t>
            </a:r>
            <a:endParaRPr lang="en-US" sz="22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200" dirty="0" smtClean="0">
                <a:latin typeface="Courier"/>
                <a:cs typeface="Courier"/>
              </a:rPr>
              <a:t>        # code to store x, y, angle.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692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We can move </a:t>
            </a:r>
            <a:r>
              <a:rPr lang="en-US" sz="2600" dirty="0" err="1" smtClean="0">
                <a:latin typeface="Courier"/>
                <a:cs typeface="Courier"/>
              </a:rPr>
              <a:t>goToPoint</a:t>
            </a:r>
            <a:r>
              <a:rPr lang="en-US" sz="2600" dirty="0" smtClean="0">
                <a:latin typeface="Courier"/>
                <a:cs typeface="Courier"/>
              </a:rPr>
              <a:t>()</a:t>
            </a:r>
            <a:r>
              <a:rPr lang="en-US" dirty="0" smtClean="0"/>
              <a:t>, </a:t>
            </a:r>
            <a:r>
              <a:rPr lang="en-US" sz="2600" dirty="0" err="1" smtClean="0">
                <a:latin typeface="Courier"/>
                <a:cs typeface="Courier"/>
              </a:rPr>
              <a:t>turnDegrees</a:t>
            </a:r>
            <a:r>
              <a:rPr lang="en-US" sz="2600" dirty="0" smtClean="0">
                <a:latin typeface="Courier"/>
                <a:cs typeface="Courier"/>
              </a:rPr>
              <a:t>()</a:t>
            </a:r>
            <a:r>
              <a:rPr lang="en-US" dirty="0" smtClean="0"/>
              <a:t>, etc., into CS104Scribbler class. </a:t>
            </a:r>
            <a:r>
              <a:rPr lang="en-US" dirty="0" smtClean="0">
                <a:sym typeface="Wingdings"/>
              </a:rPr>
              <a:t></a:t>
            </a:r>
            <a:endParaRPr lang="en-US" dirty="0" smtClean="0"/>
          </a:p>
          <a:p>
            <a:r>
              <a:rPr lang="en-US" dirty="0" smtClean="0"/>
              <a:t>Can write this nice code:</a:t>
            </a:r>
          </a:p>
          <a:p>
            <a:pPr marL="0" indent="0">
              <a:buNone/>
            </a:pPr>
            <a:r>
              <a:rPr lang="en-US" sz="2600" dirty="0" err="1" smtClean="0">
                <a:latin typeface="Courier"/>
                <a:cs typeface="Courier"/>
              </a:rPr>
              <a:t>scrib</a:t>
            </a:r>
            <a:r>
              <a:rPr lang="en-US" sz="2600" dirty="0" smtClean="0">
                <a:latin typeface="Courier"/>
                <a:cs typeface="Courier"/>
              </a:rPr>
              <a:t> = CS104Scribbler()  # uses COM40</a:t>
            </a:r>
          </a:p>
          <a:p>
            <a:pPr marL="0" indent="0">
              <a:buNone/>
            </a:pPr>
            <a:r>
              <a:rPr lang="en-US" sz="2600" dirty="0" err="1" smtClean="0">
                <a:latin typeface="Courier"/>
                <a:cs typeface="Courier"/>
              </a:rPr>
              <a:t>scrib.goToPoint</a:t>
            </a:r>
            <a:r>
              <a:rPr lang="en-US" sz="2600" dirty="0" smtClean="0">
                <a:latin typeface="Courier"/>
                <a:cs typeface="Courier"/>
              </a:rPr>
              <a:t>(16, 12)</a:t>
            </a:r>
          </a:p>
          <a:p>
            <a:pPr marL="0" indent="0">
              <a:buNone/>
            </a:pPr>
            <a:r>
              <a:rPr lang="en-US" sz="2600" dirty="0" err="1" smtClean="0">
                <a:latin typeface="Courier"/>
                <a:cs typeface="Courier"/>
              </a:rPr>
              <a:t>scrib.goToPoint</a:t>
            </a:r>
            <a:r>
              <a:rPr lang="en-US" sz="2600" dirty="0" smtClean="0">
                <a:latin typeface="Courier"/>
                <a:cs typeface="Courier"/>
              </a:rPr>
              <a:t>(0, 0)</a:t>
            </a:r>
          </a:p>
          <a:p>
            <a:r>
              <a:rPr lang="en-US" dirty="0" smtClean="0"/>
              <a:t>Nice and compact and readable.</a:t>
            </a:r>
          </a:p>
          <a:p>
            <a:r>
              <a:rPr lang="en-US" sz="2600" dirty="0" err="1" smtClean="0">
                <a:latin typeface="Courier"/>
                <a:cs typeface="Courier"/>
              </a:rPr>
              <a:t>goToPoint</a:t>
            </a:r>
            <a:r>
              <a:rPr lang="en-US" sz="2600" dirty="0" smtClean="0">
                <a:latin typeface="Courier"/>
                <a:cs typeface="Courier"/>
              </a:rPr>
              <a:t>() </a:t>
            </a:r>
            <a:r>
              <a:rPr lang="en-US" dirty="0" smtClean="0"/>
              <a:t>does not have to “turn east” after each move, because object can remember what angle it is pointing. </a:t>
            </a:r>
          </a:p>
        </p:txBody>
      </p:sp>
    </p:spTree>
    <p:extLst>
      <p:ext uri="{BB962C8B-B14F-4D97-AF65-F5344CB8AC3E}">
        <p14:creationId xmlns:p14="http://schemas.microsoft.com/office/powerpoint/2010/main" val="32554336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What is the basic problem that inheritance tries to solve?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Answer:</a:t>
            </a:r>
          </a:p>
          <a:p>
            <a:pPr marL="0" indent="0">
              <a:buNone/>
            </a:pPr>
            <a:r>
              <a:rPr lang="en-US" dirty="0" smtClean="0"/>
              <a:t>Two types (classes) may have lots of similar code.  Inheritance is a way to reuse code, thus removing duplicate code.</a:t>
            </a:r>
          </a:p>
        </p:txBody>
      </p:sp>
    </p:spTree>
    <p:extLst>
      <p:ext uri="{BB962C8B-B14F-4D97-AF65-F5344CB8AC3E}">
        <p14:creationId xmlns:p14="http://schemas.microsoft.com/office/powerpoint/2010/main" val="2120659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could write code to control 2 robots: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scrib1 = CS104Scribbler(“COM40”)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scrib2 = CS104Scribbler(“COM41”)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# send different messages to robots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scrib1.beep(3, 660, 770)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scrib2.beep(3, 440, 487)</a:t>
            </a:r>
            <a:endParaRPr lang="en-US" sz="24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4060449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 Slides…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944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class or child class?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Q: If a class needs a couple attributes belonging to another class, is it better to make a child class or a completely new class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A: If it is just attributes, just make a new class.  If it is attributes and a bunch of functionality, make a subclass.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573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to subclass?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Q: When would it be better to use the Parent and Child class rather than defining methods in one class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en-US" dirty="0" smtClean="0"/>
              <a:t>A: 1) You might need to be able to make objects of both kinds of classes.  2) You might have the Parent class well tested – so you don’t want to alter it.  3) You anticipate that you might need another child class of the parent.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2429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see defined methods?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Q: Is there a way to see all the preexisting methods for a parent class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A: Best way is to do 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&gt;&gt;&gt; help(class) </a:t>
            </a:r>
            <a:endParaRPr lang="en-US" sz="24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/>
              <a:t>in interactive mode.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020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Drawing Man and Woman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015578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class Man:</a:t>
            </a:r>
          </a:p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    </a:t>
            </a:r>
            <a:r>
              <a:rPr lang="en-US" sz="1600" dirty="0" err="1" smtClean="0">
                <a:latin typeface="Courier"/>
                <a:cs typeface="Courier"/>
              </a:rPr>
              <a:t>def</a:t>
            </a:r>
            <a:r>
              <a:rPr lang="en-US" sz="1600" dirty="0" smtClean="0">
                <a:latin typeface="Courier"/>
                <a:cs typeface="Courier"/>
              </a:rPr>
              <a:t> __</a:t>
            </a:r>
            <a:r>
              <a:rPr lang="en-US" sz="1600" dirty="0" err="1" smtClean="0">
                <a:latin typeface="Courier"/>
                <a:cs typeface="Courier"/>
              </a:rPr>
              <a:t>init</a:t>
            </a:r>
            <a:r>
              <a:rPr lang="en-US" sz="1600" dirty="0" smtClean="0">
                <a:latin typeface="Courier"/>
                <a:cs typeface="Courier"/>
              </a:rPr>
              <a:t>__(self, x, y):</a:t>
            </a:r>
          </a:p>
          <a:p>
            <a:pPr marL="0" indent="0">
              <a:buNone/>
            </a:pP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  </a:t>
            </a:r>
            <a:r>
              <a:rPr lang="en-US" sz="1600" dirty="0" err="1" smtClean="0">
                <a:latin typeface="Courier"/>
                <a:cs typeface="Courier"/>
              </a:rPr>
              <a:t>self._x</a:t>
            </a:r>
            <a:r>
              <a:rPr lang="en-US" sz="1600" dirty="0" smtClean="0">
                <a:latin typeface="Courier"/>
                <a:cs typeface="Courier"/>
              </a:rPr>
              <a:t> = x</a:t>
            </a:r>
          </a:p>
          <a:p>
            <a:pPr marL="0" indent="0">
              <a:buNone/>
            </a:pP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  </a:t>
            </a:r>
            <a:r>
              <a:rPr lang="en-US" sz="1600" dirty="0" err="1" smtClean="0">
                <a:latin typeface="Courier"/>
                <a:cs typeface="Courier"/>
              </a:rPr>
              <a:t>self._y</a:t>
            </a:r>
            <a:r>
              <a:rPr lang="en-US" sz="1600" dirty="0" smtClean="0">
                <a:latin typeface="Courier"/>
                <a:cs typeface="Courier"/>
              </a:rPr>
              <a:t> = y</a:t>
            </a:r>
          </a:p>
          <a:p>
            <a:pPr marL="0" indent="0">
              <a:buNone/>
            </a:pP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</a:t>
            </a:r>
            <a:r>
              <a:rPr lang="en-US" sz="1600" dirty="0" err="1" smtClean="0">
                <a:latin typeface="Courier"/>
                <a:cs typeface="Courier"/>
              </a:rPr>
              <a:t>def</a:t>
            </a:r>
            <a:r>
              <a:rPr lang="en-US" sz="1600" dirty="0" smtClean="0">
                <a:latin typeface="Courier"/>
                <a:cs typeface="Courier"/>
              </a:rPr>
              <a:t> draw(self):</a:t>
            </a:r>
          </a:p>
          <a:p>
            <a:pPr marL="0" indent="0">
              <a:buNone/>
            </a:pP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  </a:t>
            </a:r>
            <a:r>
              <a:rPr lang="en-US" sz="1600" dirty="0" err="1" smtClean="0">
                <a:latin typeface="Courier"/>
                <a:cs typeface="Courier"/>
              </a:rPr>
              <a:t>self.drawHead</a:t>
            </a:r>
            <a:r>
              <a:rPr lang="en-US" sz="1600" dirty="0" smtClean="0">
                <a:latin typeface="Courier"/>
                <a:cs typeface="Courier"/>
              </a:rPr>
              <a:t>()</a:t>
            </a:r>
          </a:p>
          <a:p>
            <a:pPr marL="0" indent="0">
              <a:buNone/>
            </a:pP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  </a:t>
            </a:r>
            <a:r>
              <a:rPr lang="en-US" sz="1600" dirty="0" err="1" smtClean="0">
                <a:latin typeface="Courier"/>
                <a:cs typeface="Courier"/>
              </a:rPr>
              <a:t>self.drawBody</a:t>
            </a:r>
            <a:r>
              <a:rPr lang="en-US" sz="1600" dirty="0" smtClean="0">
                <a:latin typeface="Courier"/>
                <a:cs typeface="Courier"/>
              </a:rPr>
              <a:t>()</a:t>
            </a:r>
          </a:p>
          <a:p>
            <a:pPr marL="0" indent="0">
              <a:buNone/>
            </a:pP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  </a:t>
            </a:r>
            <a:r>
              <a:rPr lang="en-US" sz="1600" dirty="0" err="1" smtClean="0">
                <a:latin typeface="Courier"/>
                <a:cs typeface="Courier"/>
              </a:rPr>
              <a:t>self.drawArms</a:t>
            </a:r>
            <a:r>
              <a:rPr lang="en-US" sz="1600" dirty="0" smtClean="0">
                <a:latin typeface="Courier"/>
                <a:cs typeface="Courier"/>
              </a:rPr>
              <a:t>()</a:t>
            </a:r>
          </a:p>
          <a:p>
            <a:pPr marL="0" indent="0">
              <a:buNone/>
            </a:pP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  </a:t>
            </a:r>
            <a:r>
              <a:rPr lang="en-US" sz="1600" dirty="0" err="1" smtClean="0">
                <a:latin typeface="Courier"/>
                <a:cs typeface="Courier"/>
              </a:rPr>
              <a:t>self.drawLegs</a:t>
            </a:r>
            <a:r>
              <a:rPr lang="en-US" sz="1600" dirty="0" smtClean="0">
                <a:latin typeface="Courier"/>
                <a:cs typeface="Courier"/>
              </a:rPr>
              <a:t>()</a:t>
            </a:r>
          </a:p>
          <a:p>
            <a:pPr marL="0" indent="0">
              <a:buNone/>
            </a:pP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</a:t>
            </a:r>
            <a:r>
              <a:rPr lang="en-US" sz="1600" dirty="0" err="1" smtClean="0">
                <a:latin typeface="Courier"/>
                <a:cs typeface="Courier"/>
              </a:rPr>
              <a:t>def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drawHead</a:t>
            </a:r>
            <a:r>
              <a:rPr lang="en-US" sz="1600" dirty="0" smtClean="0">
                <a:latin typeface="Courier"/>
                <a:cs typeface="Courier"/>
              </a:rPr>
              <a:t>(self):</a:t>
            </a:r>
          </a:p>
          <a:p>
            <a:pPr marL="0" indent="0">
              <a:buNone/>
            </a:pP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  &lt;code here&gt;</a:t>
            </a:r>
          </a:p>
          <a:p>
            <a:pPr marL="0" indent="0">
              <a:buNone/>
            </a:pP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# code for </a:t>
            </a:r>
            <a:r>
              <a:rPr lang="en-US" sz="1600" dirty="0" err="1" smtClean="0">
                <a:latin typeface="Courier"/>
                <a:cs typeface="Courier"/>
              </a:rPr>
              <a:t>drawArms</a:t>
            </a:r>
            <a:r>
              <a:rPr lang="en-US" sz="1600" dirty="0" smtClean="0">
                <a:latin typeface="Courier"/>
                <a:cs typeface="Courier"/>
              </a:rPr>
              <a:t/>
            </a:r>
            <a:br>
              <a:rPr lang="en-US" sz="1600" dirty="0" smtClean="0">
                <a:latin typeface="Courier"/>
                <a:cs typeface="Courier"/>
              </a:rPr>
            </a:br>
            <a:r>
              <a:rPr lang="en-US" sz="1600" dirty="0" smtClean="0">
                <a:latin typeface="Courier"/>
                <a:cs typeface="Courier"/>
              </a:rPr>
              <a:t>    # code for </a:t>
            </a:r>
            <a:r>
              <a:rPr lang="en-US" sz="1600" dirty="0" err="1" smtClean="0">
                <a:latin typeface="Courier"/>
                <a:cs typeface="Courier"/>
              </a:rPr>
              <a:t>drawBody</a:t>
            </a:r>
            <a:endParaRPr lang="en-US" sz="16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    </a:t>
            </a:r>
            <a:r>
              <a:rPr lang="en-US" sz="1600" dirty="0" err="1" smtClean="0">
                <a:latin typeface="Courier"/>
                <a:cs typeface="Courier"/>
              </a:rPr>
              <a:t>def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drawLegs</a:t>
            </a:r>
            <a:r>
              <a:rPr lang="en-US" sz="1600" dirty="0" smtClean="0">
                <a:latin typeface="Courier"/>
                <a:cs typeface="Courier"/>
              </a:rPr>
              <a:t>(self):</a:t>
            </a:r>
          </a:p>
          <a:p>
            <a:pPr marL="0" indent="0">
              <a:buNone/>
            </a:pP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  &lt;code to draw legs&gt;</a:t>
            </a:r>
            <a:endParaRPr lang="en-US" sz="1600" dirty="0">
              <a:latin typeface="Courier"/>
              <a:cs typeface="Courier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71222" y="1600200"/>
            <a:ext cx="401557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1600" dirty="0" smtClean="0">
                <a:latin typeface="Courier"/>
                <a:cs typeface="Courier"/>
              </a:rPr>
              <a:t>class Woman:</a:t>
            </a:r>
          </a:p>
          <a:p>
            <a:pPr marL="0" indent="0">
              <a:buFont typeface="Arial"/>
              <a:buNone/>
            </a:pPr>
            <a:r>
              <a:rPr lang="en-US" sz="1600" dirty="0" smtClean="0">
                <a:latin typeface="Courier"/>
                <a:cs typeface="Courier"/>
              </a:rPr>
              <a:t>    </a:t>
            </a:r>
            <a:r>
              <a:rPr lang="en-US" sz="1600" dirty="0" err="1" smtClean="0">
                <a:latin typeface="Courier"/>
                <a:cs typeface="Courier"/>
              </a:rPr>
              <a:t>def</a:t>
            </a:r>
            <a:r>
              <a:rPr lang="en-US" sz="1600" dirty="0" smtClean="0">
                <a:latin typeface="Courier"/>
                <a:cs typeface="Courier"/>
              </a:rPr>
              <a:t> __</a:t>
            </a:r>
            <a:r>
              <a:rPr lang="en-US" sz="1600" dirty="0" err="1" smtClean="0">
                <a:latin typeface="Courier"/>
                <a:cs typeface="Courier"/>
              </a:rPr>
              <a:t>init</a:t>
            </a:r>
            <a:r>
              <a:rPr lang="en-US" sz="1600" dirty="0" smtClean="0">
                <a:latin typeface="Courier"/>
                <a:cs typeface="Courier"/>
              </a:rPr>
              <a:t>__(self, x, y):</a:t>
            </a:r>
          </a:p>
          <a:p>
            <a:pPr marL="0" indent="0">
              <a:buFont typeface="Arial"/>
              <a:buNone/>
            </a:pPr>
            <a:r>
              <a:rPr lang="en-US" sz="1600" dirty="0" smtClean="0">
                <a:latin typeface="Courier"/>
                <a:cs typeface="Courier"/>
              </a:rPr>
              <a:t>        </a:t>
            </a:r>
            <a:r>
              <a:rPr lang="en-US" sz="1600" dirty="0" err="1" smtClean="0">
                <a:latin typeface="Courier"/>
                <a:cs typeface="Courier"/>
              </a:rPr>
              <a:t>self._x</a:t>
            </a:r>
            <a:r>
              <a:rPr lang="en-US" sz="1600" dirty="0" smtClean="0">
                <a:latin typeface="Courier"/>
                <a:cs typeface="Courier"/>
              </a:rPr>
              <a:t> = x</a:t>
            </a:r>
          </a:p>
          <a:p>
            <a:pPr marL="0" indent="0">
              <a:buFont typeface="Arial"/>
              <a:buNone/>
            </a:pPr>
            <a:r>
              <a:rPr lang="en-US" sz="1600" dirty="0" smtClean="0">
                <a:latin typeface="Courier"/>
                <a:cs typeface="Courier"/>
              </a:rPr>
              <a:t>        </a:t>
            </a:r>
            <a:r>
              <a:rPr lang="en-US" sz="1600" dirty="0" err="1" smtClean="0">
                <a:latin typeface="Courier"/>
                <a:cs typeface="Courier"/>
              </a:rPr>
              <a:t>self._y</a:t>
            </a:r>
            <a:r>
              <a:rPr lang="en-US" sz="1600" dirty="0" smtClean="0">
                <a:latin typeface="Courier"/>
                <a:cs typeface="Courier"/>
              </a:rPr>
              <a:t> = y</a:t>
            </a:r>
          </a:p>
          <a:p>
            <a:pPr marL="0" indent="0">
              <a:buFont typeface="Arial"/>
              <a:buNone/>
            </a:pPr>
            <a:r>
              <a:rPr lang="en-US" sz="1600" dirty="0" smtClean="0">
                <a:latin typeface="Courier"/>
                <a:cs typeface="Courier"/>
              </a:rPr>
              <a:t>    </a:t>
            </a:r>
            <a:r>
              <a:rPr lang="en-US" sz="1600" dirty="0" err="1" smtClean="0">
                <a:latin typeface="Courier"/>
                <a:cs typeface="Courier"/>
              </a:rPr>
              <a:t>def</a:t>
            </a:r>
            <a:r>
              <a:rPr lang="en-US" sz="1600" dirty="0" smtClean="0">
                <a:latin typeface="Courier"/>
                <a:cs typeface="Courier"/>
              </a:rPr>
              <a:t> draw(self):</a:t>
            </a:r>
          </a:p>
          <a:p>
            <a:pPr marL="0" indent="0">
              <a:buFont typeface="Arial"/>
              <a:buNone/>
            </a:pPr>
            <a:r>
              <a:rPr lang="en-US" sz="1600" dirty="0" smtClean="0">
                <a:latin typeface="Courier"/>
                <a:cs typeface="Courier"/>
              </a:rPr>
              <a:t>        </a:t>
            </a:r>
            <a:r>
              <a:rPr lang="en-US" sz="1600" dirty="0" err="1" smtClean="0">
                <a:latin typeface="Courier"/>
                <a:cs typeface="Courier"/>
              </a:rPr>
              <a:t>self.drawHead</a:t>
            </a:r>
            <a:r>
              <a:rPr lang="en-US" sz="1600" dirty="0" smtClean="0">
                <a:latin typeface="Courier"/>
                <a:cs typeface="Courier"/>
              </a:rPr>
              <a:t>()</a:t>
            </a:r>
          </a:p>
          <a:p>
            <a:pPr marL="0" indent="0">
              <a:buFont typeface="Arial"/>
              <a:buNone/>
            </a:pPr>
            <a:r>
              <a:rPr lang="en-US" sz="1600" dirty="0" smtClean="0">
                <a:latin typeface="Courier"/>
                <a:cs typeface="Courier"/>
              </a:rPr>
              <a:t>        </a:t>
            </a:r>
            <a:r>
              <a:rPr lang="en-US" sz="1600" dirty="0" err="1" smtClean="0">
                <a:latin typeface="Courier"/>
                <a:cs typeface="Courier"/>
              </a:rPr>
              <a:t>self.drawBody</a:t>
            </a:r>
            <a:r>
              <a:rPr lang="en-US" sz="1600" dirty="0" smtClean="0">
                <a:latin typeface="Courier"/>
                <a:cs typeface="Courier"/>
              </a:rPr>
              <a:t>()</a:t>
            </a:r>
          </a:p>
          <a:p>
            <a:pPr marL="0" indent="0">
              <a:buFont typeface="Arial"/>
              <a:buNone/>
            </a:pPr>
            <a:r>
              <a:rPr lang="en-US" sz="1600" dirty="0" smtClean="0">
                <a:latin typeface="Courier"/>
                <a:cs typeface="Courier"/>
              </a:rPr>
              <a:t>        </a:t>
            </a:r>
            <a:r>
              <a:rPr lang="en-US" sz="1600" dirty="0" err="1" smtClean="0">
                <a:latin typeface="Courier"/>
                <a:cs typeface="Courier"/>
              </a:rPr>
              <a:t>self.drawArms</a:t>
            </a:r>
            <a:r>
              <a:rPr lang="en-US" sz="1600" dirty="0" smtClean="0">
                <a:latin typeface="Courier"/>
                <a:cs typeface="Courier"/>
              </a:rPr>
              <a:t>()</a:t>
            </a:r>
          </a:p>
          <a:p>
            <a:pPr marL="0" indent="0">
              <a:buFont typeface="Arial"/>
              <a:buNone/>
            </a:pPr>
            <a:r>
              <a:rPr lang="en-US" sz="1600" dirty="0" smtClean="0">
                <a:latin typeface="Courier"/>
                <a:cs typeface="Courier"/>
              </a:rPr>
              <a:t>        </a:t>
            </a:r>
            <a:r>
              <a:rPr lang="en-US" sz="1600" dirty="0" err="1" smtClean="0">
                <a:latin typeface="Courier"/>
                <a:cs typeface="Courier"/>
              </a:rPr>
              <a:t>self.drawLegs</a:t>
            </a:r>
            <a:r>
              <a:rPr lang="en-US" sz="1600" dirty="0" smtClean="0">
                <a:latin typeface="Courier"/>
                <a:cs typeface="Courier"/>
              </a:rPr>
              <a:t>()</a:t>
            </a:r>
          </a:p>
          <a:p>
            <a:pPr marL="0" indent="0">
              <a:buFont typeface="Arial"/>
              <a:buNone/>
            </a:pPr>
            <a:r>
              <a:rPr lang="en-US" sz="1600" dirty="0" smtClean="0">
                <a:latin typeface="Courier"/>
                <a:cs typeface="Courier"/>
              </a:rPr>
              <a:t>    </a:t>
            </a:r>
            <a:r>
              <a:rPr lang="en-US" sz="1600" dirty="0" err="1" smtClean="0">
                <a:latin typeface="Courier"/>
                <a:cs typeface="Courier"/>
              </a:rPr>
              <a:t>def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drawHead</a:t>
            </a:r>
            <a:r>
              <a:rPr lang="en-US" sz="1600" dirty="0" smtClean="0">
                <a:latin typeface="Courier"/>
                <a:cs typeface="Courier"/>
              </a:rPr>
              <a:t>(self):</a:t>
            </a:r>
          </a:p>
          <a:p>
            <a:pPr marL="0" indent="0">
              <a:buFont typeface="Arial"/>
              <a:buNone/>
            </a:pPr>
            <a:r>
              <a:rPr lang="en-US" sz="1600" dirty="0" smtClean="0">
                <a:latin typeface="Courier"/>
                <a:cs typeface="Courier"/>
              </a:rPr>
              <a:t>        &lt;code here&gt;</a:t>
            </a:r>
          </a:p>
          <a:p>
            <a:pPr marL="0" indent="0">
              <a:buNone/>
            </a:pP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# </a:t>
            </a:r>
            <a:r>
              <a:rPr lang="en-US" sz="1600" dirty="0">
                <a:latin typeface="Courier"/>
                <a:cs typeface="Courier"/>
              </a:rPr>
              <a:t>code for </a:t>
            </a:r>
            <a:r>
              <a:rPr lang="en-US" sz="1600" dirty="0" err="1">
                <a:latin typeface="Courier"/>
                <a:cs typeface="Courier"/>
              </a:rPr>
              <a:t>drawArms</a:t>
            </a:r>
            <a:r>
              <a:rPr lang="en-US" sz="1600" dirty="0">
                <a:latin typeface="Courier"/>
                <a:cs typeface="Courier"/>
              </a:rPr>
              <a:t/>
            </a:r>
            <a:br>
              <a:rPr lang="en-US" sz="1600" dirty="0">
                <a:latin typeface="Courier"/>
                <a:cs typeface="Courier"/>
              </a:rPr>
            </a:br>
            <a:r>
              <a:rPr lang="en-US" sz="1600" dirty="0">
                <a:latin typeface="Courier"/>
                <a:cs typeface="Courier"/>
              </a:rPr>
              <a:t>    # code for </a:t>
            </a:r>
            <a:r>
              <a:rPr lang="en-US" sz="1600" dirty="0" err="1">
                <a:latin typeface="Courier"/>
                <a:cs typeface="Courier"/>
              </a:rPr>
              <a:t>drawBody</a:t>
            </a:r>
            <a:endParaRPr lang="en-US" sz="1600" dirty="0" smtClean="0">
              <a:latin typeface="Courier"/>
              <a:cs typeface="Courier"/>
            </a:endParaRPr>
          </a:p>
          <a:p>
            <a:pPr marL="0" indent="0">
              <a:buFont typeface="Arial"/>
              <a:buNone/>
            </a:pPr>
            <a:r>
              <a:rPr lang="en-US" sz="1600" dirty="0" smtClean="0">
                <a:latin typeface="Courier"/>
                <a:cs typeface="Courier"/>
              </a:rPr>
              <a:t>    </a:t>
            </a:r>
            <a:r>
              <a:rPr lang="en-US" sz="1600" dirty="0" err="1" smtClean="0">
                <a:latin typeface="Courier"/>
                <a:cs typeface="Courier"/>
              </a:rPr>
              <a:t>def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drawLegs</a:t>
            </a:r>
            <a:r>
              <a:rPr lang="en-US" sz="1600" dirty="0" smtClean="0">
                <a:latin typeface="Courier"/>
                <a:cs typeface="Courier"/>
              </a:rPr>
              <a:t>(self):</a:t>
            </a:r>
          </a:p>
          <a:p>
            <a:pPr marL="0" indent="0">
              <a:buFont typeface="Arial"/>
              <a:buNone/>
            </a:pPr>
            <a:r>
              <a:rPr lang="en-US" sz="1600" dirty="0" smtClean="0">
                <a:latin typeface="Courier"/>
                <a:cs typeface="Courier"/>
              </a:rPr>
              <a:t>        &lt;code to draw skirt&gt;</a:t>
            </a:r>
            <a:endParaRPr lang="en-US" sz="16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9445840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Lots of duplicate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what?  Who cares?</a:t>
            </a:r>
          </a:p>
          <a:p>
            <a:endParaRPr lang="en-US" dirty="0"/>
          </a:p>
          <a:p>
            <a:r>
              <a:rPr lang="en-US" dirty="0" smtClean="0"/>
              <a:t>Duplicate code </a:t>
            </a:r>
            <a:r>
              <a:rPr lang="en-US" dirty="0" smtClean="0">
                <a:sym typeface="Wingdings"/>
              </a:rPr>
              <a:t></a:t>
            </a:r>
          </a:p>
          <a:p>
            <a:pPr lvl="1"/>
            <a:r>
              <a:rPr lang="en-US" dirty="0" smtClean="0">
                <a:sym typeface="Wingdings"/>
              </a:rPr>
              <a:t>more places to make errors</a:t>
            </a:r>
          </a:p>
          <a:p>
            <a:pPr lvl="1"/>
            <a:r>
              <a:rPr lang="en-US" dirty="0" smtClean="0">
                <a:sym typeface="Wingdings"/>
              </a:rPr>
              <a:t>more places to fix errors</a:t>
            </a:r>
          </a:p>
          <a:p>
            <a:pPr lvl="1"/>
            <a:r>
              <a:rPr lang="en-US" dirty="0" smtClean="0">
                <a:sym typeface="Wingdings"/>
              </a:rPr>
              <a:t>inconsistent fixes</a:t>
            </a:r>
          </a:p>
          <a:p>
            <a:pPr lvl="1"/>
            <a:r>
              <a:rPr lang="en-US" dirty="0" smtClean="0">
                <a:sym typeface="Wingdings"/>
              </a:rPr>
              <a:t>more typing</a:t>
            </a:r>
          </a:p>
          <a:p>
            <a:pPr lvl="1"/>
            <a:r>
              <a:rPr lang="en-US" dirty="0" smtClean="0">
                <a:sym typeface="Wingdings"/>
              </a:rPr>
              <a:t>more places to add new 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566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Solution: a Person class instead of Man/Woman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7368" y="1600200"/>
            <a:ext cx="4609432" cy="4950326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class Person: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</a:t>
            </a:r>
            <a:r>
              <a:rPr lang="en-US" dirty="0" err="1" smtClean="0">
                <a:latin typeface="Courier"/>
                <a:cs typeface="Courier"/>
              </a:rPr>
              <a:t>def</a:t>
            </a:r>
            <a:r>
              <a:rPr lang="en-US" dirty="0" smtClean="0">
                <a:latin typeface="Courier"/>
                <a:cs typeface="Courier"/>
              </a:rPr>
              <a:t> __</a:t>
            </a:r>
            <a:r>
              <a:rPr lang="en-US" dirty="0" err="1" smtClean="0">
                <a:latin typeface="Courier"/>
                <a:cs typeface="Courier"/>
              </a:rPr>
              <a:t>init</a:t>
            </a:r>
            <a:r>
              <a:rPr lang="en-US" dirty="0" smtClean="0">
                <a:latin typeface="Courier"/>
                <a:cs typeface="Courier"/>
              </a:rPr>
              <a:t>__(self, x, y, 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gen</a:t>
            </a:r>
            <a:r>
              <a:rPr lang="en-US" dirty="0" smtClean="0">
                <a:latin typeface="Courier"/>
                <a:cs typeface="Courier"/>
              </a:rPr>
              <a:t>):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    </a:t>
            </a:r>
            <a:r>
              <a:rPr lang="en-US" dirty="0" err="1" smtClean="0">
                <a:latin typeface="Courier"/>
                <a:cs typeface="Courier"/>
              </a:rPr>
              <a:t>self._x</a:t>
            </a:r>
            <a:r>
              <a:rPr lang="en-US" dirty="0" smtClean="0">
                <a:latin typeface="Courier"/>
                <a:cs typeface="Courier"/>
              </a:rPr>
              <a:t> = x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    </a:t>
            </a:r>
            <a:r>
              <a:rPr lang="en-US" dirty="0" err="1" smtClean="0">
                <a:latin typeface="Courier"/>
                <a:cs typeface="Courier"/>
              </a:rPr>
              <a:t>self._y</a:t>
            </a:r>
            <a:r>
              <a:rPr lang="en-US" dirty="0" smtClean="0">
                <a:latin typeface="Courier"/>
                <a:cs typeface="Courier"/>
              </a:rPr>
              <a:t> = y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    </a:t>
            </a:r>
            <a:r>
              <a:rPr lang="en-US" dirty="0" err="1" smtClean="0">
                <a:solidFill>
                  <a:srgbClr val="FF0000"/>
                </a:solidFill>
                <a:latin typeface="Courier"/>
                <a:cs typeface="Courier"/>
              </a:rPr>
              <a:t>self._gender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 = gen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</a:t>
            </a:r>
            <a:r>
              <a:rPr lang="en-US" dirty="0" err="1" smtClean="0">
                <a:latin typeface="Courier"/>
                <a:cs typeface="Courier"/>
              </a:rPr>
              <a:t>def</a:t>
            </a:r>
            <a:r>
              <a:rPr lang="en-US" dirty="0" smtClean="0">
                <a:latin typeface="Courier"/>
                <a:cs typeface="Courier"/>
              </a:rPr>
              <a:t> draw(self):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    </a:t>
            </a:r>
            <a:r>
              <a:rPr lang="en-US" dirty="0" err="1" smtClean="0">
                <a:latin typeface="Courier"/>
                <a:cs typeface="Courier"/>
              </a:rPr>
              <a:t>self.drawHead</a:t>
            </a:r>
            <a:r>
              <a:rPr lang="en-US" dirty="0" smtClean="0">
                <a:latin typeface="Courier"/>
                <a:cs typeface="Courier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    </a:t>
            </a:r>
            <a:r>
              <a:rPr lang="en-US" dirty="0" err="1" smtClean="0">
                <a:latin typeface="Courier"/>
                <a:cs typeface="Courier"/>
              </a:rPr>
              <a:t>self.drawBody</a:t>
            </a:r>
            <a:r>
              <a:rPr lang="en-US" dirty="0" smtClean="0">
                <a:latin typeface="Courier"/>
                <a:cs typeface="Courier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    </a:t>
            </a:r>
            <a:r>
              <a:rPr lang="en-US" dirty="0" err="1" smtClean="0">
                <a:latin typeface="Courier"/>
                <a:cs typeface="Courier"/>
              </a:rPr>
              <a:t>self.drawArms</a:t>
            </a:r>
            <a:r>
              <a:rPr lang="en-US" dirty="0" smtClean="0">
                <a:latin typeface="Courier"/>
                <a:cs typeface="Courier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    </a:t>
            </a:r>
            <a:r>
              <a:rPr lang="en-US" dirty="0" err="1" smtClean="0">
                <a:latin typeface="Courier"/>
                <a:cs typeface="Courier"/>
              </a:rPr>
              <a:t>self.drawLegs</a:t>
            </a:r>
            <a:r>
              <a:rPr lang="en-US" dirty="0" smtClean="0">
                <a:latin typeface="Courier"/>
                <a:cs typeface="Courier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# </a:t>
            </a:r>
            <a:r>
              <a:rPr lang="en-US" dirty="0" err="1" smtClean="0">
                <a:latin typeface="Courier"/>
                <a:cs typeface="Courier"/>
              </a:rPr>
              <a:t>drawHead</a:t>
            </a:r>
            <a:r>
              <a:rPr lang="en-US" dirty="0" smtClean="0">
                <a:latin typeface="Courier"/>
                <a:cs typeface="Courier"/>
              </a:rPr>
              <a:t>, Body, Arms code…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</a:t>
            </a:r>
            <a:r>
              <a:rPr lang="en-US" dirty="0" err="1" smtClean="0">
                <a:latin typeface="Courier"/>
                <a:cs typeface="Courier"/>
              </a:rPr>
              <a:t>def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drawLegs</a:t>
            </a:r>
            <a:r>
              <a:rPr lang="en-US" dirty="0" smtClean="0">
                <a:latin typeface="Courier"/>
                <a:cs typeface="Courier"/>
              </a:rPr>
              <a:t>(self):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    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if </a:t>
            </a:r>
            <a:r>
              <a:rPr lang="en-US" dirty="0" err="1" smtClean="0">
                <a:solidFill>
                  <a:srgbClr val="FF0000"/>
                </a:solidFill>
                <a:latin typeface="Courier"/>
                <a:cs typeface="Courier"/>
              </a:rPr>
              <a:t>self._gender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 == "F":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            </a:t>
            </a:r>
            <a:r>
              <a:rPr lang="en-US" dirty="0" err="1" smtClean="0">
                <a:solidFill>
                  <a:srgbClr val="FF0000"/>
                </a:solidFill>
                <a:latin typeface="Courier"/>
                <a:cs typeface="Courier"/>
              </a:rPr>
              <a:t>self.drawSkirtAndLegs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	    else: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	        </a:t>
            </a:r>
            <a:r>
              <a:rPr lang="en-US" dirty="0" err="1" smtClean="0">
                <a:solidFill>
                  <a:srgbClr val="FF0000"/>
                </a:solidFill>
                <a:latin typeface="Courier"/>
                <a:cs typeface="Courier"/>
              </a:rPr>
              <a:t>self.drawHairyLegs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()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   </a:t>
            </a:r>
            <a:r>
              <a:rPr lang="en-US" dirty="0" err="1" smtClean="0">
                <a:solidFill>
                  <a:srgbClr val="FF0000"/>
                </a:solidFill>
                <a:latin typeface="Courier"/>
                <a:cs typeface="Courier"/>
              </a:rPr>
              <a:t>def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ourier"/>
                <a:cs typeface="Courier"/>
              </a:rPr>
              <a:t>drawHairyLegs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(self):</a:t>
            </a:r>
            <a:b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</a:b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        &lt;code&gt;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   </a:t>
            </a:r>
            <a:r>
              <a:rPr lang="en-US" dirty="0" err="1" smtClean="0">
                <a:solidFill>
                  <a:srgbClr val="FF0000"/>
                </a:solidFill>
                <a:latin typeface="Courier"/>
                <a:cs typeface="Courier"/>
              </a:rPr>
              <a:t>def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ourier"/>
                <a:cs typeface="Courier"/>
              </a:rPr>
              <a:t>drawSkirtAndLegs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(self):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       &lt;code&gt;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199" y="1600200"/>
            <a:ext cx="4195707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1500" dirty="0" smtClean="0">
                <a:latin typeface="Courier"/>
                <a:cs typeface="Courier"/>
              </a:rPr>
              <a:t>class Man:</a:t>
            </a:r>
          </a:p>
          <a:p>
            <a:pPr marL="0" indent="0">
              <a:buFont typeface="Arial"/>
              <a:buNone/>
            </a:pPr>
            <a:r>
              <a:rPr lang="en-US" sz="1500" dirty="0" smtClean="0">
                <a:latin typeface="Courier"/>
                <a:cs typeface="Courier"/>
              </a:rPr>
              <a:t>    </a:t>
            </a:r>
            <a:r>
              <a:rPr lang="en-US" sz="1500" dirty="0" err="1" smtClean="0">
                <a:latin typeface="Courier"/>
                <a:cs typeface="Courier"/>
              </a:rPr>
              <a:t>def</a:t>
            </a:r>
            <a:r>
              <a:rPr lang="en-US" sz="1500" dirty="0" smtClean="0">
                <a:latin typeface="Courier"/>
                <a:cs typeface="Courier"/>
              </a:rPr>
              <a:t> __</a:t>
            </a:r>
            <a:r>
              <a:rPr lang="en-US" sz="1500" dirty="0" err="1" smtClean="0">
                <a:latin typeface="Courier"/>
                <a:cs typeface="Courier"/>
              </a:rPr>
              <a:t>init</a:t>
            </a:r>
            <a:r>
              <a:rPr lang="en-US" sz="1500" dirty="0" smtClean="0">
                <a:latin typeface="Courier"/>
                <a:cs typeface="Courier"/>
              </a:rPr>
              <a:t>__(self, x, y):</a:t>
            </a:r>
          </a:p>
          <a:p>
            <a:pPr marL="0" indent="0">
              <a:buFont typeface="Arial"/>
              <a:buNone/>
            </a:pPr>
            <a:r>
              <a:rPr lang="en-US" sz="1500" dirty="0" smtClean="0">
                <a:latin typeface="Courier"/>
                <a:cs typeface="Courier"/>
              </a:rPr>
              <a:t>        </a:t>
            </a:r>
            <a:r>
              <a:rPr lang="en-US" sz="1500" dirty="0" err="1" smtClean="0">
                <a:latin typeface="Courier"/>
                <a:cs typeface="Courier"/>
              </a:rPr>
              <a:t>self._x</a:t>
            </a:r>
            <a:r>
              <a:rPr lang="en-US" sz="1500" dirty="0" smtClean="0">
                <a:latin typeface="Courier"/>
                <a:cs typeface="Courier"/>
              </a:rPr>
              <a:t> = x</a:t>
            </a:r>
          </a:p>
          <a:p>
            <a:pPr marL="0" indent="0">
              <a:buFont typeface="Arial"/>
              <a:buNone/>
            </a:pPr>
            <a:r>
              <a:rPr lang="en-US" sz="1500" dirty="0" smtClean="0">
                <a:latin typeface="Courier"/>
                <a:cs typeface="Courier"/>
              </a:rPr>
              <a:t>        </a:t>
            </a:r>
            <a:r>
              <a:rPr lang="en-US" sz="1500" dirty="0" err="1" smtClean="0">
                <a:latin typeface="Courier"/>
                <a:cs typeface="Courier"/>
              </a:rPr>
              <a:t>self._y</a:t>
            </a:r>
            <a:r>
              <a:rPr lang="en-US" sz="1500" dirty="0" smtClean="0">
                <a:latin typeface="Courier"/>
                <a:cs typeface="Courier"/>
              </a:rPr>
              <a:t> = y</a:t>
            </a:r>
          </a:p>
          <a:p>
            <a:pPr marL="0" indent="0">
              <a:buFont typeface="Arial"/>
              <a:buNone/>
            </a:pPr>
            <a:r>
              <a:rPr lang="en-US" sz="1500" dirty="0" smtClean="0">
                <a:latin typeface="Courier"/>
                <a:cs typeface="Courier"/>
              </a:rPr>
              <a:t>    </a:t>
            </a:r>
            <a:r>
              <a:rPr lang="en-US" sz="1500" dirty="0" err="1" smtClean="0">
                <a:latin typeface="Courier"/>
                <a:cs typeface="Courier"/>
              </a:rPr>
              <a:t>def</a:t>
            </a:r>
            <a:r>
              <a:rPr lang="en-US" sz="1500" dirty="0" smtClean="0">
                <a:latin typeface="Courier"/>
                <a:cs typeface="Courier"/>
              </a:rPr>
              <a:t> draw(self):</a:t>
            </a:r>
          </a:p>
          <a:p>
            <a:pPr marL="0" indent="0">
              <a:buFont typeface="Arial"/>
              <a:buNone/>
            </a:pPr>
            <a:r>
              <a:rPr lang="en-US" sz="1500" dirty="0" smtClean="0">
                <a:latin typeface="Courier"/>
                <a:cs typeface="Courier"/>
              </a:rPr>
              <a:t>        </a:t>
            </a:r>
            <a:r>
              <a:rPr lang="en-US" sz="1500" dirty="0" err="1" smtClean="0">
                <a:latin typeface="Courier"/>
                <a:cs typeface="Courier"/>
              </a:rPr>
              <a:t>self.drawHead</a:t>
            </a:r>
            <a:r>
              <a:rPr lang="en-US" sz="1500" dirty="0" smtClean="0">
                <a:latin typeface="Courier"/>
                <a:cs typeface="Courier"/>
              </a:rPr>
              <a:t>()</a:t>
            </a:r>
          </a:p>
          <a:p>
            <a:pPr marL="0" indent="0">
              <a:buFont typeface="Arial"/>
              <a:buNone/>
            </a:pPr>
            <a:r>
              <a:rPr lang="en-US" sz="1500" dirty="0" smtClean="0">
                <a:latin typeface="Courier"/>
                <a:cs typeface="Courier"/>
              </a:rPr>
              <a:t>        </a:t>
            </a:r>
            <a:r>
              <a:rPr lang="en-US" sz="1500" dirty="0" err="1" smtClean="0">
                <a:latin typeface="Courier"/>
                <a:cs typeface="Courier"/>
              </a:rPr>
              <a:t>self.drawBody</a:t>
            </a:r>
            <a:r>
              <a:rPr lang="en-US" sz="1500" dirty="0" smtClean="0">
                <a:latin typeface="Courier"/>
                <a:cs typeface="Courier"/>
              </a:rPr>
              <a:t>()</a:t>
            </a:r>
          </a:p>
          <a:p>
            <a:pPr marL="0" indent="0">
              <a:buFont typeface="Arial"/>
              <a:buNone/>
            </a:pPr>
            <a:r>
              <a:rPr lang="en-US" sz="1500" dirty="0" smtClean="0">
                <a:latin typeface="Courier"/>
                <a:cs typeface="Courier"/>
              </a:rPr>
              <a:t>        </a:t>
            </a:r>
            <a:r>
              <a:rPr lang="en-US" sz="1500" dirty="0" err="1" smtClean="0">
                <a:latin typeface="Courier"/>
                <a:cs typeface="Courier"/>
              </a:rPr>
              <a:t>self.drawArms</a:t>
            </a:r>
            <a:r>
              <a:rPr lang="en-US" sz="1500" dirty="0" smtClean="0">
                <a:latin typeface="Courier"/>
                <a:cs typeface="Courier"/>
              </a:rPr>
              <a:t>()</a:t>
            </a:r>
          </a:p>
          <a:p>
            <a:pPr marL="0" indent="0">
              <a:buFont typeface="Arial"/>
              <a:buNone/>
            </a:pPr>
            <a:r>
              <a:rPr lang="en-US" sz="1500" dirty="0" smtClean="0">
                <a:latin typeface="Courier"/>
                <a:cs typeface="Courier"/>
              </a:rPr>
              <a:t>        </a:t>
            </a:r>
            <a:r>
              <a:rPr lang="en-US" sz="1500" dirty="0" err="1" smtClean="0">
                <a:latin typeface="Courier"/>
                <a:cs typeface="Courier"/>
              </a:rPr>
              <a:t>self.drawLegs</a:t>
            </a:r>
            <a:r>
              <a:rPr lang="en-US" sz="1500" dirty="0" smtClean="0">
                <a:latin typeface="Courier"/>
                <a:cs typeface="Courier"/>
              </a:rPr>
              <a:t>()</a:t>
            </a:r>
          </a:p>
          <a:p>
            <a:pPr marL="0" indent="0">
              <a:buNone/>
            </a:pPr>
            <a:r>
              <a:rPr lang="en-US" sz="1500" dirty="0" smtClean="0">
                <a:latin typeface="Courier"/>
                <a:cs typeface="Courier"/>
              </a:rPr>
              <a:t>    </a:t>
            </a:r>
            <a:r>
              <a:rPr lang="en-US" sz="1500" dirty="0">
                <a:latin typeface="Courier"/>
                <a:cs typeface="Courier"/>
              </a:rPr>
              <a:t># </a:t>
            </a:r>
            <a:r>
              <a:rPr lang="en-US" sz="1500" dirty="0" err="1">
                <a:latin typeface="Courier"/>
                <a:cs typeface="Courier"/>
              </a:rPr>
              <a:t>drawHead</a:t>
            </a:r>
            <a:r>
              <a:rPr lang="en-US" sz="1500" dirty="0">
                <a:latin typeface="Courier"/>
                <a:cs typeface="Courier"/>
              </a:rPr>
              <a:t>, Body, Arms code</a:t>
            </a:r>
            <a:r>
              <a:rPr lang="en-US" sz="1500" dirty="0" smtClean="0">
                <a:latin typeface="Courier"/>
                <a:cs typeface="Courier"/>
              </a:rPr>
              <a:t>…</a:t>
            </a:r>
          </a:p>
          <a:p>
            <a:pPr marL="0" indent="0">
              <a:buNone/>
            </a:pPr>
            <a:r>
              <a:rPr lang="en-US" sz="1500" dirty="0" smtClean="0">
                <a:latin typeface="Courier"/>
                <a:cs typeface="Courier"/>
              </a:rPr>
              <a:t>    </a:t>
            </a:r>
            <a:r>
              <a:rPr lang="en-US" sz="1500" dirty="0" err="1" smtClean="0">
                <a:latin typeface="Courier"/>
                <a:cs typeface="Courier"/>
              </a:rPr>
              <a:t>def</a:t>
            </a:r>
            <a:r>
              <a:rPr lang="en-US" sz="1500" dirty="0" smtClean="0">
                <a:latin typeface="Courier"/>
                <a:cs typeface="Courier"/>
              </a:rPr>
              <a:t> </a:t>
            </a:r>
            <a:r>
              <a:rPr lang="en-US" sz="1500" dirty="0" err="1" smtClean="0">
                <a:latin typeface="Courier"/>
                <a:cs typeface="Courier"/>
              </a:rPr>
              <a:t>drawLegs</a:t>
            </a:r>
            <a:r>
              <a:rPr lang="en-US" sz="1500" dirty="0" smtClean="0">
                <a:latin typeface="Courier"/>
                <a:cs typeface="Courier"/>
              </a:rPr>
              <a:t>(self):</a:t>
            </a:r>
          </a:p>
          <a:p>
            <a:pPr marL="0" indent="0">
              <a:buFont typeface="Arial"/>
              <a:buNone/>
            </a:pPr>
            <a:r>
              <a:rPr lang="en-US" sz="1500" dirty="0" smtClean="0">
                <a:latin typeface="Courier"/>
                <a:cs typeface="Courier"/>
              </a:rPr>
              <a:t>        &lt;code to draw legs&gt;</a:t>
            </a:r>
            <a:endParaRPr lang="en-US" sz="15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8455778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Evaluate this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+  Much less code in Person than in Man + Woman.</a:t>
            </a:r>
          </a:p>
          <a:p>
            <a:pPr marL="0" indent="0">
              <a:buNone/>
            </a:pPr>
            <a:r>
              <a:rPr lang="en-US" dirty="0" smtClean="0"/>
              <a:t>+  Only 1 class.  (Less is almost always better.)</a:t>
            </a:r>
          </a:p>
          <a:p>
            <a:pPr marL="0" indent="0">
              <a:buNone/>
            </a:pPr>
            <a:r>
              <a:rPr lang="en-US" b="0" i="0" dirty="0" smtClean="0">
                <a:latin typeface="ＭＳ ゴシック"/>
                <a:ea typeface="ＭＳ ゴシック"/>
                <a:cs typeface="ＭＳ ゴシック"/>
              </a:rPr>
              <a:t>− </a:t>
            </a:r>
            <a:r>
              <a:rPr lang="en-US" dirty="0" smtClean="0"/>
              <a:t>Does not scale well:</a:t>
            </a:r>
          </a:p>
          <a:p>
            <a:pPr marL="0" indent="0">
              <a:buNone/>
            </a:pPr>
            <a:r>
              <a:rPr lang="en-US" dirty="0" smtClean="0"/>
              <a:t>Consider: adding Alien now: 3 legs, that bend backwards.</a:t>
            </a:r>
          </a:p>
          <a:p>
            <a:pPr marL="0" indent="0">
              <a:buNone/>
            </a:pPr>
            <a:r>
              <a:rPr lang="en-US" sz="2600" dirty="0" err="1" smtClean="0">
                <a:latin typeface="Courier"/>
                <a:cs typeface="Courier"/>
              </a:rPr>
              <a:t>def</a:t>
            </a:r>
            <a:r>
              <a:rPr lang="en-US" sz="2600" dirty="0" smtClean="0">
                <a:latin typeface="Courier"/>
                <a:cs typeface="Courier"/>
              </a:rPr>
              <a:t> </a:t>
            </a:r>
            <a:r>
              <a:rPr lang="en-US" sz="2600" dirty="0" err="1" smtClean="0">
                <a:latin typeface="Courier"/>
                <a:cs typeface="Courier"/>
              </a:rPr>
              <a:t>drawLegs</a:t>
            </a:r>
            <a:r>
              <a:rPr lang="en-US" sz="2600" dirty="0" smtClean="0">
                <a:latin typeface="Courier"/>
                <a:cs typeface="Courier"/>
              </a:rPr>
              <a:t>(self):</a:t>
            </a:r>
          </a:p>
          <a:p>
            <a:pPr marL="0" indent="0">
              <a:buNone/>
            </a:pPr>
            <a:r>
              <a:rPr lang="en-US" sz="2600" dirty="0">
                <a:latin typeface="Courier"/>
                <a:cs typeface="Courier"/>
              </a:rPr>
              <a:t> </a:t>
            </a:r>
            <a:r>
              <a:rPr lang="en-US" sz="2600" dirty="0" smtClean="0">
                <a:latin typeface="Courier"/>
                <a:cs typeface="Courier"/>
              </a:rPr>
              <a:t>   if </a:t>
            </a:r>
            <a:r>
              <a:rPr lang="en-US" sz="2600" dirty="0" err="1" smtClean="0">
                <a:latin typeface="Courier"/>
                <a:cs typeface="Courier"/>
              </a:rPr>
              <a:t>self._gender</a:t>
            </a:r>
            <a:r>
              <a:rPr lang="en-US" sz="2600" dirty="0" smtClean="0">
                <a:latin typeface="Courier"/>
                <a:cs typeface="Courier"/>
              </a:rPr>
              <a:t> == “F”:</a:t>
            </a:r>
          </a:p>
          <a:p>
            <a:pPr marL="0" indent="0">
              <a:buNone/>
            </a:pPr>
            <a:r>
              <a:rPr lang="en-US" sz="2600" dirty="0">
                <a:latin typeface="Courier"/>
                <a:cs typeface="Courier"/>
              </a:rPr>
              <a:t> </a:t>
            </a:r>
            <a:r>
              <a:rPr lang="en-US" sz="2600" dirty="0" smtClean="0">
                <a:latin typeface="Courier"/>
                <a:cs typeface="Courier"/>
              </a:rPr>
              <a:t>       </a:t>
            </a:r>
            <a:r>
              <a:rPr lang="en-US" sz="2600" dirty="0" err="1" smtClean="0">
                <a:latin typeface="Courier"/>
                <a:cs typeface="Courier"/>
              </a:rPr>
              <a:t>self.drawSkirtAndLegs</a:t>
            </a:r>
            <a:r>
              <a:rPr lang="en-US" sz="2600" dirty="0" smtClean="0">
                <a:latin typeface="Courier"/>
                <a:cs typeface="Courier"/>
              </a:rPr>
              <a:t>()</a:t>
            </a:r>
          </a:p>
          <a:p>
            <a:pPr marL="0" indent="0">
              <a:buNone/>
            </a:pPr>
            <a:r>
              <a:rPr lang="en-US" sz="2600" dirty="0">
                <a:latin typeface="Courier"/>
                <a:cs typeface="Courier"/>
              </a:rPr>
              <a:t> </a:t>
            </a:r>
            <a:r>
              <a:rPr lang="en-US" sz="2600" dirty="0" smtClean="0">
                <a:latin typeface="Courier"/>
                <a:cs typeface="Courier"/>
              </a:rPr>
              <a:t>   </a:t>
            </a:r>
            <a:r>
              <a:rPr lang="en-US" sz="2600" dirty="0" err="1" smtClean="0">
                <a:latin typeface="Courier"/>
                <a:cs typeface="Courier"/>
              </a:rPr>
              <a:t>elif</a:t>
            </a:r>
            <a:r>
              <a:rPr lang="en-US" sz="2600" dirty="0" smtClean="0">
                <a:latin typeface="Courier"/>
                <a:cs typeface="Courier"/>
              </a:rPr>
              <a:t> </a:t>
            </a:r>
            <a:r>
              <a:rPr lang="en-US" sz="2600" dirty="0" err="1" smtClean="0">
                <a:latin typeface="Courier"/>
                <a:cs typeface="Courier"/>
              </a:rPr>
              <a:t>self._gender</a:t>
            </a:r>
            <a:r>
              <a:rPr lang="en-US" sz="2600" dirty="0" smtClean="0">
                <a:latin typeface="Courier"/>
                <a:cs typeface="Courier"/>
              </a:rPr>
              <a:t> == “M”:</a:t>
            </a:r>
          </a:p>
          <a:p>
            <a:pPr marL="0" indent="0">
              <a:buNone/>
            </a:pPr>
            <a:r>
              <a:rPr lang="en-US" sz="2600" dirty="0">
                <a:latin typeface="Courier"/>
                <a:cs typeface="Courier"/>
              </a:rPr>
              <a:t> </a:t>
            </a:r>
            <a:r>
              <a:rPr lang="en-US" sz="2600" dirty="0" smtClean="0">
                <a:latin typeface="Courier"/>
                <a:cs typeface="Courier"/>
              </a:rPr>
              <a:t>       </a:t>
            </a:r>
            <a:r>
              <a:rPr lang="en-US" sz="2600" dirty="0" err="1" smtClean="0">
                <a:latin typeface="Courier"/>
                <a:cs typeface="Courier"/>
              </a:rPr>
              <a:t>self.drawHairyLegs</a:t>
            </a:r>
            <a:r>
              <a:rPr lang="en-US" sz="2600" dirty="0" smtClean="0">
                <a:latin typeface="Courier"/>
                <a:cs typeface="Courier"/>
              </a:rPr>
              <a:t>()</a:t>
            </a:r>
          </a:p>
          <a:p>
            <a:pPr marL="0" indent="0">
              <a:buNone/>
            </a:pPr>
            <a:r>
              <a:rPr lang="en-US" sz="2600" dirty="0">
                <a:latin typeface="Courier"/>
                <a:cs typeface="Courier"/>
              </a:rPr>
              <a:t> </a:t>
            </a:r>
            <a:r>
              <a:rPr lang="en-US" sz="2600" dirty="0" smtClean="0">
                <a:latin typeface="Courier"/>
                <a:cs typeface="Courier"/>
              </a:rPr>
              <a:t>   </a:t>
            </a:r>
            <a:r>
              <a:rPr lang="en-US" sz="2600" dirty="0" err="1" smtClean="0">
                <a:latin typeface="Courier"/>
                <a:cs typeface="Courier"/>
              </a:rPr>
              <a:t>elif</a:t>
            </a:r>
            <a:r>
              <a:rPr lang="en-US" sz="2600" dirty="0" smtClean="0">
                <a:latin typeface="Courier"/>
                <a:cs typeface="Courier"/>
              </a:rPr>
              <a:t> </a:t>
            </a:r>
            <a:r>
              <a:rPr lang="en-US" sz="2600" dirty="0" err="1" smtClean="0">
                <a:latin typeface="Courier"/>
                <a:cs typeface="Courier"/>
              </a:rPr>
              <a:t>self._gender</a:t>
            </a:r>
            <a:r>
              <a:rPr lang="en-US" sz="2600" dirty="0" smtClean="0">
                <a:latin typeface="Courier"/>
                <a:cs typeface="Courier"/>
              </a:rPr>
              <a:t> == “A”:</a:t>
            </a:r>
          </a:p>
          <a:p>
            <a:pPr marL="0" indent="0">
              <a:buNone/>
            </a:pPr>
            <a:r>
              <a:rPr lang="en-US" sz="2600" dirty="0">
                <a:latin typeface="Courier"/>
                <a:cs typeface="Courier"/>
              </a:rPr>
              <a:t> </a:t>
            </a:r>
            <a:r>
              <a:rPr lang="en-US" sz="2600" dirty="0" smtClean="0">
                <a:latin typeface="Courier"/>
                <a:cs typeface="Courier"/>
              </a:rPr>
              <a:t>       </a:t>
            </a:r>
            <a:r>
              <a:rPr lang="en-US" sz="2600" dirty="0" err="1" smtClean="0">
                <a:latin typeface="Courier"/>
                <a:cs typeface="Courier"/>
              </a:rPr>
              <a:t>self.drawAlienLegs</a:t>
            </a:r>
            <a:r>
              <a:rPr lang="en-US" sz="2600" dirty="0" smtClean="0">
                <a:latin typeface="Courier"/>
                <a:cs typeface="Courier"/>
              </a:rPr>
              <a:t>()</a:t>
            </a:r>
          </a:p>
          <a:p>
            <a:pPr marL="0" indent="0">
              <a:buNone/>
            </a:pPr>
            <a:r>
              <a:rPr lang="en-US" dirty="0" smtClean="0"/>
              <a:t>If we decide to </a:t>
            </a:r>
            <a:r>
              <a:rPr lang="en-US" dirty="0" err="1" smtClean="0"/>
              <a:t>drawHeads</a:t>
            </a:r>
            <a:r>
              <a:rPr lang="en-US" dirty="0" smtClean="0"/>
              <a:t> differently we need a big if-</a:t>
            </a:r>
            <a:r>
              <a:rPr lang="en-US" dirty="0" err="1" smtClean="0"/>
              <a:t>elif</a:t>
            </a:r>
            <a:r>
              <a:rPr lang="en-US" dirty="0" smtClean="0"/>
              <a:t>-</a:t>
            </a:r>
            <a:r>
              <a:rPr lang="en-US" dirty="0" err="1" smtClean="0"/>
              <a:t>elif</a:t>
            </a:r>
            <a:r>
              <a:rPr lang="en-US" dirty="0" smtClean="0"/>
              <a:t> again… and same for </a:t>
            </a:r>
            <a:r>
              <a:rPr lang="en-US" dirty="0" err="1" smtClean="0"/>
              <a:t>drawBody</a:t>
            </a:r>
            <a:r>
              <a:rPr lang="en-US" dirty="0" smtClean="0"/>
              <a:t>()…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2600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2600" dirty="0" smtClean="0">
              <a:latin typeface="Courier"/>
              <a:cs typeface="Courier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591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Solution: class 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40326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Keep Person,</a:t>
            </a:r>
            <a:r>
              <a:rPr lang="en-US" dirty="0"/>
              <a:t> </a:t>
            </a:r>
            <a:r>
              <a:rPr lang="en-US" dirty="0" smtClean="0"/>
              <a:t>and make Man, Woman, and Alien be subclasses</a:t>
            </a:r>
          </a:p>
        </p:txBody>
      </p:sp>
      <p:sp>
        <p:nvSpPr>
          <p:cNvPr id="4" name="Rectangle 3"/>
          <p:cNvSpPr/>
          <p:nvPr/>
        </p:nvSpPr>
        <p:spPr>
          <a:xfrm>
            <a:off x="3334085" y="3195053"/>
            <a:ext cx="2299368" cy="70852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Person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82317" y="4815309"/>
            <a:ext cx="2299368" cy="708526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334085" y="4809961"/>
            <a:ext cx="2299368" cy="708526"/>
          </a:xfrm>
          <a:prstGeom prst="rect">
            <a:avLst/>
          </a:prstGeom>
          <a:blipFill rotWithShape="1">
            <a:blip r:embed="rId2"/>
            <a:tile tx="0" ty="0" sx="100000" sy="100000" flip="none" algn="tl"/>
          </a:blip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Woman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785853" y="4809961"/>
            <a:ext cx="2299368" cy="708526"/>
          </a:xfrm>
          <a:prstGeom prst="rect">
            <a:avLst/>
          </a:prstGeom>
          <a:blipFill rotWithShape="1">
            <a:blip r:embed="rId3"/>
            <a:tile tx="0" ty="0" sx="100000" sy="100000" flip="none" algn="tl"/>
          </a:blip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Alien</a:t>
            </a:r>
            <a:endParaRPr lang="en-US" dirty="0"/>
          </a:p>
        </p:txBody>
      </p:sp>
      <p:cxnSp>
        <p:nvCxnSpPr>
          <p:cNvPr id="9" name="Straight Arrow Connector 8"/>
          <p:cNvCxnSpPr>
            <a:stCxn id="5" idx="0"/>
          </p:cNvCxnSpPr>
          <p:nvPr/>
        </p:nvCxnSpPr>
        <p:spPr>
          <a:xfrm flipV="1">
            <a:off x="2032001" y="3903579"/>
            <a:ext cx="1751262" cy="91173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6" idx="0"/>
            <a:endCxn id="4" idx="2"/>
          </p:cNvCxnSpPr>
          <p:nvPr/>
        </p:nvCxnSpPr>
        <p:spPr>
          <a:xfrm flipV="1">
            <a:off x="4483769" y="3903579"/>
            <a:ext cx="0" cy="9063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7" idx="0"/>
          </p:cNvCxnSpPr>
          <p:nvPr/>
        </p:nvCxnSpPr>
        <p:spPr>
          <a:xfrm flipH="1" flipV="1">
            <a:off x="5146842" y="3903579"/>
            <a:ext cx="1788695" cy="9063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57181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Person is the </a:t>
            </a:r>
            <a:r>
              <a:rPr lang="en-US" dirty="0" smtClean="0">
                <a:solidFill>
                  <a:srgbClr val="FF0000"/>
                </a:solidFill>
              </a:rPr>
              <a:t>superclass</a:t>
            </a:r>
            <a:r>
              <a:rPr lang="en-US" dirty="0" smtClean="0"/>
              <a:t>, or </a:t>
            </a:r>
            <a:r>
              <a:rPr lang="en-US" dirty="0" smtClean="0">
                <a:solidFill>
                  <a:srgbClr val="FF0000"/>
                </a:solidFill>
              </a:rPr>
              <a:t>base </a:t>
            </a:r>
            <a:r>
              <a:rPr lang="en-US" dirty="0" smtClean="0"/>
              <a:t>class, or </a:t>
            </a:r>
            <a:r>
              <a:rPr lang="en-US" dirty="0" smtClean="0">
                <a:solidFill>
                  <a:srgbClr val="FF0000"/>
                </a:solidFill>
              </a:rPr>
              <a:t>parent</a:t>
            </a:r>
            <a:r>
              <a:rPr lang="en-US" dirty="0" smtClean="0"/>
              <a:t> class.</a:t>
            </a:r>
          </a:p>
          <a:p>
            <a:r>
              <a:rPr lang="en-US" dirty="0" smtClean="0"/>
              <a:t>Man, Woman, Alien are </a:t>
            </a:r>
            <a:r>
              <a:rPr lang="en-US" dirty="0" smtClean="0">
                <a:solidFill>
                  <a:srgbClr val="FF0000"/>
                </a:solidFill>
              </a:rPr>
              <a:t>subclasses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derived</a:t>
            </a:r>
            <a:r>
              <a:rPr lang="en-US" dirty="0" smtClean="0"/>
              <a:t> classes, or </a:t>
            </a:r>
            <a:r>
              <a:rPr lang="en-US" dirty="0" smtClean="0">
                <a:solidFill>
                  <a:srgbClr val="FF0000"/>
                </a:solidFill>
              </a:rPr>
              <a:t>child</a:t>
            </a:r>
            <a:r>
              <a:rPr lang="en-US" dirty="0" smtClean="0"/>
              <a:t> classes.</a:t>
            </a:r>
          </a:p>
          <a:p>
            <a:r>
              <a:rPr lang="en-US" dirty="0" smtClean="0"/>
              <a:t>Subclasses </a:t>
            </a:r>
            <a:r>
              <a:rPr lang="en-US" dirty="0" smtClean="0">
                <a:solidFill>
                  <a:srgbClr val="FF0000"/>
                </a:solidFill>
              </a:rPr>
              <a:t>inherit from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rgbClr val="FF0000"/>
                </a:solidFill>
              </a:rPr>
              <a:t>are derived from </a:t>
            </a:r>
            <a:r>
              <a:rPr lang="en-US" dirty="0" err="1" smtClean="0"/>
              <a:t>superclasses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Want all common attributes and methods/code “pushed” up the hierarchy.</a:t>
            </a:r>
          </a:p>
          <a:p>
            <a:pPr lvl="1"/>
            <a:r>
              <a:rPr lang="en-US" dirty="0" smtClean="0"/>
              <a:t>e.g., Man, Woman, Alien all have x, y location: should be stored in Person superclass.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7932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 Class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100" dirty="0" smtClean="0">
                <a:latin typeface="Courier"/>
                <a:cs typeface="Courier"/>
              </a:rPr>
              <a:t>class Person:    # an abstract base class.</a:t>
            </a:r>
          </a:p>
          <a:p>
            <a:pPr marL="0" indent="0">
              <a:buNone/>
            </a:pPr>
            <a:r>
              <a:rPr lang="en-US" sz="2100" dirty="0" smtClean="0">
                <a:latin typeface="Courier"/>
                <a:cs typeface="Courier"/>
              </a:rPr>
              <a:t>    </a:t>
            </a:r>
            <a:r>
              <a:rPr lang="en-US" sz="2100" dirty="0" err="1" smtClean="0">
                <a:latin typeface="Courier"/>
                <a:cs typeface="Courier"/>
              </a:rPr>
              <a:t>def</a:t>
            </a:r>
            <a:r>
              <a:rPr lang="en-US" sz="2100" dirty="0" smtClean="0">
                <a:latin typeface="Courier"/>
                <a:cs typeface="Courier"/>
              </a:rPr>
              <a:t> __</a:t>
            </a:r>
            <a:r>
              <a:rPr lang="en-US" sz="2100" dirty="0" err="1" smtClean="0">
                <a:latin typeface="Courier"/>
                <a:cs typeface="Courier"/>
              </a:rPr>
              <a:t>init</a:t>
            </a:r>
            <a:r>
              <a:rPr lang="en-US" sz="2100" dirty="0" smtClean="0">
                <a:latin typeface="Courier"/>
                <a:cs typeface="Courier"/>
              </a:rPr>
              <a:t>__(self, </a:t>
            </a:r>
            <a:r>
              <a:rPr lang="en-US" sz="2100" dirty="0" err="1" smtClean="0">
                <a:latin typeface="Courier"/>
                <a:cs typeface="Courier"/>
              </a:rPr>
              <a:t>x_loc</a:t>
            </a:r>
            <a:r>
              <a:rPr lang="en-US" sz="2100" dirty="0" smtClean="0">
                <a:latin typeface="Courier"/>
                <a:cs typeface="Courier"/>
              </a:rPr>
              <a:t>, </a:t>
            </a:r>
            <a:r>
              <a:rPr lang="en-US" sz="2100" dirty="0" err="1" smtClean="0">
                <a:latin typeface="Courier"/>
                <a:cs typeface="Courier"/>
              </a:rPr>
              <a:t>y_loc</a:t>
            </a:r>
            <a:r>
              <a:rPr lang="en-US" sz="2100" dirty="0" smtClean="0">
                <a:latin typeface="Courier"/>
                <a:cs typeface="Courier"/>
              </a:rPr>
              <a:t>, gender):</a:t>
            </a:r>
          </a:p>
          <a:p>
            <a:pPr marL="0" indent="0">
              <a:buNone/>
            </a:pPr>
            <a:r>
              <a:rPr lang="en-US" sz="2100" dirty="0" smtClean="0">
                <a:latin typeface="Courier"/>
                <a:cs typeface="Courier"/>
              </a:rPr>
              <a:t>        </a:t>
            </a:r>
            <a:r>
              <a:rPr lang="en-US" sz="2100" dirty="0" err="1" smtClean="0">
                <a:latin typeface="Courier"/>
                <a:cs typeface="Courier"/>
              </a:rPr>
              <a:t>self._x</a:t>
            </a:r>
            <a:r>
              <a:rPr lang="en-US" sz="2100" dirty="0" smtClean="0">
                <a:latin typeface="Courier"/>
                <a:cs typeface="Courier"/>
              </a:rPr>
              <a:t> = </a:t>
            </a:r>
            <a:r>
              <a:rPr lang="en-US" sz="2100" dirty="0" err="1" smtClean="0">
                <a:latin typeface="Courier"/>
                <a:cs typeface="Courier"/>
              </a:rPr>
              <a:t>x_loc</a:t>
            </a:r>
            <a:endParaRPr lang="en-US" sz="21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100" dirty="0" smtClean="0">
                <a:latin typeface="Courier"/>
                <a:cs typeface="Courier"/>
              </a:rPr>
              <a:t>        </a:t>
            </a:r>
            <a:r>
              <a:rPr lang="en-US" sz="2100" dirty="0" err="1" smtClean="0">
                <a:latin typeface="Courier"/>
                <a:cs typeface="Courier"/>
              </a:rPr>
              <a:t>self._y</a:t>
            </a:r>
            <a:r>
              <a:rPr lang="en-US" sz="2100" dirty="0" smtClean="0">
                <a:latin typeface="Courier"/>
                <a:cs typeface="Courier"/>
              </a:rPr>
              <a:t> = </a:t>
            </a:r>
            <a:r>
              <a:rPr lang="en-US" sz="2100" dirty="0" err="1" smtClean="0">
                <a:latin typeface="Courier"/>
                <a:cs typeface="Courier"/>
              </a:rPr>
              <a:t>y_loc</a:t>
            </a:r>
            <a:endParaRPr lang="en-US" sz="21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100" dirty="0" smtClean="0">
                <a:latin typeface="Courier"/>
                <a:cs typeface="Courier"/>
              </a:rPr>
              <a:t>        </a:t>
            </a:r>
            <a:r>
              <a:rPr lang="en-US" sz="2100" dirty="0" err="1" smtClean="0">
                <a:latin typeface="Courier"/>
                <a:cs typeface="Courier"/>
              </a:rPr>
              <a:t>self._gender</a:t>
            </a:r>
            <a:r>
              <a:rPr lang="en-US" sz="2100" dirty="0" smtClean="0">
                <a:latin typeface="Courier"/>
                <a:cs typeface="Courier"/>
              </a:rPr>
              <a:t> = gender</a:t>
            </a:r>
          </a:p>
          <a:p>
            <a:pPr marL="0" indent="0">
              <a:buNone/>
            </a:pPr>
            <a:r>
              <a:rPr lang="en-US" sz="2100" dirty="0" smtClean="0">
                <a:latin typeface="Courier"/>
                <a:cs typeface="Courier"/>
              </a:rPr>
              <a:t>    </a:t>
            </a:r>
            <a:r>
              <a:rPr lang="en-US" sz="2100" dirty="0" err="1" smtClean="0">
                <a:latin typeface="Courier"/>
                <a:cs typeface="Courier"/>
              </a:rPr>
              <a:t>def</a:t>
            </a:r>
            <a:r>
              <a:rPr lang="en-US" sz="2100" dirty="0" smtClean="0">
                <a:latin typeface="Courier"/>
                <a:cs typeface="Courier"/>
              </a:rPr>
              <a:t> draw(self):</a:t>
            </a:r>
          </a:p>
          <a:p>
            <a:pPr marL="0" indent="0">
              <a:buNone/>
            </a:pPr>
            <a:r>
              <a:rPr lang="en-US" sz="2100" dirty="0" smtClean="0">
                <a:latin typeface="Courier"/>
                <a:cs typeface="Courier"/>
              </a:rPr>
              <a:t>        </a:t>
            </a:r>
            <a:r>
              <a:rPr lang="en-US" sz="2100" dirty="0" err="1" smtClean="0">
                <a:latin typeface="Courier"/>
                <a:cs typeface="Courier"/>
              </a:rPr>
              <a:t>self.drawHead</a:t>
            </a:r>
            <a:r>
              <a:rPr lang="en-US" sz="2100" dirty="0" smtClean="0">
                <a:latin typeface="Courier"/>
                <a:cs typeface="Courier"/>
              </a:rPr>
              <a:t>()</a:t>
            </a:r>
          </a:p>
          <a:p>
            <a:pPr marL="0" indent="0">
              <a:buNone/>
            </a:pPr>
            <a:r>
              <a:rPr lang="en-US" sz="2100" dirty="0" smtClean="0">
                <a:latin typeface="Courier"/>
                <a:cs typeface="Courier"/>
              </a:rPr>
              <a:t>        </a:t>
            </a:r>
            <a:r>
              <a:rPr lang="en-US" sz="2100" dirty="0" err="1" smtClean="0">
                <a:latin typeface="Courier"/>
                <a:cs typeface="Courier"/>
              </a:rPr>
              <a:t>self.drawBody</a:t>
            </a:r>
            <a:r>
              <a:rPr lang="en-US" sz="2100" dirty="0" smtClean="0">
                <a:latin typeface="Courier"/>
                <a:cs typeface="Courier"/>
              </a:rPr>
              <a:t>()</a:t>
            </a:r>
          </a:p>
          <a:p>
            <a:pPr marL="0" indent="0">
              <a:buNone/>
            </a:pPr>
            <a:r>
              <a:rPr lang="en-US" sz="2100" dirty="0" smtClean="0">
                <a:latin typeface="Courier"/>
                <a:cs typeface="Courier"/>
              </a:rPr>
              <a:t>        </a:t>
            </a:r>
            <a:r>
              <a:rPr lang="en-US" sz="2100" dirty="0" err="1" smtClean="0">
                <a:latin typeface="Courier"/>
                <a:cs typeface="Courier"/>
              </a:rPr>
              <a:t>self.drawArms</a:t>
            </a:r>
            <a:r>
              <a:rPr lang="en-US" sz="2100" dirty="0" smtClean="0">
                <a:latin typeface="Courier"/>
                <a:cs typeface="Courier"/>
              </a:rPr>
              <a:t>()</a:t>
            </a:r>
          </a:p>
          <a:p>
            <a:pPr marL="0" indent="0">
              <a:buNone/>
            </a:pPr>
            <a:r>
              <a:rPr lang="en-US" sz="2100" dirty="0" smtClean="0">
                <a:latin typeface="Courier"/>
                <a:cs typeface="Courier"/>
              </a:rPr>
              <a:t>        </a:t>
            </a:r>
            <a:r>
              <a:rPr lang="en-US" sz="2100" dirty="0" err="1" smtClean="0">
                <a:latin typeface="Courier"/>
                <a:cs typeface="Courier"/>
              </a:rPr>
              <a:t>self.drawLegs</a:t>
            </a:r>
            <a:r>
              <a:rPr lang="en-US" sz="2100" dirty="0" smtClean="0">
                <a:latin typeface="Courier"/>
                <a:cs typeface="Courier"/>
              </a:rPr>
              <a:t>()</a:t>
            </a:r>
          </a:p>
          <a:p>
            <a:pPr marL="0" indent="0">
              <a:buNone/>
            </a:pPr>
            <a:r>
              <a:rPr lang="en-US" sz="2100" dirty="0" smtClean="0">
                <a:latin typeface="Courier"/>
                <a:cs typeface="Courier"/>
              </a:rPr>
              <a:t>    # </a:t>
            </a:r>
            <a:r>
              <a:rPr lang="en-US" sz="2100" dirty="0" err="1" smtClean="0">
                <a:latin typeface="Courier"/>
                <a:cs typeface="Courier"/>
              </a:rPr>
              <a:t>def</a:t>
            </a:r>
            <a:r>
              <a:rPr lang="en-US" sz="2100" dirty="0" smtClean="0">
                <a:latin typeface="Courier"/>
                <a:cs typeface="Courier"/>
              </a:rPr>
              <a:t> </a:t>
            </a:r>
            <a:r>
              <a:rPr lang="en-US" sz="2100" dirty="0" err="1" smtClean="0">
                <a:latin typeface="Courier"/>
                <a:cs typeface="Courier"/>
              </a:rPr>
              <a:t>drawHead</a:t>
            </a:r>
            <a:r>
              <a:rPr lang="en-US" sz="2100" dirty="0" smtClean="0">
                <a:latin typeface="Courier"/>
                <a:cs typeface="Courier"/>
              </a:rPr>
              <a:t>, </a:t>
            </a:r>
            <a:r>
              <a:rPr lang="en-US" sz="2100" dirty="0" err="1" smtClean="0">
                <a:latin typeface="Courier"/>
                <a:cs typeface="Courier"/>
              </a:rPr>
              <a:t>drawBody</a:t>
            </a:r>
            <a:r>
              <a:rPr lang="en-US" sz="2100" dirty="0" smtClean="0">
                <a:latin typeface="Courier"/>
                <a:cs typeface="Courier"/>
              </a:rPr>
              <a:t>, </a:t>
            </a:r>
            <a:r>
              <a:rPr lang="en-US" sz="2100" dirty="0" err="1" smtClean="0">
                <a:latin typeface="Courier"/>
                <a:cs typeface="Courier"/>
              </a:rPr>
              <a:t>drawArms</a:t>
            </a:r>
            <a:r>
              <a:rPr lang="en-US" sz="2100" dirty="0" smtClean="0">
                <a:latin typeface="Courier"/>
                <a:cs typeface="Courier"/>
              </a:rPr>
              <a:t>, etc.</a:t>
            </a:r>
          </a:p>
          <a:p>
            <a:pPr marL="0" indent="0">
              <a:buNone/>
            </a:pPr>
            <a:r>
              <a:rPr lang="en-US" sz="2100" dirty="0">
                <a:latin typeface="Courier"/>
                <a:cs typeface="Courier"/>
              </a:rPr>
              <a:t> </a:t>
            </a:r>
            <a:r>
              <a:rPr lang="en-US" sz="2100" dirty="0" smtClean="0">
                <a:latin typeface="Courier"/>
                <a:cs typeface="Courier"/>
              </a:rPr>
              <a:t>   # NOTE: No </a:t>
            </a:r>
            <a:r>
              <a:rPr lang="en-US" sz="2100" dirty="0" err="1" smtClean="0">
                <a:latin typeface="Courier"/>
                <a:cs typeface="Courier"/>
              </a:rPr>
              <a:t>drawLegs</a:t>
            </a:r>
            <a:r>
              <a:rPr lang="en-US" sz="2100" dirty="0" smtClean="0">
                <a:latin typeface="Courier"/>
                <a:cs typeface="Courier"/>
              </a:rPr>
              <a:t>() code here.  Only in </a:t>
            </a:r>
            <a:br>
              <a:rPr lang="en-US" sz="2100" dirty="0" smtClean="0">
                <a:latin typeface="Courier"/>
                <a:cs typeface="Courier"/>
              </a:rPr>
            </a:br>
            <a:r>
              <a:rPr lang="en-US" sz="2100" dirty="0" smtClean="0">
                <a:latin typeface="Courier"/>
                <a:cs typeface="Courier"/>
              </a:rPr>
              <a:t>    # derived classes.  Also, don’t really need </a:t>
            </a:r>
            <a:br>
              <a:rPr lang="en-US" sz="2100" dirty="0" smtClean="0">
                <a:latin typeface="Courier"/>
                <a:cs typeface="Courier"/>
              </a:rPr>
            </a:br>
            <a:r>
              <a:rPr lang="en-US" sz="2100" dirty="0" smtClean="0">
                <a:latin typeface="Courier"/>
                <a:cs typeface="Courier"/>
              </a:rPr>
              <a:t>    # to store gender anymore.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2855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1967</TotalTime>
  <Words>1631</Words>
  <Application>Microsoft Macintosh PowerPoint</Application>
  <PresentationFormat>On-screen Show (4:3)</PresentationFormat>
  <Paragraphs>235</Paragraphs>
  <Slides>24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Class Inheritance</vt:lpstr>
      <vt:lpstr>The Problem</vt:lpstr>
      <vt:lpstr>Drawing Man and Woman</vt:lpstr>
      <vt:lpstr>Lots of duplicate code</vt:lpstr>
      <vt:lpstr>Solution: a Person class instead of Man/Woman</vt:lpstr>
      <vt:lpstr>Evaluate this solution</vt:lpstr>
      <vt:lpstr>Solution: class inheritance</vt:lpstr>
      <vt:lpstr>Terminology</vt:lpstr>
      <vt:lpstr>Person Class Code</vt:lpstr>
      <vt:lpstr>Man</vt:lpstr>
      <vt:lpstr>Woman, Alien</vt:lpstr>
      <vt:lpstr>Using this code</vt:lpstr>
      <vt:lpstr>Now, you try it!</vt:lpstr>
      <vt:lpstr>myro.py details</vt:lpstr>
      <vt:lpstr>What we did last week</vt:lpstr>
      <vt:lpstr>Analysis of this solution</vt:lpstr>
      <vt:lpstr>Better way</vt:lpstr>
      <vt:lpstr>CS104Scribbler</vt:lpstr>
      <vt:lpstr>Result</vt:lpstr>
      <vt:lpstr>Additional Benefits</vt:lpstr>
      <vt:lpstr>Extra Slides…</vt:lpstr>
      <vt:lpstr>New class or child class?</vt:lpstr>
      <vt:lpstr>When to subclass?</vt:lpstr>
      <vt:lpstr>How to see defined methods?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Inheritance: Section 9.1, 9.2 </dc:title>
  <dc:creator>Victor Norman</dc:creator>
  <cp:lastModifiedBy>Victor Norman</cp:lastModifiedBy>
  <cp:revision>97</cp:revision>
  <dcterms:created xsi:type="dcterms:W3CDTF">2014-11-21T14:21:24Z</dcterms:created>
  <dcterms:modified xsi:type="dcterms:W3CDTF">2015-12-01T13:28:41Z</dcterms:modified>
</cp:coreProperties>
</file>