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/>
    <p:restoredTop sz="94695"/>
  </p:normalViewPr>
  <p:slideViewPr>
    <p:cSldViewPr snapToGrid="0" snapToObjects="1">
      <p:cViewPr varScale="1">
        <p:scale>
          <a:sx n="101" d="100"/>
          <a:sy n="101" d="100"/>
        </p:scale>
        <p:origin x="10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5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9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8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4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6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1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6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4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4D27C-F361-FE4D-8DE2-069895A80152}" type="datetimeFigureOut">
              <a:rPr lang="en-US" smtClean="0"/>
              <a:t>9/27/16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D1AAF-B495-F747-8ED7-DE6BFF9278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8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r>
              <a:rPr lang="en-US" dirty="0" smtClean="0"/>
              <a:t>Calvin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1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Computes the result to be sent back to the caller.</a:t>
            </a:r>
          </a:p>
          <a:p>
            <a:r>
              <a:rPr lang="en-US" dirty="0" smtClean="0"/>
              <a:t>Exits the code in the function, even if there is code after it.</a:t>
            </a:r>
          </a:p>
          <a:p>
            <a:r>
              <a:rPr lang="pl-PL" dirty="0" smtClean="0"/>
              <a:t>E.g.,</a:t>
            </a:r>
          </a:p>
          <a:p>
            <a:pPr marL="0" indent="0">
              <a:buNone/>
            </a:pPr>
            <a:r>
              <a:rPr lang="pl-PL" dirty="0" smtClean="0"/>
              <a:t>  </a:t>
            </a:r>
            <a:r>
              <a:rPr lang="pl-PL" sz="2200" dirty="0" smtClean="0">
                <a:latin typeface="Courier"/>
                <a:cs typeface="Courier"/>
              </a:rPr>
              <a:t>def computeIt(x, y, z):</a:t>
            </a:r>
          </a:p>
          <a:p>
            <a:pPr marL="0" indent="0">
              <a:buNone/>
            </a:pPr>
            <a:r>
              <a:rPr lang="pl-PL" sz="2200" dirty="0" smtClean="0">
                <a:latin typeface="Courier"/>
                <a:cs typeface="Courier"/>
              </a:rPr>
              <a:t>    w = x + y / z</a:t>
            </a:r>
            <a:br>
              <a:rPr lang="pl-PL" sz="2200" dirty="0" smtClean="0">
                <a:latin typeface="Courier"/>
                <a:cs typeface="Courier"/>
              </a:rPr>
            </a:br>
            <a:r>
              <a:rPr lang="pl-PL" sz="2200" dirty="0" smtClean="0">
                <a:latin typeface="Courier"/>
                <a:cs typeface="Courier"/>
              </a:rPr>
              <a:t>    return w</a:t>
            </a:r>
            <a:br>
              <a:rPr lang="pl-PL" sz="2200" dirty="0" smtClean="0">
                <a:latin typeface="Courier"/>
                <a:cs typeface="Courier"/>
              </a:rPr>
            </a:br>
            <a:r>
              <a:rPr lang="pl-PL" sz="2200" dirty="0" smtClean="0">
                <a:latin typeface="Courier"/>
                <a:cs typeface="Courier"/>
              </a:rPr>
              <a:t>    print("Done!") # never executed</a:t>
            </a:r>
            <a:endParaRPr lang="en-US" sz="2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8045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vs. print()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Printing a value in a function does </a:t>
            </a:r>
            <a:r>
              <a:rPr lang="en-US" i="1" dirty="0" smtClean="0"/>
              <a:t>not</a:t>
            </a:r>
            <a:r>
              <a:rPr lang="en-US" dirty="0" smtClean="0"/>
              <a:t> return it.</a:t>
            </a:r>
          </a:p>
          <a:p>
            <a:pPr lvl="1"/>
            <a:r>
              <a:rPr lang="en-US" dirty="0" smtClean="0"/>
              <a:t>print sends characters out to the output “stream” – i.e., the screen.</a:t>
            </a:r>
          </a:p>
          <a:p>
            <a:r>
              <a:rPr lang="en-US" dirty="0" smtClean="0"/>
              <a:t>To send a value back to the caller you must use </a:t>
            </a:r>
            <a:r>
              <a:rPr lang="en-US" sz="2000" dirty="0" smtClean="0">
                <a:latin typeface="Courier"/>
                <a:cs typeface="Courier"/>
              </a:rPr>
              <a:t>return &lt;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r>
              <a:rPr lang="en-US" sz="2000" dirty="0" smtClean="0">
                <a:latin typeface="Courier"/>
                <a:cs typeface="Courier"/>
              </a:rPr>
              <a:t>&gt;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4379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this code: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1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beatHope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):</a:t>
            </a:r>
          </a:p>
          <a:p>
            <a:pPr marL="514350" indent="-514350">
              <a:buAutoNum type="arabicPlain" startAt="2"/>
            </a:pP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 *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endParaRPr lang="en-US" sz="2000" dirty="0" smtClean="0">
              <a:latin typeface="Courier"/>
              <a:cs typeface="Courier"/>
            </a:endParaRPr>
          </a:p>
          <a:p>
            <a:pPr marL="514350" indent="-514350">
              <a:buAutoNum type="arabicPlain" startAt="2"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print("Let's beat Hope", </a:t>
            </a:r>
            <a:r>
              <a:rPr lang="en-US" sz="2000" dirty="0" err="1" smtClean="0">
                <a:latin typeface="Courier"/>
                <a:cs typeface="Courier"/>
              </a:rPr>
              <a:t>i</a:t>
            </a:r>
            <a:r>
              <a:rPr lang="en-US" sz="2000" dirty="0" smtClean="0">
                <a:latin typeface="Courier"/>
                <a:cs typeface="Courier"/>
              </a:rPr>
              <a:t>, "times")</a:t>
            </a:r>
          </a:p>
          <a:p>
            <a:pPr marL="514350" indent="-514350">
              <a:buAutoNum type="arabicPlain" startAt="2"/>
            </a:pPr>
            <a:r>
              <a:rPr lang="en-US" sz="2000" dirty="0" smtClean="0">
                <a:latin typeface="Courier"/>
                <a:cs typeface="Courier"/>
              </a:rPr>
              <a:t>print(</a:t>
            </a:r>
            <a:r>
              <a:rPr lang="en-US" sz="2000" dirty="0" err="1" smtClean="0">
                <a:latin typeface="Courier"/>
                <a:cs typeface="Courier"/>
              </a:rPr>
              <a:t>beatHope</a:t>
            </a:r>
            <a:r>
              <a:rPr lang="en-US" sz="2000" dirty="0" smtClean="0">
                <a:latin typeface="Courier"/>
                <a:cs typeface="Courier"/>
              </a:rPr>
              <a:t>(3))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~21 questions from the Functions section in </a:t>
            </a:r>
            <a:r>
              <a:rPr lang="en-US" dirty="0" err="1" smtClean="0"/>
              <a:t>CodeLab</a:t>
            </a:r>
            <a:r>
              <a:rPr lang="en-US" dirty="0"/>
              <a:t> </a:t>
            </a:r>
            <a:r>
              <a:rPr lang="en-US" dirty="0" smtClean="0"/>
              <a:t>for Saturday, 11:59:59 pm.</a:t>
            </a:r>
          </a:p>
          <a:p>
            <a:r>
              <a:rPr lang="en-US" dirty="0" smtClean="0"/>
              <a:t>Study for test on Thursday.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Counts toward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1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Def’n</a:t>
            </a:r>
            <a:r>
              <a:rPr lang="en-US" dirty="0" smtClean="0"/>
              <a:t> vs.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Definition: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funcname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param_names</a:t>
            </a:r>
            <a:r>
              <a:rPr lang="en-US" sz="20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statements to execute when </a:t>
            </a:r>
            <a:r>
              <a:rPr lang="en-US" sz="2000" dirty="0" err="1" smtClean="0">
                <a:latin typeface="Courier"/>
                <a:cs typeface="Courier"/>
              </a:rPr>
              <a:t>funcname</a:t>
            </a:r>
            <a:r>
              <a:rPr lang="en-US" sz="2000" dirty="0" smtClean="0">
                <a:latin typeface="Courier"/>
                <a:cs typeface="Courier"/>
              </a:rPr>
              <a:t> is called</a:t>
            </a:r>
          </a:p>
          <a:p>
            <a:r>
              <a:rPr lang="en-US" dirty="0" smtClean="0">
                <a:cs typeface="Courier"/>
              </a:rPr>
              <a:t>Call: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y =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(input(“Enter your age: “))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result = </a:t>
            </a:r>
            <a:r>
              <a:rPr lang="en-US" sz="2000" dirty="0" err="1" smtClean="0">
                <a:latin typeface="Courier"/>
                <a:cs typeface="Courier"/>
              </a:rPr>
              <a:t>funcname</a:t>
            </a:r>
            <a:r>
              <a:rPr lang="en-US" sz="2000" dirty="0" smtClean="0">
                <a:latin typeface="Courier"/>
                <a:cs typeface="Courier"/>
              </a:rPr>
              <a:t>(y)</a:t>
            </a:r>
          </a:p>
          <a:p>
            <a:pPr lvl="1"/>
            <a:r>
              <a:rPr lang="en-US" dirty="0" smtClean="0">
                <a:cs typeface="Courier"/>
              </a:rPr>
              <a:t>How many function calls in this code?</a:t>
            </a:r>
          </a:p>
          <a:p>
            <a:r>
              <a:rPr lang="en-US" sz="3600" dirty="0" smtClean="0">
                <a:cs typeface="Courier"/>
              </a:rPr>
              <a:t>Call must provide the same # of values as the function definition requires.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3640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Defn</a:t>
            </a:r>
            <a:r>
              <a:rPr lang="en-US" dirty="0" smtClean="0"/>
              <a:t> is an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</a:t>
            </a:r>
            <a:r>
              <a:rPr lang="en-US" i="1" dirty="0" smtClean="0"/>
              <a:t>abstracts</a:t>
            </a:r>
            <a:r>
              <a:rPr lang="en-US" dirty="0" smtClean="0"/>
              <a:t> and </a:t>
            </a:r>
            <a:r>
              <a:rPr lang="en-US" i="1" dirty="0" smtClean="0"/>
              <a:t>names</a:t>
            </a:r>
            <a:r>
              <a:rPr lang="en-US" dirty="0" smtClean="0"/>
              <a:t> lines of code.</a:t>
            </a:r>
          </a:p>
          <a:p>
            <a:pPr lvl="1"/>
            <a:r>
              <a:rPr lang="en-US" dirty="0" smtClean="0"/>
              <a:t>can be called repeatedly</a:t>
            </a:r>
          </a:p>
          <a:p>
            <a:pPr lvl="1"/>
            <a:r>
              <a:rPr lang="en-US" dirty="0" smtClean="0"/>
              <a:t>can take arguments.  Consider: y = sin(x).</a:t>
            </a:r>
          </a:p>
          <a:p>
            <a:pPr lvl="2"/>
            <a:r>
              <a:rPr lang="en-US" dirty="0" smtClean="0"/>
              <a:t>Takes a value x, runs the sin function on it, producing a result that y is made to refer to.</a:t>
            </a:r>
          </a:p>
        </p:txBody>
      </p:sp>
    </p:spTree>
    <p:extLst>
      <p:ext uri="{BB962C8B-B14F-4D97-AF65-F5344CB8AC3E}">
        <p14:creationId xmlns:p14="http://schemas.microsoft.com/office/powerpoint/2010/main" val="48152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Non-fruitful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Non-fruitful functions produce no value for the caller.</a:t>
            </a:r>
          </a:p>
          <a:p>
            <a:pPr lvl="1"/>
            <a:r>
              <a:rPr lang="en-US" dirty="0" smtClean="0"/>
              <a:t>Just execute their statements</a:t>
            </a:r>
          </a:p>
          <a:p>
            <a:pPr lvl="1"/>
            <a:r>
              <a:rPr lang="en-US" dirty="0" smtClean="0"/>
              <a:t>Not useful unless they do something like print something or make the robot move, etc.</a:t>
            </a:r>
          </a:p>
          <a:p>
            <a:pPr lvl="1"/>
            <a:r>
              <a:rPr lang="en-US" dirty="0" smtClean="0"/>
              <a:t>Useful for turtle graphics.  E.g., 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drawSquare</a:t>
            </a:r>
            <a:r>
              <a:rPr lang="en-US" sz="2000" dirty="0" smtClean="0">
                <a:latin typeface="Courier"/>
                <a:cs typeface="Courier"/>
              </a:rPr>
              <a:t>(size):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"/>
                <a:cs typeface="Courier"/>
              </a:rPr>
              <a:t>code here to draw a square of size.  Returns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nothing.</a:t>
            </a:r>
          </a:p>
        </p:txBody>
      </p:sp>
    </p:spTree>
    <p:extLst>
      <p:ext uri="{BB962C8B-B14F-4D97-AF65-F5344CB8AC3E}">
        <p14:creationId xmlns:p14="http://schemas.microsoft.com/office/powerpoint/2010/main" val="18461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Fruitful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Computes a value and returns it to the caller.</a:t>
            </a:r>
            <a:endParaRPr lang="en-US" dirty="0"/>
          </a:p>
          <a:p>
            <a:pPr marL="0" indent="0">
              <a:buNone/>
            </a:pPr>
            <a:r>
              <a:rPr lang="en-US" sz="2200" dirty="0" err="1" smtClean="0">
                <a:latin typeface="Courier"/>
                <a:cs typeface="Courier"/>
              </a:rPr>
              <a:t>def</a:t>
            </a:r>
            <a:r>
              <a:rPr lang="en-US" sz="2200" dirty="0" smtClean="0">
                <a:latin typeface="Courier"/>
                <a:cs typeface="Courier"/>
              </a:rPr>
              <a:t> squared(</a:t>
            </a:r>
            <a:r>
              <a:rPr lang="en-US" sz="2200" dirty="0" err="1" smtClean="0">
                <a:latin typeface="Courier"/>
                <a:cs typeface="Courier"/>
              </a:rPr>
              <a:t>val</a:t>
            </a:r>
            <a:r>
              <a:rPr lang="en-US" sz="22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</a:t>
            </a:r>
            <a:r>
              <a:rPr lang="en-US" sz="2200" dirty="0" err="1" smtClean="0">
                <a:latin typeface="Courier"/>
                <a:cs typeface="Courier"/>
              </a:rPr>
              <a:t>newval</a:t>
            </a:r>
            <a:r>
              <a:rPr lang="en-US" sz="2200" dirty="0" smtClean="0">
                <a:latin typeface="Courier"/>
                <a:cs typeface="Courier"/>
              </a:rPr>
              <a:t> = </a:t>
            </a:r>
            <a:r>
              <a:rPr lang="en-US" sz="2200" dirty="0" err="1" smtClean="0">
                <a:latin typeface="Courier"/>
                <a:cs typeface="Courier"/>
              </a:rPr>
              <a:t>val</a:t>
            </a:r>
            <a:r>
              <a:rPr lang="en-US" sz="2200" dirty="0" smtClean="0">
                <a:latin typeface="Courier"/>
                <a:cs typeface="Courier"/>
              </a:rPr>
              <a:t> * </a:t>
            </a:r>
            <a:r>
              <a:rPr lang="en-US" sz="2200" dirty="0" err="1" smtClean="0">
                <a:latin typeface="Courier"/>
                <a:cs typeface="Courier"/>
              </a:rPr>
              <a:t>val</a:t>
            </a:r>
            <a:endParaRPr lang="en-US" sz="22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return </a:t>
            </a:r>
            <a:r>
              <a:rPr lang="en-US" sz="2200" dirty="0" err="1" smtClean="0">
                <a:latin typeface="Courier"/>
                <a:cs typeface="Courier"/>
              </a:rPr>
              <a:t>newval</a:t>
            </a:r>
            <a:r>
              <a:rPr lang="en-US" sz="2200" dirty="0" smtClean="0">
                <a:latin typeface="Courier"/>
                <a:cs typeface="Courier"/>
              </a:rPr>
              <a:t>   </a:t>
            </a:r>
          </a:p>
          <a:p>
            <a:r>
              <a:rPr lang="en-US" dirty="0" smtClean="0">
                <a:cs typeface="Courier"/>
              </a:rPr>
              <a:t>Return sends value back to the caller and  </a:t>
            </a:r>
            <a:r>
              <a:rPr lang="en-US" b="1" dirty="0" smtClean="0">
                <a:cs typeface="Courier"/>
              </a:rPr>
              <a:t>exits </a:t>
            </a:r>
            <a:r>
              <a:rPr lang="en-US" dirty="0" smtClean="0">
                <a:cs typeface="Courier"/>
              </a:rPr>
              <a:t>the code in the function.</a:t>
            </a:r>
          </a:p>
          <a:p>
            <a:r>
              <a:rPr lang="en-US" dirty="0" smtClean="0">
                <a:cs typeface="Courier"/>
              </a:rPr>
              <a:t>Function will exit the code anyway at the end of the function. 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9369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 CS104ers Make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 literals as parameters in function definition: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xyz(p1, “hello”):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# code here </a:t>
            </a:r>
          </a:p>
          <a:p>
            <a:r>
              <a:rPr lang="en-US" dirty="0" smtClean="0"/>
              <a:t>Ignoring the parameter value.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xyz(p1):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p1 = 3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# code here using p1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Socrative</a:t>
            </a:r>
            <a:r>
              <a:rPr lang="en-US" dirty="0" smtClean="0"/>
              <a:t>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this code: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1  </a:t>
            </a:r>
            <a:r>
              <a:rPr lang="en-US" sz="1800" dirty="0" err="1" smtClean="0">
                <a:latin typeface="Courier"/>
                <a:cs typeface="Courier"/>
              </a:rPr>
              <a:t>def</a:t>
            </a:r>
            <a:r>
              <a:rPr lang="en-US" sz="1800" dirty="0" smtClean="0">
                <a:latin typeface="Courier"/>
                <a:cs typeface="Courier"/>
              </a:rPr>
              <a:t> foo(x):</a:t>
            </a:r>
          </a:p>
          <a:p>
            <a:pPr>
              <a:buAutoNum type="arabicPlain" startAt="2"/>
            </a:pPr>
            <a:r>
              <a:rPr lang="en-US" sz="1800" dirty="0" smtClean="0">
                <a:latin typeface="Courier"/>
                <a:cs typeface="Courier"/>
              </a:rPr>
              <a:t>   return x + 1</a:t>
            </a:r>
          </a:p>
          <a:p>
            <a:pPr>
              <a:buAutoNum type="arabicPlain" startAt="2"/>
            </a:pPr>
            <a:r>
              <a:rPr lang="en-US" sz="1800" dirty="0" err="1" smtClean="0">
                <a:latin typeface="Courier"/>
                <a:cs typeface="Courier"/>
              </a:rPr>
              <a:t>def</a:t>
            </a:r>
            <a:r>
              <a:rPr lang="en-US" sz="1800" dirty="0" smtClean="0">
                <a:latin typeface="Courier"/>
                <a:cs typeface="Courier"/>
              </a:rPr>
              <a:t> bar(x, y):</a:t>
            </a:r>
          </a:p>
          <a:p>
            <a:pPr>
              <a:buAutoNum type="arabicPlain" startAt="2"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t = foo(x)</a:t>
            </a:r>
          </a:p>
          <a:p>
            <a:pPr>
              <a:buAutoNum type="arabicPlain" startAt="2"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return t + y</a:t>
            </a:r>
          </a:p>
          <a:p>
            <a:pPr>
              <a:buAutoNum type="arabicPlain" startAt="2"/>
            </a:pPr>
            <a:r>
              <a:rPr lang="en-US" sz="1800" dirty="0" err="1" smtClean="0">
                <a:latin typeface="Courier"/>
                <a:cs typeface="Courier"/>
              </a:rPr>
              <a:t>def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baz</a:t>
            </a:r>
            <a:r>
              <a:rPr lang="en-US" sz="1800" dirty="0" smtClean="0">
                <a:latin typeface="Courier"/>
                <a:cs typeface="Courier"/>
              </a:rPr>
              <a:t>(z):</a:t>
            </a:r>
          </a:p>
          <a:p>
            <a:pPr>
              <a:buAutoNum type="arabicPlain" startAt="2"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t = bar(z, z)</a:t>
            </a:r>
          </a:p>
          <a:p>
            <a:pPr>
              <a:buAutoNum type="arabicPlain" startAt="2"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return foo(t)</a:t>
            </a:r>
          </a:p>
          <a:p>
            <a:pPr>
              <a:buAutoNum type="arabicPlain" startAt="2"/>
            </a:pPr>
            <a:r>
              <a:rPr lang="en-US" sz="1800" dirty="0" smtClean="0">
                <a:latin typeface="Courier"/>
                <a:cs typeface="Courier"/>
              </a:rPr>
              <a:t>n = 3</a:t>
            </a:r>
          </a:p>
          <a:p>
            <a:pPr>
              <a:buAutoNum type="arabicPlain" startAt="2"/>
            </a:pPr>
            <a:r>
              <a:rPr lang="en-US" sz="1800" dirty="0" smtClean="0">
                <a:latin typeface="Courier"/>
                <a:cs typeface="Courier"/>
              </a:rPr>
              <a:t>res = </a:t>
            </a:r>
            <a:r>
              <a:rPr lang="en-US" sz="1800" dirty="0" err="1" smtClean="0">
                <a:latin typeface="Courier"/>
                <a:cs typeface="Courier"/>
              </a:rPr>
              <a:t>baz</a:t>
            </a:r>
            <a:r>
              <a:rPr lang="en-US" sz="1800" dirty="0" smtClean="0">
                <a:latin typeface="Courier"/>
                <a:cs typeface="Courier"/>
              </a:rPr>
              <a:t>(n)</a:t>
            </a:r>
          </a:p>
          <a:p>
            <a:pPr>
              <a:buAutoNum type="arabicPlain" startAt="2"/>
            </a:pPr>
            <a:r>
              <a:rPr lang="en-US" sz="1800" dirty="0" smtClean="0">
                <a:latin typeface="Courier"/>
                <a:cs typeface="Courier"/>
              </a:rPr>
              <a:t>print(res)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112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and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Parameters hold the *values* being passed in in the function call.</a:t>
            </a:r>
          </a:p>
          <a:p>
            <a:r>
              <a:rPr lang="en-US" dirty="0" smtClean="0"/>
              <a:t>Both are defined only within the code of the function.</a:t>
            </a:r>
          </a:p>
          <a:p>
            <a:pPr lvl="1"/>
            <a:r>
              <a:rPr lang="en-US" dirty="0" smtClean="0"/>
              <a:t>That is their </a:t>
            </a:r>
            <a:r>
              <a:rPr lang="en-US" i="1" dirty="0" smtClean="0"/>
              <a:t>scope</a:t>
            </a:r>
            <a:r>
              <a:rPr lang="en-US" dirty="0" smtClean="0"/>
              <a:t> or </a:t>
            </a:r>
            <a:r>
              <a:rPr lang="en-US" i="1" dirty="0" smtClean="0"/>
              <a:t>lifetime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can be altered within the code.</a:t>
            </a:r>
          </a:p>
          <a:p>
            <a:r>
              <a:rPr lang="en-US" dirty="0" smtClean="0"/>
              <a:t>Can think of them as "temporary variables" -- places to hold values while you work on computing the result or doing the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486</Words>
  <Application>Microsoft Macintosh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Courier</vt:lpstr>
      <vt:lpstr>Arial</vt:lpstr>
      <vt:lpstr>Office Theme</vt:lpstr>
      <vt:lpstr>Functions</vt:lpstr>
      <vt:lpstr>Reading Quiz</vt:lpstr>
      <vt:lpstr>Function Def’n vs. Call</vt:lpstr>
      <vt:lpstr>Function Defn is an Abstraction</vt:lpstr>
      <vt:lpstr>Non-fruitful Functions</vt:lpstr>
      <vt:lpstr>Fruitful Function</vt:lpstr>
      <vt:lpstr>Mistakes CS104ers Make </vt:lpstr>
      <vt:lpstr>Socrative Question</vt:lpstr>
      <vt:lpstr>Parameters and Local Variables</vt:lpstr>
      <vt:lpstr>Return Statement</vt:lpstr>
      <vt:lpstr>Return vs. print()</vt:lpstr>
      <vt:lpstr>Socrative Question</vt:lpstr>
      <vt:lpstr>Assignment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Victor Norman</dc:creator>
  <cp:lastModifiedBy>Microsoft Office User</cp:lastModifiedBy>
  <cp:revision>25</cp:revision>
  <dcterms:created xsi:type="dcterms:W3CDTF">2014-08-11T17:23:15Z</dcterms:created>
  <dcterms:modified xsi:type="dcterms:W3CDTF">2016-09-27T14:11:00Z</dcterms:modified>
</cp:coreProperties>
</file>