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2" r:id="rId4"/>
    <p:sldId id="263" r:id="rId5"/>
    <p:sldId id="264" r:id="rId6"/>
    <p:sldId id="260" r:id="rId7"/>
    <p:sldId id="265" r:id="rId8"/>
    <p:sldId id="261" r:id="rId9"/>
    <p:sldId id="267" r:id="rId10"/>
    <p:sldId id="268" r:id="rId11"/>
    <p:sldId id="269" r:id="rId12"/>
    <p:sldId id="272" r:id="rId13"/>
    <p:sldId id="273" r:id="rId14"/>
    <p:sldId id="270" r:id="rId15"/>
    <p:sldId id="271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C4E5F-3E51-8D4D-94F1-E6B088457E88}" type="datetimeFigureOut">
              <a:rPr lang="en-US" smtClean="0"/>
              <a:t>11/9/15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B3CBE-4400-FD42-B85A-97F1E6B2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5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are the properties of a tuple()?  Are those properties good for us?  (immutable: yes!, ordered: no!, can hold different types: yes!, one can create bad “instances”: NO!, no built-in functions that are “card-specific” – like “display yourself”)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9FD36-A2C9-6444-BEBC-A1A3788CD3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14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+ operations</a:t>
            </a:r>
          </a:p>
          <a:p>
            <a:r>
              <a:rPr lang="en-US" dirty="0" smtClean="0"/>
              <a:t>What kind of operations can you do to a</a:t>
            </a:r>
            <a:r>
              <a:rPr lang="en-US" baseline="0" dirty="0" smtClean="0"/>
              <a:t> list?  (create, append, extend, print, sort, access elements, insert elements, remove elements,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9FD36-A2C9-6444-BEBC-A1A3788CD3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6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4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8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3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1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6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0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2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0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4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3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84840-118E-D34A-84AC-5299D5A7D8A1}" type="datetimeFigureOut">
              <a:rPr lang="en-US" smtClean="0"/>
              <a:t>11/9/15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6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0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</a:t>
            </a:r>
            <a:r>
              <a:rPr lang="en-US" smtClean="0"/>
              <a:t>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put data in a file: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outfile.write</a:t>
            </a:r>
            <a:r>
              <a:rPr lang="en-US" sz="2600" dirty="0" smtClean="0">
                <a:latin typeface="Courier"/>
                <a:cs typeface="Courier"/>
              </a:rPr>
              <a:t>(“The string to put there”)</a:t>
            </a:r>
          </a:p>
          <a:p>
            <a:r>
              <a:rPr lang="en-US" dirty="0" smtClean="0"/>
              <a:t>Does </a:t>
            </a:r>
            <a:r>
              <a:rPr lang="en-US" b="1" dirty="0" smtClean="0"/>
              <a:t>not </a:t>
            </a:r>
            <a:r>
              <a:rPr lang="en-US" dirty="0" smtClean="0"/>
              <a:t>add a newline automatically, so you have to add \n.</a:t>
            </a:r>
          </a:p>
          <a:p>
            <a:r>
              <a:rPr lang="en-US" dirty="0" smtClean="0"/>
              <a:t>E.g., to write last names, one per line: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outfile</a:t>
            </a:r>
            <a:r>
              <a:rPr lang="en-US" sz="2600" dirty="0" smtClean="0">
                <a:latin typeface="Courier"/>
                <a:cs typeface="Courier"/>
              </a:rPr>
              <a:t> = open(“</a:t>
            </a:r>
            <a:r>
              <a:rPr lang="en-US" sz="2600" dirty="0" err="1" smtClean="0">
                <a:latin typeface="Courier"/>
                <a:cs typeface="Courier"/>
              </a:rPr>
              <a:t>lastnames.txt</a:t>
            </a:r>
            <a:r>
              <a:rPr lang="en-US" sz="2600" dirty="0" smtClean="0">
                <a:latin typeface="Courier"/>
                <a:cs typeface="Courier"/>
              </a:rPr>
              <a:t>”, “w”)</a:t>
            </a:r>
            <a:endParaRPr lang="en-US" sz="2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while … some code …: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</a:t>
            </a:r>
            <a:r>
              <a:rPr lang="en-US" sz="2600" dirty="0" err="1" smtClean="0">
                <a:latin typeface="Courier"/>
                <a:cs typeface="Courier"/>
              </a:rPr>
              <a:t>lastName</a:t>
            </a:r>
            <a:r>
              <a:rPr lang="en-US" sz="2600" dirty="0" smtClean="0">
                <a:latin typeface="Courier"/>
                <a:cs typeface="Courier"/>
              </a:rPr>
              <a:t> = … some code …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    </a:t>
            </a:r>
            <a:r>
              <a:rPr lang="en-US" sz="2600" dirty="0" err="1" smtClean="0">
                <a:latin typeface="Courier"/>
                <a:cs typeface="Courier"/>
              </a:rPr>
              <a:t>outfile.write</a:t>
            </a:r>
            <a:r>
              <a:rPr lang="en-US" sz="2600" dirty="0" smtClean="0">
                <a:latin typeface="Courier"/>
                <a:cs typeface="Courier"/>
              </a:rPr>
              <a:t>(</a:t>
            </a:r>
            <a:r>
              <a:rPr lang="en-US" sz="2600" dirty="0" err="1" smtClean="0">
                <a:latin typeface="Courier"/>
                <a:cs typeface="Courier"/>
              </a:rPr>
              <a:t>lastName</a:t>
            </a:r>
            <a:r>
              <a:rPr lang="en-US" sz="2600" dirty="0" smtClean="0">
                <a:latin typeface="Courier"/>
                <a:cs typeface="Courier"/>
              </a:rPr>
              <a:t> + </a:t>
            </a:r>
            <a:r>
              <a:rPr lang="en-US" sz="2600" dirty="0" smtClean="0">
                <a:solidFill>
                  <a:srgbClr val="FF0000"/>
                </a:solidFill>
                <a:latin typeface="Courier"/>
                <a:cs typeface="Courier"/>
              </a:rPr>
              <a:t>“\n”</a:t>
            </a:r>
            <a:r>
              <a:rPr lang="en-US" sz="26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outfile.close</a:t>
            </a:r>
            <a:r>
              <a:rPr lang="en-US" sz="2600" dirty="0" smtClean="0">
                <a:latin typeface="Courier"/>
                <a:cs typeface="Courier"/>
              </a:rPr>
              <a:t>()</a:t>
            </a:r>
            <a:endParaRPr lang="en-US" sz="2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29485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58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“Records”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Excel, you can create rows that represent individual things, with each column representing some property of that thing.</a:t>
            </a:r>
          </a:p>
          <a:p>
            <a:r>
              <a:rPr lang="en-US" dirty="0" smtClean="0"/>
              <a:t>E.g., each row could represent a student, with</a:t>
            </a:r>
          </a:p>
          <a:p>
            <a:pPr lvl="1"/>
            <a:r>
              <a:rPr lang="en-US" dirty="0" smtClean="0"/>
              <a:t>column 1: student id</a:t>
            </a:r>
          </a:p>
          <a:p>
            <a:pPr lvl="1"/>
            <a:r>
              <a:rPr lang="en-US" dirty="0" smtClean="0"/>
              <a:t>column 2: student last name</a:t>
            </a:r>
          </a:p>
          <a:p>
            <a:pPr lvl="1"/>
            <a:r>
              <a:rPr lang="en-US" dirty="0" smtClean="0"/>
              <a:t>column 3: student first name</a:t>
            </a:r>
          </a:p>
          <a:p>
            <a:pPr lvl="1"/>
            <a:r>
              <a:rPr lang="en-US" dirty="0" smtClean="0"/>
              <a:t>column 4: </a:t>
            </a:r>
            <a:r>
              <a:rPr lang="en-US" dirty="0" err="1" smtClean="0"/>
              <a:t>gpa</a:t>
            </a:r>
            <a:endParaRPr lang="en-US" dirty="0" smtClean="0"/>
          </a:p>
          <a:p>
            <a:pPr lvl="1"/>
            <a:r>
              <a:rPr lang="en-US" dirty="0" smtClean="0"/>
              <a:t>column 5: how much tuition is owed…</a:t>
            </a:r>
          </a:p>
          <a:p>
            <a:r>
              <a:rPr lang="en-US" dirty="0" smtClean="0"/>
              <a:t>Each row *must* stay together: don’t want to move values from one row to another.</a:t>
            </a:r>
          </a:p>
        </p:txBody>
      </p:sp>
    </p:spTree>
    <p:extLst>
      <p:ext uri="{BB962C8B-B14F-4D97-AF65-F5344CB8AC3E}">
        <p14:creationId xmlns:p14="http://schemas.microsoft.com/office/powerpoint/2010/main" val="943723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this in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could we make a collection of items/values that belong together?</a:t>
            </a:r>
            <a:endParaRPr lang="en-US" dirty="0"/>
          </a:p>
          <a:p>
            <a:pPr lvl="1"/>
            <a:r>
              <a:rPr lang="en-US" dirty="0" smtClean="0"/>
              <a:t>Have to use a composite data type.</a:t>
            </a:r>
          </a:p>
          <a:p>
            <a:pPr lvl="1"/>
            <a:r>
              <a:rPr lang="en-US" dirty="0" smtClean="0"/>
              <a:t>i.e., lists or tuples.</a:t>
            </a:r>
          </a:p>
          <a:p>
            <a:r>
              <a:rPr lang="en-US" dirty="0"/>
              <a:t>Question: does order of </a:t>
            </a:r>
            <a:r>
              <a:rPr lang="en-US" dirty="0" smtClean="0"/>
              <a:t>items/values </a:t>
            </a:r>
            <a:r>
              <a:rPr lang="en-US" dirty="0"/>
              <a:t>really matter?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85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attractions (lab this week)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card is a tuple with 2 parts, a suit (one of “s”, “d”, “c”, “h”) and a number (2 – 14).</a:t>
            </a:r>
          </a:p>
          <a:p>
            <a:r>
              <a:rPr lang="en-US" dirty="0" smtClean="0"/>
              <a:t>We create a card by making a tuple.</a:t>
            </a:r>
          </a:p>
          <a:p>
            <a:r>
              <a:rPr lang="en-US" dirty="0" smtClean="0"/>
              <a:t>We access the suit via card[0] and number via card[1].</a:t>
            </a:r>
          </a:p>
          <a:p>
            <a:r>
              <a:rPr lang="en-US" dirty="0"/>
              <a:t>W</a:t>
            </a:r>
            <a:r>
              <a:rPr lang="en-US" dirty="0" smtClean="0"/>
              <a:t>hat is good and what is bad about this implementation?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</a:t>
            </a:r>
            <a:r>
              <a:rPr lang="en-US" b="1" dirty="0" smtClean="0"/>
              <a:t>types</a:t>
            </a:r>
            <a:r>
              <a:rPr lang="en-US" dirty="0" smtClean="0"/>
              <a:t> of variables can we make?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this good enough?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Wouldn’t it be nice if we could create our own types?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03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</a:t>
            </a:r>
            <a:r>
              <a:rPr lang="en-US" dirty="0" smtClean="0"/>
              <a:t>ig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What defines a type</a:t>
            </a:r>
            <a:r>
              <a:rPr lang="en-US" sz="4800" dirty="0" smtClean="0"/>
              <a:t>?</a:t>
            </a:r>
          </a:p>
          <a:p>
            <a:pPr marL="0" indent="0" algn="ctr">
              <a:buNone/>
            </a:pPr>
            <a:endParaRPr lang="en-US" sz="4800" dirty="0"/>
          </a:p>
          <a:p>
            <a:r>
              <a:rPr lang="en-US" dirty="0" smtClean="0"/>
              <a:t>Data + operations</a:t>
            </a:r>
          </a:p>
          <a:p>
            <a:pPr lvl="1"/>
            <a:r>
              <a:rPr lang="en-US" dirty="0" smtClean="0"/>
              <a:t>what you can store.</a:t>
            </a:r>
            <a:endParaRPr lang="en-US" dirty="0"/>
          </a:p>
          <a:p>
            <a:pPr lvl="1"/>
            <a:r>
              <a:rPr lang="en-US" dirty="0" smtClean="0"/>
              <a:t>what you can do to or with it.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3592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class</a:t>
            </a:r>
            <a:r>
              <a:rPr lang="en-US" dirty="0" smtClean="0"/>
              <a:t> is like a recipe (or template).</a:t>
            </a:r>
          </a:p>
          <a:p>
            <a:pPr lvl="1"/>
            <a:r>
              <a:rPr lang="en-US" dirty="0" smtClean="0"/>
              <a:t>you don't eat the recipe, right?</a:t>
            </a:r>
          </a:p>
          <a:p>
            <a:r>
              <a:rPr lang="en-US" dirty="0" smtClean="0"/>
              <a:t>an object is an </a:t>
            </a:r>
            <a:r>
              <a:rPr lang="en-US" dirty="0" smtClean="0">
                <a:solidFill>
                  <a:srgbClr val="FF0000"/>
                </a:solidFill>
              </a:rPr>
              <a:t>instantiation</a:t>
            </a:r>
            <a:r>
              <a:rPr lang="en-US" dirty="0" smtClean="0"/>
              <a:t> of that class </a:t>
            </a:r>
          </a:p>
          <a:p>
            <a:pPr lvl="1"/>
            <a:r>
              <a:rPr lang="en-US" dirty="0" smtClean="0"/>
              <a:t>that's what you eat.</a:t>
            </a:r>
          </a:p>
          <a:p>
            <a:r>
              <a:rPr lang="en-US" dirty="0" smtClean="0"/>
              <a:t>Or, a class is a new </a:t>
            </a:r>
            <a:r>
              <a:rPr lang="en-US" i="1" dirty="0" smtClean="0"/>
              <a:t>type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Each class is defined by its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attributes  </a:t>
            </a:r>
            <a:r>
              <a:rPr lang="en-US" dirty="0" smtClean="0"/>
              <a:t>(characteristics, properties, fields)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methods </a:t>
            </a:r>
            <a:r>
              <a:rPr lang="en-US" dirty="0" smtClean="0">
                <a:solidFill>
                  <a:srgbClr val="000000"/>
                </a:solidFill>
              </a:rPr>
              <a:t>(functions)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We already know how to define functions, but we don’t know how to </a:t>
            </a:r>
            <a:r>
              <a:rPr lang="en-US" i="1" dirty="0" smtClean="0">
                <a:solidFill>
                  <a:srgbClr val="000000"/>
                </a:solidFill>
              </a:rPr>
              <a:t>group</a:t>
            </a:r>
            <a:r>
              <a:rPr lang="en-US" dirty="0" smtClean="0">
                <a:solidFill>
                  <a:srgbClr val="000000"/>
                </a:solidFill>
              </a:rPr>
              <a:t> them together, to say, “These belong together, and they operate on this data.”</a:t>
            </a:r>
          </a:p>
        </p:txBody>
      </p:sp>
    </p:spTree>
    <p:extLst>
      <p:ext uri="{BB962C8B-B14F-4D97-AF65-F5344CB8AC3E}">
        <p14:creationId xmlns:p14="http://schemas.microsoft.com/office/powerpoint/2010/main" val="115903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</a:t>
            </a:r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2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reading from or writing to a file, you have to </a:t>
            </a:r>
            <a:r>
              <a:rPr lang="en-US" i="1" dirty="0" smtClean="0"/>
              <a:t>open </a:t>
            </a:r>
            <a:r>
              <a:rPr lang="en-US" dirty="0" smtClean="0"/>
              <a:t>it.  Returns a </a:t>
            </a:r>
            <a:r>
              <a:rPr lang="en-US" i="1" dirty="0" smtClean="0"/>
              <a:t>file object.</a:t>
            </a:r>
            <a:endParaRPr lang="en-US" dirty="0" smtClean="0"/>
          </a:p>
          <a:p>
            <a:r>
              <a:rPr lang="en-US" dirty="0" smtClean="0"/>
              <a:t>Reading: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infile</a:t>
            </a:r>
            <a:r>
              <a:rPr lang="en-US" sz="2600" dirty="0" smtClean="0">
                <a:latin typeface="Courier"/>
                <a:cs typeface="Courier"/>
              </a:rPr>
              <a:t> = open(“</a:t>
            </a:r>
            <a:r>
              <a:rPr lang="en-US" sz="2600" dirty="0" err="1" smtClean="0">
                <a:latin typeface="Courier"/>
                <a:cs typeface="Courier"/>
              </a:rPr>
              <a:t>filename.txt</a:t>
            </a:r>
            <a:r>
              <a:rPr lang="en-US" sz="2600" dirty="0" smtClean="0">
                <a:latin typeface="Courier"/>
                <a:cs typeface="Courier"/>
              </a:rPr>
              <a:t>”, “r”)</a:t>
            </a:r>
            <a:endParaRPr lang="en-US" sz="2600" dirty="0">
              <a:latin typeface="Courier"/>
              <a:cs typeface="Courier"/>
            </a:endParaRPr>
          </a:p>
          <a:p>
            <a:r>
              <a:rPr lang="en-US" dirty="0" smtClean="0"/>
              <a:t>Creating file to write to: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outfile</a:t>
            </a:r>
            <a:r>
              <a:rPr lang="en-US" sz="2600" dirty="0" smtClean="0">
                <a:latin typeface="Courier"/>
                <a:cs typeface="Courier"/>
              </a:rPr>
              <a:t> = open(“</a:t>
            </a:r>
            <a:r>
              <a:rPr lang="en-US" sz="2600" dirty="0" err="1" smtClean="0">
                <a:latin typeface="Courier"/>
                <a:cs typeface="Courier"/>
              </a:rPr>
              <a:t>filename.txt</a:t>
            </a:r>
            <a:r>
              <a:rPr lang="en-US" sz="2600" dirty="0" smtClean="0">
                <a:latin typeface="Courier"/>
                <a:cs typeface="Courier"/>
              </a:rPr>
              <a:t>”, “w”)</a:t>
            </a:r>
          </a:p>
          <a:p>
            <a:r>
              <a:rPr lang="en-US" dirty="0" smtClean="0"/>
              <a:t>Appending data to an existing file: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outfile</a:t>
            </a:r>
            <a:r>
              <a:rPr lang="en-US" sz="2600" dirty="0" smtClean="0">
                <a:latin typeface="Courier"/>
                <a:cs typeface="Courier"/>
              </a:rPr>
              <a:t> = open(“</a:t>
            </a:r>
            <a:r>
              <a:rPr lang="en-US" sz="2600" dirty="0" err="1" smtClean="0">
                <a:latin typeface="Courier"/>
                <a:cs typeface="Courier"/>
              </a:rPr>
              <a:t>filename.txt</a:t>
            </a:r>
            <a:r>
              <a:rPr lang="en-US" sz="2600" dirty="0" smtClean="0">
                <a:latin typeface="Courier"/>
                <a:cs typeface="Courier"/>
              </a:rPr>
              <a:t>”, “a”)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425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objects are </a:t>
            </a:r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file object is </a:t>
            </a:r>
            <a:r>
              <a:rPr lang="en-US" i="1" dirty="0" err="1" smtClean="0"/>
              <a:t>iterable</a:t>
            </a:r>
            <a:r>
              <a:rPr lang="en-US" dirty="0" smtClean="0"/>
              <a:t>, so you can put it where &lt;sequence&gt; goes in a for statement: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for line in </a:t>
            </a:r>
            <a:r>
              <a:rPr lang="en-US" sz="2400" dirty="0" err="1" smtClean="0">
                <a:latin typeface="Courier"/>
                <a:cs typeface="Courier"/>
              </a:rPr>
              <a:t>inFile</a:t>
            </a:r>
            <a:r>
              <a:rPr lang="en-US" sz="2400" dirty="0" smtClean="0">
                <a:latin typeface="Courier"/>
                <a:cs typeface="Courier"/>
              </a:rPr>
              <a:t>: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    print(line)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Note: line contains the ending </a:t>
            </a:r>
            <a:r>
              <a:rPr lang="en-US" i="1" dirty="0" smtClean="0"/>
              <a:t>newline</a:t>
            </a:r>
            <a:r>
              <a:rPr lang="en-US" dirty="0" smtClean="0"/>
              <a:t> each time.  So, output shows a blank line between each line.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37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ways to read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entire file into a single string:</a:t>
            </a:r>
            <a:br>
              <a:rPr lang="en-US" dirty="0" smtClean="0"/>
            </a:br>
            <a:r>
              <a:rPr lang="en-US" sz="2400" dirty="0" err="1" smtClean="0">
                <a:latin typeface="Courier"/>
                <a:cs typeface="Courier"/>
              </a:rPr>
              <a:t>fileContents</a:t>
            </a:r>
            <a:r>
              <a:rPr lang="en-US" sz="2400" dirty="0" smtClean="0">
                <a:latin typeface="Courier"/>
                <a:cs typeface="Courier"/>
              </a:rPr>
              <a:t> = </a:t>
            </a:r>
            <a:r>
              <a:rPr lang="en-US" sz="2400" dirty="0" err="1" smtClean="0">
                <a:latin typeface="Courier"/>
                <a:cs typeface="Courier"/>
              </a:rPr>
              <a:t>dataFile.read</a:t>
            </a:r>
            <a:r>
              <a:rPr lang="en-US" sz="2400" dirty="0" smtClean="0">
                <a:latin typeface="Courier"/>
                <a:cs typeface="Courier"/>
              </a:rPr>
              <a:t>()</a:t>
            </a:r>
          </a:p>
          <a:p>
            <a:r>
              <a:rPr lang="en-US" dirty="0" smtClean="0"/>
              <a:t>Read file, line by line:</a:t>
            </a:r>
            <a:br>
              <a:rPr lang="en-US" dirty="0" smtClean="0"/>
            </a:br>
            <a:r>
              <a:rPr lang="en-US" sz="2400" dirty="0" smtClean="0">
                <a:latin typeface="Courier"/>
                <a:cs typeface="Courier"/>
              </a:rPr>
              <a:t>line = </a:t>
            </a:r>
            <a:r>
              <a:rPr lang="en-US" sz="2400" dirty="0" err="1" smtClean="0">
                <a:latin typeface="Courier"/>
                <a:cs typeface="Courier"/>
              </a:rPr>
              <a:t>dataFile.readline</a:t>
            </a:r>
            <a:r>
              <a:rPr lang="en-US" sz="2400" dirty="0" smtClean="0">
                <a:latin typeface="Courier"/>
                <a:cs typeface="Courier"/>
              </a:rPr>
              <a:t>()</a:t>
            </a:r>
          </a:p>
          <a:p>
            <a:pPr lvl="1"/>
            <a:r>
              <a:rPr lang="en-US" dirty="0" smtClean="0"/>
              <a:t>Note: if there are no more lines to read </a:t>
            </a:r>
            <a:r>
              <a:rPr lang="en-US" dirty="0" err="1" smtClean="0"/>
              <a:t>readline</a:t>
            </a:r>
            <a:r>
              <a:rPr lang="en-US" dirty="0" smtClean="0"/>
              <a:t>() returns empty string: “”</a:t>
            </a:r>
          </a:p>
          <a:p>
            <a:r>
              <a:rPr lang="en-US" dirty="0" smtClean="0"/>
              <a:t>Read entire file into list of lines</a:t>
            </a:r>
            <a:br>
              <a:rPr lang="en-US" dirty="0" smtClean="0"/>
            </a:br>
            <a:r>
              <a:rPr lang="en-US" sz="2400" dirty="0" smtClean="0">
                <a:latin typeface="Courier"/>
                <a:cs typeface="Courier"/>
              </a:rPr>
              <a:t>lines = </a:t>
            </a:r>
            <a:r>
              <a:rPr lang="en-US" sz="2400" dirty="0" err="1" smtClean="0">
                <a:latin typeface="Courier"/>
                <a:cs typeface="Courier"/>
              </a:rPr>
              <a:t>dataFile.readlines</a:t>
            </a:r>
            <a:r>
              <a:rPr lang="en-US" sz="24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5810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use of files for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Book had this code in it: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1 </a:t>
            </a:r>
            <a:r>
              <a:rPr lang="en-US" sz="2000" dirty="0" err="1" smtClean="0">
                <a:latin typeface="Courier"/>
                <a:cs typeface="Courier"/>
              </a:rPr>
              <a:t>infile</a:t>
            </a:r>
            <a:r>
              <a:rPr lang="en-US" sz="2000" dirty="0" smtClean="0">
                <a:latin typeface="Courier"/>
                <a:cs typeface="Courier"/>
              </a:rPr>
              <a:t> = open("</a:t>
            </a:r>
            <a:r>
              <a:rPr lang="en-US" sz="2000" dirty="0" err="1" smtClean="0">
                <a:latin typeface="Courier"/>
                <a:cs typeface="Courier"/>
              </a:rPr>
              <a:t>qbdata.txt</a:t>
            </a:r>
            <a:r>
              <a:rPr lang="en-US" sz="2000" dirty="0" smtClean="0">
                <a:latin typeface="Courier"/>
                <a:cs typeface="Courier"/>
              </a:rPr>
              <a:t>", "r")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2 line = </a:t>
            </a:r>
            <a:r>
              <a:rPr lang="en-US" sz="2000" dirty="0" err="1" smtClean="0">
                <a:latin typeface="Courier"/>
                <a:cs typeface="Courier"/>
              </a:rPr>
              <a:t>infile.readline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3 while line != “”: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4     values = </a:t>
            </a:r>
            <a:r>
              <a:rPr lang="en-US" sz="2000" dirty="0" err="1" smtClean="0">
                <a:latin typeface="Courier"/>
                <a:cs typeface="Courier"/>
              </a:rPr>
              <a:t>line.split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5     print('QB', values[0], values[1], 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        'had a rating of', values[10])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6     line = </a:t>
            </a:r>
            <a:r>
              <a:rPr lang="en-US" sz="2000" dirty="0" err="1" smtClean="0">
                <a:latin typeface="Courier"/>
                <a:cs typeface="Courier"/>
              </a:rPr>
              <a:t>infile.readline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7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8 </a:t>
            </a:r>
            <a:r>
              <a:rPr lang="en-US" sz="2000" dirty="0" err="1" smtClean="0">
                <a:latin typeface="Courier"/>
                <a:cs typeface="Courier"/>
              </a:rPr>
              <a:t>infile.close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endParaRPr lang="en-US" sz="22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200" dirty="0">
              <a:latin typeface="Courier"/>
              <a:cs typeface="Courier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6639951" y="1863802"/>
            <a:ext cx="2218676" cy="612648"/>
          </a:xfrm>
          <a:prstGeom prst="wedgeRectCallout">
            <a:avLst>
              <a:gd name="adj1" fmla="val -144204"/>
              <a:gd name="adj2" fmla="val 14646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“priming read”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307351" y="5327653"/>
            <a:ext cx="2703676" cy="1038050"/>
          </a:xfrm>
          <a:prstGeom prst="wedgeRectCallout">
            <a:avLst>
              <a:gd name="adj1" fmla="val -89629"/>
              <a:gd name="adj2" fmla="val -9067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up for next while test, but identical to previous line.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307351" y="2988426"/>
            <a:ext cx="2371076" cy="805275"/>
          </a:xfrm>
          <a:prstGeom prst="wedgeRectCallout">
            <a:avLst>
              <a:gd name="adj1" fmla="val -114302"/>
              <a:gd name="adj2" fmla="val 5058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Useful for processing data. values are strings.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98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repeated </a:t>
            </a:r>
            <a:r>
              <a:rPr lang="en-US" dirty="0" err="1" smtClean="0"/>
              <a:t>readline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1 </a:t>
            </a:r>
            <a:r>
              <a:rPr lang="en-US" sz="2000" dirty="0" err="1" smtClean="0">
                <a:latin typeface="Courier"/>
                <a:cs typeface="Courier"/>
              </a:rPr>
              <a:t>infile</a:t>
            </a:r>
            <a:r>
              <a:rPr lang="en-US" sz="2000" dirty="0" smtClean="0">
                <a:latin typeface="Courier"/>
                <a:cs typeface="Courier"/>
              </a:rPr>
              <a:t> = open("</a:t>
            </a:r>
            <a:r>
              <a:rPr lang="en-US" sz="2000" dirty="0" err="1" smtClean="0">
                <a:latin typeface="Courier"/>
                <a:cs typeface="Courier"/>
              </a:rPr>
              <a:t>qbdata.txt</a:t>
            </a:r>
            <a:r>
              <a:rPr lang="en-US" sz="2000" dirty="0" smtClean="0">
                <a:latin typeface="Courier"/>
                <a:cs typeface="Courier"/>
              </a:rPr>
              <a:t>", "r")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2 while True:</a:t>
            </a:r>
          </a:p>
          <a:p>
            <a:pPr marL="457200" indent="-457200">
              <a:buAutoNum type="arabicPlain" startAt="3"/>
            </a:pPr>
            <a:r>
              <a:rPr lang="en-US" sz="2000" dirty="0" smtClean="0">
                <a:latin typeface="Courier"/>
                <a:cs typeface="Courier"/>
              </a:rPr>
              <a:t>  line = </a:t>
            </a:r>
            <a:r>
              <a:rPr lang="en-US" sz="2000" dirty="0" err="1" smtClean="0">
                <a:latin typeface="Courier"/>
                <a:cs typeface="Courier"/>
              </a:rPr>
              <a:t>infile.readline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457200" indent="-457200">
              <a:buAutoNum type="arabicPlain" startAt="4"/>
            </a:pPr>
            <a:r>
              <a:rPr lang="en-US" sz="2000" dirty="0" smtClean="0">
                <a:latin typeface="Courier"/>
                <a:cs typeface="Courier"/>
              </a:rPr>
              <a:t>  if line == “”: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    break   # done with loop: go to line 7</a:t>
            </a:r>
          </a:p>
          <a:p>
            <a:pPr marL="457200" indent="-457200">
              <a:buAutoNum type="arabicPlain" startAt="5"/>
            </a:pPr>
            <a:r>
              <a:rPr lang="en-US" sz="2000" dirty="0" smtClean="0">
                <a:latin typeface="Courier"/>
                <a:cs typeface="Courier"/>
              </a:rPr>
              <a:t>  values = </a:t>
            </a:r>
            <a:r>
              <a:rPr lang="en-US" sz="2000" dirty="0" err="1" smtClean="0">
                <a:latin typeface="Courier"/>
                <a:cs typeface="Courier"/>
              </a:rPr>
              <a:t>line.split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457200" indent="-457200">
              <a:buAutoNum type="arabicPlain" startAt="6"/>
            </a:pPr>
            <a:r>
              <a:rPr lang="en-US" sz="2000" dirty="0" smtClean="0">
                <a:latin typeface="Courier"/>
                <a:cs typeface="Courier"/>
              </a:rPr>
              <a:t>  print('QB', values[0], values[1], 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    'had a rating of', values[10])</a:t>
            </a:r>
          </a:p>
          <a:p>
            <a:pPr marL="457200" indent="-457200">
              <a:buAutoNum type="arabicPlain" startAt="6"/>
            </a:pPr>
            <a:r>
              <a:rPr lang="en-US" sz="2000" dirty="0" err="1" smtClean="0">
                <a:latin typeface="Courier"/>
                <a:cs typeface="Courier"/>
              </a:rPr>
              <a:t>infile.close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endParaRPr lang="en-US" sz="22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544196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Skip lines in a file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What if there are blank lines you want to skip?</a:t>
            </a:r>
            <a:endParaRPr lang="en-US" sz="4000" dirty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infile</a:t>
            </a:r>
            <a:r>
              <a:rPr lang="en-US" dirty="0" smtClean="0">
                <a:latin typeface="Courier"/>
                <a:cs typeface="Courier"/>
              </a:rPr>
              <a:t> = open("</a:t>
            </a:r>
            <a:r>
              <a:rPr lang="en-US" dirty="0" err="1" smtClean="0">
                <a:latin typeface="Courier"/>
                <a:cs typeface="Courier"/>
              </a:rPr>
              <a:t>qbdata.txt</a:t>
            </a:r>
            <a:r>
              <a:rPr lang="en-US" dirty="0" smtClean="0">
                <a:latin typeface="Courier"/>
                <a:cs typeface="Courier"/>
              </a:rPr>
              <a:t>", "r")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 True: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line = </a:t>
            </a:r>
            <a:r>
              <a:rPr lang="en-US" dirty="0" err="1" smtClean="0">
                <a:latin typeface="Courier"/>
                <a:cs typeface="Courier"/>
              </a:rPr>
              <a:t>infile.readline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if line == “”: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break   # done with loop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  if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line.strip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() == “”: # had only whitespace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     continue   # go to top of loop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values = </a:t>
            </a:r>
            <a:r>
              <a:rPr lang="en-US" dirty="0" err="1" smtClean="0">
                <a:latin typeface="Courier"/>
                <a:cs typeface="Courier"/>
              </a:rPr>
              <a:t>line.split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print('QB', values[0], values[1], 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          'had a rating of', values[10])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infile.close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64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Skip lines in a file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500" dirty="0" smtClean="0"/>
              <a:t>What if there are comment lines you want to skip?  (Lines that start with #.)</a:t>
            </a:r>
            <a:endParaRPr lang="en-US" sz="4500" dirty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infile</a:t>
            </a:r>
            <a:r>
              <a:rPr lang="en-US" dirty="0" smtClean="0">
                <a:latin typeface="Courier"/>
                <a:cs typeface="Courier"/>
              </a:rPr>
              <a:t> = open("</a:t>
            </a:r>
            <a:r>
              <a:rPr lang="en-US" dirty="0" err="1" smtClean="0">
                <a:latin typeface="Courier"/>
                <a:cs typeface="Courier"/>
              </a:rPr>
              <a:t>qbdata.txt</a:t>
            </a:r>
            <a:r>
              <a:rPr lang="en-US" dirty="0" smtClean="0">
                <a:latin typeface="Courier"/>
                <a:cs typeface="Courier"/>
              </a:rPr>
              <a:t>", "r")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 True: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line = </a:t>
            </a:r>
            <a:r>
              <a:rPr lang="en-US" dirty="0" err="1" smtClean="0">
                <a:latin typeface="Courier"/>
                <a:cs typeface="Courier"/>
              </a:rPr>
              <a:t>infile.readline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if line == “”: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break   # done with loop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if </a:t>
            </a:r>
            <a:r>
              <a:rPr lang="en-US" dirty="0" err="1" smtClean="0">
                <a:latin typeface="Courier"/>
                <a:cs typeface="Courier"/>
              </a:rPr>
              <a:t>line.strip</a:t>
            </a:r>
            <a:r>
              <a:rPr lang="en-US" dirty="0" smtClean="0">
                <a:latin typeface="Courier"/>
                <a:cs typeface="Courier"/>
              </a:rPr>
              <a:t>() == “”: # had only whitespace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continue   # go to top of loop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  if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line.startsWith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(“#”): # skip comments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      continue   # go to top of loop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values = </a:t>
            </a:r>
            <a:r>
              <a:rPr lang="en-US" dirty="0" err="1" smtClean="0">
                <a:latin typeface="Courier"/>
                <a:cs typeface="Courier"/>
              </a:rPr>
              <a:t>line.split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print('QB', values[0], values[1], 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          'had a rating of', values[10])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infile.close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31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1055</Words>
  <Application>Microsoft Macintosh PowerPoint</Application>
  <PresentationFormat>On-screen Show (4:3)</PresentationFormat>
  <Paragraphs>129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Files</vt:lpstr>
      <vt:lpstr>Reading Quiz</vt:lpstr>
      <vt:lpstr>Using files</vt:lpstr>
      <vt:lpstr>File objects are iterable</vt:lpstr>
      <vt:lpstr>Other ways to read a file</vt:lpstr>
      <vt:lpstr>Typical use of files for data</vt:lpstr>
      <vt:lpstr>Remove repeated readline()</vt:lpstr>
      <vt:lpstr>Skip lines in a file </vt:lpstr>
      <vt:lpstr>Skip lines in a file </vt:lpstr>
      <vt:lpstr>Writing to a file</vt:lpstr>
      <vt:lpstr>Intro to Classes</vt:lpstr>
      <vt:lpstr>“Records”</vt:lpstr>
      <vt:lpstr>How to do this in python?</vt:lpstr>
      <vt:lpstr>Coming attractions (lab this week)</vt:lpstr>
      <vt:lpstr>What types of variables can we make?</vt:lpstr>
      <vt:lpstr>Big Question</vt:lpstr>
      <vt:lpstr>Terminology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Files</dc:title>
  <dc:creator>Victor Norman</dc:creator>
  <cp:lastModifiedBy>Victor Norman</cp:lastModifiedBy>
  <cp:revision>30</cp:revision>
  <dcterms:created xsi:type="dcterms:W3CDTF">2014-11-08T19:59:45Z</dcterms:created>
  <dcterms:modified xsi:type="dcterms:W3CDTF">2015-11-09T23:07:23Z</dcterms:modified>
</cp:coreProperties>
</file>