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72" r:id="rId3"/>
    <p:sldId id="273" r:id="rId4"/>
    <p:sldId id="270" r:id="rId5"/>
    <p:sldId id="271" r:id="rId6"/>
    <p:sldId id="276" r:id="rId7"/>
    <p:sldId id="277" r:id="rId8"/>
    <p:sldId id="278" r:id="rId9"/>
    <p:sldId id="279" r:id="rId10"/>
    <p:sldId id="274" r:id="rId11"/>
    <p:sldId id="280" r:id="rId12"/>
    <p:sldId id="281" r:id="rId13"/>
    <p:sldId id="282" r:id="rId14"/>
    <p:sldId id="283" r:id="rId15"/>
    <p:sldId id="284" r:id="rId16"/>
    <p:sldId id="285" r:id="rId17"/>
    <p:sldId id="293" r:id="rId18"/>
    <p:sldId id="286" r:id="rId19"/>
    <p:sldId id="287" r:id="rId20"/>
    <p:sldId id="288" r:id="rId21"/>
    <p:sldId id="289" r:id="rId22"/>
    <p:sldId id="290" r:id="rId23"/>
    <p:sldId id="291" r:id="rId24"/>
    <p:sldId id="29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51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C4E5F-3E51-8D4D-94F1-E6B088457E88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B3CBE-4400-FD42-B85A-97F1E6B25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5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are the properties of a tuple()?  Are those properties good for us?  (immutable: yes!, ordered: no!, can hold different types: yes!, one can create bad “instances”: NO!, no built-in functions that are “card-specific” – like “display yourself”)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9FD36-A2C9-6444-BEBC-A1A3788CD3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1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+ operations</a:t>
            </a:r>
          </a:p>
          <a:p>
            <a:r>
              <a:rPr lang="en-US" dirty="0" smtClean="0"/>
              <a:t>What kind of operations can you do to a</a:t>
            </a:r>
            <a:r>
              <a:rPr lang="en-US" baseline="0" dirty="0" smtClean="0"/>
              <a:t> list?  (create, append, extend, print, sort, access elements, insert elements, remove elements,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9FD36-A2C9-6444-BEBC-A1A3788CD3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6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4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8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3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1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6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0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2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0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4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3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84840-118E-D34A-84AC-5299D5A7D8A1}" type="datetimeFigureOut">
              <a:rPr lang="en-US" smtClean="0"/>
              <a:t>11/17/15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F1A3B-7512-2C4B-B67E-E6A3D3366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6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 and Objects,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</a:t>
            </a:r>
            <a:r>
              <a:rPr lang="en-US" dirty="0" smtClean="0"/>
              <a:t>ig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What defines a type</a:t>
            </a:r>
            <a:r>
              <a:rPr lang="en-US" sz="4800" dirty="0" smtClean="0"/>
              <a:t>?</a:t>
            </a:r>
          </a:p>
          <a:p>
            <a:pPr marL="0" indent="0" algn="ctr">
              <a:buNone/>
            </a:pPr>
            <a:endParaRPr lang="en-US" sz="4800" dirty="0"/>
          </a:p>
          <a:p>
            <a:r>
              <a:rPr lang="en-US" dirty="0" smtClean="0"/>
              <a:t>Data + operations</a:t>
            </a:r>
          </a:p>
          <a:p>
            <a:pPr lvl="1"/>
            <a:r>
              <a:rPr lang="en-US" dirty="0" smtClean="0"/>
              <a:t>what you can store.</a:t>
            </a:r>
            <a:endParaRPr lang="en-US" dirty="0"/>
          </a:p>
          <a:p>
            <a:pPr lvl="1"/>
            <a:r>
              <a:rPr lang="en-US" dirty="0" smtClean="0"/>
              <a:t>what you can do to or with it.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3592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ourier"/>
                <a:cs typeface="Courier"/>
              </a:rPr>
              <a:t>list</a:t>
            </a:r>
            <a:r>
              <a:rPr lang="en-US" dirty="0" smtClean="0"/>
              <a:t> is a built-in python </a:t>
            </a:r>
            <a:r>
              <a:rPr lang="en-US" dirty="0" smtClean="0">
                <a:solidFill>
                  <a:srgbClr val="FF0000"/>
                </a:solidFill>
              </a:rPr>
              <a:t>class </a:t>
            </a:r>
            <a:r>
              <a:rPr lang="en-US" dirty="0" smtClean="0"/>
              <a:t>(or type).</a:t>
            </a:r>
          </a:p>
          <a:p>
            <a:pPr lvl="1"/>
            <a:r>
              <a:rPr lang="en-US" dirty="0" smtClean="0"/>
              <a:t>holds ordered objects.</a:t>
            </a:r>
          </a:p>
          <a:p>
            <a:pPr lvl="1"/>
            <a:r>
              <a:rPr lang="en-US" dirty="0" smtClean="0"/>
              <a:t>has </a:t>
            </a:r>
            <a:r>
              <a:rPr lang="en-US" dirty="0" smtClean="0">
                <a:solidFill>
                  <a:srgbClr val="FF0000"/>
                </a:solidFill>
              </a:rPr>
              <a:t>methods</a:t>
            </a:r>
            <a:r>
              <a:rPr lang="en-US" dirty="0" smtClean="0"/>
              <a:t> defined: </a:t>
            </a:r>
            <a:r>
              <a:rPr lang="en-US" sz="2400" dirty="0">
                <a:latin typeface="Courier"/>
                <a:cs typeface="Courier"/>
              </a:rPr>
              <a:t>append</a:t>
            </a:r>
            <a:r>
              <a:rPr lang="en-US" dirty="0" smtClean="0"/>
              <a:t>(), </a:t>
            </a:r>
            <a:r>
              <a:rPr lang="en-US" sz="2400" dirty="0">
                <a:latin typeface="Courier"/>
                <a:cs typeface="Courier"/>
              </a:rPr>
              <a:t>extend</a:t>
            </a:r>
            <a:r>
              <a:rPr lang="en-US" dirty="0" smtClean="0"/>
              <a:t>(), </a:t>
            </a:r>
            <a:r>
              <a:rPr lang="en-US" sz="2400" dirty="0">
                <a:latin typeface="Courier"/>
                <a:cs typeface="Courier"/>
              </a:rPr>
              <a:t>index</a:t>
            </a:r>
            <a:r>
              <a:rPr lang="en-US" dirty="0" smtClean="0"/>
              <a:t>(), [], [</a:t>
            </a:r>
            <a:r>
              <a:rPr lang="en-US" dirty="0" err="1" smtClean="0"/>
              <a:t>x:y</a:t>
            </a:r>
            <a:r>
              <a:rPr lang="en-US" dirty="0" smtClean="0"/>
              <a:t>], +, </a:t>
            </a:r>
            <a:r>
              <a:rPr lang="en-US" sz="2400" dirty="0">
                <a:latin typeface="Courier"/>
                <a:cs typeface="Courier"/>
              </a:rPr>
              <a:t>pop</a:t>
            </a:r>
            <a:r>
              <a:rPr lang="en-US" dirty="0" smtClean="0"/>
              <a:t>(), etc.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Instantiate</a:t>
            </a:r>
            <a:r>
              <a:rPr lang="en-US" dirty="0" smtClean="0"/>
              <a:t> it as often as you want to make individual </a:t>
            </a:r>
            <a:r>
              <a:rPr lang="en-US" dirty="0" smtClean="0">
                <a:solidFill>
                  <a:srgbClr val="FF0000"/>
                </a:solidFill>
              </a:rPr>
              <a:t>objects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girls = [‘Kim’, ‘Taylor’, ‘</a:t>
            </a:r>
            <a:r>
              <a:rPr lang="en-US" sz="2400" dirty="0" err="1" smtClean="0">
                <a:latin typeface="Courier"/>
                <a:cs typeface="Courier"/>
              </a:rPr>
              <a:t>Beyonce</a:t>
            </a:r>
            <a:r>
              <a:rPr lang="en-US" sz="2400" dirty="0" smtClean="0">
                <a:latin typeface="Courier"/>
                <a:cs typeface="Courier"/>
              </a:rPr>
              <a:t>’]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guys = [‘Stone’, ‘Rock’, ‘Lance’]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3267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Attribute</a:t>
            </a:r>
            <a:r>
              <a:rPr lang="en-US" dirty="0" smtClean="0"/>
              <a:t>: a “field” in an object.  </a:t>
            </a:r>
          </a:p>
          <a:p>
            <a:pPr lvl="1"/>
            <a:r>
              <a:rPr lang="en-US" dirty="0" smtClean="0"/>
              <a:t>A.k.a. a characteristic, property, or an instance variable.</a:t>
            </a:r>
          </a:p>
          <a:p>
            <a:pPr lvl="1"/>
            <a:r>
              <a:rPr lang="en-US" dirty="0" smtClean="0"/>
              <a:t>a “noun”: something an object “has”.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Method</a:t>
            </a:r>
            <a:r>
              <a:rPr lang="en-US" dirty="0"/>
              <a:t>: </a:t>
            </a:r>
            <a:r>
              <a:rPr lang="en-US" dirty="0" smtClean="0"/>
              <a:t>Operation/function </a:t>
            </a:r>
            <a:r>
              <a:rPr lang="en-US" dirty="0"/>
              <a:t>you ask an object to do to itself.</a:t>
            </a:r>
          </a:p>
          <a:p>
            <a:pPr lvl="1"/>
            <a:r>
              <a:rPr lang="en-US" dirty="0"/>
              <a:t>it is a verb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944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of the following is not a good attribute name of a Car?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numWheels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accelerate</a:t>
            </a:r>
          </a:p>
          <a:p>
            <a:pPr marL="514350" indent="-514350">
              <a:buAutoNum type="alphaUcPeriod"/>
            </a:pPr>
            <a:r>
              <a:rPr lang="en-US" dirty="0" smtClean="0"/>
              <a:t>color</a:t>
            </a:r>
          </a:p>
          <a:p>
            <a:pPr marL="514350" indent="-514350">
              <a:buAutoNum type="alphaUcPeriod"/>
            </a:pPr>
            <a:r>
              <a:rPr lang="en-US" dirty="0" smtClean="0"/>
              <a:t>year</a:t>
            </a:r>
          </a:p>
          <a:p>
            <a:pPr marL="514350" indent="-514350">
              <a:buAutoNum type="alphaUcPeriod"/>
            </a:pPr>
            <a:r>
              <a:rPr lang="en-US" dirty="0" smtClean="0"/>
              <a:t>manufacturer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1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of the following is not a good method name of a Person class?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hairColor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speak</a:t>
            </a:r>
          </a:p>
          <a:p>
            <a:pPr marL="514350" indent="-514350">
              <a:buAutoNum type="alphaUcPeriod"/>
            </a:pPr>
            <a:r>
              <a:rPr lang="en-US" dirty="0" err="1" smtClean="0"/>
              <a:t>climbStairs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dirty="0" smtClean="0"/>
              <a:t>walk</a:t>
            </a:r>
          </a:p>
          <a:p>
            <a:pPr marL="514350" indent="-514350">
              <a:buAutoNum type="alphaUcPeriod"/>
            </a:pPr>
            <a:r>
              <a:rPr lang="en-US" dirty="0" smtClean="0"/>
              <a:t>jump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2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to do all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define the class…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attributes of an object</a:t>
            </a:r>
          </a:p>
          <a:p>
            <a:pPr lvl="1"/>
            <a:r>
              <a:rPr lang="en-US" dirty="0" smtClean="0"/>
              <a:t>methods that can be called to operate on the object.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372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of class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wedgeRectCallou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class Student:      # use Capital Letter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“””A class that represents a Student.”””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</a:t>
            </a:r>
            <a:r>
              <a:rPr lang="en-US" sz="2000" dirty="0" err="1" smtClean="0">
                <a:latin typeface="Courier"/>
                <a:cs typeface="Courier"/>
              </a:rPr>
              <a:t>def</a:t>
            </a:r>
            <a:r>
              <a:rPr lang="en-US" sz="2000" dirty="0" smtClean="0">
                <a:latin typeface="Courier"/>
                <a:cs typeface="Courier"/>
              </a:rPr>
              <a:t> __</a:t>
            </a:r>
            <a:r>
              <a:rPr lang="en-US" sz="2000" dirty="0" err="1" smtClean="0">
                <a:latin typeface="Courier"/>
                <a:cs typeface="Courier"/>
              </a:rPr>
              <a:t>init</a:t>
            </a:r>
            <a:r>
              <a:rPr lang="en-US" sz="2000" dirty="0" smtClean="0">
                <a:latin typeface="Courier"/>
                <a:cs typeface="Courier"/>
              </a:rPr>
              <a:t>__(self, name, year, grades): 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“””Constructor to make a new students 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       instance (object).”””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</a:t>
            </a:r>
            <a:r>
              <a:rPr lang="en-US" sz="2000" dirty="0" err="1" smtClean="0">
                <a:latin typeface="Courier"/>
                <a:cs typeface="Courier"/>
              </a:rPr>
              <a:t>self.myName</a:t>
            </a:r>
            <a:r>
              <a:rPr lang="en-US" sz="2000" dirty="0" smtClean="0">
                <a:latin typeface="Courier"/>
                <a:cs typeface="Courier"/>
              </a:rPr>
              <a:t> = name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</a:t>
            </a:r>
            <a:r>
              <a:rPr lang="en-US" sz="2000" dirty="0" err="1" smtClean="0">
                <a:latin typeface="Courier"/>
                <a:cs typeface="Courier"/>
              </a:rPr>
              <a:t>self.myYear</a:t>
            </a:r>
            <a:r>
              <a:rPr lang="en-US" sz="2000" dirty="0" smtClean="0">
                <a:latin typeface="Courier"/>
                <a:cs typeface="Courier"/>
              </a:rPr>
              <a:t> = year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      </a:t>
            </a:r>
            <a:r>
              <a:rPr lang="en-US" sz="2000" dirty="0" err="1" smtClean="0">
                <a:latin typeface="Courier"/>
                <a:cs typeface="Courier"/>
              </a:rPr>
              <a:t>self.myGrades</a:t>
            </a:r>
            <a:r>
              <a:rPr lang="en-US" sz="2000" dirty="0" smtClean="0">
                <a:latin typeface="Courier"/>
                <a:cs typeface="Courier"/>
              </a:rPr>
              <a:t> = grades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student1 = Student( “Dan”, 4, [80, 82, 6] ) </a:t>
            </a: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5719010" y="3097463"/>
            <a:ext cx="2967790" cy="779379"/>
          </a:xfrm>
          <a:prstGeom prst="wedgeRectCallout">
            <a:avLst>
              <a:gd name="adj1" fmla="val -108671"/>
              <a:gd name="adj2" fmla="val -9435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First, define how to create an instance of a Student class.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719010" y="4029242"/>
            <a:ext cx="2967790" cy="779379"/>
          </a:xfrm>
          <a:prstGeom prst="wedgeRectCallout">
            <a:avLst>
              <a:gd name="adj1" fmla="val -87500"/>
              <a:gd name="adj2" fmla="val -8063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Assign given parameter values to attributes in new object.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57200" y="4601535"/>
            <a:ext cx="2767263" cy="779379"/>
          </a:xfrm>
          <a:prstGeom prst="wedgeRectCallout">
            <a:avLst>
              <a:gd name="adj1" fmla="val -7863"/>
              <a:gd name="adj2" fmla="val -12491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 is the new instance (object) being created and initialized</a:t>
            </a:r>
          </a:p>
        </p:txBody>
      </p:sp>
    </p:spTree>
    <p:extLst>
      <p:ext uri="{BB962C8B-B14F-4D97-AF65-F5344CB8AC3E}">
        <p14:creationId xmlns:p14="http://schemas.microsoft.com/office/powerpoint/2010/main" val="2306134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there is code “on the inside” – code inside the class definition. </a:t>
            </a:r>
          </a:p>
          <a:p>
            <a:r>
              <a:rPr lang="en-US" dirty="0" smtClean="0"/>
              <a:t>Code in </a:t>
            </a:r>
            <a:r>
              <a:rPr lang="en-US" sz="2000" dirty="0" smtClean="0">
                <a:latin typeface="Courier"/>
                <a:cs typeface="Courier"/>
              </a:rPr>
              <a:t>__</a:t>
            </a:r>
            <a:r>
              <a:rPr lang="en-US" sz="2000" dirty="0" err="1" smtClean="0">
                <a:latin typeface="Courier"/>
                <a:cs typeface="Courier"/>
              </a:rPr>
              <a:t>init</a:t>
            </a:r>
            <a:r>
              <a:rPr lang="en-US" sz="2000" dirty="0" smtClean="0">
                <a:latin typeface="Courier"/>
                <a:cs typeface="Courier"/>
              </a:rPr>
              <a:t>__</a:t>
            </a:r>
            <a:r>
              <a:rPr lang="en-US" dirty="0" smtClean="0"/>
              <a:t>, </a:t>
            </a:r>
            <a:r>
              <a:rPr lang="en-US" sz="2000" dirty="0" err="1" smtClean="0">
                <a:latin typeface="Courier"/>
                <a:cs typeface="Courier"/>
              </a:rPr>
              <a:t>getName</a:t>
            </a:r>
            <a:r>
              <a:rPr lang="en-US" sz="2000" dirty="0" smtClean="0">
                <a:latin typeface="Courier"/>
                <a:cs typeface="Courier"/>
              </a:rPr>
              <a:t>()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This code refers to the object as </a:t>
            </a:r>
            <a:r>
              <a:rPr lang="en-US" b="1" dirty="0" smtClean="0">
                <a:solidFill>
                  <a:srgbClr val="FF0000"/>
                </a:solidFill>
              </a:rPr>
              <a:t>self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Then, there is code on the outside:</a:t>
            </a:r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stud1 = Student( “Dan”, 4, [100, 90, 80] )</a:t>
            </a:r>
          </a:p>
          <a:p>
            <a:pPr lvl="1"/>
            <a:r>
              <a:rPr lang="en-US" dirty="0" smtClean="0"/>
              <a:t>This code refers to the object as </a:t>
            </a:r>
            <a:r>
              <a:rPr lang="en-US" sz="2000" dirty="0" smtClean="0">
                <a:latin typeface="Courier"/>
                <a:cs typeface="Courier"/>
              </a:rPr>
              <a:t>stud1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8776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from using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fields have clear names!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self.name</a:t>
            </a:r>
            <a:r>
              <a:rPr lang="en-US" dirty="0" smtClean="0"/>
              <a:t> is the student’s name, instead of </a:t>
            </a:r>
            <a:r>
              <a:rPr lang="en-US" dirty="0" smtClean="0">
                <a:latin typeface="Courier"/>
                <a:cs typeface="Courier"/>
              </a:rPr>
              <a:t>stud[0]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fields are not stored in any order: just “owned” by the object.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796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cs104Student.click()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many syntax errors are there in this code?: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class Car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_</a:t>
            </a:r>
            <a:r>
              <a:rPr lang="en-US" sz="2400" dirty="0" err="1" smtClean="0">
                <a:latin typeface="Courier"/>
                <a:cs typeface="Courier"/>
              </a:rPr>
              <a:t>init</a:t>
            </a:r>
            <a:r>
              <a:rPr lang="en-US" sz="2400" dirty="0" smtClean="0">
                <a:latin typeface="Courier"/>
                <a:cs typeface="Courier"/>
              </a:rPr>
              <a:t>_(make, model, year):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self.myMake</a:t>
            </a:r>
            <a:r>
              <a:rPr lang="en-US" sz="2400" dirty="0" smtClean="0">
                <a:latin typeface="Courier"/>
                <a:cs typeface="Courier"/>
              </a:rPr>
              <a:t> = make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self.myModel</a:t>
            </a:r>
            <a:r>
              <a:rPr lang="en-US" sz="2400" dirty="0" smtClean="0">
                <a:latin typeface="Courier"/>
                <a:cs typeface="Courier"/>
              </a:rPr>
              <a:t> = model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</a:t>
            </a:r>
            <a:r>
              <a:rPr lang="en-US" sz="2400" dirty="0" err="1" smtClean="0">
                <a:latin typeface="Courier"/>
                <a:cs typeface="Courier"/>
              </a:rPr>
              <a:t>myYear</a:t>
            </a:r>
            <a:r>
              <a:rPr lang="en-US" sz="2400" dirty="0" smtClean="0">
                <a:latin typeface="Courier"/>
                <a:cs typeface="Courier"/>
              </a:rPr>
              <a:t> = year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14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“Records”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Excel, you can create rows that represent individual things, with each column representing some property of that thing.</a:t>
            </a:r>
          </a:p>
          <a:p>
            <a:r>
              <a:rPr lang="en-US" dirty="0" smtClean="0"/>
              <a:t>E.g., each row could represent a student, with</a:t>
            </a:r>
          </a:p>
          <a:p>
            <a:pPr lvl="1"/>
            <a:r>
              <a:rPr lang="en-US" dirty="0" smtClean="0"/>
              <a:t>column 1: student id</a:t>
            </a:r>
          </a:p>
          <a:p>
            <a:pPr lvl="1"/>
            <a:r>
              <a:rPr lang="en-US" dirty="0" smtClean="0"/>
              <a:t>column 2: student last name</a:t>
            </a:r>
          </a:p>
          <a:p>
            <a:pPr lvl="1"/>
            <a:r>
              <a:rPr lang="en-US" dirty="0" smtClean="0"/>
              <a:t>column 3: student first name</a:t>
            </a:r>
          </a:p>
          <a:p>
            <a:pPr lvl="1"/>
            <a:r>
              <a:rPr lang="en-US" dirty="0" smtClean="0"/>
              <a:t>column 4: </a:t>
            </a:r>
            <a:r>
              <a:rPr lang="en-US" dirty="0" err="1" smtClean="0"/>
              <a:t>gpa</a:t>
            </a:r>
            <a:endParaRPr lang="en-US" dirty="0" smtClean="0"/>
          </a:p>
          <a:p>
            <a:pPr lvl="1"/>
            <a:r>
              <a:rPr lang="en-US" dirty="0" smtClean="0"/>
              <a:t>column 5: how much tuition is owed…</a:t>
            </a:r>
          </a:p>
          <a:p>
            <a:r>
              <a:rPr lang="en-US" dirty="0" smtClean="0"/>
              <a:t>Each row *must* stay together: don’t want to move values from one row to another.</a:t>
            </a:r>
          </a:p>
        </p:txBody>
      </p:sp>
    </p:spTree>
    <p:extLst>
      <p:ext uri="{BB962C8B-B14F-4D97-AF65-F5344CB8AC3E}">
        <p14:creationId xmlns:p14="http://schemas.microsoft.com/office/powerpoint/2010/main" val="94372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cs104Student.clickAgain()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Given this class definition: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class Car: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__</a:t>
            </a:r>
            <a:r>
              <a:rPr lang="en-US" dirty="0" err="1" smtClean="0">
                <a:latin typeface="Courier"/>
                <a:cs typeface="Courier"/>
              </a:rPr>
              <a:t>init</a:t>
            </a:r>
            <a:r>
              <a:rPr lang="en-US" dirty="0" smtClean="0">
                <a:latin typeface="Courier"/>
                <a:cs typeface="Courier"/>
              </a:rPr>
              <a:t>__(self, make, model, year):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self.myMake</a:t>
            </a:r>
            <a:r>
              <a:rPr lang="en-US" dirty="0" smtClean="0">
                <a:latin typeface="Courier"/>
                <a:cs typeface="Courier"/>
              </a:rPr>
              <a:t> = make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self.myModel</a:t>
            </a:r>
            <a:r>
              <a:rPr lang="en-US" dirty="0" smtClean="0">
                <a:latin typeface="Courier"/>
                <a:cs typeface="Courier"/>
              </a:rPr>
              <a:t> = model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self.myYear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= year</a:t>
            </a:r>
          </a:p>
          <a:p>
            <a:pPr marL="0" indent="0">
              <a:buNone/>
            </a:pPr>
            <a:r>
              <a:rPr lang="en-US" dirty="0" smtClean="0"/>
              <a:t>which is legal code to make a new Car instance?</a:t>
            </a:r>
          </a:p>
          <a:p>
            <a:pPr marL="514350" indent="-514350">
              <a:buAutoNum type="alphaUcPeriod"/>
            </a:pPr>
            <a:r>
              <a:rPr lang="en-US" dirty="0" err="1" smtClean="0">
                <a:latin typeface="Courier"/>
                <a:cs typeface="Courier"/>
              </a:rPr>
              <a:t>aCar</a:t>
            </a:r>
            <a:r>
              <a:rPr lang="en-US" dirty="0" smtClean="0">
                <a:latin typeface="Courier"/>
                <a:cs typeface="Courier"/>
              </a:rPr>
              <a:t> = Car.__</a:t>
            </a:r>
            <a:r>
              <a:rPr lang="en-US" dirty="0" err="1" smtClean="0">
                <a:latin typeface="Courier"/>
                <a:cs typeface="Courier"/>
              </a:rPr>
              <a:t>init</a:t>
            </a:r>
            <a:r>
              <a:rPr lang="en-US" dirty="0" smtClean="0">
                <a:latin typeface="Courier"/>
                <a:cs typeface="Courier"/>
              </a:rPr>
              <a:t>__(self, “Honda”, “Odyssey”, 2001)</a:t>
            </a:r>
          </a:p>
          <a:p>
            <a:pPr marL="514350" indent="-514350">
              <a:buAutoNum type="alphaUcPeriod"/>
            </a:pPr>
            <a:r>
              <a:rPr lang="en-US" dirty="0" err="1">
                <a:latin typeface="Courier"/>
                <a:cs typeface="Courier"/>
              </a:rPr>
              <a:t>aCar</a:t>
            </a:r>
            <a:r>
              <a:rPr lang="en-US" dirty="0">
                <a:latin typeface="Courier"/>
                <a:cs typeface="Courier"/>
              </a:rPr>
              <a:t> = Car.__</a:t>
            </a:r>
            <a:r>
              <a:rPr lang="en-US" dirty="0" err="1">
                <a:latin typeface="Courier"/>
                <a:cs typeface="Courier"/>
              </a:rPr>
              <a:t>init</a:t>
            </a:r>
            <a:r>
              <a:rPr lang="en-US" dirty="0">
                <a:latin typeface="Courier"/>
                <a:cs typeface="Courier"/>
              </a:rPr>
              <a:t>__("Honda", "Odyssey", 2001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514350" indent="-514350">
              <a:buAutoNum type="alphaUcPeriod"/>
            </a:pPr>
            <a:r>
              <a:rPr lang="en-US" dirty="0" err="1">
                <a:latin typeface="Courier"/>
                <a:cs typeface="Courier"/>
              </a:rPr>
              <a:t>aCar</a:t>
            </a:r>
            <a:r>
              <a:rPr lang="en-US" dirty="0">
                <a:latin typeface="Courier"/>
                <a:cs typeface="Courier"/>
              </a:rPr>
              <a:t> = Car("Honda", "Odyssey", 2001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514350" indent="-514350">
              <a:buAutoNum type="alphaUcPeriod"/>
            </a:pPr>
            <a:r>
              <a:rPr lang="en-US" dirty="0" err="1">
                <a:latin typeface="Courier"/>
                <a:cs typeface="Courier"/>
              </a:rPr>
              <a:t>aCar</a:t>
            </a:r>
            <a:r>
              <a:rPr lang="en-US" dirty="0">
                <a:latin typeface="Courier"/>
                <a:cs typeface="Courier"/>
              </a:rPr>
              <a:t> = Car(self, "Honda", "Odyssey", 2001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pPr marL="514350" indent="-514350">
              <a:buAutoNum type="alphaUcPeriod"/>
            </a:pPr>
            <a:r>
              <a:rPr lang="en-US" dirty="0">
                <a:latin typeface="Courier"/>
                <a:cs typeface="Courier"/>
              </a:rPr>
              <a:t>Car(</a:t>
            </a:r>
            <a:r>
              <a:rPr lang="en-US" dirty="0" err="1">
                <a:latin typeface="Courier"/>
                <a:cs typeface="Courier"/>
              </a:rPr>
              <a:t>aCar</a:t>
            </a:r>
            <a:r>
              <a:rPr lang="en-US" dirty="0">
                <a:latin typeface="Courier"/>
                <a:cs typeface="Courier"/>
              </a:rPr>
              <a:t>, "Honda", "Odyssey", 2001)</a:t>
            </a:r>
          </a:p>
        </p:txBody>
      </p:sp>
    </p:spTree>
    <p:extLst>
      <p:ext uri="{BB962C8B-B14F-4D97-AF65-F5344CB8AC3E}">
        <p14:creationId xmlns:p14="http://schemas.microsoft.com/office/powerpoint/2010/main" val="74651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getters/</a:t>
            </a:r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br>
              <a:rPr lang="en-US" dirty="0" smtClean="0"/>
            </a:br>
            <a:r>
              <a:rPr lang="en-US" dirty="0" smtClean="0"/>
              <a:t>setters/</a:t>
            </a:r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First methods typically written are to allow code that uses the class to access/change the attributes:</a:t>
            </a:r>
          </a:p>
          <a:p>
            <a:r>
              <a:rPr lang="en-US" dirty="0" smtClean="0"/>
              <a:t>If you define attribute </a:t>
            </a:r>
            <a:r>
              <a:rPr lang="en-US" dirty="0" smtClean="0">
                <a:latin typeface="Courier"/>
                <a:cs typeface="Courier"/>
              </a:rPr>
              <a:t>xyz</a:t>
            </a:r>
            <a:r>
              <a:rPr lang="en-US" dirty="0" smtClean="0"/>
              <a:t>, you create: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getXyz</a:t>
            </a:r>
            <a:r>
              <a:rPr lang="en-US" sz="2400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“”“return the xyz value for this object”””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return </a:t>
            </a:r>
            <a:r>
              <a:rPr lang="en-US" sz="2400" dirty="0" err="1" smtClean="0">
                <a:latin typeface="Courier"/>
                <a:cs typeface="Courier"/>
              </a:rPr>
              <a:t>self.xyz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def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setXyz</a:t>
            </a:r>
            <a:r>
              <a:rPr lang="en-US" sz="2400" dirty="0" smtClean="0">
                <a:latin typeface="Courier"/>
                <a:cs typeface="Courier"/>
              </a:rPr>
              <a:t>(self, </a:t>
            </a:r>
            <a:r>
              <a:rPr lang="en-US" sz="2400" dirty="0" err="1" smtClean="0">
                <a:latin typeface="Courier"/>
                <a:cs typeface="Courier"/>
              </a:rPr>
              <a:t>newXyz</a:t>
            </a:r>
            <a:r>
              <a:rPr lang="en-US" sz="2400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“””set the attribute xyz to the new value”””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</a:t>
            </a:r>
            <a:r>
              <a:rPr lang="en-US" sz="2400" dirty="0" err="1" smtClean="0">
                <a:latin typeface="Courier"/>
                <a:cs typeface="Courier"/>
              </a:rPr>
              <a:t>self.xyz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newXyz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44979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class Student: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__</a:t>
            </a:r>
            <a:r>
              <a:rPr lang="en-US" dirty="0" err="1">
                <a:latin typeface="Courier"/>
                <a:cs typeface="Courier"/>
              </a:rPr>
              <a:t>init</a:t>
            </a:r>
            <a:r>
              <a:rPr lang="en-US" dirty="0">
                <a:latin typeface="Courier"/>
                <a:cs typeface="Courier"/>
              </a:rPr>
              <a:t>__(self, name, year, grades):  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</a:t>
            </a:r>
            <a:r>
              <a:rPr lang="en-US" dirty="0" err="1" smtClean="0">
                <a:latin typeface="Courier"/>
                <a:cs typeface="Courier"/>
              </a:rPr>
              <a:t>self.myName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name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err="1">
                <a:latin typeface="Courier"/>
                <a:cs typeface="Courier"/>
              </a:rPr>
              <a:t>self.myYear</a:t>
            </a:r>
            <a:r>
              <a:rPr lang="en-US" dirty="0">
                <a:latin typeface="Courier"/>
                <a:cs typeface="Courier"/>
              </a:rPr>
              <a:t> = year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getName</a:t>
            </a:r>
            <a:r>
              <a:rPr lang="en-US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return </a:t>
            </a:r>
            <a:r>
              <a:rPr lang="en-US" dirty="0" err="1" smtClean="0">
                <a:latin typeface="Courier"/>
                <a:cs typeface="Courier"/>
              </a:rPr>
              <a:t>self.myName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setName</a:t>
            </a:r>
            <a:r>
              <a:rPr lang="en-US" dirty="0" smtClean="0">
                <a:latin typeface="Courier"/>
                <a:cs typeface="Courier"/>
              </a:rPr>
              <a:t>(self, </a:t>
            </a:r>
            <a:r>
              <a:rPr lang="en-US" dirty="0" err="1" smtClean="0">
                <a:latin typeface="Courier"/>
                <a:cs typeface="Courier"/>
              </a:rPr>
              <a:t>newName</a:t>
            </a:r>
            <a:r>
              <a:rPr lang="en-US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self.myName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newName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getYear</a:t>
            </a:r>
            <a:r>
              <a:rPr lang="en-US" dirty="0" smtClean="0">
                <a:latin typeface="Courier"/>
                <a:cs typeface="Courier"/>
              </a:rPr>
              <a:t>(self):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return </a:t>
            </a:r>
            <a:r>
              <a:rPr lang="en-US" dirty="0" err="1" smtClean="0">
                <a:latin typeface="Courier"/>
                <a:cs typeface="Courier"/>
              </a:rPr>
              <a:t>self.myYear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def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setYear</a:t>
            </a:r>
            <a:r>
              <a:rPr lang="en-US" dirty="0" smtClean="0">
                <a:latin typeface="Courier"/>
                <a:cs typeface="Courier"/>
              </a:rPr>
              <a:t>(self, </a:t>
            </a:r>
            <a:r>
              <a:rPr lang="en-US" dirty="0" err="1" smtClean="0">
                <a:latin typeface="Courier"/>
                <a:cs typeface="Courier"/>
              </a:rPr>
              <a:t>newYear</a:t>
            </a:r>
            <a:r>
              <a:rPr lang="en-US" dirty="0" smtClean="0">
                <a:latin typeface="Courier"/>
                <a:cs typeface="Courier"/>
              </a:rPr>
              <a:t>):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self.myYear</a:t>
            </a:r>
            <a:r>
              <a:rPr lang="en-US" dirty="0" smtClean="0">
                <a:latin typeface="Courier"/>
                <a:cs typeface="Courier"/>
              </a:rPr>
              <a:t> = </a:t>
            </a:r>
            <a:r>
              <a:rPr lang="en-US" dirty="0" err="1" smtClean="0">
                <a:latin typeface="Courier"/>
                <a:cs typeface="Courier"/>
              </a:rPr>
              <a:t>newYear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Create a student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student1 = Student( “Angelina”, 10, [] )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403684" y="2272632"/>
            <a:ext cx="1938421" cy="32618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344737" y="2272632"/>
            <a:ext cx="40105" cy="32618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293895" y="2272632"/>
            <a:ext cx="280737" cy="32618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162842" y="2272632"/>
            <a:ext cx="200526" cy="32618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237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# Old Code: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name </a:t>
            </a:r>
            <a:r>
              <a:rPr lang="en-US" sz="1800" dirty="0">
                <a:latin typeface="Courier"/>
                <a:cs typeface="Courier"/>
              </a:rPr>
              <a:t>= </a:t>
            </a:r>
            <a:r>
              <a:rPr lang="en-US" sz="1800" dirty="0" err="1">
                <a:latin typeface="Courier"/>
                <a:cs typeface="Courier"/>
              </a:rPr>
              <a:t>getName</a:t>
            </a:r>
            <a:r>
              <a:rPr lang="en-US" sz="1800" dirty="0">
                <a:latin typeface="Courier"/>
                <a:cs typeface="Courier"/>
              </a:rPr>
              <a:t>(student1)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year </a:t>
            </a:r>
            <a:r>
              <a:rPr lang="en-US" sz="1800" dirty="0">
                <a:latin typeface="Courier"/>
                <a:cs typeface="Courier"/>
              </a:rPr>
              <a:t>= </a:t>
            </a:r>
            <a:r>
              <a:rPr lang="en-US" sz="1800" dirty="0" err="1">
                <a:latin typeface="Courier"/>
                <a:cs typeface="Courier"/>
              </a:rPr>
              <a:t>getYear</a:t>
            </a:r>
            <a:r>
              <a:rPr lang="en-US" sz="1800" dirty="0">
                <a:latin typeface="Courier"/>
                <a:cs typeface="Courier"/>
              </a:rPr>
              <a:t>(student2)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if </a:t>
            </a:r>
            <a:r>
              <a:rPr lang="en-US" sz="1800" dirty="0" err="1">
                <a:latin typeface="Courier"/>
                <a:cs typeface="Courier"/>
              </a:rPr>
              <a:t>getLowestGrade</a:t>
            </a:r>
            <a:r>
              <a:rPr lang="en-US" sz="1800" dirty="0">
                <a:latin typeface="Courier"/>
                <a:cs typeface="Courier"/>
              </a:rPr>
              <a:t>(student1) &gt; </a:t>
            </a:r>
            <a:r>
              <a:rPr lang="en-US" sz="1800" dirty="0" err="1">
                <a:latin typeface="Courier"/>
                <a:cs typeface="Courier"/>
              </a:rPr>
              <a:t>getLowestGrade</a:t>
            </a:r>
            <a:r>
              <a:rPr lang="en-US" sz="1800" dirty="0">
                <a:latin typeface="Courier"/>
                <a:cs typeface="Courier"/>
              </a:rPr>
              <a:t>(student2):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>
                <a:latin typeface="Courier"/>
                <a:cs typeface="Courier"/>
              </a:rPr>
              <a:t>print “Good job, student!</a:t>
            </a:r>
            <a:r>
              <a:rPr lang="en-US" sz="1800" dirty="0" smtClean="0">
                <a:latin typeface="Courier"/>
                <a:cs typeface="Courier"/>
              </a:rPr>
              <a:t>”</a:t>
            </a:r>
          </a:p>
          <a:p>
            <a:pPr marL="0" indent="0">
              <a:buNone/>
            </a:pPr>
            <a:endParaRPr lang="en-US" sz="1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# Now: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name </a:t>
            </a:r>
            <a:r>
              <a:rPr lang="en-US" sz="1800" dirty="0">
                <a:latin typeface="Courier"/>
                <a:cs typeface="Courier"/>
              </a:rPr>
              <a:t>= student1.getName(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year = student2.getYear()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if student1.getLowestGrade() &gt; student2.getLowestGrade():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  print </a:t>
            </a:r>
            <a:r>
              <a:rPr lang="en-US" sz="1800" smtClean="0">
                <a:latin typeface="Courier"/>
                <a:cs typeface="Courier"/>
              </a:rPr>
              <a:t>“Good </a:t>
            </a:r>
            <a:r>
              <a:rPr lang="en-US" sz="1800" dirty="0" smtClean="0">
                <a:latin typeface="Courier"/>
                <a:cs typeface="Courier"/>
              </a:rPr>
              <a:t>job, student!”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2941053" y="5387474"/>
            <a:ext cx="1871579" cy="614947"/>
          </a:xfrm>
          <a:prstGeom prst="borderCallout1">
            <a:avLst>
              <a:gd name="adj1" fmla="val 18750"/>
              <a:gd name="adj2" fmla="val -476"/>
              <a:gd name="adj3" fmla="val -180979"/>
              <a:gd name="adj4" fmla="val -3904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self “inside” the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31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there is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8 properties you might want to store about a Car.  List the type of each property.</a:t>
            </a:r>
          </a:p>
          <a:p>
            <a:r>
              <a:rPr lang="en-US" dirty="0" smtClean="0"/>
              <a:t>Write the first line of the class definition, and the constructor.  The constructor initializes attributes to given values.</a:t>
            </a:r>
          </a:p>
          <a:p>
            <a:r>
              <a:rPr lang="en-US" dirty="0" smtClean="0"/>
              <a:t>Write a getter method for each of 2 attributes.</a:t>
            </a:r>
          </a:p>
          <a:p>
            <a:r>
              <a:rPr lang="en-US" dirty="0" smtClean="0"/>
              <a:t>Write a setter method for 2 attributes that can be changed.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9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this in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could we make a collection of items/values that belong together?</a:t>
            </a:r>
            <a:endParaRPr lang="en-US" dirty="0"/>
          </a:p>
          <a:p>
            <a:pPr lvl="1"/>
            <a:r>
              <a:rPr lang="en-US" dirty="0" smtClean="0"/>
              <a:t>Have to use a composite data type.</a:t>
            </a:r>
          </a:p>
          <a:p>
            <a:pPr lvl="1"/>
            <a:r>
              <a:rPr lang="en-US" dirty="0" smtClean="0"/>
              <a:t>i.e., lists or tuples.</a:t>
            </a:r>
          </a:p>
          <a:p>
            <a:r>
              <a:rPr lang="en-US" dirty="0"/>
              <a:t>Question: does order of </a:t>
            </a:r>
            <a:r>
              <a:rPr lang="en-US" dirty="0" smtClean="0"/>
              <a:t>items/values </a:t>
            </a:r>
            <a:r>
              <a:rPr lang="en-US" dirty="0"/>
              <a:t>really matter?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85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Ancient History (last Thursday)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card is a tuple with 2 parts, a suit (one of “s”, “d”, “c”, “h”) and a number (2 – 14).</a:t>
            </a:r>
          </a:p>
          <a:p>
            <a:r>
              <a:rPr lang="en-US" dirty="0" smtClean="0"/>
              <a:t>We create a card by making a tuple.</a:t>
            </a:r>
          </a:p>
          <a:p>
            <a:r>
              <a:rPr lang="en-US" dirty="0" smtClean="0"/>
              <a:t>We access the suit via card[0] and number via card[1].</a:t>
            </a:r>
          </a:p>
          <a:p>
            <a:r>
              <a:rPr lang="en-US" dirty="0"/>
              <a:t>W</a:t>
            </a:r>
            <a:r>
              <a:rPr lang="en-US" dirty="0" smtClean="0"/>
              <a:t>hat is good and what is bad about this implementation?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</a:t>
            </a:r>
            <a:r>
              <a:rPr lang="en-US" b="1" dirty="0" smtClean="0"/>
              <a:t>types</a:t>
            </a:r>
            <a:r>
              <a:rPr lang="en-US" dirty="0" smtClean="0"/>
              <a:t> of variables can we make?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this good enough?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Wouldn’t it be nice if we could create our own types?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03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</a:t>
            </a:r>
            <a:r>
              <a:rPr lang="en-US" dirty="0" smtClean="0"/>
              <a:t>List/Tuple </a:t>
            </a:r>
            <a:r>
              <a:rPr lang="en-US" dirty="0"/>
              <a:t>to store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we want to group together data into one structure/record</a:t>
            </a:r>
            <a:r>
              <a:rPr lang="en-US" dirty="0" smtClean="0"/>
              <a:t>, we could use a list (or a tuple):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student1 = [‘Dan’, 4, [80, 82, 6]]</a:t>
            </a:r>
          </a:p>
          <a:p>
            <a:pPr marL="0" indent="0">
              <a:buNone/>
            </a:pPr>
            <a:r>
              <a:rPr lang="en-US" dirty="0" smtClean="0"/>
              <a:t>student2 = [‘Paula’, 2, [49, 90, 87]]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Looking at the list, cannot tell what the “fields” mean.  (What is the 1th item?)</a:t>
            </a:r>
          </a:p>
          <a:p>
            <a:pPr lvl="1"/>
            <a:r>
              <a:rPr lang="en-US" dirty="0" smtClean="0"/>
              <a:t>List has order, which we don’t need.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1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fix: use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could create functions to extract and name the data:</a:t>
            </a:r>
          </a:p>
          <a:p>
            <a:pPr marL="0" indent="0">
              <a:buNone/>
            </a:pPr>
            <a:r>
              <a:rPr lang="en-US" sz="1900" dirty="0" err="1" smtClean="0">
                <a:latin typeface="Courier"/>
                <a:cs typeface="Courier"/>
              </a:rPr>
              <a:t>def</a:t>
            </a: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err="1" smtClean="0">
                <a:latin typeface="Courier"/>
                <a:cs typeface="Courier"/>
              </a:rPr>
              <a:t>getName</a:t>
            </a:r>
            <a:r>
              <a:rPr lang="en-US" sz="1900" dirty="0" smtClean="0">
                <a:latin typeface="Courier"/>
                <a:cs typeface="Courier"/>
              </a:rPr>
              <a:t>(stud):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return stud[0]</a:t>
            </a:r>
          </a:p>
          <a:p>
            <a:pPr marL="0" indent="0">
              <a:buNone/>
            </a:pPr>
            <a:r>
              <a:rPr lang="en-US" sz="1900" dirty="0" err="1" smtClean="0">
                <a:latin typeface="Courier"/>
                <a:cs typeface="Courier"/>
              </a:rPr>
              <a:t>def</a:t>
            </a:r>
            <a:r>
              <a:rPr lang="en-US" sz="1900" dirty="0" smtClean="0">
                <a:latin typeface="Courier"/>
                <a:cs typeface="Courier"/>
              </a:rPr>
              <a:t> </a:t>
            </a:r>
            <a:r>
              <a:rPr lang="en-US" sz="1900" dirty="0" err="1" smtClean="0">
                <a:latin typeface="Courier"/>
                <a:cs typeface="Courier"/>
              </a:rPr>
              <a:t>getYear</a:t>
            </a:r>
            <a:r>
              <a:rPr lang="en-US" sz="1900" dirty="0" smtClean="0">
                <a:latin typeface="Courier"/>
                <a:cs typeface="Courier"/>
              </a:rPr>
              <a:t>(stud):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return stud[1]</a:t>
            </a:r>
          </a:p>
          <a:p>
            <a:pPr marL="0" indent="0">
              <a:buNone/>
            </a:pPr>
            <a:r>
              <a:rPr lang="en-US" sz="1900" dirty="0" err="1" smtClean="0">
                <a:latin typeface="Courier"/>
                <a:cs typeface="Courier"/>
              </a:rPr>
              <a:t>def</a:t>
            </a:r>
            <a:r>
              <a:rPr lang="en-US" sz="1900" dirty="0" smtClean="0">
                <a:latin typeface="Courier"/>
                <a:cs typeface="Courier"/>
              </a:rPr>
              <a:t> </a:t>
            </a:r>
            <a:r>
              <a:rPr lang="en-US" sz="1900" dirty="0" err="1" smtClean="0">
                <a:latin typeface="Courier"/>
                <a:cs typeface="Courier"/>
              </a:rPr>
              <a:t>getLowestGrade</a:t>
            </a:r>
            <a:r>
              <a:rPr lang="en-US" sz="1900" dirty="0" smtClean="0">
                <a:latin typeface="Courier"/>
                <a:cs typeface="Courier"/>
              </a:rPr>
              <a:t>(stud):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# code here to iterate through stud[2]</a:t>
            </a:r>
          </a:p>
          <a:p>
            <a:pPr marL="0" indent="0">
              <a:buNone/>
            </a:pPr>
            <a:r>
              <a:rPr lang="en-US" sz="1900" dirty="0" smtClean="0">
                <a:latin typeface="Courier"/>
                <a:cs typeface="Courier"/>
              </a:rPr>
              <a:t/>
            </a:r>
            <a:br>
              <a:rPr lang="en-US" sz="1900" dirty="0" smtClean="0">
                <a:latin typeface="Courier"/>
                <a:cs typeface="Courier"/>
              </a:rPr>
            </a:br>
            <a:r>
              <a:rPr lang="en-US" sz="1900" dirty="0" smtClean="0">
                <a:latin typeface="Courier"/>
                <a:cs typeface="Courier"/>
              </a:rPr>
              <a:t># assume we’ve created student1 and student2, both lists</a:t>
            </a:r>
            <a:br>
              <a:rPr lang="en-US" sz="1900" dirty="0" smtClean="0">
                <a:latin typeface="Courier"/>
                <a:cs typeface="Courier"/>
              </a:rPr>
            </a:br>
            <a:r>
              <a:rPr lang="en-US" sz="1900" dirty="0" smtClean="0">
                <a:latin typeface="Courier"/>
                <a:cs typeface="Courier"/>
              </a:rPr>
              <a:t># with the proper format.</a:t>
            </a:r>
            <a:br>
              <a:rPr lang="en-US" sz="1900" dirty="0" smtClean="0">
                <a:latin typeface="Courier"/>
                <a:cs typeface="Courier"/>
              </a:rPr>
            </a:br>
            <a:r>
              <a:rPr lang="en-US" sz="1900" dirty="0" smtClean="0">
                <a:latin typeface="Courier"/>
                <a:cs typeface="Courier"/>
              </a:rPr>
              <a:t>name = </a:t>
            </a:r>
            <a:r>
              <a:rPr lang="en-US" sz="1900" dirty="0" err="1" smtClean="0">
                <a:latin typeface="Courier"/>
                <a:cs typeface="Courier"/>
              </a:rPr>
              <a:t>getName</a:t>
            </a:r>
            <a:r>
              <a:rPr lang="en-US" sz="1900" dirty="0" smtClean="0">
                <a:latin typeface="Courier"/>
                <a:cs typeface="Courier"/>
              </a:rPr>
              <a:t>(student1)</a:t>
            </a:r>
          </a:p>
          <a:p>
            <a:pPr marL="0" indent="0">
              <a:buNone/>
            </a:pPr>
            <a:r>
              <a:rPr lang="en-US" sz="1900" dirty="0" smtClean="0">
                <a:latin typeface="Courier"/>
                <a:cs typeface="Courier"/>
              </a:rPr>
              <a:t>year = </a:t>
            </a:r>
            <a:r>
              <a:rPr lang="en-US" sz="1900" dirty="0" err="1" smtClean="0">
                <a:latin typeface="Courier"/>
                <a:cs typeface="Courier"/>
              </a:rPr>
              <a:t>getYear</a:t>
            </a:r>
            <a:r>
              <a:rPr lang="en-US" sz="1900" dirty="0" smtClean="0">
                <a:latin typeface="Courier"/>
                <a:cs typeface="Courier"/>
              </a:rPr>
              <a:t>(student2)</a:t>
            </a:r>
          </a:p>
          <a:p>
            <a:pPr marL="0" indent="0">
              <a:buNone/>
            </a:pPr>
            <a:r>
              <a:rPr lang="en-US" sz="1900" dirty="0" smtClean="0">
                <a:latin typeface="Courier"/>
                <a:cs typeface="Courier"/>
              </a:rPr>
              <a:t>if </a:t>
            </a:r>
            <a:r>
              <a:rPr lang="en-US" sz="1900" dirty="0" err="1" smtClean="0">
                <a:latin typeface="Courier"/>
                <a:cs typeface="Courier"/>
              </a:rPr>
              <a:t>getLowestGrade</a:t>
            </a:r>
            <a:r>
              <a:rPr lang="en-US" sz="1900" dirty="0" smtClean="0">
                <a:latin typeface="Courier"/>
                <a:cs typeface="Courier"/>
              </a:rPr>
              <a:t>(student1) &gt; </a:t>
            </a:r>
            <a:r>
              <a:rPr lang="en-US" sz="1900" dirty="0" err="1" smtClean="0">
                <a:latin typeface="Courier"/>
                <a:cs typeface="Courier"/>
              </a:rPr>
              <a:t>getLowestGrade</a:t>
            </a:r>
            <a:r>
              <a:rPr lang="en-US" sz="1900" dirty="0" smtClean="0">
                <a:latin typeface="Courier"/>
                <a:cs typeface="Courier"/>
              </a:rPr>
              <a:t>(student2):</a:t>
            </a:r>
          </a:p>
          <a:p>
            <a:pPr marL="0" indent="0">
              <a:buNone/>
            </a:pP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smtClean="0">
                <a:latin typeface="Courier"/>
                <a:cs typeface="Courier"/>
              </a:rPr>
              <a:t>   print(“Good job, student!”)</a:t>
            </a:r>
            <a:endParaRPr lang="en-US" sz="19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1860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on this…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 big improvement, but…</a:t>
            </a:r>
          </a:p>
          <a:p>
            <a:r>
              <a:rPr lang="en-US" dirty="0" smtClean="0"/>
              <a:t>Change the order of the data in the list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you have to change the function code.</a:t>
            </a:r>
          </a:p>
          <a:p>
            <a:r>
              <a:rPr lang="en-US" dirty="0" smtClean="0"/>
              <a:t>What is stud[1]?  The code in the functions is still unreadable.  (First grade is stud[2][0].)</a:t>
            </a:r>
          </a:p>
          <a:p>
            <a:r>
              <a:rPr lang="en-US" dirty="0" smtClean="0"/>
              <a:t>You cannot enforce that users of this list will use the provided functions to get the values.</a:t>
            </a:r>
          </a:p>
          <a:p>
            <a:r>
              <a:rPr lang="en-US" dirty="0" smtClean="0"/>
              <a:t>First parameter to every function is the student data structure.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22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Better: classes and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class</a:t>
            </a:r>
            <a:r>
              <a:rPr lang="en-US" dirty="0"/>
              <a:t> is like a recipe (or template).</a:t>
            </a:r>
          </a:p>
          <a:p>
            <a:pPr lvl="1"/>
            <a:r>
              <a:rPr lang="en-US" dirty="0"/>
              <a:t>you don't eat the recipe, right?</a:t>
            </a:r>
          </a:p>
          <a:p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object</a:t>
            </a:r>
            <a:r>
              <a:rPr lang="en-US" dirty="0"/>
              <a:t> </a:t>
            </a:r>
            <a:r>
              <a:rPr lang="en-US" dirty="0" smtClean="0"/>
              <a:t>(or </a:t>
            </a:r>
            <a:r>
              <a:rPr lang="en-US" dirty="0">
                <a:solidFill>
                  <a:srgbClr val="FF0000"/>
                </a:solidFill>
              </a:rPr>
              <a:t>instance</a:t>
            </a:r>
            <a:r>
              <a:rPr lang="en-US" dirty="0" smtClean="0"/>
              <a:t>) is </a:t>
            </a:r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instantiation</a:t>
            </a:r>
            <a:r>
              <a:rPr lang="en-US" dirty="0"/>
              <a:t> of that class </a:t>
            </a:r>
          </a:p>
          <a:p>
            <a:pPr lvl="1"/>
            <a:r>
              <a:rPr lang="en-US" dirty="0"/>
              <a:t>that's what you eat.</a:t>
            </a:r>
          </a:p>
          <a:p>
            <a:r>
              <a:rPr lang="en-US" dirty="0" smtClean="0"/>
              <a:t>Each </a:t>
            </a:r>
            <a:r>
              <a:rPr lang="en-US" dirty="0"/>
              <a:t>class is defined by its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attributes </a:t>
            </a:r>
            <a:r>
              <a:rPr lang="en-US" dirty="0"/>
              <a:t>(characteristics, properties, fields)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methods </a:t>
            </a:r>
            <a:r>
              <a:rPr lang="en-US" dirty="0">
                <a:solidFill>
                  <a:srgbClr val="000000"/>
                </a:solidFill>
              </a:rPr>
              <a:t>(functions)</a:t>
            </a:r>
          </a:p>
          <a:p>
            <a:r>
              <a:rPr lang="en-US" dirty="0">
                <a:solidFill>
                  <a:srgbClr val="000000"/>
                </a:solidFill>
              </a:rPr>
              <a:t>We already know how to define functions, but we don’t know how to </a:t>
            </a:r>
            <a:r>
              <a:rPr lang="en-US" i="1" dirty="0">
                <a:solidFill>
                  <a:srgbClr val="000000"/>
                </a:solidFill>
              </a:rPr>
              <a:t>group</a:t>
            </a:r>
            <a:r>
              <a:rPr lang="en-US" dirty="0">
                <a:solidFill>
                  <a:srgbClr val="000000"/>
                </a:solidFill>
              </a:rPr>
              <a:t> them together, to say, “These belong together, and they operate on this data.”</a:t>
            </a:r>
          </a:p>
        </p:txBody>
      </p:sp>
    </p:spTree>
    <p:extLst>
      <p:ext uri="{BB962C8B-B14F-4D97-AF65-F5344CB8AC3E}">
        <p14:creationId xmlns:p14="http://schemas.microsoft.com/office/powerpoint/2010/main" val="30339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1609</Words>
  <Application>Microsoft Macintosh PowerPoint</Application>
  <PresentationFormat>On-screen Show (4:3)</PresentationFormat>
  <Paragraphs>192</Paragraphs>
  <Slides>24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Classes and Objects, Part 1</vt:lpstr>
      <vt:lpstr>“Records”</vt:lpstr>
      <vt:lpstr>How to do this in python?</vt:lpstr>
      <vt:lpstr>Ancient History (last Thursday)</vt:lpstr>
      <vt:lpstr>What types of variables can we make?</vt:lpstr>
      <vt:lpstr>Using a List/Tuple to store data</vt:lpstr>
      <vt:lpstr>One fix: use functions</vt:lpstr>
      <vt:lpstr>Thoughts on this…</vt:lpstr>
      <vt:lpstr>Better: classes and objects</vt:lpstr>
      <vt:lpstr>Big Question</vt:lpstr>
      <vt:lpstr>Examples</vt:lpstr>
      <vt:lpstr>Attributes and Methods</vt:lpstr>
      <vt:lpstr>Question</vt:lpstr>
      <vt:lpstr>Q2</vt:lpstr>
      <vt:lpstr>Syntax to do all this</vt:lpstr>
      <vt:lpstr>Syntax of class definition</vt:lpstr>
      <vt:lpstr>self</vt:lpstr>
      <vt:lpstr>Differences from using a list</vt:lpstr>
      <vt:lpstr>cs104Student.click()</vt:lpstr>
      <vt:lpstr>cs104Student.clickAgain()</vt:lpstr>
      <vt:lpstr>getters/accessors and  setters/mutators</vt:lpstr>
      <vt:lpstr>Example</vt:lpstr>
      <vt:lpstr>Example Continued</vt:lpstr>
      <vt:lpstr>If there is time…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</dc:title>
  <dc:creator>Victor Norman</dc:creator>
  <cp:lastModifiedBy>Victor Norman</cp:lastModifiedBy>
  <cp:revision>66</cp:revision>
  <dcterms:created xsi:type="dcterms:W3CDTF">2014-11-08T19:59:45Z</dcterms:created>
  <dcterms:modified xsi:type="dcterms:W3CDTF">2015-11-17T13:40:35Z</dcterms:modified>
</cp:coreProperties>
</file>