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1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921" autoAdjust="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5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950A-29FE-D14E-9D10-0A7D3C9E81DB}" type="datetimeFigureOut">
              <a:rPr lang="en-US" smtClean="0"/>
              <a:t>11/24/15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1324-F670-0349-A213-827A0AAF0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103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950A-29FE-D14E-9D10-0A7D3C9E81DB}" type="datetimeFigureOut">
              <a:rPr lang="en-US" smtClean="0"/>
              <a:t>11/24/15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1324-F670-0349-A213-827A0AAF0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83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950A-29FE-D14E-9D10-0A7D3C9E81DB}" type="datetimeFigureOut">
              <a:rPr lang="en-US" smtClean="0"/>
              <a:t>11/24/15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1324-F670-0349-A213-827A0AAF0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00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950A-29FE-D14E-9D10-0A7D3C9E81DB}" type="datetimeFigureOut">
              <a:rPr lang="en-US" smtClean="0"/>
              <a:t>11/24/15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1324-F670-0349-A213-827A0AAF0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18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950A-29FE-D14E-9D10-0A7D3C9E81DB}" type="datetimeFigureOut">
              <a:rPr lang="en-US" smtClean="0"/>
              <a:t>11/24/15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1324-F670-0349-A213-827A0AAF0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72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950A-29FE-D14E-9D10-0A7D3C9E81DB}" type="datetimeFigureOut">
              <a:rPr lang="en-US" smtClean="0"/>
              <a:t>11/24/15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1324-F670-0349-A213-827A0AAF0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628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950A-29FE-D14E-9D10-0A7D3C9E81DB}" type="datetimeFigureOut">
              <a:rPr lang="en-US" smtClean="0"/>
              <a:t>11/24/15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1324-F670-0349-A213-827A0AAF0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05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950A-29FE-D14E-9D10-0A7D3C9E81DB}" type="datetimeFigureOut">
              <a:rPr lang="en-US" smtClean="0"/>
              <a:t>11/24/15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1324-F670-0349-A213-827A0AAF0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259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950A-29FE-D14E-9D10-0A7D3C9E81DB}" type="datetimeFigureOut">
              <a:rPr lang="en-US" smtClean="0"/>
              <a:t>11/24/15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1324-F670-0349-A213-827A0AAF0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746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950A-29FE-D14E-9D10-0A7D3C9E81DB}" type="datetimeFigureOut">
              <a:rPr lang="en-US" smtClean="0"/>
              <a:t>11/24/15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1324-F670-0349-A213-827A0AAF0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50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950A-29FE-D14E-9D10-0A7D3C9E81DB}" type="datetimeFigureOut">
              <a:rPr lang="en-US" smtClean="0"/>
              <a:t>11/24/15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1324-F670-0349-A213-827A0AAF0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74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6950A-29FE-D14E-9D10-0A7D3C9E81DB}" type="datetimeFigureOut">
              <a:rPr lang="en-US" smtClean="0"/>
              <a:t>11/24/15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41324-F670-0349-A213-827A0AAF0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99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Classes and Objects – digging deeper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Victor Norman</a:t>
            </a:r>
          </a:p>
          <a:p>
            <a:r>
              <a:rPr lang="en-US" dirty="0" smtClean="0"/>
              <a:t>CS104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857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for __</a:t>
            </a:r>
            <a:r>
              <a:rPr lang="en-US" dirty="0" err="1" smtClean="0"/>
              <a:t>str</a:t>
            </a:r>
            <a:r>
              <a:rPr lang="en-US" dirty="0" smtClean="0"/>
              <a:t>__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 we want a vector to be printed this way:</a:t>
            </a:r>
          </a:p>
          <a:p>
            <a:pPr lvl="1"/>
            <a:r>
              <a:rPr lang="en-US" sz="2400" dirty="0" smtClean="0">
                <a:latin typeface="Courier"/>
                <a:cs typeface="Courier"/>
              </a:rPr>
              <a:t>---16</a:t>
            </a:r>
            <a:r>
              <a:rPr lang="en-US" sz="2400" dirty="0" smtClean="0">
                <a:latin typeface="Courier"/>
                <a:cs typeface="Courier"/>
              </a:rPr>
              <a:t>, </a:t>
            </a:r>
            <a:r>
              <a:rPr lang="en-US" sz="2400" dirty="0" smtClean="0">
                <a:latin typeface="Courier"/>
                <a:cs typeface="Courier"/>
              </a:rPr>
              <a:t>12--&gt;</a:t>
            </a: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class Vector: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  …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  </a:t>
            </a:r>
            <a:r>
              <a:rPr lang="en-US" sz="2000" dirty="0" err="1" smtClean="0">
                <a:latin typeface="Courier"/>
                <a:cs typeface="Courier"/>
              </a:rPr>
              <a:t>def</a:t>
            </a:r>
            <a:r>
              <a:rPr lang="en-US" sz="2000" dirty="0" smtClean="0">
                <a:latin typeface="Courier"/>
                <a:cs typeface="Courier"/>
              </a:rPr>
              <a:t> __</a:t>
            </a:r>
            <a:r>
              <a:rPr lang="en-US" sz="2000" dirty="0" err="1" smtClean="0">
                <a:latin typeface="Courier"/>
                <a:cs typeface="Courier"/>
              </a:rPr>
              <a:t>str</a:t>
            </a:r>
            <a:r>
              <a:rPr lang="en-US" sz="2000" dirty="0" smtClean="0">
                <a:latin typeface="Courier"/>
                <a:cs typeface="Courier"/>
              </a:rPr>
              <a:t>__(self):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      return (</a:t>
            </a:r>
            <a:r>
              <a:rPr lang="en-US" sz="2000" dirty="0" smtClean="0">
                <a:latin typeface="Courier"/>
                <a:cs typeface="Courier"/>
              </a:rPr>
              <a:t>“---“ </a:t>
            </a:r>
            <a:r>
              <a:rPr lang="en-US" sz="2000" dirty="0" smtClean="0">
                <a:latin typeface="Courier"/>
                <a:cs typeface="Courier"/>
              </a:rPr>
              <a:t>+ </a:t>
            </a:r>
            <a:r>
              <a:rPr lang="en-US" sz="2000" dirty="0" err="1" smtClean="0">
                <a:latin typeface="Courier"/>
                <a:cs typeface="Courier"/>
              </a:rPr>
              <a:t>str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self._x</a:t>
            </a:r>
            <a:r>
              <a:rPr lang="en-US" sz="2000" dirty="0" smtClean="0">
                <a:latin typeface="Courier"/>
                <a:cs typeface="Courier"/>
              </a:rPr>
              <a:t>) + “, “ + 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                </a:t>
            </a:r>
            <a:r>
              <a:rPr lang="en-US" sz="2000" dirty="0" err="1" smtClean="0">
                <a:latin typeface="Courier"/>
                <a:cs typeface="Courier"/>
              </a:rPr>
              <a:t>str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self._y</a:t>
            </a:r>
            <a:r>
              <a:rPr lang="en-US" sz="2000" dirty="0" smtClean="0">
                <a:latin typeface="Courier"/>
                <a:cs typeface="Courier"/>
              </a:rPr>
              <a:t>) + </a:t>
            </a:r>
            <a:r>
              <a:rPr lang="en-US" sz="2000" dirty="0" smtClean="0">
                <a:latin typeface="Courier"/>
                <a:cs typeface="Courier"/>
              </a:rPr>
              <a:t>“--&gt;</a:t>
            </a:r>
            <a:r>
              <a:rPr lang="en-US" sz="2000" dirty="0" smtClean="0">
                <a:latin typeface="Courier"/>
                <a:cs typeface="Courier"/>
              </a:rPr>
              <a:t>”)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0597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two vectors.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we want to add two vectors together?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vect1 = Vector(16, 12)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vect2 = Vector(-12, -16)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res = vect1 + vect2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print(res)</a:t>
            </a:r>
          </a:p>
          <a:p>
            <a:pPr marL="0" indent="0">
              <a:buNone/>
            </a:pPr>
            <a:endParaRPr lang="en-US" sz="2400" dirty="0">
              <a:latin typeface="Courier"/>
              <a:cs typeface="Courier"/>
            </a:endParaRPr>
          </a:p>
          <a:p>
            <a:r>
              <a:rPr lang="en-US" dirty="0" smtClean="0">
                <a:cs typeface="Courier"/>
              </a:rPr>
              <a:t>+ is defined for integers, floats, strings, but python can’t just add two Vector objects together without being told how.</a:t>
            </a:r>
            <a:endParaRPr lang="en-US" dirty="0"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292943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__add__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op1 + op2, </a:t>
            </a:r>
            <a:r>
              <a:rPr lang="en-US" dirty="0" err="1" smtClean="0"/>
              <a:t>intepreter</a:t>
            </a:r>
            <a:r>
              <a:rPr lang="en-US" dirty="0" smtClean="0"/>
              <a:t> looks at type of op1, and looks if __add__ is defined for it.  If it is, it calls it, passing op2 as the 2</a:t>
            </a:r>
            <a:r>
              <a:rPr lang="en-US" baseline="30000" dirty="0" smtClean="0"/>
              <a:t>nd</a:t>
            </a:r>
            <a:r>
              <a:rPr lang="en-US" dirty="0" smtClean="0"/>
              <a:t> parameter.  It returns a new Vector object.</a:t>
            </a:r>
          </a:p>
          <a:p>
            <a:pPr marL="0" indent="0">
              <a:buNone/>
            </a:pPr>
            <a:r>
              <a:rPr lang="en-US" sz="1900" dirty="0" smtClean="0">
                <a:latin typeface="Courier"/>
                <a:cs typeface="Courier"/>
              </a:rPr>
              <a:t>class Vector:</a:t>
            </a:r>
          </a:p>
          <a:p>
            <a:pPr marL="0" indent="0">
              <a:buNone/>
            </a:pPr>
            <a:r>
              <a:rPr lang="en-US" sz="1900" dirty="0">
                <a:latin typeface="Courier"/>
                <a:cs typeface="Courier"/>
              </a:rPr>
              <a:t> </a:t>
            </a:r>
            <a:r>
              <a:rPr lang="en-US" sz="1900" dirty="0" smtClean="0">
                <a:latin typeface="Courier"/>
                <a:cs typeface="Courier"/>
              </a:rPr>
              <a:t>   …</a:t>
            </a:r>
          </a:p>
          <a:p>
            <a:pPr marL="0" indent="0">
              <a:buNone/>
            </a:pPr>
            <a:r>
              <a:rPr lang="en-US" sz="1900" dirty="0">
                <a:latin typeface="Courier"/>
                <a:cs typeface="Courier"/>
              </a:rPr>
              <a:t> </a:t>
            </a:r>
            <a:r>
              <a:rPr lang="en-US" sz="1900" dirty="0" smtClean="0">
                <a:latin typeface="Courier"/>
                <a:cs typeface="Courier"/>
              </a:rPr>
              <a:t>   </a:t>
            </a:r>
            <a:r>
              <a:rPr lang="en-US" sz="1900" dirty="0" err="1" smtClean="0">
                <a:latin typeface="Courier"/>
                <a:cs typeface="Courier"/>
              </a:rPr>
              <a:t>def</a:t>
            </a:r>
            <a:r>
              <a:rPr lang="en-US" sz="1900" dirty="0" smtClean="0">
                <a:latin typeface="Courier"/>
                <a:cs typeface="Courier"/>
              </a:rPr>
              <a:t> __add__(self, op2):</a:t>
            </a:r>
          </a:p>
          <a:p>
            <a:pPr marL="0" indent="0">
              <a:buNone/>
            </a:pPr>
            <a:r>
              <a:rPr lang="en-US" sz="1900" dirty="0">
                <a:latin typeface="Courier"/>
                <a:cs typeface="Courier"/>
              </a:rPr>
              <a:t> </a:t>
            </a:r>
            <a:r>
              <a:rPr lang="en-US" sz="1900" dirty="0" smtClean="0">
                <a:latin typeface="Courier"/>
                <a:cs typeface="Courier"/>
              </a:rPr>
              <a:t>       return Vector(</a:t>
            </a:r>
            <a:r>
              <a:rPr lang="en-US" sz="1900" dirty="0" err="1" smtClean="0">
                <a:latin typeface="Courier"/>
                <a:cs typeface="Courier"/>
              </a:rPr>
              <a:t>self.getX</a:t>
            </a:r>
            <a:r>
              <a:rPr lang="en-US" sz="1900" dirty="0" smtClean="0">
                <a:latin typeface="Courier"/>
                <a:cs typeface="Courier"/>
              </a:rPr>
              <a:t>() + op2.getX(),</a:t>
            </a:r>
            <a:br>
              <a:rPr lang="en-US" sz="1900" dirty="0" smtClean="0">
                <a:latin typeface="Courier"/>
                <a:cs typeface="Courier"/>
              </a:rPr>
            </a:br>
            <a:r>
              <a:rPr lang="en-US" sz="1900" dirty="0" smtClean="0">
                <a:latin typeface="Courier"/>
                <a:cs typeface="Courier"/>
              </a:rPr>
              <a:t>                      </a:t>
            </a:r>
            <a:r>
              <a:rPr lang="en-US" sz="1900" dirty="0" err="1" smtClean="0">
                <a:latin typeface="Courier"/>
                <a:cs typeface="Courier"/>
              </a:rPr>
              <a:t>self.getY</a:t>
            </a:r>
            <a:r>
              <a:rPr lang="en-US" sz="1900" dirty="0" smtClean="0">
                <a:latin typeface="Courier"/>
                <a:cs typeface="Courier"/>
              </a:rPr>
              <a:t>() + op2.getY())</a:t>
            </a:r>
          </a:p>
        </p:txBody>
      </p:sp>
    </p:spTree>
    <p:extLst>
      <p:ext uri="{BB962C8B-B14F-4D97-AF65-F5344CB8AC3E}">
        <p14:creationId xmlns:p14="http://schemas.microsoft.com/office/powerpoint/2010/main" val="1944487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built-in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__sub__</a:t>
            </a:r>
          </a:p>
          <a:p>
            <a:r>
              <a:rPr lang="en-US" dirty="0" smtClean="0"/>
              <a:t>__</a:t>
            </a:r>
            <a:r>
              <a:rPr lang="en-US" dirty="0" err="1" smtClean="0"/>
              <a:t>mul</a:t>
            </a:r>
            <a:r>
              <a:rPr lang="en-US" dirty="0" smtClean="0"/>
              <a:t>__</a:t>
            </a:r>
          </a:p>
          <a:p>
            <a:r>
              <a:rPr lang="en-US" dirty="0" smtClean="0"/>
              <a:t>__</a:t>
            </a:r>
            <a:r>
              <a:rPr lang="en-US" dirty="0" err="1" smtClean="0"/>
              <a:t>len</a:t>
            </a:r>
            <a:r>
              <a:rPr lang="en-US" dirty="0" smtClean="0"/>
              <a:t>__</a:t>
            </a:r>
          </a:p>
          <a:p>
            <a:r>
              <a:rPr lang="en-US" dirty="0" smtClean="0"/>
              <a:t>__</a:t>
            </a:r>
            <a:r>
              <a:rPr lang="en-US" dirty="0" err="1" smtClean="0"/>
              <a:t>int</a:t>
            </a:r>
            <a:r>
              <a:rPr lang="en-US" dirty="0" smtClean="0"/>
              <a:t>__</a:t>
            </a:r>
          </a:p>
          <a:p>
            <a:r>
              <a:rPr lang="en-US" dirty="0" smtClean="0"/>
              <a:t>__</a:t>
            </a:r>
            <a:r>
              <a:rPr lang="en-US" dirty="0" err="1" smtClean="0"/>
              <a:t>cmp</a:t>
            </a:r>
            <a:r>
              <a:rPr lang="en-US" dirty="0" smtClean="0"/>
              <a:t>__: for doing ==, &lt;, &lt;=, &gt;, &gt;=, !=, etc.</a:t>
            </a:r>
          </a:p>
          <a:p>
            <a:r>
              <a:rPr lang="en-US" dirty="0" smtClean="0"/>
              <a:t>etc.!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934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Reading Quiz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494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Suppose we want a 2D Vector “type”.  </a:t>
            </a:r>
          </a:p>
          <a:p>
            <a:r>
              <a:rPr lang="en-US" dirty="0" smtClean="0"/>
              <a:t>What do we need to store?  (what attributes?)</a:t>
            </a:r>
          </a:p>
          <a:p>
            <a:pPr lvl="1"/>
            <a:r>
              <a:rPr lang="en-US" dirty="0" smtClean="0"/>
              <a:t>x, y</a:t>
            </a:r>
          </a:p>
          <a:p>
            <a:r>
              <a:rPr lang="en-US" dirty="0" smtClean="0"/>
              <a:t>What operations do we need to be able to do?</a:t>
            </a:r>
          </a:p>
          <a:p>
            <a:pPr lvl="1"/>
            <a:r>
              <a:rPr lang="en-US" dirty="0" smtClean="0"/>
              <a:t>set and get x, y</a:t>
            </a:r>
          </a:p>
          <a:p>
            <a:pPr lvl="1"/>
            <a:r>
              <a:rPr lang="en-US" dirty="0" smtClean="0"/>
              <a:t>normalize</a:t>
            </a:r>
          </a:p>
          <a:p>
            <a:pPr lvl="1"/>
            <a:r>
              <a:rPr lang="en-US" dirty="0" smtClean="0"/>
              <a:t>get magnitude</a:t>
            </a:r>
          </a:p>
          <a:p>
            <a:pPr lvl="1"/>
            <a:r>
              <a:rPr lang="en-US" dirty="0" smtClean="0"/>
              <a:t>scale</a:t>
            </a:r>
          </a:p>
          <a:p>
            <a:pPr lvl="1"/>
            <a:r>
              <a:rPr lang="en-US" dirty="0" smtClean="0"/>
              <a:t>add 2 Vectors</a:t>
            </a:r>
          </a:p>
          <a:p>
            <a:pPr lvl="1"/>
            <a:r>
              <a:rPr lang="en-US" dirty="0" smtClean="0"/>
              <a:t>cross products, dot products,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160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constructor for Vector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Write the constructor, which takes </a:t>
            </a:r>
            <a:r>
              <a:rPr lang="en-US" dirty="0" err="1" smtClean="0"/>
              <a:t>params</a:t>
            </a:r>
            <a:r>
              <a:rPr lang="en-US" dirty="0" smtClean="0"/>
              <a:t> x and y, with default values 0 and 0.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class Vector: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</a:t>
            </a:r>
            <a:r>
              <a:rPr lang="en-US" sz="2400" dirty="0" err="1" smtClean="0">
                <a:latin typeface="Courier"/>
                <a:cs typeface="Courier"/>
              </a:rPr>
              <a:t>def</a:t>
            </a:r>
            <a:r>
              <a:rPr lang="en-US" sz="2400" dirty="0" smtClean="0">
                <a:latin typeface="Courier"/>
                <a:cs typeface="Courier"/>
              </a:rPr>
              <a:t> __</a:t>
            </a:r>
            <a:r>
              <a:rPr lang="en-US" sz="2400" dirty="0" err="1" smtClean="0">
                <a:latin typeface="Courier"/>
                <a:cs typeface="Courier"/>
              </a:rPr>
              <a:t>init</a:t>
            </a:r>
            <a:r>
              <a:rPr lang="en-US" sz="2400" dirty="0" smtClean="0">
                <a:latin typeface="Courier"/>
                <a:cs typeface="Courier"/>
              </a:rPr>
              <a:t>__(self, x=0, y=0):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    </a:t>
            </a:r>
            <a:r>
              <a:rPr lang="en-US" sz="2400" dirty="0" err="1" smtClean="0">
                <a:latin typeface="Courier"/>
                <a:cs typeface="Courier"/>
              </a:rPr>
              <a:t>self._x</a:t>
            </a:r>
            <a:r>
              <a:rPr lang="en-US" sz="2400" dirty="0" smtClean="0">
                <a:latin typeface="Courier"/>
                <a:cs typeface="Courier"/>
              </a:rPr>
              <a:t> = x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    </a:t>
            </a:r>
            <a:r>
              <a:rPr lang="en-US" sz="2400" dirty="0" err="1" smtClean="0">
                <a:latin typeface="Courier"/>
                <a:cs typeface="Courier"/>
              </a:rPr>
              <a:t>self._y</a:t>
            </a:r>
            <a:r>
              <a:rPr lang="en-US" sz="2400" dirty="0" smtClean="0">
                <a:latin typeface="Courier"/>
                <a:cs typeface="Courier"/>
              </a:rPr>
              <a:t> = 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6456946" y="4184316"/>
            <a:ext cx="1617579" cy="612648"/>
          </a:xfrm>
          <a:prstGeom prst="wedgeRoundRectCallout">
            <a:avLst>
              <a:gd name="adj1" fmla="val -114524"/>
              <a:gd name="adj2" fmla="val -103338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constructor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042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getters and setters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Write the getter and setter for x attribute.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class Vector: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…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sz="2400" dirty="0" err="1" smtClean="0">
                <a:latin typeface="Courier"/>
                <a:cs typeface="Courier"/>
              </a:rPr>
              <a:t>def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  <a:r>
              <a:rPr lang="en-US" sz="2400" dirty="0" err="1" smtClean="0">
                <a:latin typeface="Courier"/>
                <a:cs typeface="Courier"/>
              </a:rPr>
              <a:t>getX</a:t>
            </a:r>
            <a:r>
              <a:rPr lang="en-US" sz="2400" dirty="0" smtClean="0">
                <a:latin typeface="Courier"/>
                <a:cs typeface="Courier"/>
              </a:rPr>
              <a:t>(self):</a:t>
            </a:r>
            <a:br>
              <a:rPr lang="en-US" sz="2400" dirty="0" smtClean="0">
                <a:latin typeface="Courier"/>
                <a:cs typeface="Courier"/>
              </a:rPr>
            </a:br>
            <a:r>
              <a:rPr lang="en-US" sz="2400" dirty="0" smtClean="0">
                <a:latin typeface="Courier"/>
                <a:cs typeface="Courier"/>
              </a:rPr>
              <a:t>        return </a:t>
            </a:r>
            <a:r>
              <a:rPr lang="en-US" sz="2400" dirty="0" err="1" smtClean="0">
                <a:latin typeface="Courier"/>
                <a:cs typeface="Courier"/>
              </a:rPr>
              <a:t>self._x</a:t>
            </a: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</a:t>
            </a:r>
            <a:r>
              <a:rPr lang="en-US" sz="2400" dirty="0" err="1" smtClean="0">
                <a:latin typeface="Courier"/>
                <a:cs typeface="Courier"/>
              </a:rPr>
              <a:t>def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  <a:r>
              <a:rPr lang="en-US" sz="2400" dirty="0" err="1" smtClean="0">
                <a:latin typeface="Courier"/>
                <a:cs typeface="Courier"/>
              </a:rPr>
              <a:t>setX</a:t>
            </a:r>
            <a:r>
              <a:rPr lang="en-US" sz="2400" dirty="0" smtClean="0">
                <a:latin typeface="Courier"/>
                <a:cs typeface="Courier"/>
              </a:rPr>
              <a:t>(self, </a:t>
            </a:r>
            <a:r>
              <a:rPr lang="en-US" sz="2400" dirty="0" err="1" smtClean="0">
                <a:latin typeface="Courier"/>
                <a:cs typeface="Courier"/>
              </a:rPr>
              <a:t>newX</a:t>
            </a:r>
            <a:r>
              <a:rPr lang="en-US" sz="2400" dirty="0" smtClean="0">
                <a:latin typeface="Courier"/>
                <a:cs typeface="Courier"/>
              </a:rPr>
              <a:t>):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    </a:t>
            </a:r>
            <a:r>
              <a:rPr lang="en-US" sz="2400" dirty="0" err="1" smtClean="0">
                <a:latin typeface="Courier"/>
                <a:cs typeface="Courier"/>
              </a:rPr>
              <a:t>self._x</a:t>
            </a:r>
            <a:r>
              <a:rPr lang="en-US" sz="2400" dirty="0" smtClean="0">
                <a:latin typeface="Courier"/>
                <a:cs typeface="Courier"/>
              </a:rPr>
              <a:t> = </a:t>
            </a:r>
            <a:r>
              <a:rPr lang="en-US" sz="2400" dirty="0" err="1" smtClean="0">
                <a:latin typeface="Courier"/>
                <a:cs typeface="Courier"/>
              </a:rPr>
              <a:t>newX</a:t>
            </a:r>
            <a:endParaRPr lang="en-US" sz="2400" dirty="0">
              <a:latin typeface="Courier"/>
              <a:cs typeface="Courier"/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5544402" y="3311648"/>
            <a:ext cx="1200218" cy="614947"/>
          </a:xfrm>
          <a:prstGeom prst="wedgeRoundRectCallout">
            <a:avLst>
              <a:gd name="adj1" fmla="val -154493"/>
              <a:gd name="adj2" fmla="val 42935"/>
              <a:gd name="adj3" fmla="val 16667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accessor</a:t>
            </a:r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302409" y="4448059"/>
            <a:ext cx="1053164" cy="457200"/>
          </a:xfrm>
          <a:prstGeom prst="wedgeRoundRectCallout">
            <a:avLst>
              <a:gd name="adj1" fmla="val -122382"/>
              <a:gd name="adj2" fmla="val 44956"/>
              <a:gd name="adj3" fmla="val 16667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mutator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283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</a:t>
            </a:r>
            <a:r>
              <a:rPr lang="en-US" dirty="0" err="1" smtClean="0"/>
              <a:t>getMagnitude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Magnitude is distance of x, y from 0, 0.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class Vector: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…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</a:t>
            </a:r>
            <a:r>
              <a:rPr lang="en-US" sz="2400" dirty="0" err="1" smtClean="0">
                <a:latin typeface="Courier"/>
                <a:cs typeface="Courier"/>
              </a:rPr>
              <a:t>def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  <a:r>
              <a:rPr lang="en-US" sz="2400" dirty="0" err="1" smtClean="0">
                <a:latin typeface="Courier"/>
                <a:cs typeface="Courier"/>
              </a:rPr>
              <a:t>getMagnitude</a:t>
            </a:r>
            <a:r>
              <a:rPr lang="en-US" sz="2400" dirty="0" smtClean="0">
                <a:latin typeface="Courier"/>
                <a:cs typeface="Courier"/>
              </a:rPr>
              <a:t>(self):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    return (</a:t>
            </a:r>
            <a:r>
              <a:rPr lang="en-US" sz="2400" dirty="0" err="1" smtClean="0">
                <a:latin typeface="Courier"/>
                <a:cs typeface="Courier"/>
              </a:rPr>
              <a:t>self._x</a:t>
            </a:r>
            <a:r>
              <a:rPr lang="en-US" sz="2400" dirty="0" smtClean="0">
                <a:latin typeface="Courier"/>
                <a:cs typeface="Courier"/>
              </a:rPr>
              <a:t> * </a:t>
            </a:r>
            <a:r>
              <a:rPr lang="en-US" sz="2400" dirty="0" err="1" smtClean="0">
                <a:latin typeface="Courier"/>
                <a:cs typeface="Courier"/>
              </a:rPr>
              <a:t>self._x</a:t>
            </a:r>
            <a:r>
              <a:rPr lang="en-US" sz="2400" dirty="0" smtClean="0">
                <a:latin typeface="Courier"/>
                <a:cs typeface="Courier"/>
              </a:rPr>
              <a:t> + 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            </a:t>
            </a:r>
            <a:r>
              <a:rPr lang="en-US" sz="2400" dirty="0" err="1" smtClean="0">
                <a:latin typeface="Courier"/>
                <a:cs typeface="Courier"/>
              </a:rPr>
              <a:t>self._y</a:t>
            </a:r>
            <a:r>
              <a:rPr lang="en-US" sz="2400" dirty="0" smtClean="0">
                <a:latin typeface="Courier"/>
                <a:cs typeface="Courier"/>
              </a:rPr>
              <a:t> * </a:t>
            </a:r>
            <a:r>
              <a:rPr lang="en-US" sz="2400" dirty="0" err="1" smtClean="0">
                <a:latin typeface="Courier"/>
                <a:cs typeface="Courier"/>
              </a:rPr>
              <a:t>self._y</a:t>
            </a:r>
            <a:r>
              <a:rPr lang="en-US" sz="2400" dirty="0" smtClean="0">
                <a:latin typeface="Courier"/>
                <a:cs typeface="Courier"/>
              </a:rPr>
              <a:t>) ** 0.5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800148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normalize()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class Vector: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…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</a:t>
            </a:r>
            <a:r>
              <a:rPr lang="en-US" sz="2400" dirty="0" err="1" smtClean="0">
                <a:latin typeface="Courier"/>
                <a:cs typeface="Courier"/>
              </a:rPr>
              <a:t>def</a:t>
            </a:r>
            <a:r>
              <a:rPr lang="en-US" sz="2400" dirty="0" smtClean="0">
                <a:latin typeface="Courier"/>
                <a:cs typeface="Courier"/>
              </a:rPr>
              <a:t> normalize(self):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    mag = </a:t>
            </a:r>
            <a:r>
              <a:rPr lang="en-US" sz="2400" dirty="0" err="1" smtClean="0">
                <a:latin typeface="Courier"/>
                <a:cs typeface="Courier"/>
              </a:rPr>
              <a:t>self.getMagnitude</a:t>
            </a:r>
            <a:r>
              <a:rPr lang="en-US" sz="2400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    </a:t>
            </a:r>
            <a:r>
              <a:rPr lang="en-US" sz="2400" dirty="0" err="1" smtClean="0">
                <a:latin typeface="Courier"/>
                <a:cs typeface="Courier"/>
              </a:rPr>
              <a:t>self._x</a:t>
            </a:r>
            <a:r>
              <a:rPr lang="en-US" sz="2400" dirty="0" smtClean="0">
                <a:latin typeface="Courier"/>
                <a:cs typeface="Courier"/>
              </a:rPr>
              <a:t> /= mag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    </a:t>
            </a:r>
            <a:r>
              <a:rPr lang="en-US" sz="2400" dirty="0" err="1" smtClean="0">
                <a:latin typeface="Courier"/>
                <a:cs typeface="Courier"/>
              </a:rPr>
              <a:t>self._y</a:t>
            </a:r>
            <a:r>
              <a:rPr lang="en-US" sz="2400" dirty="0" smtClean="0">
                <a:latin typeface="Courier"/>
                <a:cs typeface="Courier"/>
              </a:rPr>
              <a:t> /= mag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487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Create a Vector pointing to 16, 12.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vect</a:t>
            </a:r>
            <a:r>
              <a:rPr lang="en-US" dirty="0" smtClean="0">
                <a:latin typeface="Courier"/>
                <a:cs typeface="Courier"/>
              </a:rPr>
              <a:t> = Vector(16, 12)</a:t>
            </a:r>
          </a:p>
          <a:p>
            <a:r>
              <a:rPr lang="en-US" dirty="0" smtClean="0"/>
              <a:t>print the vector’s x and y values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print(</a:t>
            </a:r>
            <a:r>
              <a:rPr lang="en-US" dirty="0" err="1" smtClean="0">
                <a:latin typeface="Courier"/>
                <a:cs typeface="Courier"/>
              </a:rPr>
              <a:t>vect.getX</a:t>
            </a:r>
            <a:r>
              <a:rPr lang="en-US" dirty="0" smtClean="0">
                <a:latin typeface="Courier"/>
                <a:cs typeface="Courier"/>
              </a:rPr>
              <a:t>(), </a:t>
            </a:r>
            <a:r>
              <a:rPr lang="en-US" dirty="0" err="1" smtClean="0">
                <a:latin typeface="Courier"/>
                <a:cs typeface="Courier"/>
              </a:rPr>
              <a:t>vect.getY</a:t>
            </a:r>
            <a:r>
              <a:rPr lang="en-US" dirty="0" smtClean="0">
                <a:latin typeface="Courier"/>
                <a:cs typeface="Courier"/>
              </a:rPr>
              <a:t>())</a:t>
            </a:r>
          </a:p>
          <a:p>
            <a:r>
              <a:rPr lang="en-US" dirty="0" smtClean="0"/>
              <a:t>print the magnitude of the vector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print(</a:t>
            </a:r>
            <a:r>
              <a:rPr lang="en-US" dirty="0" err="1" smtClean="0">
                <a:latin typeface="Courier"/>
                <a:cs typeface="Courier"/>
              </a:rPr>
              <a:t>vect.getMagnitude</a:t>
            </a:r>
            <a:r>
              <a:rPr lang="en-US" dirty="0" smtClean="0">
                <a:latin typeface="Courier"/>
                <a:cs typeface="Courier"/>
              </a:rPr>
              <a:t>())</a:t>
            </a:r>
          </a:p>
          <a:p>
            <a:r>
              <a:rPr lang="en-US" dirty="0" smtClean="0"/>
              <a:t>normalize the vector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vect.normalize</a:t>
            </a:r>
            <a:r>
              <a:rPr lang="en-US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64515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a Vector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Would be nice to be able to tell a vector object to convert itself to a string representation.  Can be done by defining __</a:t>
            </a:r>
            <a:r>
              <a:rPr lang="en-US" dirty="0" err="1" smtClean="0"/>
              <a:t>str</a:t>
            </a:r>
            <a:r>
              <a:rPr lang="en-US" dirty="0" smtClean="0"/>
              <a:t>__ in the class, so that:</a:t>
            </a:r>
          </a:p>
          <a:p>
            <a:pPr lvl="1"/>
            <a:r>
              <a:rPr lang="en-US" dirty="0" smtClean="0"/>
              <a:t>print(</a:t>
            </a:r>
            <a:r>
              <a:rPr lang="en-US" dirty="0" err="1" smtClean="0"/>
              <a:t>vect</a:t>
            </a:r>
            <a:r>
              <a:rPr lang="en-US" dirty="0" smtClean="0"/>
              <a:t>)  calls</a:t>
            </a:r>
          </a:p>
          <a:p>
            <a:pPr lvl="1"/>
            <a:r>
              <a:rPr lang="en-US" dirty="0" err="1" smtClean="0"/>
              <a:t>str</a:t>
            </a:r>
            <a:r>
              <a:rPr lang="en-US" dirty="0" smtClean="0"/>
              <a:t>(</a:t>
            </a:r>
            <a:r>
              <a:rPr lang="en-US" dirty="0" err="1" smtClean="0"/>
              <a:t>vect</a:t>
            </a:r>
            <a:r>
              <a:rPr lang="en-US" dirty="0" smtClean="0"/>
              <a:t>)  calls  (which happens automatically)</a:t>
            </a:r>
          </a:p>
          <a:p>
            <a:pPr lvl="1"/>
            <a:r>
              <a:rPr lang="en-US" dirty="0" err="1" smtClean="0"/>
              <a:t>vect</a:t>
            </a:r>
            <a:r>
              <a:rPr lang="en-US" dirty="0" smtClean="0"/>
              <a:t>.__</a:t>
            </a:r>
            <a:r>
              <a:rPr lang="en-US" dirty="0" err="1" smtClean="0"/>
              <a:t>str</a:t>
            </a:r>
            <a:r>
              <a:rPr lang="en-US" dirty="0" smtClean="0"/>
              <a:t>__()   automatically.</a:t>
            </a:r>
          </a:p>
          <a:p>
            <a:r>
              <a:rPr lang="en-US" dirty="0" smtClean="0"/>
              <a:t>__</a:t>
            </a:r>
            <a:r>
              <a:rPr lang="en-US" dirty="0" err="1" smtClean="0"/>
              <a:t>str</a:t>
            </a:r>
            <a:r>
              <a:rPr lang="en-US" dirty="0" smtClean="0"/>
              <a:t>__ must </a:t>
            </a:r>
            <a:r>
              <a:rPr lang="en-US" i="1" dirty="0" smtClean="0"/>
              <a:t>return</a:t>
            </a:r>
            <a:r>
              <a:rPr lang="en-US" dirty="0" smtClean="0"/>
              <a:t> a string representation of the object.</a:t>
            </a:r>
          </a:p>
        </p:txBody>
      </p:sp>
    </p:spTree>
    <p:extLst>
      <p:ext uri="{BB962C8B-B14F-4D97-AF65-F5344CB8AC3E}">
        <p14:creationId xmlns:p14="http://schemas.microsoft.com/office/powerpoint/2010/main" val="2089057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586</Words>
  <Application>Microsoft Macintosh PowerPoint</Application>
  <PresentationFormat>On-screen Show (4:3)</PresentationFormat>
  <Paragraphs>93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Classes and Objects – digging deeper</vt:lpstr>
      <vt:lpstr>Reading Quiz</vt:lpstr>
      <vt:lpstr>Vector class</vt:lpstr>
      <vt:lpstr>Write constructor for Vector</vt:lpstr>
      <vt:lpstr>Write getters and setters</vt:lpstr>
      <vt:lpstr>Write getMagnitude()</vt:lpstr>
      <vt:lpstr>Write normalize()</vt:lpstr>
      <vt:lpstr>Use it</vt:lpstr>
      <vt:lpstr>Printing a Vector</vt:lpstr>
      <vt:lpstr>Code for __str__</vt:lpstr>
      <vt:lpstr>Adding two vectors.</vt:lpstr>
      <vt:lpstr>Defining __add__</vt:lpstr>
      <vt:lpstr>Other built-in operations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 and Objects – digging deeper</dc:title>
  <dc:creator>Victor Norman</dc:creator>
  <cp:lastModifiedBy>Victor Norman</cp:lastModifiedBy>
  <cp:revision>43</cp:revision>
  <dcterms:created xsi:type="dcterms:W3CDTF">2014-11-24T16:28:40Z</dcterms:created>
  <dcterms:modified xsi:type="dcterms:W3CDTF">2015-11-24T15:04:29Z</dcterms:modified>
</cp:coreProperties>
</file>