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56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FE765-E140-A776-5E3E-7242DEB07F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0B31E4-4E69-E47B-2C85-104E33C18A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E6CA6B-D1C7-1223-18A5-22668F8FE092}"/>
              </a:ext>
            </a:extLst>
          </p:cNvPr>
          <p:cNvSpPr>
            <a:spLocks noGrp="1"/>
          </p:cNvSpPr>
          <p:nvPr>
            <p:ph type="dt" sz="half" idx="10"/>
          </p:nvPr>
        </p:nvSpPr>
        <p:spPr/>
        <p:txBody>
          <a:bodyPr/>
          <a:lstStyle/>
          <a:p>
            <a:fld id="{448CF323-B5B1-DC42-A34F-DE91438A2B81}" type="datetimeFigureOut">
              <a:rPr lang="en-US" smtClean="0"/>
              <a:t>8/30/24</a:t>
            </a:fld>
            <a:endParaRPr lang="en-US"/>
          </a:p>
        </p:txBody>
      </p:sp>
      <p:sp>
        <p:nvSpPr>
          <p:cNvPr id="5" name="Footer Placeholder 4">
            <a:extLst>
              <a:ext uri="{FF2B5EF4-FFF2-40B4-BE49-F238E27FC236}">
                <a16:creationId xmlns:a16="http://schemas.microsoft.com/office/drawing/2014/main" id="{B03A45C9-232E-8CE4-4E43-5EF705B4F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982D4B-49D4-2BC7-2BA8-4BA36D442261}"/>
              </a:ext>
            </a:extLst>
          </p:cNvPr>
          <p:cNvSpPr>
            <a:spLocks noGrp="1"/>
          </p:cNvSpPr>
          <p:nvPr>
            <p:ph type="sldNum" sz="quarter" idx="12"/>
          </p:nvPr>
        </p:nvSpPr>
        <p:spPr/>
        <p:txBody>
          <a:bodyPr/>
          <a:lstStyle/>
          <a:p>
            <a:fld id="{D8A352D5-9507-B24A-8625-25E5EEC4820E}" type="slidenum">
              <a:rPr lang="en-US" smtClean="0"/>
              <a:t>‹#›</a:t>
            </a:fld>
            <a:endParaRPr lang="en-US"/>
          </a:p>
        </p:txBody>
      </p:sp>
    </p:spTree>
    <p:extLst>
      <p:ext uri="{BB962C8B-B14F-4D97-AF65-F5344CB8AC3E}">
        <p14:creationId xmlns:p14="http://schemas.microsoft.com/office/powerpoint/2010/main" val="23788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4AEE0-300C-01C1-A692-C85AFC9FEE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25320B7-11B6-104E-5786-703CD76497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11FCB5-A5C6-FA21-50D2-CA37B86B029A}"/>
              </a:ext>
            </a:extLst>
          </p:cNvPr>
          <p:cNvSpPr>
            <a:spLocks noGrp="1"/>
          </p:cNvSpPr>
          <p:nvPr>
            <p:ph type="dt" sz="half" idx="10"/>
          </p:nvPr>
        </p:nvSpPr>
        <p:spPr/>
        <p:txBody>
          <a:bodyPr/>
          <a:lstStyle/>
          <a:p>
            <a:fld id="{448CF323-B5B1-DC42-A34F-DE91438A2B81}" type="datetimeFigureOut">
              <a:rPr lang="en-US" smtClean="0"/>
              <a:t>8/30/24</a:t>
            </a:fld>
            <a:endParaRPr lang="en-US"/>
          </a:p>
        </p:txBody>
      </p:sp>
      <p:sp>
        <p:nvSpPr>
          <p:cNvPr id="5" name="Footer Placeholder 4">
            <a:extLst>
              <a:ext uri="{FF2B5EF4-FFF2-40B4-BE49-F238E27FC236}">
                <a16:creationId xmlns:a16="http://schemas.microsoft.com/office/drawing/2014/main" id="{2E899981-291D-A430-CB6E-0CA194AFFE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E004CD-E72F-8E59-4C49-159741CFC99B}"/>
              </a:ext>
            </a:extLst>
          </p:cNvPr>
          <p:cNvSpPr>
            <a:spLocks noGrp="1"/>
          </p:cNvSpPr>
          <p:nvPr>
            <p:ph type="sldNum" sz="quarter" idx="12"/>
          </p:nvPr>
        </p:nvSpPr>
        <p:spPr/>
        <p:txBody>
          <a:bodyPr/>
          <a:lstStyle/>
          <a:p>
            <a:fld id="{D8A352D5-9507-B24A-8625-25E5EEC4820E}" type="slidenum">
              <a:rPr lang="en-US" smtClean="0"/>
              <a:t>‹#›</a:t>
            </a:fld>
            <a:endParaRPr lang="en-US"/>
          </a:p>
        </p:txBody>
      </p:sp>
    </p:spTree>
    <p:extLst>
      <p:ext uri="{BB962C8B-B14F-4D97-AF65-F5344CB8AC3E}">
        <p14:creationId xmlns:p14="http://schemas.microsoft.com/office/powerpoint/2010/main" val="3664930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A578FA-83CB-C535-77A8-BD1AE58478C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87FB6C-987D-4EA4-CBEC-BD590F5A28E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410CA4-622B-65B2-1A5D-C845E43CAAD6}"/>
              </a:ext>
            </a:extLst>
          </p:cNvPr>
          <p:cNvSpPr>
            <a:spLocks noGrp="1"/>
          </p:cNvSpPr>
          <p:nvPr>
            <p:ph type="dt" sz="half" idx="10"/>
          </p:nvPr>
        </p:nvSpPr>
        <p:spPr/>
        <p:txBody>
          <a:bodyPr/>
          <a:lstStyle/>
          <a:p>
            <a:fld id="{448CF323-B5B1-DC42-A34F-DE91438A2B81}" type="datetimeFigureOut">
              <a:rPr lang="en-US" smtClean="0"/>
              <a:t>8/30/24</a:t>
            </a:fld>
            <a:endParaRPr lang="en-US"/>
          </a:p>
        </p:txBody>
      </p:sp>
      <p:sp>
        <p:nvSpPr>
          <p:cNvPr id="5" name="Footer Placeholder 4">
            <a:extLst>
              <a:ext uri="{FF2B5EF4-FFF2-40B4-BE49-F238E27FC236}">
                <a16:creationId xmlns:a16="http://schemas.microsoft.com/office/drawing/2014/main" id="{72DD35E4-D6E6-4284-A302-7E9E94F2DD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5C6CD2-383D-D2CA-04C5-B8998C61AD9E}"/>
              </a:ext>
            </a:extLst>
          </p:cNvPr>
          <p:cNvSpPr>
            <a:spLocks noGrp="1"/>
          </p:cNvSpPr>
          <p:nvPr>
            <p:ph type="sldNum" sz="quarter" idx="12"/>
          </p:nvPr>
        </p:nvSpPr>
        <p:spPr/>
        <p:txBody>
          <a:bodyPr/>
          <a:lstStyle/>
          <a:p>
            <a:fld id="{D8A352D5-9507-B24A-8625-25E5EEC4820E}" type="slidenum">
              <a:rPr lang="en-US" smtClean="0"/>
              <a:t>‹#›</a:t>
            </a:fld>
            <a:endParaRPr lang="en-US"/>
          </a:p>
        </p:txBody>
      </p:sp>
    </p:spTree>
    <p:extLst>
      <p:ext uri="{BB962C8B-B14F-4D97-AF65-F5344CB8AC3E}">
        <p14:creationId xmlns:p14="http://schemas.microsoft.com/office/powerpoint/2010/main" val="1022631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B4D54-B84C-EDA5-E138-F7541F33AE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6630D0-F0F3-5C9A-C5E9-2E2797A68F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51D301-FA74-B2BF-E666-4E6E9460EFA5}"/>
              </a:ext>
            </a:extLst>
          </p:cNvPr>
          <p:cNvSpPr>
            <a:spLocks noGrp="1"/>
          </p:cNvSpPr>
          <p:nvPr>
            <p:ph type="dt" sz="half" idx="10"/>
          </p:nvPr>
        </p:nvSpPr>
        <p:spPr/>
        <p:txBody>
          <a:bodyPr/>
          <a:lstStyle/>
          <a:p>
            <a:fld id="{448CF323-B5B1-DC42-A34F-DE91438A2B81}" type="datetimeFigureOut">
              <a:rPr lang="en-US" smtClean="0"/>
              <a:t>8/30/24</a:t>
            </a:fld>
            <a:endParaRPr lang="en-US"/>
          </a:p>
        </p:txBody>
      </p:sp>
      <p:sp>
        <p:nvSpPr>
          <p:cNvPr id="5" name="Footer Placeholder 4">
            <a:extLst>
              <a:ext uri="{FF2B5EF4-FFF2-40B4-BE49-F238E27FC236}">
                <a16:creationId xmlns:a16="http://schemas.microsoft.com/office/drawing/2014/main" id="{3037DA50-B89A-88C7-8A10-6F88867C83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525CDC-7907-DA10-1FC0-16E87032B42D}"/>
              </a:ext>
            </a:extLst>
          </p:cNvPr>
          <p:cNvSpPr>
            <a:spLocks noGrp="1"/>
          </p:cNvSpPr>
          <p:nvPr>
            <p:ph type="sldNum" sz="quarter" idx="12"/>
          </p:nvPr>
        </p:nvSpPr>
        <p:spPr/>
        <p:txBody>
          <a:bodyPr/>
          <a:lstStyle/>
          <a:p>
            <a:fld id="{D8A352D5-9507-B24A-8625-25E5EEC4820E}" type="slidenum">
              <a:rPr lang="en-US" smtClean="0"/>
              <a:t>‹#›</a:t>
            </a:fld>
            <a:endParaRPr lang="en-US"/>
          </a:p>
        </p:txBody>
      </p:sp>
    </p:spTree>
    <p:extLst>
      <p:ext uri="{BB962C8B-B14F-4D97-AF65-F5344CB8AC3E}">
        <p14:creationId xmlns:p14="http://schemas.microsoft.com/office/powerpoint/2010/main" val="3059638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BF3A-0D10-1D57-8881-206491FCAE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A7099FF-EC45-8D8E-1248-6A3F164DB1A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364E25-FEEE-1F6D-128F-1EE00253BE1E}"/>
              </a:ext>
            </a:extLst>
          </p:cNvPr>
          <p:cNvSpPr>
            <a:spLocks noGrp="1"/>
          </p:cNvSpPr>
          <p:nvPr>
            <p:ph type="dt" sz="half" idx="10"/>
          </p:nvPr>
        </p:nvSpPr>
        <p:spPr/>
        <p:txBody>
          <a:bodyPr/>
          <a:lstStyle/>
          <a:p>
            <a:fld id="{448CF323-B5B1-DC42-A34F-DE91438A2B81}" type="datetimeFigureOut">
              <a:rPr lang="en-US" smtClean="0"/>
              <a:t>8/30/24</a:t>
            </a:fld>
            <a:endParaRPr lang="en-US"/>
          </a:p>
        </p:txBody>
      </p:sp>
      <p:sp>
        <p:nvSpPr>
          <p:cNvPr id="5" name="Footer Placeholder 4">
            <a:extLst>
              <a:ext uri="{FF2B5EF4-FFF2-40B4-BE49-F238E27FC236}">
                <a16:creationId xmlns:a16="http://schemas.microsoft.com/office/drawing/2014/main" id="{6BAC929E-EBE1-B3DD-EE2B-51726EDE5C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3100C2-B6EE-FCED-4E45-D6863A6F121A}"/>
              </a:ext>
            </a:extLst>
          </p:cNvPr>
          <p:cNvSpPr>
            <a:spLocks noGrp="1"/>
          </p:cNvSpPr>
          <p:nvPr>
            <p:ph type="sldNum" sz="quarter" idx="12"/>
          </p:nvPr>
        </p:nvSpPr>
        <p:spPr/>
        <p:txBody>
          <a:bodyPr/>
          <a:lstStyle/>
          <a:p>
            <a:fld id="{D8A352D5-9507-B24A-8625-25E5EEC4820E}" type="slidenum">
              <a:rPr lang="en-US" smtClean="0"/>
              <a:t>‹#›</a:t>
            </a:fld>
            <a:endParaRPr lang="en-US"/>
          </a:p>
        </p:txBody>
      </p:sp>
    </p:spTree>
    <p:extLst>
      <p:ext uri="{BB962C8B-B14F-4D97-AF65-F5344CB8AC3E}">
        <p14:creationId xmlns:p14="http://schemas.microsoft.com/office/powerpoint/2010/main" val="910790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FE982-08E0-6F98-856B-A31585482C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336484-33D0-BD11-DA7B-C29D853682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F954FD-B1DC-EA32-776B-EC861C1A9CB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411DF3-2045-6929-D69B-C0A2F583EB4F}"/>
              </a:ext>
            </a:extLst>
          </p:cNvPr>
          <p:cNvSpPr>
            <a:spLocks noGrp="1"/>
          </p:cNvSpPr>
          <p:nvPr>
            <p:ph type="dt" sz="half" idx="10"/>
          </p:nvPr>
        </p:nvSpPr>
        <p:spPr/>
        <p:txBody>
          <a:bodyPr/>
          <a:lstStyle/>
          <a:p>
            <a:fld id="{448CF323-B5B1-DC42-A34F-DE91438A2B81}" type="datetimeFigureOut">
              <a:rPr lang="en-US" smtClean="0"/>
              <a:t>8/30/24</a:t>
            </a:fld>
            <a:endParaRPr lang="en-US"/>
          </a:p>
        </p:txBody>
      </p:sp>
      <p:sp>
        <p:nvSpPr>
          <p:cNvPr id="6" name="Footer Placeholder 5">
            <a:extLst>
              <a:ext uri="{FF2B5EF4-FFF2-40B4-BE49-F238E27FC236}">
                <a16:creationId xmlns:a16="http://schemas.microsoft.com/office/drawing/2014/main" id="{55E4C633-6672-B358-F236-5390E5C22D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EDC23E-1801-94BD-7922-403FAD6914BA}"/>
              </a:ext>
            </a:extLst>
          </p:cNvPr>
          <p:cNvSpPr>
            <a:spLocks noGrp="1"/>
          </p:cNvSpPr>
          <p:nvPr>
            <p:ph type="sldNum" sz="quarter" idx="12"/>
          </p:nvPr>
        </p:nvSpPr>
        <p:spPr/>
        <p:txBody>
          <a:bodyPr/>
          <a:lstStyle/>
          <a:p>
            <a:fld id="{D8A352D5-9507-B24A-8625-25E5EEC4820E}" type="slidenum">
              <a:rPr lang="en-US" smtClean="0"/>
              <a:t>‹#›</a:t>
            </a:fld>
            <a:endParaRPr lang="en-US"/>
          </a:p>
        </p:txBody>
      </p:sp>
    </p:spTree>
    <p:extLst>
      <p:ext uri="{BB962C8B-B14F-4D97-AF65-F5344CB8AC3E}">
        <p14:creationId xmlns:p14="http://schemas.microsoft.com/office/powerpoint/2010/main" val="619614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DE1ED-0F9D-FBDE-27E0-34697A87CC1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CE95AC-84B5-2966-A63E-C41A4FE53F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8E8914-4839-17F9-0A9C-955F70B880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A6974B7-2CBB-DB8C-172E-EA84801B0C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19F549-8A17-AFC9-9898-FB0FD1961E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5F751C-1421-330C-8974-1472A72671A7}"/>
              </a:ext>
            </a:extLst>
          </p:cNvPr>
          <p:cNvSpPr>
            <a:spLocks noGrp="1"/>
          </p:cNvSpPr>
          <p:nvPr>
            <p:ph type="dt" sz="half" idx="10"/>
          </p:nvPr>
        </p:nvSpPr>
        <p:spPr/>
        <p:txBody>
          <a:bodyPr/>
          <a:lstStyle/>
          <a:p>
            <a:fld id="{448CF323-B5B1-DC42-A34F-DE91438A2B81}" type="datetimeFigureOut">
              <a:rPr lang="en-US" smtClean="0"/>
              <a:t>8/30/24</a:t>
            </a:fld>
            <a:endParaRPr lang="en-US"/>
          </a:p>
        </p:txBody>
      </p:sp>
      <p:sp>
        <p:nvSpPr>
          <p:cNvPr id="8" name="Footer Placeholder 7">
            <a:extLst>
              <a:ext uri="{FF2B5EF4-FFF2-40B4-BE49-F238E27FC236}">
                <a16:creationId xmlns:a16="http://schemas.microsoft.com/office/drawing/2014/main" id="{5E802434-D650-AFE1-411D-1FE8564817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5AAB979-C139-3DEB-126C-1FF79B5486C9}"/>
              </a:ext>
            </a:extLst>
          </p:cNvPr>
          <p:cNvSpPr>
            <a:spLocks noGrp="1"/>
          </p:cNvSpPr>
          <p:nvPr>
            <p:ph type="sldNum" sz="quarter" idx="12"/>
          </p:nvPr>
        </p:nvSpPr>
        <p:spPr/>
        <p:txBody>
          <a:bodyPr/>
          <a:lstStyle/>
          <a:p>
            <a:fld id="{D8A352D5-9507-B24A-8625-25E5EEC4820E}" type="slidenum">
              <a:rPr lang="en-US" smtClean="0"/>
              <a:t>‹#›</a:t>
            </a:fld>
            <a:endParaRPr lang="en-US"/>
          </a:p>
        </p:txBody>
      </p:sp>
    </p:spTree>
    <p:extLst>
      <p:ext uri="{BB962C8B-B14F-4D97-AF65-F5344CB8AC3E}">
        <p14:creationId xmlns:p14="http://schemas.microsoft.com/office/powerpoint/2010/main" val="508768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78375-684E-3F1C-3D30-950C547EAC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A3E788E-C284-CF18-AA3B-426AB760E4D7}"/>
              </a:ext>
            </a:extLst>
          </p:cNvPr>
          <p:cNvSpPr>
            <a:spLocks noGrp="1"/>
          </p:cNvSpPr>
          <p:nvPr>
            <p:ph type="dt" sz="half" idx="10"/>
          </p:nvPr>
        </p:nvSpPr>
        <p:spPr/>
        <p:txBody>
          <a:bodyPr/>
          <a:lstStyle/>
          <a:p>
            <a:fld id="{448CF323-B5B1-DC42-A34F-DE91438A2B81}" type="datetimeFigureOut">
              <a:rPr lang="en-US" smtClean="0"/>
              <a:t>8/30/24</a:t>
            </a:fld>
            <a:endParaRPr lang="en-US"/>
          </a:p>
        </p:txBody>
      </p:sp>
      <p:sp>
        <p:nvSpPr>
          <p:cNvPr id="4" name="Footer Placeholder 3">
            <a:extLst>
              <a:ext uri="{FF2B5EF4-FFF2-40B4-BE49-F238E27FC236}">
                <a16:creationId xmlns:a16="http://schemas.microsoft.com/office/drawing/2014/main" id="{1AABBFE6-24CE-25BC-3BCB-8DE4BF1ADD0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19659E-2CF5-70CB-8746-E8FE7EDE9B4B}"/>
              </a:ext>
            </a:extLst>
          </p:cNvPr>
          <p:cNvSpPr>
            <a:spLocks noGrp="1"/>
          </p:cNvSpPr>
          <p:nvPr>
            <p:ph type="sldNum" sz="quarter" idx="12"/>
          </p:nvPr>
        </p:nvSpPr>
        <p:spPr/>
        <p:txBody>
          <a:bodyPr/>
          <a:lstStyle/>
          <a:p>
            <a:fld id="{D8A352D5-9507-B24A-8625-25E5EEC4820E}" type="slidenum">
              <a:rPr lang="en-US" smtClean="0"/>
              <a:t>‹#›</a:t>
            </a:fld>
            <a:endParaRPr lang="en-US"/>
          </a:p>
        </p:txBody>
      </p:sp>
    </p:spTree>
    <p:extLst>
      <p:ext uri="{BB962C8B-B14F-4D97-AF65-F5344CB8AC3E}">
        <p14:creationId xmlns:p14="http://schemas.microsoft.com/office/powerpoint/2010/main" val="4285453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E00452-D1AC-A65A-5F15-68364AACF5CF}"/>
              </a:ext>
            </a:extLst>
          </p:cNvPr>
          <p:cNvSpPr>
            <a:spLocks noGrp="1"/>
          </p:cNvSpPr>
          <p:nvPr>
            <p:ph type="dt" sz="half" idx="10"/>
          </p:nvPr>
        </p:nvSpPr>
        <p:spPr/>
        <p:txBody>
          <a:bodyPr/>
          <a:lstStyle/>
          <a:p>
            <a:fld id="{448CF323-B5B1-DC42-A34F-DE91438A2B81}" type="datetimeFigureOut">
              <a:rPr lang="en-US" smtClean="0"/>
              <a:t>8/30/24</a:t>
            </a:fld>
            <a:endParaRPr lang="en-US"/>
          </a:p>
        </p:txBody>
      </p:sp>
      <p:sp>
        <p:nvSpPr>
          <p:cNvPr id="3" name="Footer Placeholder 2">
            <a:extLst>
              <a:ext uri="{FF2B5EF4-FFF2-40B4-BE49-F238E27FC236}">
                <a16:creationId xmlns:a16="http://schemas.microsoft.com/office/drawing/2014/main" id="{472A7747-BA73-A703-BD19-3215AD7857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1EA917D-5F15-4F06-7969-8D4F69523847}"/>
              </a:ext>
            </a:extLst>
          </p:cNvPr>
          <p:cNvSpPr>
            <a:spLocks noGrp="1"/>
          </p:cNvSpPr>
          <p:nvPr>
            <p:ph type="sldNum" sz="quarter" idx="12"/>
          </p:nvPr>
        </p:nvSpPr>
        <p:spPr/>
        <p:txBody>
          <a:bodyPr/>
          <a:lstStyle/>
          <a:p>
            <a:fld id="{D8A352D5-9507-B24A-8625-25E5EEC4820E}" type="slidenum">
              <a:rPr lang="en-US" smtClean="0"/>
              <a:t>‹#›</a:t>
            </a:fld>
            <a:endParaRPr lang="en-US"/>
          </a:p>
        </p:txBody>
      </p:sp>
    </p:spTree>
    <p:extLst>
      <p:ext uri="{BB962C8B-B14F-4D97-AF65-F5344CB8AC3E}">
        <p14:creationId xmlns:p14="http://schemas.microsoft.com/office/powerpoint/2010/main" val="1925454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B9CAB-019F-1C5E-9BC0-9F309A5573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2184508-D42E-1882-1C79-32A5A8BD6A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6942CA1-8CF6-0D82-9CFA-D764BE133F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7637E2-5CBA-6BA3-BF41-B7892FBF09B4}"/>
              </a:ext>
            </a:extLst>
          </p:cNvPr>
          <p:cNvSpPr>
            <a:spLocks noGrp="1"/>
          </p:cNvSpPr>
          <p:nvPr>
            <p:ph type="dt" sz="half" idx="10"/>
          </p:nvPr>
        </p:nvSpPr>
        <p:spPr/>
        <p:txBody>
          <a:bodyPr/>
          <a:lstStyle/>
          <a:p>
            <a:fld id="{448CF323-B5B1-DC42-A34F-DE91438A2B81}" type="datetimeFigureOut">
              <a:rPr lang="en-US" smtClean="0"/>
              <a:t>8/30/24</a:t>
            </a:fld>
            <a:endParaRPr lang="en-US"/>
          </a:p>
        </p:txBody>
      </p:sp>
      <p:sp>
        <p:nvSpPr>
          <p:cNvPr id="6" name="Footer Placeholder 5">
            <a:extLst>
              <a:ext uri="{FF2B5EF4-FFF2-40B4-BE49-F238E27FC236}">
                <a16:creationId xmlns:a16="http://schemas.microsoft.com/office/drawing/2014/main" id="{296792CE-35CC-0BB3-0122-C6BDDF3C53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227D09-544F-0A8D-4A0D-F0442D5870F3}"/>
              </a:ext>
            </a:extLst>
          </p:cNvPr>
          <p:cNvSpPr>
            <a:spLocks noGrp="1"/>
          </p:cNvSpPr>
          <p:nvPr>
            <p:ph type="sldNum" sz="quarter" idx="12"/>
          </p:nvPr>
        </p:nvSpPr>
        <p:spPr/>
        <p:txBody>
          <a:bodyPr/>
          <a:lstStyle/>
          <a:p>
            <a:fld id="{D8A352D5-9507-B24A-8625-25E5EEC4820E}" type="slidenum">
              <a:rPr lang="en-US" smtClean="0"/>
              <a:t>‹#›</a:t>
            </a:fld>
            <a:endParaRPr lang="en-US"/>
          </a:p>
        </p:txBody>
      </p:sp>
    </p:spTree>
    <p:extLst>
      <p:ext uri="{BB962C8B-B14F-4D97-AF65-F5344CB8AC3E}">
        <p14:creationId xmlns:p14="http://schemas.microsoft.com/office/powerpoint/2010/main" val="2477590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23015-DA43-3336-5C24-56D4445205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1FA52D1-C961-4148-4C3D-D53185CFE9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E8DD5A-9858-BF38-2E5F-05E85C84EF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4EB21F-520C-7CD6-6A43-CC43DFACB095}"/>
              </a:ext>
            </a:extLst>
          </p:cNvPr>
          <p:cNvSpPr>
            <a:spLocks noGrp="1"/>
          </p:cNvSpPr>
          <p:nvPr>
            <p:ph type="dt" sz="half" idx="10"/>
          </p:nvPr>
        </p:nvSpPr>
        <p:spPr/>
        <p:txBody>
          <a:bodyPr/>
          <a:lstStyle/>
          <a:p>
            <a:fld id="{448CF323-B5B1-DC42-A34F-DE91438A2B81}" type="datetimeFigureOut">
              <a:rPr lang="en-US" smtClean="0"/>
              <a:t>8/30/24</a:t>
            </a:fld>
            <a:endParaRPr lang="en-US"/>
          </a:p>
        </p:txBody>
      </p:sp>
      <p:sp>
        <p:nvSpPr>
          <p:cNvPr id="6" name="Footer Placeholder 5">
            <a:extLst>
              <a:ext uri="{FF2B5EF4-FFF2-40B4-BE49-F238E27FC236}">
                <a16:creationId xmlns:a16="http://schemas.microsoft.com/office/drawing/2014/main" id="{B03C9F45-69B6-42F2-3B26-9A6D059DBF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AA76B3-335F-B1E3-F86B-C70131A4EF02}"/>
              </a:ext>
            </a:extLst>
          </p:cNvPr>
          <p:cNvSpPr>
            <a:spLocks noGrp="1"/>
          </p:cNvSpPr>
          <p:nvPr>
            <p:ph type="sldNum" sz="quarter" idx="12"/>
          </p:nvPr>
        </p:nvSpPr>
        <p:spPr/>
        <p:txBody>
          <a:bodyPr/>
          <a:lstStyle/>
          <a:p>
            <a:fld id="{D8A352D5-9507-B24A-8625-25E5EEC4820E}" type="slidenum">
              <a:rPr lang="en-US" smtClean="0"/>
              <a:t>‹#›</a:t>
            </a:fld>
            <a:endParaRPr lang="en-US"/>
          </a:p>
        </p:txBody>
      </p:sp>
    </p:spTree>
    <p:extLst>
      <p:ext uri="{BB962C8B-B14F-4D97-AF65-F5344CB8AC3E}">
        <p14:creationId xmlns:p14="http://schemas.microsoft.com/office/powerpoint/2010/main" val="3907522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9720CF-28F1-B5EB-3313-0D5B2CB6DB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5C205B-A911-81E6-73A0-B79E5A7D2F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C6557-279D-9977-0A63-010D1207B6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48CF323-B5B1-DC42-A34F-DE91438A2B81}" type="datetimeFigureOut">
              <a:rPr lang="en-US" smtClean="0"/>
              <a:t>8/30/24</a:t>
            </a:fld>
            <a:endParaRPr lang="en-US"/>
          </a:p>
        </p:txBody>
      </p:sp>
      <p:sp>
        <p:nvSpPr>
          <p:cNvPr id="5" name="Footer Placeholder 4">
            <a:extLst>
              <a:ext uri="{FF2B5EF4-FFF2-40B4-BE49-F238E27FC236}">
                <a16:creationId xmlns:a16="http://schemas.microsoft.com/office/drawing/2014/main" id="{C80EA331-6FBF-3B08-C16D-B8ABB95F65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B49C429-8C8D-E7D9-8DDB-59C188F424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8A352D5-9507-B24A-8625-25E5EEC4820E}" type="slidenum">
              <a:rPr lang="en-US" smtClean="0"/>
              <a:t>‹#›</a:t>
            </a:fld>
            <a:endParaRPr lang="en-US"/>
          </a:p>
        </p:txBody>
      </p:sp>
    </p:spTree>
    <p:extLst>
      <p:ext uri="{BB962C8B-B14F-4D97-AF65-F5344CB8AC3E}">
        <p14:creationId xmlns:p14="http://schemas.microsoft.com/office/powerpoint/2010/main" val="2941283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81A45AF6-934B-E7C5-0C27-53C85BC67B06}"/>
              </a:ext>
            </a:extLst>
          </p:cNvPr>
          <p:cNvGraphicFramePr>
            <a:graphicFrameLocks noGrp="1"/>
          </p:cNvGraphicFramePr>
          <p:nvPr>
            <p:extLst>
              <p:ext uri="{D42A27DB-BD31-4B8C-83A1-F6EECF244321}">
                <p14:modId xmlns:p14="http://schemas.microsoft.com/office/powerpoint/2010/main" val="553872409"/>
              </p:ext>
            </p:extLst>
          </p:nvPr>
        </p:nvGraphicFramePr>
        <p:xfrm>
          <a:off x="378372" y="291018"/>
          <a:ext cx="11435255" cy="6275963"/>
        </p:xfrm>
        <a:graphic>
          <a:graphicData uri="http://schemas.openxmlformats.org/drawingml/2006/table">
            <a:tbl>
              <a:tblPr firstRow="1" firstCol="1" bandRow="1">
                <a:tableStyleId>{5C22544A-7EE6-4342-B048-85BDC9FD1C3A}</a:tableStyleId>
              </a:tblPr>
              <a:tblGrid>
                <a:gridCol w="1405190">
                  <a:extLst>
                    <a:ext uri="{9D8B030D-6E8A-4147-A177-3AD203B41FA5}">
                      <a16:colId xmlns:a16="http://schemas.microsoft.com/office/drawing/2014/main" val="1122441371"/>
                    </a:ext>
                  </a:extLst>
                </a:gridCol>
                <a:gridCol w="5304519">
                  <a:extLst>
                    <a:ext uri="{9D8B030D-6E8A-4147-A177-3AD203B41FA5}">
                      <a16:colId xmlns:a16="http://schemas.microsoft.com/office/drawing/2014/main" val="2942486094"/>
                    </a:ext>
                  </a:extLst>
                </a:gridCol>
                <a:gridCol w="4725546">
                  <a:extLst>
                    <a:ext uri="{9D8B030D-6E8A-4147-A177-3AD203B41FA5}">
                      <a16:colId xmlns:a16="http://schemas.microsoft.com/office/drawing/2014/main" val="1542987834"/>
                    </a:ext>
                  </a:extLst>
                </a:gridCol>
              </a:tblGrid>
              <a:tr h="274740">
                <a:tc>
                  <a:txBody>
                    <a:bodyPr/>
                    <a:lstStyle/>
                    <a:p>
                      <a:pPr marL="0" marR="0">
                        <a:lnSpc>
                          <a:spcPct val="115000"/>
                        </a:lnSpc>
                        <a:spcBef>
                          <a:spcPts val="0"/>
                        </a:spcBef>
                        <a:spcAft>
                          <a:spcPts val="0"/>
                        </a:spcAft>
                      </a:pPr>
                      <a:r>
                        <a:rPr lang="en-US" sz="1300" dirty="0">
                          <a:effectLst/>
                        </a:rPr>
                        <a:t>Design Norm</a:t>
                      </a:r>
                      <a:endParaRPr lang="en-US" sz="1300" dirty="0">
                        <a:effectLst/>
                        <a:latin typeface="Arial" panose="020B0604020202020204" pitchFamily="34" charset="0"/>
                        <a:ea typeface="Arial" panose="020B0604020202020204" pitchFamily="34" charset="0"/>
                      </a:endParaRPr>
                    </a:p>
                  </a:txBody>
                  <a:tcPr marL="30107" marR="30107" marT="30107" marB="30107"/>
                </a:tc>
                <a:tc>
                  <a:txBody>
                    <a:bodyPr/>
                    <a:lstStyle/>
                    <a:p>
                      <a:pPr marL="0" marR="0">
                        <a:lnSpc>
                          <a:spcPct val="115000"/>
                        </a:lnSpc>
                        <a:spcBef>
                          <a:spcPts val="0"/>
                        </a:spcBef>
                        <a:spcAft>
                          <a:spcPts val="0"/>
                        </a:spcAft>
                      </a:pPr>
                      <a:r>
                        <a:rPr lang="en-US" sz="1300" dirty="0">
                          <a:effectLst/>
                        </a:rPr>
                        <a:t>Description</a:t>
                      </a:r>
                      <a:endParaRPr lang="en-US" sz="1300" dirty="0">
                        <a:effectLst/>
                        <a:latin typeface="Arial" panose="020B0604020202020204" pitchFamily="34" charset="0"/>
                        <a:ea typeface="Arial" panose="020B0604020202020204" pitchFamily="34" charset="0"/>
                      </a:endParaRPr>
                    </a:p>
                  </a:txBody>
                  <a:tcPr marL="30107" marR="30107" marT="30107" marB="30107"/>
                </a:tc>
                <a:tc>
                  <a:txBody>
                    <a:bodyPr/>
                    <a:lstStyle/>
                    <a:p>
                      <a:pPr marL="0" marR="0">
                        <a:lnSpc>
                          <a:spcPct val="115000"/>
                        </a:lnSpc>
                        <a:spcBef>
                          <a:spcPts val="0"/>
                        </a:spcBef>
                        <a:spcAft>
                          <a:spcPts val="0"/>
                        </a:spcAft>
                      </a:pPr>
                      <a:r>
                        <a:rPr lang="en-US" sz="1300" dirty="0">
                          <a:effectLst/>
                        </a:rPr>
                        <a:t>Sample Questions</a:t>
                      </a:r>
                      <a:endParaRPr lang="en-US" sz="1300" dirty="0">
                        <a:effectLst/>
                        <a:latin typeface="Arial" panose="020B0604020202020204" pitchFamily="34" charset="0"/>
                        <a:ea typeface="Arial" panose="020B0604020202020204" pitchFamily="34" charset="0"/>
                      </a:endParaRPr>
                    </a:p>
                  </a:txBody>
                  <a:tcPr marL="30107" marR="30107" marT="30107" marB="30107"/>
                </a:tc>
                <a:extLst>
                  <a:ext uri="{0D108BD9-81ED-4DB2-BD59-A6C34878D82A}">
                    <a16:rowId xmlns:a16="http://schemas.microsoft.com/office/drawing/2014/main" val="3524851202"/>
                  </a:ext>
                </a:extLst>
              </a:tr>
              <a:tr h="875507">
                <a:tc>
                  <a:txBody>
                    <a:bodyPr/>
                    <a:lstStyle/>
                    <a:p>
                      <a:pPr marL="0" marR="0">
                        <a:lnSpc>
                          <a:spcPct val="115000"/>
                        </a:lnSpc>
                        <a:spcBef>
                          <a:spcPts val="0"/>
                        </a:spcBef>
                        <a:spcAft>
                          <a:spcPts val="0"/>
                        </a:spcAft>
                      </a:pPr>
                      <a:r>
                        <a:rPr lang="en-US" sz="1300" dirty="0">
                          <a:effectLst/>
                        </a:rPr>
                        <a:t>Cultural </a:t>
                      </a:r>
                      <a:r>
                        <a:rPr lang="en-US" sz="1100" dirty="0">
                          <a:effectLst/>
                        </a:rPr>
                        <a:t>Appropriateness</a:t>
                      </a:r>
                      <a:endParaRPr lang="en-US" sz="1300" dirty="0">
                        <a:effectLst/>
                        <a:latin typeface="Arial" panose="020B0604020202020204" pitchFamily="34" charset="0"/>
                        <a:ea typeface="Arial" panose="020B0604020202020204" pitchFamily="34" charset="0"/>
                      </a:endParaRPr>
                    </a:p>
                  </a:txBody>
                  <a:tcPr marL="30107" marR="30107" marT="30107" marB="30107"/>
                </a:tc>
                <a:tc>
                  <a:txBody>
                    <a:bodyPr/>
                    <a:lstStyle/>
                    <a:p>
                      <a:pPr marL="0" marR="0">
                        <a:lnSpc>
                          <a:spcPct val="115000"/>
                        </a:lnSpc>
                        <a:spcBef>
                          <a:spcPts val="0"/>
                        </a:spcBef>
                        <a:spcAft>
                          <a:spcPts val="0"/>
                        </a:spcAft>
                      </a:pPr>
                      <a:r>
                        <a:rPr lang="en-US" sz="1100" dirty="0">
                          <a:effectLst/>
                        </a:rPr>
                        <a:t>Technology products should consider the culture into which they are embedded, cultivating improvement without disrespectful or unnecessary disruption.</a:t>
                      </a:r>
                      <a:endParaRPr lang="en-US" sz="1100" dirty="0">
                        <a:effectLst/>
                        <a:latin typeface="Arial" panose="020B0604020202020204" pitchFamily="34" charset="0"/>
                        <a:ea typeface="Arial" panose="020B0604020202020204" pitchFamily="34" charset="0"/>
                      </a:endParaRPr>
                    </a:p>
                  </a:txBody>
                  <a:tcPr marL="30107" marR="30107" marT="30107" marB="30107"/>
                </a:tc>
                <a:tc>
                  <a:txBody>
                    <a:bodyPr/>
                    <a:lstStyle/>
                    <a:p>
                      <a:pPr marL="0" marR="0">
                        <a:lnSpc>
                          <a:spcPct val="115000"/>
                        </a:lnSpc>
                        <a:spcBef>
                          <a:spcPts val="0"/>
                        </a:spcBef>
                        <a:spcAft>
                          <a:spcPts val="0"/>
                        </a:spcAft>
                      </a:pPr>
                      <a:r>
                        <a:rPr lang="en-US" sz="1100" dirty="0">
                          <a:effectLst/>
                        </a:rPr>
                        <a:t>Does the technology relieve burdens while preserving what is good in a cultural context? Is the design appropriate to its context, including questions of centralization vs. decentralization, large scale vs. small scale, and continuity vs. discontinuity.</a:t>
                      </a:r>
                      <a:endParaRPr lang="en-US" sz="1100" dirty="0">
                        <a:effectLst/>
                        <a:latin typeface="Arial" panose="020B0604020202020204" pitchFamily="34" charset="0"/>
                        <a:ea typeface="Arial" panose="020B0604020202020204" pitchFamily="34" charset="0"/>
                      </a:endParaRPr>
                    </a:p>
                  </a:txBody>
                  <a:tcPr marL="30107" marR="30107" marT="30107" marB="30107"/>
                </a:tc>
                <a:extLst>
                  <a:ext uri="{0D108BD9-81ED-4DB2-BD59-A6C34878D82A}">
                    <a16:rowId xmlns:a16="http://schemas.microsoft.com/office/drawing/2014/main" val="3878323624"/>
                  </a:ext>
                </a:extLst>
              </a:tr>
              <a:tr h="846139">
                <a:tc>
                  <a:txBody>
                    <a:bodyPr/>
                    <a:lstStyle/>
                    <a:p>
                      <a:pPr marL="0" marR="0">
                        <a:lnSpc>
                          <a:spcPct val="115000"/>
                        </a:lnSpc>
                        <a:spcBef>
                          <a:spcPts val="0"/>
                        </a:spcBef>
                        <a:spcAft>
                          <a:spcPts val="0"/>
                        </a:spcAft>
                      </a:pPr>
                      <a:r>
                        <a:rPr lang="en-US" sz="1300" dirty="0">
                          <a:effectLst/>
                        </a:rPr>
                        <a:t>Transparency</a:t>
                      </a:r>
                      <a:endParaRPr lang="en-US" sz="1300" dirty="0">
                        <a:effectLst/>
                        <a:latin typeface="Arial" panose="020B0604020202020204" pitchFamily="34" charset="0"/>
                        <a:ea typeface="Arial" panose="020B0604020202020204" pitchFamily="34" charset="0"/>
                      </a:endParaRPr>
                    </a:p>
                  </a:txBody>
                  <a:tcPr marL="30107" marR="30107" marT="30107" marB="30107"/>
                </a:tc>
                <a:tc>
                  <a:txBody>
                    <a:bodyPr/>
                    <a:lstStyle/>
                    <a:p>
                      <a:pPr marL="0" marR="0">
                        <a:lnSpc>
                          <a:spcPct val="115000"/>
                        </a:lnSpc>
                        <a:spcBef>
                          <a:spcPts val="0"/>
                        </a:spcBef>
                        <a:spcAft>
                          <a:spcPts val="0"/>
                        </a:spcAft>
                      </a:pPr>
                      <a:r>
                        <a:rPr lang="en-US" sz="1100" dirty="0">
                          <a:effectLst/>
                        </a:rPr>
                        <a:t>Documentation and user interface ought to be clearly understandable by the user without being overwhelming. Users should be informed about potential dangers and guided to diagnose failures. For example, software and dashboards that clearly communicate status and errors.</a:t>
                      </a:r>
                      <a:endParaRPr lang="en-US" sz="1100" dirty="0">
                        <a:effectLst/>
                        <a:latin typeface="Arial" panose="020B0604020202020204" pitchFamily="34" charset="0"/>
                        <a:ea typeface="Arial" panose="020B0604020202020204" pitchFamily="34" charset="0"/>
                      </a:endParaRPr>
                    </a:p>
                  </a:txBody>
                  <a:tcPr marL="30107" marR="30107" marT="30107" marB="30107"/>
                </a:tc>
                <a:tc>
                  <a:txBody>
                    <a:bodyPr/>
                    <a:lstStyle/>
                    <a:p>
                      <a:pPr marL="0" marR="0">
                        <a:lnSpc>
                          <a:spcPct val="115000"/>
                        </a:lnSpc>
                        <a:spcBef>
                          <a:spcPts val="0"/>
                        </a:spcBef>
                        <a:spcAft>
                          <a:spcPts val="0"/>
                        </a:spcAft>
                      </a:pPr>
                      <a:r>
                        <a:rPr lang="en-US" sz="1100" dirty="0">
                          <a:effectLst/>
                        </a:rPr>
                        <a:t>Is the documentation clear and unambiguous? Is the layout, color scheme, and icons of the interface helpful? Does the product perform as advertised or does it bear false witness or exaggerate its claims? Are potential dangers clearly indicated to users?</a:t>
                      </a:r>
                      <a:endParaRPr lang="en-US" sz="1100" dirty="0">
                        <a:effectLst/>
                        <a:latin typeface="Arial" panose="020B0604020202020204" pitchFamily="34" charset="0"/>
                        <a:ea typeface="Arial" panose="020B0604020202020204" pitchFamily="34" charset="0"/>
                      </a:endParaRPr>
                    </a:p>
                  </a:txBody>
                  <a:tcPr marL="30107" marR="30107" marT="30107" marB="30107"/>
                </a:tc>
                <a:extLst>
                  <a:ext uri="{0D108BD9-81ED-4DB2-BD59-A6C34878D82A}">
                    <a16:rowId xmlns:a16="http://schemas.microsoft.com/office/drawing/2014/main" val="4099671277"/>
                  </a:ext>
                </a:extLst>
              </a:tr>
              <a:tr h="646751">
                <a:tc>
                  <a:txBody>
                    <a:bodyPr/>
                    <a:lstStyle/>
                    <a:p>
                      <a:pPr marL="0" marR="0">
                        <a:lnSpc>
                          <a:spcPct val="115000"/>
                        </a:lnSpc>
                        <a:spcBef>
                          <a:spcPts val="0"/>
                        </a:spcBef>
                        <a:spcAft>
                          <a:spcPts val="0"/>
                        </a:spcAft>
                      </a:pPr>
                      <a:r>
                        <a:rPr lang="en-US" sz="1300" dirty="0">
                          <a:effectLst/>
                        </a:rPr>
                        <a:t>Social</a:t>
                      </a:r>
                      <a:endParaRPr lang="en-US" sz="1300" dirty="0">
                        <a:effectLst/>
                        <a:latin typeface="Arial" panose="020B0604020202020204" pitchFamily="34" charset="0"/>
                        <a:ea typeface="Arial" panose="020B0604020202020204" pitchFamily="34" charset="0"/>
                      </a:endParaRPr>
                    </a:p>
                  </a:txBody>
                  <a:tcPr marL="30107" marR="30107" marT="30107" marB="30107"/>
                </a:tc>
                <a:tc>
                  <a:txBody>
                    <a:bodyPr/>
                    <a:lstStyle/>
                    <a:p>
                      <a:pPr marL="0" marR="0">
                        <a:lnSpc>
                          <a:spcPct val="115000"/>
                        </a:lnSpc>
                        <a:spcBef>
                          <a:spcPts val="0"/>
                        </a:spcBef>
                        <a:spcAft>
                          <a:spcPts val="0"/>
                        </a:spcAft>
                      </a:pPr>
                      <a:r>
                        <a:rPr lang="en-US" sz="1100" dirty="0">
                          <a:effectLst/>
                        </a:rPr>
                        <a:t>The technology should foster good relationships and conviviality among all people involved.</a:t>
                      </a:r>
                      <a:endParaRPr lang="en-US" sz="1100" dirty="0">
                        <a:effectLst/>
                        <a:latin typeface="Arial" panose="020B0604020202020204" pitchFamily="34" charset="0"/>
                        <a:ea typeface="Arial" panose="020B0604020202020204" pitchFamily="34" charset="0"/>
                      </a:endParaRPr>
                    </a:p>
                  </a:txBody>
                  <a:tcPr marL="30107" marR="30107" marT="30107" marB="30107"/>
                </a:tc>
                <a:tc>
                  <a:txBody>
                    <a:bodyPr/>
                    <a:lstStyle/>
                    <a:p>
                      <a:pPr marL="0" marR="0">
                        <a:lnSpc>
                          <a:spcPct val="115000"/>
                        </a:lnSpc>
                        <a:spcBef>
                          <a:spcPts val="0"/>
                        </a:spcBef>
                        <a:spcAft>
                          <a:spcPts val="0"/>
                        </a:spcAft>
                      </a:pPr>
                      <a:r>
                        <a:rPr lang="en-US" sz="1100" dirty="0">
                          <a:effectLst/>
                        </a:rPr>
                        <a:t>Does the technology encourage community, hospitality, conviviality, and cooperation? Does the design process foster good teamwork? Does the product contribute to enmity, isolation, or polarization?</a:t>
                      </a:r>
                      <a:endParaRPr lang="en-US" sz="1100" dirty="0">
                        <a:effectLst/>
                        <a:latin typeface="Arial" panose="020B0604020202020204" pitchFamily="34" charset="0"/>
                        <a:ea typeface="Arial" panose="020B0604020202020204" pitchFamily="34" charset="0"/>
                      </a:endParaRPr>
                    </a:p>
                  </a:txBody>
                  <a:tcPr marL="30107" marR="30107" marT="30107" marB="30107"/>
                </a:tc>
                <a:extLst>
                  <a:ext uri="{0D108BD9-81ED-4DB2-BD59-A6C34878D82A}">
                    <a16:rowId xmlns:a16="http://schemas.microsoft.com/office/drawing/2014/main" val="2019428558"/>
                  </a:ext>
                </a:extLst>
              </a:tr>
              <a:tr h="846139">
                <a:tc>
                  <a:txBody>
                    <a:bodyPr/>
                    <a:lstStyle/>
                    <a:p>
                      <a:pPr marL="0" marR="0">
                        <a:lnSpc>
                          <a:spcPct val="115000"/>
                        </a:lnSpc>
                        <a:spcBef>
                          <a:spcPts val="0"/>
                        </a:spcBef>
                        <a:spcAft>
                          <a:spcPts val="0"/>
                        </a:spcAft>
                      </a:pPr>
                      <a:r>
                        <a:rPr lang="en-US" sz="1300" dirty="0">
                          <a:effectLst/>
                        </a:rPr>
                        <a:t>Stewardship</a:t>
                      </a:r>
                      <a:endParaRPr lang="en-US" sz="1300" dirty="0">
                        <a:effectLst/>
                        <a:latin typeface="Arial" panose="020B0604020202020204" pitchFamily="34" charset="0"/>
                        <a:ea typeface="Arial" panose="020B0604020202020204" pitchFamily="34" charset="0"/>
                      </a:endParaRPr>
                    </a:p>
                  </a:txBody>
                  <a:tcPr marL="30107" marR="30107" marT="30107" marB="30107"/>
                </a:tc>
                <a:tc>
                  <a:txBody>
                    <a:bodyPr/>
                    <a:lstStyle/>
                    <a:p>
                      <a:pPr marL="0" marR="0">
                        <a:lnSpc>
                          <a:spcPct val="115000"/>
                        </a:lnSpc>
                        <a:spcBef>
                          <a:spcPts val="0"/>
                        </a:spcBef>
                        <a:spcAft>
                          <a:spcPts val="0"/>
                        </a:spcAft>
                      </a:pPr>
                      <a:r>
                        <a:rPr lang="en-US" sz="1100" dirty="0">
                          <a:effectLst/>
                        </a:rPr>
                        <a:t>Use of creational resources should be respectful, frugal, and caring, Design should reflect concern for sustainability and the environment. This norm also includes economic considerations.</a:t>
                      </a:r>
                      <a:endParaRPr lang="en-US" sz="1100" dirty="0">
                        <a:effectLst/>
                        <a:latin typeface="Arial" panose="020B0604020202020204" pitchFamily="34" charset="0"/>
                        <a:ea typeface="Arial" panose="020B0604020202020204" pitchFamily="34" charset="0"/>
                      </a:endParaRPr>
                    </a:p>
                  </a:txBody>
                  <a:tcPr marL="30107" marR="30107" marT="30107" marB="30107"/>
                </a:tc>
                <a:tc>
                  <a:txBody>
                    <a:bodyPr/>
                    <a:lstStyle/>
                    <a:p>
                      <a:pPr marL="0" marR="0">
                        <a:lnSpc>
                          <a:spcPct val="115000"/>
                        </a:lnSpc>
                        <a:spcBef>
                          <a:spcPts val="0"/>
                        </a:spcBef>
                        <a:spcAft>
                          <a:spcPts val="0"/>
                        </a:spcAft>
                      </a:pPr>
                      <a:r>
                        <a:rPr lang="en-US" sz="1100" dirty="0">
                          <a:effectLst/>
                        </a:rPr>
                        <a:t>Does the design consider the entire life cycle of the product? Is it repairable and recyclable? Is it efficient, using energy and other resources wisely? Are there waste products result from its use? Is respect paid to all of God’s creatures?</a:t>
                      </a:r>
                      <a:endParaRPr lang="en-US" sz="1100" dirty="0">
                        <a:effectLst/>
                        <a:latin typeface="Arial" panose="020B0604020202020204" pitchFamily="34" charset="0"/>
                        <a:ea typeface="Arial" panose="020B0604020202020204" pitchFamily="34" charset="0"/>
                      </a:endParaRPr>
                    </a:p>
                  </a:txBody>
                  <a:tcPr marL="30107" marR="30107" marT="30107" marB="30107"/>
                </a:tc>
                <a:extLst>
                  <a:ext uri="{0D108BD9-81ED-4DB2-BD59-A6C34878D82A}">
                    <a16:rowId xmlns:a16="http://schemas.microsoft.com/office/drawing/2014/main" val="1699520290"/>
                  </a:ext>
                </a:extLst>
              </a:tr>
              <a:tr h="646751">
                <a:tc>
                  <a:txBody>
                    <a:bodyPr/>
                    <a:lstStyle/>
                    <a:p>
                      <a:pPr marL="0" marR="0">
                        <a:lnSpc>
                          <a:spcPct val="115000"/>
                        </a:lnSpc>
                        <a:spcBef>
                          <a:spcPts val="0"/>
                        </a:spcBef>
                        <a:spcAft>
                          <a:spcPts val="0"/>
                        </a:spcAft>
                      </a:pPr>
                      <a:r>
                        <a:rPr lang="en-US" sz="1300" dirty="0">
                          <a:effectLst/>
                        </a:rPr>
                        <a:t>Aesthetics</a:t>
                      </a:r>
                      <a:endParaRPr lang="en-US" sz="1300" dirty="0">
                        <a:effectLst/>
                        <a:latin typeface="Arial" panose="020B0604020202020204" pitchFamily="34" charset="0"/>
                        <a:ea typeface="Arial" panose="020B0604020202020204" pitchFamily="34" charset="0"/>
                      </a:endParaRPr>
                    </a:p>
                  </a:txBody>
                  <a:tcPr marL="30107" marR="30107" marT="30107" marB="30107"/>
                </a:tc>
                <a:tc>
                  <a:txBody>
                    <a:bodyPr/>
                    <a:lstStyle/>
                    <a:p>
                      <a:pPr marL="0" marR="0">
                        <a:lnSpc>
                          <a:spcPct val="115000"/>
                        </a:lnSpc>
                        <a:spcBef>
                          <a:spcPts val="0"/>
                        </a:spcBef>
                        <a:spcAft>
                          <a:spcPts val="0"/>
                        </a:spcAft>
                      </a:pPr>
                      <a:r>
                        <a:rPr lang="en-US" sz="1100" dirty="0">
                          <a:effectLst/>
                        </a:rPr>
                        <a:t>This norm deals with delightful harmony: the form of the technological device should suggest its function and be pleasing and satisfying to use. For example, a hammer’s form implies its function (of pounding).</a:t>
                      </a:r>
                      <a:endParaRPr lang="en-US" sz="1100" dirty="0">
                        <a:effectLst/>
                        <a:latin typeface="Arial" panose="020B0604020202020204" pitchFamily="34" charset="0"/>
                        <a:ea typeface="Arial" panose="020B0604020202020204" pitchFamily="34" charset="0"/>
                      </a:endParaRPr>
                    </a:p>
                  </a:txBody>
                  <a:tcPr marL="30107" marR="30107" marT="30107" marB="30107"/>
                </a:tc>
                <a:tc>
                  <a:txBody>
                    <a:bodyPr/>
                    <a:lstStyle/>
                    <a:p>
                      <a:pPr marL="0" marR="0">
                        <a:lnSpc>
                          <a:spcPct val="115000"/>
                        </a:lnSpc>
                        <a:spcBef>
                          <a:spcPts val="0"/>
                        </a:spcBef>
                        <a:spcAft>
                          <a:spcPts val="0"/>
                        </a:spcAft>
                      </a:pPr>
                      <a:r>
                        <a:rPr lang="en-US" sz="1100" dirty="0">
                          <a:effectLst/>
                        </a:rPr>
                        <a:t>Can new users easily intuit the function of this design? Is the user interface clear and pleasing to use? Is it delightful and beautiful?</a:t>
                      </a:r>
                      <a:endParaRPr lang="en-US" sz="1100" dirty="0">
                        <a:effectLst/>
                        <a:latin typeface="Arial" panose="020B0604020202020204" pitchFamily="34" charset="0"/>
                        <a:ea typeface="Arial" panose="020B0604020202020204" pitchFamily="34" charset="0"/>
                      </a:endParaRPr>
                    </a:p>
                  </a:txBody>
                  <a:tcPr marL="30107" marR="30107" marT="30107" marB="30107"/>
                </a:tc>
                <a:extLst>
                  <a:ext uri="{0D108BD9-81ED-4DB2-BD59-A6C34878D82A}">
                    <a16:rowId xmlns:a16="http://schemas.microsoft.com/office/drawing/2014/main" val="4246507456"/>
                  </a:ext>
                </a:extLst>
              </a:tr>
              <a:tr h="846139">
                <a:tc>
                  <a:txBody>
                    <a:bodyPr/>
                    <a:lstStyle/>
                    <a:p>
                      <a:pPr marL="0" marR="0">
                        <a:lnSpc>
                          <a:spcPct val="115000"/>
                        </a:lnSpc>
                        <a:spcBef>
                          <a:spcPts val="0"/>
                        </a:spcBef>
                        <a:spcAft>
                          <a:spcPts val="0"/>
                        </a:spcAft>
                      </a:pPr>
                      <a:r>
                        <a:rPr lang="en-US" sz="1300" dirty="0">
                          <a:effectLst/>
                        </a:rPr>
                        <a:t>Justice</a:t>
                      </a:r>
                      <a:endParaRPr lang="en-US" sz="1300" dirty="0">
                        <a:effectLst/>
                        <a:latin typeface="Arial" panose="020B0604020202020204" pitchFamily="34" charset="0"/>
                        <a:ea typeface="Arial" panose="020B0604020202020204" pitchFamily="34" charset="0"/>
                      </a:endParaRPr>
                    </a:p>
                  </a:txBody>
                  <a:tcPr marL="30107" marR="30107" marT="30107" marB="30107"/>
                </a:tc>
                <a:tc>
                  <a:txBody>
                    <a:bodyPr/>
                    <a:lstStyle/>
                    <a:p>
                      <a:pPr marL="0" marR="0">
                        <a:lnSpc>
                          <a:spcPct val="115000"/>
                        </a:lnSpc>
                        <a:spcBef>
                          <a:spcPts val="0"/>
                        </a:spcBef>
                        <a:spcAft>
                          <a:spcPts val="0"/>
                        </a:spcAft>
                      </a:pPr>
                      <a:r>
                        <a:rPr lang="en-US" sz="1100" dirty="0">
                          <a:effectLst/>
                        </a:rPr>
                        <a:t>Technology should correct (not cause) injustice and should encourage justice, i.e., equity and fairness. The design should help give each person their due and facilitate the opportunity for all creatures to be the creature that God intends them to be.</a:t>
                      </a:r>
                      <a:endParaRPr lang="en-US" sz="1100" dirty="0">
                        <a:effectLst/>
                        <a:latin typeface="Arial" panose="020B0604020202020204" pitchFamily="34" charset="0"/>
                        <a:ea typeface="Arial" panose="020B0604020202020204" pitchFamily="34" charset="0"/>
                      </a:endParaRPr>
                    </a:p>
                  </a:txBody>
                  <a:tcPr marL="30107" marR="30107" marT="30107" marB="30107"/>
                </a:tc>
                <a:tc>
                  <a:txBody>
                    <a:bodyPr/>
                    <a:lstStyle/>
                    <a:p>
                      <a:pPr marL="0" marR="0">
                        <a:lnSpc>
                          <a:spcPct val="115000"/>
                        </a:lnSpc>
                        <a:spcBef>
                          <a:spcPts val="0"/>
                        </a:spcBef>
                        <a:spcAft>
                          <a:spcPts val="0"/>
                        </a:spcAft>
                      </a:pPr>
                      <a:r>
                        <a:rPr lang="en-US" sz="1100" dirty="0">
                          <a:effectLst/>
                        </a:rPr>
                        <a:t>Does this device promote fairness? Are copyrights and intellectual property respected? Could this design be easily used for unjust purposes? Does it respect intellectual property and privacy?</a:t>
                      </a:r>
                      <a:endParaRPr lang="en-US" sz="1100" dirty="0">
                        <a:effectLst/>
                        <a:latin typeface="Arial" panose="020B0604020202020204" pitchFamily="34" charset="0"/>
                        <a:ea typeface="Arial" panose="020B0604020202020204" pitchFamily="34" charset="0"/>
                      </a:endParaRPr>
                    </a:p>
                  </a:txBody>
                  <a:tcPr marL="30107" marR="30107" marT="30107" marB="30107"/>
                </a:tc>
                <a:extLst>
                  <a:ext uri="{0D108BD9-81ED-4DB2-BD59-A6C34878D82A}">
                    <a16:rowId xmlns:a16="http://schemas.microsoft.com/office/drawing/2014/main" val="3628183264"/>
                  </a:ext>
                </a:extLst>
              </a:tr>
              <a:tr h="646751">
                <a:tc>
                  <a:txBody>
                    <a:bodyPr/>
                    <a:lstStyle/>
                    <a:p>
                      <a:pPr marL="0" marR="0">
                        <a:lnSpc>
                          <a:spcPct val="115000"/>
                        </a:lnSpc>
                        <a:spcBef>
                          <a:spcPts val="0"/>
                        </a:spcBef>
                        <a:spcAft>
                          <a:spcPts val="0"/>
                        </a:spcAft>
                      </a:pPr>
                      <a:r>
                        <a:rPr lang="en-US" sz="1300" dirty="0">
                          <a:effectLst/>
                        </a:rPr>
                        <a:t>Caring</a:t>
                      </a:r>
                      <a:endParaRPr lang="en-US" sz="1300" dirty="0">
                        <a:effectLst/>
                        <a:latin typeface="Arial" panose="020B0604020202020204" pitchFamily="34" charset="0"/>
                        <a:ea typeface="Arial" panose="020B0604020202020204" pitchFamily="34" charset="0"/>
                      </a:endParaRPr>
                    </a:p>
                  </a:txBody>
                  <a:tcPr marL="30107" marR="30107" marT="30107" marB="30107"/>
                </a:tc>
                <a:tc>
                  <a:txBody>
                    <a:bodyPr/>
                    <a:lstStyle/>
                    <a:p>
                      <a:pPr marL="0" marR="0">
                        <a:lnSpc>
                          <a:spcPct val="115000"/>
                        </a:lnSpc>
                        <a:spcBef>
                          <a:spcPts val="0"/>
                        </a:spcBef>
                        <a:spcAft>
                          <a:spcPts val="0"/>
                        </a:spcAft>
                      </a:pPr>
                      <a:r>
                        <a:rPr lang="en-US" sz="1100" dirty="0">
                          <a:effectLst/>
                        </a:rPr>
                        <a:t>Our tools should help us serve one another, promote wellness, contribute to healing, show love to our neighbor, and enable fellow creatures to flourish. Design should show loving concern for the welfare of all involved.</a:t>
                      </a:r>
                      <a:endParaRPr lang="en-US" sz="1100" dirty="0">
                        <a:effectLst/>
                        <a:latin typeface="Arial" panose="020B0604020202020204" pitchFamily="34" charset="0"/>
                        <a:ea typeface="Arial" panose="020B0604020202020204" pitchFamily="34" charset="0"/>
                      </a:endParaRPr>
                    </a:p>
                  </a:txBody>
                  <a:tcPr marL="30107" marR="30107" marT="30107" marB="30107"/>
                </a:tc>
                <a:tc>
                  <a:txBody>
                    <a:bodyPr/>
                    <a:lstStyle/>
                    <a:p>
                      <a:pPr marL="0" marR="0">
                        <a:lnSpc>
                          <a:spcPct val="115000"/>
                        </a:lnSpc>
                        <a:spcBef>
                          <a:spcPts val="0"/>
                        </a:spcBef>
                        <a:spcAft>
                          <a:spcPts val="0"/>
                        </a:spcAft>
                      </a:pPr>
                      <a:r>
                        <a:rPr lang="en-US" sz="1100" dirty="0">
                          <a:effectLst/>
                        </a:rPr>
                        <a:t>In what ways does this design show care for others? How does it show love for neighbor? Who might be harmed if this device is used? </a:t>
                      </a:r>
                      <a:endParaRPr lang="en-US" sz="1100" dirty="0">
                        <a:effectLst/>
                        <a:latin typeface="Arial" panose="020B0604020202020204" pitchFamily="34" charset="0"/>
                        <a:ea typeface="Arial" panose="020B0604020202020204" pitchFamily="34" charset="0"/>
                      </a:endParaRPr>
                    </a:p>
                  </a:txBody>
                  <a:tcPr marL="30107" marR="30107" marT="30107" marB="30107"/>
                </a:tc>
                <a:extLst>
                  <a:ext uri="{0D108BD9-81ED-4DB2-BD59-A6C34878D82A}">
                    <a16:rowId xmlns:a16="http://schemas.microsoft.com/office/drawing/2014/main" val="2706920295"/>
                  </a:ext>
                </a:extLst>
              </a:tr>
              <a:tr h="646751">
                <a:tc>
                  <a:txBody>
                    <a:bodyPr/>
                    <a:lstStyle/>
                    <a:p>
                      <a:pPr marL="0" marR="0">
                        <a:lnSpc>
                          <a:spcPct val="115000"/>
                        </a:lnSpc>
                        <a:spcBef>
                          <a:spcPts val="0"/>
                        </a:spcBef>
                        <a:spcAft>
                          <a:spcPts val="0"/>
                        </a:spcAft>
                      </a:pPr>
                      <a:r>
                        <a:rPr lang="en-US" sz="1300" dirty="0">
                          <a:effectLst/>
                        </a:rPr>
                        <a:t>Trust</a:t>
                      </a:r>
                      <a:endParaRPr lang="en-US" sz="1300" dirty="0">
                        <a:effectLst/>
                        <a:latin typeface="Arial" panose="020B0604020202020204" pitchFamily="34" charset="0"/>
                        <a:ea typeface="Arial" panose="020B0604020202020204" pitchFamily="34" charset="0"/>
                      </a:endParaRPr>
                    </a:p>
                  </a:txBody>
                  <a:tcPr marL="30107" marR="30107" marT="30107" marB="30107"/>
                </a:tc>
                <a:tc>
                  <a:txBody>
                    <a:bodyPr/>
                    <a:lstStyle/>
                    <a:p>
                      <a:pPr marL="0" marR="0">
                        <a:lnSpc>
                          <a:spcPct val="115000"/>
                        </a:lnSpc>
                        <a:spcBef>
                          <a:spcPts val="0"/>
                        </a:spcBef>
                        <a:spcAft>
                          <a:spcPts val="0"/>
                        </a:spcAft>
                      </a:pPr>
                      <a:r>
                        <a:rPr lang="en-US" sz="1100" dirty="0">
                          <a:effectLst/>
                        </a:rPr>
                        <a:t>Technological devices ought to be reliable, especially in situations where safety is a crucial factor. Design should be a response to God and promote faith in him rather than faith in technology of any created thing.</a:t>
                      </a:r>
                      <a:endParaRPr lang="en-US" sz="1100" dirty="0">
                        <a:effectLst/>
                        <a:latin typeface="Arial" panose="020B0604020202020204" pitchFamily="34" charset="0"/>
                        <a:ea typeface="Arial" panose="020B0604020202020204" pitchFamily="34" charset="0"/>
                      </a:endParaRPr>
                    </a:p>
                  </a:txBody>
                  <a:tcPr marL="30107" marR="30107" marT="30107" marB="30107"/>
                </a:tc>
                <a:tc>
                  <a:txBody>
                    <a:bodyPr/>
                    <a:lstStyle/>
                    <a:p>
                      <a:pPr marL="0" marR="0">
                        <a:lnSpc>
                          <a:spcPct val="115000"/>
                        </a:lnSpc>
                        <a:spcBef>
                          <a:spcPts val="0"/>
                        </a:spcBef>
                        <a:spcAft>
                          <a:spcPts val="0"/>
                        </a:spcAft>
                      </a:pPr>
                      <a:r>
                        <a:rPr lang="en-US" sz="1100" dirty="0">
                          <a:effectLst/>
                        </a:rPr>
                        <a:t>Can the user depend on the design for its intended purpose. Is the design safe and secure? What habits and practices are associated with the device and how might that shape the user?</a:t>
                      </a:r>
                      <a:endParaRPr lang="en-US" sz="1100" dirty="0">
                        <a:effectLst/>
                        <a:latin typeface="Arial" panose="020B0604020202020204" pitchFamily="34" charset="0"/>
                        <a:ea typeface="Arial" panose="020B0604020202020204" pitchFamily="34" charset="0"/>
                      </a:endParaRPr>
                    </a:p>
                  </a:txBody>
                  <a:tcPr marL="30107" marR="30107" marT="30107" marB="30107"/>
                </a:tc>
                <a:extLst>
                  <a:ext uri="{0D108BD9-81ED-4DB2-BD59-A6C34878D82A}">
                    <a16:rowId xmlns:a16="http://schemas.microsoft.com/office/drawing/2014/main" val="3979125679"/>
                  </a:ext>
                </a:extLst>
              </a:tr>
            </a:tbl>
          </a:graphicData>
        </a:graphic>
      </p:graphicFrame>
    </p:spTree>
    <p:extLst>
      <p:ext uri="{BB962C8B-B14F-4D97-AF65-F5344CB8AC3E}">
        <p14:creationId xmlns:p14="http://schemas.microsoft.com/office/powerpoint/2010/main" val="27567391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578</Words>
  <Application>Microsoft Macintosh PowerPoint</Application>
  <PresentationFormat>Widescreen</PresentationFormat>
  <Paragraphs>27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Aptos</vt:lpstr>
      <vt:lpstr>Aptos Display</vt:lpstr>
      <vt:lpstr>Arial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Derek Schuurman</dc:creator>
  <cp:lastModifiedBy>Derek Schuurman</cp:lastModifiedBy>
  <cp:revision>1</cp:revision>
  <dcterms:created xsi:type="dcterms:W3CDTF">2024-08-30T14:11:44Z</dcterms:created>
  <dcterms:modified xsi:type="dcterms:W3CDTF">2024-08-30T14:12:17Z</dcterms:modified>
</cp:coreProperties>
</file>