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981"/>
    <p:restoredTop sz="94694"/>
  </p:normalViewPr>
  <p:slideViewPr>
    <p:cSldViewPr snapToGrid="0" snapToObjects="1">
      <p:cViewPr varScale="1">
        <p:scale>
          <a:sx n="121" d="100"/>
          <a:sy n="121" d="100"/>
        </p:scale>
        <p:origin x="848"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600" y="273600"/>
            <a:ext cx="10972320" cy="1144800"/>
          </a:xfrm>
          <a:prstGeom prst="rect">
            <a:avLst/>
          </a:prstGeom>
          <a:noFill/>
          <a:ln w="0">
            <a:noFill/>
          </a:ln>
        </p:spPr>
        <p:txBody>
          <a:bodyPr lIns="0" tIns="0" rIns="0" bIns="0" anchor="ctr">
            <a:noAutofit/>
          </a:bodyPr>
          <a:lstStyle/>
          <a:p>
            <a:endParaRPr lang="en-CA" sz="3600" b="0" strike="noStrike" spc="-1">
              <a:solidFill>
                <a:srgbClr val="A50021"/>
              </a:solidFill>
              <a:latin typeface="Arial"/>
            </a:endParaRPr>
          </a:p>
        </p:txBody>
      </p:sp>
      <p:sp>
        <p:nvSpPr>
          <p:cNvPr id="27" name="PlaceHolder 2"/>
          <p:cNvSpPr>
            <a:spLocks noGrp="1"/>
          </p:cNvSpPr>
          <p:nvPr>
            <p:ph/>
          </p:nvPr>
        </p:nvSpPr>
        <p:spPr>
          <a:xfrm>
            <a:off x="609600" y="1604520"/>
            <a:ext cx="10972320" cy="2158560"/>
          </a:xfrm>
          <a:prstGeom prst="rect">
            <a:avLst/>
          </a:prstGeom>
          <a:noFill/>
          <a:ln w="0">
            <a:noFill/>
          </a:ln>
        </p:spPr>
        <p:txBody>
          <a:bodyPr lIns="0" tIns="0" rIns="0" bIns="0" anchor="t">
            <a:noAutofit/>
          </a:bodyPr>
          <a:lstStyle/>
          <a:p>
            <a:endParaRPr lang="en-CA" sz="2800" b="0" strike="noStrike" spc="-1">
              <a:solidFill>
                <a:srgbClr val="000000"/>
              </a:solidFill>
              <a:latin typeface="Arial"/>
            </a:endParaRPr>
          </a:p>
        </p:txBody>
      </p:sp>
      <p:sp>
        <p:nvSpPr>
          <p:cNvPr id="28" name="PlaceHolder 3"/>
          <p:cNvSpPr>
            <a:spLocks noGrp="1"/>
          </p:cNvSpPr>
          <p:nvPr>
            <p:ph/>
          </p:nvPr>
        </p:nvSpPr>
        <p:spPr>
          <a:xfrm>
            <a:off x="609600" y="3968640"/>
            <a:ext cx="10972320" cy="2158560"/>
          </a:xfrm>
          <a:prstGeom prst="rect">
            <a:avLst/>
          </a:prstGeom>
          <a:noFill/>
          <a:ln w="0">
            <a:noFill/>
          </a:ln>
        </p:spPr>
        <p:txBody>
          <a:bodyPr lIns="0" tIns="0" rIns="0" bIns="0" anchor="t">
            <a:noAutofit/>
          </a:bodyPr>
          <a:lstStyle/>
          <a:p>
            <a:endParaRPr lang="en-CA" sz="2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600" y="273600"/>
            <a:ext cx="10972320" cy="1144800"/>
          </a:xfrm>
          <a:prstGeom prst="rect">
            <a:avLst/>
          </a:prstGeom>
          <a:noFill/>
          <a:ln w="0">
            <a:noFill/>
          </a:ln>
        </p:spPr>
        <p:txBody>
          <a:bodyPr lIns="0" tIns="0" rIns="0" bIns="0" anchor="ctr">
            <a:noAutofit/>
          </a:bodyPr>
          <a:lstStyle/>
          <a:p>
            <a:endParaRPr lang="en-CA" sz="3600" b="0" strike="noStrike" spc="-1">
              <a:solidFill>
                <a:srgbClr val="A50021"/>
              </a:solidFill>
              <a:latin typeface="Arial"/>
            </a:endParaRPr>
          </a:p>
        </p:txBody>
      </p:sp>
      <p:sp>
        <p:nvSpPr>
          <p:cNvPr id="30" name="PlaceHolder 2"/>
          <p:cNvSpPr>
            <a:spLocks noGrp="1"/>
          </p:cNvSpPr>
          <p:nvPr>
            <p:ph/>
          </p:nvPr>
        </p:nvSpPr>
        <p:spPr>
          <a:xfrm>
            <a:off x="609600" y="1604520"/>
            <a:ext cx="5354400" cy="2158560"/>
          </a:xfrm>
          <a:prstGeom prst="rect">
            <a:avLst/>
          </a:prstGeom>
          <a:noFill/>
          <a:ln w="0">
            <a:noFill/>
          </a:ln>
        </p:spPr>
        <p:txBody>
          <a:bodyPr lIns="0" tIns="0" rIns="0" bIns="0" anchor="t">
            <a:noAutofit/>
          </a:bodyPr>
          <a:lstStyle/>
          <a:p>
            <a:endParaRPr lang="en-CA" sz="2800" b="0" strike="noStrike" spc="-1">
              <a:solidFill>
                <a:srgbClr val="000000"/>
              </a:solidFill>
              <a:latin typeface="Arial"/>
            </a:endParaRPr>
          </a:p>
        </p:txBody>
      </p:sp>
      <p:sp>
        <p:nvSpPr>
          <p:cNvPr id="31" name="PlaceHolder 3"/>
          <p:cNvSpPr>
            <a:spLocks noGrp="1"/>
          </p:cNvSpPr>
          <p:nvPr>
            <p:ph/>
          </p:nvPr>
        </p:nvSpPr>
        <p:spPr>
          <a:xfrm>
            <a:off x="6232320" y="1604520"/>
            <a:ext cx="5354400" cy="2158560"/>
          </a:xfrm>
          <a:prstGeom prst="rect">
            <a:avLst/>
          </a:prstGeom>
          <a:noFill/>
          <a:ln w="0">
            <a:noFill/>
          </a:ln>
        </p:spPr>
        <p:txBody>
          <a:bodyPr lIns="0" tIns="0" rIns="0" bIns="0" anchor="t">
            <a:noAutofit/>
          </a:bodyPr>
          <a:lstStyle/>
          <a:p>
            <a:endParaRPr lang="en-CA" sz="2800" b="0" strike="noStrike" spc="-1">
              <a:solidFill>
                <a:srgbClr val="000000"/>
              </a:solidFill>
              <a:latin typeface="Arial"/>
            </a:endParaRPr>
          </a:p>
        </p:txBody>
      </p:sp>
      <p:sp>
        <p:nvSpPr>
          <p:cNvPr id="32" name="PlaceHolder 4"/>
          <p:cNvSpPr>
            <a:spLocks noGrp="1"/>
          </p:cNvSpPr>
          <p:nvPr>
            <p:ph/>
          </p:nvPr>
        </p:nvSpPr>
        <p:spPr>
          <a:xfrm>
            <a:off x="609600" y="3968640"/>
            <a:ext cx="5354400" cy="2158560"/>
          </a:xfrm>
          <a:prstGeom prst="rect">
            <a:avLst/>
          </a:prstGeom>
          <a:noFill/>
          <a:ln w="0">
            <a:noFill/>
          </a:ln>
        </p:spPr>
        <p:txBody>
          <a:bodyPr lIns="0" tIns="0" rIns="0" bIns="0" anchor="t">
            <a:noAutofit/>
          </a:bodyPr>
          <a:lstStyle/>
          <a:p>
            <a:endParaRPr lang="en-CA" sz="2800" b="0" strike="noStrike" spc="-1">
              <a:solidFill>
                <a:srgbClr val="000000"/>
              </a:solidFill>
              <a:latin typeface="Arial"/>
            </a:endParaRPr>
          </a:p>
        </p:txBody>
      </p:sp>
      <p:sp>
        <p:nvSpPr>
          <p:cNvPr id="33" name="PlaceHolder 5"/>
          <p:cNvSpPr>
            <a:spLocks noGrp="1"/>
          </p:cNvSpPr>
          <p:nvPr>
            <p:ph/>
          </p:nvPr>
        </p:nvSpPr>
        <p:spPr>
          <a:xfrm>
            <a:off x="6232320" y="3968640"/>
            <a:ext cx="5354400" cy="2158560"/>
          </a:xfrm>
          <a:prstGeom prst="rect">
            <a:avLst/>
          </a:prstGeom>
          <a:noFill/>
          <a:ln w="0">
            <a:noFill/>
          </a:ln>
        </p:spPr>
        <p:txBody>
          <a:bodyPr lIns="0" tIns="0" rIns="0" bIns="0" anchor="t">
            <a:noAutofit/>
          </a:bodyPr>
          <a:lstStyle/>
          <a:p>
            <a:endParaRPr lang="en-CA" sz="2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600" y="273600"/>
            <a:ext cx="10972320" cy="1144800"/>
          </a:xfrm>
          <a:prstGeom prst="rect">
            <a:avLst/>
          </a:prstGeom>
          <a:noFill/>
          <a:ln w="0">
            <a:noFill/>
          </a:ln>
        </p:spPr>
        <p:txBody>
          <a:bodyPr lIns="0" tIns="0" rIns="0" bIns="0" anchor="ctr">
            <a:noAutofit/>
          </a:bodyPr>
          <a:lstStyle/>
          <a:p>
            <a:endParaRPr lang="en-CA" sz="3600" b="0" strike="noStrike" spc="-1">
              <a:solidFill>
                <a:srgbClr val="A50021"/>
              </a:solidFill>
              <a:latin typeface="Arial"/>
            </a:endParaRPr>
          </a:p>
        </p:txBody>
      </p:sp>
      <p:sp>
        <p:nvSpPr>
          <p:cNvPr id="35" name="PlaceHolder 2"/>
          <p:cNvSpPr>
            <a:spLocks noGrp="1"/>
          </p:cNvSpPr>
          <p:nvPr>
            <p:ph/>
          </p:nvPr>
        </p:nvSpPr>
        <p:spPr>
          <a:xfrm>
            <a:off x="609600" y="1604520"/>
            <a:ext cx="3532800" cy="2158560"/>
          </a:xfrm>
          <a:prstGeom prst="rect">
            <a:avLst/>
          </a:prstGeom>
          <a:noFill/>
          <a:ln w="0">
            <a:noFill/>
          </a:ln>
        </p:spPr>
        <p:txBody>
          <a:bodyPr lIns="0" tIns="0" rIns="0" bIns="0" anchor="t">
            <a:noAutofit/>
          </a:bodyPr>
          <a:lstStyle/>
          <a:p>
            <a:endParaRPr lang="en-CA" sz="2800" b="0" strike="noStrike" spc="-1">
              <a:solidFill>
                <a:srgbClr val="000000"/>
              </a:solidFill>
              <a:latin typeface="Arial"/>
            </a:endParaRPr>
          </a:p>
        </p:txBody>
      </p:sp>
      <p:sp>
        <p:nvSpPr>
          <p:cNvPr id="36" name="PlaceHolder 3"/>
          <p:cNvSpPr>
            <a:spLocks noGrp="1"/>
          </p:cNvSpPr>
          <p:nvPr>
            <p:ph/>
          </p:nvPr>
        </p:nvSpPr>
        <p:spPr>
          <a:xfrm>
            <a:off x="4319520" y="1604520"/>
            <a:ext cx="3532800" cy="2158560"/>
          </a:xfrm>
          <a:prstGeom prst="rect">
            <a:avLst/>
          </a:prstGeom>
          <a:noFill/>
          <a:ln w="0">
            <a:noFill/>
          </a:ln>
        </p:spPr>
        <p:txBody>
          <a:bodyPr lIns="0" tIns="0" rIns="0" bIns="0" anchor="t">
            <a:noAutofit/>
          </a:bodyPr>
          <a:lstStyle/>
          <a:p>
            <a:endParaRPr lang="en-CA" sz="2800" b="0" strike="noStrike" spc="-1">
              <a:solidFill>
                <a:srgbClr val="000000"/>
              </a:solidFill>
              <a:latin typeface="Arial"/>
            </a:endParaRPr>
          </a:p>
        </p:txBody>
      </p:sp>
      <p:sp>
        <p:nvSpPr>
          <p:cNvPr id="37" name="PlaceHolder 4"/>
          <p:cNvSpPr>
            <a:spLocks noGrp="1"/>
          </p:cNvSpPr>
          <p:nvPr>
            <p:ph/>
          </p:nvPr>
        </p:nvSpPr>
        <p:spPr>
          <a:xfrm>
            <a:off x="8029440" y="1604520"/>
            <a:ext cx="3532800" cy="2158560"/>
          </a:xfrm>
          <a:prstGeom prst="rect">
            <a:avLst/>
          </a:prstGeom>
          <a:noFill/>
          <a:ln w="0">
            <a:noFill/>
          </a:ln>
        </p:spPr>
        <p:txBody>
          <a:bodyPr lIns="0" tIns="0" rIns="0" bIns="0" anchor="t">
            <a:noAutofit/>
          </a:bodyPr>
          <a:lstStyle/>
          <a:p>
            <a:endParaRPr lang="en-CA" sz="2800" b="0" strike="noStrike" spc="-1">
              <a:solidFill>
                <a:srgbClr val="000000"/>
              </a:solidFill>
              <a:latin typeface="Arial"/>
            </a:endParaRPr>
          </a:p>
        </p:txBody>
      </p:sp>
      <p:sp>
        <p:nvSpPr>
          <p:cNvPr id="38" name="PlaceHolder 5"/>
          <p:cNvSpPr>
            <a:spLocks noGrp="1"/>
          </p:cNvSpPr>
          <p:nvPr>
            <p:ph/>
          </p:nvPr>
        </p:nvSpPr>
        <p:spPr>
          <a:xfrm>
            <a:off x="609600" y="3968640"/>
            <a:ext cx="3532800" cy="2158560"/>
          </a:xfrm>
          <a:prstGeom prst="rect">
            <a:avLst/>
          </a:prstGeom>
          <a:noFill/>
          <a:ln w="0">
            <a:noFill/>
          </a:ln>
        </p:spPr>
        <p:txBody>
          <a:bodyPr lIns="0" tIns="0" rIns="0" bIns="0" anchor="t">
            <a:noAutofit/>
          </a:bodyPr>
          <a:lstStyle/>
          <a:p>
            <a:endParaRPr lang="en-CA" sz="2800" b="0" strike="noStrike" spc="-1">
              <a:solidFill>
                <a:srgbClr val="000000"/>
              </a:solidFill>
              <a:latin typeface="Arial"/>
            </a:endParaRPr>
          </a:p>
        </p:txBody>
      </p:sp>
      <p:sp>
        <p:nvSpPr>
          <p:cNvPr id="39" name="PlaceHolder 6"/>
          <p:cNvSpPr>
            <a:spLocks noGrp="1"/>
          </p:cNvSpPr>
          <p:nvPr>
            <p:ph/>
          </p:nvPr>
        </p:nvSpPr>
        <p:spPr>
          <a:xfrm>
            <a:off x="4319520" y="3968640"/>
            <a:ext cx="3532800" cy="2158560"/>
          </a:xfrm>
          <a:prstGeom prst="rect">
            <a:avLst/>
          </a:prstGeom>
          <a:noFill/>
          <a:ln w="0">
            <a:noFill/>
          </a:ln>
        </p:spPr>
        <p:txBody>
          <a:bodyPr lIns="0" tIns="0" rIns="0" bIns="0" anchor="t">
            <a:noAutofit/>
          </a:bodyPr>
          <a:lstStyle/>
          <a:p>
            <a:endParaRPr lang="en-CA" sz="2800" b="0" strike="noStrike" spc="-1">
              <a:solidFill>
                <a:srgbClr val="000000"/>
              </a:solidFill>
              <a:latin typeface="Arial"/>
            </a:endParaRPr>
          </a:p>
        </p:txBody>
      </p:sp>
      <p:sp>
        <p:nvSpPr>
          <p:cNvPr id="40" name="PlaceHolder 7"/>
          <p:cNvSpPr>
            <a:spLocks noGrp="1"/>
          </p:cNvSpPr>
          <p:nvPr>
            <p:ph/>
          </p:nvPr>
        </p:nvSpPr>
        <p:spPr>
          <a:xfrm>
            <a:off x="8029440" y="3968640"/>
            <a:ext cx="3532800" cy="2158560"/>
          </a:xfrm>
          <a:prstGeom prst="rect">
            <a:avLst/>
          </a:prstGeom>
          <a:noFill/>
          <a:ln w="0">
            <a:noFill/>
          </a:ln>
        </p:spPr>
        <p:txBody>
          <a:bodyPr lIns="0" tIns="0" rIns="0" bIns="0" anchor="t">
            <a:noAutofit/>
          </a:bodyPr>
          <a:lstStyle/>
          <a:p>
            <a:endParaRPr lang="en-CA" sz="2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600" y="273600"/>
            <a:ext cx="10972320" cy="1144800"/>
          </a:xfrm>
          <a:prstGeom prst="rect">
            <a:avLst/>
          </a:prstGeom>
          <a:noFill/>
          <a:ln w="0">
            <a:noFill/>
          </a:ln>
        </p:spPr>
        <p:txBody>
          <a:bodyPr lIns="0" tIns="0" rIns="0" bIns="0" anchor="ctr">
            <a:noAutofit/>
          </a:bodyPr>
          <a:lstStyle/>
          <a:p>
            <a:endParaRPr lang="en-CA" sz="3600" b="0" strike="noStrike" spc="-1">
              <a:solidFill>
                <a:srgbClr val="A50021"/>
              </a:solidFill>
              <a:latin typeface="Arial"/>
            </a:endParaRPr>
          </a:p>
        </p:txBody>
      </p:sp>
      <p:sp>
        <p:nvSpPr>
          <p:cNvPr id="6" name="PlaceHolder 2"/>
          <p:cNvSpPr>
            <a:spLocks noGrp="1"/>
          </p:cNvSpPr>
          <p:nvPr>
            <p:ph type="subTitle"/>
          </p:nvPr>
        </p:nvSpPr>
        <p:spPr>
          <a:xfrm>
            <a:off x="609600" y="1604520"/>
            <a:ext cx="10972320" cy="4525920"/>
          </a:xfrm>
          <a:prstGeom prst="rect">
            <a:avLst/>
          </a:prstGeom>
          <a:noFill/>
          <a:ln w="0">
            <a:noFill/>
          </a:ln>
        </p:spPr>
        <p:txBody>
          <a:bodyPr lIns="0" tIns="0" rIns="0" bIns="0" anchor="ctr">
            <a:noAutofit/>
          </a:bodyPr>
          <a:lstStyle>
            <a:lvl1pPr algn="ctr">
              <a:spcBef>
                <a:spcPts val="697"/>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a:lstStyle>
          <a:p>
            <a:pPr algn="ctr">
              <a:spcBef>
                <a:spcPts val="697"/>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CA" sz="28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600" y="273600"/>
            <a:ext cx="10972320" cy="1144800"/>
          </a:xfrm>
          <a:prstGeom prst="rect">
            <a:avLst/>
          </a:prstGeom>
          <a:noFill/>
          <a:ln w="0">
            <a:noFill/>
          </a:ln>
        </p:spPr>
        <p:txBody>
          <a:bodyPr lIns="0" tIns="0" rIns="0" bIns="0" anchor="ctr">
            <a:noAutofit/>
          </a:bodyPr>
          <a:lstStyle/>
          <a:p>
            <a:endParaRPr lang="en-CA" sz="3600" b="0" strike="noStrike" spc="-1">
              <a:solidFill>
                <a:srgbClr val="A50021"/>
              </a:solidFill>
              <a:latin typeface="Arial"/>
            </a:endParaRPr>
          </a:p>
        </p:txBody>
      </p:sp>
      <p:sp>
        <p:nvSpPr>
          <p:cNvPr id="8" name="PlaceHolder 2"/>
          <p:cNvSpPr>
            <a:spLocks noGrp="1"/>
          </p:cNvSpPr>
          <p:nvPr>
            <p:ph/>
          </p:nvPr>
        </p:nvSpPr>
        <p:spPr>
          <a:xfrm>
            <a:off x="609600" y="1604520"/>
            <a:ext cx="10972320" cy="4525920"/>
          </a:xfrm>
          <a:prstGeom prst="rect">
            <a:avLst/>
          </a:prstGeom>
          <a:noFill/>
          <a:ln w="0">
            <a:noFill/>
          </a:ln>
        </p:spPr>
        <p:txBody>
          <a:bodyPr lIns="0" tIns="0" rIns="0" bIns="0" anchor="t">
            <a:noAutofit/>
          </a:bodyPr>
          <a:lstStyle/>
          <a:p>
            <a:endParaRPr lang="en-CA" sz="2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600" y="273600"/>
            <a:ext cx="10972320" cy="1144800"/>
          </a:xfrm>
          <a:prstGeom prst="rect">
            <a:avLst/>
          </a:prstGeom>
          <a:noFill/>
          <a:ln w="0">
            <a:noFill/>
          </a:ln>
        </p:spPr>
        <p:txBody>
          <a:bodyPr lIns="0" tIns="0" rIns="0" bIns="0" anchor="ctr">
            <a:noAutofit/>
          </a:bodyPr>
          <a:lstStyle/>
          <a:p>
            <a:endParaRPr lang="en-CA" sz="3600" b="0" strike="noStrike" spc="-1">
              <a:solidFill>
                <a:srgbClr val="A50021"/>
              </a:solidFill>
              <a:latin typeface="Arial"/>
            </a:endParaRPr>
          </a:p>
        </p:txBody>
      </p:sp>
      <p:sp>
        <p:nvSpPr>
          <p:cNvPr id="10" name="PlaceHolder 2"/>
          <p:cNvSpPr>
            <a:spLocks noGrp="1"/>
          </p:cNvSpPr>
          <p:nvPr>
            <p:ph/>
          </p:nvPr>
        </p:nvSpPr>
        <p:spPr>
          <a:xfrm>
            <a:off x="609600" y="1604520"/>
            <a:ext cx="5354400" cy="4525920"/>
          </a:xfrm>
          <a:prstGeom prst="rect">
            <a:avLst/>
          </a:prstGeom>
          <a:noFill/>
          <a:ln w="0">
            <a:noFill/>
          </a:ln>
        </p:spPr>
        <p:txBody>
          <a:bodyPr lIns="0" tIns="0" rIns="0" bIns="0" anchor="t">
            <a:noAutofit/>
          </a:bodyPr>
          <a:lstStyle/>
          <a:p>
            <a:endParaRPr lang="en-CA" sz="2800" b="0" strike="noStrike" spc="-1">
              <a:solidFill>
                <a:srgbClr val="000000"/>
              </a:solidFill>
              <a:latin typeface="Arial"/>
            </a:endParaRPr>
          </a:p>
        </p:txBody>
      </p:sp>
      <p:sp>
        <p:nvSpPr>
          <p:cNvPr id="11" name="PlaceHolder 3"/>
          <p:cNvSpPr>
            <a:spLocks noGrp="1"/>
          </p:cNvSpPr>
          <p:nvPr>
            <p:ph/>
          </p:nvPr>
        </p:nvSpPr>
        <p:spPr>
          <a:xfrm>
            <a:off x="6232320" y="1604520"/>
            <a:ext cx="5354400" cy="4525920"/>
          </a:xfrm>
          <a:prstGeom prst="rect">
            <a:avLst/>
          </a:prstGeom>
          <a:noFill/>
          <a:ln w="0">
            <a:noFill/>
          </a:ln>
        </p:spPr>
        <p:txBody>
          <a:bodyPr lIns="0" tIns="0" rIns="0" bIns="0" anchor="t">
            <a:noAutofit/>
          </a:bodyPr>
          <a:lstStyle/>
          <a:p>
            <a:endParaRPr lang="en-CA" sz="28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600" y="273600"/>
            <a:ext cx="10972320" cy="1144800"/>
          </a:xfrm>
          <a:prstGeom prst="rect">
            <a:avLst/>
          </a:prstGeom>
          <a:noFill/>
          <a:ln w="0">
            <a:noFill/>
          </a:ln>
        </p:spPr>
        <p:txBody>
          <a:bodyPr lIns="0" tIns="0" rIns="0" bIns="0" anchor="ctr">
            <a:noAutofit/>
          </a:bodyPr>
          <a:lstStyle/>
          <a:p>
            <a:endParaRPr lang="en-CA" sz="3600" b="0" strike="noStrike" spc="-1">
              <a:solidFill>
                <a:srgbClr val="A50021"/>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600" y="273600"/>
            <a:ext cx="10972320" cy="5307840"/>
          </a:xfrm>
          <a:prstGeom prst="rect">
            <a:avLst/>
          </a:prstGeom>
          <a:noFill/>
          <a:ln w="0">
            <a:noFill/>
          </a:ln>
        </p:spPr>
        <p:txBody>
          <a:bodyPr lIns="0" tIns="0" rIns="0" bIns="0" anchor="ctr">
            <a:noAutofit/>
          </a:bodyPr>
          <a:lstStyle>
            <a:lvl1pPr algn="ctr">
              <a:spcBef>
                <a:spcPts val="697"/>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a:lstStyle>
          <a:p>
            <a:pPr algn="ctr">
              <a:spcBef>
                <a:spcPts val="697"/>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CA" sz="2800" b="0" strike="noStrike" spc="-1">
              <a:solidFill>
                <a:srgbClr val="000000"/>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600" y="273600"/>
            <a:ext cx="10972320" cy="1144800"/>
          </a:xfrm>
          <a:prstGeom prst="rect">
            <a:avLst/>
          </a:prstGeom>
          <a:noFill/>
          <a:ln w="0">
            <a:noFill/>
          </a:ln>
        </p:spPr>
        <p:txBody>
          <a:bodyPr lIns="0" tIns="0" rIns="0" bIns="0" anchor="ctr">
            <a:noAutofit/>
          </a:bodyPr>
          <a:lstStyle/>
          <a:p>
            <a:endParaRPr lang="en-CA" sz="3600" b="0" strike="noStrike" spc="-1">
              <a:solidFill>
                <a:srgbClr val="A50021"/>
              </a:solidFill>
              <a:latin typeface="Arial"/>
            </a:endParaRPr>
          </a:p>
        </p:txBody>
      </p:sp>
      <p:sp>
        <p:nvSpPr>
          <p:cNvPr id="15" name="PlaceHolder 2"/>
          <p:cNvSpPr>
            <a:spLocks noGrp="1"/>
          </p:cNvSpPr>
          <p:nvPr>
            <p:ph/>
          </p:nvPr>
        </p:nvSpPr>
        <p:spPr>
          <a:xfrm>
            <a:off x="609600" y="1604520"/>
            <a:ext cx="5354400" cy="2158560"/>
          </a:xfrm>
          <a:prstGeom prst="rect">
            <a:avLst/>
          </a:prstGeom>
          <a:noFill/>
          <a:ln w="0">
            <a:noFill/>
          </a:ln>
        </p:spPr>
        <p:txBody>
          <a:bodyPr lIns="0" tIns="0" rIns="0" bIns="0" anchor="t">
            <a:noAutofit/>
          </a:bodyPr>
          <a:lstStyle/>
          <a:p>
            <a:endParaRPr lang="en-CA" sz="2800" b="0" strike="noStrike" spc="-1">
              <a:solidFill>
                <a:srgbClr val="000000"/>
              </a:solidFill>
              <a:latin typeface="Arial"/>
            </a:endParaRPr>
          </a:p>
        </p:txBody>
      </p:sp>
      <p:sp>
        <p:nvSpPr>
          <p:cNvPr id="16" name="PlaceHolder 3"/>
          <p:cNvSpPr>
            <a:spLocks noGrp="1"/>
          </p:cNvSpPr>
          <p:nvPr>
            <p:ph/>
          </p:nvPr>
        </p:nvSpPr>
        <p:spPr>
          <a:xfrm>
            <a:off x="6232320" y="1604520"/>
            <a:ext cx="5354400" cy="4525920"/>
          </a:xfrm>
          <a:prstGeom prst="rect">
            <a:avLst/>
          </a:prstGeom>
          <a:noFill/>
          <a:ln w="0">
            <a:noFill/>
          </a:ln>
        </p:spPr>
        <p:txBody>
          <a:bodyPr lIns="0" tIns="0" rIns="0" bIns="0" anchor="t">
            <a:noAutofit/>
          </a:bodyPr>
          <a:lstStyle/>
          <a:p>
            <a:endParaRPr lang="en-CA" sz="2800" b="0" strike="noStrike" spc="-1">
              <a:solidFill>
                <a:srgbClr val="000000"/>
              </a:solidFill>
              <a:latin typeface="Arial"/>
            </a:endParaRPr>
          </a:p>
        </p:txBody>
      </p:sp>
      <p:sp>
        <p:nvSpPr>
          <p:cNvPr id="17" name="PlaceHolder 4"/>
          <p:cNvSpPr>
            <a:spLocks noGrp="1"/>
          </p:cNvSpPr>
          <p:nvPr>
            <p:ph/>
          </p:nvPr>
        </p:nvSpPr>
        <p:spPr>
          <a:xfrm>
            <a:off x="609600" y="3968640"/>
            <a:ext cx="5354400" cy="2158560"/>
          </a:xfrm>
          <a:prstGeom prst="rect">
            <a:avLst/>
          </a:prstGeom>
          <a:noFill/>
          <a:ln w="0">
            <a:noFill/>
          </a:ln>
        </p:spPr>
        <p:txBody>
          <a:bodyPr lIns="0" tIns="0" rIns="0" bIns="0" anchor="t">
            <a:noAutofit/>
          </a:bodyPr>
          <a:lstStyle/>
          <a:p>
            <a:endParaRPr lang="en-CA" sz="2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600" y="273600"/>
            <a:ext cx="10972320" cy="1144800"/>
          </a:xfrm>
          <a:prstGeom prst="rect">
            <a:avLst/>
          </a:prstGeom>
          <a:noFill/>
          <a:ln w="0">
            <a:noFill/>
          </a:ln>
        </p:spPr>
        <p:txBody>
          <a:bodyPr lIns="0" tIns="0" rIns="0" bIns="0" anchor="ctr">
            <a:noAutofit/>
          </a:bodyPr>
          <a:lstStyle/>
          <a:p>
            <a:endParaRPr lang="en-CA" sz="3600" b="0" strike="noStrike" spc="-1">
              <a:solidFill>
                <a:srgbClr val="A50021"/>
              </a:solidFill>
              <a:latin typeface="Arial"/>
            </a:endParaRPr>
          </a:p>
        </p:txBody>
      </p:sp>
      <p:sp>
        <p:nvSpPr>
          <p:cNvPr id="19" name="PlaceHolder 2"/>
          <p:cNvSpPr>
            <a:spLocks noGrp="1"/>
          </p:cNvSpPr>
          <p:nvPr>
            <p:ph/>
          </p:nvPr>
        </p:nvSpPr>
        <p:spPr>
          <a:xfrm>
            <a:off x="609600" y="1604520"/>
            <a:ext cx="5354400" cy="4525920"/>
          </a:xfrm>
          <a:prstGeom prst="rect">
            <a:avLst/>
          </a:prstGeom>
          <a:noFill/>
          <a:ln w="0">
            <a:noFill/>
          </a:ln>
        </p:spPr>
        <p:txBody>
          <a:bodyPr lIns="0" tIns="0" rIns="0" bIns="0" anchor="t">
            <a:noAutofit/>
          </a:bodyPr>
          <a:lstStyle/>
          <a:p>
            <a:endParaRPr lang="en-CA" sz="2800" b="0" strike="noStrike" spc="-1">
              <a:solidFill>
                <a:srgbClr val="000000"/>
              </a:solidFill>
              <a:latin typeface="Arial"/>
            </a:endParaRPr>
          </a:p>
        </p:txBody>
      </p:sp>
      <p:sp>
        <p:nvSpPr>
          <p:cNvPr id="20" name="PlaceHolder 3"/>
          <p:cNvSpPr>
            <a:spLocks noGrp="1"/>
          </p:cNvSpPr>
          <p:nvPr>
            <p:ph/>
          </p:nvPr>
        </p:nvSpPr>
        <p:spPr>
          <a:xfrm>
            <a:off x="6232320" y="1604520"/>
            <a:ext cx="5354400" cy="2158560"/>
          </a:xfrm>
          <a:prstGeom prst="rect">
            <a:avLst/>
          </a:prstGeom>
          <a:noFill/>
          <a:ln w="0">
            <a:noFill/>
          </a:ln>
        </p:spPr>
        <p:txBody>
          <a:bodyPr lIns="0" tIns="0" rIns="0" bIns="0" anchor="t">
            <a:noAutofit/>
          </a:bodyPr>
          <a:lstStyle/>
          <a:p>
            <a:endParaRPr lang="en-CA" sz="2800" b="0" strike="noStrike" spc="-1">
              <a:solidFill>
                <a:srgbClr val="000000"/>
              </a:solidFill>
              <a:latin typeface="Arial"/>
            </a:endParaRPr>
          </a:p>
        </p:txBody>
      </p:sp>
      <p:sp>
        <p:nvSpPr>
          <p:cNvPr id="21" name="PlaceHolder 4"/>
          <p:cNvSpPr>
            <a:spLocks noGrp="1"/>
          </p:cNvSpPr>
          <p:nvPr>
            <p:ph/>
          </p:nvPr>
        </p:nvSpPr>
        <p:spPr>
          <a:xfrm>
            <a:off x="6232320" y="3968640"/>
            <a:ext cx="5354400" cy="2158560"/>
          </a:xfrm>
          <a:prstGeom prst="rect">
            <a:avLst/>
          </a:prstGeom>
          <a:noFill/>
          <a:ln w="0">
            <a:noFill/>
          </a:ln>
        </p:spPr>
        <p:txBody>
          <a:bodyPr lIns="0" tIns="0" rIns="0" bIns="0" anchor="t">
            <a:noAutofit/>
          </a:bodyPr>
          <a:lstStyle/>
          <a:p>
            <a:endParaRPr lang="en-CA" sz="2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600" y="273600"/>
            <a:ext cx="10972320" cy="1144800"/>
          </a:xfrm>
          <a:prstGeom prst="rect">
            <a:avLst/>
          </a:prstGeom>
          <a:noFill/>
          <a:ln w="0">
            <a:noFill/>
          </a:ln>
        </p:spPr>
        <p:txBody>
          <a:bodyPr lIns="0" tIns="0" rIns="0" bIns="0" anchor="ctr">
            <a:noAutofit/>
          </a:bodyPr>
          <a:lstStyle/>
          <a:p>
            <a:endParaRPr lang="en-CA" sz="3600" b="0" strike="noStrike" spc="-1">
              <a:solidFill>
                <a:srgbClr val="A50021"/>
              </a:solidFill>
              <a:latin typeface="Arial"/>
            </a:endParaRPr>
          </a:p>
        </p:txBody>
      </p:sp>
      <p:sp>
        <p:nvSpPr>
          <p:cNvPr id="23" name="PlaceHolder 2"/>
          <p:cNvSpPr>
            <a:spLocks noGrp="1"/>
          </p:cNvSpPr>
          <p:nvPr>
            <p:ph/>
          </p:nvPr>
        </p:nvSpPr>
        <p:spPr>
          <a:xfrm>
            <a:off x="609600" y="1604520"/>
            <a:ext cx="5354400" cy="2158560"/>
          </a:xfrm>
          <a:prstGeom prst="rect">
            <a:avLst/>
          </a:prstGeom>
          <a:noFill/>
          <a:ln w="0">
            <a:noFill/>
          </a:ln>
        </p:spPr>
        <p:txBody>
          <a:bodyPr lIns="0" tIns="0" rIns="0" bIns="0" anchor="t">
            <a:noAutofit/>
          </a:bodyPr>
          <a:lstStyle/>
          <a:p>
            <a:endParaRPr lang="en-CA" sz="2800" b="0" strike="noStrike" spc="-1">
              <a:solidFill>
                <a:srgbClr val="000000"/>
              </a:solidFill>
              <a:latin typeface="Arial"/>
            </a:endParaRPr>
          </a:p>
        </p:txBody>
      </p:sp>
      <p:sp>
        <p:nvSpPr>
          <p:cNvPr id="24" name="PlaceHolder 3"/>
          <p:cNvSpPr>
            <a:spLocks noGrp="1"/>
          </p:cNvSpPr>
          <p:nvPr>
            <p:ph/>
          </p:nvPr>
        </p:nvSpPr>
        <p:spPr>
          <a:xfrm>
            <a:off x="6232320" y="1604520"/>
            <a:ext cx="5354400" cy="2158560"/>
          </a:xfrm>
          <a:prstGeom prst="rect">
            <a:avLst/>
          </a:prstGeom>
          <a:noFill/>
          <a:ln w="0">
            <a:noFill/>
          </a:ln>
        </p:spPr>
        <p:txBody>
          <a:bodyPr lIns="0" tIns="0" rIns="0" bIns="0" anchor="t">
            <a:noAutofit/>
          </a:bodyPr>
          <a:lstStyle/>
          <a:p>
            <a:endParaRPr lang="en-CA" sz="2800" b="0" strike="noStrike" spc="-1">
              <a:solidFill>
                <a:srgbClr val="000000"/>
              </a:solidFill>
              <a:latin typeface="Arial"/>
            </a:endParaRPr>
          </a:p>
        </p:txBody>
      </p:sp>
      <p:sp>
        <p:nvSpPr>
          <p:cNvPr id="25" name="PlaceHolder 4"/>
          <p:cNvSpPr>
            <a:spLocks noGrp="1"/>
          </p:cNvSpPr>
          <p:nvPr>
            <p:ph/>
          </p:nvPr>
        </p:nvSpPr>
        <p:spPr>
          <a:xfrm>
            <a:off x="609600" y="3968640"/>
            <a:ext cx="10972320" cy="2158560"/>
          </a:xfrm>
          <a:prstGeom prst="rect">
            <a:avLst/>
          </a:prstGeom>
          <a:noFill/>
          <a:ln w="0">
            <a:noFill/>
          </a:ln>
        </p:spPr>
        <p:txBody>
          <a:bodyPr lIns="0" tIns="0" rIns="0" bIns="0" anchor="t">
            <a:noAutofit/>
          </a:bodyPr>
          <a:lstStyle/>
          <a:p>
            <a:endParaRPr lang="en-CA" sz="2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09600" y="273600"/>
            <a:ext cx="10972320" cy="1144800"/>
          </a:xfrm>
          <a:prstGeom prst="rect">
            <a:avLst/>
          </a:prstGeom>
          <a:noFill/>
          <a:ln w="0">
            <a:noFill/>
          </a:ln>
        </p:spPr>
        <p:txBody>
          <a:bodyPr lIns="0" tIns="0" rIns="0" bIns="0" anchor="ctr">
            <a:noAutofit/>
          </a:bodyPr>
          <a:lstStyle/>
          <a:p>
            <a:r>
              <a:rPr lang="en-CA" sz="3600" b="0" strike="noStrike" spc="-1">
                <a:solidFill>
                  <a:srgbClr val="A50021"/>
                </a:solidFill>
                <a:latin typeface="Arial"/>
              </a:rPr>
              <a:t>Click to edit the title text format</a:t>
            </a:r>
          </a:p>
        </p:txBody>
      </p:sp>
      <p:sp>
        <p:nvSpPr>
          <p:cNvPr id="6" name="PlaceHolder 2"/>
          <p:cNvSpPr>
            <a:spLocks noGrp="1"/>
          </p:cNvSpPr>
          <p:nvPr>
            <p:ph type="body"/>
          </p:nvPr>
        </p:nvSpPr>
        <p:spPr>
          <a:xfrm>
            <a:off x="609600" y="1604520"/>
            <a:ext cx="10972320" cy="4525920"/>
          </a:xfrm>
          <a:prstGeom prst="rect">
            <a:avLst/>
          </a:prstGeom>
          <a:noFill/>
          <a:ln w="0">
            <a:noFill/>
          </a:ln>
        </p:spPr>
        <p:txBody>
          <a:bodyPr lIns="0" tIns="0" rIns="0" bIns="0" anchor="t">
            <a:noAutofit/>
          </a:bodyPr>
          <a:lstStyle/>
          <a:p>
            <a:pPr marL="342720" indent="-342720">
              <a:spcBef>
                <a:spcPts val="697"/>
              </a:spcBef>
              <a:buClr>
                <a:srgbClr val="A50021"/>
              </a:buClr>
              <a:buSzPct val="60000"/>
              <a:buFont typeface="Wingdings" charset="2"/>
              <a:buChar char=""/>
              <a:tabLst>
                <a:tab pos="571320" algn="l"/>
                <a:tab pos="1485720" algn="l"/>
                <a:tab pos="2400120" algn="l"/>
                <a:tab pos="3314520" algn="l"/>
                <a:tab pos="4228920" algn="l"/>
                <a:tab pos="5143320" algn="l"/>
                <a:tab pos="6057720" algn="l"/>
                <a:tab pos="6972120" algn="l"/>
                <a:tab pos="7886520" algn="l"/>
                <a:tab pos="8800920" algn="l"/>
                <a:tab pos="9715320" algn="l"/>
              </a:tabLst>
            </a:pPr>
            <a:r>
              <a:rPr lang="en-CA" sz="2800" b="0" strike="noStrike" spc="-1">
                <a:solidFill>
                  <a:srgbClr val="000000"/>
                </a:solidFill>
                <a:latin typeface="Arial"/>
              </a:rPr>
              <a:t>Click to edit the outline text format</a:t>
            </a:r>
          </a:p>
          <a:p>
            <a:pPr marL="742680" lvl="1" indent="-285480">
              <a:spcBef>
                <a:spcPts val="697"/>
              </a:spcBef>
              <a:buClr>
                <a:srgbClr val="00A4DE"/>
              </a:buClr>
              <a:buSzPct val="55000"/>
              <a:buFont typeface="Wingdings" charset="2"/>
              <a:buChar char=""/>
              <a:tabLst>
                <a:tab pos="171360" algn="l"/>
                <a:tab pos="1085760" algn="l"/>
                <a:tab pos="2000160" algn="l"/>
                <a:tab pos="2914560" algn="l"/>
                <a:tab pos="3828960" algn="l"/>
                <a:tab pos="4743360" algn="l"/>
                <a:tab pos="5657760" algn="l"/>
                <a:tab pos="6572160" algn="l"/>
                <a:tab pos="7486560" algn="l"/>
                <a:tab pos="8400960" algn="l"/>
                <a:tab pos="9315360" algn="l"/>
              </a:tabLst>
            </a:pPr>
            <a:r>
              <a:rPr lang="en-CA" sz="2800" b="0" strike="noStrike" spc="-1">
                <a:solidFill>
                  <a:srgbClr val="000000"/>
                </a:solidFill>
                <a:latin typeface="Arial"/>
              </a:rPr>
              <a:t>Second Outline Level</a:t>
            </a:r>
          </a:p>
          <a:p>
            <a:pPr marL="1143000" lvl="2" indent="-228600">
              <a:spcBef>
                <a:spcPts val="598"/>
              </a:spcBef>
              <a:buClr>
                <a:srgbClr val="A50021"/>
              </a:buClr>
              <a:buSzPct val="50000"/>
              <a:buFont typeface="Wingdings" charset="2"/>
              <a:buChar char=""/>
              <a:tabLst>
                <a:tab pos="685800" algn="l"/>
                <a:tab pos="1600200" algn="l"/>
                <a:tab pos="2514600" algn="l"/>
                <a:tab pos="3429000" algn="l"/>
                <a:tab pos="4343400" algn="l"/>
                <a:tab pos="5257800" algn="l"/>
                <a:tab pos="6172200" algn="l"/>
                <a:tab pos="7086600" algn="l"/>
                <a:tab pos="8001000" algn="l"/>
                <a:tab pos="8915400" algn="l"/>
              </a:tabLst>
            </a:pPr>
            <a:r>
              <a:rPr lang="en-CA" sz="2400" b="0" strike="noStrike" spc="-1">
                <a:solidFill>
                  <a:srgbClr val="000000"/>
                </a:solidFill>
                <a:latin typeface="Arial"/>
              </a:rPr>
              <a:t>Third Outline Level</a:t>
            </a:r>
          </a:p>
          <a:p>
            <a:pPr marL="1600200" lvl="3" indent="-228600">
              <a:spcBef>
                <a:spcPts val="499"/>
              </a:spcBef>
              <a:buClr>
                <a:srgbClr val="0099CC"/>
              </a:buClr>
              <a:buSzPct val="55000"/>
              <a:buFont typeface="Wingdings" charset="2"/>
              <a:buChar char=""/>
              <a:tabLst>
                <a:tab pos="228600" algn="l"/>
                <a:tab pos="1143000" algn="l"/>
                <a:tab pos="2057400" algn="l"/>
                <a:tab pos="2971800" algn="l"/>
                <a:tab pos="3886200" algn="l"/>
                <a:tab pos="4800600" algn="l"/>
                <a:tab pos="5715000" algn="l"/>
                <a:tab pos="6629400" algn="l"/>
                <a:tab pos="7543800" algn="l"/>
                <a:tab pos="8458200" algn="l"/>
              </a:tabLst>
            </a:pPr>
            <a:r>
              <a:rPr lang="en-CA" sz="2000" b="0" strike="noStrike" spc="-1">
                <a:solidFill>
                  <a:srgbClr val="000000"/>
                </a:solidFill>
                <a:latin typeface="Arial"/>
              </a:rPr>
              <a:t>Fourth Outline Level</a:t>
            </a:r>
          </a:p>
          <a:p>
            <a:pPr marL="2057400" lvl="4" indent="-228600">
              <a:spcBef>
                <a:spcPts val="499"/>
              </a:spcBef>
              <a:buClr>
                <a:srgbClr val="0099CC"/>
              </a:buClr>
              <a:buSzPct val="50000"/>
              <a:buFont typeface="Wingdings" charset="2"/>
              <a:buChar char=""/>
              <a:tabLst>
                <a:tab pos="685800" algn="l"/>
                <a:tab pos="1600200" algn="l"/>
                <a:tab pos="2514600" algn="l"/>
                <a:tab pos="3429000" algn="l"/>
                <a:tab pos="4343400" algn="l"/>
                <a:tab pos="5257800" algn="l"/>
                <a:tab pos="6172200" algn="l"/>
                <a:tab pos="7086600" algn="l"/>
                <a:tab pos="8001000" algn="l"/>
              </a:tabLst>
            </a:pPr>
            <a:r>
              <a:rPr lang="en-CA" sz="2000" b="0" strike="noStrike" spc="-1">
                <a:solidFill>
                  <a:srgbClr val="000000"/>
                </a:solidFill>
                <a:latin typeface="Arial"/>
              </a:rPr>
              <a:t>Fifth Outline Level</a:t>
            </a:r>
          </a:p>
          <a:p>
            <a:pPr marL="2057400" lvl="5" indent="-228600">
              <a:spcBef>
                <a:spcPts val="499"/>
              </a:spcBef>
              <a:buClr>
                <a:srgbClr val="0099CC"/>
              </a:buClr>
              <a:buSzPct val="50000"/>
              <a:buFont typeface="Wingdings" charset="2"/>
              <a:buChar char=""/>
              <a:tabLst>
                <a:tab pos="685800" algn="l"/>
                <a:tab pos="1600200" algn="l"/>
                <a:tab pos="2514600" algn="l"/>
                <a:tab pos="3429000" algn="l"/>
                <a:tab pos="4343400" algn="l"/>
                <a:tab pos="5257800" algn="l"/>
                <a:tab pos="6172200" algn="l"/>
                <a:tab pos="7086600" algn="l"/>
                <a:tab pos="8001000" algn="l"/>
              </a:tabLst>
            </a:pPr>
            <a:r>
              <a:rPr lang="en-CA" sz="2000" b="0" strike="noStrike" spc="-1">
                <a:solidFill>
                  <a:srgbClr val="000000"/>
                </a:solidFill>
                <a:latin typeface="Arial"/>
              </a:rPr>
              <a:t>Sixth Outline Level</a:t>
            </a:r>
          </a:p>
          <a:p>
            <a:pPr marL="2057400" lvl="6" indent="-228600">
              <a:spcBef>
                <a:spcPts val="499"/>
              </a:spcBef>
              <a:buClr>
                <a:srgbClr val="0099CC"/>
              </a:buClr>
              <a:buSzPct val="50000"/>
              <a:buFont typeface="Wingdings" charset="2"/>
              <a:buChar char=""/>
              <a:tabLst>
                <a:tab pos="685800" algn="l"/>
                <a:tab pos="1600200" algn="l"/>
                <a:tab pos="2514600" algn="l"/>
                <a:tab pos="3429000" algn="l"/>
                <a:tab pos="4343400" algn="l"/>
                <a:tab pos="5257800" algn="l"/>
                <a:tab pos="6172200" algn="l"/>
                <a:tab pos="7086600" algn="l"/>
                <a:tab pos="8001000" algn="l"/>
              </a:tabLst>
            </a:pPr>
            <a:r>
              <a:rPr lang="en-CA" sz="2000" b="0" strike="noStrike" spc="-1">
                <a:solidFill>
                  <a:srgbClr val="000000"/>
                </a:solidFill>
                <a:latin typeface="Arial"/>
              </a:rPr>
              <a:t>Seventh Outline Level</a:t>
            </a:r>
          </a:p>
          <a:p>
            <a:pPr marL="2057400" lvl="7" indent="-228600">
              <a:spcBef>
                <a:spcPts val="499"/>
              </a:spcBef>
              <a:buClr>
                <a:srgbClr val="0099CC"/>
              </a:buClr>
              <a:buSzPct val="50000"/>
              <a:buFont typeface="Wingdings" charset="2"/>
              <a:buChar char=""/>
              <a:tabLst>
                <a:tab pos="685800" algn="l"/>
                <a:tab pos="1600200" algn="l"/>
                <a:tab pos="2514600" algn="l"/>
                <a:tab pos="3429000" algn="l"/>
                <a:tab pos="4343400" algn="l"/>
                <a:tab pos="5257800" algn="l"/>
                <a:tab pos="6172200" algn="l"/>
                <a:tab pos="7086600" algn="l"/>
                <a:tab pos="8001000" algn="l"/>
              </a:tabLst>
            </a:pPr>
            <a:r>
              <a:rPr lang="en-CA" sz="2000" b="0" strike="noStrike" spc="-1">
                <a:solidFill>
                  <a:srgbClr val="000000"/>
                </a:solidFill>
                <a:latin typeface="Arial"/>
              </a:rPr>
              <a:t>Eighth Outline Level</a:t>
            </a:r>
          </a:p>
          <a:p>
            <a:pPr marL="1944000" lvl="8" indent="-216000">
              <a:spcBef>
                <a:spcPts val="499"/>
              </a:spcBef>
              <a:buClr>
                <a:srgbClr val="000000"/>
              </a:buClr>
              <a:buSzPct val="45000"/>
              <a:buFont typeface="Wingdings" charset="2"/>
              <a:buChar char=""/>
              <a:tabLst>
                <a:tab pos="685800" algn="l"/>
                <a:tab pos="1600200" algn="l"/>
                <a:tab pos="2514600" algn="l"/>
                <a:tab pos="3429000" algn="l"/>
                <a:tab pos="4343400" algn="l"/>
                <a:tab pos="5257800" algn="l"/>
                <a:tab pos="6172200" algn="l"/>
                <a:tab pos="7086600" algn="l"/>
                <a:tab pos="8001000" algn="l"/>
              </a:tabLst>
            </a:pPr>
            <a:r>
              <a:rPr lang="en-CA" sz="2000" b="0" strike="noStrike" spc="-1">
                <a:solidFill>
                  <a:srgbClr val="000000"/>
                </a:solidFill>
                <a:latin typeface="Arial"/>
              </a:rPr>
              <a:t>Ninth Outline Level</a:t>
            </a:r>
          </a:p>
        </p:txBody>
      </p:sp>
      <p:sp>
        <p:nvSpPr>
          <p:cNvPr id="2" name="PlaceHolder 3"/>
          <p:cNvSpPr>
            <a:spLocks noGrp="1"/>
          </p:cNvSpPr>
          <p:nvPr>
            <p:ph type="dt"/>
          </p:nvPr>
        </p:nvSpPr>
        <p:spPr>
          <a:xfrm>
            <a:off x="609600" y="6400800"/>
            <a:ext cx="2840160" cy="319320"/>
          </a:xfrm>
          <a:prstGeom prst="rect">
            <a:avLst/>
          </a:prstGeom>
          <a:noFill/>
          <a:ln w="0">
            <a:noFill/>
          </a:ln>
        </p:spPr>
        <p:txBody>
          <a:bodyPr lIns="0" tIns="0" rIns="0" bIns="0" anchor="t">
            <a:noAutofit/>
          </a:bodyPr>
          <a:lstStyle/>
          <a:p>
            <a:r>
              <a:rPr lang="en-CA" sz="1600" b="0" strike="noStrike" spc="-1">
                <a:solidFill>
                  <a:srgbClr val="000000"/>
                </a:solidFill>
                <a:latin typeface="Arial"/>
              </a:rPr>
              <a:t>&lt;date/time&gt;</a:t>
            </a:r>
          </a:p>
        </p:txBody>
      </p:sp>
      <p:sp>
        <p:nvSpPr>
          <p:cNvPr id="3" name="PlaceHolder 4"/>
          <p:cNvSpPr>
            <a:spLocks noGrp="1"/>
          </p:cNvSpPr>
          <p:nvPr>
            <p:ph type="ftr"/>
          </p:nvPr>
        </p:nvSpPr>
        <p:spPr>
          <a:xfrm>
            <a:off x="4169280" y="6400800"/>
            <a:ext cx="3864000" cy="319320"/>
          </a:xfrm>
          <a:prstGeom prst="rect">
            <a:avLst/>
          </a:prstGeom>
          <a:noFill/>
          <a:ln w="0">
            <a:noFill/>
          </a:ln>
        </p:spPr>
        <p:txBody>
          <a:bodyPr lIns="0" tIns="0" rIns="0" bIns="0" anchor="t">
            <a:noAutofit/>
          </a:bodyPr>
          <a:lstStyle/>
          <a:p>
            <a:r>
              <a:rPr lang="en-CA" sz="1600" b="0" strike="noStrike" spc="-1">
                <a:solidFill>
                  <a:srgbClr val="000000"/>
                </a:solidFill>
                <a:latin typeface="Arial"/>
              </a:rPr>
              <a:t>&lt;footer&gt;</a:t>
            </a:r>
          </a:p>
        </p:txBody>
      </p:sp>
      <p:sp>
        <p:nvSpPr>
          <p:cNvPr id="4" name="PlaceHolder 5"/>
          <p:cNvSpPr>
            <a:spLocks noGrp="1"/>
          </p:cNvSpPr>
          <p:nvPr>
            <p:ph type="sldNum"/>
          </p:nvPr>
        </p:nvSpPr>
        <p:spPr>
          <a:xfrm>
            <a:off x="9047040" y="6400800"/>
            <a:ext cx="2840160" cy="319320"/>
          </a:xfrm>
          <a:prstGeom prst="rect">
            <a:avLst/>
          </a:prstGeom>
          <a:noFill/>
          <a:ln w="0">
            <a:noFill/>
          </a:ln>
        </p:spPr>
        <p:txBody>
          <a:bodyPr lIns="0" tIns="0" rIns="0" bIns="0" anchor="t">
            <a:no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E987B4C-7FE1-46A7-AED3-D189BE2E3079}" type="slidenum">
              <a:rPr lang="en-CA" sz="1600" spc="-1" smtClean="0">
                <a:solidFill>
                  <a:srgbClr val="000000"/>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a:t>
            </a:fld>
            <a:endParaRPr lang="en-CA" sz="1600" spc="-1">
              <a:solidFill>
                <a:srgbClr val="00000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342720" indent="-342720" algn="l" defTabSz="914400" rtl="0" eaLnBrk="1" latinLnBrk="0" hangingPunct="1">
        <a:lnSpc>
          <a:spcPct val="90000"/>
        </a:lnSpc>
        <a:spcBef>
          <a:spcPts val="697"/>
        </a:spcBef>
        <a:buClr>
          <a:srgbClr val="A50021"/>
        </a:buClr>
        <a:buSzPct val="60000"/>
        <a:buFont typeface="Wingdings" charset="2"/>
        <a:buChar char=""/>
        <a:tabLst>
          <a:tab pos="571320" algn="l"/>
          <a:tab pos="1485720" algn="l"/>
          <a:tab pos="2400120" algn="l"/>
          <a:tab pos="3314520" algn="l"/>
          <a:tab pos="4228920" algn="l"/>
          <a:tab pos="5143320" algn="l"/>
          <a:tab pos="6057720" algn="l"/>
          <a:tab pos="6972120" algn="l"/>
          <a:tab pos="7886520" algn="l"/>
          <a:tab pos="8800920" algn="l"/>
          <a:tab pos="9715320" algn="l"/>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ivpress.com/shaping-a-digital-world"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cs.calvin.edu/shaping_a_digital_world/" TargetMode="External"/><Relationship Id="rId2" Type="http://schemas.openxmlformats.org/officeDocument/2006/relationships/hyperlink" Target="https://www.ivpress.com/shaping-a-digital-world"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Freeform 40"/>
          <p:cNvSpPr/>
          <p:nvPr/>
        </p:nvSpPr>
        <p:spPr>
          <a:xfrm>
            <a:off x="4321200" y="5832000"/>
            <a:ext cx="4114800" cy="8254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62640" rIns="90000" bIns="45000" anchor="t">
            <a:noAutofit/>
          </a:bodyPr>
          <a:lstStyle/>
          <a:p>
            <a:pPr algn="ct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spc="-1" dirty="0">
                <a:solidFill>
                  <a:srgbClr val="000000"/>
                </a:solidFill>
                <a:latin typeface="Arial" panose="020B0604020202020204" pitchFamily="34" charset="0"/>
                <a:cs typeface="Arial" panose="020B0604020202020204" pitchFamily="34" charset="0"/>
              </a:rPr>
              <a:t>by Derek C. Schuurman</a:t>
            </a:r>
            <a:endParaRPr lang="en-CA" sz="2000" spc="-1" dirty="0">
              <a:solidFill>
                <a:srgbClr val="FFFF00"/>
              </a:solidFill>
              <a:latin typeface="Arial" panose="020B0604020202020204" pitchFamily="34" charset="0"/>
              <a:cs typeface="Arial" panose="020B0604020202020204" pitchFamily="34" charset="0"/>
            </a:endParaRPr>
          </a:p>
          <a:p>
            <a:pPr algn="ct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spc="-1" dirty="0">
                <a:solidFill>
                  <a:srgbClr val="000000"/>
                </a:solidFill>
                <a:latin typeface="Arial" panose="020B0604020202020204" pitchFamily="34" charset="0"/>
                <a:cs typeface="Arial" panose="020B0604020202020204" pitchFamily="34" charset="0"/>
              </a:rPr>
              <a:t>Professor of Computer Science</a:t>
            </a:r>
            <a:endParaRPr lang="en-CA" sz="1200" spc="-1" dirty="0">
              <a:solidFill>
                <a:srgbClr val="FFFF00"/>
              </a:solidFill>
              <a:latin typeface="Arial" panose="020B0604020202020204" pitchFamily="34" charset="0"/>
              <a:cs typeface="Arial" panose="020B0604020202020204" pitchFamily="34" charset="0"/>
            </a:endParaRPr>
          </a:p>
          <a:p>
            <a:pPr algn="ct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spc="-1" dirty="0">
                <a:solidFill>
                  <a:srgbClr val="000000"/>
                </a:solidFill>
                <a:latin typeface="Arial" panose="020B0604020202020204" pitchFamily="34" charset="0"/>
                <a:cs typeface="Arial" panose="020B0604020202020204" pitchFamily="34" charset="0"/>
              </a:rPr>
              <a:t>Calvin University</a:t>
            </a:r>
            <a:endParaRPr lang="en-CA" sz="1200" spc="-1" dirty="0">
              <a:solidFill>
                <a:srgbClr val="FFFF00"/>
              </a:solidFill>
              <a:latin typeface="Arial" panose="020B0604020202020204" pitchFamily="34" charset="0"/>
              <a:cs typeface="Arial" panose="020B0604020202020204" pitchFamily="34" charset="0"/>
            </a:endParaRPr>
          </a:p>
        </p:txBody>
      </p:sp>
      <p:pic>
        <p:nvPicPr>
          <p:cNvPr id="42" name="Picture 41"/>
          <p:cNvPicPr/>
          <p:nvPr/>
        </p:nvPicPr>
        <p:blipFill>
          <a:blip r:embed="rId2"/>
          <a:stretch/>
        </p:blipFill>
        <p:spPr>
          <a:xfrm>
            <a:off x="3540000" y="288000"/>
            <a:ext cx="5714640" cy="952200"/>
          </a:xfrm>
          <a:prstGeom prst="rect">
            <a:avLst/>
          </a:prstGeom>
          <a:ln w="0">
            <a:noFill/>
          </a:ln>
        </p:spPr>
      </p:pic>
      <p:pic>
        <p:nvPicPr>
          <p:cNvPr id="43" name="Picture 42"/>
          <p:cNvPicPr/>
          <p:nvPr/>
        </p:nvPicPr>
        <p:blipFill>
          <a:blip r:embed="rId3"/>
          <a:stretch/>
        </p:blipFill>
        <p:spPr>
          <a:xfrm>
            <a:off x="4994400" y="1728000"/>
            <a:ext cx="2649600" cy="3960000"/>
          </a:xfrm>
          <a:prstGeom prst="rect">
            <a:avLst/>
          </a:prstGeom>
          <a:ln w="0">
            <a:noFill/>
          </a:ln>
        </p:spPr>
      </p:pic>
      <p:sp>
        <p:nvSpPr>
          <p:cNvPr id="44" name="TextBox 43"/>
          <p:cNvSpPr txBox="1"/>
          <p:nvPr/>
        </p:nvSpPr>
        <p:spPr>
          <a:xfrm>
            <a:off x="3828000" y="1210320"/>
            <a:ext cx="4824000" cy="373680"/>
          </a:xfrm>
          <a:prstGeom prst="rect">
            <a:avLst/>
          </a:prstGeom>
          <a:noFill/>
          <a:ln w="0">
            <a:noFill/>
          </a:ln>
        </p:spPr>
        <p:txBody>
          <a:bodyPr lIns="90000" tIns="45000" rIns="90000" bIns="45000" anchor="t">
            <a:no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CA" sz="2000" b="1" spc="-1" dirty="0">
                <a:solidFill>
                  <a:srgbClr val="000080"/>
                </a:solidFill>
                <a:latin typeface="Arial" panose="020B0604020202020204" pitchFamily="34" charset="0"/>
                <a:cs typeface="Arial" panose="020B0604020202020204" pitchFamily="34" charset="0"/>
                <a:hlinkClick r:id="rId4"/>
              </a:rPr>
              <a:t>InterVarsity Academic Press</a:t>
            </a:r>
            <a:r>
              <a:rPr lang="en-CA" sz="2000" b="1" spc="-1" dirty="0">
                <a:solidFill>
                  <a:srgbClr val="000000"/>
                </a:solidFill>
                <a:latin typeface="Arial" panose="020B0604020202020204" pitchFamily="34" charset="0"/>
                <a:cs typeface="Arial" panose="020B0604020202020204" pitchFamily="34" charset="0"/>
              </a:rPr>
              <a:t>, 2013.</a:t>
            </a:r>
            <a:endParaRPr lang="en-CA" sz="2000" spc="-1" dirty="0">
              <a:solidFill>
                <a:srgbClr val="FFFF00"/>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 name="PlaceHolder 1"/>
          <p:cNvSpPr>
            <a:spLocks noGrp="1"/>
          </p:cNvSpPr>
          <p:nvPr>
            <p:ph type="title"/>
          </p:nvPr>
        </p:nvSpPr>
        <p:spPr>
          <a:xfrm>
            <a:off x="1119352" y="420869"/>
            <a:ext cx="9953296" cy="2137320"/>
          </a:xfrm>
          <a:prstGeom prst="rect">
            <a:avLst/>
          </a:prstGeom>
          <a:noFill/>
          <a:ln w="0">
            <a:noFill/>
          </a:ln>
        </p:spPr>
        <p:txBody>
          <a:bodyPr lIns="90000" tIns="89280" rIns="90000" bIns="46800" anchor="ctr">
            <a:noAutofit/>
          </a:bodyPr>
          <a:lstStyle/>
          <a:p>
            <a:pPr algn="ctr">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b="1" i="1" spc="-1" dirty="0">
                <a:solidFill>
                  <a:srgbClr val="C00000"/>
                </a:solidFill>
                <a:latin typeface="Arial"/>
              </a:rPr>
              <a:t>What does the Bible have to say about computer technology?</a:t>
            </a:r>
            <a:endParaRPr lang="en-CA" sz="4000" spc="-1" dirty="0">
              <a:solidFill>
                <a:srgbClr val="C00000"/>
              </a:solidFill>
              <a:latin typeface="Arial"/>
            </a:endParaRPr>
          </a:p>
        </p:txBody>
      </p:sp>
      <p:sp>
        <p:nvSpPr>
          <p:cNvPr id="66" name="TextBox 65"/>
          <p:cNvSpPr txBox="1"/>
          <p:nvPr/>
        </p:nvSpPr>
        <p:spPr>
          <a:xfrm>
            <a:off x="5301268" y="3214135"/>
            <a:ext cx="1589464" cy="2025972"/>
          </a:xfrm>
          <a:prstGeom prst="rect">
            <a:avLst/>
          </a:prstGeom>
          <a:noFill/>
          <a:ln w="0">
            <a:noFill/>
          </a:ln>
        </p:spPr>
        <p:txBody>
          <a:bodyPr lIns="90000" tIns="45000" rIns="90000" bIns="45000" anchor="t">
            <a:no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CA" sz="13800" b="1" spc="-1" dirty="0">
                <a:solidFill>
                  <a:srgbClr val="0000FF"/>
                </a:solidFill>
                <a:latin typeface="Arial" panose="020B0604020202020204" pitchFamily="34" charset="0"/>
                <a:cs typeface="Arial" panose="020B0604020202020204" pitchFamily="34" charset="0"/>
              </a:rPr>
              <a:t>?</a:t>
            </a:r>
            <a:endParaRPr lang="en-CA" sz="13800" spc="-1" dirty="0">
              <a:solidFill>
                <a:srgbClr val="FFFF00"/>
              </a:solidFill>
              <a:latin typeface="Arial" panose="020B0604020202020204" pitchFamily="34" charset="0"/>
              <a:cs typeface="Arial" panose="020B0604020202020204" pitchFamily="34" charset="0"/>
            </a:endParaRPr>
          </a:p>
        </p:txBody>
      </p:sp>
      <p:pic>
        <p:nvPicPr>
          <p:cNvPr id="68" name="Picture 67"/>
          <p:cNvPicPr/>
          <p:nvPr/>
        </p:nvPicPr>
        <p:blipFill>
          <a:blip r:embed="rId2"/>
          <a:stretch/>
        </p:blipFill>
        <p:spPr>
          <a:xfrm>
            <a:off x="1208690" y="3137357"/>
            <a:ext cx="3662090" cy="2848696"/>
          </a:xfrm>
          <a:prstGeom prst="rect">
            <a:avLst/>
          </a:prstGeom>
          <a:ln w="0">
            <a:noFill/>
          </a:ln>
        </p:spPr>
      </p:pic>
      <p:sp>
        <p:nvSpPr>
          <p:cNvPr id="69" name="TextBox 68"/>
          <p:cNvSpPr txBox="1"/>
          <p:nvPr/>
        </p:nvSpPr>
        <p:spPr>
          <a:xfrm>
            <a:off x="4913400" y="6552000"/>
            <a:ext cx="2370600" cy="231840"/>
          </a:xfrm>
          <a:prstGeom prst="rect">
            <a:avLst/>
          </a:prstGeom>
          <a:noFill/>
          <a:ln w="0">
            <a:noFill/>
          </a:ln>
        </p:spPr>
        <p:txBody>
          <a:bodyPr lIns="90000" tIns="45000" rIns="90000" bIns="45000" anchor="t">
            <a:no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CA" sz="1000" spc="-1" dirty="0">
                <a:solidFill>
                  <a:srgbClr val="4C4C4C"/>
                </a:solidFill>
                <a:latin typeface="Arial"/>
              </a:rPr>
              <a:t>Images by Derek Schuurman</a:t>
            </a:r>
            <a:endParaRPr lang="en-CA" sz="1000" spc="-1" dirty="0">
              <a:solidFill>
                <a:srgbClr val="FFFF00"/>
              </a:solidFill>
              <a:latin typeface="Times New Roman"/>
            </a:endParaRPr>
          </a:p>
        </p:txBody>
      </p:sp>
      <p:pic>
        <p:nvPicPr>
          <p:cNvPr id="3" name="Picture 2" descr="Graphical user interface, application&#10;&#10;Description automatically generated">
            <a:extLst>
              <a:ext uri="{FF2B5EF4-FFF2-40B4-BE49-F238E27FC236}">
                <a16:creationId xmlns:a16="http://schemas.microsoft.com/office/drawing/2014/main" id="{5386308D-1AB9-EF40-87ED-BC66D08810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2745" y="2933648"/>
            <a:ext cx="2407953" cy="318989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PlaceHolder 1"/>
          <p:cNvSpPr>
            <a:spLocks noGrp="1"/>
          </p:cNvSpPr>
          <p:nvPr>
            <p:ph type="title"/>
          </p:nvPr>
        </p:nvSpPr>
        <p:spPr>
          <a:xfrm>
            <a:off x="924909" y="273600"/>
            <a:ext cx="10079421" cy="1144800"/>
          </a:xfrm>
          <a:prstGeom prst="rect">
            <a:avLst/>
          </a:prstGeom>
          <a:noFill/>
          <a:ln w="0">
            <a:noFill/>
          </a:ln>
        </p:spPr>
        <p:txBody>
          <a:bodyPr lIns="0" tIns="0" rIns="0" bIns="0" anchor="ctr">
            <a:noAutofit/>
          </a:bodyPr>
          <a:lstStyle/>
          <a:p>
            <a:r>
              <a:rPr lang="en-CA" sz="4000" spc="-1" dirty="0">
                <a:solidFill>
                  <a:srgbClr val="A50021"/>
                </a:solidFill>
                <a:latin typeface="Arial"/>
              </a:rPr>
              <a:t>A Biblical Perspective on Technology?</a:t>
            </a:r>
          </a:p>
        </p:txBody>
      </p:sp>
      <p:sp>
        <p:nvSpPr>
          <p:cNvPr id="71" name="PlaceHolder 2"/>
          <p:cNvSpPr>
            <a:spLocks noGrp="1"/>
          </p:cNvSpPr>
          <p:nvPr>
            <p:ph/>
          </p:nvPr>
        </p:nvSpPr>
        <p:spPr>
          <a:xfrm>
            <a:off x="924909" y="1604520"/>
            <a:ext cx="10079421" cy="4587480"/>
          </a:xfrm>
          <a:prstGeom prst="rect">
            <a:avLst/>
          </a:prstGeom>
          <a:noFill/>
          <a:ln w="0">
            <a:noFill/>
          </a:ln>
        </p:spPr>
        <p:txBody>
          <a:bodyPr lIns="0" tIns="0" rIns="0" bIns="0" anchor="t">
            <a:noAutofit/>
          </a:bodyPr>
          <a:lstStyle/>
          <a:p>
            <a:pPr marL="342720" indent="-342720">
              <a:spcBef>
                <a:spcPts val="697"/>
              </a:spcBef>
              <a:buClr>
                <a:srgbClr val="A50021"/>
              </a:buClr>
              <a:buSzPct val="60000"/>
              <a:buFont typeface="Wingdings" charset="2"/>
              <a:buChar char=""/>
              <a:tabLst>
                <a:tab pos="571320" algn="l"/>
                <a:tab pos="1485720" algn="l"/>
                <a:tab pos="2400120" algn="l"/>
                <a:tab pos="3314520" algn="l"/>
                <a:tab pos="4228920" algn="l"/>
                <a:tab pos="5143320" algn="l"/>
                <a:tab pos="6057720" algn="l"/>
                <a:tab pos="6972120" algn="l"/>
                <a:tab pos="7886520" algn="l"/>
                <a:tab pos="8800920" algn="l"/>
                <a:tab pos="9715320" algn="l"/>
              </a:tabLst>
            </a:pPr>
            <a:r>
              <a:rPr lang="en-US" sz="2800" spc="-1" dirty="0">
                <a:solidFill>
                  <a:srgbClr val="000000"/>
                </a:solidFill>
                <a:latin typeface="Arial"/>
              </a:rPr>
              <a:t>The Scriptures are a guide and teacher that, like “spectacles,” help us to see more clearly </a:t>
            </a:r>
            <a:r>
              <a:rPr lang="en-US" sz="1600" spc="-1" dirty="0">
                <a:solidFill>
                  <a:srgbClr val="000000"/>
                </a:solidFill>
                <a:latin typeface="Arial"/>
              </a:rPr>
              <a:t>(John Calvin)</a:t>
            </a:r>
            <a:endParaRPr lang="en-CA" sz="1600" spc="-1" dirty="0">
              <a:solidFill>
                <a:srgbClr val="000000"/>
              </a:solidFill>
              <a:latin typeface="Arial"/>
            </a:endParaRPr>
          </a:p>
          <a:p>
            <a:pPr marL="342720" indent="-342720">
              <a:spcBef>
                <a:spcPts val="697"/>
              </a:spcBef>
              <a:buClr>
                <a:srgbClr val="A50021"/>
              </a:buClr>
              <a:buSzPct val="60000"/>
              <a:buFont typeface="Wingdings" charset="2"/>
              <a:buChar char=""/>
              <a:tabLst>
                <a:tab pos="571320" algn="l"/>
                <a:tab pos="1485720" algn="l"/>
                <a:tab pos="2400120" algn="l"/>
                <a:tab pos="3314520" algn="l"/>
                <a:tab pos="4228920" algn="l"/>
                <a:tab pos="5143320" algn="l"/>
                <a:tab pos="6057720" algn="l"/>
                <a:tab pos="6972120" algn="l"/>
                <a:tab pos="7886520" algn="l"/>
                <a:tab pos="8800920" algn="l"/>
                <a:tab pos="9715320" algn="l"/>
              </a:tabLst>
            </a:pPr>
            <a:r>
              <a:rPr lang="en-CA" sz="2800" spc="-1" dirty="0">
                <a:solidFill>
                  <a:srgbClr val="000000"/>
                </a:solidFill>
                <a:latin typeface="Arial"/>
              </a:rPr>
              <a:t>We can apply </a:t>
            </a:r>
            <a:r>
              <a:rPr lang="en-CA" sz="2800" i="1" spc="-1" dirty="0">
                <a:solidFill>
                  <a:srgbClr val="000000"/>
                </a:solidFill>
                <a:latin typeface="Arial"/>
              </a:rPr>
              <a:t>Biblical themes</a:t>
            </a:r>
            <a:r>
              <a:rPr lang="en-CA" sz="2800" spc="-1" dirty="0">
                <a:solidFill>
                  <a:srgbClr val="000000"/>
                </a:solidFill>
                <a:latin typeface="Arial"/>
              </a:rPr>
              <a:t> to guide us with computer technology</a:t>
            </a:r>
          </a:p>
          <a:p>
            <a:pPr marL="742680" lvl="1" indent="-285480">
              <a:spcBef>
                <a:spcPts val="697"/>
              </a:spcBef>
              <a:buClr>
                <a:srgbClr val="00A4DE"/>
              </a:buClr>
              <a:buSzPct val="55000"/>
              <a:buFont typeface="Wingdings" charset="2"/>
              <a:buChar char=""/>
              <a:tabLst>
                <a:tab pos="171360" algn="l"/>
                <a:tab pos="1085760" algn="l"/>
                <a:tab pos="2000160" algn="l"/>
                <a:tab pos="2914560" algn="l"/>
                <a:tab pos="3828960" algn="l"/>
                <a:tab pos="4743360" algn="l"/>
                <a:tab pos="5657760" algn="l"/>
                <a:tab pos="6572160" algn="l"/>
                <a:tab pos="7486560" algn="l"/>
                <a:tab pos="8400960" algn="l"/>
                <a:tab pos="9315360" algn="l"/>
              </a:tabLst>
            </a:pPr>
            <a:r>
              <a:rPr lang="en-CA" sz="2800" b="1" spc="-1" dirty="0">
                <a:solidFill>
                  <a:srgbClr val="000000"/>
                </a:solidFill>
                <a:latin typeface="Arial"/>
              </a:rPr>
              <a:t>Creation</a:t>
            </a:r>
            <a:endParaRPr lang="en-CA" sz="2800" spc="-1" dirty="0">
              <a:solidFill>
                <a:srgbClr val="000000"/>
              </a:solidFill>
              <a:latin typeface="Arial"/>
            </a:endParaRPr>
          </a:p>
          <a:p>
            <a:pPr marL="742680" lvl="1" indent="-285480">
              <a:spcBef>
                <a:spcPts val="697"/>
              </a:spcBef>
              <a:buClr>
                <a:srgbClr val="00A4DE"/>
              </a:buClr>
              <a:buSzPct val="55000"/>
              <a:buFont typeface="Wingdings" charset="2"/>
              <a:buChar char=""/>
              <a:tabLst>
                <a:tab pos="171360" algn="l"/>
                <a:tab pos="1085760" algn="l"/>
                <a:tab pos="2000160" algn="l"/>
                <a:tab pos="2914560" algn="l"/>
                <a:tab pos="3828960" algn="l"/>
                <a:tab pos="4743360" algn="l"/>
                <a:tab pos="5657760" algn="l"/>
                <a:tab pos="6572160" algn="l"/>
                <a:tab pos="7486560" algn="l"/>
                <a:tab pos="8400960" algn="l"/>
                <a:tab pos="9315360" algn="l"/>
              </a:tabLst>
            </a:pPr>
            <a:r>
              <a:rPr lang="en-CA" sz="2800" b="1" spc="-1" dirty="0">
                <a:solidFill>
                  <a:srgbClr val="000000"/>
                </a:solidFill>
                <a:latin typeface="Arial"/>
              </a:rPr>
              <a:t>Fall</a:t>
            </a:r>
            <a:endParaRPr lang="en-CA" sz="2800" spc="-1" dirty="0">
              <a:solidFill>
                <a:srgbClr val="000000"/>
              </a:solidFill>
              <a:latin typeface="Arial"/>
            </a:endParaRPr>
          </a:p>
          <a:p>
            <a:pPr marL="742680" lvl="1" indent="-285480">
              <a:spcBef>
                <a:spcPts val="697"/>
              </a:spcBef>
              <a:buClr>
                <a:srgbClr val="00A4DE"/>
              </a:buClr>
              <a:buSzPct val="55000"/>
              <a:buFont typeface="Wingdings" charset="2"/>
              <a:buChar char=""/>
              <a:tabLst>
                <a:tab pos="171360" algn="l"/>
                <a:tab pos="1085760" algn="l"/>
                <a:tab pos="2000160" algn="l"/>
                <a:tab pos="2914560" algn="l"/>
                <a:tab pos="3828960" algn="l"/>
                <a:tab pos="4743360" algn="l"/>
                <a:tab pos="5657760" algn="l"/>
                <a:tab pos="6572160" algn="l"/>
                <a:tab pos="7486560" algn="l"/>
                <a:tab pos="8400960" algn="l"/>
                <a:tab pos="9315360" algn="l"/>
              </a:tabLst>
            </a:pPr>
            <a:r>
              <a:rPr lang="en-CA" sz="2800" b="1" spc="-1" dirty="0">
                <a:solidFill>
                  <a:srgbClr val="000000"/>
                </a:solidFill>
                <a:latin typeface="Arial"/>
              </a:rPr>
              <a:t>Redemption</a:t>
            </a:r>
            <a:endParaRPr lang="en-CA" sz="2800" spc="-1" dirty="0">
              <a:solidFill>
                <a:srgbClr val="000000"/>
              </a:solidFill>
              <a:latin typeface="Arial"/>
            </a:endParaRPr>
          </a:p>
          <a:p>
            <a:pPr marL="742680" lvl="1" indent="-285480">
              <a:spcBef>
                <a:spcPts val="697"/>
              </a:spcBef>
              <a:buClr>
                <a:srgbClr val="00A4DE"/>
              </a:buClr>
              <a:buSzPct val="55000"/>
              <a:buFont typeface="Wingdings" charset="2"/>
              <a:buChar char=""/>
              <a:tabLst>
                <a:tab pos="171360" algn="l"/>
                <a:tab pos="1085760" algn="l"/>
                <a:tab pos="2000160" algn="l"/>
                <a:tab pos="2914560" algn="l"/>
                <a:tab pos="3828960" algn="l"/>
                <a:tab pos="4743360" algn="l"/>
                <a:tab pos="5657760" algn="l"/>
                <a:tab pos="6572160" algn="l"/>
                <a:tab pos="7486560" algn="l"/>
                <a:tab pos="8400960" algn="l"/>
                <a:tab pos="9315360" algn="l"/>
              </a:tabLst>
            </a:pPr>
            <a:r>
              <a:rPr lang="en-CA" sz="2800" b="1" spc="-1" dirty="0">
                <a:solidFill>
                  <a:srgbClr val="000000"/>
                </a:solidFill>
                <a:latin typeface="Arial"/>
              </a:rPr>
              <a:t>Restoration</a:t>
            </a:r>
            <a:endParaRPr lang="en-CA" sz="2800" spc="-1" dirty="0">
              <a:solidFill>
                <a:srgbClr val="000000"/>
              </a:solidFill>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 name="PlaceHolder 1"/>
          <p:cNvSpPr>
            <a:spLocks noGrp="1"/>
          </p:cNvSpPr>
          <p:nvPr>
            <p:ph type="title"/>
          </p:nvPr>
        </p:nvSpPr>
        <p:spPr>
          <a:xfrm>
            <a:off x="872359" y="272880"/>
            <a:ext cx="9338441" cy="1145160"/>
          </a:xfrm>
          <a:prstGeom prst="rect">
            <a:avLst/>
          </a:prstGeom>
          <a:noFill/>
          <a:ln w="0">
            <a:noFill/>
          </a:ln>
        </p:spPr>
        <p:txBody>
          <a:bodyPr lIns="0" tIns="31680" rIns="0" bIns="0" anchor="ctr">
            <a:noAutofit/>
          </a:bodyPr>
          <a:lstStyle/>
          <a:p>
            <a:pPr>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spc="-1" dirty="0">
                <a:solidFill>
                  <a:srgbClr val="A50021"/>
                </a:solidFill>
                <a:latin typeface="Arial"/>
              </a:rPr>
              <a:t>Creation</a:t>
            </a:r>
            <a:endParaRPr lang="en-CA" sz="4000" spc="-1" dirty="0">
              <a:solidFill>
                <a:srgbClr val="A50021"/>
              </a:solidFill>
              <a:latin typeface="Arial"/>
            </a:endParaRPr>
          </a:p>
        </p:txBody>
      </p:sp>
      <p:sp>
        <p:nvSpPr>
          <p:cNvPr id="73" name="PlaceHolder 2"/>
          <p:cNvSpPr>
            <a:spLocks noGrp="1"/>
          </p:cNvSpPr>
          <p:nvPr>
            <p:ph/>
          </p:nvPr>
        </p:nvSpPr>
        <p:spPr>
          <a:xfrm>
            <a:off x="872359" y="1440000"/>
            <a:ext cx="10520855" cy="4868280"/>
          </a:xfrm>
          <a:prstGeom prst="rect">
            <a:avLst/>
          </a:prstGeom>
          <a:noFill/>
          <a:ln w="0">
            <a:noFill/>
          </a:ln>
        </p:spPr>
        <p:txBody>
          <a:bodyPr lIns="0" tIns="24840" rIns="0" bIns="0" anchor="t">
            <a:normAutofit/>
          </a:bodyPr>
          <a:lstStyle/>
          <a:p>
            <a:pPr marL="341280" indent="-341280">
              <a:lnSpc>
                <a:spcPct val="93000"/>
              </a:lnSpc>
              <a:spcBef>
                <a:spcPts val="799"/>
              </a:spcBef>
              <a:buClr>
                <a:srgbClr val="A50021"/>
              </a:buClr>
              <a:buSzPct val="60000"/>
              <a:buFont typeface="Wingdings" charset="2"/>
              <a:buChar char=""/>
              <a:tabLst>
                <a:tab pos="571320" algn="l"/>
                <a:tab pos="1485720" algn="l"/>
                <a:tab pos="2400120" algn="l"/>
                <a:tab pos="3314520" algn="l"/>
                <a:tab pos="4228920" algn="l"/>
                <a:tab pos="5143320" algn="l"/>
                <a:tab pos="6057720" algn="l"/>
                <a:tab pos="6972120" algn="l"/>
                <a:tab pos="7886520" algn="l"/>
                <a:tab pos="8800920" algn="l"/>
                <a:tab pos="9715320" algn="l"/>
              </a:tabLst>
            </a:pPr>
            <a:r>
              <a:rPr lang="en-US" sz="3200" spc="-1" dirty="0">
                <a:solidFill>
                  <a:srgbClr val="000000"/>
                </a:solidFill>
                <a:latin typeface="Arial"/>
              </a:rPr>
              <a:t>Computer technology is part of the </a:t>
            </a:r>
            <a:r>
              <a:rPr lang="en-US" sz="3200" b="1" spc="-1" dirty="0">
                <a:solidFill>
                  <a:srgbClr val="000000"/>
                </a:solidFill>
                <a:latin typeface="Arial"/>
              </a:rPr>
              <a:t>latent potential</a:t>
            </a:r>
            <a:r>
              <a:rPr lang="en-US" sz="3200" spc="-1" dirty="0">
                <a:solidFill>
                  <a:srgbClr val="000000"/>
                </a:solidFill>
                <a:latin typeface="Arial"/>
              </a:rPr>
              <a:t> in creation</a:t>
            </a:r>
            <a:endParaRPr lang="en-CA" sz="3200" spc="-1" dirty="0">
              <a:solidFill>
                <a:srgbClr val="000000"/>
              </a:solidFill>
              <a:latin typeface="Arial"/>
            </a:endParaRPr>
          </a:p>
          <a:p>
            <a:pPr marL="341280" indent="-341280">
              <a:lnSpc>
                <a:spcPct val="93000"/>
              </a:lnSpc>
              <a:spcBef>
                <a:spcPts val="799"/>
              </a:spcBef>
              <a:buClr>
                <a:srgbClr val="A50021"/>
              </a:buClr>
              <a:buSzPct val="60000"/>
              <a:buFont typeface="Wingdings" charset="2"/>
              <a:buChar char=""/>
              <a:tabLst>
                <a:tab pos="571320" algn="l"/>
                <a:tab pos="1485720" algn="l"/>
                <a:tab pos="2400120" algn="l"/>
                <a:tab pos="3314520" algn="l"/>
                <a:tab pos="4228920" algn="l"/>
                <a:tab pos="5143320" algn="l"/>
                <a:tab pos="6057720" algn="l"/>
                <a:tab pos="6972120" algn="l"/>
                <a:tab pos="7886520" algn="l"/>
                <a:tab pos="8800920" algn="l"/>
                <a:tab pos="9715320" algn="l"/>
              </a:tabLst>
            </a:pPr>
            <a:r>
              <a:rPr lang="en-US" sz="3200" spc="-1" dirty="0">
                <a:solidFill>
                  <a:srgbClr val="000000"/>
                </a:solidFill>
                <a:latin typeface="Arial"/>
              </a:rPr>
              <a:t>We are given a </a:t>
            </a:r>
            <a:r>
              <a:rPr lang="en-US" sz="3200" b="1" spc="-1" dirty="0">
                <a:solidFill>
                  <a:srgbClr val="000000"/>
                </a:solidFill>
                <a:latin typeface="Arial"/>
              </a:rPr>
              <a:t>cultural mandate</a:t>
            </a:r>
            <a:r>
              <a:rPr lang="en-US" sz="3200" spc="-1" dirty="0">
                <a:solidFill>
                  <a:srgbClr val="000000"/>
                </a:solidFill>
                <a:latin typeface="Arial"/>
              </a:rPr>
              <a:t> </a:t>
            </a:r>
            <a:r>
              <a:rPr lang="en-US" sz="2400" spc="-1" dirty="0">
                <a:solidFill>
                  <a:srgbClr val="000000"/>
                </a:solidFill>
                <a:latin typeface="Arial"/>
              </a:rPr>
              <a:t>(Gen. 1:28)</a:t>
            </a:r>
            <a:endParaRPr lang="en-CA" sz="2400" spc="-1" dirty="0">
              <a:solidFill>
                <a:srgbClr val="000000"/>
              </a:solidFill>
              <a:latin typeface="Arial"/>
            </a:endParaRPr>
          </a:p>
          <a:p>
            <a:pPr marL="341280" indent="-341280">
              <a:lnSpc>
                <a:spcPct val="93000"/>
              </a:lnSpc>
              <a:spcBef>
                <a:spcPts val="799"/>
              </a:spcBef>
              <a:buClr>
                <a:srgbClr val="A50021"/>
              </a:buClr>
              <a:buSzPct val="60000"/>
              <a:buFont typeface="Wingdings" charset="2"/>
              <a:buChar char=""/>
              <a:tabLst>
                <a:tab pos="571320" algn="l"/>
                <a:tab pos="1485720" algn="l"/>
                <a:tab pos="2400120" algn="l"/>
                <a:tab pos="3314520" algn="l"/>
                <a:tab pos="4228920" algn="l"/>
                <a:tab pos="5143320" algn="l"/>
                <a:tab pos="6057720" algn="l"/>
                <a:tab pos="6972120" algn="l"/>
                <a:tab pos="7886520" algn="l"/>
                <a:tab pos="8800920" algn="l"/>
                <a:tab pos="9715320" algn="l"/>
              </a:tabLst>
            </a:pPr>
            <a:r>
              <a:rPr lang="en-US" sz="3200" spc="-1" dirty="0">
                <a:solidFill>
                  <a:srgbClr val="000000"/>
                </a:solidFill>
                <a:latin typeface="Arial"/>
              </a:rPr>
              <a:t>God created humans </a:t>
            </a:r>
            <a:r>
              <a:rPr lang="en-US" sz="3200" b="1" spc="-1" dirty="0">
                <a:solidFill>
                  <a:srgbClr val="000000"/>
                </a:solidFill>
                <a:latin typeface="Arial"/>
              </a:rPr>
              <a:t>in His image</a:t>
            </a:r>
            <a:endParaRPr lang="en-CA" sz="3200" spc="-1" dirty="0">
              <a:solidFill>
                <a:srgbClr val="000000"/>
              </a:solidFill>
              <a:latin typeface="Arial"/>
            </a:endParaRPr>
          </a:p>
          <a:p>
            <a:pPr marL="341280" indent="-341280">
              <a:lnSpc>
                <a:spcPct val="93000"/>
              </a:lnSpc>
              <a:spcBef>
                <a:spcPts val="799"/>
              </a:spcBef>
              <a:buClr>
                <a:srgbClr val="A50021"/>
              </a:buClr>
              <a:buSzPct val="60000"/>
              <a:buFont typeface="Wingdings" charset="2"/>
              <a:buChar char=""/>
              <a:tabLst>
                <a:tab pos="571320" algn="l"/>
                <a:tab pos="1485720" algn="l"/>
                <a:tab pos="2400120" algn="l"/>
                <a:tab pos="3314520" algn="l"/>
                <a:tab pos="4228920" algn="l"/>
                <a:tab pos="5143320" algn="l"/>
                <a:tab pos="6057720" algn="l"/>
                <a:tab pos="6972120" algn="l"/>
                <a:tab pos="7886520" algn="l"/>
                <a:tab pos="8800920" algn="l"/>
                <a:tab pos="9715320" algn="l"/>
              </a:tabLst>
            </a:pPr>
            <a:r>
              <a:rPr lang="en-US" sz="3200" spc="-1" dirty="0">
                <a:solidFill>
                  <a:srgbClr val="000000"/>
                </a:solidFill>
                <a:latin typeface="Arial"/>
              </a:rPr>
              <a:t>Creation is complex and diverse; avoid </a:t>
            </a:r>
            <a:r>
              <a:rPr lang="en-US" sz="3200" b="1" spc="-1" dirty="0">
                <a:solidFill>
                  <a:srgbClr val="000000"/>
                </a:solidFill>
                <a:latin typeface="Arial"/>
              </a:rPr>
              <a:t>reductionism</a:t>
            </a:r>
            <a:endParaRPr lang="en-CA" sz="3200" spc="-1" dirty="0">
              <a:solidFill>
                <a:srgbClr val="000000"/>
              </a:solidFill>
              <a:latin typeface="Arial"/>
            </a:endParaRPr>
          </a:p>
          <a:p>
            <a:pPr marL="341280" indent="-341280">
              <a:lnSpc>
                <a:spcPct val="93000"/>
              </a:lnSpc>
              <a:spcBef>
                <a:spcPts val="799"/>
              </a:spcBef>
              <a:buClr>
                <a:srgbClr val="A50021"/>
              </a:buClr>
              <a:buSzPct val="60000"/>
              <a:buFont typeface="Wingdings" charset="2"/>
              <a:buChar char=""/>
              <a:tabLst>
                <a:tab pos="571320" algn="l"/>
                <a:tab pos="1485720" algn="l"/>
                <a:tab pos="2400120" algn="l"/>
                <a:tab pos="3314520" algn="l"/>
                <a:tab pos="4228920" algn="l"/>
                <a:tab pos="5143320" algn="l"/>
                <a:tab pos="6057720" algn="l"/>
                <a:tab pos="6972120" algn="l"/>
                <a:tab pos="7886520" algn="l"/>
                <a:tab pos="8800920" algn="l"/>
                <a:tab pos="9715320" algn="l"/>
              </a:tabLst>
            </a:pPr>
            <a:r>
              <a:rPr lang="en-US" sz="3200" spc="-1" dirty="0">
                <a:solidFill>
                  <a:srgbClr val="000000"/>
                </a:solidFill>
                <a:latin typeface="Arial"/>
              </a:rPr>
              <a:t>God establishes a pattern of </a:t>
            </a:r>
            <a:r>
              <a:rPr lang="en-US" sz="3200" b="1" spc="-1" dirty="0">
                <a:solidFill>
                  <a:srgbClr val="000000"/>
                </a:solidFill>
                <a:latin typeface="Arial"/>
              </a:rPr>
              <a:t>sabbath rest</a:t>
            </a:r>
            <a:endParaRPr lang="en-CA" sz="3200" spc="-1" dirty="0">
              <a:solidFill>
                <a:srgbClr val="000000"/>
              </a:solidFill>
              <a:latin typeface="Arial"/>
            </a:endParaRPr>
          </a:p>
          <a:p>
            <a:pPr marL="341280" indent="-341280">
              <a:lnSpc>
                <a:spcPct val="93000"/>
              </a:lnSpc>
              <a:spcBef>
                <a:spcPts val="799"/>
              </a:spcBef>
              <a:buClr>
                <a:srgbClr val="A50021"/>
              </a:buClr>
              <a:buSzPct val="60000"/>
              <a:buFont typeface="Wingdings" charset="2"/>
              <a:buChar char=""/>
              <a:tabLst>
                <a:tab pos="571320" algn="l"/>
                <a:tab pos="1485720" algn="l"/>
                <a:tab pos="2400120" algn="l"/>
                <a:tab pos="3314520" algn="l"/>
                <a:tab pos="4228920" algn="l"/>
                <a:tab pos="5143320" algn="l"/>
                <a:tab pos="6057720" algn="l"/>
                <a:tab pos="6972120" algn="l"/>
                <a:tab pos="7886520" algn="l"/>
                <a:tab pos="8800920" algn="l"/>
                <a:tab pos="9715320" algn="l"/>
              </a:tabLst>
            </a:pPr>
            <a:r>
              <a:rPr lang="en-US" sz="3200" spc="-1" dirty="0">
                <a:solidFill>
                  <a:srgbClr val="000000"/>
                </a:solidFill>
                <a:latin typeface="Arial"/>
              </a:rPr>
              <a:t>Creation has </a:t>
            </a:r>
            <a:r>
              <a:rPr lang="en-US" sz="3200" b="1" spc="-1" dirty="0">
                <a:solidFill>
                  <a:srgbClr val="000000"/>
                </a:solidFill>
                <a:latin typeface="Arial"/>
              </a:rPr>
              <a:t>limits</a:t>
            </a:r>
            <a:r>
              <a:rPr lang="en-US" sz="3200" spc="-1" dirty="0">
                <a:solidFill>
                  <a:srgbClr val="000000"/>
                </a:solidFill>
                <a:latin typeface="Arial"/>
              </a:rPr>
              <a:t>, </a:t>
            </a:r>
            <a:r>
              <a:rPr lang="en-US" sz="3200" b="1" spc="-1" dirty="0">
                <a:solidFill>
                  <a:srgbClr val="000000"/>
                </a:solidFill>
                <a:latin typeface="Arial"/>
              </a:rPr>
              <a:t>laws</a:t>
            </a:r>
            <a:r>
              <a:rPr lang="en-US" sz="3200" spc="-1" dirty="0">
                <a:solidFill>
                  <a:srgbClr val="000000"/>
                </a:solidFill>
                <a:latin typeface="Arial"/>
              </a:rPr>
              <a:t> and </a:t>
            </a:r>
            <a:r>
              <a:rPr lang="en-US" sz="3200" b="1" spc="-1" dirty="0">
                <a:solidFill>
                  <a:srgbClr val="000000"/>
                </a:solidFill>
                <a:latin typeface="Arial"/>
              </a:rPr>
              <a:t>norms</a:t>
            </a:r>
            <a:endParaRPr lang="en-CA" sz="3200" spc="-1" dirty="0">
              <a:solidFill>
                <a:srgbClr val="000000"/>
              </a:solid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7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7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7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7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PlaceHolder 1"/>
          <p:cNvSpPr>
            <a:spLocks noGrp="1"/>
          </p:cNvSpPr>
          <p:nvPr>
            <p:ph type="title"/>
          </p:nvPr>
        </p:nvSpPr>
        <p:spPr>
          <a:xfrm>
            <a:off x="840827" y="304200"/>
            <a:ext cx="10405241" cy="609840"/>
          </a:xfrm>
          <a:prstGeom prst="rect">
            <a:avLst/>
          </a:prstGeom>
          <a:noFill/>
          <a:ln w="0">
            <a:noFill/>
          </a:ln>
        </p:spPr>
        <p:txBody>
          <a:bodyPr lIns="90000" tIns="46800" rIns="90000" bIns="46800" anchor="ctr">
            <a:noAutofit/>
          </a:bodyPr>
          <a:lstStyle/>
          <a:p>
            <a:r>
              <a:rPr lang="en-CA" sz="4000" spc="-1" dirty="0">
                <a:solidFill>
                  <a:srgbClr val="A50021"/>
                </a:solidFill>
                <a:latin typeface="Arial"/>
              </a:rPr>
              <a:t>Delight in Computing</a:t>
            </a:r>
          </a:p>
        </p:txBody>
      </p:sp>
      <p:sp>
        <p:nvSpPr>
          <p:cNvPr id="75" name="PlaceHolder 2"/>
          <p:cNvSpPr>
            <a:spLocks noGrp="1"/>
          </p:cNvSpPr>
          <p:nvPr>
            <p:ph/>
          </p:nvPr>
        </p:nvSpPr>
        <p:spPr>
          <a:xfrm>
            <a:off x="840827" y="1292772"/>
            <a:ext cx="10405241" cy="5032068"/>
          </a:xfrm>
          <a:prstGeom prst="rect">
            <a:avLst/>
          </a:prstGeom>
          <a:noFill/>
          <a:ln w="0">
            <a:noFill/>
          </a:ln>
        </p:spPr>
        <p:txBody>
          <a:bodyPr lIns="90000" tIns="46800" rIns="90000" bIns="46800" anchor="t">
            <a:noAutofit/>
          </a:bodyPr>
          <a:lstStyle/>
          <a:p>
            <a:pPr marL="342720" indent="-342720">
              <a:spcBef>
                <a:spcPts val="799"/>
              </a:spcBef>
              <a:buClr>
                <a:srgbClr val="A50021"/>
              </a:buClr>
              <a:buSzPct val="60000"/>
              <a:buFont typeface="Wingdings" charset="2"/>
              <a:buChar char=""/>
              <a:tabLst>
                <a:tab pos="571320" algn="l"/>
                <a:tab pos="1485720" algn="l"/>
                <a:tab pos="2400120" algn="l"/>
                <a:tab pos="3314520" algn="l"/>
                <a:tab pos="4228920" algn="l"/>
                <a:tab pos="5143320" algn="l"/>
                <a:tab pos="6057720" algn="l"/>
                <a:tab pos="6972120" algn="l"/>
                <a:tab pos="7886520" algn="l"/>
                <a:tab pos="8800920" algn="l"/>
                <a:tab pos="9715320" algn="l"/>
              </a:tabLst>
            </a:pPr>
            <a:r>
              <a:rPr lang="en-US" sz="3200" spc="-1" dirty="0">
                <a:solidFill>
                  <a:srgbClr val="000000"/>
                </a:solidFill>
                <a:latin typeface="Arial"/>
              </a:rPr>
              <a:t>We can also delight in God’s creation and in computing:</a:t>
            </a:r>
            <a:endParaRPr lang="en-CA" sz="3200" spc="-1" dirty="0">
              <a:solidFill>
                <a:srgbClr val="000000"/>
              </a:solidFill>
              <a:latin typeface="Arial"/>
            </a:endParaRPr>
          </a:p>
        </p:txBody>
      </p:sp>
      <p:sp>
        <p:nvSpPr>
          <p:cNvPr id="76" name="TextBox 75"/>
          <p:cNvSpPr txBox="1"/>
          <p:nvPr/>
        </p:nvSpPr>
        <p:spPr>
          <a:xfrm>
            <a:off x="1502979" y="2547310"/>
            <a:ext cx="9080936" cy="3487320"/>
          </a:xfrm>
          <a:prstGeom prst="rect">
            <a:avLst/>
          </a:prstGeom>
          <a:noFill/>
          <a:ln w="0">
            <a:noFill/>
          </a:ln>
        </p:spPr>
        <p:txBody>
          <a:bodyPr lIns="90000" tIns="45000" rIns="90000" bIns="45000" anchor="t">
            <a:noAutofit/>
          </a:bodyPr>
          <a:lstStyle/>
          <a:p>
            <a:r>
              <a:rPr lang="en-CA" sz="2400" i="1" spc="-1" dirty="0">
                <a:solidFill>
                  <a:srgbClr val="000080"/>
                </a:solidFill>
                <a:latin typeface="Arial" panose="020B0604020202020204" pitchFamily="34" charset="0"/>
                <a:cs typeface="Arial" panose="020B0604020202020204" pitchFamily="34" charset="0"/>
              </a:rPr>
              <a:t>“Why is programming fun? What delights may its practitioner expect as his reward? First is the sheer joy of making things. As the child delights in his mud pie, so the adult enjoys making things, especially things of his own design. I think this delight must be an image of God's delight in making things, a delight shown in the distinctiveness and newness of each leaf and each snowflake.”</a:t>
            </a:r>
            <a:endParaRPr lang="en-CA" sz="2400" spc="-1" dirty="0">
              <a:solidFill>
                <a:srgbClr val="FFFF00"/>
              </a:solidFill>
              <a:latin typeface="Arial" panose="020B0604020202020204" pitchFamily="34" charset="0"/>
              <a:cs typeface="Arial" panose="020B0604020202020204" pitchFamily="34" charset="0"/>
            </a:endParaRP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CA" sz="2400" spc="-1" dirty="0">
              <a:solidFill>
                <a:srgbClr val="FFFF00"/>
              </a:solidFill>
              <a:latin typeface="Arial" panose="020B0604020202020204" pitchFamily="34" charset="0"/>
              <a:cs typeface="Arial" panose="020B0604020202020204" pitchFamily="34" charset="0"/>
            </a:endParaRPr>
          </a:p>
          <a:p>
            <a:r>
              <a:rPr lang="en-CA" sz="1600" spc="-1" dirty="0">
                <a:latin typeface="Arial" panose="020B0604020202020204" pitchFamily="34" charset="0"/>
                <a:cs typeface="Arial" panose="020B0604020202020204" pitchFamily="34" charset="0"/>
              </a:rPr>
              <a:t>Frederick P. Brooks,</a:t>
            </a:r>
            <a:r>
              <a:rPr lang="en-CA" sz="1600" i="1" spc="-1" dirty="0">
                <a:latin typeface="Arial" panose="020B0604020202020204" pitchFamily="34" charset="0"/>
                <a:cs typeface="Arial" panose="020B0604020202020204" pitchFamily="34" charset="0"/>
              </a:rPr>
              <a:t> The Mythical Man-Month: Essays on Software Engineering</a:t>
            </a:r>
            <a:r>
              <a:rPr lang="en-CA" sz="1600" spc="-1" dirty="0">
                <a:latin typeface="Arial" panose="020B0604020202020204" pitchFamily="34" charset="0"/>
                <a:cs typeface="Arial" panose="020B0604020202020204" pitchFamily="34" charset="0"/>
              </a:rPr>
              <a:t>, Wiley, 1995. p. 7.</a:t>
            </a:r>
            <a:endParaRPr lang="en-CA" sz="1600" spc="-1" dirty="0">
              <a:solidFill>
                <a:srgbClr val="FFFF00"/>
              </a:solidFill>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PlaceHolder 1"/>
          <p:cNvSpPr>
            <a:spLocks noGrp="1"/>
          </p:cNvSpPr>
          <p:nvPr>
            <p:ph type="title"/>
          </p:nvPr>
        </p:nvSpPr>
        <p:spPr>
          <a:xfrm>
            <a:off x="903890" y="273600"/>
            <a:ext cx="9306550" cy="1144800"/>
          </a:xfrm>
          <a:prstGeom prst="rect">
            <a:avLst/>
          </a:prstGeom>
          <a:noFill/>
          <a:ln w="0">
            <a:noFill/>
          </a:ln>
        </p:spPr>
        <p:txBody>
          <a:bodyPr lIns="0" tIns="0" rIns="0" bIns="0" anchor="ctr">
            <a:noAutofit/>
          </a:bodyPr>
          <a:lstStyle/>
          <a:p>
            <a:r>
              <a:rPr lang="en-CA" sz="4000" spc="-1" dirty="0">
                <a:solidFill>
                  <a:srgbClr val="A50021"/>
                </a:solidFill>
                <a:latin typeface="Arial"/>
              </a:rPr>
              <a:t>Fall</a:t>
            </a:r>
            <a:endParaRPr lang="en-CA" spc="-1" dirty="0">
              <a:solidFill>
                <a:srgbClr val="A50021"/>
              </a:solidFill>
              <a:latin typeface="Arial"/>
            </a:endParaRPr>
          </a:p>
        </p:txBody>
      </p:sp>
      <p:sp>
        <p:nvSpPr>
          <p:cNvPr id="78" name="PlaceHolder 2"/>
          <p:cNvSpPr>
            <a:spLocks noGrp="1"/>
          </p:cNvSpPr>
          <p:nvPr>
            <p:ph/>
          </p:nvPr>
        </p:nvSpPr>
        <p:spPr>
          <a:xfrm>
            <a:off x="903890" y="1404000"/>
            <a:ext cx="10321158" cy="5004000"/>
          </a:xfrm>
          <a:prstGeom prst="rect">
            <a:avLst/>
          </a:prstGeom>
          <a:noFill/>
          <a:ln w="0">
            <a:noFill/>
          </a:ln>
        </p:spPr>
        <p:txBody>
          <a:bodyPr lIns="0" tIns="0" rIns="0" bIns="0" anchor="t">
            <a:noAutofit/>
          </a:bodyPr>
          <a:lstStyle/>
          <a:p>
            <a:pPr marL="342720" indent="-342720">
              <a:spcBef>
                <a:spcPts val="697"/>
              </a:spcBef>
              <a:buClr>
                <a:srgbClr val="A50021"/>
              </a:buClr>
              <a:buSzPct val="60000"/>
              <a:buFont typeface="Wingdings" charset="2"/>
              <a:buChar char=""/>
              <a:tabLst>
                <a:tab pos="571320" algn="l"/>
                <a:tab pos="1485720" algn="l"/>
                <a:tab pos="2400120" algn="l"/>
                <a:tab pos="3314520" algn="l"/>
                <a:tab pos="4228920" algn="l"/>
                <a:tab pos="5143320" algn="l"/>
                <a:tab pos="6057720" algn="l"/>
                <a:tab pos="6972120" algn="l"/>
                <a:tab pos="7886520" algn="l"/>
                <a:tab pos="8800920" algn="l"/>
                <a:tab pos="9715320" algn="l"/>
              </a:tabLst>
            </a:pPr>
            <a:r>
              <a:rPr lang="en-CA" sz="3200" spc="-1" dirty="0">
                <a:solidFill>
                  <a:srgbClr val="000000"/>
                </a:solidFill>
                <a:latin typeface="Arial"/>
              </a:rPr>
              <a:t>After the fall, creation fell under a curse</a:t>
            </a:r>
          </a:p>
          <a:p>
            <a:pPr marL="742680" lvl="1" indent="-285480">
              <a:spcBef>
                <a:spcPts val="697"/>
              </a:spcBef>
              <a:buClr>
                <a:srgbClr val="00A4DE"/>
              </a:buClr>
              <a:buSzPct val="55000"/>
              <a:buFont typeface="Wingdings" charset="2"/>
              <a:buChar char=""/>
              <a:tabLst>
                <a:tab pos="171360" algn="l"/>
                <a:tab pos="1085760" algn="l"/>
                <a:tab pos="2000160" algn="l"/>
                <a:tab pos="2914560" algn="l"/>
                <a:tab pos="3828960" algn="l"/>
                <a:tab pos="4743360" algn="l"/>
                <a:tab pos="5657760" algn="l"/>
                <a:tab pos="6572160" algn="l"/>
                <a:tab pos="7486560" algn="l"/>
                <a:tab pos="8400960" algn="l"/>
                <a:tab pos="9315360" algn="l"/>
              </a:tabLst>
            </a:pPr>
            <a:r>
              <a:rPr lang="en-CA" sz="2800" spc="-1" dirty="0">
                <a:solidFill>
                  <a:srgbClr val="000000"/>
                </a:solidFill>
                <a:latin typeface="Arial"/>
              </a:rPr>
              <a:t>“the whole creation has been groaning...” </a:t>
            </a:r>
            <a:r>
              <a:rPr lang="en-CA" sz="2000" spc="-1" dirty="0">
                <a:solidFill>
                  <a:srgbClr val="000000"/>
                </a:solidFill>
                <a:latin typeface="Arial"/>
              </a:rPr>
              <a:t>(Rom. 8:22)</a:t>
            </a:r>
          </a:p>
          <a:p>
            <a:pPr marL="1143000" lvl="2" indent="-228600">
              <a:spcBef>
                <a:spcPts val="598"/>
              </a:spcBef>
              <a:buClr>
                <a:srgbClr val="A50021"/>
              </a:buClr>
              <a:buSzPct val="50000"/>
              <a:buFont typeface="Wingdings" charset="2"/>
              <a:buChar char=""/>
              <a:tabLst>
                <a:tab pos="685800" algn="l"/>
                <a:tab pos="1600200" algn="l"/>
                <a:tab pos="2514600" algn="l"/>
                <a:tab pos="3429000" algn="l"/>
                <a:tab pos="4343400" algn="l"/>
                <a:tab pos="5257800" algn="l"/>
                <a:tab pos="6172200" algn="l"/>
                <a:tab pos="7086600" algn="l"/>
                <a:tab pos="8001000" algn="l"/>
                <a:tab pos="8915400" algn="l"/>
              </a:tabLst>
            </a:pPr>
            <a:r>
              <a:rPr lang="en-CA" sz="2400" spc="-1" dirty="0">
                <a:solidFill>
                  <a:srgbClr val="000000"/>
                </a:solidFill>
                <a:latin typeface="Arial"/>
              </a:rPr>
              <a:t>How are computers affected by the fall?</a:t>
            </a:r>
          </a:p>
          <a:p>
            <a:pPr marL="742680" lvl="1" indent="-285480">
              <a:spcBef>
                <a:spcPts val="697"/>
              </a:spcBef>
              <a:buClr>
                <a:srgbClr val="00A4DE"/>
              </a:buClr>
              <a:buSzPct val="55000"/>
              <a:buFont typeface="Wingdings" charset="2"/>
              <a:buChar char=""/>
              <a:tabLst>
                <a:tab pos="171360" algn="l"/>
                <a:tab pos="1085760" algn="l"/>
                <a:tab pos="2000160" algn="l"/>
                <a:tab pos="2914560" algn="l"/>
                <a:tab pos="3828960" algn="l"/>
                <a:tab pos="4743360" algn="l"/>
                <a:tab pos="5657760" algn="l"/>
                <a:tab pos="6572160" algn="l"/>
                <a:tab pos="7486560" algn="l"/>
                <a:tab pos="8400960" algn="l"/>
                <a:tab pos="9315360" algn="l"/>
              </a:tabLst>
            </a:pPr>
            <a:endParaRPr lang="en-CA" sz="2400" spc="-1" dirty="0">
              <a:solidFill>
                <a:srgbClr val="000000"/>
              </a:solidFill>
              <a:latin typeface="Arial"/>
            </a:endParaRPr>
          </a:p>
          <a:p>
            <a:pPr marL="342720" indent="-342720">
              <a:spcBef>
                <a:spcPts val="697"/>
              </a:spcBef>
              <a:buClr>
                <a:srgbClr val="A50021"/>
              </a:buClr>
              <a:buSzPct val="60000"/>
              <a:buFont typeface="Wingdings" charset="2"/>
              <a:buChar char=""/>
              <a:tabLst>
                <a:tab pos="571320" algn="l"/>
                <a:tab pos="1485720" algn="l"/>
                <a:tab pos="2400120" algn="l"/>
                <a:tab pos="3314520" algn="l"/>
                <a:tab pos="4228920" algn="l"/>
                <a:tab pos="5143320" algn="l"/>
                <a:tab pos="6057720" algn="l"/>
                <a:tab pos="6972120" algn="l"/>
                <a:tab pos="7886520" algn="l"/>
                <a:tab pos="8800920" algn="l"/>
                <a:tab pos="9715320" algn="l"/>
              </a:tabLst>
            </a:pPr>
            <a:r>
              <a:rPr lang="en-CA" sz="3200" spc="-1" dirty="0">
                <a:solidFill>
                  <a:srgbClr val="000000"/>
                </a:solidFill>
                <a:latin typeface="Arial"/>
              </a:rPr>
              <a:t>Computer technology is a </a:t>
            </a:r>
            <a:r>
              <a:rPr lang="en-CA" sz="3200" b="1" spc="-1" dirty="0">
                <a:solidFill>
                  <a:srgbClr val="000000"/>
                </a:solidFill>
                <a:latin typeface="Arial"/>
              </a:rPr>
              <a:t>human cultural activity</a:t>
            </a:r>
            <a:endParaRPr lang="en-CA" sz="3200" spc="-1" dirty="0">
              <a:solidFill>
                <a:srgbClr val="000000"/>
              </a:solidFill>
              <a:latin typeface="Arial"/>
            </a:endParaRPr>
          </a:p>
          <a:p>
            <a:pPr marL="742680" lvl="1" indent="-285480">
              <a:spcBef>
                <a:spcPts val="697"/>
              </a:spcBef>
              <a:buClr>
                <a:srgbClr val="00A4DE"/>
              </a:buClr>
              <a:buSzPct val="55000"/>
              <a:buFont typeface="Wingdings" charset="2"/>
              <a:buChar char=""/>
              <a:tabLst>
                <a:tab pos="171360" algn="l"/>
                <a:tab pos="1085760" algn="l"/>
                <a:tab pos="2000160" algn="l"/>
                <a:tab pos="2914560" algn="l"/>
                <a:tab pos="3828960" algn="l"/>
                <a:tab pos="4743360" algn="l"/>
                <a:tab pos="5657760" algn="l"/>
                <a:tab pos="6572160" algn="l"/>
                <a:tab pos="7486560" algn="l"/>
                <a:tab pos="8400960" algn="l"/>
                <a:tab pos="9315360" algn="l"/>
              </a:tabLst>
            </a:pPr>
            <a:r>
              <a:rPr lang="en-CA" sz="2800" spc="-1" dirty="0">
                <a:solidFill>
                  <a:srgbClr val="000000"/>
                </a:solidFill>
                <a:latin typeface="Arial"/>
              </a:rPr>
              <a:t>sinful human beings misdirect technology</a:t>
            </a:r>
          </a:p>
          <a:p>
            <a:pPr marL="1143000" lvl="2" indent="-228600">
              <a:spcBef>
                <a:spcPts val="598"/>
              </a:spcBef>
              <a:buClr>
                <a:srgbClr val="A50021"/>
              </a:buClr>
              <a:buSzPct val="50000"/>
              <a:buFont typeface="Wingdings" charset="2"/>
              <a:buChar char=""/>
              <a:tabLst>
                <a:tab pos="685800" algn="l"/>
                <a:tab pos="1600200" algn="l"/>
                <a:tab pos="2514600" algn="l"/>
                <a:tab pos="3429000" algn="l"/>
                <a:tab pos="4343400" algn="l"/>
                <a:tab pos="5257800" algn="l"/>
                <a:tab pos="6172200" algn="l"/>
                <a:tab pos="7086600" algn="l"/>
                <a:tab pos="8001000" algn="l"/>
                <a:tab pos="8915400" algn="l"/>
              </a:tabLst>
            </a:pPr>
            <a:r>
              <a:rPr lang="en-CA" sz="2800" i="1" spc="-1" dirty="0">
                <a:solidFill>
                  <a:srgbClr val="000000"/>
                </a:solidFill>
                <a:latin typeface="Arial"/>
              </a:rPr>
              <a:t>structure</a:t>
            </a:r>
            <a:r>
              <a:rPr lang="en-CA" sz="2800" spc="-1" dirty="0">
                <a:solidFill>
                  <a:srgbClr val="000000"/>
                </a:solidFill>
                <a:latin typeface="Arial"/>
              </a:rPr>
              <a:t> and </a:t>
            </a:r>
            <a:r>
              <a:rPr lang="en-CA" sz="2800" i="1" spc="-1" dirty="0">
                <a:solidFill>
                  <a:srgbClr val="000000"/>
                </a:solidFill>
                <a:latin typeface="Arial"/>
              </a:rPr>
              <a:t>direction</a:t>
            </a:r>
            <a:endParaRPr lang="en-CA" sz="2800" spc="-1" dirty="0">
              <a:solidFill>
                <a:srgbClr val="000000"/>
              </a:solidFill>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PlaceHolder 1"/>
          <p:cNvSpPr>
            <a:spLocks noGrp="1"/>
          </p:cNvSpPr>
          <p:nvPr>
            <p:ph type="title"/>
          </p:nvPr>
        </p:nvSpPr>
        <p:spPr>
          <a:xfrm>
            <a:off x="903890" y="304200"/>
            <a:ext cx="9306910" cy="609840"/>
          </a:xfrm>
          <a:prstGeom prst="rect">
            <a:avLst/>
          </a:prstGeom>
          <a:noFill/>
          <a:ln w="0">
            <a:noFill/>
          </a:ln>
        </p:spPr>
        <p:txBody>
          <a:bodyPr lIns="90000" tIns="46800" rIns="90000" bIns="46800" anchor="ctr">
            <a:noAutofit/>
          </a:bodyPr>
          <a:lstStyle/>
          <a:p>
            <a:r>
              <a:rPr lang="en-US" sz="4000" spc="-1" dirty="0">
                <a:solidFill>
                  <a:srgbClr val="A50021"/>
                </a:solidFill>
                <a:latin typeface="Arial"/>
              </a:rPr>
              <a:t>Technicism</a:t>
            </a:r>
            <a:endParaRPr lang="en-CA" sz="4000" spc="-1" dirty="0">
              <a:solidFill>
                <a:srgbClr val="A50021"/>
              </a:solidFill>
              <a:latin typeface="Arial"/>
            </a:endParaRPr>
          </a:p>
        </p:txBody>
      </p:sp>
      <p:sp>
        <p:nvSpPr>
          <p:cNvPr id="80" name="PlaceHolder 2"/>
          <p:cNvSpPr>
            <a:spLocks noGrp="1"/>
          </p:cNvSpPr>
          <p:nvPr>
            <p:ph/>
          </p:nvPr>
        </p:nvSpPr>
        <p:spPr>
          <a:xfrm>
            <a:off x="903890" y="1235676"/>
            <a:ext cx="6633732" cy="5162604"/>
          </a:xfrm>
          <a:prstGeom prst="rect">
            <a:avLst/>
          </a:prstGeom>
          <a:noFill/>
          <a:ln w="0">
            <a:noFill/>
          </a:ln>
        </p:spPr>
        <p:txBody>
          <a:bodyPr lIns="90000" tIns="46800" rIns="90000" bIns="46800" anchor="t">
            <a:noAutofit/>
          </a:bodyPr>
          <a:lstStyle/>
          <a:p>
            <a:pPr marL="342720" indent="-342720">
              <a:spcBef>
                <a:spcPts val="799"/>
              </a:spcBef>
              <a:buClr>
                <a:srgbClr val="A50021"/>
              </a:buClr>
              <a:buSzPct val="60000"/>
              <a:buFont typeface="Wingdings" charset="2"/>
              <a:buChar char=""/>
              <a:tabLst>
                <a:tab pos="571320" algn="l"/>
                <a:tab pos="1485720" algn="l"/>
                <a:tab pos="2400120" algn="l"/>
                <a:tab pos="3314520" algn="l"/>
                <a:tab pos="4228920" algn="l"/>
                <a:tab pos="5143320" algn="l"/>
                <a:tab pos="6057720" algn="l"/>
                <a:tab pos="6972120" algn="l"/>
                <a:tab pos="7886520" algn="l"/>
                <a:tab pos="8800920" algn="l"/>
                <a:tab pos="9715320" algn="l"/>
              </a:tabLst>
            </a:pPr>
            <a:r>
              <a:rPr lang="en-US" sz="3200" b="1" spc="-1" dirty="0">
                <a:latin typeface="Arial"/>
              </a:rPr>
              <a:t>Technicism</a:t>
            </a:r>
            <a:r>
              <a:rPr lang="en-US" sz="3200" spc="-1" dirty="0">
                <a:latin typeface="Arial"/>
              </a:rPr>
              <a:t> is the secularized faith in technology as savior or rescuer of the human condition</a:t>
            </a:r>
            <a:endParaRPr lang="en-CA" sz="3200" spc="-1" dirty="0">
              <a:solidFill>
                <a:srgbClr val="000000"/>
              </a:solidFill>
              <a:latin typeface="Arial"/>
            </a:endParaRPr>
          </a:p>
          <a:p>
            <a:pPr marL="342720" indent="-342720">
              <a:spcBef>
                <a:spcPts val="799"/>
              </a:spcBef>
              <a:buClr>
                <a:srgbClr val="A50021"/>
              </a:buClr>
              <a:buSzPct val="60000"/>
              <a:buFont typeface="Wingdings" charset="2"/>
              <a:buChar char=""/>
              <a:tabLst>
                <a:tab pos="571320" algn="l"/>
                <a:tab pos="1485720" algn="l"/>
                <a:tab pos="2400120" algn="l"/>
                <a:tab pos="3314520" algn="l"/>
                <a:tab pos="4228920" algn="l"/>
                <a:tab pos="5143320" algn="l"/>
                <a:tab pos="6057720" algn="l"/>
                <a:tab pos="6972120" algn="l"/>
                <a:tab pos="7886520" algn="l"/>
                <a:tab pos="8800920" algn="l"/>
                <a:tab pos="9715320" algn="l"/>
              </a:tabLst>
            </a:pPr>
            <a:r>
              <a:rPr lang="en-US" sz="3200" spc="-1" dirty="0">
                <a:latin typeface="Arial"/>
              </a:rPr>
              <a:t>This is a form of </a:t>
            </a:r>
            <a:r>
              <a:rPr lang="en-US" sz="3200" b="1" spc="-1" dirty="0">
                <a:latin typeface="Arial"/>
              </a:rPr>
              <a:t>idolatry</a:t>
            </a:r>
            <a:endParaRPr lang="en-CA" sz="3200" spc="-1" dirty="0">
              <a:solidFill>
                <a:srgbClr val="000000"/>
              </a:solidFill>
              <a:latin typeface="Arial"/>
            </a:endParaRPr>
          </a:p>
          <a:p>
            <a:pPr marL="742680" lvl="1" indent="-285480">
              <a:spcBef>
                <a:spcPts val="697"/>
              </a:spcBef>
              <a:buClr>
                <a:srgbClr val="00A4DE"/>
              </a:buClr>
              <a:buSzPct val="55000"/>
              <a:buFont typeface="Wingdings" charset="2"/>
              <a:buChar char=""/>
              <a:tabLst>
                <a:tab pos="171360" algn="l"/>
                <a:tab pos="1085760" algn="l"/>
                <a:tab pos="2000160" algn="l"/>
                <a:tab pos="2914560" algn="l"/>
                <a:tab pos="3828960" algn="l"/>
                <a:tab pos="4743360" algn="l"/>
                <a:tab pos="5657760" algn="l"/>
                <a:tab pos="6572160" algn="l"/>
                <a:tab pos="7486560" algn="l"/>
                <a:tab pos="8400960" algn="l"/>
                <a:tab pos="9315360" algn="l"/>
              </a:tabLst>
            </a:pPr>
            <a:r>
              <a:rPr lang="en-US" sz="2800" spc="-1" dirty="0">
                <a:latin typeface="Arial"/>
              </a:rPr>
              <a:t>looking to created things rather than to the creator</a:t>
            </a:r>
            <a:endParaRPr lang="en-CA" sz="2800" spc="-1" dirty="0">
              <a:solidFill>
                <a:srgbClr val="000000"/>
              </a:solidFill>
              <a:latin typeface="Arial"/>
            </a:endParaRPr>
          </a:p>
          <a:p>
            <a:pPr marL="342720" indent="-342720">
              <a:spcBef>
                <a:spcPts val="697"/>
              </a:spcBef>
              <a:buClr>
                <a:srgbClr val="A50021"/>
              </a:buClr>
              <a:buSzPct val="60000"/>
              <a:buFont typeface="Wingdings" charset="2"/>
              <a:buChar char=""/>
              <a:tabLst>
                <a:tab pos="571320" algn="l"/>
                <a:tab pos="1485720" algn="l"/>
                <a:tab pos="2400120" algn="l"/>
                <a:tab pos="3314520" algn="l"/>
                <a:tab pos="4228920" algn="l"/>
                <a:tab pos="5143320" algn="l"/>
                <a:tab pos="6057720" algn="l"/>
                <a:tab pos="6972120" algn="l"/>
                <a:tab pos="7886520" algn="l"/>
                <a:tab pos="8800920" algn="l"/>
                <a:tab pos="9715320" algn="l"/>
              </a:tabLst>
            </a:pPr>
            <a:r>
              <a:rPr lang="en-US" sz="3200" spc="-1" dirty="0">
                <a:latin typeface="Arial"/>
              </a:rPr>
              <a:t>Modern day “Tower of Babel”</a:t>
            </a:r>
            <a:endParaRPr lang="en-CA" sz="3200" spc="-1" dirty="0">
              <a:solidFill>
                <a:srgbClr val="000000"/>
              </a:solidFill>
              <a:latin typeface="Arial"/>
            </a:endParaRPr>
          </a:p>
        </p:txBody>
      </p:sp>
      <p:pic>
        <p:nvPicPr>
          <p:cNvPr id="81" name="Picture 80"/>
          <p:cNvPicPr/>
          <p:nvPr/>
        </p:nvPicPr>
        <p:blipFill>
          <a:blip r:embed="rId2"/>
          <a:stretch/>
        </p:blipFill>
        <p:spPr>
          <a:xfrm>
            <a:off x="7537622" y="1379813"/>
            <a:ext cx="4127670" cy="3019194"/>
          </a:xfrm>
          <a:prstGeom prst="rect">
            <a:avLst/>
          </a:prstGeom>
          <a:ln w="0">
            <a:noFill/>
          </a:ln>
        </p:spPr>
      </p:pic>
      <p:sp>
        <p:nvSpPr>
          <p:cNvPr id="82" name="TextBox 81"/>
          <p:cNvSpPr txBox="1"/>
          <p:nvPr/>
        </p:nvSpPr>
        <p:spPr>
          <a:xfrm>
            <a:off x="8001257" y="4587871"/>
            <a:ext cx="3200400" cy="401400"/>
          </a:xfrm>
          <a:prstGeom prst="rect">
            <a:avLst/>
          </a:prstGeom>
          <a:noFill/>
          <a:ln w="0">
            <a:noFill/>
          </a:ln>
        </p:spPr>
        <p:txBody>
          <a:bodyPr lIns="90000" tIns="45000" rIns="90000" bIns="45000" anchor="t">
            <a:no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CA" sz="1100" spc="-1" dirty="0">
                <a:solidFill>
                  <a:srgbClr val="333333"/>
                </a:solidFill>
                <a:latin typeface="Arial"/>
              </a:rPr>
              <a:t>Pieter Brueghel the Elder (1526/1530–1569) [Public domain] via Wikimedia Commons</a:t>
            </a:r>
            <a:endParaRPr lang="en-CA" sz="1100" spc="-1" dirty="0">
              <a:solidFill>
                <a:srgbClr val="FFFF00"/>
              </a:solidFill>
              <a:latin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PlaceHolder 1"/>
          <p:cNvSpPr>
            <a:spLocks noGrp="1"/>
          </p:cNvSpPr>
          <p:nvPr>
            <p:ph type="title"/>
          </p:nvPr>
        </p:nvSpPr>
        <p:spPr>
          <a:xfrm>
            <a:off x="914399" y="201600"/>
            <a:ext cx="10404389" cy="1144800"/>
          </a:xfrm>
          <a:prstGeom prst="rect">
            <a:avLst/>
          </a:prstGeom>
          <a:noFill/>
          <a:ln w="0">
            <a:noFill/>
          </a:ln>
        </p:spPr>
        <p:txBody>
          <a:bodyPr lIns="0" tIns="0" rIns="0" bIns="0" anchor="ctr">
            <a:noAutofit/>
          </a:bodyPr>
          <a:lstStyle/>
          <a:p>
            <a:r>
              <a:rPr lang="en-CA" sz="4000" spc="-1" dirty="0">
                <a:solidFill>
                  <a:srgbClr val="A50021"/>
                </a:solidFill>
                <a:latin typeface="Arial"/>
              </a:rPr>
              <a:t>Redemption: All things in Christ</a:t>
            </a:r>
          </a:p>
        </p:txBody>
      </p:sp>
      <p:sp>
        <p:nvSpPr>
          <p:cNvPr id="84" name="PlaceHolder 2"/>
          <p:cNvSpPr>
            <a:spLocks noGrp="1"/>
          </p:cNvSpPr>
          <p:nvPr>
            <p:ph/>
          </p:nvPr>
        </p:nvSpPr>
        <p:spPr>
          <a:xfrm>
            <a:off x="893805" y="4026065"/>
            <a:ext cx="10404389" cy="2386440"/>
          </a:xfrm>
          <a:prstGeom prst="rect">
            <a:avLst/>
          </a:prstGeom>
          <a:noFill/>
          <a:ln w="0">
            <a:noFill/>
          </a:ln>
        </p:spPr>
        <p:txBody>
          <a:bodyPr lIns="0" tIns="0" rIns="0" bIns="0" anchor="t">
            <a:noAutofit/>
          </a:bodyPr>
          <a:lstStyle/>
          <a:p>
            <a:pPr marL="342720" indent="-342720">
              <a:spcBef>
                <a:spcPts val="697"/>
              </a:spcBef>
              <a:buClr>
                <a:srgbClr val="A50021"/>
              </a:buClr>
              <a:buSzPct val="60000"/>
              <a:buFont typeface="Wingdings" charset="2"/>
              <a:buChar char=""/>
              <a:tabLst>
                <a:tab pos="571320" algn="l"/>
                <a:tab pos="1485720" algn="l"/>
                <a:tab pos="2400120" algn="l"/>
                <a:tab pos="3314520" algn="l"/>
                <a:tab pos="4228920" algn="l"/>
                <a:tab pos="5143320" algn="l"/>
                <a:tab pos="6057720" algn="l"/>
                <a:tab pos="6972120" algn="l"/>
                <a:tab pos="7886520" algn="l"/>
                <a:tab pos="8800920" algn="l"/>
                <a:tab pos="9715320" algn="l"/>
              </a:tabLst>
            </a:pPr>
            <a:r>
              <a:rPr lang="en-CA" sz="2800" spc="-1" dirty="0">
                <a:solidFill>
                  <a:srgbClr val="000000"/>
                </a:solidFill>
                <a:latin typeface="Arial"/>
              </a:rPr>
              <a:t>“All Things” includes computer technology!</a:t>
            </a:r>
          </a:p>
          <a:p>
            <a:pPr marL="342720" indent="-342720">
              <a:spcBef>
                <a:spcPts val="697"/>
              </a:spcBef>
              <a:buClr>
                <a:srgbClr val="A50021"/>
              </a:buClr>
              <a:buSzPct val="60000"/>
              <a:buFont typeface="Wingdings" charset="2"/>
              <a:buChar char=""/>
              <a:tabLst>
                <a:tab pos="571320" algn="l"/>
                <a:tab pos="1485720" algn="l"/>
                <a:tab pos="2400120" algn="l"/>
                <a:tab pos="3314520" algn="l"/>
                <a:tab pos="4228920" algn="l"/>
                <a:tab pos="5143320" algn="l"/>
                <a:tab pos="6057720" algn="l"/>
                <a:tab pos="6972120" algn="l"/>
                <a:tab pos="7886520" algn="l"/>
                <a:tab pos="8800920" algn="l"/>
                <a:tab pos="9715320" algn="l"/>
              </a:tabLst>
            </a:pPr>
            <a:r>
              <a:rPr lang="en-CA" sz="2800" spc="-1" dirty="0">
                <a:solidFill>
                  <a:srgbClr val="000000"/>
                </a:solidFill>
                <a:latin typeface="Arial"/>
              </a:rPr>
              <a:t>We are called to be </a:t>
            </a:r>
            <a:r>
              <a:rPr lang="en-CA" sz="2800" b="1" spc="-1" dirty="0">
                <a:solidFill>
                  <a:srgbClr val="000000"/>
                </a:solidFill>
                <a:latin typeface="Arial"/>
              </a:rPr>
              <a:t>agents of Shalom</a:t>
            </a:r>
            <a:endParaRPr lang="en-CA" sz="2800" spc="-1" dirty="0">
              <a:solidFill>
                <a:srgbClr val="000000"/>
              </a:solidFill>
              <a:latin typeface="Arial"/>
            </a:endParaRPr>
          </a:p>
          <a:p>
            <a:pPr marL="742680" lvl="1" indent="-285480">
              <a:spcBef>
                <a:spcPts val="697"/>
              </a:spcBef>
              <a:buClr>
                <a:srgbClr val="00A4DE"/>
              </a:buClr>
              <a:buSzPct val="55000"/>
              <a:buFont typeface="Wingdings" charset="2"/>
              <a:buChar char=""/>
              <a:tabLst>
                <a:tab pos="171360" algn="l"/>
                <a:tab pos="1085760" algn="l"/>
                <a:tab pos="2000160" algn="l"/>
                <a:tab pos="2914560" algn="l"/>
                <a:tab pos="3828960" algn="l"/>
                <a:tab pos="4743360" algn="l"/>
                <a:tab pos="5657760" algn="l"/>
                <a:tab pos="6572160" algn="l"/>
                <a:tab pos="7486560" algn="l"/>
                <a:tab pos="8400960" algn="l"/>
                <a:tab pos="9315360" algn="l"/>
              </a:tabLst>
            </a:pPr>
            <a:r>
              <a:rPr lang="en-CA" sz="2400" spc="-1" dirty="0">
                <a:solidFill>
                  <a:srgbClr val="000000"/>
                </a:solidFill>
                <a:latin typeface="Arial"/>
              </a:rPr>
              <a:t>How do we shape </a:t>
            </a:r>
            <a:r>
              <a:rPr lang="en-CA" sz="2400" b="1" spc="-1" dirty="0">
                <a:solidFill>
                  <a:srgbClr val="000000"/>
                </a:solidFill>
                <a:latin typeface="Arial"/>
              </a:rPr>
              <a:t>responsible technology</a:t>
            </a:r>
            <a:r>
              <a:rPr lang="en-CA" sz="2400" spc="-1" dirty="0">
                <a:solidFill>
                  <a:srgbClr val="000000"/>
                </a:solidFill>
                <a:latin typeface="Arial"/>
              </a:rPr>
              <a:t>?</a:t>
            </a:r>
          </a:p>
          <a:p>
            <a:pPr marL="1143000" lvl="2" indent="-228600">
              <a:spcBef>
                <a:spcPts val="598"/>
              </a:spcBef>
              <a:buClr>
                <a:srgbClr val="A50021"/>
              </a:buClr>
              <a:buSzPct val="50000"/>
              <a:buFont typeface="Wingdings" charset="2"/>
              <a:buChar char=""/>
              <a:tabLst>
                <a:tab pos="685800" algn="l"/>
                <a:tab pos="1600200" algn="l"/>
                <a:tab pos="2514600" algn="l"/>
                <a:tab pos="3429000" algn="l"/>
                <a:tab pos="4343400" algn="l"/>
                <a:tab pos="5257800" algn="l"/>
                <a:tab pos="6172200" algn="l"/>
                <a:tab pos="7086600" algn="l"/>
                <a:tab pos="8001000" algn="l"/>
                <a:tab pos="8915400" algn="l"/>
              </a:tabLst>
            </a:pPr>
            <a:r>
              <a:rPr lang="en-CA" sz="2000" spc="-1" dirty="0">
                <a:solidFill>
                  <a:srgbClr val="000000"/>
                </a:solidFill>
                <a:latin typeface="Arial"/>
              </a:rPr>
              <a:t>Discerning Biblical norms and creational norms as guide rails: Cultural, linguistic, social, economic, aesthetic, juridical, moral and faith norms</a:t>
            </a:r>
          </a:p>
        </p:txBody>
      </p:sp>
      <p:sp>
        <p:nvSpPr>
          <p:cNvPr id="85" name="TextBox 84"/>
          <p:cNvSpPr txBox="1"/>
          <p:nvPr/>
        </p:nvSpPr>
        <p:spPr>
          <a:xfrm>
            <a:off x="1124465" y="1224000"/>
            <a:ext cx="10153136" cy="2384280"/>
          </a:xfrm>
          <a:prstGeom prst="rect">
            <a:avLst/>
          </a:prstGeom>
          <a:noFill/>
          <a:ln w="0">
            <a:noFill/>
          </a:ln>
        </p:spPr>
        <p:txBody>
          <a:bodyPr lIns="90000" tIns="45000" rIns="90000" bIns="45000" anchor="t">
            <a:noAutofit/>
          </a:bodyPr>
          <a:lstStyle/>
          <a:p>
            <a:r>
              <a:rPr lang="en-CA" sz="2000" i="1" spc="-1" dirty="0">
                <a:solidFill>
                  <a:srgbClr val="000080"/>
                </a:solidFill>
                <a:latin typeface="Arial"/>
              </a:rPr>
              <a:t>For in him all things were created: things in heaven and on earth, visible and invisible, whether thrones or powers or rulers or authorities; all things have been created through him and for him. He is before all things, and in him all things hold together. And he is the head of the body, the church; he is the beginning and the firstborn from among the dead, so that in everything he might have the supremacy. For God was pleased to have all his fullness dwell in him, and through him to reconcile to himself all things, whether things on earth or things in heaven, by making peace through his blood, shed on the cross. </a:t>
            </a:r>
            <a:r>
              <a:rPr lang="en-CA" sz="2000" spc="-1" dirty="0">
                <a:solidFill>
                  <a:srgbClr val="000080"/>
                </a:solidFill>
                <a:latin typeface="Arial"/>
              </a:rPr>
              <a:t>(Col. 1:16-20)</a:t>
            </a:r>
            <a:endParaRPr lang="en-CA" sz="2000" spc="-1" dirty="0">
              <a:solidFill>
                <a:srgbClr val="FFFF00"/>
              </a:solidFill>
              <a:latin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PlaceHolder 1"/>
          <p:cNvSpPr>
            <a:spLocks noGrp="1"/>
          </p:cNvSpPr>
          <p:nvPr>
            <p:ph/>
          </p:nvPr>
        </p:nvSpPr>
        <p:spPr>
          <a:xfrm>
            <a:off x="951469" y="1600200"/>
            <a:ext cx="10008973" cy="4525920"/>
          </a:xfrm>
          <a:prstGeom prst="rect">
            <a:avLst/>
          </a:prstGeom>
          <a:noFill/>
          <a:ln w="0">
            <a:noFill/>
          </a:ln>
        </p:spPr>
        <p:txBody>
          <a:bodyPr lIns="0" tIns="0" rIns="0" bIns="0" anchor="t">
            <a:noAutofit/>
          </a:bodyPr>
          <a:lstStyle/>
          <a:p>
            <a:pPr marL="342720" indent="-342720">
              <a:spcBef>
                <a:spcPts val="697"/>
              </a:spcBef>
              <a:buClr>
                <a:srgbClr val="A50021"/>
              </a:buClr>
              <a:buSzPct val="60000"/>
              <a:buFont typeface="Wingdings" charset="2"/>
              <a:buChar char=""/>
              <a:tabLst>
                <a:tab pos="571320" algn="l"/>
                <a:tab pos="1485720" algn="l"/>
                <a:tab pos="2400120" algn="l"/>
                <a:tab pos="3314520" algn="l"/>
                <a:tab pos="4228920" algn="l"/>
                <a:tab pos="5143320" algn="l"/>
                <a:tab pos="6057720" algn="l"/>
                <a:tab pos="6972120" algn="l"/>
                <a:tab pos="7886520" algn="l"/>
                <a:tab pos="8800920" algn="l"/>
                <a:tab pos="9715320" algn="l"/>
              </a:tabLst>
            </a:pPr>
            <a:r>
              <a:rPr lang="en-CA" sz="2400" spc="-1" dirty="0">
                <a:solidFill>
                  <a:srgbClr val="000000"/>
                </a:solidFill>
                <a:latin typeface="Arial"/>
              </a:rPr>
              <a:t>Cultural Appropriateness</a:t>
            </a:r>
          </a:p>
          <a:p>
            <a:pPr marL="742680" lvl="1" indent="-285480">
              <a:spcBef>
                <a:spcPts val="697"/>
              </a:spcBef>
              <a:buClr>
                <a:srgbClr val="00A4DE"/>
              </a:buClr>
              <a:buSzPct val="55000"/>
              <a:buFont typeface="Wingdings" charset="2"/>
              <a:buChar char=""/>
              <a:tabLst>
                <a:tab pos="171360" algn="l"/>
                <a:tab pos="1085760" algn="l"/>
                <a:tab pos="2000160" algn="l"/>
                <a:tab pos="2914560" algn="l"/>
                <a:tab pos="3828960" algn="l"/>
                <a:tab pos="4743360" algn="l"/>
                <a:tab pos="5657760" algn="l"/>
                <a:tab pos="6572160" algn="l"/>
                <a:tab pos="7486560" algn="l"/>
                <a:tab pos="8400960" algn="l"/>
                <a:tab pos="9315360" algn="l"/>
              </a:tabLst>
            </a:pPr>
            <a:r>
              <a:rPr lang="en-CA" sz="2000" spc="-1" dirty="0">
                <a:solidFill>
                  <a:srgbClr val="000000"/>
                </a:solidFill>
                <a:latin typeface="Arial"/>
              </a:rPr>
              <a:t>design ought to fit the culture into which it is introduced</a:t>
            </a:r>
          </a:p>
          <a:p>
            <a:pPr marL="742680" lvl="1" indent="-285480">
              <a:spcBef>
                <a:spcPts val="697"/>
              </a:spcBef>
              <a:buClr>
                <a:srgbClr val="00A4DE"/>
              </a:buClr>
              <a:buSzPct val="55000"/>
              <a:buFont typeface="Wingdings" charset="2"/>
              <a:buChar char=""/>
              <a:tabLst>
                <a:tab pos="171360" algn="l"/>
                <a:tab pos="1085760" algn="l"/>
                <a:tab pos="2000160" algn="l"/>
                <a:tab pos="2914560" algn="l"/>
                <a:tab pos="3828960" algn="l"/>
                <a:tab pos="4743360" algn="l"/>
                <a:tab pos="5657760" algn="l"/>
                <a:tab pos="6572160" algn="l"/>
                <a:tab pos="7486560" algn="l"/>
                <a:tab pos="8400960" algn="l"/>
                <a:tab pos="9315360" algn="l"/>
              </a:tabLst>
            </a:pPr>
            <a:r>
              <a:rPr lang="en-CA" sz="2000" spc="-1" dirty="0">
                <a:solidFill>
                  <a:srgbClr val="000000"/>
                </a:solidFill>
                <a:latin typeface="Arial"/>
              </a:rPr>
              <a:t>Should alleviate burdens, preserving what is good</a:t>
            </a:r>
          </a:p>
          <a:p>
            <a:pPr marL="342720" indent="-342720">
              <a:spcBef>
                <a:spcPts val="697"/>
              </a:spcBef>
              <a:buClr>
                <a:srgbClr val="A50021"/>
              </a:buClr>
              <a:buSzPct val="60000"/>
              <a:buFont typeface="Wingdings" charset="2"/>
              <a:buChar char=""/>
              <a:tabLst>
                <a:tab pos="571320" algn="l"/>
                <a:tab pos="1485720" algn="l"/>
                <a:tab pos="2400120" algn="l"/>
                <a:tab pos="3314520" algn="l"/>
                <a:tab pos="4228920" algn="l"/>
                <a:tab pos="5143320" algn="l"/>
                <a:tab pos="6057720" algn="l"/>
                <a:tab pos="6972120" algn="l"/>
                <a:tab pos="7886520" algn="l"/>
                <a:tab pos="8800920" algn="l"/>
                <a:tab pos="9715320" algn="l"/>
              </a:tabLst>
            </a:pPr>
            <a:r>
              <a:rPr lang="en-CA" sz="2400" spc="-1" dirty="0">
                <a:solidFill>
                  <a:srgbClr val="000000"/>
                </a:solidFill>
                <a:latin typeface="Arial"/>
              </a:rPr>
              <a:t>Communication</a:t>
            </a:r>
          </a:p>
          <a:p>
            <a:pPr marL="742680" lvl="1" indent="-285480">
              <a:spcBef>
                <a:spcPts val="697"/>
              </a:spcBef>
              <a:buClr>
                <a:srgbClr val="00A4DE"/>
              </a:buClr>
              <a:buSzPct val="55000"/>
              <a:buFont typeface="Wingdings" charset="2"/>
              <a:buChar char=""/>
              <a:tabLst>
                <a:tab pos="171360" algn="l"/>
                <a:tab pos="1085760" algn="l"/>
                <a:tab pos="2000160" algn="l"/>
                <a:tab pos="2914560" algn="l"/>
                <a:tab pos="3828960" algn="l"/>
                <a:tab pos="4743360" algn="l"/>
                <a:tab pos="5657760" algn="l"/>
                <a:tab pos="6572160" algn="l"/>
                <a:tab pos="7486560" algn="l"/>
                <a:tab pos="8400960" algn="l"/>
                <a:tab pos="9315360" algn="l"/>
              </a:tabLst>
            </a:pPr>
            <a:r>
              <a:rPr lang="en-CA" sz="2000" spc="-1" dirty="0">
                <a:solidFill>
                  <a:srgbClr val="000000"/>
                </a:solidFill>
                <a:latin typeface="Arial"/>
              </a:rPr>
              <a:t>Clear, understandable</a:t>
            </a:r>
          </a:p>
          <a:p>
            <a:pPr marL="342720" indent="-342720">
              <a:spcBef>
                <a:spcPts val="697"/>
              </a:spcBef>
              <a:buClr>
                <a:srgbClr val="A50021"/>
              </a:buClr>
              <a:buSzPct val="60000"/>
              <a:buFont typeface="Wingdings" charset="2"/>
              <a:buChar char=""/>
              <a:tabLst>
                <a:tab pos="571320" algn="l"/>
                <a:tab pos="1485720" algn="l"/>
                <a:tab pos="2400120" algn="l"/>
                <a:tab pos="3314520" algn="l"/>
                <a:tab pos="4228920" algn="l"/>
                <a:tab pos="5143320" algn="l"/>
                <a:tab pos="6057720" algn="l"/>
                <a:tab pos="6972120" algn="l"/>
                <a:tab pos="7886520" algn="l"/>
                <a:tab pos="8800920" algn="l"/>
                <a:tab pos="9715320" algn="l"/>
              </a:tabLst>
            </a:pPr>
            <a:r>
              <a:rPr lang="en-CA" sz="2400" spc="-1" dirty="0">
                <a:solidFill>
                  <a:srgbClr val="000000"/>
                </a:solidFill>
                <a:latin typeface="Arial"/>
              </a:rPr>
              <a:t>Social</a:t>
            </a:r>
          </a:p>
          <a:p>
            <a:pPr marL="742680" lvl="1" indent="-285480">
              <a:spcBef>
                <a:spcPts val="697"/>
              </a:spcBef>
              <a:buClr>
                <a:srgbClr val="00A4DE"/>
              </a:buClr>
              <a:buSzPct val="55000"/>
              <a:buFont typeface="Wingdings" charset="2"/>
              <a:buChar char=""/>
              <a:tabLst>
                <a:tab pos="171360" algn="l"/>
                <a:tab pos="1085760" algn="l"/>
                <a:tab pos="2000160" algn="l"/>
                <a:tab pos="2914560" algn="l"/>
                <a:tab pos="3828960" algn="l"/>
                <a:tab pos="4743360" algn="l"/>
                <a:tab pos="5657760" algn="l"/>
                <a:tab pos="6572160" algn="l"/>
                <a:tab pos="7486560" algn="l"/>
                <a:tab pos="8400960" algn="l"/>
                <a:tab pos="9315360" algn="l"/>
              </a:tabLst>
            </a:pPr>
            <a:r>
              <a:rPr lang="en-CA" sz="2000" spc="-1" dirty="0">
                <a:solidFill>
                  <a:srgbClr val="000000"/>
                </a:solidFill>
                <a:latin typeface="Arial"/>
              </a:rPr>
              <a:t>Courtesy, politeness, </a:t>
            </a:r>
            <a:r>
              <a:rPr lang="en-CA" sz="2000" spc="-1" dirty="0" err="1">
                <a:solidFill>
                  <a:srgbClr val="000000"/>
                </a:solidFill>
                <a:latin typeface="Arial"/>
              </a:rPr>
              <a:t>nettiquette</a:t>
            </a:r>
            <a:endParaRPr lang="en-CA" sz="2000" spc="-1" dirty="0">
              <a:solidFill>
                <a:srgbClr val="000000"/>
              </a:solidFill>
              <a:latin typeface="Arial"/>
            </a:endParaRPr>
          </a:p>
          <a:p>
            <a:pPr marL="742680" lvl="1" indent="-285480">
              <a:spcBef>
                <a:spcPts val="697"/>
              </a:spcBef>
              <a:buClr>
                <a:srgbClr val="00A4DE"/>
              </a:buClr>
              <a:buSzPct val="55000"/>
              <a:buFont typeface="Wingdings" charset="2"/>
              <a:buChar char=""/>
              <a:tabLst>
                <a:tab pos="171360" algn="l"/>
                <a:tab pos="1085760" algn="l"/>
                <a:tab pos="2000160" algn="l"/>
                <a:tab pos="2914560" algn="l"/>
                <a:tab pos="3828960" algn="l"/>
                <a:tab pos="4743360" algn="l"/>
                <a:tab pos="5657760" algn="l"/>
                <a:tab pos="6572160" algn="l"/>
                <a:tab pos="7486560" algn="l"/>
                <a:tab pos="8400960" algn="l"/>
                <a:tab pos="9315360" algn="l"/>
              </a:tabLst>
            </a:pPr>
            <a:r>
              <a:rPr lang="en-CA" sz="2000" spc="-1" dirty="0">
                <a:solidFill>
                  <a:srgbClr val="000000"/>
                </a:solidFill>
                <a:latin typeface="Arial"/>
              </a:rPr>
              <a:t>Issues in social networking and sociable robotics</a:t>
            </a:r>
          </a:p>
          <a:p>
            <a:pPr marL="342720" indent="-342720">
              <a:spcBef>
                <a:spcPts val="697"/>
              </a:spcBef>
              <a:buClr>
                <a:srgbClr val="A50021"/>
              </a:buClr>
              <a:buSzPct val="60000"/>
              <a:buFont typeface="Wingdings" charset="2"/>
              <a:buChar char=""/>
              <a:tabLst>
                <a:tab pos="571320" algn="l"/>
                <a:tab pos="1485720" algn="l"/>
                <a:tab pos="2400120" algn="l"/>
                <a:tab pos="3314520" algn="l"/>
                <a:tab pos="4228920" algn="l"/>
                <a:tab pos="5143320" algn="l"/>
                <a:tab pos="6057720" algn="l"/>
                <a:tab pos="6972120" algn="l"/>
                <a:tab pos="7886520" algn="l"/>
                <a:tab pos="8800920" algn="l"/>
                <a:tab pos="9715320" algn="l"/>
              </a:tabLst>
            </a:pPr>
            <a:r>
              <a:rPr lang="en-CA" sz="2400" spc="-1" dirty="0">
                <a:solidFill>
                  <a:srgbClr val="000000"/>
                </a:solidFill>
                <a:latin typeface="Arial"/>
              </a:rPr>
              <a:t>Economic</a:t>
            </a:r>
          </a:p>
          <a:p>
            <a:pPr marL="742680" lvl="1" indent="-285480">
              <a:spcBef>
                <a:spcPts val="697"/>
              </a:spcBef>
              <a:buClr>
                <a:srgbClr val="00A4DE"/>
              </a:buClr>
              <a:buSzPct val="55000"/>
              <a:buFont typeface="Wingdings" charset="2"/>
              <a:buChar char=""/>
              <a:tabLst>
                <a:tab pos="171360" algn="l"/>
                <a:tab pos="1085760" algn="l"/>
                <a:tab pos="2000160" algn="l"/>
                <a:tab pos="2914560" algn="l"/>
                <a:tab pos="3828960" algn="l"/>
                <a:tab pos="4743360" algn="l"/>
                <a:tab pos="5657760" algn="l"/>
                <a:tab pos="6572160" algn="l"/>
                <a:tab pos="7486560" algn="l"/>
                <a:tab pos="8400960" algn="l"/>
                <a:tab pos="9315360" algn="l"/>
              </a:tabLst>
            </a:pPr>
            <a:r>
              <a:rPr lang="en-CA" sz="2000" spc="-1" dirty="0">
                <a:solidFill>
                  <a:srgbClr val="000000"/>
                </a:solidFill>
                <a:latin typeface="Arial"/>
              </a:rPr>
              <a:t>Stewardship: money, environment, human resources</a:t>
            </a:r>
          </a:p>
          <a:p>
            <a:pPr marL="742680" lvl="1" indent="-285480">
              <a:spcBef>
                <a:spcPts val="697"/>
              </a:spcBef>
              <a:buClr>
                <a:srgbClr val="00A4DE"/>
              </a:buClr>
              <a:buSzPct val="55000"/>
              <a:buFont typeface="Wingdings" charset="2"/>
              <a:buChar char=""/>
              <a:tabLst>
                <a:tab pos="171360" algn="l"/>
                <a:tab pos="1085760" algn="l"/>
                <a:tab pos="2000160" algn="l"/>
                <a:tab pos="2914560" algn="l"/>
                <a:tab pos="3828960" algn="l"/>
                <a:tab pos="4743360" algn="l"/>
                <a:tab pos="5657760" algn="l"/>
                <a:tab pos="6572160" algn="l"/>
                <a:tab pos="7486560" algn="l"/>
                <a:tab pos="8400960" algn="l"/>
                <a:tab pos="9315360" algn="l"/>
              </a:tabLst>
            </a:pPr>
            <a:r>
              <a:rPr lang="en-CA" sz="2000" spc="-1" dirty="0">
                <a:solidFill>
                  <a:srgbClr val="000000"/>
                </a:solidFill>
                <a:latin typeface="Arial"/>
              </a:rPr>
              <a:t>E-waste, sustainability, green computing</a:t>
            </a:r>
          </a:p>
        </p:txBody>
      </p:sp>
      <p:sp>
        <p:nvSpPr>
          <p:cNvPr id="87" name="PlaceHolder 2"/>
          <p:cNvSpPr>
            <a:spLocks noGrp="1"/>
          </p:cNvSpPr>
          <p:nvPr>
            <p:ph type="title"/>
          </p:nvPr>
        </p:nvSpPr>
        <p:spPr>
          <a:xfrm>
            <a:off x="951470" y="273600"/>
            <a:ext cx="10157254" cy="1144800"/>
          </a:xfrm>
          <a:prstGeom prst="rect">
            <a:avLst/>
          </a:prstGeom>
          <a:noFill/>
          <a:ln w="0">
            <a:noFill/>
          </a:ln>
        </p:spPr>
        <p:txBody>
          <a:bodyPr lIns="0" tIns="0" rIns="0" bIns="0" anchor="ctr">
            <a:noAutofit/>
          </a:bodyPr>
          <a:lstStyle/>
          <a:p>
            <a:r>
              <a:rPr lang="en-CA" sz="4000" spc="-1" dirty="0">
                <a:solidFill>
                  <a:srgbClr val="A50021"/>
                </a:solidFill>
                <a:latin typeface="Arial"/>
              </a:rPr>
              <a:t>Design Norms*</a:t>
            </a:r>
          </a:p>
        </p:txBody>
      </p:sp>
      <p:sp>
        <p:nvSpPr>
          <p:cNvPr id="88" name="TextBox 87"/>
          <p:cNvSpPr txBox="1"/>
          <p:nvPr/>
        </p:nvSpPr>
        <p:spPr>
          <a:xfrm>
            <a:off x="951470" y="6192000"/>
            <a:ext cx="9212530" cy="316440"/>
          </a:xfrm>
          <a:prstGeom prst="rect">
            <a:avLst/>
          </a:prstGeom>
          <a:noFill/>
          <a:ln w="0">
            <a:noFill/>
          </a:ln>
        </p:spPr>
        <p:txBody>
          <a:bodyPr lIns="90000" tIns="45000" rIns="90000" bIns="45000" anchor="t">
            <a:noAutofit/>
          </a:bodyPr>
          <a:lstStyle/>
          <a:p>
            <a:r>
              <a:rPr lang="en-CA" sz="1600" b="1" spc="-1" dirty="0">
                <a:solidFill>
                  <a:srgbClr val="000080"/>
                </a:solidFill>
                <a:latin typeface="Arial"/>
              </a:rPr>
              <a:t>*These norms are discussed in detail in </a:t>
            </a:r>
            <a:r>
              <a:rPr lang="en-CA" sz="1600" b="1" i="1" spc="-1" dirty="0">
                <a:solidFill>
                  <a:srgbClr val="000080"/>
                </a:solidFill>
                <a:latin typeface="Arial"/>
              </a:rPr>
              <a:t>Shaping a Digital World</a:t>
            </a:r>
            <a:r>
              <a:rPr lang="en-CA" sz="1600" b="1" spc="-1" dirty="0">
                <a:solidFill>
                  <a:srgbClr val="000080"/>
                </a:solidFill>
                <a:latin typeface="Arial"/>
              </a:rPr>
              <a:t> pp. 80-106.</a:t>
            </a:r>
            <a:endParaRPr lang="en-CA" sz="1600" spc="-1" dirty="0">
              <a:solidFill>
                <a:srgbClr val="FFFF00"/>
              </a:solidFill>
              <a:latin typeface="Times New Roman"/>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86">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86">
                                            <p:txEl>
                                              <p:pRg st="1" end="1"/>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86">
                                            <p:txEl>
                                              <p:pRg st="3" end="3"/>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8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86">
                                            <p:txEl>
                                              <p:pRg st="5" end="5"/>
                                            </p:txEl>
                                          </p:spTgt>
                                        </p:tgtEl>
                                        <p:attrNameLst>
                                          <p:attrName>style.visibility</p:attrName>
                                        </p:attrNameLst>
                                      </p:cBhvr>
                                      <p:to>
                                        <p:strVal val="visible"/>
                                      </p:to>
                                    </p:set>
                                  </p:childTnLst>
                                </p:cTn>
                              </p:par>
                              <p:par>
                                <p:cTn id="21" presetID="1" presetClass="entr" fill="hold" nodeType="withEffect">
                                  <p:stCondLst>
                                    <p:cond delay="0"/>
                                  </p:stCondLst>
                                  <p:childTnLst>
                                    <p:set>
                                      <p:cBhvr>
                                        <p:cTn id="22" dur="1" fill="hold">
                                          <p:stCondLst>
                                            <p:cond delay="0"/>
                                          </p:stCondLst>
                                        </p:cTn>
                                        <p:tgtEl>
                                          <p:spTgt spid="86">
                                            <p:txEl>
                                              <p:pRg st="6" end="6"/>
                                            </p:txEl>
                                          </p:spTgt>
                                        </p:tgtEl>
                                        <p:attrNameLst>
                                          <p:attrName>style.visibility</p:attrName>
                                        </p:attrNameLst>
                                      </p:cBhvr>
                                      <p:to>
                                        <p:strVal val="visible"/>
                                      </p:to>
                                    </p:set>
                                  </p:childTnLst>
                                </p:cTn>
                              </p:par>
                              <p:par>
                                <p:cTn id="23" presetID="1" presetClass="entr" fill="hold" nodeType="withEffect">
                                  <p:stCondLst>
                                    <p:cond delay="0"/>
                                  </p:stCondLst>
                                  <p:childTnLst>
                                    <p:set>
                                      <p:cBhvr>
                                        <p:cTn id="24" dur="1" fill="hold">
                                          <p:stCondLst>
                                            <p:cond delay="0"/>
                                          </p:stCondLst>
                                        </p:cTn>
                                        <p:tgtEl>
                                          <p:spTgt spid="86">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86">
                                            <p:txEl>
                                              <p:pRg st="8" end="8"/>
                                            </p:txEl>
                                          </p:spTgt>
                                        </p:tgtEl>
                                        <p:attrNameLst>
                                          <p:attrName>style.visibility</p:attrName>
                                        </p:attrNameLst>
                                      </p:cBhvr>
                                      <p:to>
                                        <p:strVal val="visible"/>
                                      </p:to>
                                    </p:set>
                                  </p:childTnLst>
                                </p:cTn>
                              </p:par>
                              <p:par>
                                <p:cTn id="29" presetID="1" presetClass="entr" fill="hold" nodeType="withEffect">
                                  <p:stCondLst>
                                    <p:cond delay="0"/>
                                  </p:stCondLst>
                                  <p:childTnLst>
                                    <p:set>
                                      <p:cBhvr>
                                        <p:cTn id="30" dur="1" fill="hold">
                                          <p:stCondLst>
                                            <p:cond delay="0"/>
                                          </p:stCondLst>
                                        </p:cTn>
                                        <p:tgtEl>
                                          <p:spTgt spid="86">
                                            <p:txEl>
                                              <p:pRg st="9" end="9"/>
                                            </p:txEl>
                                          </p:spTgt>
                                        </p:tgtEl>
                                        <p:attrNameLst>
                                          <p:attrName>style.visibility</p:attrName>
                                        </p:attrNameLst>
                                      </p:cBhvr>
                                      <p:to>
                                        <p:strVal val="visible"/>
                                      </p:to>
                                    </p:set>
                                  </p:childTnLst>
                                </p:cTn>
                              </p:par>
                              <p:par>
                                <p:cTn id="31" presetID="1" presetClass="entr" fill="hold" nodeType="withEffect">
                                  <p:stCondLst>
                                    <p:cond delay="0"/>
                                  </p:stCondLst>
                                  <p:childTnLst>
                                    <p:set>
                                      <p:cBhvr>
                                        <p:cTn id="32" dur="1" fill="hold">
                                          <p:stCondLst>
                                            <p:cond delay="0"/>
                                          </p:stCondLst>
                                        </p:cTn>
                                        <p:tgtEl>
                                          <p:spTgt spid="8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PlaceHolder 1"/>
          <p:cNvSpPr>
            <a:spLocks noGrp="1"/>
          </p:cNvSpPr>
          <p:nvPr>
            <p:ph type="title"/>
          </p:nvPr>
        </p:nvSpPr>
        <p:spPr>
          <a:xfrm>
            <a:off x="803189" y="165600"/>
            <a:ext cx="9407251" cy="1144800"/>
          </a:xfrm>
          <a:prstGeom prst="rect">
            <a:avLst/>
          </a:prstGeom>
          <a:noFill/>
          <a:ln w="0">
            <a:noFill/>
          </a:ln>
        </p:spPr>
        <p:txBody>
          <a:bodyPr lIns="0" tIns="0" rIns="0" bIns="0" anchor="ctr">
            <a:noAutofit/>
          </a:bodyPr>
          <a:lstStyle/>
          <a:p>
            <a:r>
              <a:rPr lang="en-CA" sz="4000" spc="-1" dirty="0">
                <a:solidFill>
                  <a:srgbClr val="A50021"/>
                </a:solidFill>
                <a:latin typeface="Arial"/>
              </a:rPr>
              <a:t>Design Norms* </a:t>
            </a:r>
            <a:r>
              <a:rPr lang="en-CA" sz="2400" spc="-1" dirty="0">
                <a:solidFill>
                  <a:srgbClr val="A50021"/>
                </a:solidFill>
                <a:latin typeface="Arial"/>
              </a:rPr>
              <a:t>(continued)</a:t>
            </a:r>
          </a:p>
        </p:txBody>
      </p:sp>
      <p:sp>
        <p:nvSpPr>
          <p:cNvPr id="90" name="PlaceHolder 2"/>
          <p:cNvSpPr>
            <a:spLocks noGrp="1"/>
          </p:cNvSpPr>
          <p:nvPr>
            <p:ph/>
          </p:nvPr>
        </p:nvSpPr>
        <p:spPr>
          <a:xfrm>
            <a:off x="803189" y="1206720"/>
            <a:ext cx="7846541" cy="5082869"/>
          </a:xfrm>
          <a:prstGeom prst="rect">
            <a:avLst/>
          </a:prstGeom>
          <a:noFill/>
          <a:ln w="0">
            <a:noFill/>
          </a:ln>
        </p:spPr>
        <p:txBody>
          <a:bodyPr lIns="0" tIns="0" rIns="0" bIns="0" anchor="t">
            <a:noAutofit/>
          </a:bodyPr>
          <a:lstStyle/>
          <a:p>
            <a:pPr marL="342720" indent="-342720">
              <a:spcBef>
                <a:spcPts val="697"/>
              </a:spcBef>
              <a:buClr>
                <a:srgbClr val="A50021"/>
              </a:buClr>
              <a:buSzPct val="60000"/>
              <a:buFont typeface="Wingdings" charset="2"/>
              <a:buChar char=""/>
              <a:tabLst>
                <a:tab pos="571320" algn="l"/>
                <a:tab pos="1485720" algn="l"/>
                <a:tab pos="2400120" algn="l"/>
                <a:tab pos="3314520" algn="l"/>
                <a:tab pos="4228920" algn="l"/>
                <a:tab pos="5143320" algn="l"/>
                <a:tab pos="6057720" algn="l"/>
                <a:tab pos="6972120" algn="l"/>
                <a:tab pos="7886520" algn="l"/>
                <a:tab pos="8800920" algn="l"/>
                <a:tab pos="9715320" algn="l"/>
              </a:tabLst>
            </a:pPr>
            <a:r>
              <a:rPr lang="en-CA" sz="2400" spc="-1" dirty="0">
                <a:latin typeface="Arial"/>
              </a:rPr>
              <a:t>Aesthetics</a:t>
            </a:r>
            <a:endParaRPr lang="en-CA" sz="2400" spc="-1" dirty="0">
              <a:solidFill>
                <a:srgbClr val="000000"/>
              </a:solidFill>
              <a:latin typeface="Arial"/>
            </a:endParaRPr>
          </a:p>
          <a:p>
            <a:pPr marL="742680" lvl="1" indent="-285480">
              <a:spcBef>
                <a:spcPts val="697"/>
              </a:spcBef>
              <a:buSzPct val="100000"/>
              <a:buBlip>
                <a:blip r:embed="rId2"/>
              </a:buBlip>
              <a:tabLst>
                <a:tab pos="171360" algn="l"/>
                <a:tab pos="1085760" algn="l"/>
                <a:tab pos="2000160" algn="l"/>
                <a:tab pos="2914560" algn="l"/>
                <a:tab pos="3828960" algn="l"/>
                <a:tab pos="4743360" algn="l"/>
                <a:tab pos="5657760" algn="l"/>
                <a:tab pos="6572160" algn="l"/>
                <a:tab pos="7486560" algn="l"/>
                <a:tab pos="8400960" algn="l"/>
                <a:tab pos="9315360" algn="l"/>
              </a:tabLst>
            </a:pPr>
            <a:r>
              <a:rPr lang="en-CA" sz="2000" spc="-1" dirty="0">
                <a:latin typeface="Arial"/>
              </a:rPr>
              <a:t>Delightful harmony, tools that work well and pleasing to use</a:t>
            </a:r>
            <a:endParaRPr lang="en-CA" sz="2000" spc="-1" dirty="0">
              <a:solidFill>
                <a:srgbClr val="000000"/>
              </a:solidFill>
              <a:latin typeface="Arial"/>
            </a:endParaRPr>
          </a:p>
          <a:p>
            <a:pPr marL="742680" lvl="1" indent="-285480">
              <a:spcBef>
                <a:spcPts val="697"/>
              </a:spcBef>
              <a:buSzPct val="100000"/>
              <a:buBlip>
                <a:blip r:embed="rId2"/>
              </a:buBlip>
              <a:tabLst>
                <a:tab pos="171360" algn="l"/>
                <a:tab pos="1085760" algn="l"/>
                <a:tab pos="2000160" algn="l"/>
                <a:tab pos="2914560" algn="l"/>
                <a:tab pos="3828960" algn="l"/>
                <a:tab pos="4743360" algn="l"/>
                <a:tab pos="5657760" algn="l"/>
                <a:tab pos="6572160" algn="l"/>
                <a:tab pos="7486560" algn="l"/>
                <a:tab pos="8400960" algn="l"/>
                <a:tab pos="9315360" algn="l"/>
              </a:tabLst>
            </a:pPr>
            <a:r>
              <a:rPr lang="en-CA" sz="2000" spc="-1" dirty="0">
                <a:latin typeface="Arial"/>
              </a:rPr>
              <a:t>Form and function should be in harmony</a:t>
            </a:r>
            <a:endParaRPr lang="en-CA" sz="2000" spc="-1" dirty="0">
              <a:solidFill>
                <a:srgbClr val="000000"/>
              </a:solidFill>
              <a:latin typeface="Arial"/>
            </a:endParaRPr>
          </a:p>
          <a:p>
            <a:pPr marL="342720" indent="-342720">
              <a:spcBef>
                <a:spcPts val="697"/>
              </a:spcBef>
              <a:buClr>
                <a:srgbClr val="A50021"/>
              </a:buClr>
              <a:buSzPct val="60000"/>
              <a:buFont typeface="Wingdings" charset="2"/>
              <a:buChar char=""/>
              <a:tabLst>
                <a:tab pos="571320" algn="l"/>
                <a:tab pos="1485720" algn="l"/>
                <a:tab pos="2400120" algn="l"/>
                <a:tab pos="3314520" algn="l"/>
                <a:tab pos="4228920" algn="l"/>
                <a:tab pos="5143320" algn="l"/>
                <a:tab pos="6057720" algn="l"/>
                <a:tab pos="6972120" algn="l"/>
                <a:tab pos="7886520" algn="l"/>
                <a:tab pos="8800920" algn="l"/>
                <a:tab pos="9715320" algn="l"/>
              </a:tabLst>
            </a:pPr>
            <a:r>
              <a:rPr lang="en-CA" sz="2400" spc="-1" dirty="0">
                <a:latin typeface="Arial"/>
              </a:rPr>
              <a:t>Justice</a:t>
            </a:r>
            <a:endParaRPr lang="en-CA" sz="2400" spc="-1" dirty="0">
              <a:solidFill>
                <a:srgbClr val="000000"/>
              </a:solidFill>
              <a:latin typeface="Arial"/>
            </a:endParaRPr>
          </a:p>
          <a:p>
            <a:pPr marL="742680" lvl="1" indent="-285480">
              <a:spcBef>
                <a:spcPts val="697"/>
              </a:spcBef>
              <a:buSzPct val="100000"/>
              <a:buBlip>
                <a:blip r:embed="rId3"/>
              </a:buBlip>
              <a:tabLst>
                <a:tab pos="171360" algn="l"/>
                <a:tab pos="1085760" algn="l"/>
                <a:tab pos="2000160" algn="l"/>
                <a:tab pos="2914560" algn="l"/>
                <a:tab pos="3828960" algn="l"/>
                <a:tab pos="4743360" algn="l"/>
                <a:tab pos="5657760" algn="l"/>
                <a:tab pos="6572160" algn="l"/>
                <a:tab pos="7486560" algn="l"/>
                <a:tab pos="8400960" algn="l"/>
                <a:tab pos="9315360" algn="l"/>
              </a:tabLst>
            </a:pPr>
            <a:r>
              <a:rPr lang="en-CA" sz="2000" spc="-1" dirty="0">
                <a:latin typeface="Arial"/>
              </a:rPr>
              <a:t>Design ought to respect the rights of all users </a:t>
            </a:r>
            <a:endParaRPr lang="en-CA" sz="2000" spc="-1" dirty="0">
              <a:solidFill>
                <a:srgbClr val="000000"/>
              </a:solidFill>
              <a:latin typeface="Arial"/>
            </a:endParaRPr>
          </a:p>
          <a:p>
            <a:pPr marL="742680" lvl="1" indent="-285480">
              <a:spcBef>
                <a:spcPts val="697"/>
              </a:spcBef>
              <a:buSzPct val="100000"/>
              <a:buBlip>
                <a:blip r:embed="rId3"/>
              </a:buBlip>
              <a:tabLst>
                <a:tab pos="171360" algn="l"/>
                <a:tab pos="1085760" algn="l"/>
                <a:tab pos="2000160" algn="l"/>
                <a:tab pos="2914560" algn="l"/>
                <a:tab pos="3828960" algn="l"/>
                <a:tab pos="4743360" algn="l"/>
                <a:tab pos="5657760" algn="l"/>
                <a:tab pos="6572160" algn="l"/>
                <a:tab pos="7486560" algn="l"/>
                <a:tab pos="8400960" algn="l"/>
                <a:tab pos="9315360" algn="l"/>
              </a:tabLst>
            </a:pPr>
            <a:r>
              <a:rPr lang="en-CA" sz="2000" spc="-1" dirty="0">
                <a:latin typeface="Arial"/>
              </a:rPr>
              <a:t>Privacy, intellectual property, copyrights</a:t>
            </a:r>
            <a:endParaRPr lang="en-CA" sz="2000" spc="-1" dirty="0">
              <a:solidFill>
                <a:srgbClr val="000000"/>
              </a:solidFill>
              <a:latin typeface="Arial"/>
            </a:endParaRPr>
          </a:p>
          <a:p>
            <a:pPr marL="342720" indent="-342720">
              <a:spcBef>
                <a:spcPts val="697"/>
              </a:spcBef>
              <a:buClr>
                <a:srgbClr val="A50021"/>
              </a:buClr>
              <a:buSzPct val="60000"/>
              <a:buFont typeface="Wingdings" charset="2"/>
              <a:buChar char=""/>
              <a:tabLst>
                <a:tab pos="571320" algn="l"/>
                <a:tab pos="1485720" algn="l"/>
                <a:tab pos="2400120" algn="l"/>
                <a:tab pos="3314520" algn="l"/>
                <a:tab pos="4228920" algn="l"/>
                <a:tab pos="5143320" algn="l"/>
                <a:tab pos="6057720" algn="l"/>
                <a:tab pos="6972120" algn="l"/>
                <a:tab pos="7886520" algn="l"/>
                <a:tab pos="8800920" algn="l"/>
                <a:tab pos="9715320" algn="l"/>
              </a:tabLst>
            </a:pPr>
            <a:r>
              <a:rPr lang="en-CA" sz="2400" spc="-1" dirty="0">
                <a:latin typeface="Arial"/>
              </a:rPr>
              <a:t>Ethics</a:t>
            </a:r>
            <a:endParaRPr lang="en-CA" sz="2400" spc="-1" dirty="0">
              <a:solidFill>
                <a:srgbClr val="000000"/>
              </a:solidFill>
              <a:latin typeface="Arial"/>
            </a:endParaRPr>
          </a:p>
          <a:p>
            <a:pPr marL="742680" lvl="1" indent="-285480">
              <a:spcBef>
                <a:spcPts val="697"/>
              </a:spcBef>
              <a:buSzPct val="100000"/>
              <a:buBlip>
                <a:blip r:embed="rId3"/>
              </a:buBlip>
              <a:tabLst>
                <a:tab pos="171360" algn="l"/>
                <a:tab pos="1085760" algn="l"/>
                <a:tab pos="2000160" algn="l"/>
                <a:tab pos="2914560" algn="l"/>
                <a:tab pos="3828960" algn="l"/>
                <a:tab pos="4743360" algn="l"/>
                <a:tab pos="5657760" algn="l"/>
                <a:tab pos="6572160" algn="l"/>
                <a:tab pos="7486560" algn="l"/>
                <a:tab pos="8400960" algn="l"/>
                <a:tab pos="9315360" algn="l"/>
              </a:tabLst>
            </a:pPr>
            <a:r>
              <a:rPr lang="en-CA" sz="2000" spc="-1" dirty="0">
                <a:latin typeface="Arial"/>
              </a:rPr>
              <a:t>Show due care for persons, customers, workers</a:t>
            </a:r>
            <a:endParaRPr lang="en-CA" sz="2000" spc="-1" dirty="0">
              <a:solidFill>
                <a:srgbClr val="000000"/>
              </a:solidFill>
              <a:latin typeface="Arial"/>
            </a:endParaRPr>
          </a:p>
          <a:p>
            <a:pPr marL="742680" lvl="1" indent="-285480">
              <a:spcBef>
                <a:spcPts val="697"/>
              </a:spcBef>
              <a:buSzPct val="100000"/>
              <a:buBlip>
                <a:blip r:embed="rId3"/>
              </a:buBlip>
              <a:tabLst>
                <a:tab pos="171360" algn="l"/>
                <a:tab pos="1085760" algn="l"/>
                <a:tab pos="2000160" algn="l"/>
                <a:tab pos="2914560" algn="l"/>
                <a:tab pos="3828960" algn="l"/>
                <a:tab pos="4743360" algn="l"/>
                <a:tab pos="5657760" algn="l"/>
                <a:tab pos="6572160" algn="l"/>
                <a:tab pos="7486560" algn="l"/>
                <a:tab pos="8400960" algn="l"/>
                <a:tab pos="9315360" algn="l"/>
              </a:tabLst>
            </a:pPr>
            <a:r>
              <a:rPr lang="en-CA" sz="2000" spc="-1" dirty="0">
                <a:latin typeface="Arial"/>
              </a:rPr>
              <a:t>Assistive technology, reliability and safety, </a:t>
            </a:r>
            <a:r>
              <a:rPr lang="en-CA" sz="2000" spc="-1" dirty="0" err="1">
                <a:latin typeface="Arial"/>
              </a:rPr>
              <a:t>robo</a:t>
            </a:r>
            <a:r>
              <a:rPr lang="en-CA" sz="2000" spc="-1" dirty="0">
                <a:latin typeface="Arial"/>
              </a:rPr>
              <a:t>-ethics</a:t>
            </a:r>
            <a:endParaRPr lang="en-CA" sz="2000" spc="-1" dirty="0">
              <a:solidFill>
                <a:srgbClr val="000000"/>
              </a:solidFill>
              <a:latin typeface="Arial"/>
            </a:endParaRPr>
          </a:p>
          <a:p>
            <a:pPr marL="342720" indent="-342720">
              <a:spcBef>
                <a:spcPts val="697"/>
              </a:spcBef>
              <a:buClr>
                <a:srgbClr val="A50021"/>
              </a:buClr>
              <a:buSzPct val="60000"/>
              <a:buFont typeface="Wingdings" charset="2"/>
              <a:buChar char=""/>
              <a:tabLst>
                <a:tab pos="571320" algn="l"/>
                <a:tab pos="1485720" algn="l"/>
                <a:tab pos="2400120" algn="l"/>
                <a:tab pos="3314520" algn="l"/>
                <a:tab pos="4228920" algn="l"/>
                <a:tab pos="5143320" algn="l"/>
                <a:tab pos="6057720" algn="l"/>
                <a:tab pos="6972120" algn="l"/>
                <a:tab pos="7886520" algn="l"/>
                <a:tab pos="8800920" algn="l"/>
                <a:tab pos="9715320" algn="l"/>
              </a:tabLst>
            </a:pPr>
            <a:r>
              <a:rPr lang="en-CA" sz="2400" spc="-1" dirty="0">
                <a:latin typeface="Arial"/>
              </a:rPr>
              <a:t>Trust</a:t>
            </a:r>
            <a:endParaRPr lang="en-CA" sz="2400" spc="-1" dirty="0">
              <a:solidFill>
                <a:srgbClr val="000000"/>
              </a:solidFill>
              <a:latin typeface="Arial"/>
            </a:endParaRPr>
          </a:p>
          <a:p>
            <a:pPr marL="742680" lvl="1" indent="-285480">
              <a:spcBef>
                <a:spcPts val="697"/>
              </a:spcBef>
              <a:buSzPct val="100000"/>
              <a:buBlip>
                <a:blip r:embed="rId3"/>
              </a:buBlip>
              <a:tabLst>
                <a:tab pos="171360" algn="l"/>
                <a:tab pos="1085760" algn="l"/>
                <a:tab pos="2000160" algn="l"/>
                <a:tab pos="2914560" algn="l"/>
                <a:tab pos="3828960" algn="l"/>
                <a:tab pos="4743360" algn="l"/>
                <a:tab pos="5657760" algn="l"/>
                <a:tab pos="6572160" algn="l"/>
                <a:tab pos="7486560" algn="l"/>
                <a:tab pos="8400960" algn="l"/>
                <a:tab pos="9315360" algn="l"/>
              </a:tabLst>
            </a:pPr>
            <a:r>
              <a:rPr lang="en-CA" sz="2000" spc="-1" dirty="0">
                <a:latin typeface="Arial"/>
              </a:rPr>
              <a:t>Trust, dependability, reliability</a:t>
            </a:r>
            <a:endParaRPr lang="en-CA" sz="2000" spc="-1" dirty="0">
              <a:solidFill>
                <a:srgbClr val="000000"/>
              </a:solidFill>
              <a:latin typeface="Arial"/>
            </a:endParaRPr>
          </a:p>
          <a:p>
            <a:pPr marL="742680" lvl="1" indent="-285480">
              <a:spcBef>
                <a:spcPts val="697"/>
              </a:spcBef>
              <a:buSzPct val="100000"/>
              <a:buBlip>
                <a:blip r:embed="rId3"/>
              </a:buBlip>
              <a:tabLst>
                <a:tab pos="171360" algn="l"/>
                <a:tab pos="1085760" algn="l"/>
                <a:tab pos="2000160" algn="l"/>
                <a:tab pos="2914560" algn="l"/>
                <a:tab pos="3828960" algn="l"/>
                <a:tab pos="4743360" algn="l"/>
                <a:tab pos="5657760" algn="l"/>
                <a:tab pos="6572160" algn="l"/>
                <a:tab pos="7486560" algn="l"/>
                <a:tab pos="8400960" algn="l"/>
                <a:tab pos="9315360" algn="l"/>
              </a:tabLst>
            </a:pPr>
            <a:r>
              <a:rPr lang="en-CA" sz="2000" spc="-1" dirty="0">
                <a:latin typeface="Arial"/>
              </a:rPr>
              <a:t>Placing our ultimate trust in God rather than technology</a:t>
            </a:r>
            <a:endParaRPr lang="en-CA" sz="2000" spc="-1" dirty="0">
              <a:solidFill>
                <a:srgbClr val="000000"/>
              </a:solidFill>
              <a:latin typeface="Arial"/>
            </a:endParaRPr>
          </a:p>
        </p:txBody>
      </p:sp>
      <p:sp>
        <p:nvSpPr>
          <p:cNvPr id="92" name="TextBox 91"/>
          <p:cNvSpPr txBox="1"/>
          <p:nvPr/>
        </p:nvSpPr>
        <p:spPr>
          <a:xfrm>
            <a:off x="1113437" y="6209747"/>
            <a:ext cx="9965125" cy="325283"/>
          </a:xfrm>
          <a:prstGeom prst="rect">
            <a:avLst/>
          </a:prstGeom>
          <a:noFill/>
          <a:ln w="0">
            <a:noFill/>
          </a:ln>
        </p:spPr>
        <p:txBody>
          <a:bodyPr lIns="90000" tIns="45000" rIns="90000" bIns="45000" anchor="t">
            <a:noAutofit/>
          </a:bodyPr>
          <a:lstStyle/>
          <a:p>
            <a:r>
              <a:rPr lang="en-CA" sz="1600" b="1" spc="-1" dirty="0">
                <a:solidFill>
                  <a:srgbClr val="000080"/>
                </a:solidFill>
                <a:latin typeface="Arial"/>
              </a:rPr>
              <a:t>*These norms are discussed in detail in </a:t>
            </a:r>
            <a:r>
              <a:rPr lang="en-CA" sz="1600" b="1" i="1" spc="-1" dirty="0">
                <a:solidFill>
                  <a:srgbClr val="000080"/>
                </a:solidFill>
                <a:latin typeface="Arial"/>
              </a:rPr>
              <a:t>Shaping a Digital World</a:t>
            </a:r>
            <a:r>
              <a:rPr lang="en-CA" sz="1600" b="1" spc="-1" dirty="0">
                <a:solidFill>
                  <a:srgbClr val="000080"/>
                </a:solidFill>
                <a:latin typeface="Arial"/>
              </a:rPr>
              <a:t> pp. 80-106.</a:t>
            </a:r>
            <a:endParaRPr lang="en-CA" sz="1600" spc="-1" dirty="0">
              <a:solidFill>
                <a:srgbClr val="FFFF00"/>
              </a:solidFill>
              <a:latin typeface="Times New Roman"/>
            </a:endParaRPr>
          </a:p>
        </p:txBody>
      </p:sp>
      <p:sp>
        <p:nvSpPr>
          <p:cNvPr id="3" name="Rounded Rectangle 2">
            <a:extLst>
              <a:ext uri="{FF2B5EF4-FFF2-40B4-BE49-F238E27FC236}">
                <a16:creationId xmlns:a16="http://schemas.microsoft.com/office/drawing/2014/main" id="{AC8B6487-0999-6B47-89E1-79B51016B532}"/>
              </a:ext>
            </a:extLst>
          </p:cNvPr>
          <p:cNvSpPr/>
          <p:nvPr/>
        </p:nvSpPr>
        <p:spPr>
          <a:xfrm>
            <a:off x="9109276" y="1851949"/>
            <a:ext cx="2662177" cy="3808071"/>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CA" sz="2000" spc="-1" dirty="0">
                <a:solidFill>
                  <a:srgbClr val="0000FF"/>
                </a:solidFill>
                <a:latin typeface="Arial" panose="020B0604020202020204" pitchFamily="34" charset="0"/>
                <a:cs typeface="Arial" panose="020B0604020202020204" pitchFamily="34" charset="0"/>
              </a:rPr>
              <a:t>All these </a:t>
            </a:r>
            <a:endParaRPr lang="en-CA" sz="2000" spc="-1" dirty="0">
              <a:solidFill>
                <a:srgbClr val="FFFF00"/>
              </a:solidFill>
              <a:latin typeface="Arial" panose="020B0604020202020204" pitchFamily="34" charset="0"/>
              <a:cs typeface="Arial" panose="020B0604020202020204" pitchFamily="34" charset="0"/>
            </a:endParaRP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CA" sz="2000" b="1" spc="-1" dirty="0">
                <a:solidFill>
                  <a:srgbClr val="0000FF"/>
                </a:solidFill>
                <a:latin typeface="Arial" panose="020B0604020202020204" pitchFamily="34" charset="0"/>
                <a:cs typeface="Arial" panose="020B0604020202020204" pitchFamily="34" charset="0"/>
              </a:rPr>
              <a:t>norms</a:t>
            </a:r>
            <a:r>
              <a:rPr lang="en-CA" sz="2000" spc="-1" dirty="0">
                <a:solidFill>
                  <a:srgbClr val="0000FF"/>
                </a:solidFill>
                <a:latin typeface="Arial" panose="020B0604020202020204" pitchFamily="34" charset="0"/>
                <a:cs typeface="Arial" panose="020B0604020202020204" pitchFamily="34" charset="0"/>
              </a:rPr>
              <a:t> are </a:t>
            </a:r>
            <a:endParaRPr lang="en-CA" sz="2000" spc="-1" dirty="0">
              <a:solidFill>
                <a:srgbClr val="FFFF00"/>
              </a:solidFill>
              <a:latin typeface="Arial" panose="020B0604020202020204" pitchFamily="34" charset="0"/>
              <a:cs typeface="Arial" panose="020B0604020202020204" pitchFamily="34" charset="0"/>
            </a:endParaRP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CA" sz="2000" spc="-1" dirty="0">
                <a:solidFill>
                  <a:srgbClr val="0000FF"/>
                </a:solidFill>
                <a:latin typeface="Arial" panose="020B0604020202020204" pitchFamily="34" charset="0"/>
                <a:cs typeface="Arial" panose="020B0604020202020204" pitchFamily="34" charset="0"/>
              </a:rPr>
              <a:t>summarized in</a:t>
            </a:r>
            <a:endParaRPr lang="en-CA" sz="2000" spc="-1" dirty="0">
              <a:solidFill>
                <a:srgbClr val="FFFF00"/>
              </a:solidFill>
              <a:latin typeface="Arial" panose="020B0604020202020204" pitchFamily="34" charset="0"/>
              <a:cs typeface="Arial" panose="020B0604020202020204" pitchFamily="34" charset="0"/>
            </a:endParaRP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CA" sz="2000" b="1" i="1" spc="-1" dirty="0">
                <a:solidFill>
                  <a:srgbClr val="0000FF"/>
                </a:solidFill>
                <a:latin typeface="Arial" panose="020B0604020202020204" pitchFamily="34" charset="0"/>
                <a:cs typeface="Arial" panose="020B0604020202020204" pitchFamily="34" charset="0"/>
              </a:rPr>
              <a:t>love</a:t>
            </a:r>
            <a:r>
              <a:rPr lang="en-CA" sz="2000" spc="-1" dirty="0">
                <a:solidFill>
                  <a:srgbClr val="0000FF"/>
                </a:solidFill>
                <a:latin typeface="Arial" panose="020B0604020202020204" pitchFamily="34" charset="0"/>
                <a:cs typeface="Arial" panose="020B0604020202020204" pitchFamily="34" charset="0"/>
              </a:rPr>
              <a:t> and </a:t>
            </a:r>
            <a:r>
              <a:rPr lang="en-CA" sz="2000" b="1" i="1" spc="-1" dirty="0">
                <a:solidFill>
                  <a:srgbClr val="0000FF"/>
                </a:solidFill>
                <a:latin typeface="Arial" panose="020B0604020202020204" pitchFamily="34" charset="0"/>
                <a:cs typeface="Arial" panose="020B0604020202020204" pitchFamily="34" charset="0"/>
              </a:rPr>
              <a:t>care</a:t>
            </a:r>
            <a:r>
              <a:rPr lang="en-CA" sz="2000" spc="-1" dirty="0">
                <a:solidFill>
                  <a:srgbClr val="0000FF"/>
                </a:solidFill>
                <a:latin typeface="Arial" panose="020B0604020202020204" pitchFamily="34" charset="0"/>
                <a:cs typeface="Arial" panose="020B0604020202020204" pitchFamily="34" charset="0"/>
              </a:rPr>
              <a:t>. </a:t>
            </a:r>
            <a:endParaRPr lang="en-CA" sz="2000" spc="-1" dirty="0">
              <a:solidFill>
                <a:srgbClr val="FFFF00"/>
              </a:solidFill>
              <a:latin typeface="Arial" panose="020B0604020202020204" pitchFamily="34" charset="0"/>
              <a:cs typeface="Arial" panose="020B0604020202020204" pitchFamily="34" charset="0"/>
            </a:endParaRP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CA" sz="2000" spc="-1" dirty="0">
                <a:solidFill>
                  <a:srgbClr val="0000FF"/>
                </a:solidFill>
                <a:latin typeface="Arial" panose="020B0604020202020204" pitchFamily="34" charset="0"/>
                <a:cs typeface="Arial" panose="020B0604020202020204" pitchFamily="34" charset="0"/>
              </a:rPr>
              <a:t>They are not </a:t>
            </a:r>
            <a:endParaRPr lang="en-CA" sz="2000" spc="-1" dirty="0">
              <a:solidFill>
                <a:srgbClr val="FFFF00"/>
              </a:solidFill>
              <a:latin typeface="Arial" panose="020B0604020202020204" pitchFamily="34" charset="0"/>
              <a:cs typeface="Arial" panose="020B0604020202020204" pitchFamily="34" charset="0"/>
            </a:endParaRP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CA" sz="2000" spc="-1" dirty="0">
                <a:solidFill>
                  <a:srgbClr val="0000FF"/>
                </a:solidFill>
                <a:latin typeface="Arial" panose="020B0604020202020204" pitchFamily="34" charset="0"/>
                <a:cs typeface="Arial" panose="020B0604020202020204" pitchFamily="34" charset="0"/>
              </a:rPr>
              <a:t>exclusive, </a:t>
            </a:r>
            <a:endParaRPr lang="en-CA" sz="2000" spc="-1" dirty="0">
              <a:solidFill>
                <a:srgbClr val="FFFF00"/>
              </a:solidFill>
              <a:latin typeface="Arial" panose="020B0604020202020204" pitchFamily="34" charset="0"/>
              <a:cs typeface="Arial" panose="020B0604020202020204" pitchFamily="34" charset="0"/>
            </a:endParaRP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CA" sz="2000" spc="-1" dirty="0">
                <a:solidFill>
                  <a:srgbClr val="0000FF"/>
                </a:solidFill>
                <a:latin typeface="Arial" panose="020B0604020202020204" pitchFamily="34" charset="0"/>
                <a:cs typeface="Arial" panose="020B0604020202020204" pitchFamily="34" charset="0"/>
              </a:rPr>
              <a:t>they work </a:t>
            </a:r>
            <a:endParaRPr lang="en-CA" sz="2000" spc="-1" dirty="0">
              <a:solidFill>
                <a:srgbClr val="FFFF00"/>
              </a:solidFill>
              <a:latin typeface="Arial" panose="020B0604020202020204" pitchFamily="34" charset="0"/>
              <a:cs typeface="Arial" panose="020B0604020202020204" pitchFamily="34" charset="0"/>
            </a:endParaRP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CA" sz="2000" spc="-1" dirty="0">
                <a:solidFill>
                  <a:srgbClr val="0000FF"/>
                </a:solidFill>
                <a:latin typeface="Arial" panose="020B0604020202020204" pitchFamily="34" charset="0"/>
                <a:cs typeface="Arial" panose="020B0604020202020204" pitchFamily="34" charset="0"/>
              </a:rPr>
              <a:t>together. </a:t>
            </a:r>
            <a:endParaRPr lang="en-CA" sz="2000" spc="-1" dirty="0">
              <a:solidFill>
                <a:srgbClr val="FFFF00"/>
              </a:solidFill>
              <a:latin typeface="Arial" panose="020B0604020202020204" pitchFamily="34" charset="0"/>
              <a:cs typeface="Arial" panose="020B0604020202020204" pitchFamily="34" charset="0"/>
            </a:endParaRP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CA" sz="2000" spc="-1" dirty="0">
                <a:solidFill>
                  <a:srgbClr val="0000FF"/>
                </a:solidFill>
                <a:latin typeface="Arial" panose="020B0604020202020204" pitchFamily="34" charset="0"/>
                <a:cs typeface="Arial" panose="020B0604020202020204" pitchFamily="34" charset="0"/>
              </a:rPr>
              <a:t>They bring </a:t>
            </a:r>
            <a:endParaRPr lang="en-CA" sz="2000" spc="-1" dirty="0">
              <a:solidFill>
                <a:srgbClr val="FFFF00"/>
              </a:solidFill>
              <a:latin typeface="Arial" panose="020B0604020202020204" pitchFamily="34" charset="0"/>
              <a:cs typeface="Arial" panose="020B0604020202020204" pitchFamily="34" charset="0"/>
            </a:endParaRP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CA" sz="2000" b="1" i="1" spc="-1" dirty="0">
                <a:solidFill>
                  <a:srgbClr val="0000FF"/>
                </a:solidFill>
                <a:latin typeface="Arial" panose="020B0604020202020204" pitchFamily="34" charset="0"/>
                <a:cs typeface="Arial" panose="020B0604020202020204" pitchFamily="34" charset="0"/>
              </a:rPr>
              <a:t>Shalom</a:t>
            </a:r>
            <a:r>
              <a:rPr lang="en-CA" sz="2000" spc="-1" dirty="0">
                <a:solidFill>
                  <a:srgbClr val="0000FF"/>
                </a:solidFill>
                <a:latin typeface="Arial" panose="020B0604020202020204" pitchFamily="34" charset="0"/>
                <a:cs typeface="Arial" panose="020B0604020202020204" pitchFamily="34" charset="0"/>
              </a:rPr>
              <a:t> nearer.</a:t>
            </a:r>
            <a:endParaRPr lang="en-CA" sz="2000" spc="-1" dirty="0">
              <a:solidFill>
                <a:srgbClr val="FFFF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90">
                                            <p:txEl>
                                              <p:pRg st="1" end="1"/>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9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90">
                                            <p:txEl>
                                              <p:pRg st="3" end="3"/>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90">
                                            <p:txEl>
                                              <p:pRg st="4" end="4"/>
                                            </p:txEl>
                                          </p:spTgt>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9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90">
                                            <p:txEl>
                                              <p:pRg st="6" end="6"/>
                                            </p:txEl>
                                          </p:spTgt>
                                        </p:tgtEl>
                                        <p:attrNameLst>
                                          <p:attrName>style.visibility</p:attrName>
                                        </p:attrNameLst>
                                      </p:cBhvr>
                                      <p:to>
                                        <p:strVal val="visible"/>
                                      </p:to>
                                    </p:set>
                                  </p:childTnLst>
                                </p:cTn>
                              </p:par>
                              <p:par>
                                <p:cTn id="23" presetID="1" presetClass="entr" fill="hold" nodeType="withEffect">
                                  <p:stCondLst>
                                    <p:cond delay="0"/>
                                  </p:stCondLst>
                                  <p:childTnLst>
                                    <p:set>
                                      <p:cBhvr>
                                        <p:cTn id="24" dur="1" fill="hold">
                                          <p:stCondLst>
                                            <p:cond delay="0"/>
                                          </p:stCondLst>
                                        </p:cTn>
                                        <p:tgtEl>
                                          <p:spTgt spid="90">
                                            <p:txEl>
                                              <p:pRg st="7" end="7"/>
                                            </p:txEl>
                                          </p:spTgt>
                                        </p:tgtEl>
                                        <p:attrNameLst>
                                          <p:attrName>style.visibility</p:attrName>
                                        </p:attrNameLst>
                                      </p:cBhvr>
                                      <p:to>
                                        <p:strVal val="visible"/>
                                      </p:to>
                                    </p:set>
                                  </p:childTnLst>
                                </p:cTn>
                              </p:par>
                              <p:par>
                                <p:cTn id="25" presetID="1" presetClass="entr" fill="hold" nodeType="withEffect">
                                  <p:stCondLst>
                                    <p:cond delay="0"/>
                                  </p:stCondLst>
                                  <p:childTnLst>
                                    <p:set>
                                      <p:cBhvr>
                                        <p:cTn id="26" dur="1" fill="hold">
                                          <p:stCondLst>
                                            <p:cond delay="0"/>
                                          </p:stCondLst>
                                        </p:cTn>
                                        <p:tgtEl>
                                          <p:spTgt spid="90">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90">
                                            <p:txEl>
                                              <p:pRg st="9" end="9"/>
                                            </p:txEl>
                                          </p:spTgt>
                                        </p:tgtEl>
                                        <p:attrNameLst>
                                          <p:attrName>style.visibility</p:attrName>
                                        </p:attrNameLst>
                                      </p:cBhvr>
                                      <p:to>
                                        <p:strVal val="visible"/>
                                      </p:to>
                                    </p:set>
                                  </p:childTnLst>
                                </p:cTn>
                              </p:par>
                              <p:par>
                                <p:cTn id="31" presetID="1" presetClass="entr" fill="hold" nodeType="withEffect">
                                  <p:stCondLst>
                                    <p:cond delay="0"/>
                                  </p:stCondLst>
                                  <p:childTnLst>
                                    <p:set>
                                      <p:cBhvr>
                                        <p:cTn id="32" dur="1" fill="hold">
                                          <p:stCondLst>
                                            <p:cond delay="0"/>
                                          </p:stCondLst>
                                        </p:cTn>
                                        <p:tgtEl>
                                          <p:spTgt spid="90">
                                            <p:txEl>
                                              <p:pRg st="10" end="10"/>
                                            </p:txEl>
                                          </p:spTgt>
                                        </p:tgtEl>
                                        <p:attrNameLst>
                                          <p:attrName>style.visibility</p:attrName>
                                        </p:attrNameLst>
                                      </p:cBhvr>
                                      <p:to>
                                        <p:strVal val="visible"/>
                                      </p:to>
                                    </p:set>
                                  </p:childTnLst>
                                </p:cTn>
                              </p:par>
                              <p:par>
                                <p:cTn id="33" presetID="1" presetClass="entr" fill="hold" nodeType="withEffect">
                                  <p:stCondLst>
                                    <p:cond delay="0"/>
                                  </p:stCondLst>
                                  <p:childTnLst>
                                    <p:set>
                                      <p:cBhvr>
                                        <p:cTn id="34" dur="1" fill="hold">
                                          <p:stCondLst>
                                            <p:cond delay="0"/>
                                          </p:stCondLst>
                                        </p:cTn>
                                        <p:tgtEl>
                                          <p:spTgt spid="9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 name="PlaceHolder 1"/>
          <p:cNvSpPr>
            <a:spLocks noGrp="1"/>
          </p:cNvSpPr>
          <p:nvPr>
            <p:ph type="title"/>
          </p:nvPr>
        </p:nvSpPr>
        <p:spPr>
          <a:xfrm>
            <a:off x="983848" y="272880"/>
            <a:ext cx="9226952" cy="1145160"/>
          </a:xfrm>
          <a:prstGeom prst="rect">
            <a:avLst/>
          </a:prstGeom>
          <a:noFill/>
          <a:ln w="0">
            <a:noFill/>
          </a:ln>
        </p:spPr>
        <p:txBody>
          <a:bodyPr lIns="0" tIns="31680" rIns="0" bIns="0" anchor="ctr">
            <a:noAutofit/>
          </a:bodyPr>
          <a:lstStyle/>
          <a:p>
            <a:pPr>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spc="-1" dirty="0">
                <a:solidFill>
                  <a:srgbClr val="A50021"/>
                </a:solidFill>
                <a:latin typeface="Arial"/>
              </a:rPr>
              <a:t>Computer Technology and the Future</a:t>
            </a:r>
            <a:endParaRPr lang="en-CA" sz="4000" spc="-1" dirty="0">
              <a:solidFill>
                <a:srgbClr val="A50021"/>
              </a:solidFill>
              <a:latin typeface="Arial"/>
            </a:endParaRPr>
          </a:p>
        </p:txBody>
      </p:sp>
      <p:sp>
        <p:nvSpPr>
          <p:cNvPr id="96" name="PlaceHolder 2"/>
          <p:cNvSpPr>
            <a:spLocks noGrp="1"/>
          </p:cNvSpPr>
          <p:nvPr>
            <p:ph/>
          </p:nvPr>
        </p:nvSpPr>
        <p:spPr>
          <a:xfrm>
            <a:off x="983848" y="1418040"/>
            <a:ext cx="10224304" cy="3765960"/>
          </a:xfrm>
          <a:prstGeom prst="rect">
            <a:avLst/>
          </a:prstGeom>
          <a:noFill/>
          <a:ln w="0">
            <a:noFill/>
          </a:ln>
        </p:spPr>
        <p:txBody>
          <a:bodyPr lIns="90000" tIns="71640" rIns="90000" bIns="46800" anchor="t">
            <a:normAutofit fontScale="97500"/>
          </a:bodyPr>
          <a:lstStyle/>
          <a:p>
            <a:pPr marL="342720" indent="-342720">
              <a:spcBef>
                <a:spcPts val="697"/>
              </a:spcBef>
              <a:buClr>
                <a:srgbClr val="A50021"/>
              </a:buClr>
              <a:buSzPct val="60000"/>
              <a:buFont typeface="Wingdings" charset="2"/>
              <a:buChar char=""/>
              <a:tabLst>
                <a:tab pos="571320" algn="l"/>
                <a:tab pos="1485720" algn="l"/>
                <a:tab pos="2400120" algn="l"/>
                <a:tab pos="3314520" algn="l"/>
                <a:tab pos="4228920" algn="l"/>
                <a:tab pos="5143320" algn="l"/>
                <a:tab pos="6057720" algn="l"/>
                <a:tab pos="6972120" algn="l"/>
                <a:tab pos="7886520" algn="l"/>
                <a:tab pos="8800920" algn="l"/>
                <a:tab pos="9715320" algn="l"/>
              </a:tabLst>
            </a:pPr>
            <a:r>
              <a:rPr lang="en-US" sz="2800" spc="-1" dirty="0">
                <a:solidFill>
                  <a:srgbClr val="000000"/>
                </a:solidFill>
                <a:latin typeface="Arial"/>
              </a:rPr>
              <a:t>Two common viewpoints regarding technology and the future:</a:t>
            </a:r>
            <a:endParaRPr lang="en-CA" sz="2800" spc="-1" dirty="0">
              <a:solidFill>
                <a:srgbClr val="000000"/>
              </a:solidFill>
              <a:latin typeface="Arial"/>
            </a:endParaRPr>
          </a:p>
          <a:p>
            <a:pPr marL="742680" lvl="1" indent="-285480">
              <a:spcBef>
                <a:spcPts val="697"/>
              </a:spcBef>
              <a:buClr>
                <a:srgbClr val="00A4DE"/>
              </a:buClr>
              <a:buSzPct val="55000"/>
              <a:buFont typeface="Wingdings" charset="2"/>
              <a:buChar char=""/>
              <a:tabLst>
                <a:tab pos="171360" algn="l"/>
                <a:tab pos="1085760" algn="l"/>
                <a:tab pos="2000160" algn="l"/>
                <a:tab pos="2914560" algn="l"/>
                <a:tab pos="3828960" algn="l"/>
                <a:tab pos="4743360" algn="l"/>
                <a:tab pos="5657760" algn="l"/>
                <a:tab pos="6572160" algn="l"/>
                <a:tab pos="7486560" algn="l"/>
                <a:tab pos="8400960" algn="l"/>
                <a:tab pos="9315360" algn="l"/>
              </a:tabLst>
            </a:pPr>
            <a:r>
              <a:rPr lang="en-US" sz="2400" b="1" spc="-1" dirty="0">
                <a:solidFill>
                  <a:srgbClr val="000000"/>
                </a:solidFill>
                <a:latin typeface="Arial"/>
              </a:rPr>
              <a:t>Optimists</a:t>
            </a:r>
            <a:r>
              <a:rPr lang="en-US" sz="2400" spc="-1" dirty="0">
                <a:solidFill>
                  <a:srgbClr val="000000"/>
                </a:solidFill>
                <a:latin typeface="Arial"/>
              </a:rPr>
              <a:t>: trust in technology</a:t>
            </a:r>
            <a:endParaRPr lang="en-CA" sz="2400" spc="-1" dirty="0">
              <a:solidFill>
                <a:srgbClr val="000000"/>
              </a:solidFill>
              <a:latin typeface="Arial"/>
            </a:endParaRPr>
          </a:p>
          <a:p>
            <a:pPr marL="742680" lvl="1" indent="-285480">
              <a:spcBef>
                <a:spcPts val="697"/>
              </a:spcBef>
              <a:buClr>
                <a:srgbClr val="00A4DE"/>
              </a:buClr>
              <a:buSzPct val="55000"/>
              <a:buFont typeface="Wingdings" charset="2"/>
              <a:buChar char=""/>
              <a:tabLst>
                <a:tab pos="171360" algn="l"/>
                <a:tab pos="1085760" algn="l"/>
                <a:tab pos="2000160" algn="l"/>
                <a:tab pos="2914560" algn="l"/>
                <a:tab pos="3828960" algn="l"/>
                <a:tab pos="4743360" algn="l"/>
                <a:tab pos="5657760" algn="l"/>
                <a:tab pos="6572160" algn="l"/>
                <a:tab pos="7486560" algn="l"/>
                <a:tab pos="8400960" algn="l"/>
                <a:tab pos="9315360" algn="l"/>
              </a:tabLst>
            </a:pPr>
            <a:r>
              <a:rPr lang="en-US" sz="2400" b="1" spc="-1" dirty="0">
                <a:solidFill>
                  <a:srgbClr val="000000"/>
                </a:solidFill>
                <a:latin typeface="Arial"/>
              </a:rPr>
              <a:t>Pessimists</a:t>
            </a:r>
            <a:r>
              <a:rPr lang="en-US" sz="2400" spc="-1" dirty="0">
                <a:solidFill>
                  <a:srgbClr val="000000"/>
                </a:solidFill>
                <a:latin typeface="Arial"/>
              </a:rPr>
              <a:t>: despair and technology</a:t>
            </a:r>
            <a:endParaRPr lang="en-CA" sz="2400" spc="-1" dirty="0">
              <a:solidFill>
                <a:srgbClr val="000000"/>
              </a:solidFill>
              <a:latin typeface="Arial"/>
            </a:endParaRPr>
          </a:p>
          <a:p>
            <a:pPr marL="342720" indent="-342720">
              <a:spcBef>
                <a:spcPts val="697"/>
              </a:spcBef>
              <a:buClr>
                <a:srgbClr val="A50021"/>
              </a:buClr>
              <a:buSzPct val="60000"/>
              <a:buFont typeface="Wingdings" charset="2"/>
              <a:buChar char=""/>
              <a:tabLst>
                <a:tab pos="571320" algn="l"/>
                <a:tab pos="1485720" algn="l"/>
                <a:tab pos="2400120" algn="l"/>
                <a:tab pos="3314520" algn="l"/>
                <a:tab pos="4228920" algn="l"/>
                <a:tab pos="5143320" algn="l"/>
                <a:tab pos="6057720" algn="l"/>
                <a:tab pos="6972120" algn="l"/>
                <a:tab pos="7886520" algn="l"/>
                <a:tab pos="8800920" algn="l"/>
                <a:tab pos="9715320" algn="l"/>
              </a:tabLst>
            </a:pPr>
            <a:r>
              <a:rPr lang="en-US" sz="2800" spc="-1" dirty="0">
                <a:solidFill>
                  <a:srgbClr val="000000"/>
                </a:solidFill>
                <a:latin typeface="Arial"/>
              </a:rPr>
              <a:t>There will be a new heaven and the new earth - everything will be made new!</a:t>
            </a:r>
            <a:endParaRPr lang="en-CA" sz="2800" spc="-1" dirty="0">
              <a:solidFill>
                <a:srgbClr val="000000"/>
              </a:solidFill>
              <a:latin typeface="Arial"/>
            </a:endParaRPr>
          </a:p>
          <a:p>
            <a:pPr marL="742680" lvl="1" indent="-285480">
              <a:spcBef>
                <a:spcPts val="697"/>
              </a:spcBef>
              <a:buClr>
                <a:srgbClr val="00A4DE"/>
              </a:buClr>
              <a:buSzPct val="55000"/>
              <a:buFont typeface="Wingdings" charset="2"/>
              <a:buChar char=""/>
              <a:tabLst>
                <a:tab pos="171360" algn="l"/>
                <a:tab pos="1085760" algn="l"/>
                <a:tab pos="2000160" algn="l"/>
                <a:tab pos="2914560" algn="l"/>
                <a:tab pos="3828960" algn="l"/>
                <a:tab pos="4743360" algn="l"/>
                <a:tab pos="5657760" algn="l"/>
                <a:tab pos="6572160" algn="l"/>
                <a:tab pos="7486560" algn="l"/>
                <a:tab pos="8400960" algn="l"/>
                <a:tab pos="9315360" algn="l"/>
              </a:tabLst>
            </a:pPr>
            <a:r>
              <a:rPr lang="en-US" sz="2400" spc="-1" dirty="0">
                <a:solidFill>
                  <a:srgbClr val="000000"/>
                </a:solidFill>
                <a:latin typeface="Arial"/>
              </a:rPr>
              <a:t>Technology in the new heaven and earth</a:t>
            </a:r>
            <a:endParaRPr lang="en-CA" sz="2400" spc="-1" dirty="0">
              <a:solidFill>
                <a:srgbClr val="000000"/>
              </a:solidFill>
              <a:latin typeface="Arial"/>
            </a:endParaRPr>
          </a:p>
          <a:p>
            <a:pPr marL="1143000" lvl="2" indent="-228600">
              <a:spcBef>
                <a:spcPts val="598"/>
              </a:spcBef>
              <a:buClr>
                <a:srgbClr val="A50021"/>
              </a:buClr>
              <a:buSzPct val="50000"/>
              <a:buFont typeface="Wingdings" charset="2"/>
              <a:buChar char=""/>
              <a:tabLst>
                <a:tab pos="685800" algn="l"/>
                <a:tab pos="1600200" algn="l"/>
                <a:tab pos="2514600" algn="l"/>
                <a:tab pos="3429000" algn="l"/>
                <a:tab pos="4343400" algn="l"/>
                <a:tab pos="5257800" algn="l"/>
                <a:tab pos="6172200" algn="l"/>
                <a:tab pos="7086600" algn="l"/>
                <a:tab pos="8001000" algn="l"/>
                <a:tab pos="8915400" algn="l"/>
              </a:tabLst>
            </a:pPr>
            <a:r>
              <a:rPr lang="en-US" sz="2400" spc="-1" dirty="0">
                <a:solidFill>
                  <a:srgbClr val="000000"/>
                </a:solidFill>
                <a:latin typeface="Arial"/>
              </a:rPr>
              <a:t>Will there be computers there?</a:t>
            </a:r>
            <a:endParaRPr lang="en-CA" sz="2400" spc="-1" dirty="0">
              <a:solidFill>
                <a:srgbClr val="000000"/>
              </a:solidFill>
              <a:latin typeface="Arial"/>
            </a:endParaRPr>
          </a:p>
          <a:p>
            <a:pPr marL="742680" lvl="1" indent="-285480">
              <a:spcBef>
                <a:spcPts val="697"/>
              </a:spcBef>
              <a:buClr>
                <a:srgbClr val="00A4DE"/>
              </a:buClr>
              <a:buSzPct val="55000"/>
              <a:buFont typeface="Wingdings" charset="2"/>
              <a:buChar char=""/>
              <a:tabLst>
                <a:tab pos="171360" algn="l"/>
                <a:tab pos="1085760" algn="l"/>
                <a:tab pos="2000160" algn="l"/>
                <a:tab pos="2914560" algn="l"/>
                <a:tab pos="3828960" algn="l"/>
                <a:tab pos="4743360" algn="l"/>
                <a:tab pos="5657760" algn="l"/>
                <a:tab pos="6572160" algn="l"/>
                <a:tab pos="7486560" algn="l"/>
                <a:tab pos="8400960" algn="l"/>
                <a:tab pos="9315360" algn="l"/>
              </a:tabLst>
            </a:pPr>
            <a:r>
              <a:rPr lang="en-US" sz="2400" spc="-1" dirty="0">
                <a:solidFill>
                  <a:srgbClr val="000000"/>
                </a:solidFill>
                <a:latin typeface="Arial"/>
              </a:rPr>
              <a:t>Creation begins in a garden but ends with a “garden city”</a:t>
            </a:r>
            <a:endParaRPr lang="en-CA" sz="2400" spc="-1" dirty="0">
              <a:solidFill>
                <a:srgbClr val="000000"/>
              </a:solidFill>
              <a:latin typeface="Arial"/>
            </a:endParaRPr>
          </a:p>
        </p:txBody>
      </p:sp>
      <p:sp>
        <p:nvSpPr>
          <p:cNvPr id="97" name="TextBox 96"/>
          <p:cNvSpPr txBox="1"/>
          <p:nvPr/>
        </p:nvSpPr>
        <p:spPr>
          <a:xfrm>
            <a:off x="2074800" y="5184000"/>
            <a:ext cx="8136000" cy="1024560"/>
          </a:xfrm>
          <a:prstGeom prst="rect">
            <a:avLst/>
          </a:prstGeom>
          <a:noFill/>
          <a:ln w="0">
            <a:noFill/>
          </a:ln>
        </p:spPr>
        <p:txBody>
          <a:bodyPr lIns="90000" tIns="45000" rIns="90000" bIns="45000" anchor="t">
            <a:noAutofit/>
          </a:bodyPr>
          <a:lstStyle/>
          <a:p>
            <a:r>
              <a:rPr lang="en-CA" sz="2200" i="1" spc="-1" dirty="0">
                <a:solidFill>
                  <a:srgbClr val="000080"/>
                </a:solidFill>
                <a:latin typeface="Arial"/>
              </a:rPr>
              <a:t>“They will beat their swords into plowshares and their spears into pruning hooks. Nation will not take up sword against nation, nor will they train for war anymore” - </a:t>
            </a:r>
            <a:r>
              <a:rPr lang="en-CA" sz="2200" spc="-1" dirty="0">
                <a:solidFill>
                  <a:srgbClr val="000080"/>
                </a:solidFill>
                <a:latin typeface="Arial"/>
              </a:rPr>
              <a:t>Micah 4:3</a:t>
            </a:r>
            <a:endParaRPr lang="en-CA" sz="2200" spc="-1" dirty="0">
              <a:solidFill>
                <a:srgbClr val="FFFF00"/>
              </a:solidFill>
              <a:latin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PlaceHolder 1"/>
          <p:cNvSpPr>
            <a:spLocks noGrp="1"/>
          </p:cNvSpPr>
          <p:nvPr>
            <p:ph type="title"/>
          </p:nvPr>
        </p:nvSpPr>
        <p:spPr>
          <a:xfrm>
            <a:off x="809297" y="242069"/>
            <a:ext cx="8229240" cy="1144800"/>
          </a:xfrm>
          <a:prstGeom prst="rect">
            <a:avLst/>
          </a:prstGeom>
          <a:noFill/>
          <a:ln w="0">
            <a:noFill/>
          </a:ln>
        </p:spPr>
        <p:txBody>
          <a:bodyPr lIns="0" tIns="0" rIns="0" bIns="0" anchor="ctr">
            <a:noAutofit/>
          </a:bodyPr>
          <a:lstStyle/>
          <a:p>
            <a:r>
              <a:rPr lang="en-CA" sz="4000" spc="-1" dirty="0">
                <a:solidFill>
                  <a:srgbClr val="A50021"/>
                </a:solidFill>
                <a:latin typeface="Arial"/>
              </a:rPr>
              <a:t>Tertullian and Technology</a:t>
            </a:r>
          </a:p>
        </p:txBody>
      </p:sp>
      <p:sp>
        <p:nvSpPr>
          <p:cNvPr id="46" name="TextBox 45"/>
          <p:cNvSpPr txBox="1"/>
          <p:nvPr/>
        </p:nvSpPr>
        <p:spPr>
          <a:xfrm>
            <a:off x="809297" y="1548000"/>
            <a:ext cx="6834703" cy="4592520"/>
          </a:xfrm>
          <a:prstGeom prst="rect">
            <a:avLst/>
          </a:prstGeom>
          <a:noFill/>
          <a:ln w="0">
            <a:noFill/>
          </a:ln>
        </p:spPr>
        <p:txBody>
          <a:bodyPr lIns="90000" tIns="45000" rIns="90000" bIns="45000" anchor="t">
            <a:noAutofit/>
          </a:bodyPr>
          <a:lstStyle/>
          <a:p>
            <a:r>
              <a:rPr lang="en-CA" sz="2400" i="1" spc="-1" dirty="0">
                <a:latin typeface="Arial" panose="020B0604020202020204" pitchFamily="34" charset="0"/>
                <a:cs typeface="Arial" panose="020B0604020202020204" pitchFamily="34" charset="0"/>
              </a:rPr>
              <a:t>“Does the ancient Christian faith still have anything to say to a fast-paced modern world shaped by such technology? Tertullian, a father of early Christian literature, once posed the question, "What does Athens have to do with Jerusalem?" When it comes to computer technology, we might well ask, "What does Silicon Valley have to do with Jerusalem?" In a nutshell: </a:t>
            </a:r>
            <a:r>
              <a:rPr lang="en-CA" sz="2400" b="1" i="1" spc="-1" dirty="0">
                <a:latin typeface="Arial" panose="020B0604020202020204" pitchFamily="34" charset="0"/>
                <a:cs typeface="Arial" panose="020B0604020202020204" pitchFamily="34" charset="0"/>
              </a:rPr>
              <a:t>what do bytes have to do with Christian beliefs?</a:t>
            </a:r>
            <a:r>
              <a:rPr lang="en-CA" sz="2400" i="1" spc="-1" dirty="0">
                <a:latin typeface="Arial" panose="020B0604020202020204" pitchFamily="34" charset="0"/>
                <a:cs typeface="Arial" panose="020B0604020202020204" pitchFamily="34" charset="0"/>
              </a:rPr>
              <a:t>” </a:t>
            </a:r>
            <a:endParaRPr lang="en-CA" sz="2400" spc="-1" dirty="0">
              <a:solidFill>
                <a:srgbClr val="FFFF00"/>
              </a:solidFill>
              <a:latin typeface="Arial" panose="020B0604020202020204" pitchFamily="34" charset="0"/>
              <a:cs typeface="Arial" panose="020B0604020202020204" pitchFamily="34" charset="0"/>
            </a:endParaRPr>
          </a:p>
          <a:p>
            <a:endParaRPr lang="en-CA" sz="2400" spc="-1" dirty="0">
              <a:solidFill>
                <a:srgbClr val="FFFF00"/>
              </a:solidFill>
              <a:latin typeface="Arial" panose="020B0604020202020204" pitchFamily="34" charset="0"/>
              <a:cs typeface="Arial" panose="020B0604020202020204" pitchFamily="34" charset="0"/>
            </a:endParaRPr>
          </a:p>
          <a:p>
            <a:r>
              <a:rPr lang="en-CA" sz="1400" spc="-1" dirty="0">
                <a:latin typeface="Arial" panose="020B0604020202020204" pitchFamily="34" charset="0"/>
                <a:cs typeface="Arial" panose="020B0604020202020204" pitchFamily="34" charset="0"/>
              </a:rPr>
              <a:t>Derek C. Schuurman, </a:t>
            </a:r>
            <a:r>
              <a:rPr lang="en-CA" sz="1400" b="1" i="1" spc="-1" dirty="0">
                <a:latin typeface="Arial" panose="020B0604020202020204" pitchFamily="34" charset="0"/>
                <a:cs typeface="Arial" panose="020B0604020202020204" pitchFamily="34" charset="0"/>
              </a:rPr>
              <a:t>Shaping a Digital World</a:t>
            </a:r>
            <a:r>
              <a:rPr lang="en-CA" sz="1400" spc="-1" dirty="0">
                <a:latin typeface="Arial" panose="020B0604020202020204" pitchFamily="34" charset="0"/>
                <a:cs typeface="Arial" panose="020B0604020202020204" pitchFamily="34" charset="0"/>
              </a:rPr>
              <a:t>, InterVarsity Academic Press, p. 11.</a:t>
            </a:r>
            <a:endParaRPr lang="en-CA" sz="1400" spc="-1" dirty="0">
              <a:solidFill>
                <a:srgbClr val="FFFF00"/>
              </a:solidFill>
              <a:latin typeface="Arial" panose="020B0604020202020204" pitchFamily="34" charset="0"/>
              <a:cs typeface="Arial" panose="020B0604020202020204" pitchFamily="34" charset="0"/>
            </a:endParaRPr>
          </a:p>
        </p:txBody>
      </p:sp>
      <p:pic>
        <p:nvPicPr>
          <p:cNvPr id="47" name="Picture 46"/>
          <p:cNvPicPr/>
          <p:nvPr/>
        </p:nvPicPr>
        <p:blipFill>
          <a:blip r:embed="rId2"/>
          <a:stretch/>
        </p:blipFill>
        <p:spPr>
          <a:xfrm>
            <a:off x="7716000" y="1548000"/>
            <a:ext cx="2520000" cy="3477600"/>
          </a:xfrm>
          <a:prstGeom prst="rect">
            <a:avLst/>
          </a:prstGeom>
          <a:ln w="0">
            <a:noFill/>
          </a:ln>
        </p:spPr>
      </p:pic>
      <p:sp>
        <p:nvSpPr>
          <p:cNvPr id="48" name="TextBox 47"/>
          <p:cNvSpPr txBox="1"/>
          <p:nvPr/>
        </p:nvSpPr>
        <p:spPr>
          <a:xfrm>
            <a:off x="7716000" y="4989600"/>
            <a:ext cx="2520000" cy="387000"/>
          </a:xfrm>
          <a:prstGeom prst="rect">
            <a:avLst/>
          </a:prstGeom>
          <a:noFill/>
          <a:ln w="0">
            <a:noFill/>
          </a:ln>
        </p:spPr>
        <p:txBody>
          <a:bodyPr lIns="90000" tIns="45000" rIns="90000" bIns="45000" anchor="t">
            <a:no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CA" sz="1050" spc="-1" dirty="0">
                <a:solidFill>
                  <a:srgbClr val="4C4C4C"/>
                </a:solidFill>
                <a:latin typeface="Arial"/>
              </a:rPr>
              <a:t>Public domain image from http://</a:t>
            </a:r>
            <a:r>
              <a:rPr lang="en-CA" sz="1050" spc="-1" dirty="0" err="1">
                <a:solidFill>
                  <a:srgbClr val="4C4C4C"/>
                </a:solidFill>
                <a:latin typeface="Arial"/>
              </a:rPr>
              <a:t>en.wikipedia.org</a:t>
            </a:r>
            <a:r>
              <a:rPr lang="en-CA" sz="1050" spc="-1" dirty="0">
                <a:solidFill>
                  <a:srgbClr val="4C4C4C"/>
                </a:solidFill>
                <a:latin typeface="Arial"/>
              </a:rPr>
              <a:t>/wiki/Tertullian</a:t>
            </a:r>
            <a:endParaRPr lang="en-CA" sz="1050" spc="-1" dirty="0">
              <a:solidFill>
                <a:srgbClr val="FFFF00"/>
              </a:solidFill>
              <a:latin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 name="PlaceHolder 1"/>
          <p:cNvSpPr>
            <a:spLocks noGrp="1"/>
          </p:cNvSpPr>
          <p:nvPr>
            <p:ph/>
          </p:nvPr>
        </p:nvSpPr>
        <p:spPr>
          <a:xfrm>
            <a:off x="833377" y="1321700"/>
            <a:ext cx="10336193" cy="645995"/>
          </a:xfrm>
          <a:prstGeom prst="rect">
            <a:avLst/>
          </a:prstGeom>
          <a:noFill/>
          <a:ln w="0">
            <a:noFill/>
          </a:ln>
        </p:spPr>
        <p:txBody>
          <a:bodyPr lIns="90000" tIns="71640" rIns="90000" bIns="46800" anchor="t">
            <a:normAutofit/>
          </a:bodyPr>
          <a:lstStyle/>
          <a:p>
            <a:pPr marL="341280" indent="-341280">
              <a:lnSpc>
                <a:spcPct val="93000"/>
              </a:lnSpc>
              <a:spcBef>
                <a:spcPts val="799"/>
              </a:spcBef>
              <a:buClr>
                <a:srgbClr val="A50021"/>
              </a:buClr>
              <a:buSzPct val="60000"/>
              <a:buFont typeface="Wingdings" charset="2"/>
              <a:buChar char=""/>
              <a:tabLst>
                <a:tab pos="571320" algn="l"/>
                <a:tab pos="1485720" algn="l"/>
                <a:tab pos="2400120" algn="l"/>
                <a:tab pos="3314520" algn="l"/>
                <a:tab pos="4228920" algn="l"/>
                <a:tab pos="5143320" algn="l"/>
                <a:tab pos="6057720" algn="l"/>
                <a:tab pos="6972120" algn="l"/>
                <a:tab pos="7886520" algn="l"/>
                <a:tab pos="8800920" algn="l"/>
                <a:tab pos="9715320" algn="l"/>
              </a:tabLst>
            </a:pPr>
            <a:r>
              <a:rPr lang="en-US" sz="3200" spc="-1" dirty="0">
                <a:solidFill>
                  <a:srgbClr val="000000"/>
                </a:solidFill>
                <a:latin typeface="Arial"/>
              </a:rPr>
              <a:t>Having a “perspective” is not enough...</a:t>
            </a:r>
            <a:endParaRPr lang="en-CA" sz="3200" spc="-1" dirty="0">
              <a:solidFill>
                <a:srgbClr val="000000"/>
              </a:solidFill>
              <a:latin typeface="Arial"/>
            </a:endParaRPr>
          </a:p>
        </p:txBody>
      </p:sp>
      <p:sp>
        <p:nvSpPr>
          <p:cNvPr id="99" name="PlaceHolder 2"/>
          <p:cNvSpPr>
            <a:spLocks noGrp="1"/>
          </p:cNvSpPr>
          <p:nvPr>
            <p:ph type="title"/>
          </p:nvPr>
        </p:nvSpPr>
        <p:spPr>
          <a:xfrm>
            <a:off x="833377" y="272880"/>
            <a:ext cx="10336193" cy="1145160"/>
          </a:xfrm>
          <a:prstGeom prst="rect">
            <a:avLst/>
          </a:prstGeom>
          <a:noFill/>
          <a:ln w="0">
            <a:noFill/>
          </a:ln>
        </p:spPr>
        <p:txBody>
          <a:bodyPr lIns="0" tIns="31680" rIns="0" bIns="0" anchor="ctr">
            <a:noAutofit/>
          </a:bodyPr>
          <a:lstStyle/>
          <a:p>
            <a:pPr>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spc="-1" dirty="0">
                <a:solidFill>
                  <a:srgbClr val="A50021"/>
                </a:solidFill>
                <a:latin typeface="Arial"/>
              </a:rPr>
              <a:t>Concluding Thoughts: the Heart</a:t>
            </a:r>
            <a:endParaRPr lang="en-CA" sz="4000" spc="-1" dirty="0">
              <a:solidFill>
                <a:srgbClr val="A50021"/>
              </a:solidFill>
              <a:latin typeface="Arial"/>
            </a:endParaRPr>
          </a:p>
        </p:txBody>
      </p:sp>
      <p:sp>
        <p:nvSpPr>
          <p:cNvPr id="4" name="CustomShape 2_2">
            <a:extLst>
              <a:ext uri="{FF2B5EF4-FFF2-40B4-BE49-F238E27FC236}">
                <a16:creationId xmlns:a16="http://schemas.microsoft.com/office/drawing/2014/main" id="{C7A1F4F3-ED05-6B47-BE53-45D65079BC8E}"/>
              </a:ext>
            </a:extLst>
          </p:cNvPr>
          <p:cNvSpPr/>
          <p:nvPr/>
        </p:nvSpPr>
        <p:spPr>
          <a:xfrm>
            <a:off x="833376" y="2013995"/>
            <a:ext cx="7616143" cy="2128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CA" sz="2400" b="0" strike="noStrike" spc="-1" dirty="0">
                <a:solidFill>
                  <a:srgbClr val="000000"/>
                </a:solidFill>
                <a:latin typeface="Arial" panose="020B0604020202020204" pitchFamily="34" charset="0"/>
                <a:ea typeface="DejaVu Sans"/>
                <a:cs typeface="Arial" panose="020B0604020202020204" pitchFamily="34" charset="0"/>
              </a:rPr>
              <a:t>“Being a disciple of Jesus is not primarily a matter of getting the right ideas and doctrines into your head... rather, it's a matter of being the kind of person who loves rightly...”</a:t>
            </a:r>
            <a:endParaRPr lang="en-US" sz="2400" b="0" strike="noStrike" spc="-1" dirty="0">
              <a:latin typeface="Arial" panose="020B0604020202020204" pitchFamily="34" charset="0"/>
              <a:cs typeface="Arial" panose="020B0604020202020204" pitchFamily="34" charset="0"/>
            </a:endParaRPr>
          </a:p>
          <a:p>
            <a:pPr>
              <a:lnSpc>
                <a:spcPct val="100000"/>
              </a:lnSpc>
              <a:spcBef>
                <a:spcPts val="601"/>
              </a:spcBef>
            </a:pPr>
            <a:r>
              <a:rPr lang="en-CA" sz="1600" spc="-1" dirty="0">
                <a:solidFill>
                  <a:srgbClr val="000000"/>
                </a:solidFill>
                <a:latin typeface="Arial" panose="020B0604020202020204" pitchFamily="34" charset="0"/>
                <a:cs typeface="Arial" panose="020B0604020202020204" pitchFamily="34" charset="0"/>
              </a:rPr>
              <a:t>Jamie Smith, </a:t>
            </a:r>
            <a:r>
              <a:rPr lang="en-CA" sz="1600" i="1" spc="-1" dirty="0">
                <a:solidFill>
                  <a:srgbClr val="000000"/>
                </a:solidFill>
                <a:latin typeface="Arial" panose="020B0604020202020204" pitchFamily="34" charset="0"/>
                <a:cs typeface="Arial" panose="020B0604020202020204" pitchFamily="34" charset="0"/>
              </a:rPr>
              <a:t>Desiring the Kingdom</a:t>
            </a:r>
            <a:r>
              <a:rPr lang="en-CA" sz="1600" spc="-1" dirty="0">
                <a:solidFill>
                  <a:srgbClr val="000000"/>
                </a:solidFill>
                <a:latin typeface="Arial" panose="020B0604020202020204" pitchFamily="34" charset="0"/>
                <a:cs typeface="Arial" panose="020B0604020202020204" pitchFamily="34" charset="0"/>
              </a:rPr>
              <a:t>, Baker, 2009, p. 32-33</a:t>
            </a:r>
          </a:p>
        </p:txBody>
      </p:sp>
      <p:sp>
        <p:nvSpPr>
          <p:cNvPr id="5" name="CustomShape 3_2">
            <a:extLst>
              <a:ext uri="{FF2B5EF4-FFF2-40B4-BE49-F238E27FC236}">
                <a16:creationId xmlns:a16="http://schemas.microsoft.com/office/drawing/2014/main" id="{330485F7-2FF5-7D44-90C3-969F741DB96D}"/>
              </a:ext>
            </a:extLst>
          </p:cNvPr>
          <p:cNvSpPr/>
          <p:nvPr/>
        </p:nvSpPr>
        <p:spPr>
          <a:xfrm>
            <a:off x="833375" y="3963591"/>
            <a:ext cx="7477246" cy="1392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CA" sz="2400" b="0" strike="noStrike" spc="-1" dirty="0">
                <a:solidFill>
                  <a:srgbClr val="000000"/>
                </a:solidFill>
                <a:latin typeface="Times New Roman"/>
                <a:ea typeface="DejaVu Sans"/>
              </a:rPr>
              <a:t>“If we would have our creation be true, beautiful, and good, we have to attend to our hearts.”</a:t>
            </a:r>
            <a:endParaRPr lang="en-US" sz="2400" b="0" strike="noStrike" spc="-1" dirty="0">
              <a:latin typeface="Arial"/>
            </a:endParaRPr>
          </a:p>
          <a:p>
            <a:pPr>
              <a:lnSpc>
                <a:spcPct val="100000"/>
              </a:lnSpc>
              <a:spcBef>
                <a:spcPts val="601"/>
              </a:spcBef>
            </a:pPr>
            <a:r>
              <a:rPr lang="en-CA" sz="1600" spc="-1" dirty="0">
                <a:solidFill>
                  <a:srgbClr val="000000"/>
                </a:solidFill>
                <a:latin typeface="Times New Roman"/>
              </a:rPr>
              <a:t>Fred Brooks, “The Computer Scientist as </a:t>
            </a:r>
            <a:r>
              <a:rPr lang="en-CA" sz="1600" spc="-1" dirty="0" err="1">
                <a:solidFill>
                  <a:srgbClr val="000000"/>
                </a:solidFill>
                <a:latin typeface="Times New Roman"/>
              </a:rPr>
              <a:t>Toolsmith</a:t>
            </a:r>
            <a:r>
              <a:rPr lang="en-CA" sz="1600" spc="-1" dirty="0">
                <a:solidFill>
                  <a:srgbClr val="000000"/>
                </a:solidFill>
                <a:latin typeface="Times New Roman"/>
              </a:rPr>
              <a:t> II”, </a:t>
            </a:r>
            <a:r>
              <a:rPr lang="en-CA" sz="1600" i="1" spc="-1" dirty="0">
                <a:solidFill>
                  <a:srgbClr val="000000"/>
                </a:solidFill>
                <a:latin typeface="Times New Roman"/>
              </a:rPr>
              <a:t>CACM</a:t>
            </a:r>
            <a:r>
              <a:rPr lang="en-CA" sz="1600" spc="-1" dirty="0">
                <a:solidFill>
                  <a:srgbClr val="000000"/>
                </a:solidFill>
                <a:latin typeface="Times New Roman"/>
              </a:rPr>
              <a:t>, March 1996.</a:t>
            </a:r>
          </a:p>
        </p:txBody>
      </p:sp>
      <p:sp>
        <p:nvSpPr>
          <p:cNvPr id="6" name="TextBox 5">
            <a:extLst>
              <a:ext uri="{FF2B5EF4-FFF2-40B4-BE49-F238E27FC236}">
                <a16:creationId xmlns:a16="http://schemas.microsoft.com/office/drawing/2014/main" id="{5F23CD41-F252-B34E-BDBC-65BCD19DBA45}"/>
              </a:ext>
            </a:extLst>
          </p:cNvPr>
          <p:cNvSpPr txBox="1"/>
          <p:nvPr/>
        </p:nvSpPr>
        <p:spPr>
          <a:xfrm>
            <a:off x="833376" y="5359671"/>
            <a:ext cx="7477245" cy="914400"/>
          </a:xfrm>
          <a:prstGeom prst="rect">
            <a:avLst/>
          </a:prstGeom>
          <a:noFill/>
          <a:ln w="0">
            <a:noFill/>
          </a:ln>
        </p:spPr>
        <p:txBody>
          <a:bodyPr lIns="90000" tIns="45000" rIns="90000" bIns="45000" anchor="t">
            <a:noAutofit/>
          </a:bodyPr>
          <a:lstStyle/>
          <a:p>
            <a:r>
              <a:rPr lang="en-US" sz="2400" b="0" i="1" strike="noStrike" spc="-1" dirty="0">
                <a:solidFill>
                  <a:srgbClr val="000000"/>
                </a:solidFill>
                <a:latin typeface="Times New Roman"/>
              </a:rPr>
              <a:t>Above all else, guard your heart, for everything you do flows from it.</a:t>
            </a:r>
            <a:r>
              <a:rPr lang="en-US" sz="2400" b="0" strike="noStrike" spc="-1" dirty="0">
                <a:solidFill>
                  <a:srgbClr val="000000"/>
                </a:solidFill>
                <a:latin typeface="Times New Roman"/>
              </a:rPr>
              <a:t> </a:t>
            </a:r>
            <a:r>
              <a:rPr lang="en-US" sz="1990" b="0" strike="noStrike" spc="-1" dirty="0">
                <a:solidFill>
                  <a:srgbClr val="000000"/>
                </a:solidFill>
                <a:latin typeface="Times New Roman"/>
              </a:rPr>
              <a:t> </a:t>
            </a:r>
            <a:r>
              <a:rPr lang="en-US" sz="1600" b="0" strike="noStrike" spc="-1" dirty="0">
                <a:solidFill>
                  <a:srgbClr val="000000"/>
                </a:solidFill>
                <a:latin typeface="Times New Roman"/>
              </a:rPr>
              <a:t>(Proverbs 4:23)</a:t>
            </a:r>
            <a:endParaRPr lang="en-US" sz="1600" b="0" strike="noStrike" spc="-1" dirty="0">
              <a:solidFill>
                <a:srgbClr val="FFFF00"/>
              </a:solidFill>
              <a:latin typeface="Times New Roman"/>
            </a:endParaRPr>
          </a:p>
        </p:txBody>
      </p:sp>
      <p:pic>
        <p:nvPicPr>
          <p:cNvPr id="7" name="Picture 6">
            <a:extLst>
              <a:ext uri="{FF2B5EF4-FFF2-40B4-BE49-F238E27FC236}">
                <a16:creationId xmlns:a16="http://schemas.microsoft.com/office/drawing/2014/main" id="{C18DC5B5-BADB-BC4B-A792-33B4A47433C6}"/>
              </a:ext>
            </a:extLst>
          </p:cNvPr>
          <p:cNvPicPr/>
          <p:nvPr/>
        </p:nvPicPr>
        <p:blipFill>
          <a:blip r:embed="rId2"/>
          <a:stretch/>
        </p:blipFill>
        <p:spPr>
          <a:xfrm>
            <a:off x="8786188" y="1568511"/>
            <a:ext cx="2966400" cy="3787560"/>
          </a:xfrm>
          <a:prstGeom prst="rect">
            <a:avLst/>
          </a:prstGeom>
          <a:ln w="18360">
            <a:noFill/>
          </a:ln>
        </p:spPr>
      </p:pic>
      <p:sp>
        <p:nvSpPr>
          <p:cNvPr id="2" name="TextBox 1">
            <a:extLst>
              <a:ext uri="{FF2B5EF4-FFF2-40B4-BE49-F238E27FC236}">
                <a16:creationId xmlns:a16="http://schemas.microsoft.com/office/drawing/2014/main" id="{48527049-643F-134D-8E49-8F959C3C3A9F}"/>
              </a:ext>
            </a:extLst>
          </p:cNvPr>
          <p:cNvSpPr txBox="1"/>
          <p:nvPr/>
        </p:nvSpPr>
        <p:spPr>
          <a:xfrm>
            <a:off x="8786188" y="5440694"/>
            <a:ext cx="2966400" cy="584775"/>
          </a:xfrm>
          <a:prstGeom prst="rect">
            <a:avLst/>
          </a:prstGeom>
          <a:noFill/>
        </p:spPr>
        <p:txBody>
          <a:bodyPr wrap="square" rtlCol="0">
            <a:spAutoFit/>
          </a:bodyPr>
          <a:lstStyle/>
          <a:p>
            <a:pPr algn="ctr"/>
            <a:r>
              <a:rPr lang="en-US" sz="1600" i="1" dirty="0">
                <a:latin typeface="Arial" panose="020B0604020202020204" pitchFamily="34" charset="0"/>
                <a:cs typeface="Arial" panose="020B0604020202020204" pitchFamily="34" charset="0"/>
              </a:rPr>
              <a:t>Saint Augustine</a:t>
            </a:r>
            <a:r>
              <a:rPr lang="en-US" sz="1600" dirty="0">
                <a:latin typeface="Arial" panose="020B0604020202020204" pitchFamily="34" charset="0"/>
                <a:cs typeface="Arial" panose="020B0604020202020204" pitchFamily="34" charset="0"/>
              </a:rPr>
              <a:t>, painting by Philippe de </a:t>
            </a:r>
            <a:r>
              <a:rPr lang="en-US" sz="1600" dirty="0" err="1">
                <a:latin typeface="Arial" panose="020B0604020202020204" pitchFamily="34" charset="0"/>
                <a:cs typeface="Arial" panose="020B0604020202020204" pitchFamily="34" charset="0"/>
              </a:rPr>
              <a:t>Champaigne</a:t>
            </a:r>
            <a:r>
              <a:rPr lang="en-US" sz="1600" dirty="0">
                <a:latin typeface="Arial" panose="020B0604020202020204" pitchFamily="34" charset="0"/>
                <a:cs typeface="Arial" panose="020B0604020202020204" pitchFamily="34" charset="0"/>
              </a:rPr>
              <a:t>, 1650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Box 99"/>
          <p:cNvSpPr txBox="1"/>
          <p:nvPr/>
        </p:nvSpPr>
        <p:spPr>
          <a:xfrm>
            <a:off x="4259485" y="1980719"/>
            <a:ext cx="7650864" cy="2139867"/>
          </a:xfrm>
          <a:prstGeom prst="rect">
            <a:avLst/>
          </a:prstGeom>
          <a:noFill/>
          <a:ln w="0">
            <a:noFill/>
          </a:ln>
        </p:spPr>
        <p:txBody>
          <a:bodyPr lIns="90000" tIns="45000" rIns="90000" bIns="45000" anchor="t">
            <a:noAutofit/>
          </a:bodyPr>
          <a:lstStyle/>
          <a:p>
            <a:r>
              <a:rPr lang="en-CA" sz="2400" b="1" spc="-1" dirty="0">
                <a:latin typeface="Arial"/>
              </a:rPr>
              <a:t>Book website:</a:t>
            </a:r>
            <a:endParaRPr lang="en-CA" sz="2400" spc="-1" dirty="0">
              <a:latin typeface="Arial"/>
            </a:endParaRPr>
          </a:p>
          <a:p>
            <a:r>
              <a:rPr lang="en-CA" sz="2400" spc="-1" dirty="0">
                <a:solidFill>
                  <a:srgbClr val="FFFF00"/>
                </a:solidFill>
                <a:hlinkClick r:id="rId2"/>
              </a:rPr>
              <a:t>https://www.ivpress.com/shaping-a-digital-world</a:t>
            </a:r>
            <a:endParaRPr lang="en-CA" sz="2400" spc="-1" dirty="0">
              <a:solidFill>
                <a:srgbClr val="FFFF00"/>
              </a:solidFill>
            </a:endParaRPr>
          </a:p>
          <a:p>
            <a:endParaRPr lang="en-CA" sz="2400" b="1" spc="-1" dirty="0">
              <a:solidFill>
                <a:srgbClr val="FFFF00"/>
              </a:solidFill>
              <a:latin typeface="Arial"/>
            </a:endParaRPr>
          </a:p>
          <a:p>
            <a:endParaRPr lang="en-CA" sz="1600" spc="-1" dirty="0">
              <a:solidFill>
                <a:srgbClr val="FFFF00"/>
              </a:solidFill>
              <a:latin typeface="Times New Roman"/>
            </a:endParaRPr>
          </a:p>
          <a:p>
            <a:r>
              <a:rPr lang="en-CA" sz="2400" b="1" spc="-1" dirty="0">
                <a:latin typeface="Arial"/>
              </a:rPr>
              <a:t>Companion website:</a:t>
            </a:r>
            <a:endParaRPr lang="en-CA" sz="2400" spc="-1" dirty="0">
              <a:latin typeface="Arial"/>
            </a:endParaRPr>
          </a:p>
          <a:p>
            <a:r>
              <a:rPr lang="en-CA" sz="2400" spc="-1" dirty="0">
                <a:hlinkClick r:id="rId3"/>
              </a:rPr>
              <a:t>https://cs.calvin.edu/shaping_a_digital_world/</a:t>
            </a:r>
            <a:endParaRPr lang="en-CA" sz="2400" spc="-1" dirty="0">
              <a:latin typeface="Arial"/>
            </a:endParaRPr>
          </a:p>
          <a:p>
            <a:endParaRPr lang="en-CA" sz="2400" spc="-1" dirty="0">
              <a:solidFill>
                <a:srgbClr val="FFFF00"/>
              </a:solidFill>
              <a:latin typeface="Times New Roman"/>
            </a:endParaRPr>
          </a:p>
        </p:txBody>
      </p:sp>
      <p:pic>
        <p:nvPicPr>
          <p:cNvPr id="103" name="Picture 102"/>
          <p:cNvPicPr/>
          <p:nvPr/>
        </p:nvPicPr>
        <p:blipFill>
          <a:blip r:embed="rId4"/>
          <a:stretch/>
        </p:blipFill>
        <p:spPr>
          <a:xfrm>
            <a:off x="650612" y="939743"/>
            <a:ext cx="3331078" cy="4978513"/>
          </a:xfrm>
          <a:prstGeom prst="rect">
            <a:avLst/>
          </a:prstGeom>
          <a:ln w="0">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925975" y="273600"/>
            <a:ext cx="9284465" cy="1144800"/>
          </a:xfrm>
          <a:prstGeom prst="rect">
            <a:avLst/>
          </a:prstGeom>
          <a:noFill/>
          <a:ln w="0">
            <a:noFill/>
          </a:ln>
        </p:spPr>
        <p:txBody>
          <a:bodyPr lIns="0" tIns="0" rIns="0" bIns="0" anchor="ctr">
            <a:noAutofit/>
          </a:bodyPr>
          <a:lstStyle/>
          <a:p>
            <a:r>
              <a:rPr lang="en-CA" sz="4000" spc="-1" dirty="0">
                <a:solidFill>
                  <a:srgbClr val="A50021"/>
                </a:solidFill>
                <a:latin typeface="Arial"/>
              </a:rPr>
              <a:t>Questions</a:t>
            </a:r>
          </a:p>
        </p:txBody>
      </p:sp>
      <p:sp>
        <p:nvSpPr>
          <p:cNvPr id="105" name="PlaceHolder 2"/>
          <p:cNvSpPr>
            <a:spLocks noGrp="1"/>
          </p:cNvSpPr>
          <p:nvPr>
            <p:ph/>
          </p:nvPr>
        </p:nvSpPr>
        <p:spPr>
          <a:xfrm>
            <a:off x="925975" y="1604520"/>
            <a:ext cx="10174147" cy="4525920"/>
          </a:xfrm>
          <a:prstGeom prst="rect">
            <a:avLst/>
          </a:prstGeom>
          <a:noFill/>
          <a:ln w="0">
            <a:noFill/>
          </a:ln>
        </p:spPr>
        <p:txBody>
          <a:bodyPr lIns="0" tIns="0" rIns="0" bIns="0" anchor="t">
            <a:noAutofit/>
          </a:bodyPr>
          <a:lstStyle/>
          <a:p>
            <a:pPr marL="342720" indent="-342720">
              <a:spcBef>
                <a:spcPts val="697"/>
              </a:spcBef>
              <a:buClr>
                <a:srgbClr val="A50021"/>
              </a:buClr>
              <a:buSzPct val="60000"/>
              <a:buFont typeface="Wingdings" charset="2"/>
              <a:buChar char=""/>
              <a:tabLst>
                <a:tab pos="571320" algn="l"/>
                <a:tab pos="1485720" algn="l"/>
                <a:tab pos="2400120" algn="l"/>
                <a:tab pos="3314520" algn="l"/>
                <a:tab pos="4228920" algn="l"/>
                <a:tab pos="5143320" algn="l"/>
                <a:tab pos="6057720" algn="l"/>
                <a:tab pos="6972120" algn="l"/>
                <a:tab pos="7886520" algn="l"/>
                <a:tab pos="8800920" algn="l"/>
                <a:tab pos="9715320" algn="l"/>
              </a:tabLst>
            </a:pPr>
            <a:r>
              <a:rPr lang="en-CA" sz="3200" spc="-1" dirty="0">
                <a:solidFill>
                  <a:srgbClr val="000000"/>
                </a:solidFill>
                <a:latin typeface="Arial"/>
              </a:rPr>
              <a:t>Can you think of ways in which a smartphone is not neutral?</a:t>
            </a:r>
          </a:p>
          <a:p>
            <a:pPr marL="342720" indent="-342720">
              <a:spcBef>
                <a:spcPts val="697"/>
              </a:spcBef>
              <a:buClr>
                <a:srgbClr val="A50021"/>
              </a:buClr>
              <a:buSzPct val="60000"/>
              <a:buFont typeface="Wingdings" charset="2"/>
              <a:buChar char=""/>
              <a:tabLst>
                <a:tab pos="571320" algn="l"/>
                <a:tab pos="1485720" algn="l"/>
                <a:tab pos="2400120" algn="l"/>
                <a:tab pos="3314520" algn="l"/>
                <a:tab pos="4228920" algn="l"/>
                <a:tab pos="5143320" algn="l"/>
                <a:tab pos="6057720" algn="l"/>
                <a:tab pos="6972120" algn="l"/>
                <a:tab pos="7886520" algn="l"/>
                <a:tab pos="8800920" algn="l"/>
                <a:tab pos="9715320" algn="l"/>
              </a:tabLst>
            </a:pPr>
            <a:r>
              <a:rPr lang="en-CA" sz="3200" spc="-1" dirty="0">
                <a:solidFill>
                  <a:srgbClr val="000000"/>
                </a:solidFill>
                <a:latin typeface="Arial"/>
              </a:rPr>
              <a:t>In what way is computer technology “part of creation”?</a:t>
            </a:r>
          </a:p>
          <a:p>
            <a:pPr marL="342720" indent="-342720">
              <a:spcBef>
                <a:spcPts val="697"/>
              </a:spcBef>
              <a:buClr>
                <a:srgbClr val="A50021"/>
              </a:buClr>
              <a:buSzPct val="60000"/>
              <a:buFont typeface="Wingdings" charset="2"/>
              <a:buChar char=""/>
              <a:tabLst>
                <a:tab pos="571320" algn="l"/>
                <a:tab pos="1485720" algn="l"/>
                <a:tab pos="2400120" algn="l"/>
                <a:tab pos="3314520" algn="l"/>
                <a:tab pos="4228920" algn="l"/>
                <a:tab pos="5143320" algn="l"/>
                <a:tab pos="6057720" algn="l"/>
                <a:tab pos="6972120" algn="l"/>
                <a:tab pos="7886520" algn="l"/>
                <a:tab pos="8800920" algn="l"/>
                <a:tab pos="9715320" algn="l"/>
              </a:tabLst>
            </a:pPr>
            <a:r>
              <a:rPr lang="en-CA" sz="3200" spc="-1" dirty="0">
                <a:solidFill>
                  <a:srgbClr val="000000"/>
                </a:solidFill>
                <a:latin typeface="Arial"/>
              </a:rPr>
              <a:t>In what ways has the Fall effected computing?</a:t>
            </a:r>
          </a:p>
          <a:p>
            <a:pPr marL="342720" indent="-342720">
              <a:spcBef>
                <a:spcPts val="697"/>
              </a:spcBef>
              <a:buClr>
                <a:srgbClr val="A50021"/>
              </a:buClr>
              <a:buSzPct val="60000"/>
              <a:buFont typeface="Wingdings" charset="2"/>
              <a:buChar char=""/>
              <a:tabLst>
                <a:tab pos="571320" algn="l"/>
                <a:tab pos="1485720" algn="l"/>
                <a:tab pos="2400120" algn="l"/>
                <a:tab pos="3314520" algn="l"/>
                <a:tab pos="4228920" algn="l"/>
                <a:tab pos="5143320" algn="l"/>
                <a:tab pos="6057720" algn="l"/>
                <a:tab pos="6972120" algn="l"/>
                <a:tab pos="7886520" algn="l"/>
                <a:tab pos="8800920" algn="l"/>
                <a:tab pos="9715320" algn="l"/>
              </a:tabLst>
            </a:pPr>
            <a:r>
              <a:rPr lang="en-CA" sz="3200" spc="-1" dirty="0">
                <a:solidFill>
                  <a:srgbClr val="000000"/>
                </a:solidFill>
                <a:latin typeface="Arial"/>
              </a:rPr>
              <a:t>Does being a Christian make a difference in how we use and shape computer technology?</a:t>
            </a:r>
          </a:p>
          <a:p>
            <a:pPr marL="342720" indent="-342720">
              <a:spcBef>
                <a:spcPts val="697"/>
              </a:spcBef>
              <a:buClr>
                <a:srgbClr val="A50021"/>
              </a:buClr>
              <a:buSzPct val="60000"/>
              <a:buFont typeface="Wingdings" charset="2"/>
              <a:buChar char=""/>
              <a:tabLst>
                <a:tab pos="571320" algn="l"/>
                <a:tab pos="1485720" algn="l"/>
                <a:tab pos="2400120" algn="l"/>
                <a:tab pos="3314520" algn="l"/>
                <a:tab pos="4228920" algn="l"/>
                <a:tab pos="5143320" algn="l"/>
                <a:tab pos="6057720" algn="l"/>
                <a:tab pos="6972120" algn="l"/>
                <a:tab pos="7886520" algn="l"/>
                <a:tab pos="8800920" algn="l"/>
                <a:tab pos="9715320" algn="l"/>
              </a:tabLst>
            </a:pPr>
            <a:r>
              <a:rPr lang="en-CA" sz="3200" spc="-1" dirty="0">
                <a:solidFill>
                  <a:srgbClr val="000000"/>
                </a:solidFill>
                <a:latin typeface="Arial"/>
              </a:rPr>
              <a:t>How can you be a faithful presence in helping to shape the digital world?</a:t>
            </a:r>
          </a:p>
        </p:txBody>
      </p:sp>
      <p:sp>
        <p:nvSpPr>
          <p:cNvPr id="106" name="TextBox 105"/>
          <p:cNvSpPr txBox="1"/>
          <p:nvPr/>
        </p:nvSpPr>
        <p:spPr>
          <a:xfrm>
            <a:off x="1267428" y="5813999"/>
            <a:ext cx="9491240" cy="667823"/>
          </a:xfrm>
          <a:prstGeom prst="rect">
            <a:avLst/>
          </a:prstGeom>
          <a:noFill/>
          <a:ln w="0">
            <a:noFill/>
          </a:ln>
        </p:spPr>
        <p:txBody>
          <a:bodyPr lIns="90000" tIns="45000" rIns="90000" bIns="45000" anchor="t">
            <a:noAutofit/>
          </a:bodyPr>
          <a:lstStyle/>
          <a:p>
            <a:r>
              <a:rPr lang="en-CA" sz="2000" spc="-1" dirty="0">
                <a:solidFill>
                  <a:srgbClr val="000080"/>
                </a:solidFill>
                <a:latin typeface="Arial"/>
              </a:rPr>
              <a:t>Additional discussion questions can be found on the companion website and at the back of </a:t>
            </a:r>
            <a:r>
              <a:rPr lang="en-CA" sz="2000" i="1" spc="-1" dirty="0">
                <a:solidFill>
                  <a:srgbClr val="000080"/>
                </a:solidFill>
                <a:latin typeface="Arial"/>
              </a:rPr>
              <a:t>Shaping a Digital World</a:t>
            </a:r>
            <a:r>
              <a:rPr lang="en-CA" sz="2000" spc="-1" dirty="0">
                <a:solidFill>
                  <a:srgbClr val="000080"/>
                </a:solidFill>
                <a:latin typeface="Arial"/>
              </a:rPr>
              <a:t>.</a:t>
            </a:r>
            <a:endParaRPr lang="en-CA" sz="2000" spc="-1" dirty="0">
              <a:solidFill>
                <a:srgbClr val="FFFF00"/>
              </a:solidFill>
              <a:latin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laceHolder 1"/>
          <p:cNvSpPr>
            <a:spLocks noGrp="1"/>
          </p:cNvSpPr>
          <p:nvPr>
            <p:ph type="title"/>
          </p:nvPr>
        </p:nvSpPr>
        <p:spPr>
          <a:xfrm>
            <a:off x="767255" y="273600"/>
            <a:ext cx="9443185" cy="1144800"/>
          </a:xfrm>
          <a:prstGeom prst="rect">
            <a:avLst/>
          </a:prstGeom>
          <a:noFill/>
          <a:ln w="0">
            <a:noFill/>
          </a:ln>
        </p:spPr>
        <p:txBody>
          <a:bodyPr lIns="0" tIns="0" rIns="0" bIns="0" anchor="ctr">
            <a:noAutofit/>
          </a:bodyPr>
          <a:lstStyle/>
          <a:p>
            <a:r>
              <a:rPr lang="en-CA" sz="4000" spc="-1" dirty="0">
                <a:solidFill>
                  <a:srgbClr val="A50021"/>
                </a:solidFill>
                <a:latin typeface="Arial"/>
              </a:rPr>
              <a:t>Approaches to technology</a:t>
            </a:r>
          </a:p>
        </p:txBody>
      </p:sp>
      <p:sp>
        <p:nvSpPr>
          <p:cNvPr id="50" name="PlaceHolder 2"/>
          <p:cNvSpPr>
            <a:spLocks noGrp="1"/>
          </p:cNvSpPr>
          <p:nvPr>
            <p:ph/>
          </p:nvPr>
        </p:nvSpPr>
        <p:spPr>
          <a:xfrm>
            <a:off x="767255" y="1604520"/>
            <a:ext cx="10247586" cy="4525920"/>
          </a:xfrm>
          <a:prstGeom prst="rect">
            <a:avLst/>
          </a:prstGeom>
          <a:noFill/>
          <a:ln w="0">
            <a:noFill/>
          </a:ln>
        </p:spPr>
        <p:txBody>
          <a:bodyPr lIns="0" tIns="0" rIns="0" bIns="0" anchor="t">
            <a:noAutofit/>
          </a:bodyPr>
          <a:lstStyle/>
          <a:p>
            <a:pPr marL="342720" indent="-342720">
              <a:spcBef>
                <a:spcPts val="697"/>
              </a:spcBef>
              <a:buClr>
                <a:srgbClr val="A50021"/>
              </a:buClr>
              <a:buSzPct val="60000"/>
              <a:buFont typeface="Wingdings" charset="2"/>
              <a:buChar char=""/>
              <a:tabLst>
                <a:tab pos="571320" algn="l"/>
                <a:tab pos="1485720" algn="l"/>
                <a:tab pos="2400120" algn="l"/>
                <a:tab pos="3314520" algn="l"/>
                <a:tab pos="4228920" algn="l"/>
                <a:tab pos="5143320" algn="l"/>
                <a:tab pos="6057720" algn="l"/>
                <a:tab pos="6972120" algn="l"/>
                <a:tab pos="7886520" algn="l"/>
                <a:tab pos="8800920" algn="l"/>
                <a:tab pos="9715320" algn="l"/>
              </a:tabLst>
            </a:pPr>
            <a:r>
              <a:rPr lang="en-CA" sz="3200" spc="-1" dirty="0">
                <a:solidFill>
                  <a:srgbClr val="000000"/>
                </a:solidFill>
                <a:latin typeface="Arial"/>
              </a:rPr>
              <a:t>Two different philosophies of technology include:</a:t>
            </a:r>
          </a:p>
          <a:p>
            <a:pPr marL="742680" lvl="1" indent="-285480">
              <a:spcBef>
                <a:spcPts val="697"/>
              </a:spcBef>
              <a:buClr>
                <a:srgbClr val="00A4DE"/>
              </a:buClr>
              <a:buSzPct val="55000"/>
              <a:buFont typeface="Wingdings" charset="2"/>
              <a:buChar char=""/>
              <a:tabLst>
                <a:tab pos="171360" algn="l"/>
                <a:tab pos="1085760" algn="l"/>
                <a:tab pos="2000160" algn="l"/>
                <a:tab pos="2914560" algn="l"/>
                <a:tab pos="3828960" algn="l"/>
                <a:tab pos="4743360" algn="l"/>
                <a:tab pos="5657760" algn="l"/>
                <a:tab pos="6572160" algn="l"/>
                <a:tab pos="7486560" algn="l"/>
                <a:tab pos="8400960" algn="l"/>
                <a:tab pos="9315360" algn="l"/>
              </a:tabLst>
            </a:pPr>
            <a:r>
              <a:rPr lang="en-CA" sz="2800" b="1" spc="-1" dirty="0">
                <a:solidFill>
                  <a:srgbClr val="000000"/>
                </a:solidFill>
                <a:latin typeface="Arial"/>
              </a:rPr>
              <a:t>Technological Determinism</a:t>
            </a:r>
            <a:endParaRPr lang="en-CA" sz="2800" spc="-1" dirty="0">
              <a:solidFill>
                <a:srgbClr val="000000"/>
              </a:solidFill>
              <a:latin typeface="Arial"/>
            </a:endParaRPr>
          </a:p>
          <a:p>
            <a:pPr marL="1143000" lvl="2" indent="-228600">
              <a:spcBef>
                <a:spcPts val="598"/>
              </a:spcBef>
              <a:buClr>
                <a:srgbClr val="A50021"/>
              </a:buClr>
              <a:buSzPct val="50000"/>
              <a:buFont typeface="Wingdings" charset="2"/>
              <a:buChar char=""/>
              <a:tabLst>
                <a:tab pos="685800" algn="l"/>
                <a:tab pos="1600200" algn="l"/>
                <a:tab pos="2514600" algn="l"/>
                <a:tab pos="3429000" algn="l"/>
                <a:tab pos="4343400" algn="l"/>
                <a:tab pos="5257800" algn="l"/>
                <a:tab pos="6172200" algn="l"/>
                <a:tab pos="7086600" algn="l"/>
                <a:tab pos="8001000" algn="l"/>
                <a:tab pos="8915400" algn="l"/>
              </a:tabLst>
            </a:pPr>
            <a:r>
              <a:rPr lang="en-CA" sz="2400" spc="-1" dirty="0">
                <a:solidFill>
                  <a:srgbClr val="000000"/>
                </a:solidFill>
                <a:latin typeface="Arial"/>
              </a:rPr>
              <a:t>technology is an autonomous force beyond our control</a:t>
            </a:r>
          </a:p>
          <a:p>
            <a:pPr marL="1143000" lvl="2" indent="-228600">
              <a:spcBef>
                <a:spcPts val="598"/>
              </a:spcBef>
              <a:buClr>
                <a:srgbClr val="A50021"/>
              </a:buClr>
              <a:buSzPct val="50000"/>
              <a:buFont typeface="Wingdings" charset="2"/>
              <a:buChar char=""/>
              <a:tabLst>
                <a:tab pos="685800" algn="l"/>
                <a:tab pos="1600200" algn="l"/>
                <a:tab pos="2514600" algn="l"/>
                <a:tab pos="3429000" algn="l"/>
                <a:tab pos="4343400" algn="l"/>
                <a:tab pos="5257800" algn="l"/>
                <a:tab pos="6172200" algn="l"/>
                <a:tab pos="7086600" algn="l"/>
                <a:tab pos="8001000" algn="l"/>
                <a:tab pos="8915400" algn="l"/>
              </a:tabLst>
            </a:pPr>
            <a:r>
              <a:rPr lang="en-CA" sz="2400" spc="-1" dirty="0">
                <a:solidFill>
                  <a:srgbClr val="000000"/>
                </a:solidFill>
                <a:latin typeface="Arial"/>
              </a:rPr>
              <a:t>The </a:t>
            </a:r>
            <a:r>
              <a:rPr lang="en-CA" sz="2400" i="1" spc="-1" dirty="0">
                <a:solidFill>
                  <a:srgbClr val="000000"/>
                </a:solidFill>
                <a:latin typeface="Arial"/>
              </a:rPr>
              <a:t>technological imperative</a:t>
            </a:r>
            <a:endParaRPr lang="en-CA" sz="2400" spc="-1" dirty="0">
              <a:solidFill>
                <a:srgbClr val="000000"/>
              </a:solidFill>
              <a:latin typeface="Arial"/>
            </a:endParaRPr>
          </a:p>
          <a:p>
            <a:pPr marL="1143000" lvl="2" indent="-228600">
              <a:spcBef>
                <a:spcPts val="598"/>
              </a:spcBef>
              <a:buClr>
                <a:srgbClr val="A50021"/>
              </a:buClr>
              <a:buSzPct val="50000"/>
              <a:buFont typeface="Wingdings" charset="2"/>
              <a:buChar char=""/>
              <a:tabLst>
                <a:tab pos="685800" algn="l"/>
                <a:tab pos="1600200" algn="l"/>
                <a:tab pos="2514600" algn="l"/>
                <a:tab pos="3429000" algn="l"/>
                <a:tab pos="4343400" algn="l"/>
                <a:tab pos="5257800" algn="l"/>
                <a:tab pos="6172200" algn="l"/>
                <a:tab pos="7086600" algn="l"/>
                <a:tab pos="8001000" algn="l"/>
                <a:tab pos="8915400" algn="l"/>
              </a:tabLst>
            </a:pPr>
            <a:r>
              <a:rPr lang="en-CA" sz="2400" spc="-1" dirty="0">
                <a:solidFill>
                  <a:srgbClr val="000000"/>
                </a:solidFill>
                <a:latin typeface="Arial"/>
              </a:rPr>
              <a:t>“Resistance is futile”</a:t>
            </a:r>
          </a:p>
          <a:p>
            <a:pPr marL="914400" lvl="2">
              <a:spcBef>
                <a:spcPts val="598"/>
              </a:spcBef>
              <a:buClr>
                <a:srgbClr val="A50021"/>
              </a:buClr>
              <a:buSzPct val="50000"/>
              <a:tabLst>
                <a:tab pos="685800" algn="l"/>
                <a:tab pos="1600200" algn="l"/>
                <a:tab pos="2514600" algn="l"/>
                <a:tab pos="3429000" algn="l"/>
                <a:tab pos="4343400" algn="l"/>
                <a:tab pos="5257800" algn="l"/>
                <a:tab pos="6172200" algn="l"/>
                <a:tab pos="7086600" algn="l"/>
                <a:tab pos="8001000" algn="l"/>
                <a:tab pos="8915400" algn="l"/>
              </a:tabLst>
            </a:pPr>
            <a:endParaRPr lang="en-CA" sz="2400" spc="-1" dirty="0">
              <a:solidFill>
                <a:srgbClr val="000000"/>
              </a:solidFill>
              <a:latin typeface="Arial"/>
            </a:endParaRPr>
          </a:p>
          <a:p>
            <a:pPr marL="742680" lvl="1" indent="-285480">
              <a:spcBef>
                <a:spcPts val="697"/>
              </a:spcBef>
              <a:buClr>
                <a:srgbClr val="00A4DE"/>
              </a:buClr>
              <a:buSzPct val="55000"/>
              <a:buFont typeface="Wingdings" charset="2"/>
              <a:buChar char=""/>
              <a:tabLst>
                <a:tab pos="171360" algn="l"/>
                <a:tab pos="1085760" algn="l"/>
                <a:tab pos="2000160" algn="l"/>
                <a:tab pos="2914560" algn="l"/>
                <a:tab pos="3828960" algn="l"/>
                <a:tab pos="4743360" algn="l"/>
                <a:tab pos="5657760" algn="l"/>
                <a:tab pos="6572160" algn="l"/>
                <a:tab pos="7486560" algn="l"/>
                <a:tab pos="8400960" algn="l"/>
                <a:tab pos="9315360" algn="l"/>
              </a:tabLst>
            </a:pPr>
            <a:r>
              <a:rPr lang="en-CA" sz="2800" b="1" spc="-1" dirty="0">
                <a:solidFill>
                  <a:srgbClr val="000000"/>
                </a:solidFill>
                <a:latin typeface="Arial"/>
              </a:rPr>
              <a:t>Instrumentalism</a:t>
            </a:r>
            <a:endParaRPr lang="en-CA" sz="2800" spc="-1" dirty="0">
              <a:solidFill>
                <a:srgbClr val="000000"/>
              </a:solidFill>
              <a:latin typeface="Arial"/>
            </a:endParaRPr>
          </a:p>
          <a:p>
            <a:pPr marL="1143000" lvl="2" indent="-228600">
              <a:spcBef>
                <a:spcPts val="598"/>
              </a:spcBef>
              <a:buClr>
                <a:srgbClr val="A50021"/>
              </a:buClr>
              <a:buSzPct val="50000"/>
              <a:buFont typeface="Wingdings" charset="2"/>
              <a:buChar char=""/>
              <a:tabLst>
                <a:tab pos="685800" algn="l"/>
                <a:tab pos="1600200" algn="l"/>
                <a:tab pos="2514600" algn="l"/>
                <a:tab pos="3429000" algn="l"/>
                <a:tab pos="4343400" algn="l"/>
                <a:tab pos="5257800" algn="l"/>
                <a:tab pos="6172200" algn="l"/>
                <a:tab pos="7086600" algn="l"/>
                <a:tab pos="8001000" algn="l"/>
                <a:tab pos="8915400" algn="l"/>
              </a:tabLst>
            </a:pPr>
            <a:r>
              <a:rPr lang="en-CA" sz="2400" spc="-1" dirty="0">
                <a:solidFill>
                  <a:srgbClr val="000000"/>
                </a:solidFill>
                <a:latin typeface="Arial"/>
              </a:rPr>
              <a:t>The assumption that every technical artifact is just a neutral tool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PlaceHolder 1"/>
          <p:cNvSpPr>
            <a:spLocks noGrp="1"/>
          </p:cNvSpPr>
          <p:nvPr>
            <p:ph type="title"/>
          </p:nvPr>
        </p:nvSpPr>
        <p:spPr>
          <a:xfrm>
            <a:off x="809297" y="518400"/>
            <a:ext cx="9401503" cy="613440"/>
          </a:xfrm>
          <a:prstGeom prst="rect">
            <a:avLst/>
          </a:prstGeom>
          <a:noFill/>
          <a:ln w="0">
            <a:noFill/>
          </a:ln>
        </p:spPr>
        <p:txBody>
          <a:bodyPr lIns="0" tIns="0" rIns="0" bIns="0" anchor="ctr">
            <a:noAutofit/>
          </a:bodyPr>
          <a:lstStyle/>
          <a:p>
            <a:r>
              <a:rPr lang="en-CA" sz="4000" spc="-1" dirty="0">
                <a:solidFill>
                  <a:srgbClr val="A50021"/>
                </a:solidFill>
                <a:latin typeface="Arial"/>
              </a:rPr>
              <a:t>Technology is Value-Laden</a:t>
            </a:r>
          </a:p>
        </p:txBody>
      </p:sp>
      <p:sp>
        <p:nvSpPr>
          <p:cNvPr id="52" name="TextBox 51"/>
          <p:cNvSpPr txBox="1"/>
          <p:nvPr/>
        </p:nvSpPr>
        <p:spPr>
          <a:xfrm>
            <a:off x="1812000" y="5170320"/>
            <a:ext cx="8568000" cy="883800"/>
          </a:xfrm>
          <a:prstGeom prst="rect">
            <a:avLst/>
          </a:prstGeom>
          <a:noFill/>
          <a:ln w="0">
            <a:noFill/>
          </a:ln>
        </p:spPr>
        <p:txBody>
          <a:bodyPr lIns="90000" tIns="45000" rIns="90000" bIns="45000" anchor="t">
            <a:no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CA" sz="2800" b="1" spc="-1" dirty="0">
                <a:latin typeface="Arial"/>
              </a:rPr>
              <a:t>Technology is not “just a tool” - it has both </a:t>
            </a:r>
            <a:r>
              <a:rPr lang="en-CA" sz="2800" b="1" i="1" spc="-1" dirty="0">
                <a:latin typeface="Arial"/>
              </a:rPr>
              <a:t>Structure</a:t>
            </a:r>
            <a:r>
              <a:rPr lang="en-CA" sz="2800" b="1" spc="-1" dirty="0">
                <a:latin typeface="Arial"/>
              </a:rPr>
              <a:t> and </a:t>
            </a:r>
            <a:r>
              <a:rPr lang="en-CA" sz="2800" b="1" i="1" spc="-1" dirty="0">
                <a:latin typeface="Arial"/>
              </a:rPr>
              <a:t>Direction</a:t>
            </a:r>
            <a:endParaRPr lang="en-CA" sz="2800" spc="-1" dirty="0">
              <a:solidFill>
                <a:srgbClr val="FFFF00"/>
              </a:solidFill>
              <a:latin typeface="Times New Roman"/>
            </a:endParaRPr>
          </a:p>
        </p:txBody>
      </p:sp>
      <p:sp>
        <p:nvSpPr>
          <p:cNvPr id="53" name="PlaceHolder 2"/>
          <p:cNvSpPr>
            <a:spLocks noGrp="1"/>
          </p:cNvSpPr>
          <p:nvPr>
            <p:ph/>
          </p:nvPr>
        </p:nvSpPr>
        <p:spPr>
          <a:xfrm>
            <a:off x="809297" y="1604880"/>
            <a:ext cx="9401503" cy="4011120"/>
          </a:xfrm>
          <a:prstGeom prst="rect">
            <a:avLst/>
          </a:prstGeom>
          <a:noFill/>
          <a:ln w="0">
            <a:noFill/>
          </a:ln>
        </p:spPr>
        <p:txBody>
          <a:bodyPr lIns="0" tIns="0" rIns="0" bIns="0" anchor="t">
            <a:noAutofit/>
          </a:bodyPr>
          <a:lstStyle/>
          <a:p>
            <a:pPr marL="342720" indent="-342720">
              <a:spcBef>
                <a:spcPts val="697"/>
              </a:spcBef>
              <a:buClr>
                <a:srgbClr val="A50021"/>
              </a:buClr>
              <a:buSzPct val="60000"/>
              <a:buFont typeface="Wingdings" charset="2"/>
              <a:buChar char=""/>
              <a:tabLst>
                <a:tab pos="571320" algn="l"/>
                <a:tab pos="1485720" algn="l"/>
                <a:tab pos="2400120" algn="l"/>
                <a:tab pos="3314520" algn="l"/>
                <a:tab pos="4228920" algn="l"/>
                <a:tab pos="5143320" algn="l"/>
                <a:tab pos="6057720" algn="l"/>
                <a:tab pos="6972120" algn="l"/>
                <a:tab pos="7886520" algn="l"/>
                <a:tab pos="8800920" algn="l"/>
                <a:tab pos="9715320" algn="l"/>
              </a:tabLst>
            </a:pPr>
            <a:r>
              <a:rPr lang="en-CA" sz="2800" spc="-1" dirty="0">
                <a:solidFill>
                  <a:srgbClr val="000000"/>
                </a:solidFill>
                <a:latin typeface="Arial"/>
              </a:rPr>
              <a:t>Technology is not neutral, it is </a:t>
            </a:r>
            <a:r>
              <a:rPr lang="en-CA" sz="2800" b="1" spc="-1" dirty="0">
                <a:solidFill>
                  <a:srgbClr val="000000"/>
                </a:solidFill>
                <a:latin typeface="Arial"/>
              </a:rPr>
              <a:t>value-laden</a:t>
            </a:r>
            <a:endParaRPr lang="en-CA" sz="2800" spc="-1" dirty="0">
              <a:solidFill>
                <a:srgbClr val="000000"/>
              </a:solidFill>
              <a:latin typeface="Arial"/>
            </a:endParaRPr>
          </a:p>
          <a:p>
            <a:pPr marL="342720" indent="-342720">
              <a:spcBef>
                <a:spcPts val="697"/>
              </a:spcBef>
              <a:buClr>
                <a:srgbClr val="A50021"/>
              </a:buClr>
              <a:buSzPct val="60000"/>
              <a:buFont typeface="Wingdings" charset="2"/>
              <a:buChar char=""/>
              <a:tabLst>
                <a:tab pos="571320" algn="l"/>
                <a:tab pos="1485720" algn="l"/>
                <a:tab pos="2400120" algn="l"/>
                <a:tab pos="3314520" algn="l"/>
                <a:tab pos="4228920" algn="l"/>
                <a:tab pos="5143320" algn="l"/>
                <a:tab pos="6057720" algn="l"/>
                <a:tab pos="6972120" algn="l"/>
                <a:tab pos="7886520" algn="l"/>
                <a:tab pos="8800920" algn="l"/>
                <a:tab pos="9715320" algn="l"/>
              </a:tabLst>
            </a:pPr>
            <a:r>
              <a:rPr lang="en-CA" sz="2800" spc="-1" dirty="0">
                <a:solidFill>
                  <a:srgbClr val="000000"/>
                </a:solidFill>
                <a:latin typeface="Arial"/>
              </a:rPr>
              <a:t>How are the following technologies “not neutral?”</a:t>
            </a:r>
          </a:p>
          <a:p>
            <a:pPr marL="742680" lvl="1" indent="-285480">
              <a:spcBef>
                <a:spcPts val="697"/>
              </a:spcBef>
              <a:buClr>
                <a:srgbClr val="00A4DE"/>
              </a:buClr>
              <a:buSzPct val="55000"/>
              <a:buFont typeface="Wingdings" charset="2"/>
              <a:buChar char=""/>
              <a:tabLst>
                <a:tab pos="171360" algn="l"/>
                <a:tab pos="1085760" algn="l"/>
                <a:tab pos="2000160" algn="l"/>
                <a:tab pos="2914560" algn="l"/>
                <a:tab pos="3828960" algn="l"/>
                <a:tab pos="4743360" algn="l"/>
                <a:tab pos="5657760" algn="l"/>
                <a:tab pos="6572160" algn="l"/>
                <a:tab pos="7486560" algn="l"/>
                <a:tab pos="8400960" algn="l"/>
                <a:tab pos="9315360" algn="l"/>
              </a:tabLst>
            </a:pPr>
            <a:r>
              <a:rPr lang="en-CA" sz="2800" spc="-1" dirty="0">
                <a:solidFill>
                  <a:srgbClr val="000000"/>
                </a:solidFill>
                <a:latin typeface="Arial"/>
              </a:rPr>
              <a:t>The automobile</a:t>
            </a:r>
          </a:p>
          <a:p>
            <a:pPr marL="742680" lvl="1" indent="-285480">
              <a:spcBef>
                <a:spcPts val="697"/>
              </a:spcBef>
              <a:buClr>
                <a:srgbClr val="00A4DE"/>
              </a:buClr>
              <a:buSzPct val="55000"/>
              <a:buFont typeface="Wingdings" charset="2"/>
              <a:buChar char=""/>
              <a:tabLst>
                <a:tab pos="171360" algn="l"/>
                <a:tab pos="1085760" algn="l"/>
                <a:tab pos="2000160" algn="l"/>
                <a:tab pos="2914560" algn="l"/>
                <a:tab pos="3828960" algn="l"/>
                <a:tab pos="4743360" algn="l"/>
                <a:tab pos="5657760" algn="l"/>
                <a:tab pos="6572160" algn="l"/>
                <a:tab pos="7486560" algn="l"/>
                <a:tab pos="8400960" algn="l"/>
                <a:tab pos="9315360" algn="l"/>
              </a:tabLst>
            </a:pPr>
            <a:r>
              <a:rPr lang="en-CA" sz="2800" spc="-1" dirty="0">
                <a:solidFill>
                  <a:srgbClr val="000000"/>
                </a:solidFill>
                <a:latin typeface="Arial"/>
              </a:rPr>
              <a:t>The clock</a:t>
            </a:r>
          </a:p>
          <a:p>
            <a:pPr marL="742680" lvl="1" indent="-285480">
              <a:spcBef>
                <a:spcPts val="697"/>
              </a:spcBef>
              <a:buClr>
                <a:srgbClr val="00A4DE"/>
              </a:buClr>
              <a:buSzPct val="55000"/>
              <a:buFont typeface="Wingdings" charset="2"/>
              <a:buChar char=""/>
              <a:tabLst>
                <a:tab pos="171360" algn="l"/>
                <a:tab pos="1085760" algn="l"/>
                <a:tab pos="2000160" algn="l"/>
                <a:tab pos="2914560" algn="l"/>
                <a:tab pos="3828960" algn="l"/>
                <a:tab pos="4743360" algn="l"/>
                <a:tab pos="5657760" algn="l"/>
                <a:tab pos="6572160" algn="l"/>
                <a:tab pos="7486560" algn="l"/>
                <a:tab pos="8400960" algn="l"/>
                <a:tab pos="9315360" algn="l"/>
              </a:tabLst>
            </a:pPr>
            <a:r>
              <a:rPr lang="en-CA" sz="2800" spc="-1" dirty="0">
                <a:solidFill>
                  <a:srgbClr val="000000"/>
                </a:solidFill>
                <a:latin typeface="Arial"/>
              </a:rPr>
              <a:t>The light bulb</a:t>
            </a:r>
          </a:p>
          <a:p>
            <a:pPr marL="742680" lvl="1" indent="-285480">
              <a:spcBef>
                <a:spcPts val="697"/>
              </a:spcBef>
              <a:buClr>
                <a:srgbClr val="00A4DE"/>
              </a:buClr>
              <a:buSzPct val="55000"/>
              <a:buFont typeface="Wingdings" charset="2"/>
              <a:buChar char=""/>
              <a:tabLst>
                <a:tab pos="171360" algn="l"/>
                <a:tab pos="1085760" algn="l"/>
                <a:tab pos="2000160" algn="l"/>
                <a:tab pos="2914560" algn="l"/>
                <a:tab pos="3828960" algn="l"/>
                <a:tab pos="4743360" algn="l"/>
                <a:tab pos="5657760" algn="l"/>
                <a:tab pos="6572160" algn="l"/>
                <a:tab pos="7486560" algn="l"/>
                <a:tab pos="8400960" algn="l"/>
                <a:tab pos="9315360" algn="l"/>
              </a:tabLst>
            </a:pPr>
            <a:r>
              <a:rPr lang="en-CA" sz="2800" spc="-1" dirty="0">
                <a:solidFill>
                  <a:srgbClr val="000000"/>
                </a:solidFill>
                <a:latin typeface="Arial"/>
              </a:rPr>
              <a:t>The smartphone</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PlaceHolder 1"/>
          <p:cNvSpPr>
            <a:spLocks noGrp="1"/>
          </p:cNvSpPr>
          <p:nvPr>
            <p:ph type="title"/>
          </p:nvPr>
        </p:nvSpPr>
        <p:spPr>
          <a:xfrm>
            <a:off x="914399" y="304560"/>
            <a:ext cx="9296401" cy="609840"/>
          </a:xfrm>
          <a:prstGeom prst="rect">
            <a:avLst/>
          </a:prstGeom>
          <a:noFill/>
          <a:ln w="0">
            <a:noFill/>
          </a:ln>
        </p:spPr>
        <p:txBody>
          <a:bodyPr lIns="90000" tIns="46800" rIns="90000" bIns="46800" anchor="ctr">
            <a:noAutofit/>
          </a:bodyPr>
          <a:lstStyle/>
          <a:p>
            <a:r>
              <a:rPr lang="en-CA" sz="4000" spc="-1" dirty="0">
                <a:solidFill>
                  <a:srgbClr val="A50021"/>
                </a:solidFill>
                <a:latin typeface="Arial"/>
              </a:rPr>
              <a:t>Technology is </a:t>
            </a:r>
            <a:r>
              <a:rPr lang="en-CA" sz="4000" b="1" spc="-1" dirty="0">
                <a:solidFill>
                  <a:srgbClr val="A50021"/>
                </a:solidFill>
                <a:latin typeface="Arial"/>
              </a:rPr>
              <a:t>not</a:t>
            </a:r>
            <a:r>
              <a:rPr lang="en-CA" sz="4000" spc="-1" dirty="0">
                <a:solidFill>
                  <a:srgbClr val="A50021"/>
                </a:solidFill>
                <a:latin typeface="Arial"/>
              </a:rPr>
              <a:t> Neutral</a:t>
            </a:r>
          </a:p>
        </p:txBody>
      </p:sp>
      <p:sp>
        <p:nvSpPr>
          <p:cNvPr id="2" name="TextBox 1">
            <a:extLst>
              <a:ext uri="{FF2B5EF4-FFF2-40B4-BE49-F238E27FC236}">
                <a16:creationId xmlns:a16="http://schemas.microsoft.com/office/drawing/2014/main" id="{AF5011A2-45D6-0043-A736-CED26DACE29E}"/>
              </a:ext>
            </a:extLst>
          </p:cNvPr>
          <p:cNvSpPr txBox="1"/>
          <p:nvPr/>
        </p:nvSpPr>
        <p:spPr>
          <a:xfrm>
            <a:off x="914399" y="1292772"/>
            <a:ext cx="10289628" cy="236988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“Embedded in every tool is an ideological bias, a predisposition to construct the world as one thing rather than another, to value one thing over another, to amplify one sense or skill or attitude more loudly than another…” </a:t>
            </a:r>
          </a:p>
          <a:p>
            <a:r>
              <a:rPr lang="en-US" dirty="0">
                <a:latin typeface="Arial" panose="020B0604020202020204" pitchFamily="34" charset="0"/>
                <a:cs typeface="Arial" panose="020B0604020202020204" pitchFamily="34" charset="0"/>
              </a:rPr>
              <a:t>Neil Postman, </a:t>
            </a:r>
            <a:r>
              <a:rPr lang="en-US" i="1" dirty="0" err="1">
                <a:latin typeface="Arial" panose="020B0604020202020204" pitchFamily="34" charset="0"/>
                <a:cs typeface="Arial" panose="020B0604020202020204" pitchFamily="34" charset="0"/>
              </a:rPr>
              <a:t>Technopoly</a:t>
            </a:r>
            <a:r>
              <a:rPr lang="en-US" dirty="0">
                <a:latin typeface="Arial" panose="020B0604020202020204" pitchFamily="34" charset="0"/>
                <a:cs typeface="Arial" panose="020B0604020202020204" pitchFamily="34" charset="0"/>
              </a:rPr>
              <a:t>, p. 13</a:t>
            </a:r>
          </a:p>
          <a:p>
            <a:endParaRPr lang="en-US"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EFB6AC1-1355-0D4D-8328-0D5F1AB7920C}"/>
              </a:ext>
            </a:extLst>
          </p:cNvPr>
          <p:cNvSpPr txBox="1"/>
          <p:nvPr/>
        </p:nvSpPr>
        <p:spPr>
          <a:xfrm>
            <a:off x="5843751" y="4749620"/>
            <a:ext cx="5570483" cy="1631216"/>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“We shape our tools, and thereafter our tools shape us” </a:t>
            </a:r>
          </a:p>
          <a:p>
            <a:r>
              <a:rPr lang="en-US" dirty="0">
                <a:latin typeface="Arial" panose="020B0604020202020204" pitchFamily="34" charset="0"/>
                <a:cs typeface="Arial" panose="020B0604020202020204" pitchFamily="34" charset="0"/>
              </a:rPr>
              <a:t>John </a:t>
            </a:r>
            <a:r>
              <a:rPr lang="en-US" dirty="0" err="1">
                <a:latin typeface="Arial" panose="020B0604020202020204" pitchFamily="34" charset="0"/>
                <a:cs typeface="Arial" panose="020B0604020202020204" pitchFamily="34" charset="0"/>
              </a:rPr>
              <a:t>Culkin</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751AE11-3C9F-5942-B3A7-D849BCD849AC}"/>
              </a:ext>
            </a:extLst>
          </p:cNvPr>
          <p:cNvSpPr txBox="1"/>
          <p:nvPr/>
        </p:nvSpPr>
        <p:spPr>
          <a:xfrm>
            <a:off x="1418897" y="3662652"/>
            <a:ext cx="5570483" cy="1138773"/>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“The medium is the message” </a:t>
            </a:r>
          </a:p>
          <a:p>
            <a:r>
              <a:rPr lang="en-US" dirty="0">
                <a:latin typeface="Arial" panose="020B0604020202020204" pitchFamily="34" charset="0"/>
                <a:cs typeface="Arial" panose="020B0604020202020204" pitchFamily="34" charset="0"/>
              </a:rPr>
              <a:t>Marshall McLuhan</a:t>
            </a:r>
          </a:p>
          <a:p>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PlaceHolder 1"/>
          <p:cNvSpPr>
            <a:spLocks noGrp="1"/>
          </p:cNvSpPr>
          <p:nvPr>
            <p:ph type="title"/>
          </p:nvPr>
        </p:nvSpPr>
        <p:spPr>
          <a:xfrm>
            <a:off x="893379" y="273600"/>
            <a:ext cx="10026869" cy="1144800"/>
          </a:xfrm>
          <a:prstGeom prst="rect">
            <a:avLst/>
          </a:prstGeom>
          <a:noFill/>
          <a:ln w="0">
            <a:noFill/>
          </a:ln>
        </p:spPr>
        <p:txBody>
          <a:bodyPr lIns="0" tIns="0" rIns="0" bIns="0" anchor="ctr">
            <a:noAutofit/>
          </a:bodyPr>
          <a:lstStyle/>
          <a:p>
            <a:r>
              <a:rPr lang="en-CA" sz="4000" spc="-1" dirty="0">
                <a:solidFill>
                  <a:srgbClr val="A50021"/>
                </a:solidFill>
                <a:latin typeface="Arial"/>
              </a:rPr>
              <a:t>Computer Technology is also not neutral</a:t>
            </a:r>
          </a:p>
        </p:txBody>
      </p:sp>
      <p:sp>
        <p:nvSpPr>
          <p:cNvPr id="57" name="PlaceHolder 2"/>
          <p:cNvSpPr>
            <a:spLocks noGrp="1"/>
          </p:cNvSpPr>
          <p:nvPr>
            <p:ph/>
          </p:nvPr>
        </p:nvSpPr>
        <p:spPr>
          <a:xfrm>
            <a:off x="893379" y="1604519"/>
            <a:ext cx="10026869" cy="4712197"/>
          </a:xfrm>
          <a:prstGeom prst="rect">
            <a:avLst/>
          </a:prstGeom>
          <a:noFill/>
          <a:ln w="0">
            <a:noFill/>
          </a:ln>
        </p:spPr>
        <p:txBody>
          <a:bodyPr lIns="0" tIns="0" rIns="0" bIns="0" anchor="t">
            <a:noAutofit/>
          </a:bodyPr>
          <a:lstStyle/>
          <a:p>
            <a:pPr marL="342720" indent="-342720">
              <a:spcBef>
                <a:spcPts val="697"/>
              </a:spcBef>
              <a:buClr>
                <a:srgbClr val="A50021"/>
              </a:buClr>
              <a:buSzPct val="60000"/>
              <a:buFont typeface="Wingdings" charset="2"/>
              <a:buChar char=""/>
              <a:tabLst>
                <a:tab pos="571320" algn="l"/>
                <a:tab pos="1485720" algn="l"/>
                <a:tab pos="2400120" algn="l"/>
                <a:tab pos="3314520" algn="l"/>
                <a:tab pos="4228920" algn="l"/>
                <a:tab pos="5143320" algn="l"/>
                <a:tab pos="6057720" algn="l"/>
                <a:tab pos="6972120" algn="l"/>
                <a:tab pos="7886520" algn="l"/>
                <a:tab pos="8800920" algn="l"/>
                <a:tab pos="9715320" algn="l"/>
              </a:tabLst>
            </a:pPr>
            <a:r>
              <a:rPr lang="en-CA" sz="3200" spc="-1" dirty="0">
                <a:solidFill>
                  <a:srgbClr val="000000"/>
                </a:solidFill>
                <a:latin typeface="Arial" panose="020B0604020202020204" pitchFamily="34" charset="0"/>
                <a:cs typeface="Arial" panose="020B0604020202020204" pitchFamily="34" charset="0"/>
              </a:rPr>
              <a:t>Sherry Turkle, </a:t>
            </a:r>
            <a:r>
              <a:rPr lang="en-CA" sz="3200" i="1" spc="-1" dirty="0">
                <a:solidFill>
                  <a:srgbClr val="000000"/>
                </a:solidFill>
                <a:latin typeface="Arial" panose="020B0604020202020204" pitchFamily="34" charset="0"/>
                <a:cs typeface="Arial" panose="020B0604020202020204" pitchFamily="34" charset="0"/>
              </a:rPr>
              <a:t>Alone Together: Why We Expect More from Technology and Less from Each Other, </a:t>
            </a:r>
            <a:r>
              <a:rPr lang="en-CA" sz="3200" spc="-1" dirty="0">
                <a:solidFill>
                  <a:srgbClr val="000000"/>
                </a:solidFill>
                <a:latin typeface="Arial" panose="020B0604020202020204" pitchFamily="34" charset="0"/>
                <a:cs typeface="Arial" panose="020B0604020202020204" pitchFamily="34" charset="0"/>
              </a:rPr>
              <a:t>Basic Books, 2011.</a:t>
            </a:r>
          </a:p>
          <a:p>
            <a:pPr marL="342720" indent="-342720">
              <a:spcBef>
                <a:spcPts val="697"/>
              </a:spcBef>
              <a:buClr>
                <a:srgbClr val="A50021"/>
              </a:buClr>
              <a:buSzPct val="60000"/>
              <a:buFont typeface="Wingdings" charset="2"/>
              <a:buChar char=""/>
              <a:tabLst>
                <a:tab pos="571320" algn="l"/>
                <a:tab pos="1485720" algn="l"/>
                <a:tab pos="2400120" algn="l"/>
                <a:tab pos="3314520" algn="l"/>
                <a:tab pos="4228920" algn="l"/>
                <a:tab pos="5143320" algn="l"/>
                <a:tab pos="6057720" algn="l"/>
                <a:tab pos="6972120" algn="l"/>
                <a:tab pos="7886520" algn="l"/>
                <a:tab pos="8800920" algn="l"/>
                <a:tab pos="9715320" algn="l"/>
              </a:tabLst>
            </a:pPr>
            <a:r>
              <a:rPr lang="en-CA" sz="3200" spc="-1" dirty="0">
                <a:solidFill>
                  <a:srgbClr val="000000"/>
                </a:solidFill>
                <a:latin typeface="Arial" panose="020B0604020202020204" pitchFamily="34" charset="0"/>
                <a:cs typeface="Arial" panose="020B0604020202020204" pitchFamily="34" charset="0"/>
              </a:rPr>
              <a:t>Nicholas </a:t>
            </a:r>
            <a:r>
              <a:rPr lang="en-CA" sz="3200" spc="-1" dirty="0" err="1">
                <a:solidFill>
                  <a:srgbClr val="000000"/>
                </a:solidFill>
                <a:latin typeface="Arial" panose="020B0604020202020204" pitchFamily="34" charset="0"/>
                <a:cs typeface="Arial" panose="020B0604020202020204" pitchFamily="34" charset="0"/>
              </a:rPr>
              <a:t>Carr</a:t>
            </a:r>
            <a:r>
              <a:rPr lang="en-CA" sz="3200" spc="-1" dirty="0">
                <a:solidFill>
                  <a:srgbClr val="000000"/>
                </a:solidFill>
                <a:latin typeface="Arial" panose="020B0604020202020204" pitchFamily="34" charset="0"/>
                <a:cs typeface="Arial" panose="020B0604020202020204" pitchFamily="34" charset="0"/>
              </a:rPr>
              <a:t>, </a:t>
            </a:r>
            <a:r>
              <a:rPr lang="en-CA" sz="3200" i="1" spc="-1" dirty="0">
                <a:solidFill>
                  <a:srgbClr val="000000"/>
                </a:solidFill>
                <a:latin typeface="Arial" panose="020B0604020202020204" pitchFamily="34" charset="0"/>
                <a:cs typeface="Arial" panose="020B0604020202020204" pitchFamily="34" charset="0"/>
              </a:rPr>
              <a:t>The Shallows: What the Internet Is Doing to Our Brains,</a:t>
            </a:r>
            <a:r>
              <a:rPr lang="en-CA" sz="3200" spc="-1" dirty="0">
                <a:solidFill>
                  <a:srgbClr val="000000"/>
                </a:solidFill>
                <a:latin typeface="Arial" panose="020B0604020202020204" pitchFamily="34" charset="0"/>
                <a:cs typeface="Arial" panose="020B0604020202020204" pitchFamily="34" charset="0"/>
              </a:rPr>
              <a:t> W. W. Norton, 2010.</a:t>
            </a:r>
          </a:p>
          <a:p>
            <a:pPr marL="342720" indent="-342720">
              <a:spcBef>
                <a:spcPts val="697"/>
              </a:spcBef>
              <a:buClr>
                <a:srgbClr val="A50021"/>
              </a:buClr>
              <a:buSzPct val="60000"/>
              <a:buFont typeface="Wingdings" charset="2"/>
              <a:buChar char=""/>
              <a:tabLst>
                <a:tab pos="571320" algn="l"/>
                <a:tab pos="1485720" algn="l"/>
                <a:tab pos="2400120" algn="l"/>
                <a:tab pos="3314520" algn="l"/>
                <a:tab pos="4228920" algn="l"/>
                <a:tab pos="5143320" algn="l"/>
                <a:tab pos="6057720" algn="l"/>
                <a:tab pos="6972120" algn="l"/>
                <a:tab pos="7886520" algn="l"/>
                <a:tab pos="8800920" algn="l"/>
                <a:tab pos="9715320" algn="l"/>
              </a:tabLst>
            </a:pPr>
            <a:r>
              <a:rPr lang="en-CA" sz="3200" spc="-1" dirty="0">
                <a:solidFill>
                  <a:srgbClr val="000000"/>
                </a:solidFill>
                <a:latin typeface="Arial" panose="020B0604020202020204" pitchFamily="34" charset="0"/>
                <a:cs typeface="Arial" panose="020B0604020202020204" pitchFamily="34" charset="0"/>
              </a:rPr>
              <a:t>Gary Small, </a:t>
            </a:r>
            <a:r>
              <a:rPr lang="en-CA" sz="3200" i="1" spc="-1" dirty="0" err="1">
                <a:solidFill>
                  <a:srgbClr val="000000"/>
                </a:solidFill>
                <a:latin typeface="Arial" panose="020B0604020202020204" pitchFamily="34" charset="0"/>
                <a:cs typeface="Arial" panose="020B0604020202020204" pitchFamily="34" charset="0"/>
              </a:rPr>
              <a:t>iBrain</a:t>
            </a:r>
            <a:r>
              <a:rPr lang="en-CA" sz="3200" i="1" spc="-1" dirty="0">
                <a:solidFill>
                  <a:srgbClr val="000000"/>
                </a:solidFill>
                <a:latin typeface="Arial" panose="020B0604020202020204" pitchFamily="34" charset="0"/>
                <a:cs typeface="Arial" panose="020B0604020202020204" pitchFamily="34" charset="0"/>
              </a:rPr>
              <a:t>: Surviving the Technological Alteration of the Modern Mind,</a:t>
            </a:r>
            <a:r>
              <a:rPr lang="en-CA" sz="3200" spc="-1" dirty="0">
                <a:solidFill>
                  <a:srgbClr val="000000"/>
                </a:solidFill>
                <a:latin typeface="Arial" panose="020B0604020202020204" pitchFamily="34" charset="0"/>
                <a:cs typeface="Arial" panose="020B0604020202020204" pitchFamily="34" charset="0"/>
              </a:rPr>
              <a:t> William Morrow, 2008.</a:t>
            </a:r>
          </a:p>
          <a:p>
            <a:pPr marL="342720" indent="-342720">
              <a:spcBef>
                <a:spcPts val="697"/>
              </a:spcBef>
              <a:buClr>
                <a:srgbClr val="A50021"/>
              </a:buClr>
              <a:buSzPct val="60000"/>
              <a:buFont typeface="Wingdings" charset="2"/>
              <a:buChar char=""/>
              <a:tabLst>
                <a:tab pos="571320" algn="l"/>
                <a:tab pos="1485720" algn="l"/>
                <a:tab pos="2400120" algn="l"/>
                <a:tab pos="3314520" algn="l"/>
                <a:tab pos="4228920" algn="l"/>
                <a:tab pos="5143320" algn="l"/>
                <a:tab pos="6057720" algn="l"/>
                <a:tab pos="6972120" algn="l"/>
                <a:tab pos="7886520" algn="l"/>
                <a:tab pos="8800920" algn="l"/>
                <a:tab pos="9715320" algn="l"/>
              </a:tabLst>
            </a:pPr>
            <a:r>
              <a:rPr lang="en-CA" sz="3200" spc="-1" dirty="0">
                <a:solidFill>
                  <a:srgbClr val="000000"/>
                </a:solidFill>
                <a:latin typeface="Arial" panose="020B0604020202020204" pitchFamily="34" charset="0"/>
                <a:cs typeface="Arial" panose="020B0604020202020204" pitchFamily="34" charset="0"/>
              </a:rPr>
              <a:t>Cathy O’Neil, Weapons of Math Destruction: How Big Data Increases Inequality and Threatens Democracy, Crown, 2016.</a:t>
            </a:r>
          </a:p>
          <a:p>
            <a:pPr marL="342720" indent="-342720">
              <a:spcBef>
                <a:spcPts val="697"/>
              </a:spcBef>
              <a:buClr>
                <a:srgbClr val="A50021"/>
              </a:buClr>
              <a:buSzPct val="60000"/>
              <a:buFont typeface="Wingdings" charset="2"/>
              <a:buChar char=""/>
              <a:tabLst>
                <a:tab pos="571320" algn="l"/>
                <a:tab pos="1485720" algn="l"/>
                <a:tab pos="2400120" algn="l"/>
                <a:tab pos="3314520" algn="l"/>
                <a:tab pos="4228920" algn="l"/>
                <a:tab pos="5143320" algn="l"/>
                <a:tab pos="6057720" algn="l"/>
                <a:tab pos="6972120" algn="l"/>
                <a:tab pos="7886520" algn="l"/>
                <a:tab pos="8800920" algn="l"/>
                <a:tab pos="9715320" algn="l"/>
              </a:tabLst>
            </a:pPr>
            <a:endParaRPr lang="en-CA" sz="3200" spc="-1" dirty="0">
              <a:solidFill>
                <a:srgbClr val="000000"/>
              </a:solidFill>
              <a:latin typeface="Arial" panose="020B0604020202020204" pitchFamily="34" charset="0"/>
              <a:cs typeface="Arial" panose="020B0604020202020204" pitchFamily="34" charset="0"/>
            </a:endParaRPr>
          </a:p>
          <a:p>
            <a:pPr marL="342720" indent="-342720">
              <a:spcBef>
                <a:spcPts val="697"/>
              </a:spcBef>
              <a:buClr>
                <a:srgbClr val="A50021"/>
              </a:buClr>
              <a:buSzPct val="60000"/>
              <a:buFont typeface="Wingdings" charset="2"/>
              <a:buChar char=""/>
              <a:tabLst>
                <a:tab pos="571320" algn="l"/>
                <a:tab pos="1485720" algn="l"/>
                <a:tab pos="2400120" algn="l"/>
                <a:tab pos="3314520" algn="l"/>
                <a:tab pos="4228920" algn="l"/>
                <a:tab pos="5143320" algn="l"/>
                <a:tab pos="6057720" algn="l"/>
                <a:tab pos="6972120" algn="l"/>
                <a:tab pos="7886520" algn="l"/>
                <a:tab pos="8800920" algn="l"/>
                <a:tab pos="9715320" algn="l"/>
              </a:tabLst>
            </a:pPr>
            <a:endParaRPr lang="en-CA" sz="3200" spc="-1" dirty="0">
              <a:solidFill>
                <a:srgbClr val="000000"/>
              </a:solidFill>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PlaceHolder 1"/>
          <p:cNvSpPr>
            <a:spLocks noGrp="1"/>
          </p:cNvSpPr>
          <p:nvPr>
            <p:ph type="title"/>
          </p:nvPr>
        </p:nvSpPr>
        <p:spPr>
          <a:xfrm>
            <a:off x="882869" y="273600"/>
            <a:ext cx="9327571" cy="1144800"/>
          </a:xfrm>
          <a:prstGeom prst="rect">
            <a:avLst/>
          </a:prstGeom>
          <a:noFill/>
          <a:ln w="0">
            <a:noFill/>
          </a:ln>
        </p:spPr>
        <p:txBody>
          <a:bodyPr lIns="0" tIns="0" rIns="0" bIns="0" anchor="ctr">
            <a:noAutofit/>
          </a:bodyPr>
          <a:lstStyle/>
          <a:p>
            <a:r>
              <a:rPr lang="en-CA" sz="4000" spc="-1" dirty="0">
                <a:solidFill>
                  <a:srgbClr val="A50021"/>
                </a:solidFill>
                <a:latin typeface="Arial"/>
              </a:rPr>
              <a:t>Some Helpful Questions</a:t>
            </a:r>
          </a:p>
        </p:txBody>
      </p:sp>
      <p:sp>
        <p:nvSpPr>
          <p:cNvPr id="59" name="PlaceHolder 2"/>
          <p:cNvSpPr>
            <a:spLocks noGrp="1"/>
          </p:cNvSpPr>
          <p:nvPr>
            <p:ph/>
          </p:nvPr>
        </p:nvSpPr>
        <p:spPr>
          <a:xfrm>
            <a:off x="882869" y="1604520"/>
            <a:ext cx="10163503" cy="4525920"/>
          </a:xfrm>
          <a:prstGeom prst="rect">
            <a:avLst/>
          </a:prstGeom>
          <a:noFill/>
          <a:ln w="0">
            <a:noFill/>
          </a:ln>
        </p:spPr>
        <p:txBody>
          <a:bodyPr lIns="0" tIns="0" rIns="0" bIns="0" anchor="t">
            <a:noAutofit/>
          </a:bodyPr>
          <a:lstStyle/>
          <a:p>
            <a:pPr marL="342720" indent="-342720">
              <a:spcBef>
                <a:spcPts val="697"/>
              </a:spcBef>
              <a:buClr>
                <a:srgbClr val="A50021"/>
              </a:buClr>
              <a:buSzPct val="60000"/>
              <a:buFont typeface="Wingdings" charset="2"/>
              <a:buChar char=""/>
              <a:tabLst>
                <a:tab pos="571320" algn="l"/>
                <a:tab pos="1485720" algn="l"/>
                <a:tab pos="2400120" algn="l"/>
                <a:tab pos="3314520" algn="l"/>
                <a:tab pos="4228920" algn="l"/>
                <a:tab pos="5143320" algn="l"/>
                <a:tab pos="6057720" algn="l"/>
                <a:tab pos="6972120" algn="l"/>
                <a:tab pos="7886520" algn="l"/>
                <a:tab pos="8800920" algn="l"/>
                <a:tab pos="9715320" algn="l"/>
              </a:tabLst>
            </a:pPr>
            <a:r>
              <a:rPr lang="en-CA" sz="3600" spc="-1" dirty="0">
                <a:solidFill>
                  <a:srgbClr val="000000"/>
                </a:solidFill>
                <a:latin typeface="Arial" panose="020B0604020202020204" pitchFamily="34" charset="0"/>
                <a:cs typeface="Arial" panose="020B0604020202020204" pitchFamily="34" charset="0"/>
              </a:rPr>
              <a:t>What does technology make possible? What do we gain with digital technology?</a:t>
            </a:r>
          </a:p>
          <a:p>
            <a:pPr marL="342720" indent="-342720">
              <a:spcBef>
                <a:spcPts val="697"/>
              </a:spcBef>
              <a:buClr>
                <a:srgbClr val="A50021"/>
              </a:buClr>
              <a:buSzPct val="60000"/>
              <a:buFont typeface="Wingdings" charset="2"/>
              <a:buChar char=""/>
              <a:tabLst>
                <a:tab pos="571320" algn="l"/>
                <a:tab pos="1485720" algn="l"/>
                <a:tab pos="2400120" algn="l"/>
                <a:tab pos="3314520" algn="l"/>
                <a:tab pos="4228920" algn="l"/>
                <a:tab pos="5143320" algn="l"/>
                <a:tab pos="6057720" algn="l"/>
                <a:tab pos="6972120" algn="l"/>
                <a:tab pos="7886520" algn="l"/>
                <a:tab pos="8800920" algn="l"/>
                <a:tab pos="9715320" algn="l"/>
              </a:tabLst>
            </a:pPr>
            <a:endParaRPr lang="en-CA" sz="3600" spc="-1" dirty="0">
              <a:solidFill>
                <a:srgbClr val="000000"/>
              </a:solidFill>
              <a:latin typeface="Arial" panose="020B0604020202020204" pitchFamily="34" charset="0"/>
              <a:cs typeface="Arial" panose="020B0604020202020204" pitchFamily="34" charset="0"/>
            </a:endParaRPr>
          </a:p>
          <a:p>
            <a:pPr marL="342720" indent="-342720">
              <a:spcBef>
                <a:spcPts val="697"/>
              </a:spcBef>
              <a:buClr>
                <a:srgbClr val="A50021"/>
              </a:buClr>
              <a:buSzPct val="60000"/>
              <a:buFont typeface="Wingdings" charset="2"/>
              <a:buChar char=""/>
              <a:tabLst>
                <a:tab pos="571320" algn="l"/>
                <a:tab pos="1485720" algn="l"/>
                <a:tab pos="2400120" algn="l"/>
                <a:tab pos="3314520" algn="l"/>
                <a:tab pos="4228920" algn="l"/>
                <a:tab pos="5143320" algn="l"/>
                <a:tab pos="6057720" algn="l"/>
                <a:tab pos="6972120" algn="l"/>
                <a:tab pos="7886520" algn="l"/>
                <a:tab pos="8800920" algn="l"/>
                <a:tab pos="9715320" algn="l"/>
              </a:tabLst>
            </a:pPr>
            <a:r>
              <a:rPr lang="en-CA" sz="3600" spc="-1" dirty="0">
                <a:solidFill>
                  <a:srgbClr val="000000"/>
                </a:solidFill>
                <a:latin typeface="Arial" panose="020B0604020202020204" pitchFamily="34" charset="0"/>
                <a:cs typeface="Arial" panose="020B0604020202020204" pitchFamily="34" charset="0"/>
              </a:rPr>
              <a:t>What does technology make impossible (or more difficult)? What do we lose?</a:t>
            </a:r>
          </a:p>
        </p:txBody>
      </p:sp>
      <p:sp>
        <p:nvSpPr>
          <p:cNvPr id="60" name="TextBox 59"/>
          <p:cNvSpPr txBox="1"/>
          <p:nvPr/>
        </p:nvSpPr>
        <p:spPr>
          <a:xfrm>
            <a:off x="3144000" y="5953680"/>
            <a:ext cx="5580000" cy="600120"/>
          </a:xfrm>
          <a:prstGeom prst="rect">
            <a:avLst/>
          </a:prstGeom>
          <a:noFill/>
          <a:ln w="0">
            <a:noFill/>
          </a:ln>
        </p:spPr>
        <p:txBody>
          <a:bodyPr lIns="90000" tIns="45000" rIns="90000" bIns="45000" anchor="t">
            <a:no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CA" spc="-1" dirty="0">
                <a:solidFill>
                  <a:srgbClr val="333333"/>
                </a:solidFill>
                <a:latin typeface="Arial" panose="020B0604020202020204" pitchFamily="34" charset="0"/>
                <a:cs typeface="Arial" panose="020B0604020202020204" pitchFamily="34" charset="0"/>
              </a:rPr>
              <a:t>See: Andy Crouch, </a:t>
            </a:r>
            <a:r>
              <a:rPr lang="en-CA" i="1" spc="-1" dirty="0">
                <a:solidFill>
                  <a:srgbClr val="333333"/>
                </a:solidFill>
                <a:latin typeface="Arial" panose="020B0604020202020204" pitchFamily="34" charset="0"/>
                <a:cs typeface="Arial" panose="020B0604020202020204" pitchFamily="34" charset="0"/>
              </a:rPr>
              <a:t>Culture Making</a:t>
            </a:r>
            <a:r>
              <a:rPr lang="en-CA" spc="-1" dirty="0">
                <a:solidFill>
                  <a:srgbClr val="333333"/>
                </a:solidFill>
                <a:latin typeface="Arial" panose="020B0604020202020204" pitchFamily="34" charset="0"/>
                <a:cs typeface="Arial" panose="020B0604020202020204" pitchFamily="34" charset="0"/>
              </a:rPr>
              <a:t> (Downers Grove, IL: InterVarsity Press, 2008), pp. 29-30.</a:t>
            </a:r>
            <a:endParaRPr lang="en-CA" spc="-1" dirty="0">
              <a:solidFill>
                <a:srgbClr val="FFFF00"/>
              </a:solidFill>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p:cNvSpPr txBox="1"/>
          <p:nvPr/>
        </p:nvSpPr>
        <p:spPr>
          <a:xfrm>
            <a:off x="1334813" y="1329480"/>
            <a:ext cx="9522373" cy="3141434"/>
          </a:xfrm>
          <a:prstGeom prst="rect">
            <a:avLst/>
          </a:prstGeom>
          <a:noFill/>
          <a:ln w="0">
            <a:noFill/>
          </a:ln>
        </p:spPr>
        <p:txBody>
          <a:bodyPr lIns="90000" tIns="45000" rIns="90000" bIns="45000" anchor="t">
            <a:no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CA" sz="3200" b="1" spc="-1" dirty="0">
                <a:solidFill>
                  <a:srgbClr val="000080"/>
                </a:solidFill>
                <a:latin typeface="Arial"/>
              </a:rPr>
              <a:t>Computer Technology</a:t>
            </a:r>
            <a:r>
              <a:rPr lang="en-CA" sz="3200" spc="-1" dirty="0">
                <a:solidFill>
                  <a:srgbClr val="000080"/>
                </a:solidFill>
                <a:latin typeface="Arial"/>
              </a:rPr>
              <a:t> is a distinct </a:t>
            </a:r>
            <a:r>
              <a:rPr lang="en-CA" sz="3200" b="1" i="1" spc="-1" dirty="0">
                <a:solidFill>
                  <a:srgbClr val="000080"/>
                </a:solidFill>
                <a:latin typeface="Arial"/>
              </a:rPr>
              <a:t>cultural activity</a:t>
            </a:r>
            <a:r>
              <a:rPr lang="en-CA" sz="3200" spc="-1" dirty="0">
                <a:solidFill>
                  <a:srgbClr val="000080"/>
                </a:solidFill>
                <a:latin typeface="Arial"/>
              </a:rPr>
              <a:t> in which human beings exercise </a:t>
            </a:r>
            <a:r>
              <a:rPr lang="en-CA" sz="3200" i="1" spc="-1" dirty="0">
                <a:solidFill>
                  <a:srgbClr val="000080"/>
                </a:solidFill>
                <a:latin typeface="Arial"/>
              </a:rPr>
              <a:t>freedom</a:t>
            </a:r>
            <a:r>
              <a:rPr lang="en-CA" sz="3200" spc="-1" dirty="0">
                <a:solidFill>
                  <a:srgbClr val="000080"/>
                </a:solidFill>
                <a:latin typeface="Arial"/>
              </a:rPr>
              <a:t> and </a:t>
            </a:r>
            <a:r>
              <a:rPr lang="en-CA" sz="3200" b="1" i="1" spc="-1" dirty="0">
                <a:solidFill>
                  <a:srgbClr val="000080"/>
                </a:solidFill>
                <a:latin typeface="Arial"/>
              </a:rPr>
              <a:t>responsibility</a:t>
            </a:r>
            <a:r>
              <a:rPr lang="en-CA" sz="3200" spc="-1" dirty="0">
                <a:solidFill>
                  <a:srgbClr val="000080"/>
                </a:solidFill>
                <a:latin typeface="Arial"/>
              </a:rPr>
              <a:t> in </a:t>
            </a:r>
            <a:r>
              <a:rPr lang="en-CA" sz="3200" b="1" i="1" spc="-1" dirty="0">
                <a:solidFill>
                  <a:srgbClr val="000080"/>
                </a:solidFill>
                <a:latin typeface="Arial"/>
              </a:rPr>
              <a:t>response to God,</a:t>
            </a:r>
            <a:r>
              <a:rPr lang="en-CA" sz="3200" spc="-1" dirty="0">
                <a:solidFill>
                  <a:srgbClr val="000080"/>
                </a:solidFill>
                <a:latin typeface="Arial"/>
              </a:rPr>
              <a:t> to unfold the </a:t>
            </a:r>
            <a:r>
              <a:rPr lang="en-CA" sz="3200" b="1" spc="-1" dirty="0">
                <a:solidFill>
                  <a:srgbClr val="000080"/>
                </a:solidFill>
                <a:latin typeface="Arial"/>
              </a:rPr>
              <a:t>hardware</a:t>
            </a:r>
            <a:r>
              <a:rPr lang="en-CA" sz="3200" spc="-1" dirty="0">
                <a:solidFill>
                  <a:srgbClr val="000080"/>
                </a:solidFill>
                <a:latin typeface="Arial"/>
              </a:rPr>
              <a:t> and </a:t>
            </a:r>
            <a:r>
              <a:rPr lang="en-CA" sz="3200" b="1" spc="-1" dirty="0">
                <a:solidFill>
                  <a:srgbClr val="000080"/>
                </a:solidFill>
                <a:latin typeface="Arial"/>
              </a:rPr>
              <a:t>software</a:t>
            </a:r>
            <a:r>
              <a:rPr lang="en-CA" sz="3200" spc="-1" dirty="0">
                <a:solidFill>
                  <a:srgbClr val="000080"/>
                </a:solidFill>
                <a:latin typeface="Arial"/>
              </a:rPr>
              <a:t> possibilities in </a:t>
            </a:r>
            <a:r>
              <a:rPr lang="en-CA" sz="3200" b="1" spc="-1" dirty="0">
                <a:solidFill>
                  <a:srgbClr val="000080"/>
                </a:solidFill>
                <a:latin typeface="Arial"/>
              </a:rPr>
              <a:t>creation</a:t>
            </a:r>
            <a:r>
              <a:rPr lang="en-CA" sz="3200" spc="-1" dirty="0">
                <a:solidFill>
                  <a:srgbClr val="000080"/>
                </a:solidFill>
                <a:latin typeface="Arial"/>
              </a:rPr>
              <a:t> with the aid of </a:t>
            </a:r>
            <a:r>
              <a:rPr lang="en-CA" sz="3200" i="1" spc="-1" dirty="0">
                <a:solidFill>
                  <a:srgbClr val="000080"/>
                </a:solidFill>
                <a:latin typeface="Arial"/>
              </a:rPr>
              <a:t>tools and procedures</a:t>
            </a:r>
            <a:r>
              <a:rPr lang="en-CA" sz="3200" spc="-1" dirty="0">
                <a:solidFill>
                  <a:srgbClr val="000080"/>
                </a:solidFill>
                <a:latin typeface="Arial"/>
              </a:rPr>
              <a:t>, for </a:t>
            </a:r>
            <a:r>
              <a:rPr lang="en-CA" sz="3200" i="1" spc="-1" dirty="0">
                <a:solidFill>
                  <a:srgbClr val="000080"/>
                </a:solidFill>
                <a:latin typeface="Arial"/>
              </a:rPr>
              <a:t>practical ends or purposes</a:t>
            </a:r>
            <a:r>
              <a:rPr lang="en-CA" sz="3200" spc="-1" dirty="0">
                <a:solidFill>
                  <a:srgbClr val="000080"/>
                </a:solidFill>
                <a:latin typeface="Arial"/>
              </a:rPr>
              <a:t>.*</a:t>
            </a:r>
            <a:endParaRPr lang="en-CA" sz="3200" spc="-1" dirty="0">
              <a:solidFill>
                <a:srgbClr val="FFFF00"/>
              </a:solidFill>
              <a:latin typeface="Times New Roman"/>
            </a:endParaRPr>
          </a:p>
        </p:txBody>
      </p:sp>
      <p:sp>
        <p:nvSpPr>
          <p:cNvPr id="62" name="TextBox 61"/>
          <p:cNvSpPr txBox="1"/>
          <p:nvPr/>
        </p:nvSpPr>
        <p:spPr>
          <a:xfrm>
            <a:off x="1334813" y="5741499"/>
            <a:ext cx="9522373" cy="542520"/>
          </a:xfrm>
          <a:prstGeom prst="rect">
            <a:avLst/>
          </a:prstGeom>
          <a:noFill/>
          <a:ln w="0">
            <a:noFill/>
          </a:ln>
        </p:spPr>
        <p:txBody>
          <a:bodyPr lIns="90000" tIns="45000" rIns="90000" bIns="45000" anchor="t">
            <a:noAutofit/>
          </a:bodyPr>
          <a:lstStyle/>
          <a:p>
            <a:r>
              <a:rPr lang="en-CA" spc="-1" dirty="0">
                <a:solidFill>
                  <a:srgbClr val="333333"/>
                </a:solidFill>
                <a:latin typeface="Arial"/>
              </a:rPr>
              <a:t>* From </a:t>
            </a:r>
            <a:r>
              <a:rPr lang="en-CA" i="1" spc="-1" dirty="0">
                <a:solidFill>
                  <a:srgbClr val="333333"/>
                </a:solidFill>
                <a:latin typeface="Arial"/>
              </a:rPr>
              <a:t>Shaping a Digital World,</a:t>
            </a:r>
            <a:r>
              <a:rPr lang="en-CA" spc="-1" dirty="0">
                <a:solidFill>
                  <a:srgbClr val="333333"/>
                </a:solidFill>
                <a:latin typeface="Arial"/>
              </a:rPr>
              <a:t> IVP, 2013, pg. 23. Definition derived from the definition of Technology provided by </a:t>
            </a:r>
            <a:r>
              <a:rPr lang="en-CA" spc="-1" dirty="0" err="1">
                <a:solidFill>
                  <a:srgbClr val="333333"/>
                </a:solidFill>
                <a:latin typeface="Arial"/>
              </a:rPr>
              <a:t>Monsma</a:t>
            </a:r>
            <a:r>
              <a:rPr lang="en-CA" spc="-1" dirty="0">
                <a:solidFill>
                  <a:srgbClr val="333333"/>
                </a:solidFill>
                <a:latin typeface="Arial"/>
              </a:rPr>
              <a:t> et al, </a:t>
            </a:r>
            <a:r>
              <a:rPr lang="en-CA" i="1" spc="-1" dirty="0">
                <a:solidFill>
                  <a:srgbClr val="333333"/>
                </a:solidFill>
                <a:latin typeface="Arial"/>
              </a:rPr>
              <a:t>Responsible Technology</a:t>
            </a:r>
            <a:r>
              <a:rPr lang="en-CA" spc="-1" dirty="0">
                <a:solidFill>
                  <a:srgbClr val="333333"/>
                </a:solidFill>
                <a:latin typeface="Arial"/>
              </a:rPr>
              <a:t>, Eerdmans, 1986, p. 19.</a:t>
            </a:r>
            <a:endParaRPr lang="en-CA" spc="-1" dirty="0">
              <a:solidFill>
                <a:srgbClr val="FFFF00"/>
              </a:solidFill>
              <a:latin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PlaceHolder 1"/>
          <p:cNvSpPr>
            <a:spLocks noGrp="1"/>
          </p:cNvSpPr>
          <p:nvPr>
            <p:ph type="title"/>
          </p:nvPr>
        </p:nvSpPr>
        <p:spPr>
          <a:xfrm>
            <a:off x="966952" y="273600"/>
            <a:ext cx="10300138" cy="1144800"/>
          </a:xfrm>
          <a:prstGeom prst="rect">
            <a:avLst/>
          </a:prstGeom>
          <a:noFill/>
          <a:ln w="0">
            <a:noFill/>
          </a:ln>
        </p:spPr>
        <p:txBody>
          <a:bodyPr lIns="0" tIns="0" rIns="0" bIns="0" anchor="ctr">
            <a:noAutofit/>
          </a:bodyPr>
          <a:lstStyle/>
          <a:p>
            <a:r>
              <a:rPr lang="en-CA" sz="4000" spc="-1" dirty="0">
                <a:solidFill>
                  <a:srgbClr val="A50021"/>
                </a:solidFill>
                <a:latin typeface="Arial"/>
              </a:rPr>
              <a:t>Approaches to Technology*</a:t>
            </a:r>
          </a:p>
        </p:txBody>
      </p:sp>
      <p:sp>
        <p:nvSpPr>
          <p:cNvPr id="64" name="PlaceHolder 2"/>
          <p:cNvSpPr>
            <a:spLocks noGrp="1"/>
          </p:cNvSpPr>
          <p:nvPr>
            <p:ph/>
          </p:nvPr>
        </p:nvSpPr>
        <p:spPr>
          <a:xfrm>
            <a:off x="966951" y="1604520"/>
            <a:ext cx="10300137" cy="2357880"/>
          </a:xfrm>
          <a:prstGeom prst="rect">
            <a:avLst/>
          </a:prstGeom>
          <a:noFill/>
          <a:ln w="0">
            <a:noFill/>
          </a:ln>
        </p:spPr>
        <p:txBody>
          <a:bodyPr lIns="0" tIns="0" rIns="0" bIns="0" anchor="t">
            <a:noAutofit/>
          </a:bodyPr>
          <a:lstStyle/>
          <a:p>
            <a:pPr marL="514350" indent="-514350">
              <a:spcBef>
                <a:spcPts val="697"/>
              </a:spcBef>
              <a:buClr>
                <a:srgbClr val="A50021"/>
              </a:buClr>
              <a:buFont typeface="+mj-lt"/>
              <a:buAutoNum type="arabicPeriod"/>
              <a:tabLst>
                <a:tab pos="571320" algn="l"/>
                <a:tab pos="1485720" algn="l"/>
                <a:tab pos="2400120" algn="l"/>
                <a:tab pos="3314520" algn="l"/>
                <a:tab pos="4228920" algn="l"/>
                <a:tab pos="5143320" algn="l"/>
                <a:tab pos="6057720" algn="l"/>
                <a:tab pos="6972120" algn="l"/>
                <a:tab pos="7886520" algn="l"/>
                <a:tab pos="8800920" algn="l"/>
                <a:tab pos="9715320" algn="l"/>
              </a:tabLst>
            </a:pPr>
            <a:r>
              <a:rPr lang="en-CA" sz="3200" spc="-1" dirty="0">
                <a:solidFill>
                  <a:srgbClr val="000000"/>
                </a:solidFill>
                <a:latin typeface="Arial"/>
              </a:rPr>
              <a:t>Rejection of technology</a:t>
            </a:r>
          </a:p>
          <a:p>
            <a:pPr marL="514350" indent="-514350">
              <a:spcBef>
                <a:spcPts val="697"/>
              </a:spcBef>
              <a:buClr>
                <a:srgbClr val="A50021"/>
              </a:buClr>
              <a:buFont typeface="+mj-lt"/>
              <a:buAutoNum type="arabicPeriod"/>
              <a:tabLst>
                <a:tab pos="571320" algn="l"/>
                <a:tab pos="1485720" algn="l"/>
                <a:tab pos="2400120" algn="l"/>
                <a:tab pos="3314520" algn="l"/>
                <a:tab pos="4228920" algn="l"/>
                <a:tab pos="5143320" algn="l"/>
                <a:tab pos="6057720" algn="l"/>
                <a:tab pos="6972120" algn="l"/>
                <a:tab pos="7886520" algn="l"/>
                <a:tab pos="8800920" algn="l"/>
                <a:tab pos="9715320" algn="l"/>
              </a:tabLst>
            </a:pPr>
            <a:r>
              <a:rPr lang="en-CA" sz="3200" spc="-1" dirty="0">
                <a:solidFill>
                  <a:srgbClr val="000000"/>
                </a:solidFill>
                <a:latin typeface="Arial"/>
              </a:rPr>
              <a:t>Indifference to technology</a:t>
            </a:r>
          </a:p>
          <a:p>
            <a:pPr marL="514350" indent="-514350">
              <a:spcBef>
                <a:spcPts val="697"/>
              </a:spcBef>
              <a:buClr>
                <a:srgbClr val="A50021"/>
              </a:buClr>
              <a:buFont typeface="+mj-lt"/>
              <a:buAutoNum type="arabicPeriod"/>
              <a:tabLst>
                <a:tab pos="571320" algn="l"/>
                <a:tab pos="1485720" algn="l"/>
                <a:tab pos="2400120" algn="l"/>
                <a:tab pos="3314520" algn="l"/>
                <a:tab pos="4228920" algn="l"/>
                <a:tab pos="5143320" algn="l"/>
                <a:tab pos="6057720" algn="l"/>
                <a:tab pos="6972120" algn="l"/>
                <a:tab pos="7886520" algn="l"/>
                <a:tab pos="8800920" algn="l"/>
                <a:tab pos="9715320" algn="l"/>
              </a:tabLst>
            </a:pPr>
            <a:r>
              <a:rPr lang="en-CA" sz="3200" spc="-1" dirty="0">
                <a:solidFill>
                  <a:srgbClr val="000000"/>
                </a:solidFill>
                <a:latin typeface="Arial"/>
              </a:rPr>
              <a:t>Embracing technology</a:t>
            </a:r>
          </a:p>
          <a:p>
            <a:pPr marL="514350" indent="-514350">
              <a:spcBef>
                <a:spcPts val="697"/>
              </a:spcBef>
              <a:buClr>
                <a:srgbClr val="A50021"/>
              </a:buClr>
              <a:buFont typeface="+mj-lt"/>
              <a:buAutoNum type="arabicPeriod"/>
              <a:tabLst>
                <a:tab pos="571320" algn="l"/>
                <a:tab pos="1485720" algn="l"/>
                <a:tab pos="2400120" algn="l"/>
                <a:tab pos="3314520" algn="l"/>
                <a:tab pos="4228920" algn="l"/>
                <a:tab pos="5143320" algn="l"/>
                <a:tab pos="6057720" algn="l"/>
                <a:tab pos="6972120" algn="l"/>
                <a:tab pos="7886520" algn="l"/>
                <a:tab pos="8800920" algn="l"/>
                <a:tab pos="9715320" algn="l"/>
              </a:tabLst>
            </a:pPr>
            <a:r>
              <a:rPr lang="en-CA" sz="3200" spc="-1" dirty="0">
                <a:solidFill>
                  <a:srgbClr val="000000"/>
                </a:solidFill>
                <a:latin typeface="Arial"/>
              </a:rPr>
              <a:t>Cultivating responsible technology</a:t>
            </a:r>
          </a:p>
        </p:txBody>
      </p:sp>
      <p:sp>
        <p:nvSpPr>
          <p:cNvPr id="2" name="TextBox 1">
            <a:extLst>
              <a:ext uri="{FF2B5EF4-FFF2-40B4-BE49-F238E27FC236}">
                <a16:creationId xmlns:a16="http://schemas.microsoft.com/office/drawing/2014/main" id="{B03FF900-3532-C74B-A213-0F34EFB4CAFD}"/>
              </a:ext>
            </a:extLst>
          </p:cNvPr>
          <p:cNvSpPr txBox="1"/>
          <p:nvPr/>
        </p:nvSpPr>
        <p:spPr>
          <a:xfrm>
            <a:off x="609598" y="5812221"/>
            <a:ext cx="11014842" cy="369332"/>
          </a:xfrm>
          <a:prstGeom prst="rect">
            <a:avLst/>
          </a:prstGeom>
          <a:noFill/>
        </p:spPr>
        <p:txBody>
          <a:bodyPr wrap="square" rtlCol="0">
            <a:spAutoFit/>
          </a:bodyPr>
          <a:lstStyle/>
          <a:p>
            <a:r>
              <a:rPr lang="en-US" dirty="0"/>
              <a:t>* Based roughly on the categories sketched by Richard Niebuhr in </a:t>
            </a:r>
            <a:r>
              <a:rPr lang="en-US" i="1" dirty="0"/>
              <a:t>Christ and Culture</a:t>
            </a:r>
            <a:r>
              <a:rPr lang="en-US" dirty="0"/>
              <a:t>, Harper &amp; Row, 1975.</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TotalTime>
  <Words>1613</Words>
  <Application>Microsoft Macintosh PowerPoint</Application>
  <PresentationFormat>Widescreen</PresentationFormat>
  <Paragraphs>160</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Times New Roman</vt:lpstr>
      <vt:lpstr>Wingdings</vt:lpstr>
      <vt:lpstr>Office Theme</vt:lpstr>
      <vt:lpstr>PowerPoint Presentation</vt:lpstr>
      <vt:lpstr>Tertullian and Technology</vt:lpstr>
      <vt:lpstr>Approaches to technology</vt:lpstr>
      <vt:lpstr>Technology is Value-Laden</vt:lpstr>
      <vt:lpstr>Technology is not Neutral</vt:lpstr>
      <vt:lpstr>Computer Technology is also not neutral</vt:lpstr>
      <vt:lpstr>Some Helpful Questions</vt:lpstr>
      <vt:lpstr>PowerPoint Presentation</vt:lpstr>
      <vt:lpstr>Approaches to Technology*</vt:lpstr>
      <vt:lpstr>What does the Bible have to say about computer technology?</vt:lpstr>
      <vt:lpstr>A Biblical Perspective on Technology?</vt:lpstr>
      <vt:lpstr>Creation</vt:lpstr>
      <vt:lpstr>Delight in Computing</vt:lpstr>
      <vt:lpstr>Fall</vt:lpstr>
      <vt:lpstr>Technicism</vt:lpstr>
      <vt:lpstr>Redemption: All things in Christ</vt:lpstr>
      <vt:lpstr>Design Norms*</vt:lpstr>
      <vt:lpstr>Design Norms* (continued)</vt:lpstr>
      <vt:lpstr>Computer Technology and the Future</vt:lpstr>
      <vt:lpstr>Concluding Thoughts: the Heart</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Shaping a Digital World</dc:title>
  <dc:subject>Faith, Culture and Computer Technology</dc:subject>
  <dc:creator/>
  <dc:description/>
  <cp:lastModifiedBy>Derek Schuurman</cp:lastModifiedBy>
  <cp:revision>28</cp:revision>
  <dcterms:created xsi:type="dcterms:W3CDTF">2013-10-29T19:52:43Z</dcterms:created>
  <dcterms:modified xsi:type="dcterms:W3CDTF">2021-09-06T18:25:51Z</dcterms:modified>
  <dc:language>en-US</dc:language>
</cp:coreProperties>
</file>