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32"/>
  </p:notesMasterIdLst>
  <p:handoutMasterIdLst>
    <p:handoutMasterId r:id="rId33"/>
  </p:handoutMasterIdLst>
  <p:sldIdLst>
    <p:sldId id="294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6" r:id="rId10"/>
    <p:sldId id="318" r:id="rId11"/>
    <p:sldId id="319" r:id="rId12"/>
    <p:sldId id="320" r:id="rId13"/>
    <p:sldId id="321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302" autoAdjust="0"/>
  </p:normalViewPr>
  <p:slideViewPr>
    <p:cSldViewPr snapToGrid="0" snapToObjects="1">
      <p:cViewPr varScale="1">
        <p:scale>
          <a:sx n="80" d="100"/>
          <a:sy n="80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F79BB-4190-BC4B-A06D-AAA18B2E578A}" type="datetimeFigureOut">
              <a:rPr lang="en-US" smtClean="0"/>
              <a:t>4/23/12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0D9E8-D2D1-9445-B563-072F55933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45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6EEA4-ADA4-974F-AE27-F0092D35C8D2}" type="datetimeFigureOut">
              <a:rPr lang="en-US" smtClean="0"/>
              <a:t>4/20/12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9A818-AEE8-F446-B936-0DAF7143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1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CFA0B-9A47-4A6E-8212-3C6208391CE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They’ve used multi-branch</a:t>
            </a:r>
            <a:r>
              <a:rPr lang="en-US" baseline="0" dirty="0" smtClean="0"/>
              <a:t> ifs before (e.g., </a:t>
            </a:r>
            <a:r>
              <a:rPr lang="en-US" dirty="0" err="1" smtClean="0"/>
              <a:t>Temperature#setScale</a:t>
            </a:r>
            <a:r>
              <a:rPr lang="en-US" dirty="0" smtClean="0"/>
              <a:t>(), </a:t>
            </a:r>
            <a:r>
              <a:rPr lang="en-US" dirty="0" err="1" smtClean="0"/>
              <a:t>Calculator#calculate</a:t>
            </a:r>
            <a:r>
              <a:rPr lang="en-US" dirty="0" smtClean="0"/>
              <a:t>(</a:t>
            </a:r>
            <a:r>
              <a:rPr lang="en-US" dirty="0" smtClean="0"/>
              <a:t>),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computeLetterGrade</a:t>
            </a:r>
            <a:r>
              <a:rPr lang="en-US" baseline="0" dirty="0" smtClean="0"/>
              <a:t>)</a:t>
            </a:r>
            <a:endParaRPr lang="en-US" baseline="0" dirty="0" smtClean="0"/>
          </a:p>
          <a:p>
            <a:r>
              <a:rPr lang="en-US" baseline="0" dirty="0" smtClean="0"/>
              <a:t>Show them the day ordinal converter program as an example (c05 – </a:t>
            </a:r>
            <a:r>
              <a:rPr lang="en-US" baseline="0" dirty="0" err="1" smtClean="0"/>
              <a:t>textExamples</a:t>
            </a:r>
            <a:r>
              <a:rPr lang="en-US" baseline="0" dirty="0" smtClean="0"/>
              <a:t> - </a:t>
            </a:r>
            <a:r>
              <a:rPr lang="en-US" baseline="0" dirty="0" err="1" smtClean="0"/>
              <a:t>SwitchConsole#convertIf</a:t>
            </a:r>
            <a:r>
              <a:rPr lang="en-US" baseline="0" dirty="0" smtClean="0"/>
              <a:t>()) – Use the debugger to show the execution.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7C43E-8072-4CE7-8700-24370A18F47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All of these involve self-similarity</a:t>
            </a:r>
            <a:r>
              <a:rPr lang="en-US" baseline="0" dirty="0" smtClean="0"/>
              <a:t> or self-reference.</a:t>
            </a:r>
          </a:p>
          <a:p>
            <a:r>
              <a:rPr lang="en-US" baseline="0" dirty="0" smtClean="0"/>
              <a:t>Other examples:</a:t>
            </a:r>
          </a:p>
          <a:p>
            <a:pPr marL="0" lvl="1" defTabSz="903793">
              <a:buFont typeface="Arial" pitchFamily="34" charset="0"/>
              <a:buChar char="•"/>
              <a:defRPr/>
            </a:pPr>
            <a:r>
              <a:rPr lang="en-US" baseline="0" dirty="0" smtClean="0"/>
              <a:t> Recursive </a:t>
            </a:r>
            <a:r>
              <a:rPr lang="en-US" dirty="0" smtClean="0"/>
              <a:t>Acronyms: GNU, CCA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A7080E-9F03-4CC4-8EC6-B3FF8953A56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A7080E-9F03-4CC4-8EC6-B3FF8953A56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A7080E-9F03-4CC4-8EC6-B3FF8953A56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08435-6108-440F-BE63-580FDEB3AF1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44FF6B-6FC5-48BA-8C28-6E4ED5DA9AF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44FF6B-6FC5-48BA-8C28-6E4ED5DA9AF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B80254-80AA-4813-A9ED-2B429C085DE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Walk through this example,</a:t>
            </a:r>
            <a:r>
              <a:rPr lang="en-US" baseline="0" dirty="0" smtClean="0"/>
              <a:t> drawing the call stack.</a:t>
            </a:r>
          </a:p>
          <a:p>
            <a:r>
              <a:rPr lang="en-US" baseline="0" dirty="0" smtClean="0"/>
              <a:t>The lab asks them to do summation recursively, so this factorial algorithm/implementation is a good model.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E009D-3072-4F79-BA36-7FA6031803D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3793">
              <a:defRPr/>
            </a:pPr>
            <a:r>
              <a:rPr lang="en-US" dirty="0" smtClean="0"/>
              <a:t>Legend has it that there were three diamond needles set into the floor of the temple of Brahma in Hanoi, with </a:t>
            </a:r>
            <a:r>
              <a:rPr kumimoji="1" lang="en-US" dirty="0" smtClean="0">
                <a:latin typeface="Arial Unicode MS" pitchFamily="34" charset="-128"/>
              </a:rPr>
              <a:t>64 golden disks, each a different size, stacked in concentric order on the left-most needle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priests were to transfer the disks from the first needle to the second needle, using the third as necessary. </a:t>
            </a:r>
            <a:r>
              <a:rPr kumimoji="1" lang="en-US" dirty="0" smtClean="0">
                <a:latin typeface="Arial Unicode MS" pitchFamily="34" charset="-128"/>
              </a:rPr>
              <a:t>But they could </a:t>
            </a:r>
            <a:r>
              <a:rPr kumimoji="1" lang="en-US" i="1" dirty="0" smtClean="0">
                <a:latin typeface="Arial Unicode MS" pitchFamily="34" charset="-128"/>
              </a:rPr>
              <a:t>only move</a:t>
            </a:r>
            <a:r>
              <a:rPr kumimoji="1" lang="en-US" dirty="0" smtClean="0">
                <a:latin typeface="Arial Unicode MS" pitchFamily="34" charset="-128"/>
              </a:rPr>
              <a:t> </a:t>
            </a:r>
            <a:r>
              <a:rPr kumimoji="1" lang="en-US" i="1" dirty="0" smtClean="0">
                <a:latin typeface="Arial Unicode MS" pitchFamily="34" charset="-128"/>
              </a:rPr>
              <a:t>one disk at a time</a:t>
            </a:r>
            <a:r>
              <a:rPr kumimoji="1" lang="en-US" dirty="0" smtClean="0">
                <a:latin typeface="Arial Unicode MS" pitchFamily="34" charset="-128"/>
              </a:rPr>
              <a:t>, and could </a:t>
            </a:r>
            <a:r>
              <a:rPr kumimoji="1" lang="en-US" i="1" dirty="0" smtClean="0">
                <a:latin typeface="Arial Unicode MS" pitchFamily="34" charset="-128"/>
              </a:rPr>
              <a:t>never put a larger disk on top of a smaller one</a:t>
            </a:r>
            <a:r>
              <a:rPr kumimoji="1" lang="en-US" dirty="0" smtClean="0">
                <a:latin typeface="Arial Unicode MS" pitchFamily="34" charset="-128"/>
              </a:rPr>
              <a:t>.</a:t>
            </a:r>
          </a:p>
          <a:p>
            <a:r>
              <a:rPr kumimoji="1" lang="en-US" dirty="0" smtClean="0">
                <a:latin typeface="Arial Unicode MS" pitchFamily="34" charset="-128"/>
              </a:rPr>
              <a:t>When they completed this task, </a:t>
            </a:r>
            <a:r>
              <a:rPr kumimoji="1" lang="en-US" u="sng" dirty="0" smtClean="0">
                <a:latin typeface="Arial Unicode MS" pitchFamily="34" charset="-128"/>
              </a:rPr>
              <a:t>the world would end</a:t>
            </a:r>
            <a:r>
              <a:rPr kumimoji="1" lang="en-US" dirty="0" smtClean="0">
                <a:latin typeface="Arial Unicode MS" pitchFamily="34" charset="-128"/>
              </a:rPr>
              <a:t>!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E12595-95F5-4718-A690-9F901AA060B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9CFFC-1C70-499E-80F6-07CED213A38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1292662"/>
          </a:xfrm>
          <a:noFill/>
          <a:ln/>
        </p:spPr>
        <p:txBody>
          <a:bodyPr lIns="0" tIns="0" rIns="0" bIns="0">
            <a:spAutoFit/>
          </a:bodyPr>
          <a:lstStyle/>
          <a:p>
            <a:r>
              <a:rPr lang="en-US" dirty="0" smtClean="0"/>
              <a:t>Illustrate the restrictions in the example:</a:t>
            </a:r>
          </a:p>
          <a:p>
            <a:r>
              <a:rPr lang="en-US" dirty="0" smtClean="0"/>
              <a:t>Strings are not integer compatible types (e.g., </a:t>
            </a:r>
            <a:r>
              <a:rPr lang="en-US" dirty="0" err="1" smtClean="0"/>
              <a:t>int</a:t>
            </a:r>
            <a:r>
              <a:rPr lang="en-US" dirty="0" smtClean="0"/>
              <a:t>, char, </a:t>
            </a:r>
            <a:r>
              <a:rPr lang="en-US" dirty="0" err="1" smtClean="0"/>
              <a:t>boolean</a:t>
            </a:r>
            <a:r>
              <a:rPr lang="en-US" dirty="0" smtClean="0"/>
              <a:t>, NOT string, real).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</a:rPr>
              <a:t>switch</a:t>
            </a:r>
            <a:r>
              <a:rPr lang="en-US" dirty="0" smtClean="0"/>
              <a:t> statement can be:</a:t>
            </a:r>
          </a:p>
          <a:p>
            <a:pPr lvl="1" eaLnBrk="1" hangingPunct="1"/>
            <a:r>
              <a:rPr lang="en-US" dirty="0" smtClean="0">
                <a:latin typeface="Arial Unicode MS" pitchFamily="34" charset="-128"/>
              </a:rPr>
              <a:t>easier to read and write;</a:t>
            </a:r>
          </a:p>
          <a:p>
            <a:pPr lvl="1" eaLnBrk="1" hangingPunct="1"/>
            <a:r>
              <a:rPr lang="en-US" dirty="0" smtClean="0">
                <a:latin typeface="Arial Unicode MS" pitchFamily="34" charset="-128"/>
              </a:rPr>
              <a:t>more efficient to execute.</a:t>
            </a:r>
          </a:p>
          <a:p>
            <a:pPr lvl="0" eaLnBrk="1" hangingPunct="1"/>
            <a:r>
              <a:rPr lang="en-US" dirty="0" smtClean="0">
                <a:latin typeface="Arial Unicode MS" pitchFamily="34" charset="-128"/>
              </a:rPr>
              <a:t>Example: show</a:t>
            </a:r>
            <a:r>
              <a:rPr lang="en-US" baseline="0" dirty="0" smtClean="0">
                <a:latin typeface="Arial Unicode MS" pitchFamily="34" charset="-128"/>
              </a:rPr>
              <a:t> </a:t>
            </a:r>
            <a:r>
              <a:rPr lang="en-US" baseline="0" dirty="0" err="1" smtClean="0">
                <a:latin typeface="Arial Unicode MS" pitchFamily="34" charset="-128"/>
              </a:rPr>
              <a:t>SwitchConsole#convertSwitch</a:t>
            </a:r>
            <a:r>
              <a:rPr lang="en-US" baseline="0" dirty="0" smtClean="0">
                <a:latin typeface="Arial Unicode MS" pitchFamily="34" charset="-128"/>
              </a:rPr>
              <a:t>()</a:t>
            </a:r>
          </a:p>
          <a:p>
            <a:pPr lvl="0" eaLnBrk="1" hangingPunct="1"/>
            <a:endParaRPr lang="en-US" dirty="0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B46A9-21A6-4D3F-B5C5-DE297F4D3FE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For flexibility, let’s allow the user to enter the number of disks for which they wish a set of instructions: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E12595-95F5-4718-A690-9F901AA060B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Demonstrate this with a physical towers of </a:t>
            </a:r>
            <a:r>
              <a:rPr lang="en-US" dirty="0" err="1" smtClean="0"/>
              <a:t>hanoi</a:t>
            </a:r>
            <a:r>
              <a:rPr lang="en-US" dirty="0" smtClean="0"/>
              <a:t> game.</a:t>
            </a:r>
          </a:p>
          <a:p>
            <a:r>
              <a:rPr lang="en-US" dirty="0" smtClean="0"/>
              <a:t>Show</a:t>
            </a:r>
            <a:r>
              <a:rPr lang="en-US" baseline="0" dirty="0" smtClean="0"/>
              <a:t> how easy the problem is to solve if you can move</a:t>
            </a:r>
            <a:r>
              <a:rPr lang="en-US" dirty="0" smtClean="0"/>
              <a:t> n-1 disks together (taking advantage of recursion).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B8B65-37B4-4418-9A12-4AF722079F5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CE832-2A27-41EA-8AAD-ACE06FD5BF5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Note that this recursive structure defines a set of rather complex behaviors.  We’d get lost thinking about all the moves for a 5 disc problem, but the computer does them all easily, mechanically, as defined by a recursive algorithm.  Expect to see more and more applications of algorithmic specification (like this one) to natural world problems (in Biology, chemistry, physics, etc).  </a:t>
            </a:r>
          </a:p>
          <a:p>
            <a:r>
              <a:rPr lang="en-US" dirty="0" smtClean="0"/>
              <a:t>Run the algorithm for n==1, n==3, n==8 and n==64.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69EF43-F9B8-4A31-ABD2-0FF278AB5AD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2^64 is “a really big number”.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0286FE-09CD-4334-BA43-1E0963E106C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 64 = 2</a:t>
            </a:r>
            <a:r>
              <a:rPr lang="en-US" baseline="30000" dirty="0" smtClean="0"/>
              <a:t>6</a:t>
            </a:r>
            <a:r>
              <a:rPr lang="en-US" dirty="0" smtClean="0"/>
              <a:t> is an approximation of 60 (for the minutes and hours calculations)</a:t>
            </a:r>
          </a:p>
          <a:p>
            <a:pPr>
              <a:buFontTx/>
              <a:buChar char="•"/>
            </a:pPr>
            <a:r>
              <a:rPr lang="en-US" dirty="0" smtClean="0"/>
              <a:t> 32 = 2</a:t>
            </a:r>
            <a:r>
              <a:rPr lang="en-US" baseline="30000" dirty="0" smtClean="0"/>
              <a:t>5</a:t>
            </a:r>
            <a:r>
              <a:rPr lang="en-US" dirty="0" smtClean="0"/>
              <a:t> is an approximation of 24 (for the days calculation)</a:t>
            </a:r>
          </a:p>
          <a:p>
            <a:pPr>
              <a:buFontTx/>
              <a:buChar char="•"/>
            </a:pPr>
            <a:r>
              <a:rPr lang="en-US" dirty="0" smtClean="0"/>
              <a:t> 512 = 2</a:t>
            </a:r>
            <a:r>
              <a:rPr lang="en-US" baseline="30000" dirty="0" smtClean="0"/>
              <a:t>9</a:t>
            </a:r>
            <a:r>
              <a:rPr lang="en-US" dirty="0" smtClean="0"/>
              <a:t> is an approximation of 365 (for the years calculation)</a:t>
            </a:r>
          </a:p>
          <a:p>
            <a:pPr>
              <a:buFontTx/>
              <a:buChar char="•"/>
            </a:pPr>
            <a:r>
              <a:rPr lang="en-US" dirty="0" smtClean="0"/>
              <a:t> 128 = 2</a:t>
            </a:r>
            <a:r>
              <a:rPr lang="en-US" baseline="30000" dirty="0" smtClean="0"/>
              <a:t>7</a:t>
            </a:r>
            <a:r>
              <a:rPr lang="en-US" dirty="0" smtClean="0"/>
              <a:t> is an approximation of 100 (for the centuries calculation)</a:t>
            </a:r>
          </a:p>
          <a:p>
            <a:pPr>
              <a:buFontTx/>
              <a:buChar char="•"/>
            </a:pPr>
            <a:r>
              <a:rPr lang="en-US" dirty="0" smtClean="0"/>
              <a:t> 16 = 2</a:t>
            </a:r>
            <a:r>
              <a:rPr lang="en-US" baseline="30000" dirty="0" smtClean="0"/>
              <a:t>4</a:t>
            </a:r>
            <a:r>
              <a:rPr lang="en-US" dirty="0" smtClean="0"/>
              <a:t> is an approximation of 10 (for the centuries calculation)</a:t>
            </a:r>
          </a:p>
          <a:p>
            <a:endParaRPr lang="en-US" dirty="0" smtClean="0"/>
          </a:p>
          <a:p>
            <a:r>
              <a:rPr lang="en-US" sz="2400" dirty="0" smtClean="0"/>
              <a:t>And this just </a:t>
            </a:r>
            <a:r>
              <a:rPr lang="en-US" sz="2400" i="1" dirty="0" smtClean="0"/>
              <a:t>prints</a:t>
            </a:r>
            <a:r>
              <a:rPr lang="en-US" sz="2400" dirty="0" smtClean="0"/>
              <a:t> the priest’s instructions (assuming our computer doesn’t crash, in which case we have to start all over again). </a:t>
            </a:r>
            <a:r>
              <a:rPr lang="en-US" sz="2800" dirty="0" smtClean="0"/>
              <a:t>How fast can the priests actually </a:t>
            </a:r>
            <a:r>
              <a:rPr lang="en-US" sz="2800" i="1" dirty="0" smtClean="0"/>
              <a:t>move</a:t>
            </a:r>
            <a:r>
              <a:rPr lang="en-US" sz="2800" dirty="0" smtClean="0"/>
              <a:t> the disks? Calculating the date of the apocalypse is left as an exercise...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A7080E-9F03-4CC4-8EC6-B3FF8953A56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See Pyramid, Tree and Koch.</a:t>
            </a:r>
          </a:p>
          <a:p>
            <a:r>
              <a:rPr lang="en-US" dirty="0" smtClean="0"/>
              <a:t>The tree is probably the simplest example</a:t>
            </a:r>
            <a:r>
              <a:rPr lang="en-US" baseline="0" dirty="0" smtClean="0"/>
              <a:t> of self-similarity (because each branch clearly looks like a little tree).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Fibonacci as in class example (routinely defined recursively, but more efficient to use </a:t>
            </a:r>
            <a:r>
              <a:rPr lang="en-US" baseline="0" smtClean="0"/>
              <a:t>a loop).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9CFFC-1C70-499E-80F6-07CED213A38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738664"/>
          </a:xfrm>
          <a:noFill/>
          <a:ln/>
        </p:spPr>
        <p:txBody>
          <a:bodyPr lIns="0" tIns="0" rIns="0" bIns="0">
            <a:spAutoFit/>
          </a:bodyPr>
          <a:lstStyle/>
          <a:p>
            <a:r>
              <a:rPr lang="en-US" dirty="0" smtClean="0">
                <a:latin typeface="Arial Unicode MS" pitchFamily="34" charset="-128"/>
              </a:rPr>
              <a:t>These</a:t>
            </a:r>
            <a:r>
              <a:rPr lang="en-US" baseline="0" dirty="0" smtClean="0">
                <a:latin typeface="Arial Unicode MS" pitchFamily="34" charset="-128"/>
              </a:rPr>
              <a:t> statements have the same behavior. The text includes a pattern for this example that could be helpful.</a:t>
            </a:r>
          </a:p>
          <a:p>
            <a:r>
              <a:rPr lang="en-US" dirty="0" smtClean="0">
                <a:latin typeface="Arial Unicode MS" pitchFamily="34" charset="-128"/>
              </a:rPr>
              <a:t>Draw lines connecting the common</a:t>
            </a:r>
            <a:r>
              <a:rPr lang="en-US" baseline="0" dirty="0" smtClean="0">
                <a:latin typeface="Arial Unicode MS" pitchFamily="34" charset="-128"/>
              </a:rPr>
              <a:t> code and control.</a:t>
            </a:r>
          </a:p>
          <a:p>
            <a:endParaRPr lang="en-US" dirty="0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337B2-066B-4C36-9CE1-DAAAD7ABE8D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+mn-lt"/>
              </a:rPr>
              <a:t>Note the break statements in the example switch statement.</a:t>
            </a:r>
          </a:p>
          <a:p>
            <a:pPr defTabSz="903793">
              <a:defRPr/>
            </a:pPr>
            <a:r>
              <a:rPr lang="en-US" dirty="0" smtClean="0">
                <a:latin typeface="+mn-lt"/>
              </a:rPr>
              <a:t>Example: show</a:t>
            </a:r>
            <a:r>
              <a:rPr lang="en-US" baseline="0" dirty="0" smtClean="0">
                <a:latin typeface="+mn-lt"/>
              </a:rPr>
              <a:t> </a:t>
            </a:r>
            <a:r>
              <a:rPr lang="en-US" baseline="0" dirty="0" err="1" smtClean="0">
                <a:latin typeface="+mn-lt"/>
              </a:rPr>
              <a:t>SwitchConsole#convertSwitchCombine</a:t>
            </a:r>
            <a:r>
              <a:rPr lang="en-US" baseline="0" dirty="0" smtClean="0">
                <a:latin typeface="+mn-lt"/>
              </a:rPr>
              <a:t>()   (to illustrate the combination of cases, a natural result of drop-through behavior)</a:t>
            </a:r>
          </a:p>
          <a:p>
            <a:pPr defTabSz="903793">
              <a:defRPr/>
            </a:pPr>
            <a:r>
              <a:rPr lang="en-US" baseline="0" dirty="0" smtClean="0">
                <a:latin typeface="+mn-lt"/>
              </a:rPr>
              <a:t>Example 2</a:t>
            </a:r>
            <a:r>
              <a:rPr lang="en-US" dirty="0" smtClean="0">
                <a:latin typeface="+mn-lt"/>
              </a:rPr>
              <a:t>: show</a:t>
            </a:r>
            <a:r>
              <a:rPr lang="en-US" baseline="0" dirty="0" smtClean="0">
                <a:latin typeface="+mn-lt"/>
              </a:rPr>
              <a:t> </a:t>
            </a:r>
            <a:r>
              <a:rPr lang="en-US" baseline="0" dirty="0" err="1" smtClean="0">
                <a:latin typeface="+mn-lt"/>
              </a:rPr>
              <a:t>SwitchConsole#convertSwitchCombineReturn</a:t>
            </a:r>
            <a:r>
              <a:rPr lang="en-US" baseline="0" dirty="0" smtClean="0">
                <a:latin typeface="+mn-lt"/>
              </a:rPr>
              <a:t>()  (to illustrate the use of return rather than break)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9CFFC-1C70-499E-80F6-07CED213A38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184666"/>
          </a:xfrm>
          <a:noFill/>
          <a:ln/>
        </p:spPr>
        <p:txBody>
          <a:bodyPr lIns="0" tIns="0" rIns="0" bIns="0">
            <a:spAutoFit/>
          </a:bodyPr>
          <a:lstStyle/>
          <a:p>
            <a:r>
              <a:rPr lang="en-US" dirty="0" smtClean="0">
                <a:latin typeface="Arial Unicode MS" pitchFamily="34" charset="-128"/>
              </a:rPr>
              <a:t>This</a:t>
            </a:r>
            <a:r>
              <a:rPr lang="en-US" baseline="0" dirty="0" smtClean="0">
                <a:latin typeface="Arial Unicode MS" pitchFamily="34" charset="-128"/>
              </a:rPr>
              <a:t> switch statement is copied from before.</a:t>
            </a:r>
            <a:endParaRPr lang="en-US" dirty="0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77731-3C26-4683-ACCA-3C09F3D263D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184666"/>
          </a:xfrm>
          <a:noFill/>
          <a:ln/>
        </p:spPr>
        <p:txBody>
          <a:bodyPr lIns="0" tIns="0" rIns="0" bIns="0">
            <a:spAutoFit/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0EA77-1772-438D-B713-7BA3F0107E7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0"/>
            <a:ext cx="6705600" cy="553998"/>
          </a:xfrm>
          <a:noFill/>
          <a:ln/>
        </p:spPr>
        <p:txBody>
          <a:bodyPr lIns="0" tIns="0" rIns="0" bIns="0">
            <a:spAutoFit/>
          </a:bodyPr>
          <a:lstStyle/>
          <a:p>
            <a:r>
              <a:rPr lang="en-GB" smtClean="0"/>
              <a:t>We might have done the example using this sort of loop, given that we always want to execute that loop once.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9CFFC-1C70-499E-80F6-07CED213A38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553998"/>
          </a:xfrm>
          <a:noFill/>
          <a:ln/>
        </p:spPr>
        <p:txBody>
          <a:bodyPr lIns="0" tIns="0" rIns="0" bIns="0">
            <a:spAutoFit/>
          </a:bodyPr>
          <a:lstStyle/>
          <a:p>
            <a:pPr defTabSz="903793">
              <a:defRPr/>
            </a:pPr>
            <a:r>
              <a:rPr lang="en-US" dirty="0" smtClean="0">
                <a:latin typeface="Arial Unicode MS" pitchFamily="34" charset="-128"/>
              </a:rPr>
              <a:t>This one</a:t>
            </a:r>
            <a:r>
              <a:rPr lang="en-US" baseline="0" dirty="0" smtClean="0">
                <a:latin typeface="Arial Unicode MS" pitchFamily="34" charset="-128"/>
              </a:rPr>
              <a:t> is a little cleaner because we don’t need to initialize number.</a:t>
            </a:r>
            <a:endParaRPr lang="en-US" dirty="0" smtClean="0">
              <a:latin typeface="Arial Unicode MS" pitchFamily="34" charset="-128"/>
            </a:endParaRPr>
          </a:p>
          <a:p>
            <a:pPr defTabSz="903793">
              <a:defRPr/>
            </a:pPr>
            <a:r>
              <a:rPr lang="en-US" dirty="0" smtClean="0">
                <a:latin typeface="Arial Unicode MS" pitchFamily="34" charset="-128"/>
              </a:rPr>
              <a:t>See</a:t>
            </a:r>
            <a:r>
              <a:rPr lang="en-US" baseline="0" dirty="0" smtClean="0">
                <a:latin typeface="Arial Unicode MS" pitchFamily="34" charset="-128"/>
              </a:rPr>
              <a:t> </a:t>
            </a:r>
            <a:r>
              <a:rPr lang="en-US" baseline="0" dirty="0" err="1" smtClean="0">
                <a:latin typeface="Arial Unicode MS" pitchFamily="34" charset="-128"/>
              </a:rPr>
              <a:t>WhileConsole#guessDoWhile</a:t>
            </a:r>
            <a:r>
              <a:rPr lang="en-US" baseline="0" dirty="0" smtClean="0">
                <a:latin typeface="Arial Unicode MS" pitchFamily="34" charset="-128"/>
              </a:rPr>
              <a:t>().</a:t>
            </a:r>
            <a:endParaRPr lang="en-US" dirty="0" smtClean="0">
              <a:latin typeface="Arial Unicode MS" pitchFamily="34" charset="-128"/>
            </a:endParaRPr>
          </a:p>
          <a:p>
            <a:endParaRPr lang="en-US" dirty="0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57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4/20/12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8D2286E-E3ED-1B48-A890-3645A5273049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Advanced Control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01B52-CF7D-47F5-BDF2-C743F968187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160" tIns="46080" rIns="92160" bIns="4608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The </a:t>
            </a:r>
            <a:r>
              <a:rPr lang="en-GB" b="1" smtClean="0">
                <a:latin typeface="Courier New" pitchFamily="49" charset="0"/>
              </a:rPr>
              <a:t>do</a:t>
            </a:r>
            <a:r>
              <a:rPr lang="en-GB" smtClean="0">
                <a:latin typeface="Arial Unicode MS" pitchFamily="34" charset="-128"/>
              </a:rPr>
              <a:t>-</a:t>
            </a:r>
            <a:r>
              <a:rPr lang="en-GB" b="1" smtClean="0">
                <a:latin typeface="Courier New" pitchFamily="49" charset="0"/>
              </a:rPr>
              <a:t>while</a:t>
            </a:r>
            <a:r>
              <a:rPr lang="en-GB" smtClean="0"/>
              <a:t> Loop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3201988"/>
            <a:ext cx="5027613" cy="1903412"/>
            <a:chOff x="398" y="1104"/>
            <a:chExt cx="3167" cy="1199"/>
          </a:xfrm>
        </p:grpSpPr>
        <p:sp>
          <p:nvSpPr>
            <p:cNvPr id="26646" name="AutoShape 4"/>
            <p:cNvSpPr>
              <a:spLocks noChangeArrowheads="1"/>
            </p:cNvSpPr>
            <p:nvPr/>
          </p:nvSpPr>
          <p:spPr bwMode="auto">
            <a:xfrm>
              <a:off x="398" y="1104"/>
              <a:ext cx="3167" cy="1199"/>
            </a:xfrm>
            <a:prstGeom prst="roundRect">
              <a:avLst>
                <a:gd name="adj" fmla="val 8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Text Box 5"/>
            <p:cNvSpPr txBox="1">
              <a:spLocks noChangeArrowheads="1"/>
            </p:cNvSpPr>
            <p:nvPr/>
          </p:nvSpPr>
          <p:spPr bwMode="auto">
            <a:xfrm>
              <a:off x="398" y="1104"/>
              <a:ext cx="3167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 </a:t>
              </a:r>
              <a:r>
                <a:rPr lang="en-GB" sz="2000" b="1" dirty="0" smtClean="0">
                  <a:latin typeface="Courier New" pitchFamily="49" charset="0"/>
                </a:rPr>
                <a:t>do {</a:t>
              </a:r>
              <a:endParaRPr lang="en-GB" sz="2000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i="1" dirty="0">
                  <a:latin typeface="Courier New" pitchFamily="49" charset="0"/>
                </a:rPr>
                <a:t>    </a:t>
              </a:r>
              <a:r>
                <a:rPr lang="en-GB" sz="2000" b="1" i="1" u="sng" dirty="0">
                  <a:latin typeface="Courier New" pitchFamily="49" charset="0"/>
                </a:rPr>
                <a:t>statement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i="1" dirty="0">
                  <a:latin typeface="Courier New" pitchFamily="49" charset="0"/>
                </a:rPr>
                <a:t>  </a:t>
              </a:r>
              <a:r>
                <a:rPr lang="en-GB" sz="2000" b="1" i="1" dirty="0" smtClean="0">
                  <a:latin typeface="Courier New" pitchFamily="49" charset="0"/>
                </a:rPr>
                <a:t>} </a:t>
              </a:r>
              <a:r>
                <a:rPr lang="en-GB" sz="2000" b="1" dirty="0" smtClean="0">
                  <a:latin typeface="Courier New" pitchFamily="49" charset="0"/>
                </a:rPr>
                <a:t>while</a:t>
              </a:r>
              <a:r>
                <a:rPr lang="en-GB" sz="2000" b="1" i="1" dirty="0" smtClean="0">
                  <a:latin typeface="Courier New" pitchFamily="49" charset="0"/>
                </a:rPr>
                <a:t> </a:t>
              </a:r>
              <a:r>
                <a:rPr lang="en-GB" sz="2000" b="1" dirty="0">
                  <a:latin typeface="Courier New" pitchFamily="49" charset="0"/>
                </a:rPr>
                <a:t>(</a:t>
              </a:r>
              <a:r>
                <a:rPr lang="en-GB" sz="2000" b="1" i="1" u="sng" dirty="0">
                  <a:latin typeface="Courier New" pitchFamily="49" charset="0"/>
                </a:rPr>
                <a:t>condition</a:t>
              </a:r>
              <a:r>
                <a:rPr lang="en-GB" sz="2000" b="1" dirty="0">
                  <a:latin typeface="Courier New" pitchFamily="49" charset="0"/>
                </a:rPr>
                <a:t>)</a:t>
              </a:r>
              <a:r>
                <a:rPr lang="en-GB" sz="2000" dirty="0">
                  <a:latin typeface="Courier New" pitchFamily="49" charset="0"/>
                </a:rPr>
                <a:t>;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15938" y="4343400"/>
            <a:ext cx="4722812" cy="1190625"/>
            <a:chOff x="325" y="2640"/>
            <a:chExt cx="2975" cy="750"/>
          </a:xfrm>
        </p:grpSpPr>
        <p:sp>
          <p:nvSpPr>
            <p:cNvPr id="26644" name="AutoShape 18"/>
            <p:cNvSpPr>
              <a:spLocks noChangeArrowheads="1"/>
            </p:cNvSpPr>
            <p:nvPr/>
          </p:nvSpPr>
          <p:spPr bwMode="auto">
            <a:xfrm>
              <a:off x="325" y="2640"/>
              <a:ext cx="2975" cy="750"/>
            </a:xfrm>
            <a:prstGeom prst="roundRect">
              <a:avLst>
                <a:gd name="adj" fmla="val 13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Text Box 19"/>
            <p:cNvSpPr txBox="1">
              <a:spLocks noChangeArrowheads="1"/>
            </p:cNvSpPr>
            <p:nvPr/>
          </p:nvSpPr>
          <p:spPr bwMode="auto">
            <a:xfrm>
              <a:off x="325" y="2640"/>
              <a:ext cx="29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2400">
                <a:latin typeface="Times New Roman" pitchFamily="18" charset="0"/>
              </a:endParaRPr>
            </a:p>
          </p:txBody>
        </p:sp>
      </p:grpSp>
      <p:sp>
        <p:nvSpPr>
          <p:cNvPr id="26630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  <a:noFill/>
        </p:spPr>
        <p:txBody>
          <a:bodyPr/>
          <a:lstStyle/>
          <a:p>
            <a:pPr eaLnBrk="1" hangingPunct="1">
              <a:buFont typeface="Arial" pitchFamily="34" charset="0"/>
              <a:buChar char=" "/>
            </a:pPr>
            <a:r>
              <a:rPr lang="en-US" smtClean="0"/>
              <a:t>A </a:t>
            </a:r>
            <a:r>
              <a:rPr lang="en-US" b="1" smtClean="0">
                <a:latin typeface="Courier New" pitchFamily="49" charset="0"/>
              </a:rPr>
              <a:t>do</a:t>
            </a:r>
            <a:r>
              <a:rPr lang="en-US" smtClean="0"/>
              <a:t>-</a:t>
            </a:r>
            <a:r>
              <a:rPr lang="en-US" b="1" smtClean="0">
                <a:latin typeface="Courier New" pitchFamily="49" charset="0"/>
              </a:rPr>
              <a:t>while</a:t>
            </a:r>
            <a:r>
              <a:rPr lang="en-US" smtClean="0"/>
              <a:t> loop is a post-test version of the </a:t>
            </a:r>
            <a:r>
              <a:rPr lang="en-US" b="1" smtClean="0">
                <a:latin typeface="Courier New" pitchFamily="49" charset="0"/>
              </a:rPr>
              <a:t>while</a:t>
            </a:r>
            <a:r>
              <a:rPr lang="en-US" smtClean="0"/>
              <a:t> statement.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6175375" y="3352800"/>
            <a:ext cx="1671638" cy="608013"/>
            <a:chOff x="3794" y="1776"/>
            <a:chExt cx="1053" cy="383"/>
          </a:xfrm>
        </p:grpSpPr>
        <p:sp>
          <p:nvSpPr>
            <p:cNvPr id="26642" name="AutoShape 41"/>
            <p:cNvSpPr>
              <a:spLocks noChangeArrowheads="1"/>
            </p:cNvSpPr>
            <p:nvPr/>
          </p:nvSpPr>
          <p:spPr bwMode="auto">
            <a:xfrm>
              <a:off x="3794" y="1776"/>
              <a:ext cx="1053" cy="383"/>
            </a:xfrm>
            <a:prstGeom prst="roundRect">
              <a:avLst>
                <a:gd name="adj" fmla="val 259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Text Box 42"/>
            <p:cNvSpPr txBox="1">
              <a:spLocks noChangeArrowheads="1"/>
            </p:cNvSpPr>
            <p:nvPr/>
          </p:nvSpPr>
          <p:spPr bwMode="auto">
            <a:xfrm>
              <a:off x="3944" y="1852"/>
              <a:ext cx="7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>
              <a:spAutoFit/>
            </a:bodyPr>
            <a:lstStyle/>
            <a:p>
              <a:pPr algn="ctr">
                <a:spcBef>
                  <a:spcPts val="413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>
                  <a:latin typeface="Tahoma" pitchFamily="34" charset="0"/>
                </a:rPr>
                <a:t>statement</a:t>
              </a:r>
              <a:endParaRPr lang="en-GB" i="1" baseline="-25000">
                <a:latin typeface="Tahoma" pitchFamily="34" charset="0"/>
              </a:endParaRPr>
            </a:p>
          </p:txBody>
        </p:sp>
      </p:grpSp>
      <p:cxnSp>
        <p:nvCxnSpPr>
          <p:cNvPr id="26632" name="AutoShape 43"/>
          <p:cNvCxnSpPr>
            <a:cxnSpLocks noChangeShapeType="1"/>
          </p:cNvCxnSpPr>
          <p:nvPr/>
        </p:nvCxnSpPr>
        <p:spPr bwMode="auto">
          <a:xfrm rot="16200000" flipH="1">
            <a:off x="6821488" y="3160712"/>
            <a:ext cx="381000" cy="3175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5794375" y="4419600"/>
            <a:ext cx="2433638" cy="684213"/>
            <a:chOff x="3554" y="2448"/>
            <a:chExt cx="1533" cy="431"/>
          </a:xfrm>
        </p:grpSpPr>
        <p:sp>
          <p:nvSpPr>
            <p:cNvPr id="26640" name="Freeform 45"/>
            <p:cNvSpPr>
              <a:spLocks noChangeArrowheads="1"/>
            </p:cNvSpPr>
            <p:nvPr/>
          </p:nvSpPr>
          <p:spPr bwMode="auto">
            <a:xfrm>
              <a:off x="3554" y="2448"/>
              <a:ext cx="1533" cy="431"/>
            </a:xfrm>
            <a:custGeom>
              <a:avLst/>
              <a:gdLst>
                <a:gd name="T0" fmla="*/ 766 w 6764"/>
                <a:gd name="T1" fmla="*/ 0 h 1906"/>
                <a:gd name="T2" fmla="*/ 1533 w 6764"/>
                <a:gd name="T3" fmla="*/ 215 h 1906"/>
                <a:gd name="T4" fmla="*/ 766 w 6764"/>
                <a:gd name="T5" fmla="*/ 431 h 1906"/>
                <a:gd name="T6" fmla="*/ 0 w 6764"/>
                <a:gd name="T7" fmla="*/ 215 h 1906"/>
                <a:gd name="T8" fmla="*/ 766 w 6764"/>
                <a:gd name="T9" fmla="*/ 0 h 19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64"/>
                <a:gd name="T16" fmla="*/ 0 h 1906"/>
                <a:gd name="T17" fmla="*/ 6764 w 6764"/>
                <a:gd name="T18" fmla="*/ 1906 h 19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64" h="1906">
                  <a:moveTo>
                    <a:pt x="3381" y="0"/>
                  </a:moveTo>
                  <a:lnTo>
                    <a:pt x="6763" y="952"/>
                  </a:lnTo>
                  <a:lnTo>
                    <a:pt x="3381" y="1905"/>
                  </a:lnTo>
                  <a:lnTo>
                    <a:pt x="0" y="952"/>
                  </a:lnTo>
                  <a:lnTo>
                    <a:pt x="3381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Text Box 46"/>
            <p:cNvSpPr txBox="1">
              <a:spLocks noChangeArrowheads="1"/>
            </p:cNvSpPr>
            <p:nvPr/>
          </p:nvSpPr>
          <p:spPr bwMode="auto">
            <a:xfrm>
              <a:off x="3973" y="2548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>
              <a:spAutoFit/>
            </a:bodyPr>
            <a:lstStyle/>
            <a:p>
              <a:pPr algn="ctr">
                <a:spcBef>
                  <a:spcPts val="413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>
                  <a:latin typeface="Tahoma" pitchFamily="34" charset="0"/>
                </a:rPr>
                <a:t>condition</a:t>
              </a:r>
            </a:p>
          </p:txBody>
        </p:sp>
      </p:grpSp>
      <p:cxnSp>
        <p:nvCxnSpPr>
          <p:cNvPr id="26634" name="AutoShape 47"/>
          <p:cNvCxnSpPr>
            <a:cxnSpLocks noChangeShapeType="1"/>
          </p:cNvCxnSpPr>
          <p:nvPr/>
        </p:nvCxnSpPr>
        <p:spPr bwMode="auto">
          <a:xfrm>
            <a:off x="7011988" y="3962400"/>
            <a:ext cx="0" cy="4572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  <p:cxnSp>
        <p:nvCxnSpPr>
          <p:cNvPr id="26635" name="AutoShape 51"/>
          <p:cNvCxnSpPr>
            <a:cxnSpLocks noChangeShapeType="1"/>
          </p:cNvCxnSpPr>
          <p:nvPr/>
        </p:nvCxnSpPr>
        <p:spPr bwMode="auto">
          <a:xfrm>
            <a:off x="7011988" y="5105400"/>
            <a:ext cx="0" cy="533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  <p:sp>
        <p:nvSpPr>
          <p:cNvPr id="26636" name="Text Box 52"/>
          <p:cNvSpPr txBox="1">
            <a:spLocks noChangeArrowheads="1"/>
          </p:cNvSpPr>
          <p:nvPr/>
        </p:nvSpPr>
        <p:spPr bwMode="auto">
          <a:xfrm>
            <a:off x="8140700" y="4724400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</a:rPr>
              <a:t>True</a:t>
            </a:r>
          </a:p>
        </p:txBody>
      </p:sp>
      <p:sp>
        <p:nvSpPr>
          <p:cNvPr id="26637" name="Text Box 53"/>
          <p:cNvSpPr txBox="1">
            <a:spLocks noChangeArrowheads="1"/>
          </p:cNvSpPr>
          <p:nvPr/>
        </p:nvSpPr>
        <p:spPr bwMode="auto">
          <a:xfrm>
            <a:off x="7018338" y="5105400"/>
            <a:ext cx="754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</a:rPr>
              <a:t>False</a:t>
            </a:r>
          </a:p>
        </p:txBody>
      </p:sp>
      <p:sp>
        <p:nvSpPr>
          <p:cNvPr id="26638" name="Rectangle 56"/>
          <p:cNvSpPr>
            <a:spLocks noChangeArrowheads="1"/>
          </p:cNvSpPr>
          <p:nvPr/>
        </p:nvSpPr>
        <p:spPr bwMode="auto">
          <a:xfrm>
            <a:off x="6705600" y="63246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39" name="AutoShape 57"/>
          <p:cNvCxnSpPr>
            <a:cxnSpLocks noChangeShapeType="1"/>
            <a:stCxn id="26640" idx="1"/>
            <a:endCxn id="26642" idx="3"/>
          </p:cNvCxnSpPr>
          <p:nvPr/>
        </p:nvCxnSpPr>
        <p:spPr bwMode="auto">
          <a:xfrm flipH="1" flipV="1">
            <a:off x="7847013" y="3657600"/>
            <a:ext cx="381000" cy="1103313"/>
          </a:xfrm>
          <a:prstGeom prst="bentConnector3">
            <a:avLst>
              <a:gd name="adj1" fmla="val -6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591524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64240-44A4-4271-9C21-490E3FFAC01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160" tIns="46080" rIns="92160" bIns="4608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latin typeface="Courier New" pitchFamily="49" charset="0"/>
              </a:rPr>
              <a:t>do-while</a:t>
            </a:r>
            <a:r>
              <a:rPr lang="en-GB" b="1" dirty="0" smtClean="0">
                <a:latin typeface="Arial Unicode MS" pitchFamily="34" charset="-128"/>
              </a:rPr>
              <a:t>: </a:t>
            </a:r>
            <a:r>
              <a:rPr lang="en-GB" dirty="0" smtClean="0">
                <a:latin typeface="Arial Unicode MS" pitchFamily="34" charset="-128"/>
              </a:rPr>
              <a:t>Example</a:t>
            </a:r>
          </a:p>
        </p:txBody>
      </p:sp>
      <p:sp>
        <p:nvSpPr>
          <p:cNvPr id="19460" name="AutoShape 7"/>
          <p:cNvSpPr>
            <a:spLocks noChangeArrowheads="1"/>
          </p:cNvSpPr>
          <p:nvPr/>
        </p:nvSpPr>
        <p:spPr bwMode="auto">
          <a:xfrm>
            <a:off x="454025" y="5486400"/>
            <a:ext cx="8688388" cy="989013"/>
          </a:xfrm>
          <a:prstGeom prst="roundRect">
            <a:avLst>
              <a:gd name="adj" fmla="val 15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724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err="1" smtClean="0">
                <a:latin typeface="Courier New" pitchFamily="49" charset="0"/>
              </a:rPr>
              <a:t>System.out.print</a:t>
            </a:r>
            <a:r>
              <a:rPr lang="en-US" sz="2400" dirty="0" smtClean="0">
                <a:latin typeface="Courier New" pitchFamily="49" charset="0"/>
              </a:rPr>
              <a:t>("Guess a number from 1-10: 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</a:rPr>
              <a:t>do {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</a:rPr>
              <a:t>  number = </a:t>
            </a:r>
            <a:r>
              <a:rPr lang="en-US" sz="2400" dirty="0" err="1" smtClean="0">
                <a:latin typeface="Courier New" pitchFamily="49" charset="0"/>
              </a:rPr>
              <a:t>keyboard.nextInt</a:t>
            </a:r>
            <a:r>
              <a:rPr lang="en-US" sz="2400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</a:rPr>
              <a:t>} while (number != 7);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err="1" smtClean="0">
                <a:latin typeface="Courier New" pitchFamily="49" charset="0"/>
              </a:rPr>
              <a:t>System.out.println</a:t>
            </a:r>
            <a:r>
              <a:rPr lang="en-US" sz="2400" dirty="0" smtClean="0">
                <a:latin typeface="Courier New" pitchFamily="49" charset="0"/>
              </a:rPr>
              <a:t>("You guessed it!");</a:t>
            </a:r>
            <a:endParaRPr lang="en-US" sz="24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4556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2801862" cy="990600"/>
          </a:xfrm>
        </p:spPr>
        <p:txBody>
          <a:bodyPr/>
          <a:lstStyle/>
          <a:p>
            <a:r>
              <a:rPr lang="en-US" dirty="0" smtClean="0"/>
              <a:t>Execute!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000" y="1756296"/>
            <a:ext cx="526365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// What is the output?</a:t>
            </a:r>
          </a:p>
          <a:p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smtClean="0">
                <a:latin typeface="Courier New"/>
                <a:cs typeface="Courier New"/>
              </a:rPr>
              <a:t>3;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while 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&gt;= 1){</a:t>
            </a:r>
          </a:p>
          <a:p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num</a:t>
            </a:r>
            <a:r>
              <a:rPr lang="en-US" dirty="0">
                <a:latin typeface="Courier New"/>
                <a:cs typeface="Courier New"/>
              </a:rPr>
              <a:t> = 1;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for 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j = 1; </a:t>
            </a:r>
            <a:r>
              <a:rPr lang="en-US" dirty="0" smtClean="0">
                <a:latin typeface="Courier New"/>
                <a:cs typeface="Courier New"/>
              </a:rPr>
              <a:t>j &lt;</a:t>
            </a:r>
            <a:r>
              <a:rPr lang="en-US" dirty="0">
                <a:latin typeface="Courier New"/>
                <a:cs typeface="Courier New"/>
              </a:rPr>
              <a:t>=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; j++){</a:t>
            </a:r>
          </a:p>
          <a:p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System.out.print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num</a:t>
            </a:r>
            <a:r>
              <a:rPr lang="en-US" dirty="0">
                <a:latin typeface="Courier New"/>
                <a:cs typeface="Courier New"/>
              </a:rPr>
              <a:t> + "xxx");</a:t>
            </a:r>
          </a:p>
          <a:p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num</a:t>
            </a:r>
            <a:r>
              <a:rPr lang="en-US" dirty="0">
                <a:latin typeface="Courier New"/>
                <a:cs typeface="Courier New"/>
              </a:rPr>
              <a:t> *= 2;</a:t>
            </a:r>
          </a:p>
          <a:p>
            <a:r>
              <a:rPr lang="en-US" dirty="0">
                <a:latin typeface="Courier New"/>
                <a:cs typeface="Courier New"/>
              </a:rPr>
              <a:t>	}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System.out.println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--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4525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2801862" cy="990600"/>
          </a:xfrm>
        </p:spPr>
        <p:txBody>
          <a:bodyPr/>
          <a:lstStyle/>
          <a:p>
            <a:r>
              <a:rPr lang="en-US" dirty="0" smtClean="0"/>
              <a:t>Execute!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000" y="1756296"/>
            <a:ext cx="526365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// What is the output?</a:t>
            </a:r>
          </a:p>
          <a:p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1;</a:t>
            </a:r>
          </a:p>
          <a:p>
            <a:r>
              <a:rPr lang="en-US" dirty="0" smtClean="0">
                <a:latin typeface="Courier New"/>
                <a:cs typeface="Courier New"/>
              </a:rPr>
              <a:t>do </a:t>
            </a:r>
            <a:r>
              <a:rPr lang="en-US" dirty="0"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num</a:t>
            </a:r>
            <a:r>
              <a:rPr lang="en-US" dirty="0">
                <a:latin typeface="Courier New"/>
                <a:cs typeface="Courier New"/>
              </a:rPr>
              <a:t> = 1;</a:t>
            </a:r>
          </a:p>
          <a:p>
            <a:r>
              <a:rPr lang="en-US" dirty="0">
                <a:latin typeface="Courier New"/>
                <a:cs typeface="Courier New"/>
              </a:rPr>
              <a:t>	for 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j = 1; </a:t>
            </a:r>
            <a:r>
              <a:rPr lang="en-US" dirty="0" smtClean="0">
                <a:latin typeface="Courier New"/>
                <a:cs typeface="Courier New"/>
              </a:rPr>
              <a:t>j &lt;</a:t>
            </a:r>
            <a:r>
              <a:rPr lang="en-US" dirty="0">
                <a:latin typeface="Courier New"/>
                <a:cs typeface="Courier New"/>
              </a:rPr>
              <a:t>=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; j++){</a:t>
            </a:r>
          </a:p>
          <a:p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System.out.print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num</a:t>
            </a:r>
            <a:r>
              <a:rPr lang="en-US" dirty="0">
                <a:latin typeface="Courier New"/>
                <a:cs typeface="Courier New"/>
              </a:rPr>
              <a:t> + "</a:t>
            </a:r>
            <a:r>
              <a:rPr lang="en-US" dirty="0" err="1">
                <a:latin typeface="Courier New"/>
                <a:cs typeface="Courier New"/>
              </a:rPr>
              <a:t>yyy</a:t>
            </a:r>
            <a:r>
              <a:rPr lang="en-US" dirty="0">
                <a:latin typeface="Courier New"/>
                <a:cs typeface="Courier New"/>
              </a:rPr>
              <a:t>");</a:t>
            </a:r>
          </a:p>
          <a:p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num</a:t>
            </a:r>
            <a:r>
              <a:rPr lang="en-US" dirty="0">
                <a:latin typeface="Courier New"/>
                <a:cs typeface="Courier New"/>
              </a:rPr>
              <a:t> += 2;</a:t>
            </a:r>
          </a:p>
          <a:p>
            <a:r>
              <a:rPr lang="en-US" dirty="0">
                <a:latin typeface="Courier New"/>
                <a:cs typeface="Courier New"/>
              </a:rPr>
              <a:t>	}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System.out.println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++;</a:t>
            </a:r>
          </a:p>
          <a:p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>
                <a:latin typeface="Courier New"/>
                <a:cs typeface="Courier New"/>
              </a:rPr>
              <a:t>while 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&lt;= </a:t>
            </a:r>
            <a:r>
              <a:rPr lang="en-US" dirty="0" smtClean="0">
                <a:latin typeface="Courier New"/>
                <a:cs typeface="Courier New"/>
              </a:rPr>
              <a:t>3)</a:t>
            </a:r>
            <a:r>
              <a:rPr lang="en-US" dirty="0">
                <a:latin typeface="Courier New"/>
                <a:cs typeface="Courier New"/>
              </a:rPr>
              <a:t>;</a:t>
            </a:r>
            <a:endParaRPr lang="en-US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4000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1D5F3-1E6A-4CDA-983C-F6B3B6D4C78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Recursion is a way of defining functions self-referentially.</a:t>
            </a:r>
          </a:p>
          <a:p>
            <a:pPr eaLnBrk="1" hangingPunct="1"/>
            <a:r>
              <a:rPr lang="en-US" sz="3600" dirty="0" smtClean="0"/>
              <a:t>Examples:</a:t>
            </a:r>
          </a:p>
          <a:p>
            <a:pPr lvl="1"/>
            <a:r>
              <a:rPr lang="en-US" dirty="0" err="1" smtClean="0"/>
              <a:t>Droste</a:t>
            </a:r>
            <a:r>
              <a:rPr lang="en-US" dirty="0" smtClean="0"/>
              <a:t> effect;</a:t>
            </a:r>
          </a:p>
          <a:p>
            <a:pPr lvl="1"/>
            <a:r>
              <a:rPr lang="en-US" dirty="0" smtClean="0"/>
              <a:t>(Parenthetical comments (especially comments                                   within comments), etc.);</a:t>
            </a:r>
          </a:p>
          <a:p>
            <a:pPr lvl="1"/>
            <a:r>
              <a:rPr lang="en-US" dirty="0" smtClean="0"/>
              <a:t>A chain of phone callers on hold;</a:t>
            </a:r>
          </a:p>
          <a:p>
            <a:pPr lvl="1"/>
            <a:r>
              <a:rPr lang="en-US" dirty="0" smtClean="0"/>
              <a:t>Inductive Proofs.</a:t>
            </a: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5013325" y="3546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pic>
        <p:nvPicPr>
          <p:cNvPr id="52226" name="Picture 2" descr="http://upload.wikimedia.org/wikipedia/commons/thumb/6/62/Droste.jpg/180px-Dros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2252" y="2743200"/>
            <a:ext cx="1739348" cy="2667000"/>
          </a:xfrm>
          <a:prstGeom prst="rect">
            <a:avLst/>
          </a:prstGeom>
          <a:noFill/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747464" y="6477000"/>
            <a:ext cx="139653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900" dirty="0" smtClean="0">
                <a:latin typeface="Arial Unicode MS" pitchFamily="34" charset="-128"/>
              </a:rPr>
              <a:t>Image </a:t>
            </a:r>
            <a:r>
              <a:rPr lang="en-US" sz="900" dirty="0">
                <a:latin typeface="Arial Unicode MS" pitchFamily="34" charset="-128"/>
              </a:rPr>
              <a:t>from </a:t>
            </a:r>
            <a:r>
              <a:rPr lang="en-US" sz="900" dirty="0" smtClean="0">
                <a:latin typeface="Arial Unicode MS" pitchFamily="34" charset="-128"/>
              </a:rPr>
              <a:t>google.com</a:t>
            </a:r>
            <a:endParaRPr lang="en-US" sz="9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590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6FAC-7E10-4282-A454-C7E99424F9A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Factorial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Write a function that, given n, computes n!</a:t>
            </a:r>
          </a:p>
          <a:p>
            <a:pPr eaLnBrk="1" hangingPunct="1">
              <a:buNone/>
            </a:pPr>
            <a:r>
              <a:rPr lang="en-US" dirty="0" smtClean="0"/>
              <a:t>		n! == 1 * 2 * ... * (n-1) * n</a:t>
            </a:r>
          </a:p>
          <a:p>
            <a:pPr eaLnBrk="1" hangingPunct="1"/>
            <a:r>
              <a:rPr lang="en-US" dirty="0" smtClean="0"/>
              <a:t>Example:</a:t>
            </a:r>
          </a:p>
          <a:p>
            <a:pPr eaLnBrk="1" hangingPunct="1">
              <a:buNone/>
            </a:pPr>
            <a:r>
              <a:rPr lang="en-US" dirty="0" smtClean="0"/>
              <a:t>		5! == 1 * 2 * 3 * 4 * 5 == 120</a:t>
            </a:r>
          </a:p>
          <a:p>
            <a:pPr eaLnBrk="1" hangingPunct="1"/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Receive n, a non-negative integer.</a:t>
            </a:r>
          </a:p>
          <a:p>
            <a:pPr lvl="1"/>
            <a:r>
              <a:rPr lang="en-US" dirty="0" smtClean="0"/>
              <a:t>Return n!, a double (to avoid integer overflow).</a:t>
            </a:r>
          </a:p>
        </p:txBody>
      </p:sp>
    </p:spTree>
    <p:extLst>
      <p:ext uri="{BB962C8B-B14F-4D97-AF65-F5344CB8AC3E}">
        <p14:creationId xmlns:p14="http://schemas.microsoft.com/office/powerpoint/2010/main" val="4014495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6FAC-7E10-4282-A454-C7E99424F9A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Preliminary Analysis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This can be viewed as a counting problem,  so we could solve it iteratively:</a:t>
            </a:r>
          </a:p>
          <a:p>
            <a:pPr eaLnBrk="1" hangingPunct="1"/>
            <a:endParaRPr lang="en-US" dirty="0" smtClean="0"/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Arial" pitchFamily="34" charset="0"/>
              <a:buNone/>
            </a:pPr>
            <a:r>
              <a:rPr lang="en-US" sz="2800" b="1" dirty="0" smtClean="0">
                <a:latin typeface="Courier New" pitchFamily="49" charset="0"/>
              </a:rPr>
              <a:t> public static </a:t>
            </a:r>
            <a:r>
              <a:rPr lang="en-US" sz="2800" b="1" dirty="0" err="1" smtClean="0">
                <a:latin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</a:rPr>
              <a:t> factorial1(</a:t>
            </a:r>
            <a:r>
              <a:rPr lang="en-US" sz="2800" b="1" dirty="0" err="1" smtClean="0">
                <a:latin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</a:rPr>
              <a:t> n){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Arial" pitchFamily="34" charset="0"/>
              <a:buNone/>
            </a:pPr>
            <a:r>
              <a:rPr lang="en-US" sz="2800" b="1" dirty="0" smtClean="0">
                <a:latin typeface="Courier New" pitchFamily="49" charset="0"/>
              </a:rPr>
              <a:t>	  </a:t>
            </a:r>
            <a:r>
              <a:rPr lang="en-US" sz="2800" b="1" dirty="0" err="1" smtClean="0">
                <a:latin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</a:rPr>
              <a:t> result = 1;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Arial" pitchFamily="34" charset="0"/>
              <a:buNone/>
            </a:pPr>
            <a:r>
              <a:rPr lang="en-US" sz="2800" b="1" dirty="0" smtClean="0">
                <a:latin typeface="Courier New" pitchFamily="49" charset="0"/>
              </a:rPr>
              <a:t>	  for (</a:t>
            </a:r>
            <a:r>
              <a:rPr lang="en-US" sz="2800" b="1" dirty="0" err="1" smtClean="0">
                <a:latin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</a:rPr>
              <a:t> = 2; </a:t>
            </a:r>
            <a:r>
              <a:rPr lang="en-US" sz="2800" b="1" dirty="0" err="1" smtClean="0">
                <a:latin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</a:rPr>
              <a:t> &lt;= n; </a:t>
            </a:r>
            <a:r>
              <a:rPr lang="en-US" sz="2800" b="1" dirty="0" err="1" smtClean="0">
                <a:latin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</a:rPr>
              <a:t>++){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Arial" pitchFamily="34" charset="0"/>
              <a:buNone/>
            </a:pPr>
            <a:r>
              <a:rPr lang="en-US" sz="2800" b="1" dirty="0" smtClean="0">
                <a:latin typeface="Courier New" pitchFamily="49" charset="0"/>
              </a:rPr>
              <a:t>	      result *= </a:t>
            </a:r>
            <a:r>
              <a:rPr lang="en-US" sz="2800" b="1" dirty="0" err="1" smtClean="0">
                <a:latin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Arial" pitchFamily="34" charset="0"/>
              <a:buNone/>
            </a:pP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Arial" pitchFamily="34" charset="0"/>
              <a:buNone/>
            </a:pPr>
            <a:r>
              <a:rPr lang="en-US" sz="2800" b="1" dirty="0" smtClean="0">
                <a:latin typeface="Courier New" pitchFamily="49" charset="0"/>
              </a:rPr>
              <a:t>   return result;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Arial" pitchFamily="34" charset="0"/>
              <a:buNone/>
            </a:pP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</a:rPr>
              <a:t>}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6186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6FAC-7E10-4282-A454-C7E99424F9A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Alternate Analysis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724400"/>
          </a:xfrm>
        </p:spPr>
        <p:txBody>
          <a:bodyPr/>
          <a:lstStyle/>
          <a:p>
            <a:pPr eaLnBrk="1" hangingPunct="1"/>
            <a:r>
              <a:rPr lang="pt-BR" sz="2800" dirty="0" smtClean="0"/>
              <a:t>Consider the following alternate analysis:</a:t>
            </a:r>
          </a:p>
          <a:p>
            <a:pPr eaLnBrk="1" hangingPunct="1">
              <a:buNone/>
            </a:pPr>
            <a:endParaRPr lang="pt-BR" sz="800" dirty="0" smtClean="0"/>
          </a:p>
          <a:p>
            <a:pPr eaLnBrk="1" hangingPunct="1">
              <a:buNone/>
            </a:pPr>
            <a:r>
              <a:rPr lang="pt-BR" sz="2800" dirty="0" smtClean="0"/>
              <a:t>	   	n! 	 ==  1 * 2 * ... * (n-1) * n</a:t>
            </a:r>
          </a:p>
          <a:p>
            <a:pPr eaLnBrk="1" hangingPunct="1">
              <a:buNone/>
            </a:pPr>
            <a:r>
              <a:rPr lang="pt-BR" sz="2800" dirty="0" smtClean="0"/>
              <a:t>		(n-1)!	 ==  1 * 2 * ... * (n-1)</a:t>
            </a:r>
          </a:p>
          <a:p>
            <a:pPr eaLnBrk="1" hangingPunct="1">
              <a:buNone/>
            </a:pPr>
            <a:r>
              <a:rPr lang="pt-BR" sz="2800" dirty="0" smtClean="0"/>
              <a:t>		n!	 ==  (n-1)! * n</a:t>
            </a:r>
          </a:p>
          <a:p>
            <a:endParaRPr lang="en-US" sz="2800" dirty="0" smtClean="0"/>
          </a:p>
          <a:p>
            <a:r>
              <a:rPr lang="en-US" sz="2800" dirty="0" smtClean="0"/>
              <a:t>Historically, this is how the factorial function was defined.</a:t>
            </a:r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93542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Mechanics of Recursion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0878" y="1600199"/>
            <a:ext cx="9122100" cy="4930270"/>
          </a:xfrm>
          <a:noFill/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Design recursive functions using a three-step process: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en-US" sz="2800" dirty="0" smtClean="0"/>
              <a:t>Identify a </a:t>
            </a:r>
            <a:r>
              <a:rPr lang="en-US" sz="2800" b="1" dirty="0" smtClean="0"/>
              <a:t>base case</a:t>
            </a:r>
            <a:r>
              <a:rPr lang="en-US" sz="2800" dirty="0" smtClean="0"/>
              <a:t> - an instance of the problem whose solution is </a:t>
            </a:r>
            <a:r>
              <a:rPr lang="en-US" sz="2800" i="1" dirty="0" smtClean="0"/>
              <a:t>trivial</a:t>
            </a:r>
            <a:r>
              <a:rPr lang="en-US" sz="2800" dirty="0" smtClean="0"/>
              <a:t>. 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smtClean="0"/>
              <a:t>E.g., The factorial function has two base cases:</a:t>
            </a:r>
          </a:p>
          <a:p>
            <a:pPr marL="514350" indent="-514350" eaLnBrk="1" hangingPunct="1">
              <a:lnSpc>
                <a:spcPct val="90000"/>
              </a:lnSpc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		if n == 0: n! == 1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		if n == 1: n! == 1</a:t>
            </a:r>
          </a:p>
        </p:txBody>
      </p:sp>
    </p:spTree>
    <p:extLst>
      <p:ext uri="{BB962C8B-B14F-4D97-AF65-F5344CB8AC3E}">
        <p14:creationId xmlns:p14="http://schemas.microsoft.com/office/powerpoint/2010/main" val="3174681307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399"/>
            <a:ext cx="8210576" cy="5015315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2. Identify an </a:t>
            </a:r>
            <a:r>
              <a:rPr lang="en-US" sz="2800" b="1" dirty="0" smtClean="0"/>
              <a:t>induction step</a:t>
            </a:r>
            <a:r>
              <a:rPr lang="en-US" sz="2800" dirty="0" smtClean="0"/>
              <a:t> - a means of solving the non-trivial instances of the problem using one or more “smaller” instances of the problem. 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  E.g.,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		n! == </a:t>
            </a:r>
            <a:r>
              <a:rPr lang="en-US" sz="2800" dirty="0" smtClean="0">
                <a:solidFill>
                  <a:schemeClr val="accent2"/>
                </a:solidFill>
              </a:rPr>
              <a:t>(n-1)!</a:t>
            </a:r>
            <a:r>
              <a:rPr lang="en-US" sz="2800" dirty="0" smtClean="0"/>
              <a:t> </a:t>
            </a:r>
            <a:r>
              <a:rPr lang="en-US" b="1" dirty="0" smtClean="0">
                <a:latin typeface="Symbol" pitchFamily="18" charset="2"/>
              </a:rPr>
              <a:t>*</a:t>
            </a:r>
            <a:r>
              <a:rPr lang="en-US" sz="2800" dirty="0" smtClean="0"/>
              <a:t> n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  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609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Mechanics (cont.)</a:t>
            </a:r>
          </a:p>
        </p:txBody>
      </p:sp>
    </p:spTree>
    <p:extLst>
      <p:ext uri="{BB962C8B-B14F-4D97-AF65-F5344CB8AC3E}">
        <p14:creationId xmlns:p14="http://schemas.microsoft.com/office/powerpoint/2010/main" val="770015131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33458" cy="4876800"/>
          </a:xfrm>
        </p:spPr>
        <p:txBody>
          <a:bodyPr>
            <a:normAutofit/>
          </a:bodyPr>
          <a:lstStyle/>
          <a:p>
            <a:r>
              <a:rPr lang="en-US" dirty="0"/>
              <a:t>Be able </a:t>
            </a:r>
            <a:r>
              <a:rPr lang="en-US" dirty="0" smtClean="0"/>
              <a:t>to use a switch statement for selective execution.</a:t>
            </a:r>
          </a:p>
          <a:p>
            <a:r>
              <a:rPr lang="en-US" dirty="0" smtClean="0"/>
              <a:t>Be able to implement repetition using </a:t>
            </a:r>
            <a:r>
              <a:rPr lang="en-US" dirty="0" smtClean="0"/>
              <a:t>alternative </a:t>
            </a:r>
            <a:r>
              <a:rPr lang="en-US" dirty="0" smtClean="0"/>
              <a:t>loops:</a:t>
            </a:r>
          </a:p>
          <a:p>
            <a:pPr lvl="1"/>
            <a:r>
              <a:rPr lang="en-US" dirty="0" smtClean="0"/>
              <a:t>do</a:t>
            </a:r>
            <a:r>
              <a:rPr lang="en-US" dirty="0" smtClean="0"/>
              <a:t>-while loops</a:t>
            </a:r>
          </a:p>
          <a:p>
            <a:r>
              <a:rPr lang="en-US" dirty="0" smtClean="0"/>
              <a:t>Be able to write a recursive method.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44673" y="51800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9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199" y="1676399"/>
            <a:ext cx="8170261" cy="4833913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3. Form an </a:t>
            </a:r>
            <a:r>
              <a:rPr lang="en-US" sz="2800" b="1" dirty="0" smtClean="0"/>
              <a:t>algorithm</a:t>
            </a:r>
            <a:r>
              <a:rPr lang="en-US" sz="2800" dirty="0" smtClean="0"/>
              <a:t> that includes the base case and induction step, and ensures that each inductive step moves toward the base case.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i="1" dirty="0" smtClean="0"/>
              <a:t>	factorial: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		Receive n.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		If n &gt; 1 then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			Return factorial(n-1) * n.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		Else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			Return 1.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800" dirty="0" smtClean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609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  <a:latin typeface="Arial Unicode MS" pitchFamily="34" charset="-128"/>
              </a:rPr>
              <a:t>Mechanics (cont.)</a:t>
            </a:r>
          </a:p>
        </p:txBody>
      </p:sp>
    </p:spTree>
    <p:extLst>
      <p:ext uri="{BB962C8B-B14F-4D97-AF65-F5344CB8AC3E}">
        <p14:creationId xmlns:p14="http://schemas.microsoft.com/office/powerpoint/2010/main" val="3392466297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3400" y="1828800"/>
            <a:ext cx="8153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5000"/>
              </a:spcBef>
            </a:pP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517525" y="1600200"/>
            <a:ext cx="81692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b="1" dirty="0">
                <a:latin typeface="Courier New" pitchFamily="49" charset="0"/>
              </a:rPr>
              <a:t>public static </a:t>
            </a: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factorial(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n</a:t>
            </a:r>
            <a:r>
              <a:rPr lang="en-US" sz="2400" b="1" dirty="0" smtClean="0">
                <a:latin typeface="Courier New" pitchFamily="49" charset="0"/>
              </a:rPr>
              <a:t>){        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 if </a:t>
            </a:r>
            <a:r>
              <a:rPr lang="en-US" sz="2400" b="1" dirty="0">
                <a:latin typeface="Courier New" pitchFamily="49" charset="0"/>
              </a:rPr>
              <a:t>(n &gt; 1</a:t>
            </a:r>
            <a:r>
              <a:rPr lang="en-US" sz="2400" b="1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    return factorial(n-1</a:t>
            </a:r>
            <a:r>
              <a:rPr lang="en-US" sz="2400" b="1" dirty="0">
                <a:latin typeface="Courier New" pitchFamily="49" charset="0"/>
              </a:rPr>
              <a:t>) * n</a:t>
            </a:r>
            <a:r>
              <a:rPr lang="en-US" sz="24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 } </a:t>
            </a:r>
            <a:r>
              <a:rPr lang="en-US" sz="2400" b="1" dirty="0">
                <a:latin typeface="Courier New" pitchFamily="49" charset="0"/>
              </a:rPr>
              <a:t>	</a:t>
            </a:r>
            <a:endParaRPr lang="en-US" sz="24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 else {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    return </a:t>
            </a:r>
            <a:r>
              <a:rPr lang="en-US" sz="2400" b="1" dirty="0">
                <a:latin typeface="Courier New" pitchFamily="49" charset="0"/>
              </a:rPr>
              <a:t>1</a:t>
            </a:r>
            <a:r>
              <a:rPr lang="en-US" sz="24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 }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400" b="1" dirty="0">
                <a:latin typeface="Courier New" pitchFamily="49" charset="0"/>
              </a:rPr>
              <a:t>}</a:t>
            </a: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975132275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62200" y="4724400"/>
            <a:ext cx="4343400" cy="1600200"/>
            <a:chOff x="1152" y="2736"/>
            <a:chExt cx="2736" cy="1008"/>
          </a:xfrm>
        </p:grpSpPr>
        <p:sp>
          <p:nvSpPr>
            <p:cNvPr id="46094" name="AutoShape 3"/>
            <p:cNvSpPr>
              <a:spLocks noChangeArrowheads="1"/>
            </p:cNvSpPr>
            <p:nvPr/>
          </p:nvSpPr>
          <p:spPr bwMode="auto">
            <a:xfrm>
              <a:off x="1440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AutoShape 4"/>
            <p:cNvSpPr>
              <a:spLocks noChangeArrowheads="1"/>
            </p:cNvSpPr>
            <p:nvPr/>
          </p:nvSpPr>
          <p:spPr bwMode="auto">
            <a:xfrm>
              <a:off x="2496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AutoShape 5"/>
            <p:cNvSpPr>
              <a:spLocks noChangeArrowheads="1"/>
            </p:cNvSpPr>
            <p:nvPr/>
          </p:nvSpPr>
          <p:spPr bwMode="auto">
            <a:xfrm>
              <a:off x="3552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Rectangle 6"/>
            <p:cNvSpPr>
              <a:spLocks noChangeArrowheads="1"/>
            </p:cNvSpPr>
            <p:nvPr/>
          </p:nvSpPr>
          <p:spPr bwMode="auto">
            <a:xfrm>
              <a:off x="1152" y="3648"/>
              <a:ext cx="27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209800" y="4953000"/>
            <a:ext cx="1371600" cy="1219200"/>
            <a:chOff x="1056" y="2784"/>
            <a:chExt cx="864" cy="768"/>
          </a:xfrm>
        </p:grpSpPr>
        <p:sp>
          <p:nvSpPr>
            <p:cNvPr id="46086" name="AutoShape 11"/>
            <p:cNvSpPr>
              <a:spLocks noChangeArrowheads="1"/>
            </p:cNvSpPr>
            <p:nvPr/>
          </p:nvSpPr>
          <p:spPr bwMode="auto">
            <a:xfrm>
              <a:off x="1056" y="3456"/>
              <a:ext cx="864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7" name="AutoShape 12"/>
            <p:cNvSpPr>
              <a:spLocks noChangeArrowheads="1"/>
            </p:cNvSpPr>
            <p:nvPr/>
          </p:nvSpPr>
          <p:spPr bwMode="auto">
            <a:xfrm>
              <a:off x="1104" y="3360"/>
              <a:ext cx="768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8" name="AutoShape 13"/>
            <p:cNvSpPr>
              <a:spLocks noChangeArrowheads="1"/>
            </p:cNvSpPr>
            <p:nvPr/>
          </p:nvSpPr>
          <p:spPr bwMode="auto">
            <a:xfrm>
              <a:off x="1152" y="3264"/>
              <a:ext cx="672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9" name="AutoShape 14"/>
            <p:cNvSpPr>
              <a:spLocks noChangeArrowheads="1"/>
            </p:cNvSpPr>
            <p:nvPr/>
          </p:nvSpPr>
          <p:spPr bwMode="auto">
            <a:xfrm>
              <a:off x="1200" y="3168"/>
              <a:ext cx="576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AutoShape 15"/>
            <p:cNvSpPr>
              <a:spLocks noChangeArrowheads="1"/>
            </p:cNvSpPr>
            <p:nvPr/>
          </p:nvSpPr>
          <p:spPr bwMode="auto">
            <a:xfrm>
              <a:off x="1248" y="3072"/>
              <a:ext cx="480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AutoShape 16"/>
            <p:cNvSpPr>
              <a:spLocks noChangeArrowheads="1"/>
            </p:cNvSpPr>
            <p:nvPr/>
          </p:nvSpPr>
          <p:spPr bwMode="auto">
            <a:xfrm>
              <a:off x="1296" y="2976"/>
              <a:ext cx="384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AutoShape 17"/>
            <p:cNvSpPr>
              <a:spLocks noChangeArrowheads="1"/>
            </p:cNvSpPr>
            <p:nvPr/>
          </p:nvSpPr>
          <p:spPr bwMode="auto">
            <a:xfrm>
              <a:off x="1344" y="2880"/>
              <a:ext cx="288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AutoShape 18"/>
            <p:cNvSpPr>
              <a:spLocks noChangeArrowheads="1"/>
            </p:cNvSpPr>
            <p:nvPr/>
          </p:nvSpPr>
          <p:spPr bwMode="auto">
            <a:xfrm>
              <a:off x="1392" y="2784"/>
              <a:ext cx="192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45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charset="0"/>
              <a:buChar char="●"/>
              <a:tabLst/>
              <a:defRPr/>
            </a:pPr>
            <a:r>
              <a:rPr lang="en-US" sz="3200" kern="0" dirty="0" smtClean="0">
                <a:latin typeface="+mn-lt"/>
              </a:rPr>
              <a:t>M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</a:t>
            </a:r>
            <a:r>
              <a:rPr lang="en-US" sz="3200" kern="0" dirty="0" smtClean="0">
                <a:latin typeface="+mn-lt"/>
              </a:rPr>
              <a:t>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disks from a source pin to a target pin, using the third pin as an auxiliary.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charset="0"/>
              <a:buChar char="●"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Rules: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Arial" charset="0"/>
              <a:buChar char="–"/>
            </a:pPr>
            <a:r>
              <a:rPr kumimoji="1" lang="en-US" sz="2800" dirty="0" smtClean="0">
                <a:latin typeface="Arial Unicode MS" pitchFamily="34" charset="-128"/>
              </a:rPr>
              <a:t>move only one disk at a time;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Arial" charset="0"/>
              <a:buChar char="–"/>
            </a:pPr>
            <a:r>
              <a:rPr kumimoji="1" lang="en-US" sz="2800" dirty="0" smtClean="0">
                <a:latin typeface="Arial Unicode MS" pitchFamily="34" charset="-128"/>
              </a:rPr>
              <a:t>never put a larger disk onto a smaller one.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Towers of Hanoi</a:t>
            </a:r>
          </a:p>
        </p:txBody>
      </p:sp>
    </p:spTree>
    <p:extLst>
      <p:ext uri="{BB962C8B-B14F-4D97-AF65-F5344CB8AC3E}">
        <p14:creationId xmlns:p14="http://schemas.microsoft.com/office/powerpoint/2010/main" val="3185079024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9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kumimoji="1" lang="en-US" sz="2800">
              <a:latin typeface="Arial Unicode MS" pitchFamily="34" charset="-128"/>
            </a:endParaRPr>
          </a:p>
        </p:txBody>
      </p:sp>
      <p:sp>
        <p:nvSpPr>
          <p:cNvPr id="55300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problem is to write a program that generates the instructions for the priests to follow in moving the disks.</a:t>
            </a:r>
          </a:p>
          <a:p>
            <a:r>
              <a:rPr kumimoji="1" lang="en-US" dirty="0" smtClean="0">
                <a:latin typeface="Arial Unicode MS" pitchFamily="34" charset="-128"/>
              </a:rPr>
              <a:t>While quite difficult to solve iteratively, this problem has a simple and elegant </a:t>
            </a:r>
            <a:r>
              <a:rPr kumimoji="1" lang="en-US" i="1" dirty="0" smtClean="0">
                <a:latin typeface="Arial Unicode MS" pitchFamily="34" charset="-128"/>
              </a:rPr>
              <a:t>recursive</a:t>
            </a:r>
            <a:r>
              <a:rPr kumimoji="1" lang="en-US" dirty="0" smtClean="0">
                <a:latin typeface="Arial Unicode MS" pitchFamily="34" charset="-128"/>
              </a:rPr>
              <a:t> solution.</a:t>
            </a:r>
          </a:p>
          <a:p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 smtClean="0">
                <a:latin typeface="+mj-lt"/>
                <a:ea typeface="+mj-ea"/>
                <a:cs typeface="+mj-cs"/>
              </a:rPr>
              <a:t>Design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24509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419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kumimoji="1" lang="en-US" sz="2000" b="1" dirty="0" smtClean="0">
                <a:latin typeface="Courier New" pitchFamily="49" charset="0"/>
              </a:rPr>
              <a:t>public static void main (String [] </a:t>
            </a:r>
            <a:r>
              <a:rPr kumimoji="1" lang="en-US" sz="2000" b="1" dirty="0" err="1" smtClean="0">
                <a:latin typeface="Courier New" pitchFamily="49" charset="0"/>
              </a:rPr>
              <a:t>args</a:t>
            </a:r>
            <a:r>
              <a:rPr kumimoji="1" lang="en-US" sz="2000" b="1" dirty="0" smtClean="0">
                <a:latin typeface="Courier New" pitchFamily="49" charset="0"/>
              </a:rPr>
              <a:t>) {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kumimoji="1" lang="en-US" sz="2000" b="1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kumimoji="1" lang="en-US" sz="2000" b="1" dirty="0" smtClean="0">
                <a:latin typeface="Courier New" pitchFamily="49" charset="0"/>
              </a:rPr>
              <a:t>	Scanner keyboard = new Scanner(</a:t>
            </a:r>
            <a:r>
              <a:rPr kumimoji="1" lang="en-US" sz="2000" b="1" dirty="0" err="1" smtClean="0">
                <a:latin typeface="Courier New" pitchFamily="49" charset="0"/>
              </a:rPr>
              <a:t>System.in</a:t>
            </a:r>
            <a:r>
              <a:rPr kumimoji="1" lang="en-US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kumimoji="1" lang="en-US" sz="2000" b="1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kumimoji="1" lang="en-US" sz="2000" b="1" dirty="0" smtClean="0">
                <a:latin typeface="Courier New" pitchFamily="49" charset="0"/>
              </a:rPr>
              <a:t> </a:t>
            </a:r>
            <a:r>
              <a:rPr kumimoji="1" lang="en-US" sz="2000" b="1" dirty="0" err="1" smtClean="0">
                <a:latin typeface="Courier New" pitchFamily="49" charset="0"/>
              </a:rPr>
              <a:t>System.out.println</a:t>
            </a:r>
            <a:r>
              <a:rPr kumimoji="1" lang="en-US" sz="2000" b="1" dirty="0" smtClean="0">
                <a:latin typeface="Courier New" pitchFamily="49" charset="0"/>
              </a:rPr>
              <a:t>(</a:t>
            </a:r>
            <a:r>
              <a:rPr kumimoji="1"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kumimoji="1" lang="en-US" sz="2000" b="1" dirty="0" smtClean="0">
                <a:latin typeface="Courier New" pitchFamily="49" charset="0"/>
              </a:rPr>
              <a:t>The Hanoi Towers\n");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kumimoji="1" lang="en-US" sz="2000" b="1" dirty="0" smtClean="0">
                <a:latin typeface="Courier New" pitchFamily="49" charset="0"/>
              </a:rPr>
              <a:t>	</a:t>
            </a:r>
            <a:r>
              <a:rPr kumimoji="1" lang="en-US" sz="2000" b="1" dirty="0" err="1" smtClean="0">
                <a:latin typeface="Courier New" pitchFamily="49" charset="0"/>
              </a:rPr>
              <a:t>System.out.print</a:t>
            </a:r>
            <a:r>
              <a:rPr kumimoji="1" lang="en-US" sz="2000" b="1" dirty="0" smtClean="0">
                <a:latin typeface="Courier New" pitchFamily="49" charset="0"/>
              </a:rPr>
              <a:t>("number of disks: ");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kumimoji="1" lang="en-US" sz="2000" b="1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kumimoji="1" lang="en-US" sz="2000" b="1" dirty="0" smtClean="0">
                <a:latin typeface="Courier New" pitchFamily="49" charset="0"/>
              </a:rPr>
              <a:t>	</a:t>
            </a:r>
            <a:r>
              <a:rPr kumimoji="1" lang="en-US" sz="2000" b="1" dirty="0" err="1" smtClean="0">
                <a:latin typeface="Courier New" pitchFamily="49" charset="0"/>
              </a:rPr>
              <a:t>int</a:t>
            </a:r>
            <a:r>
              <a:rPr kumimoji="1" lang="en-US" sz="2000" b="1" dirty="0" smtClean="0">
                <a:latin typeface="Courier New" pitchFamily="49" charset="0"/>
              </a:rPr>
              <a:t> n = </a:t>
            </a:r>
            <a:r>
              <a:rPr kumimoji="1" lang="en-US" sz="2000" b="1" dirty="0" err="1" smtClean="0">
                <a:latin typeface="Courier New" pitchFamily="49" charset="0"/>
              </a:rPr>
              <a:t>keyboard.nextInt</a:t>
            </a:r>
            <a:r>
              <a:rPr kumimoji="1" lang="en-US" sz="20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kumimoji="1" lang="en-US" sz="2000" b="1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kumimoji="1" lang="en-US" sz="2000" b="1" dirty="0" smtClean="0">
                <a:latin typeface="Courier New" pitchFamily="49" charset="0"/>
              </a:rPr>
              <a:t>	move(n, 'A', 'B', 'C');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kumimoji="1" lang="en-US" sz="2000" b="1" dirty="0" smtClean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kumimoji="1" lang="en-US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000" dirty="0" smtClean="0">
              <a:latin typeface="Courier New" pitchFamily="49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Driver Program</a:t>
            </a:r>
          </a:p>
        </p:txBody>
      </p:sp>
    </p:spTree>
    <p:extLst>
      <p:ext uri="{BB962C8B-B14F-4D97-AF65-F5344CB8AC3E}">
        <p14:creationId xmlns:p14="http://schemas.microsoft.com/office/powerpoint/2010/main" val="4181668078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case:</a:t>
            </a:r>
          </a:p>
          <a:p>
            <a:endParaRPr kumimoji="1" lang="en-US" dirty="0" smtClean="0">
              <a:latin typeface="Arial Unicode MS" pitchFamily="34" charset="-128"/>
            </a:endParaRPr>
          </a:p>
          <a:p>
            <a:endParaRPr kumimoji="1" lang="en-US" dirty="0" smtClean="0">
              <a:latin typeface="Arial Unicode MS" pitchFamily="34" charset="-128"/>
            </a:endParaRPr>
          </a:p>
          <a:p>
            <a:r>
              <a:rPr kumimoji="1" lang="en-US" dirty="0" smtClean="0">
                <a:latin typeface="Arial Unicode MS" pitchFamily="34" charset="-128"/>
              </a:rPr>
              <a:t>Inductive case:</a:t>
            </a:r>
          </a:p>
          <a:p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 smtClean="0">
                <a:latin typeface="+mj-lt"/>
                <a:ea typeface="+mj-ea"/>
                <a:cs typeface="+mj-cs"/>
              </a:rPr>
              <a:t>Design </a:t>
            </a:r>
            <a:r>
              <a:rPr lang="en-US" sz="3200" kern="0" dirty="0" smtClean="0">
                <a:latin typeface="+mj-lt"/>
                <a:ea typeface="+mj-ea"/>
                <a:cs typeface="+mj-cs"/>
              </a:rPr>
              <a:t>(cont.)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9334848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3999"/>
            <a:ext cx="8600437" cy="5127404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We can combine these steps into the following algorithm: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0.	Receive </a:t>
            </a:r>
            <a:r>
              <a:rPr lang="en-US" sz="2400" i="1" dirty="0" smtClean="0"/>
              <a:t>n, </a:t>
            </a:r>
            <a:r>
              <a:rPr lang="en-US" sz="2400" i="1" dirty="0" err="1" smtClean="0"/>
              <a:t>src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dest</a:t>
            </a:r>
            <a:r>
              <a:rPr lang="en-US" sz="2400" i="1" dirty="0" smtClean="0"/>
              <a:t>, aux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buFont typeface="Arial" pitchFamily="34" charset="0"/>
              <a:buNone/>
            </a:pPr>
            <a:r>
              <a:rPr lang="en-US" sz="2400" dirty="0" smtClean="0"/>
              <a:t>1.	If </a:t>
            </a:r>
            <a:r>
              <a:rPr lang="en-US" sz="2400" i="1" dirty="0" smtClean="0"/>
              <a:t>n</a:t>
            </a:r>
            <a:r>
              <a:rPr lang="en-US" sz="2400" dirty="0" smtClean="0"/>
              <a:t> &gt; 1: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buFont typeface="Arial" pitchFamily="34" charset="0"/>
              <a:buNone/>
            </a:pPr>
            <a:r>
              <a:rPr lang="en-US" sz="2400" dirty="0" smtClean="0"/>
              <a:t>		 a. move(</a:t>
            </a:r>
            <a:r>
              <a:rPr lang="en-US" sz="2400" i="1" dirty="0" smtClean="0"/>
              <a:t>n-1, </a:t>
            </a:r>
            <a:r>
              <a:rPr lang="en-US" sz="2400" i="1" dirty="0" err="1" smtClean="0"/>
              <a:t>src</a:t>
            </a:r>
            <a:r>
              <a:rPr lang="en-US" sz="2400" i="1" dirty="0" smtClean="0"/>
              <a:t>, aux, </a:t>
            </a:r>
            <a:r>
              <a:rPr lang="en-US" sz="2400" i="1" dirty="0" err="1" smtClean="0"/>
              <a:t>dest</a:t>
            </a:r>
            <a:r>
              <a:rPr lang="en-US" sz="2400" dirty="0" smtClean="0"/>
              <a:t>);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buFont typeface="Arial" pitchFamily="34" charset="0"/>
              <a:buNone/>
            </a:pPr>
            <a:r>
              <a:rPr lang="en-US" sz="2400" dirty="0" smtClean="0"/>
              <a:t>		 b. move(1, </a:t>
            </a:r>
            <a:r>
              <a:rPr lang="en-US" sz="2400" i="1" dirty="0" err="1" smtClean="0"/>
              <a:t>src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dest</a:t>
            </a:r>
            <a:r>
              <a:rPr lang="en-US" sz="2400" i="1" dirty="0" smtClean="0"/>
              <a:t>, aux</a:t>
            </a:r>
            <a:r>
              <a:rPr lang="en-US" sz="2400" dirty="0" smtClean="0"/>
              <a:t>);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buFont typeface="Arial" pitchFamily="34" charset="0"/>
              <a:buNone/>
            </a:pPr>
            <a:r>
              <a:rPr lang="en-US" sz="2400" dirty="0" smtClean="0"/>
              <a:t>		 c. move(</a:t>
            </a:r>
            <a:r>
              <a:rPr lang="en-US" sz="2400" i="1" dirty="0" smtClean="0"/>
              <a:t>n-1, aux, </a:t>
            </a:r>
            <a:r>
              <a:rPr lang="en-US" sz="2400" i="1" dirty="0" err="1" smtClean="0"/>
              <a:t>dest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src</a:t>
            </a:r>
            <a:r>
              <a:rPr lang="en-US" sz="2400" dirty="0" smtClean="0"/>
              <a:t>);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buFont typeface="Arial" pitchFamily="34" charset="0"/>
              <a:buNone/>
            </a:pPr>
            <a:r>
              <a:rPr lang="en-US" sz="2400" dirty="0" smtClean="0"/>
              <a:t>	Else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buFont typeface="Arial" pitchFamily="34" charset="0"/>
              <a:buNone/>
            </a:pPr>
            <a:r>
              <a:rPr lang="en-US" sz="2400" dirty="0" smtClean="0"/>
              <a:t>		 Display “Move the top disk from ” + </a:t>
            </a:r>
            <a:r>
              <a:rPr lang="en-US" sz="2400" i="1" dirty="0" err="1" smtClean="0"/>
              <a:t>src</a:t>
            </a:r>
            <a:r>
              <a:rPr lang="en-US" sz="2400" dirty="0" smtClean="0"/>
              <a:t> + “ to ” + </a:t>
            </a:r>
            <a:r>
              <a:rPr lang="en-US" sz="2400" i="1" dirty="0" err="1" smtClean="0"/>
              <a:t>dest</a:t>
            </a:r>
            <a:r>
              <a:rPr lang="en-US" sz="2400" dirty="0" smtClean="0"/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val="2947993412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915400" cy="3200400"/>
          </a:xfrm>
          <a:noFill/>
        </p:spPr>
        <p:txBody>
          <a:bodyPr/>
          <a:lstStyle/>
          <a:p>
            <a:pPr eaLnBrk="1" hangingPunct="1">
              <a:lnSpc>
                <a:spcPct val="50000"/>
              </a:lnSpc>
              <a:spcAft>
                <a:spcPct val="20000"/>
              </a:spcAft>
              <a:buFont typeface="Arial" pitchFamily="34" charset="0"/>
              <a:buNone/>
            </a:pPr>
            <a:endParaRPr lang="en-US" sz="1900" b="1" dirty="0" smtClean="0">
              <a:latin typeface="Courier New" pitchFamily="49" charset="0"/>
            </a:endParaRPr>
          </a:p>
          <a:p>
            <a:pPr eaLnBrk="1" hangingPunct="1">
              <a:lnSpc>
                <a:spcPct val="50000"/>
              </a:lnSpc>
              <a:spcAft>
                <a:spcPct val="20000"/>
              </a:spcAft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public static void move(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n, char </a:t>
            </a:r>
            <a:r>
              <a:rPr lang="en-US" sz="1800" b="1" dirty="0" err="1" smtClean="0">
                <a:latin typeface="Courier New" pitchFamily="49" charset="0"/>
              </a:rPr>
              <a:t>src</a:t>
            </a:r>
            <a:r>
              <a:rPr lang="en-US" sz="1800" b="1" dirty="0" smtClean="0">
                <a:latin typeface="Courier New" pitchFamily="49" charset="0"/>
              </a:rPr>
              <a:t>, char </a:t>
            </a:r>
            <a:r>
              <a:rPr lang="en-US" sz="1800" b="1" dirty="0" err="1" smtClean="0">
                <a:latin typeface="Courier New" pitchFamily="49" charset="0"/>
              </a:rPr>
              <a:t>dest</a:t>
            </a:r>
            <a:r>
              <a:rPr lang="en-US" sz="1800" b="1" dirty="0" smtClean="0">
                <a:latin typeface="Courier New" pitchFamily="49" charset="0"/>
              </a:rPr>
              <a:t>, char aux) {</a:t>
            </a:r>
          </a:p>
          <a:p>
            <a:pPr eaLnBrk="1" hangingPunct="1">
              <a:lnSpc>
                <a:spcPct val="50000"/>
              </a:lnSpc>
              <a:spcAft>
                <a:spcPct val="20000"/>
              </a:spcAft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	 if (n &gt; 1) {</a:t>
            </a:r>
          </a:p>
          <a:p>
            <a:pPr eaLnBrk="1" hangingPunct="1">
              <a:lnSpc>
                <a:spcPct val="50000"/>
              </a:lnSpc>
              <a:spcAft>
                <a:spcPct val="20000"/>
              </a:spcAft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	   move(n-1, </a:t>
            </a:r>
            <a:r>
              <a:rPr lang="en-US" sz="1800" b="1" dirty="0" err="1" smtClean="0">
                <a:latin typeface="Courier New" pitchFamily="49" charset="0"/>
              </a:rPr>
              <a:t>src</a:t>
            </a:r>
            <a:r>
              <a:rPr lang="en-US" sz="1800" b="1" dirty="0" smtClean="0">
                <a:latin typeface="Courier New" pitchFamily="49" charset="0"/>
              </a:rPr>
              <a:t>, aux, </a:t>
            </a:r>
            <a:r>
              <a:rPr lang="en-US" sz="1800" b="1" dirty="0" err="1" smtClean="0">
                <a:latin typeface="Courier New" pitchFamily="49" charset="0"/>
              </a:rPr>
              <a:t>dest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50000"/>
              </a:lnSpc>
              <a:spcAft>
                <a:spcPct val="20000"/>
              </a:spcAft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	   move(1, </a:t>
            </a:r>
            <a:r>
              <a:rPr lang="en-US" sz="1800" b="1" dirty="0" err="1" smtClean="0">
                <a:latin typeface="Courier New" pitchFamily="49" charset="0"/>
              </a:rPr>
              <a:t>src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dest</a:t>
            </a:r>
            <a:r>
              <a:rPr lang="en-US" sz="1800" b="1" dirty="0" smtClean="0">
                <a:latin typeface="Courier New" pitchFamily="49" charset="0"/>
              </a:rPr>
              <a:t>, aux);</a:t>
            </a:r>
          </a:p>
          <a:p>
            <a:pPr eaLnBrk="1" hangingPunct="1">
              <a:lnSpc>
                <a:spcPct val="50000"/>
              </a:lnSpc>
              <a:spcAft>
                <a:spcPct val="20000"/>
              </a:spcAft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	   move(n-1, aux, </a:t>
            </a:r>
            <a:r>
              <a:rPr lang="en-US" sz="1800" b="1" dirty="0" err="1" smtClean="0">
                <a:latin typeface="Courier New" pitchFamily="49" charset="0"/>
              </a:rPr>
              <a:t>dest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src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50000"/>
              </a:lnSpc>
              <a:spcAft>
                <a:spcPct val="20000"/>
              </a:spcAft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	 } </a:t>
            </a:r>
          </a:p>
          <a:p>
            <a:pPr eaLnBrk="1" hangingPunct="1">
              <a:lnSpc>
                <a:spcPct val="50000"/>
              </a:lnSpc>
              <a:spcAft>
                <a:spcPct val="20000"/>
              </a:spcAft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else {</a:t>
            </a:r>
          </a:p>
          <a:p>
            <a:pPr eaLnBrk="1" hangingPunct="1">
              <a:lnSpc>
                <a:spcPct val="50000"/>
              </a:lnSpc>
              <a:spcAft>
                <a:spcPct val="20000"/>
              </a:spcAft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	 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</a:rPr>
              <a:t>("Move the top disk from " +</a:t>
            </a:r>
          </a:p>
          <a:p>
            <a:pPr eaLnBrk="1" hangingPunct="1">
              <a:lnSpc>
                <a:spcPct val="50000"/>
              </a:lnSpc>
              <a:spcAft>
                <a:spcPct val="20000"/>
              </a:spcAft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			           </a:t>
            </a:r>
            <a:r>
              <a:rPr lang="en-US" sz="1800" b="1" dirty="0" err="1" smtClean="0">
                <a:latin typeface="Courier New" pitchFamily="49" charset="0"/>
              </a:rPr>
              <a:t>src</a:t>
            </a:r>
            <a:r>
              <a:rPr lang="en-US" sz="1800" b="1" dirty="0" smtClean="0">
                <a:latin typeface="Courier New" pitchFamily="49" charset="0"/>
              </a:rPr>
              <a:t> + " to " + </a:t>
            </a:r>
            <a:r>
              <a:rPr lang="en-US" sz="1800" b="1" dirty="0" err="1" smtClean="0">
                <a:latin typeface="Courier New" pitchFamily="49" charset="0"/>
              </a:rPr>
              <a:t>dest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50000"/>
              </a:lnSpc>
              <a:spcAft>
                <a:spcPct val="20000"/>
              </a:spcAft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   }</a:t>
            </a:r>
          </a:p>
          <a:p>
            <a:pPr eaLnBrk="1" hangingPunct="1">
              <a:lnSpc>
                <a:spcPct val="50000"/>
              </a:lnSpc>
              <a:spcAft>
                <a:spcPct val="20000"/>
              </a:spcAft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4066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915400" cy="4905690"/>
          </a:xfrm>
          <a:noFill/>
        </p:spPr>
        <p:txBody>
          <a:bodyPr>
            <a:normAutofit/>
          </a:bodyPr>
          <a:lstStyle/>
          <a:p>
            <a:pPr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How many “moves” does it take to solve this problem as a function of </a:t>
            </a:r>
            <a:r>
              <a:rPr lang="en-US" sz="2800" i="1" dirty="0" smtClean="0"/>
              <a:t>n</a:t>
            </a:r>
            <a:r>
              <a:rPr lang="en-US" sz="2800" dirty="0" smtClean="0"/>
              <a:t>, the number of disks to be moved.</a:t>
            </a:r>
          </a:p>
          <a:p>
            <a:pPr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12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u="sng" dirty="0" smtClean="0"/>
              <a:t>	n			# of moves required______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	1				1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	2				3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	3				7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	4				15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	5				31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	...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i="1" dirty="0" smtClean="0"/>
              <a:t>	</a:t>
            </a:r>
            <a:r>
              <a:rPr lang="en-US" sz="2400" i="1" dirty="0" err="1" smtClean="0"/>
              <a:t>i</a:t>
            </a:r>
            <a:r>
              <a:rPr lang="en-US" sz="2400" dirty="0" smtClean="0"/>
              <a:t>				2</a:t>
            </a:r>
            <a:r>
              <a:rPr lang="en-US" sz="2400" i="1" baseline="30000" dirty="0" smtClean="0"/>
              <a:t>i</a:t>
            </a:r>
            <a:r>
              <a:rPr lang="en-US" sz="2400" dirty="0" smtClean="0"/>
              <a:t>-1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	64			           2</a:t>
            </a:r>
            <a:r>
              <a:rPr lang="en-US" sz="2400" baseline="30000" dirty="0" smtClean="0"/>
              <a:t>64</a:t>
            </a:r>
            <a:r>
              <a:rPr lang="en-US" sz="2400" dirty="0" smtClean="0"/>
              <a:t>-1</a:t>
            </a:r>
          </a:p>
        </p:txBody>
      </p:sp>
      <p:sp>
        <p:nvSpPr>
          <p:cNvPr id="6963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</a:p>
        </p:txBody>
      </p:sp>
    </p:spTree>
    <p:extLst>
      <p:ext uri="{BB962C8B-B14F-4D97-AF65-F5344CB8AC3E}">
        <p14:creationId xmlns:p14="http://schemas.microsoft.com/office/powerpoint/2010/main" val="2323466083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8686800" cy="5181600"/>
          </a:xfrm>
          <a:noFill/>
        </p:spPr>
        <p:txBody>
          <a:bodyPr/>
          <a:lstStyle/>
          <a:p>
            <a:pPr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Given a “super-printer” that can generate and print 1,048,576 (2</a:t>
            </a:r>
            <a:r>
              <a:rPr lang="en-US" sz="2800" baseline="30000" dirty="0" smtClean="0"/>
              <a:t>20</a:t>
            </a:r>
            <a:r>
              <a:rPr lang="en-US" sz="2800" dirty="0" smtClean="0"/>
              <a:t>) instructions/second, how long would it take to print 2</a:t>
            </a:r>
            <a:r>
              <a:rPr lang="en-US" sz="2800" baseline="30000" dirty="0" smtClean="0"/>
              <a:t>64</a:t>
            </a:r>
            <a:r>
              <a:rPr lang="en-US" sz="2800" dirty="0" smtClean="0"/>
              <a:t>-1 instructions</a:t>
            </a:r>
            <a:r>
              <a:rPr lang="en-US" sz="3000" dirty="0" smtClean="0"/>
              <a:t>?</a:t>
            </a:r>
            <a:endParaRPr lang="en-US" sz="1200" dirty="0" smtClean="0"/>
          </a:p>
          <a:p>
            <a:pPr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1000" dirty="0" smtClean="0"/>
          </a:p>
          <a:p>
            <a:pPr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/>
              <a:t>   2</a:t>
            </a:r>
            <a:r>
              <a:rPr lang="en-US" sz="2800" baseline="30000" dirty="0" smtClean="0"/>
              <a:t>64</a:t>
            </a:r>
            <a:r>
              <a:rPr lang="en-US" sz="2800" dirty="0" smtClean="0"/>
              <a:t>/2</a:t>
            </a:r>
            <a:r>
              <a:rPr lang="en-US" sz="2800" baseline="30000" dirty="0" smtClean="0"/>
              <a:t>20</a:t>
            </a:r>
            <a:r>
              <a:rPr lang="en-US" sz="2800" dirty="0" smtClean="0"/>
              <a:t> 	= 2</a:t>
            </a:r>
            <a:r>
              <a:rPr lang="en-US" sz="2800" baseline="30000" dirty="0" smtClean="0"/>
              <a:t>44</a:t>
            </a:r>
            <a:r>
              <a:rPr lang="en-US" sz="2800" dirty="0" smtClean="0"/>
              <a:t> </a:t>
            </a:r>
            <a:r>
              <a:rPr lang="en-US" sz="2800" i="1" dirty="0" smtClean="0"/>
              <a:t>seconds</a:t>
            </a:r>
          </a:p>
          <a:p>
            <a:pPr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>
                <a:latin typeface="Symbol" pitchFamily="18" charset="2"/>
              </a:rPr>
              <a:t>		@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44</a:t>
            </a:r>
            <a:r>
              <a:rPr lang="en-US" sz="2800" dirty="0" smtClean="0"/>
              <a:t> / 2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 = 2</a:t>
            </a:r>
            <a:r>
              <a:rPr lang="en-US" sz="2800" baseline="30000" dirty="0" smtClean="0"/>
              <a:t>38 </a:t>
            </a:r>
            <a:r>
              <a:rPr lang="en-US" sz="2800" i="1" dirty="0" smtClean="0"/>
              <a:t>minutes</a:t>
            </a:r>
          </a:p>
          <a:p>
            <a:pPr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>
                <a:latin typeface="Symbol" pitchFamily="18" charset="2"/>
              </a:rPr>
              <a:t>		@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38</a:t>
            </a:r>
            <a:r>
              <a:rPr lang="en-US" sz="2800" dirty="0" smtClean="0"/>
              <a:t> / 2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 = 2</a:t>
            </a:r>
            <a:r>
              <a:rPr lang="en-US" sz="2800" baseline="30000" dirty="0" smtClean="0"/>
              <a:t>32</a:t>
            </a:r>
            <a:r>
              <a:rPr lang="en-US" sz="2800" dirty="0" smtClean="0"/>
              <a:t> </a:t>
            </a:r>
            <a:r>
              <a:rPr lang="en-US" sz="2800" i="1" dirty="0" smtClean="0"/>
              <a:t>hours</a:t>
            </a:r>
          </a:p>
          <a:p>
            <a:pPr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>
                <a:latin typeface="Symbol" pitchFamily="18" charset="2"/>
              </a:rPr>
              <a:t>		@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32</a:t>
            </a:r>
            <a:r>
              <a:rPr lang="en-US" sz="2800" dirty="0" smtClean="0"/>
              <a:t> / 2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= 2</a:t>
            </a:r>
            <a:r>
              <a:rPr lang="en-US" sz="2800" baseline="30000" dirty="0" smtClean="0"/>
              <a:t>27</a:t>
            </a:r>
            <a:r>
              <a:rPr lang="en-US" sz="2800" dirty="0" smtClean="0"/>
              <a:t> </a:t>
            </a:r>
            <a:r>
              <a:rPr lang="en-US" sz="2800" i="1" dirty="0" smtClean="0"/>
              <a:t>days</a:t>
            </a:r>
          </a:p>
          <a:p>
            <a:pPr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>
                <a:latin typeface="Symbol" pitchFamily="18" charset="2"/>
              </a:rPr>
              <a:t>		@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27</a:t>
            </a:r>
            <a:r>
              <a:rPr lang="en-US" sz="2800" dirty="0" smtClean="0"/>
              <a:t> / 2</a:t>
            </a:r>
            <a:r>
              <a:rPr lang="en-US" sz="2800" baseline="30000" dirty="0" smtClean="0"/>
              <a:t>9</a:t>
            </a:r>
            <a:r>
              <a:rPr lang="en-US" sz="2800" dirty="0" smtClean="0"/>
              <a:t> = 2</a:t>
            </a:r>
            <a:r>
              <a:rPr lang="en-US" sz="2800" baseline="30000" dirty="0" smtClean="0"/>
              <a:t>18</a:t>
            </a:r>
            <a:r>
              <a:rPr lang="en-US" sz="2800" dirty="0" smtClean="0"/>
              <a:t> </a:t>
            </a:r>
            <a:r>
              <a:rPr lang="en-US" sz="2800" i="1" dirty="0" smtClean="0"/>
              <a:t>years</a:t>
            </a:r>
          </a:p>
          <a:p>
            <a:pPr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>
                <a:latin typeface="Symbol" pitchFamily="18" charset="2"/>
              </a:rPr>
              <a:t>		@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18</a:t>
            </a:r>
            <a:r>
              <a:rPr lang="en-US" sz="2800" dirty="0" smtClean="0"/>
              <a:t> / 2</a:t>
            </a:r>
            <a:r>
              <a:rPr lang="en-US" sz="2800" baseline="30000" dirty="0" smtClean="0"/>
              <a:t>7</a:t>
            </a:r>
            <a:r>
              <a:rPr lang="en-US" sz="2800" dirty="0" smtClean="0"/>
              <a:t> = 2</a:t>
            </a:r>
            <a:r>
              <a:rPr lang="en-US" sz="2800" baseline="30000" dirty="0" smtClean="0"/>
              <a:t>11</a:t>
            </a:r>
            <a:r>
              <a:rPr lang="en-US" sz="2800" dirty="0" smtClean="0"/>
              <a:t> </a:t>
            </a:r>
            <a:r>
              <a:rPr lang="en-US" sz="2800" i="1" dirty="0" smtClean="0"/>
              <a:t>centuries</a:t>
            </a:r>
          </a:p>
          <a:p>
            <a:pPr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dirty="0" smtClean="0">
                <a:latin typeface="Symbol" pitchFamily="18" charset="2"/>
              </a:rPr>
              <a:t>		@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11</a:t>
            </a:r>
            <a:r>
              <a:rPr lang="en-US" sz="2800" dirty="0" smtClean="0"/>
              <a:t> / 2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= 2</a:t>
            </a:r>
            <a:r>
              <a:rPr lang="en-US" sz="2800" baseline="30000" dirty="0" smtClean="0"/>
              <a:t>7</a:t>
            </a:r>
            <a:r>
              <a:rPr lang="en-US" sz="2800" dirty="0" smtClean="0"/>
              <a:t> = </a:t>
            </a:r>
            <a:r>
              <a:rPr lang="en-US" sz="2800" i="1" dirty="0" smtClean="0"/>
              <a:t>128 millennia</a:t>
            </a:r>
          </a:p>
          <a:p>
            <a:pPr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3000" dirty="0" smtClean="0"/>
          </a:p>
        </p:txBody>
      </p:sp>
      <p:sp>
        <p:nvSpPr>
          <p:cNvPr id="7065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</a:t>
            </a:r>
            <a:r>
              <a:rPr lang="en-US" sz="3600" dirty="0" smtClean="0"/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3370990613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FD821-3725-4410-B7E6-1695F496C03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The</a:t>
            </a:r>
            <a:r>
              <a:rPr lang="en-US" smtClean="0"/>
              <a:t> </a:t>
            </a:r>
            <a:r>
              <a:rPr lang="en-US" b="1" smtClean="0">
                <a:latin typeface="Courier New" pitchFamily="49" charset="0"/>
              </a:rPr>
              <a:t>switch</a:t>
            </a:r>
            <a:r>
              <a:rPr lang="en-US" smtClean="0"/>
              <a:t> </a:t>
            </a:r>
            <a:r>
              <a:rPr lang="en-US" smtClean="0">
                <a:latin typeface="Arial Unicode MS" pitchFamily="34" charset="-128"/>
              </a:rPr>
              <a:t>Statement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Multi-alternative selection can be implemented using:</a:t>
            </a:r>
          </a:p>
          <a:p>
            <a:pPr lvl="1" eaLnBrk="1" hangingPunct="1"/>
            <a:r>
              <a:rPr lang="en-US" dirty="0" smtClean="0"/>
              <a:t>The multi-branch </a:t>
            </a:r>
            <a:r>
              <a:rPr lang="en-US" b="1" dirty="0" smtClean="0">
                <a:latin typeface="Courier New" pitchFamily="49" charset="0"/>
              </a:rPr>
              <a:t>if</a:t>
            </a:r>
            <a:r>
              <a:rPr lang="en-US" dirty="0" smtClean="0"/>
              <a:t> statement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</a:rPr>
              <a:t>switch</a:t>
            </a:r>
            <a:r>
              <a:rPr lang="en-US" dirty="0" smtClean="0"/>
              <a:t> statement</a:t>
            </a:r>
          </a:p>
          <a:p>
            <a:pPr eaLnBrk="1" hangingPunct="1"/>
            <a:r>
              <a:rPr lang="en-US" dirty="0" smtClean="0"/>
              <a:t>The multi-branch </a:t>
            </a:r>
            <a:r>
              <a:rPr lang="en-US" b="1" dirty="0" smtClean="0">
                <a:latin typeface="Courier New" pitchFamily="49" charset="0"/>
              </a:rPr>
              <a:t>if</a:t>
            </a:r>
            <a:r>
              <a:rPr lang="en-US" dirty="0" smtClean="0"/>
              <a:t> statement can always be used.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</a:rPr>
              <a:t>switch</a:t>
            </a:r>
            <a:r>
              <a:rPr lang="en-US" dirty="0" smtClean="0"/>
              <a:t> statement is a specialized form that operates more efficiently under certain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276188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6FAC-7E10-4282-A454-C7E99424F9A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Graphical Examples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7244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Sierpinski</a:t>
            </a:r>
            <a:r>
              <a:rPr lang="en-US" dirty="0" smtClean="0"/>
              <a:t> triangles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Tree fractals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Koch’s snowflake</a:t>
            </a:r>
          </a:p>
        </p:txBody>
      </p:sp>
      <p:pic>
        <p:nvPicPr>
          <p:cNvPr id="7" name="Picture 6" descr="sierpinsk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1752600"/>
            <a:ext cx="1447800" cy="1447800"/>
          </a:xfrm>
          <a:prstGeom prst="rect">
            <a:avLst/>
          </a:prstGeom>
        </p:spPr>
      </p:pic>
      <p:pic>
        <p:nvPicPr>
          <p:cNvPr id="8" name="Picture 7" descr="tre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3276600"/>
            <a:ext cx="1600200" cy="1600200"/>
          </a:xfrm>
          <a:prstGeom prst="rect">
            <a:avLst/>
          </a:prstGeom>
        </p:spPr>
      </p:pic>
      <p:pic>
        <p:nvPicPr>
          <p:cNvPr id="9" name="Picture 8" descr="koch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5029200"/>
            <a:ext cx="1447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2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64240-44A4-4271-9C21-490E3FFAC01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160" tIns="46080" rIns="92160" bIns="4608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smtClean="0">
                <a:latin typeface="Courier New" pitchFamily="49" charset="0"/>
              </a:rPr>
              <a:t>switch</a:t>
            </a:r>
            <a:r>
              <a:rPr lang="en-GB" b="1" smtClean="0">
                <a:latin typeface="Arial Unicode MS" pitchFamily="34" charset="-128"/>
              </a:rPr>
              <a:t>: </a:t>
            </a:r>
            <a:r>
              <a:rPr lang="en-GB" smtClean="0">
                <a:latin typeface="Arial Unicode MS" pitchFamily="34" charset="-128"/>
              </a:rPr>
              <a:t>Syntax and Behavior</a:t>
            </a:r>
          </a:p>
        </p:txBody>
      </p:sp>
      <p:sp>
        <p:nvSpPr>
          <p:cNvPr id="19460" name="AutoShape 7"/>
          <p:cNvSpPr>
            <a:spLocks noChangeArrowheads="1"/>
          </p:cNvSpPr>
          <p:nvPr/>
        </p:nvSpPr>
        <p:spPr bwMode="auto">
          <a:xfrm>
            <a:off x="454025" y="5486400"/>
            <a:ext cx="8688388" cy="989013"/>
          </a:xfrm>
          <a:prstGeom prst="roundRect">
            <a:avLst>
              <a:gd name="adj" fmla="val 15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32" name="Text Box 8"/>
          <p:cNvSpPr txBox="1">
            <a:spLocks noChangeArrowheads="1"/>
          </p:cNvSpPr>
          <p:nvPr/>
        </p:nvSpPr>
        <p:spPr bwMode="auto">
          <a:xfrm>
            <a:off x="923925" y="4924425"/>
            <a:ext cx="3068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60" tIns="46080" rIns="92160" bIns="46080">
            <a:spAutoFit/>
          </a:bodyPr>
          <a:lstStyle/>
          <a:p>
            <a:pPr>
              <a:buSzPct val="12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Times New Roman" pitchFamily="18" charset="0"/>
            </a:endParaRPr>
          </a:p>
        </p:txBody>
      </p:sp>
      <p:sp>
        <p:nvSpPr>
          <p:cNvPr id="19462" name="Line 20"/>
          <p:cNvSpPr>
            <a:spLocks noChangeShapeType="1"/>
          </p:cNvSpPr>
          <p:nvPr/>
        </p:nvSpPr>
        <p:spPr bwMode="auto">
          <a:xfrm>
            <a:off x="5792788" y="1524000"/>
            <a:ext cx="0" cy="304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Freeform 21"/>
          <p:cNvSpPr>
            <a:spLocks noChangeArrowheads="1"/>
          </p:cNvSpPr>
          <p:nvPr/>
        </p:nvSpPr>
        <p:spPr bwMode="auto">
          <a:xfrm>
            <a:off x="5029200" y="1828800"/>
            <a:ext cx="1522413" cy="762000"/>
          </a:xfrm>
          <a:custGeom>
            <a:avLst/>
            <a:gdLst>
              <a:gd name="T0" fmla="*/ 761027 w 4235"/>
              <a:gd name="T1" fmla="*/ 0 h 1695"/>
              <a:gd name="T2" fmla="*/ 1522054 w 4235"/>
              <a:gd name="T3" fmla="*/ 380775 h 1695"/>
              <a:gd name="T4" fmla="*/ 761027 w 4235"/>
              <a:gd name="T5" fmla="*/ 761550 h 1695"/>
              <a:gd name="T6" fmla="*/ 0 w 4235"/>
              <a:gd name="T7" fmla="*/ 380775 h 1695"/>
              <a:gd name="T8" fmla="*/ 761027 w 4235"/>
              <a:gd name="T9" fmla="*/ 0 h 16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35"/>
              <a:gd name="T16" fmla="*/ 0 h 1695"/>
              <a:gd name="T17" fmla="*/ 4235 w 4235"/>
              <a:gd name="T18" fmla="*/ 1695 h 16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35" h="1695">
                <a:moveTo>
                  <a:pt x="2117" y="0"/>
                </a:moveTo>
                <a:lnTo>
                  <a:pt x="4234" y="847"/>
                </a:lnTo>
                <a:lnTo>
                  <a:pt x="2117" y="1694"/>
                </a:lnTo>
                <a:lnTo>
                  <a:pt x="0" y="847"/>
                </a:lnTo>
                <a:lnTo>
                  <a:pt x="2117" y="0"/>
                </a:lnTo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22"/>
          <p:cNvSpPr txBox="1">
            <a:spLocks noChangeArrowheads="1"/>
          </p:cNvSpPr>
          <p:nvPr/>
        </p:nvSpPr>
        <p:spPr bwMode="auto">
          <a:xfrm>
            <a:off x="5164138" y="1995488"/>
            <a:ext cx="1254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>
            <a:spAutoFit/>
          </a:bodyPr>
          <a:lstStyle/>
          <a:p>
            <a:pPr algn="ctr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latin typeface="Tahoma" pitchFamily="34" charset="0"/>
              </a:rPr>
              <a:t>expression</a:t>
            </a:r>
          </a:p>
        </p:txBody>
      </p:sp>
      <p:sp>
        <p:nvSpPr>
          <p:cNvPr id="19465" name="AutoShape 23"/>
          <p:cNvSpPr>
            <a:spLocks noChangeArrowheads="1"/>
          </p:cNvSpPr>
          <p:nvPr/>
        </p:nvSpPr>
        <p:spPr bwMode="auto">
          <a:xfrm>
            <a:off x="7112000" y="2592388"/>
            <a:ext cx="1727200" cy="608012"/>
          </a:xfrm>
          <a:prstGeom prst="roundRect">
            <a:avLst>
              <a:gd name="adj" fmla="val 259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413"/>
              </a:spcBef>
            </a:pPr>
            <a:r>
              <a:rPr lang="en-GB" i="1"/>
              <a:t>StatementList</a:t>
            </a:r>
            <a:r>
              <a:rPr lang="en-GB" i="1" baseline="-25000"/>
              <a:t>1</a:t>
            </a:r>
            <a:endParaRPr lang="en-US" i="1" baseline="-25000"/>
          </a:p>
        </p:txBody>
      </p:sp>
      <p:sp>
        <p:nvSpPr>
          <p:cNvPr id="19466" name="Text Box 26"/>
          <p:cNvSpPr txBox="1">
            <a:spLocks noChangeArrowheads="1"/>
          </p:cNvSpPr>
          <p:nvPr/>
        </p:nvSpPr>
        <p:spPr bwMode="auto">
          <a:xfrm>
            <a:off x="6218238" y="2803525"/>
            <a:ext cx="868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latin typeface="Tahoma" pitchFamily="34" charset="0"/>
              </a:rPr>
              <a:t>value</a:t>
            </a:r>
            <a:r>
              <a:rPr lang="en-GB" sz="2000" i="1" baseline="-25000">
                <a:latin typeface="Tahoma" pitchFamily="34" charset="0"/>
              </a:rPr>
              <a:t>1</a:t>
            </a:r>
          </a:p>
        </p:txBody>
      </p:sp>
      <p:sp>
        <p:nvSpPr>
          <p:cNvPr id="19467" name="AutoShape 32"/>
          <p:cNvSpPr>
            <a:spLocks noChangeArrowheads="1"/>
          </p:cNvSpPr>
          <p:nvPr/>
        </p:nvSpPr>
        <p:spPr bwMode="auto">
          <a:xfrm>
            <a:off x="7113588" y="3430588"/>
            <a:ext cx="1727200" cy="608012"/>
          </a:xfrm>
          <a:prstGeom prst="roundRect">
            <a:avLst>
              <a:gd name="adj" fmla="val 259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413"/>
              </a:spcBef>
            </a:pPr>
            <a:r>
              <a:rPr lang="en-GB" i="1"/>
              <a:t>StatementList</a:t>
            </a:r>
            <a:r>
              <a:rPr lang="en-GB" i="1" baseline="-25000"/>
              <a:t>2</a:t>
            </a:r>
            <a:endParaRPr lang="en-US" i="1" baseline="-25000"/>
          </a:p>
        </p:txBody>
      </p:sp>
      <p:sp>
        <p:nvSpPr>
          <p:cNvPr id="19468" name="Text Box 33"/>
          <p:cNvSpPr txBox="1">
            <a:spLocks noChangeArrowheads="1"/>
          </p:cNvSpPr>
          <p:nvPr/>
        </p:nvSpPr>
        <p:spPr bwMode="auto">
          <a:xfrm>
            <a:off x="6218238" y="3581400"/>
            <a:ext cx="868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latin typeface="Tahoma" pitchFamily="34" charset="0"/>
              </a:rPr>
              <a:t>value</a:t>
            </a:r>
            <a:r>
              <a:rPr lang="en-GB" sz="2000" i="1" baseline="-25000">
                <a:latin typeface="Tahoma" pitchFamily="34" charset="0"/>
              </a:rPr>
              <a:t>2</a:t>
            </a:r>
          </a:p>
        </p:txBody>
      </p:sp>
      <p:sp>
        <p:nvSpPr>
          <p:cNvPr id="19469" name="AutoShape 35"/>
          <p:cNvSpPr>
            <a:spLocks noChangeArrowheads="1"/>
          </p:cNvSpPr>
          <p:nvPr/>
        </p:nvSpPr>
        <p:spPr bwMode="auto">
          <a:xfrm>
            <a:off x="7113588" y="4343400"/>
            <a:ext cx="1727200" cy="608013"/>
          </a:xfrm>
          <a:prstGeom prst="roundRect">
            <a:avLst>
              <a:gd name="adj" fmla="val 259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413"/>
              </a:spcBef>
            </a:pPr>
            <a:r>
              <a:rPr lang="en-GB" i="1"/>
              <a:t>StatementList</a:t>
            </a:r>
            <a:r>
              <a:rPr lang="en-GB" i="1" baseline="-25000"/>
              <a:t>n</a:t>
            </a:r>
            <a:endParaRPr lang="en-US" i="1" baseline="-25000"/>
          </a:p>
        </p:txBody>
      </p:sp>
      <p:cxnSp>
        <p:nvCxnSpPr>
          <p:cNvPr id="19470" name="AutoShape 38"/>
          <p:cNvCxnSpPr>
            <a:cxnSpLocks noChangeShapeType="1"/>
            <a:stCxn id="19465" idx="2"/>
            <a:endCxn id="19467" idx="0"/>
          </p:cNvCxnSpPr>
          <p:nvPr/>
        </p:nvCxnSpPr>
        <p:spPr bwMode="auto">
          <a:xfrm>
            <a:off x="7975600" y="3200400"/>
            <a:ext cx="1588" cy="23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1" name="AutoShape 39"/>
          <p:cNvCxnSpPr>
            <a:cxnSpLocks noChangeShapeType="1"/>
            <a:stCxn id="19467" idx="2"/>
            <a:endCxn id="19469" idx="0"/>
          </p:cNvCxnSpPr>
          <p:nvPr/>
        </p:nvCxnSpPr>
        <p:spPr bwMode="auto">
          <a:xfrm>
            <a:off x="7977188" y="40386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72" name="Rectangle 42"/>
          <p:cNvSpPr>
            <a:spLocks noChangeArrowheads="1"/>
          </p:cNvSpPr>
          <p:nvPr/>
        </p:nvSpPr>
        <p:spPr bwMode="auto">
          <a:xfrm>
            <a:off x="5410200" y="55626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73" name="AutoShape 43"/>
          <p:cNvCxnSpPr>
            <a:cxnSpLocks noChangeShapeType="1"/>
            <a:stCxn id="19469" idx="2"/>
            <a:endCxn id="19472" idx="0"/>
          </p:cNvCxnSpPr>
          <p:nvPr/>
        </p:nvCxnSpPr>
        <p:spPr bwMode="auto">
          <a:xfrm rot="5400000">
            <a:off x="6578600" y="4164013"/>
            <a:ext cx="611187" cy="2185988"/>
          </a:xfrm>
          <a:prstGeom prst="bentConnector3">
            <a:avLst>
              <a:gd name="adj1" fmla="val 2882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9474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4724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switch (</a:t>
            </a:r>
            <a:r>
              <a:rPr lang="en-US" sz="1800" b="1" i="1" u="sng" dirty="0" smtClean="0">
                <a:latin typeface="Courier New" pitchFamily="49" charset="0"/>
              </a:rPr>
              <a:t>expression</a:t>
            </a:r>
            <a:r>
              <a:rPr lang="en-US" sz="1800" b="1" dirty="0" smtClean="0">
                <a:latin typeface="Courier New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	case </a:t>
            </a:r>
            <a:r>
              <a:rPr lang="en-US" sz="1800" b="1" i="1" u="sng" dirty="0" smtClean="0">
                <a:latin typeface="Courier New" pitchFamily="49" charset="0"/>
              </a:rPr>
              <a:t>value</a:t>
            </a:r>
            <a:r>
              <a:rPr lang="en-US" sz="1800" i="1" baseline="-25000" dirty="0" smtClean="0">
                <a:latin typeface="Courier New" pitchFamily="49" charset="0"/>
              </a:rPr>
              <a:t>1</a:t>
            </a:r>
            <a:r>
              <a:rPr lang="en-US" sz="1800" b="1" dirty="0" smtClean="0">
                <a:latin typeface="Courier New" pitchFamily="49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		</a:t>
            </a:r>
            <a:r>
              <a:rPr lang="en-US" sz="1800" b="1" i="1" u="sng" dirty="0" smtClean="0">
                <a:latin typeface="Courier New" pitchFamily="49" charset="0"/>
              </a:rPr>
              <a:t>statementList</a:t>
            </a:r>
            <a:r>
              <a:rPr lang="en-US" sz="1800" i="1" baseline="-25000" dirty="0" smtClean="0">
                <a:latin typeface="Courier New" pitchFamily="49" charset="0"/>
              </a:rPr>
              <a:t>1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	case </a:t>
            </a:r>
            <a:r>
              <a:rPr lang="en-US" sz="1800" b="1" i="1" u="sng" dirty="0" smtClean="0">
                <a:latin typeface="Courier New" pitchFamily="49" charset="0"/>
              </a:rPr>
              <a:t>value</a:t>
            </a:r>
            <a:r>
              <a:rPr lang="en-US" sz="1800" i="1" baseline="-25000" dirty="0" smtClean="0">
                <a:latin typeface="Courier New" pitchFamily="49" charset="0"/>
              </a:rPr>
              <a:t>2</a:t>
            </a:r>
            <a:r>
              <a:rPr lang="en-US" sz="1800" b="1" dirty="0" smtClean="0">
                <a:latin typeface="Courier New" pitchFamily="49" charset="0"/>
              </a:rPr>
              <a:t>: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		</a:t>
            </a:r>
            <a:r>
              <a:rPr lang="en-US" sz="1800" b="1" i="1" u="sng" dirty="0" smtClean="0">
                <a:latin typeface="Courier New" pitchFamily="49" charset="0"/>
              </a:rPr>
              <a:t>statementList</a:t>
            </a:r>
            <a:r>
              <a:rPr lang="en-US" sz="1800" i="1" baseline="-25000" dirty="0" smtClean="0">
                <a:latin typeface="Courier New" pitchFamily="49" charset="0"/>
              </a:rPr>
              <a:t>2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	…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800" b="1" i="1" dirty="0" smtClean="0">
                <a:latin typeface="Courier New" pitchFamily="49" charset="0"/>
              </a:rPr>
              <a:t>	default: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800" b="1" i="1" dirty="0" smtClean="0">
                <a:latin typeface="Courier New" pitchFamily="49" charset="0"/>
              </a:rPr>
              <a:t>		</a:t>
            </a:r>
            <a:r>
              <a:rPr lang="en-US" sz="1800" b="1" i="1" u="sng" dirty="0" err="1" smtClean="0">
                <a:latin typeface="Courier New" pitchFamily="49" charset="0"/>
              </a:rPr>
              <a:t>statementList</a:t>
            </a:r>
            <a:r>
              <a:rPr lang="en-US" sz="1800" i="1" baseline="-25000" dirty="0" err="1" smtClean="0">
                <a:latin typeface="Courier New" pitchFamily="49" charset="0"/>
              </a:rPr>
              <a:t>n</a:t>
            </a:r>
            <a:endParaRPr lang="en-US" sz="1800" i="1" baseline="-25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800" dirty="0" smtClean="0">
                <a:latin typeface="Arial Unicode MS" pitchFamily="34" charset="-128"/>
              </a:rPr>
              <a:t>Requirements: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i="1" dirty="0" smtClean="0">
                <a:latin typeface="Arial Unicode MS" pitchFamily="34" charset="-128"/>
              </a:rPr>
              <a:t>expression</a:t>
            </a:r>
            <a:r>
              <a:rPr lang="en-US" sz="1800" dirty="0" smtClean="0">
                <a:latin typeface="Arial Unicode MS" pitchFamily="34" charset="-128"/>
              </a:rPr>
              <a:t> must be integer compatible;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i="1" dirty="0" smtClean="0">
                <a:latin typeface="Arial Unicode MS" pitchFamily="34" charset="-128"/>
              </a:rPr>
              <a:t>values</a:t>
            </a:r>
            <a:r>
              <a:rPr lang="en-US" sz="1800" dirty="0" smtClean="0">
                <a:latin typeface="Arial Unicode MS" pitchFamily="34" charset="-128"/>
              </a:rPr>
              <a:t> must be constants or literals;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latin typeface="Arial Unicode MS" pitchFamily="34" charset="-128"/>
              </a:rPr>
              <a:t>Cases check for equality.</a:t>
            </a:r>
          </a:p>
        </p:txBody>
      </p:sp>
      <p:cxnSp>
        <p:nvCxnSpPr>
          <p:cNvPr id="19475" name="AutoShape 48"/>
          <p:cNvCxnSpPr>
            <a:cxnSpLocks noChangeShapeType="1"/>
            <a:stCxn id="19463" idx="2"/>
            <a:endCxn id="19465" idx="1"/>
          </p:cNvCxnSpPr>
          <p:nvPr/>
        </p:nvCxnSpPr>
        <p:spPr bwMode="auto">
          <a:xfrm rot="16200000" flipH="1">
            <a:off x="6297613" y="2082800"/>
            <a:ext cx="306388" cy="13223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6" name="AutoShape 49"/>
          <p:cNvCxnSpPr>
            <a:cxnSpLocks noChangeShapeType="1"/>
            <a:stCxn id="19463" idx="2"/>
            <a:endCxn id="19467" idx="1"/>
          </p:cNvCxnSpPr>
          <p:nvPr/>
        </p:nvCxnSpPr>
        <p:spPr bwMode="auto">
          <a:xfrm rot="16200000" flipH="1">
            <a:off x="5879307" y="2501106"/>
            <a:ext cx="1144588" cy="13239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7" name="AutoShape 50"/>
          <p:cNvCxnSpPr>
            <a:cxnSpLocks noChangeShapeType="1"/>
            <a:stCxn id="19463" idx="2"/>
            <a:endCxn id="19469" idx="1"/>
          </p:cNvCxnSpPr>
          <p:nvPr/>
        </p:nvCxnSpPr>
        <p:spPr bwMode="auto">
          <a:xfrm rot="16200000" flipH="1">
            <a:off x="5422901" y="2957512"/>
            <a:ext cx="2057400" cy="13239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78" name="Text Box 51"/>
          <p:cNvSpPr txBox="1">
            <a:spLocks noChangeArrowheads="1"/>
          </p:cNvSpPr>
          <p:nvPr/>
        </p:nvSpPr>
        <p:spPr bwMode="auto">
          <a:xfrm>
            <a:off x="5437188" y="4327525"/>
            <a:ext cx="1268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>
                <a:latin typeface="Tahoma" pitchFamily="34" charset="0"/>
              </a:rPr>
              <a:t>otherwise</a:t>
            </a:r>
            <a:endParaRPr lang="en-GB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55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2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64240-44A4-4271-9C21-490E3FFAC01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160" tIns="46080" rIns="92160" bIns="4608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latin typeface="Courier New" pitchFamily="49" charset="0"/>
              </a:rPr>
              <a:t>switch</a:t>
            </a:r>
            <a:r>
              <a:rPr lang="en-GB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&amp; </a:t>
            </a:r>
            <a:r>
              <a:rPr lang="en-GB" b="1" dirty="0" smtClean="0">
                <a:latin typeface="Courier New" pitchFamily="49" charset="0"/>
              </a:rPr>
              <a:t>if</a:t>
            </a:r>
            <a:r>
              <a:rPr lang="en-GB" b="1" dirty="0" smtClean="0">
                <a:latin typeface="Arial Unicode MS" pitchFamily="34" charset="-128"/>
              </a:rPr>
              <a:t>: </a:t>
            </a:r>
            <a:r>
              <a:rPr lang="en-GB" dirty="0" smtClean="0">
                <a:latin typeface="Arial Unicode MS" pitchFamily="34" charset="-128"/>
              </a:rPr>
              <a:t>Examples</a:t>
            </a:r>
          </a:p>
        </p:txBody>
      </p:sp>
      <p:sp>
        <p:nvSpPr>
          <p:cNvPr id="19460" name="AutoShape 7"/>
          <p:cNvSpPr>
            <a:spLocks noChangeArrowheads="1"/>
          </p:cNvSpPr>
          <p:nvPr/>
        </p:nvSpPr>
        <p:spPr bwMode="auto">
          <a:xfrm>
            <a:off x="454025" y="5486400"/>
            <a:ext cx="8688388" cy="989013"/>
          </a:xfrm>
          <a:prstGeom prst="roundRect">
            <a:avLst>
              <a:gd name="adj" fmla="val 15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4724400" y="1371600"/>
            <a:ext cx="4267200" cy="47244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switch (</a:t>
            </a:r>
            <a:r>
              <a:rPr lang="en-US" sz="1400" b="1" dirty="0" err="1" smtClean="0">
                <a:latin typeface="Courier New" pitchFamily="49" charset="0"/>
              </a:rPr>
              <a:t>dayCode</a:t>
            </a:r>
            <a:r>
              <a:rPr lang="en-US" sz="1400" b="1" dirty="0" smtClean="0">
                <a:latin typeface="Courier New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case 1: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("Sunday");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case 2: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("Monday");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case 3: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("Tuesday");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case 4: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("Wednesday");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case 5: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("Thursday");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case 6: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("Friday");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case 7: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("Saturday");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default: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("invalid code");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}</a:t>
            </a:r>
            <a:endParaRPr lang="en-US" sz="14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1400" dirty="0" smtClean="0">
              <a:latin typeface="Arial Unicode MS" pitchFamily="34" charset="-128"/>
            </a:endParaRPr>
          </a:p>
        </p:txBody>
      </p:sp>
      <p:sp>
        <p:nvSpPr>
          <p:cNvPr id="7" name="Rectangle 46"/>
          <p:cNvSpPr txBox="1">
            <a:spLocks noChangeArrowheads="1"/>
          </p:cNvSpPr>
          <p:nvPr/>
        </p:nvSpPr>
        <p:spPr bwMode="auto">
          <a:xfrm>
            <a:off x="228600" y="1371600"/>
            <a:ext cx="457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1400" b="1" kern="0" dirty="0" smtClean="0">
              <a:latin typeface="Courier New" pitchFamily="49" charset="0"/>
            </a:endParaRP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if (</a:t>
            </a:r>
            <a:r>
              <a:rPr lang="en-US" sz="1400" b="1" kern="0" dirty="0" err="1" smtClean="0">
                <a:latin typeface="Courier New" pitchFamily="49" charset="0"/>
              </a:rPr>
              <a:t>dayCode</a:t>
            </a:r>
            <a:r>
              <a:rPr lang="en-US" sz="1400" b="1" kern="0" dirty="0" smtClean="0">
                <a:latin typeface="Courier New" pitchFamily="49" charset="0"/>
              </a:rPr>
              <a:t> == 1) {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  </a:t>
            </a:r>
            <a:r>
              <a:rPr lang="en-US" sz="1400" b="1" kern="0" dirty="0" err="1" smtClean="0">
                <a:latin typeface="Courier New" pitchFamily="49" charset="0"/>
              </a:rPr>
              <a:t>System.out.println</a:t>
            </a:r>
            <a:r>
              <a:rPr lang="en-US" sz="1400" b="1" kern="0" dirty="0" smtClean="0">
                <a:latin typeface="Courier New" pitchFamily="49" charset="0"/>
              </a:rPr>
              <a:t>("Sunday");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1400" b="1" kern="0" dirty="0" smtClean="0">
              <a:latin typeface="Courier New" pitchFamily="49" charset="0"/>
            </a:endParaRP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} else if (</a:t>
            </a:r>
            <a:r>
              <a:rPr lang="en-US" sz="1400" b="1" kern="0" dirty="0" err="1" smtClean="0">
                <a:latin typeface="Courier New" pitchFamily="49" charset="0"/>
              </a:rPr>
              <a:t>dayCode</a:t>
            </a:r>
            <a:r>
              <a:rPr lang="en-US" sz="1400" b="1" kern="0" dirty="0" smtClean="0">
                <a:latin typeface="Courier New" pitchFamily="49" charset="0"/>
              </a:rPr>
              <a:t> == 2) {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  </a:t>
            </a:r>
            <a:r>
              <a:rPr lang="en-US" sz="1400" b="1" kern="0" dirty="0" err="1" smtClean="0">
                <a:latin typeface="Courier New" pitchFamily="49" charset="0"/>
              </a:rPr>
              <a:t>System.out.println</a:t>
            </a:r>
            <a:r>
              <a:rPr lang="en-US" sz="1400" b="1" kern="0" dirty="0" smtClean="0">
                <a:latin typeface="Courier New" pitchFamily="49" charset="0"/>
              </a:rPr>
              <a:t>("Monday");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1400" b="1" kern="0" dirty="0" smtClean="0">
              <a:latin typeface="Courier New" pitchFamily="49" charset="0"/>
            </a:endParaRP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} else if (</a:t>
            </a:r>
            <a:r>
              <a:rPr lang="en-US" sz="1400" b="1" kern="0" dirty="0" err="1" smtClean="0">
                <a:latin typeface="Courier New" pitchFamily="49" charset="0"/>
              </a:rPr>
              <a:t>dayCode</a:t>
            </a:r>
            <a:r>
              <a:rPr lang="en-US" sz="1400" b="1" kern="0" dirty="0" smtClean="0">
                <a:latin typeface="Courier New" pitchFamily="49" charset="0"/>
              </a:rPr>
              <a:t> == 3) {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  </a:t>
            </a:r>
            <a:r>
              <a:rPr lang="en-US" sz="1400" b="1" kern="0" dirty="0" err="1" smtClean="0">
                <a:latin typeface="Courier New" pitchFamily="49" charset="0"/>
              </a:rPr>
              <a:t>System.out.println</a:t>
            </a:r>
            <a:r>
              <a:rPr lang="en-US" sz="1400" b="1" kern="0" dirty="0" smtClean="0">
                <a:latin typeface="Courier New" pitchFamily="49" charset="0"/>
              </a:rPr>
              <a:t>("Tuesday");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1400" b="1" kern="0" dirty="0" smtClean="0">
              <a:latin typeface="Courier New" pitchFamily="49" charset="0"/>
            </a:endParaRP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} else if (</a:t>
            </a:r>
            <a:r>
              <a:rPr lang="en-US" sz="1400" b="1" kern="0" dirty="0" err="1" smtClean="0">
                <a:latin typeface="Courier New" pitchFamily="49" charset="0"/>
              </a:rPr>
              <a:t>dayCode</a:t>
            </a:r>
            <a:r>
              <a:rPr lang="en-US" sz="1400" b="1" kern="0" dirty="0" smtClean="0">
                <a:latin typeface="Courier New" pitchFamily="49" charset="0"/>
              </a:rPr>
              <a:t> == 4) {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  </a:t>
            </a:r>
            <a:r>
              <a:rPr lang="en-US" sz="1400" b="1" kern="0" dirty="0" err="1" smtClean="0">
                <a:latin typeface="Courier New" pitchFamily="49" charset="0"/>
              </a:rPr>
              <a:t>System.out.println</a:t>
            </a:r>
            <a:r>
              <a:rPr lang="en-US" sz="1400" b="1" kern="0" dirty="0" smtClean="0">
                <a:latin typeface="Courier New" pitchFamily="49" charset="0"/>
              </a:rPr>
              <a:t>("Wednesday");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1400" b="1" kern="0" dirty="0" smtClean="0">
              <a:latin typeface="Courier New" pitchFamily="49" charset="0"/>
            </a:endParaRP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} else if (</a:t>
            </a:r>
            <a:r>
              <a:rPr lang="en-US" sz="1400" b="1" kern="0" dirty="0" err="1" smtClean="0">
                <a:latin typeface="Courier New" pitchFamily="49" charset="0"/>
              </a:rPr>
              <a:t>dayCode</a:t>
            </a:r>
            <a:r>
              <a:rPr lang="en-US" sz="1400" b="1" kern="0" dirty="0" smtClean="0">
                <a:latin typeface="Courier New" pitchFamily="49" charset="0"/>
              </a:rPr>
              <a:t> == 5) {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  </a:t>
            </a:r>
            <a:r>
              <a:rPr lang="en-US" sz="1400" b="1" kern="0" dirty="0" err="1" smtClean="0">
                <a:latin typeface="Courier New" pitchFamily="49" charset="0"/>
              </a:rPr>
              <a:t>System.out.println</a:t>
            </a:r>
            <a:r>
              <a:rPr lang="en-US" sz="1400" b="1" kern="0" dirty="0" smtClean="0">
                <a:latin typeface="Courier New" pitchFamily="49" charset="0"/>
              </a:rPr>
              <a:t>("Thursday");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1400" b="1" kern="0" dirty="0" smtClean="0">
              <a:latin typeface="Courier New" pitchFamily="49" charset="0"/>
            </a:endParaRP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} else if (</a:t>
            </a:r>
            <a:r>
              <a:rPr lang="en-US" sz="1400" b="1" kern="0" dirty="0" err="1" smtClean="0">
                <a:latin typeface="Courier New" pitchFamily="49" charset="0"/>
              </a:rPr>
              <a:t>dayCode</a:t>
            </a:r>
            <a:r>
              <a:rPr lang="en-US" sz="1400" b="1" kern="0" dirty="0" smtClean="0">
                <a:latin typeface="Courier New" pitchFamily="49" charset="0"/>
              </a:rPr>
              <a:t> == 6) {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  </a:t>
            </a:r>
            <a:r>
              <a:rPr lang="en-US" sz="1400" b="1" kern="0" dirty="0" err="1" smtClean="0">
                <a:latin typeface="Courier New" pitchFamily="49" charset="0"/>
              </a:rPr>
              <a:t>System.out.println</a:t>
            </a:r>
            <a:r>
              <a:rPr lang="en-US" sz="1400" b="1" kern="0" dirty="0" smtClean="0">
                <a:latin typeface="Courier New" pitchFamily="49" charset="0"/>
              </a:rPr>
              <a:t>("Friday");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1400" b="1" kern="0" dirty="0" smtClean="0">
              <a:latin typeface="Courier New" pitchFamily="49" charset="0"/>
            </a:endParaRP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} else if (</a:t>
            </a:r>
            <a:r>
              <a:rPr lang="en-US" sz="1400" b="1" kern="0" dirty="0" err="1" smtClean="0">
                <a:latin typeface="Courier New" pitchFamily="49" charset="0"/>
              </a:rPr>
              <a:t>dayCode</a:t>
            </a:r>
            <a:r>
              <a:rPr lang="en-US" sz="1400" b="1" kern="0" dirty="0" smtClean="0">
                <a:latin typeface="Courier New" pitchFamily="49" charset="0"/>
              </a:rPr>
              <a:t> == 7) {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  </a:t>
            </a:r>
            <a:r>
              <a:rPr lang="en-US" sz="1400" b="1" kern="0" dirty="0" err="1" smtClean="0">
                <a:latin typeface="Courier New" pitchFamily="49" charset="0"/>
              </a:rPr>
              <a:t>System.out.println</a:t>
            </a:r>
            <a:r>
              <a:rPr lang="en-US" sz="1400" b="1" kern="0" dirty="0" smtClean="0">
                <a:latin typeface="Courier New" pitchFamily="49" charset="0"/>
              </a:rPr>
              <a:t>("Saturday");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1400" b="1" kern="0" dirty="0" smtClean="0">
              <a:latin typeface="Courier New" pitchFamily="49" charset="0"/>
            </a:endParaRP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} else {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  </a:t>
            </a:r>
            <a:r>
              <a:rPr lang="en-US" sz="1400" b="1" kern="0" dirty="0" err="1" smtClean="0">
                <a:latin typeface="Courier New" pitchFamily="49" charset="0"/>
              </a:rPr>
              <a:t>System.out.println</a:t>
            </a:r>
            <a:r>
              <a:rPr lang="en-US" sz="1400" b="1" kern="0" dirty="0" smtClean="0">
                <a:latin typeface="Courier New" pitchFamily="49" charset="0"/>
              </a:rPr>
              <a:t>("invalid code);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105750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079-DF63-454E-A286-9B751A0EC25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latin typeface="Courier New" pitchFamily="49" charset="0"/>
              </a:rPr>
              <a:t>switch</a:t>
            </a:r>
            <a:r>
              <a:rPr lang="en-GB" b="1" smtClean="0">
                <a:latin typeface="Arial Unicode MS" pitchFamily="34" charset="-128"/>
              </a:rPr>
              <a:t>: </a:t>
            </a:r>
            <a:r>
              <a:rPr lang="en-GB" smtClean="0">
                <a:latin typeface="Arial Unicode MS" pitchFamily="34" charset="-128"/>
              </a:rPr>
              <a:t>Fall-Through Behavior</a:t>
            </a:r>
            <a:endParaRPr lang="en-US" smtClean="0">
              <a:latin typeface="Arial Unicode MS" pitchFamily="34" charset="-128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</a:rPr>
              <a:t>switch</a:t>
            </a:r>
            <a:r>
              <a:rPr lang="en-US" dirty="0" smtClean="0"/>
              <a:t> statement implements </a:t>
            </a:r>
            <a:r>
              <a:rPr lang="en-US" i="1" dirty="0" smtClean="0"/>
              <a:t>fall-through</a:t>
            </a:r>
            <a:r>
              <a:rPr lang="en-US" dirty="0" smtClean="0"/>
              <a:t> behavior.</a:t>
            </a:r>
          </a:p>
          <a:p>
            <a:pPr eaLnBrk="1" hangingPunct="1"/>
            <a:r>
              <a:rPr lang="en-US" dirty="0" smtClean="0"/>
              <a:t>More than one case can be associated with one statement list.</a:t>
            </a:r>
          </a:p>
          <a:p>
            <a:pPr eaLnBrk="1" hangingPunct="1"/>
            <a:r>
              <a:rPr lang="en-US" dirty="0" smtClean="0"/>
              <a:t>If only one list is to be executed, then that list must explicitly exit the switch using:</a:t>
            </a:r>
          </a:p>
          <a:p>
            <a:pPr lvl="1" eaLnBrk="1" hangingPunct="1"/>
            <a:r>
              <a:rPr lang="en-US" sz="2400" b="1" dirty="0" smtClean="0">
                <a:latin typeface="Courier New" pitchFamily="49" charset="0"/>
              </a:rPr>
              <a:t>break</a:t>
            </a:r>
          </a:p>
          <a:p>
            <a:pPr lvl="1" eaLnBrk="1" hangingPunct="1"/>
            <a:r>
              <a:rPr lang="en-US" sz="2400" b="1" dirty="0" smtClean="0">
                <a:latin typeface="Courier New" pitchFamily="49" charset="0"/>
              </a:rPr>
              <a:t>return</a:t>
            </a:r>
          </a:p>
          <a:p>
            <a:pPr lvl="1" eaLnBrk="1" hangingPunct="1"/>
            <a:r>
              <a:rPr lang="en-US" sz="2400" b="1" dirty="0" smtClean="0">
                <a:latin typeface="Courier New" pitchFamily="49" charset="0"/>
              </a:rPr>
              <a:t>throw</a:t>
            </a:r>
          </a:p>
          <a:p>
            <a:pPr lvl="1" eaLnBrk="1" hangingPunct="1"/>
            <a:r>
              <a:rPr lang="en-US" sz="2400" b="1" dirty="0" smtClean="0">
                <a:latin typeface="Courier New" pitchFamily="49" charset="0"/>
              </a:rPr>
              <a:t>exit</a:t>
            </a:r>
          </a:p>
        </p:txBody>
      </p:sp>
    </p:spTree>
    <p:extLst>
      <p:ext uri="{BB962C8B-B14F-4D97-AF65-F5344CB8AC3E}">
        <p14:creationId xmlns:p14="http://schemas.microsoft.com/office/powerpoint/2010/main" val="336487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64240-44A4-4271-9C21-490E3FFAC01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160" tIns="46080" rIns="92160" bIns="4608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latin typeface="Courier New" pitchFamily="49" charset="0"/>
              </a:rPr>
              <a:t>switch</a:t>
            </a:r>
            <a:r>
              <a:rPr lang="en-GB" b="1" dirty="0" smtClean="0">
                <a:latin typeface="Arial Unicode MS" pitchFamily="34" charset="-128"/>
              </a:rPr>
              <a:t>: </a:t>
            </a:r>
            <a:r>
              <a:rPr lang="en-GB" dirty="0" smtClean="0">
                <a:latin typeface="Arial Unicode MS" pitchFamily="34" charset="-128"/>
              </a:rPr>
              <a:t>Examples</a:t>
            </a:r>
          </a:p>
        </p:txBody>
      </p:sp>
      <p:sp>
        <p:nvSpPr>
          <p:cNvPr id="19460" name="AutoShape 7"/>
          <p:cNvSpPr>
            <a:spLocks noChangeArrowheads="1"/>
          </p:cNvSpPr>
          <p:nvPr/>
        </p:nvSpPr>
        <p:spPr bwMode="auto">
          <a:xfrm>
            <a:off x="454025" y="5486400"/>
            <a:ext cx="8688388" cy="989013"/>
          </a:xfrm>
          <a:prstGeom prst="roundRect">
            <a:avLst>
              <a:gd name="adj" fmla="val 15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5105400" cy="47244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switch (</a:t>
            </a:r>
            <a:r>
              <a:rPr lang="en-US" sz="1400" b="1" dirty="0" err="1" smtClean="0">
                <a:latin typeface="Courier New" pitchFamily="49" charset="0"/>
              </a:rPr>
              <a:t>dayCode</a:t>
            </a:r>
            <a:r>
              <a:rPr lang="en-US" sz="1400" b="1" dirty="0" smtClean="0">
                <a:latin typeface="Courier New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case 1: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("Sunday");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case 2: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("Monday");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case 3: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("Tuesday");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case 4: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("Wednesday");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case 5: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("Thursday");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case 6: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("Friday");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case 7: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("Saturday");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break;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default: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("invalid code");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400" b="1" dirty="0" smtClean="0">
                <a:latin typeface="Courier New" pitchFamily="49" charset="0"/>
              </a:rPr>
              <a:t>}</a:t>
            </a:r>
            <a:endParaRPr lang="en-US" sz="14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1400" dirty="0" smtClean="0">
              <a:latin typeface="Arial Unicode MS" pitchFamily="34" charset="-128"/>
            </a:endParaRPr>
          </a:p>
        </p:txBody>
      </p:sp>
      <p:sp>
        <p:nvSpPr>
          <p:cNvPr id="23" name="Rectangle 46"/>
          <p:cNvSpPr txBox="1">
            <a:spLocks noChangeArrowheads="1"/>
          </p:cNvSpPr>
          <p:nvPr/>
        </p:nvSpPr>
        <p:spPr bwMode="auto">
          <a:xfrm>
            <a:off x="4572000" y="13716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switch (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dayCode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case 1: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case 7: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System.out.println</a:t>
            </a:r>
            <a:r>
              <a:rPr lang="en-US" sz="1400" b="1" kern="0" dirty="0" smtClean="0">
                <a:latin typeface="Courier New" pitchFamily="49" charset="0"/>
              </a:rPr>
              <a:t>("weekend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");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break;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case 2: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case 3: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case 4: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case 5: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case 6: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System.out.println</a:t>
            </a:r>
            <a:r>
              <a:rPr lang="en-US" sz="1400" b="1" kern="0" dirty="0" smtClean="0">
                <a:latin typeface="Courier New" pitchFamily="49" charset="0"/>
              </a:rPr>
              <a:t>("weekday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");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  break;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1400" b="1" kern="0" dirty="0" smtClean="0">
                <a:latin typeface="Courier New" pitchFamily="49" charset="0"/>
              </a:rPr>
              <a:t>d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efault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:</a:t>
            </a: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</a:rPr>
              <a:t>("invalid code");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51016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2801862" cy="990600"/>
          </a:xfrm>
        </p:spPr>
        <p:txBody>
          <a:bodyPr/>
          <a:lstStyle/>
          <a:p>
            <a:r>
              <a:rPr lang="en-US" dirty="0" smtClean="0"/>
              <a:t>Execute!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000" y="1756296"/>
            <a:ext cx="267806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// value of y?</a:t>
            </a:r>
          </a:p>
          <a:p>
            <a:r>
              <a:rPr lang="en-US" dirty="0" smtClean="0">
                <a:latin typeface="Courier New"/>
                <a:cs typeface="Courier New"/>
              </a:rPr>
              <a:t>x = 3; </a:t>
            </a:r>
          </a:p>
          <a:p>
            <a:r>
              <a:rPr lang="en-US" dirty="0" smtClean="0">
                <a:latin typeface="Courier New"/>
                <a:cs typeface="Courier New"/>
              </a:rPr>
              <a:t>y = 3;</a:t>
            </a:r>
          </a:p>
          <a:p>
            <a:r>
              <a:rPr lang="en-US" dirty="0" smtClean="0">
                <a:latin typeface="Courier New"/>
                <a:cs typeface="Courier New"/>
              </a:rPr>
              <a:t>switch (x + 3){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case 6: y = 1;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default: y += 1;</a:t>
            </a:r>
          </a:p>
          <a:p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68510" y="533400"/>
            <a:ext cx="2801862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8510" y="1756296"/>
            <a:ext cx="323215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//Rewrite using switch  </a:t>
            </a:r>
          </a:p>
          <a:p>
            <a:r>
              <a:rPr lang="en-US" dirty="0" smtClean="0">
                <a:latin typeface="Courier New"/>
                <a:cs typeface="Courier New"/>
              </a:rPr>
              <a:t>if (a == 1){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x += 5; }</a:t>
            </a:r>
          </a:p>
          <a:p>
            <a:r>
              <a:rPr lang="en-US" dirty="0" smtClean="0">
                <a:latin typeface="Courier New"/>
                <a:cs typeface="Courier New"/>
              </a:rPr>
              <a:t>else if (a == 2) 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x += 10; }</a:t>
            </a:r>
          </a:p>
          <a:p>
            <a:r>
              <a:rPr lang="en-US" dirty="0" smtClean="0">
                <a:latin typeface="Courier New"/>
                <a:cs typeface="Courier New"/>
              </a:rPr>
              <a:t>else if (a == 3) 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x += 16; }</a:t>
            </a:r>
          </a:p>
          <a:p>
            <a:r>
              <a:rPr lang="en-US" dirty="0" smtClean="0">
                <a:latin typeface="Courier New"/>
                <a:cs typeface="Courier New"/>
              </a:rPr>
              <a:t>else if (a == 4) 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x += 34;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22486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EE936-791F-46CC-AF2B-7A0E2B930BC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160" tIns="46080" rIns="92160" bIns="4608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The </a:t>
            </a:r>
            <a:r>
              <a:rPr lang="en-GB" b="1" smtClean="0">
                <a:latin typeface="Courier New" pitchFamily="49" charset="0"/>
              </a:rPr>
              <a:t>while</a:t>
            </a:r>
            <a:r>
              <a:rPr lang="en-GB" smtClean="0"/>
              <a:t> Loop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3201988"/>
            <a:ext cx="5027613" cy="1903412"/>
            <a:chOff x="398" y="1104"/>
            <a:chExt cx="3167" cy="1199"/>
          </a:xfrm>
        </p:grpSpPr>
        <p:sp>
          <p:nvSpPr>
            <p:cNvPr id="25622" name="AutoShape 4"/>
            <p:cNvSpPr>
              <a:spLocks noChangeArrowheads="1"/>
            </p:cNvSpPr>
            <p:nvPr/>
          </p:nvSpPr>
          <p:spPr bwMode="auto">
            <a:xfrm>
              <a:off x="398" y="1104"/>
              <a:ext cx="3167" cy="1199"/>
            </a:xfrm>
            <a:prstGeom prst="roundRect">
              <a:avLst>
                <a:gd name="adj" fmla="val 8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Text Box 5"/>
            <p:cNvSpPr txBox="1">
              <a:spLocks noChangeArrowheads="1"/>
            </p:cNvSpPr>
            <p:nvPr/>
          </p:nvSpPr>
          <p:spPr bwMode="auto">
            <a:xfrm>
              <a:off x="398" y="1104"/>
              <a:ext cx="3167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 </a:t>
              </a:r>
              <a:r>
                <a:rPr lang="en-GB" sz="2000" b="1" dirty="0">
                  <a:latin typeface="Courier New" pitchFamily="49" charset="0"/>
                </a:rPr>
                <a:t>while (</a:t>
              </a:r>
              <a:r>
                <a:rPr lang="en-GB" sz="2000" b="1" i="1" u="sng" dirty="0">
                  <a:latin typeface="Courier New" pitchFamily="49" charset="0"/>
                </a:rPr>
                <a:t>condition</a:t>
              </a:r>
              <a:r>
                <a:rPr lang="en-GB" sz="2000" b="1" dirty="0" smtClean="0">
                  <a:latin typeface="Courier New" pitchFamily="49" charset="0"/>
                </a:rPr>
                <a:t>){</a:t>
              </a:r>
              <a:endParaRPr lang="en-GB" sz="2000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i="1" dirty="0">
                  <a:latin typeface="Courier New" pitchFamily="49" charset="0"/>
                </a:rPr>
                <a:t>    </a:t>
              </a:r>
              <a:r>
                <a:rPr lang="en-GB" sz="2000" b="1" i="1" u="sng" dirty="0" smtClean="0">
                  <a:latin typeface="Courier New" pitchFamily="49" charset="0"/>
                </a:rPr>
                <a:t>statement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i="1" dirty="0" smtClean="0">
                  <a:latin typeface="Courier New" pitchFamily="49" charset="0"/>
                </a:rPr>
                <a:t>  </a:t>
              </a:r>
              <a:r>
                <a:rPr lang="en-GB" sz="2000" b="1" dirty="0" smtClean="0">
                  <a:latin typeface="Courier New" pitchFamily="49" charset="0"/>
                </a:rPr>
                <a:t>}</a:t>
              </a:r>
              <a:endParaRPr lang="en-GB" sz="2000" b="1" i="1" u="sng" dirty="0">
                <a:latin typeface="Courier New" pitchFamily="49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641975" y="3276600"/>
            <a:ext cx="2433638" cy="684213"/>
            <a:chOff x="3554" y="2448"/>
            <a:chExt cx="1533" cy="431"/>
          </a:xfrm>
        </p:grpSpPr>
        <p:sp>
          <p:nvSpPr>
            <p:cNvPr id="25620" name="Freeform 11"/>
            <p:cNvSpPr>
              <a:spLocks noChangeArrowheads="1"/>
            </p:cNvSpPr>
            <p:nvPr/>
          </p:nvSpPr>
          <p:spPr bwMode="auto">
            <a:xfrm>
              <a:off x="3554" y="2448"/>
              <a:ext cx="1533" cy="431"/>
            </a:xfrm>
            <a:custGeom>
              <a:avLst/>
              <a:gdLst>
                <a:gd name="T0" fmla="*/ 766 w 6764"/>
                <a:gd name="T1" fmla="*/ 0 h 1906"/>
                <a:gd name="T2" fmla="*/ 1533 w 6764"/>
                <a:gd name="T3" fmla="*/ 215 h 1906"/>
                <a:gd name="T4" fmla="*/ 766 w 6764"/>
                <a:gd name="T5" fmla="*/ 431 h 1906"/>
                <a:gd name="T6" fmla="*/ 0 w 6764"/>
                <a:gd name="T7" fmla="*/ 215 h 1906"/>
                <a:gd name="T8" fmla="*/ 766 w 6764"/>
                <a:gd name="T9" fmla="*/ 0 h 19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64"/>
                <a:gd name="T16" fmla="*/ 0 h 1906"/>
                <a:gd name="T17" fmla="*/ 6764 w 6764"/>
                <a:gd name="T18" fmla="*/ 1906 h 19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64" h="1906">
                  <a:moveTo>
                    <a:pt x="3381" y="0"/>
                  </a:moveTo>
                  <a:lnTo>
                    <a:pt x="6763" y="952"/>
                  </a:lnTo>
                  <a:lnTo>
                    <a:pt x="3381" y="1905"/>
                  </a:lnTo>
                  <a:lnTo>
                    <a:pt x="0" y="952"/>
                  </a:lnTo>
                  <a:lnTo>
                    <a:pt x="3381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Text Box 12"/>
            <p:cNvSpPr txBox="1">
              <a:spLocks noChangeArrowheads="1"/>
            </p:cNvSpPr>
            <p:nvPr/>
          </p:nvSpPr>
          <p:spPr bwMode="auto">
            <a:xfrm>
              <a:off x="3975" y="2548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>
              <a:spAutoFit/>
            </a:bodyPr>
            <a:lstStyle/>
            <a:p>
              <a:pPr algn="ctr">
                <a:spcBef>
                  <a:spcPts val="413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>
                  <a:latin typeface="Tahoma" pitchFamily="34" charset="0"/>
                </a:rPr>
                <a:t>condition</a:t>
              </a:r>
            </a:p>
          </p:txBody>
        </p:sp>
      </p:grpSp>
      <p:cxnSp>
        <p:nvCxnSpPr>
          <p:cNvPr id="25606" name="AutoShape 13"/>
          <p:cNvCxnSpPr>
            <a:cxnSpLocks noChangeShapeType="1"/>
          </p:cNvCxnSpPr>
          <p:nvPr/>
        </p:nvCxnSpPr>
        <p:spPr bwMode="auto">
          <a:xfrm>
            <a:off x="6859588" y="2819400"/>
            <a:ext cx="0" cy="4572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  <p:cxnSp>
        <p:nvCxnSpPr>
          <p:cNvPr id="25607" name="AutoShape 17"/>
          <p:cNvCxnSpPr>
            <a:cxnSpLocks noChangeShapeType="1"/>
          </p:cNvCxnSpPr>
          <p:nvPr/>
        </p:nvCxnSpPr>
        <p:spPr bwMode="auto">
          <a:xfrm>
            <a:off x="6859588" y="3962400"/>
            <a:ext cx="0" cy="533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  <p:sp>
        <p:nvSpPr>
          <p:cNvPr id="25608" name="Text Box 18"/>
          <p:cNvSpPr txBox="1">
            <a:spLocks noChangeArrowheads="1"/>
          </p:cNvSpPr>
          <p:nvPr/>
        </p:nvSpPr>
        <p:spPr bwMode="auto">
          <a:xfrm>
            <a:off x="5097463" y="3200400"/>
            <a:ext cx="754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</a:rPr>
              <a:t>False</a:t>
            </a:r>
          </a:p>
        </p:txBody>
      </p:sp>
      <p:sp>
        <p:nvSpPr>
          <p:cNvPr id="25609" name="Text Box 19"/>
          <p:cNvSpPr txBox="1">
            <a:spLocks noChangeArrowheads="1"/>
          </p:cNvSpPr>
          <p:nvPr/>
        </p:nvSpPr>
        <p:spPr bwMode="auto">
          <a:xfrm>
            <a:off x="6892925" y="3962400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</a:rPr>
              <a:t>True</a:t>
            </a:r>
          </a:p>
        </p:txBody>
      </p:sp>
      <p:cxnSp>
        <p:nvCxnSpPr>
          <p:cNvPr id="25610" name="AutoShape 20"/>
          <p:cNvCxnSpPr>
            <a:cxnSpLocks noChangeShapeType="1"/>
            <a:stCxn id="25620" idx="3"/>
            <a:endCxn id="25612" idx="0"/>
          </p:cNvCxnSpPr>
          <p:nvPr/>
        </p:nvCxnSpPr>
        <p:spPr bwMode="auto">
          <a:xfrm rot="10800000" flipH="1" flipV="1">
            <a:off x="5641975" y="3617913"/>
            <a:ext cx="1292225" cy="2401887"/>
          </a:xfrm>
          <a:prstGeom prst="bentConnector4">
            <a:avLst>
              <a:gd name="adj1" fmla="val -17690"/>
              <a:gd name="adj2" fmla="val 72968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15938" y="4343400"/>
            <a:ext cx="4722812" cy="1190625"/>
            <a:chOff x="325" y="2640"/>
            <a:chExt cx="2975" cy="750"/>
          </a:xfrm>
        </p:grpSpPr>
        <p:sp>
          <p:nvSpPr>
            <p:cNvPr id="25618" name="AutoShape 22"/>
            <p:cNvSpPr>
              <a:spLocks noChangeArrowheads="1"/>
            </p:cNvSpPr>
            <p:nvPr/>
          </p:nvSpPr>
          <p:spPr bwMode="auto">
            <a:xfrm>
              <a:off x="325" y="2640"/>
              <a:ext cx="2975" cy="750"/>
            </a:xfrm>
            <a:prstGeom prst="roundRect">
              <a:avLst>
                <a:gd name="adj" fmla="val 13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Text Box 23"/>
            <p:cNvSpPr txBox="1">
              <a:spLocks noChangeArrowheads="1"/>
            </p:cNvSpPr>
            <p:nvPr/>
          </p:nvSpPr>
          <p:spPr bwMode="auto">
            <a:xfrm>
              <a:off x="325" y="2640"/>
              <a:ext cx="29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2400">
                <a:latin typeface="Times New Roman" pitchFamily="18" charset="0"/>
              </a:endParaRPr>
            </a:p>
          </p:txBody>
        </p:sp>
      </p:grpSp>
      <p:sp>
        <p:nvSpPr>
          <p:cNvPr id="25612" name="Rectangle 25"/>
          <p:cNvSpPr>
            <a:spLocks noChangeArrowheads="1"/>
          </p:cNvSpPr>
          <p:nvPr/>
        </p:nvSpPr>
        <p:spPr bwMode="auto">
          <a:xfrm>
            <a:off x="6553200" y="60198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  <a:noFill/>
        </p:spPr>
        <p:txBody>
          <a:bodyPr/>
          <a:lstStyle/>
          <a:p>
            <a:pPr eaLnBrk="1" hangingPunct="1">
              <a:buFont typeface="Arial" pitchFamily="34" charset="0"/>
              <a:buChar char=" "/>
            </a:pPr>
            <a:r>
              <a:rPr lang="en-US" smtClean="0"/>
              <a:t>A </a:t>
            </a:r>
            <a:r>
              <a:rPr lang="en-US" b="1" smtClean="0">
                <a:latin typeface="Courier New" pitchFamily="49" charset="0"/>
              </a:rPr>
              <a:t>while</a:t>
            </a:r>
            <a:r>
              <a:rPr lang="en-US" smtClean="0"/>
              <a:t> loop executes a statement based on a boolean condition.</a:t>
            </a:r>
          </a:p>
        </p:txBody>
      </p:sp>
      <p:cxnSp>
        <p:nvCxnSpPr>
          <p:cNvPr id="25614" name="AutoShape 27"/>
          <p:cNvCxnSpPr>
            <a:cxnSpLocks noChangeShapeType="1"/>
            <a:stCxn id="25617" idx="3"/>
            <a:endCxn id="25620" idx="1"/>
          </p:cNvCxnSpPr>
          <p:nvPr/>
        </p:nvCxnSpPr>
        <p:spPr bwMode="auto">
          <a:xfrm flipV="1">
            <a:off x="7469188" y="3617913"/>
            <a:ext cx="606425" cy="1182687"/>
          </a:xfrm>
          <a:prstGeom prst="bentConnector3">
            <a:avLst>
              <a:gd name="adj1" fmla="val 1374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022975" y="4495800"/>
            <a:ext cx="1671638" cy="608013"/>
            <a:chOff x="3794" y="3216"/>
            <a:chExt cx="1053" cy="383"/>
          </a:xfrm>
        </p:grpSpPr>
        <p:sp>
          <p:nvSpPr>
            <p:cNvPr id="25616" name="AutoShape 15"/>
            <p:cNvSpPr>
              <a:spLocks noChangeArrowheads="1"/>
            </p:cNvSpPr>
            <p:nvPr/>
          </p:nvSpPr>
          <p:spPr bwMode="auto">
            <a:xfrm>
              <a:off x="3794" y="3216"/>
              <a:ext cx="1053" cy="383"/>
            </a:xfrm>
            <a:prstGeom prst="roundRect">
              <a:avLst>
                <a:gd name="adj" fmla="val 259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Text Box 16"/>
            <p:cNvSpPr txBox="1">
              <a:spLocks noChangeArrowheads="1"/>
            </p:cNvSpPr>
            <p:nvPr/>
          </p:nvSpPr>
          <p:spPr bwMode="auto">
            <a:xfrm>
              <a:off x="3936" y="3292"/>
              <a:ext cx="7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>
              <a:spAutoFit/>
            </a:bodyPr>
            <a:lstStyle/>
            <a:p>
              <a:pPr algn="ctr">
                <a:spcBef>
                  <a:spcPts val="413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i="1">
                  <a:latin typeface="Tahoma" pitchFamily="34" charset="0"/>
                </a:rPr>
                <a:t>Statement</a:t>
              </a:r>
              <a:endParaRPr lang="en-GB" i="1" baseline="-25000"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53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51652</TotalTime>
  <Words>2083</Words>
  <Application>Microsoft Macintosh PowerPoint</Application>
  <PresentationFormat>On-screen Show (4:3)</PresentationFormat>
  <Paragraphs>428</Paragraphs>
  <Slides>30</Slides>
  <Notes>26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Java</vt:lpstr>
      <vt:lpstr>Objectives</vt:lpstr>
      <vt:lpstr>The switch Statement</vt:lpstr>
      <vt:lpstr>switch: Syntax and Behavior</vt:lpstr>
      <vt:lpstr>switch &amp; if: Examples</vt:lpstr>
      <vt:lpstr>switch: Fall-Through Behavior</vt:lpstr>
      <vt:lpstr>switch: Examples</vt:lpstr>
      <vt:lpstr>Execute!</vt:lpstr>
      <vt:lpstr>The while Loop</vt:lpstr>
      <vt:lpstr>The do-while Loop</vt:lpstr>
      <vt:lpstr>do-while: Example</vt:lpstr>
      <vt:lpstr>Execute!</vt:lpstr>
      <vt:lpstr>Execute!</vt:lpstr>
      <vt:lpstr>Introduction</vt:lpstr>
      <vt:lpstr>Example: Factorial</vt:lpstr>
      <vt:lpstr>Preliminary Analysis</vt:lpstr>
      <vt:lpstr>An Alternate Analysis</vt:lpstr>
      <vt:lpstr>The Mechanics of Recursion</vt:lpstr>
      <vt:lpstr>PowerPoint Presentation</vt:lpstr>
      <vt:lpstr>PowerPoint Presentation</vt:lpstr>
      <vt:lpstr>Implementation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Implementation</vt:lpstr>
      <vt:lpstr>Algorithm Analysis</vt:lpstr>
      <vt:lpstr>Analysis (cont.)</vt:lpstr>
      <vt:lpstr>Graphical 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&amp; Java</dc:title>
  <dc:creator>Serita Nelesen</dc:creator>
  <cp:lastModifiedBy>Serita Nelesen</cp:lastModifiedBy>
  <cp:revision>237</cp:revision>
  <cp:lastPrinted>2012-04-23T15:22:23Z</cp:lastPrinted>
  <dcterms:created xsi:type="dcterms:W3CDTF">2011-08-22T19:36:31Z</dcterms:created>
  <dcterms:modified xsi:type="dcterms:W3CDTF">2012-04-23T15:22:28Z</dcterms:modified>
</cp:coreProperties>
</file>