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7"/>
  </p:notesMasterIdLst>
  <p:sldIdLst>
    <p:sldId id="294" r:id="rId2"/>
    <p:sldId id="308" r:id="rId3"/>
    <p:sldId id="310" r:id="rId4"/>
    <p:sldId id="309" r:id="rId5"/>
    <p:sldId id="315" r:id="rId6"/>
    <p:sldId id="320" r:id="rId7"/>
    <p:sldId id="311" r:id="rId8"/>
    <p:sldId id="316" r:id="rId9"/>
    <p:sldId id="317" r:id="rId10"/>
    <p:sldId id="318" r:id="rId11"/>
    <p:sldId id="319" r:id="rId12"/>
    <p:sldId id="312" r:id="rId13"/>
    <p:sldId id="321" r:id="rId14"/>
    <p:sldId id="322" r:id="rId15"/>
    <p:sldId id="32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04" autoAdjust="0"/>
  </p:normalViewPr>
  <p:slideViewPr>
    <p:cSldViewPr snapToGrid="0" snapToObjects="1">
      <p:cViewPr varScale="1">
        <p:scale>
          <a:sx n="77" d="100"/>
          <a:sy n="77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DAE31-C65C-428E-810F-A6570EB26D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of the “interesting” operations we would like to perform are not pre-defined.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EC979-269C-4AE9-B145-6835B3242E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Scope is the range of places where a particular variable is valid/known.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3F7AA-A4BD-4EBC-9766-6CD1C04939D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c04methods:lecture/</a:t>
            </a:r>
            <a:r>
              <a:rPr lang="en-US" dirty="0" err="1" smtClean="0"/>
              <a:t>computeDistance</a:t>
            </a:r>
            <a:endParaRPr lang="en-US" smtClean="0"/>
          </a:p>
          <a:p>
            <a:endParaRPr lang="en-US" smtClean="0"/>
          </a:p>
          <a:p>
            <a:r>
              <a:rPr lang="en-US" dirty="0" smtClean="0"/>
              <a:t>Identifiers and </a:t>
            </a:r>
            <a:r>
              <a:rPr lang="en-US" b="1" dirty="0" smtClean="0"/>
              <a:t>scope </a:t>
            </a:r>
            <a:r>
              <a:rPr lang="en-US" b="0" dirty="0" smtClean="0"/>
              <a:t>with respect to parameters.</a:t>
            </a:r>
            <a:r>
              <a:rPr lang="en-US" b="0" baseline="0" dirty="0" smtClean="0"/>
              <a:t> </a:t>
            </a:r>
            <a:r>
              <a:rPr lang="en-US" dirty="0" smtClean="0"/>
              <a:t>Note the following things:</a:t>
            </a:r>
          </a:p>
          <a:p>
            <a:pPr>
              <a:buFontTx/>
              <a:buChar char="-"/>
            </a:pPr>
            <a:r>
              <a:rPr lang="en-US" baseline="0" dirty="0" smtClean="0"/>
              <a:t> Parameters can have different names from their arguments (e.g., x &amp; y in </a:t>
            </a:r>
            <a:r>
              <a:rPr lang="en-US" baseline="0" dirty="0" err="1" smtClean="0"/>
              <a:t>drawCircle</a:t>
            </a:r>
            <a:r>
              <a:rPr lang="en-US" baseline="0" dirty="0" smtClean="0"/>
              <a:t>());</a:t>
            </a:r>
          </a:p>
          <a:p>
            <a:pPr>
              <a:buFontTx/>
              <a:buChar char="-"/>
            </a:pPr>
            <a:r>
              <a:rPr lang="en-US" baseline="0" dirty="0" smtClean="0"/>
              <a:t> The same identifier can refer to different variable values in different scopes (e.g., x and y in </a:t>
            </a:r>
            <a:r>
              <a:rPr lang="en-US" baseline="0" dirty="0" err="1" smtClean="0"/>
              <a:t>drawCircle</a:t>
            </a:r>
            <a:r>
              <a:rPr lang="en-US" baseline="0" dirty="0" smtClean="0"/>
              <a:t>() and </a:t>
            </a:r>
            <a:r>
              <a:rPr lang="en-US" baseline="0" dirty="0" err="1" smtClean="0"/>
              <a:t>computeDistance</a:t>
            </a:r>
            <a:r>
              <a:rPr lang="en-US" baseline="0" dirty="0" smtClean="0"/>
              <a:t>());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number of bacteria = N e^(</a:t>
            </a:r>
            <a:r>
              <a:rPr lang="en-US" baseline="0" dirty="0" err="1" smtClean="0"/>
              <a:t>kt</a:t>
            </a:r>
            <a:r>
              <a:rPr lang="en-US" baseline="0" dirty="0" smtClean="0"/>
              <a:t>) where N is initial population, k is a rate constant and t is time.  Approximate e by 2.71828183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7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where each variable is (un)defined.</a:t>
            </a:r>
          </a:p>
          <a:p>
            <a:r>
              <a:rPr lang="en-US" baseline="0" dirty="0" smtClean="0"/>
              <a:t>Draw on the board how each variable changes values.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Highlight use of </a:t>
            </a:r>
            <a:r>
              <a:rPr lang="en-US" baseline="0" dirty="0" err="1" smtClean="0"/>
              <a:t>noLoop</a:t>
            </a:r>
            <a:r>
              <a:rPr lang="en-US" baseline="0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DC489-139E-472D-8715-683EB358AC5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the flow of 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88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51070-C587-4B33-A3E4-B68A732E96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If the method doesn’t return any value, you can either</a:t>
            </a:r>
            <a:r>
              <a:rPr lang="en-US" baseline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say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return;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with no expression;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leave out the return (which is what we’ve been doing).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the data/control</a:t>
            </a:r>
            <a:r>
              <a:rPr lang="en-US" baseline="0" dirty="0" smtClean="0"/>
              <a:t> flow for this method call with parameters and return value. </a:t>
            </a:r>
          </a:p>
          <a:p>
            <a:r>
              <a:rPr lang="en-US" baseline="0" dirty="0" smtClean="0"/>
              <a:t>See the similar figure in the text.</a:t>
            </a:r>
          </a:p>
          <a:p>
            <a:r>
              <a:rPr lang="en-US" baseline="0" dirty="0" smtClean="0"/>
              <a:t>Note that </a:t>
            </a:r>
            <a:r>
              <a:rPr lang="en-US" baseline="0" dirty="0" err="1" smtClean="0"/>
              <a:t>computeDistance</a:t>
            </a:r>
            <a:r>
              <a:rPr lang="en-US" baseline="0" dirty="0" smtClean="0"/>
              <a:t>() “receives from its calling program” two sets of coordinates and “returns” the Euclidian distance between them.</a:t>
            </a:r>
          </a:p>
          <a:p>
            <a:r>
              <a:rPr lang="en-US" baseline="0" dirty="0" smtClean="0"/>
              <a:t>Note also that Processing already has a dist() method that we could use here. This is just a simple illustration.</a:t>
            </a:r>
          </a:p>
          <a:p>
            <a:r>
              <a:rPr lang="en-US" baseline="0" dirty="0" smtClean="0"/>
              <a:t>Reiterate how this method achieves all of the purposes we identified for writing methods: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dirty="0" smtClean="0"/>
              <a:t> Modularize the program;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dirty="0" smtClean="0"/>
              <a:t> Create helpful procedural abstractions;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dirty="0" smtClean="0"/>
              <a:t> Improve readability;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dirty="0" smtClean="0"/>
              <a:t> Encourage reuse.</a:t>
            </a:r>
          </a:p>
          <a:p>
            <a:endParaRPr lang="en-US" baseline="0" dirty="0" smtClean="0"/>
          </a:p>
          <a:p>
            <a:r>
              <a:rPr lang="en-US" dirty="0" smtClean="0"/>
              <a:t>WRITE</a:t>
            </a:r>
            <a:r>
              <a:rPr lang="en-US" baseline="0" dirty="0" smtClean="0"/>
              <a:t> a method: wages given hours worked and hourly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general, don’t state the obvious.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sketch documentation contains the purpose of the sketch code, the author and the date.</a:t>
            </a:r>
          </a:p>
          <a:p>
            <a:r>
              <a:rPr lang="en-US" baseline="0" dirty="0" smtClean="0"/>
              <a:t>This documentation documents the method, using the </a:t>
            </a:r>
            <a:r>
              <a:rPr lang="en-US" baseline="0" dirty="0" err="1" smtClean="0"/>
              <a:t>JavaDoc</a:t>
            </a:r>
            <a:r>
              <a:rPr lang="en-US" baseline="0" dirty="0" smtClean="0"/>
              <a:t> format we’ve used in previous examples.</a:t>
            </a:r>
          </a:p>
          <a:p>
            <a:r>
              <a:rPr lang="en-US" baseline="0" dirty="0" smtClean="0"/>
              <a:t>The API spec for this method can be generated from this documentation.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724400"/>
          </a:xfrm>
        </p:spPr>
        <p:txBody>
          <a:bodyPr/>
          <a:lstStyle/>
          <a:p>
            <a:r>
              <a:rPr lang="en-US" dirty="0" smtClean="0"/>
              <a:t>If we expect other programmers to use our methods, we need to document them clearly.</a:t>
            </a:r>
          </a:p>
          <a:p>
            <a:r>
              <a:rPr lang="en-US" dirty="0" smtClean="0"/>
              <a:t>Document the purpose and assumptions of each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4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A2C9A-4148-42D0-B5EE-45753C2AC5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8854" y="631855"/>
            <a:ext cx="8806556" cy="4370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Compute the Euclidean distance from (x, y) to (x2, y2).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(This partially re-implements Processing's dist() method).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the x coordinate of position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 the y coordinate of position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x2 the x coordinate of position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y2 the y coordinate of position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@return the distance from (x, y) to (x2, y2)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x, float y, float x2, float y2)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dx = x - x2;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 - y2;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2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888B-A674-4436-BFB2-B999E43090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Scope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identifiers have a scope.</a:t>
            </a:r>
          </a:p>
          <a:p>
            <a:pPr eaLnBrk="1" hangingPunct="1"/>
            <a:r>
              <a:rPr lang="en-US" dirty="0" smtClean="0"/>
              <a:t>An identifier can be reused to identify two different variables but only one will be visible at any time.</a:t>
            </a:r>
          </a:p>
          <a:p>
            <a:pPr eaLnBrk="1" hangingPunct="1"/>
            <a:r>
              <a:rPr lang="en-US" dirty="0" smtClean="0"/>
              <a:t>Scoping rules:</a:t>
            </a:r>
          </a:p>
          <a:p>
            <a:pPr lvl="1" eaLnBrk="1" hangingPunct="1"/>
            <a:r>
              <a:rPr lang="en-US" dirty="0" smtClean="0"/>
              <a:t>Variables are in scope from where they are declared to end of that block.</a:t>
            </a:r>
          </a:p>
          <a:p>
            <a:pPr lvl="1" eaLnBrk="1" hangingPunct="1"/>
            <a:r>
              <a:rPr lang="en-US" dirty="0" smtClean="0"/>
              <a:t>Parameters are in scope throughout the method in which they are declared.</a:t>
            </a:r>
          </a:p>
        </p:txBody>
      </p:sp>
    </p:spTree>
    <p:extLst>
      <p:ext uri="{BB962C8B-B14F-4D97-AF65-F5344CB8AC3E}">
        <p14:creationId xmlns:p14="http://schemas.microsoft.com/office/powerpoint/2010/main" val="95122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FF0C-CDB9-4E4F-856F-A346606B8BD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95264" y="656364"/>
            <a:ext cx="8640126" cy="5601533"/>
          </a:xfrm>
          <a:prstGeom prst="rect">
            <a:avLst/>
          </a:prstGeom>
          <a:noFill/>
          <a:ln w="2540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700" dirty="0" smtClean="0">
              <a:latin typeface="Courier New" pitchFamily="49" charset="0"/>
            </a:endParaRPr>
          </a:p>
          <a:p>
            <a:endParaRPr lang="en-US" sz="1700" dirty="0">
              <a:latin typeface="Courier New" pitchFamily="49" charset="0"/>
            </a:endParaRPr>
          </a:p>
          <a:p>
            <a:endParaRPr lang="en-US" sz="1700" dirty="0" smtClean="0">
              <a:latin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</a:rPr>
              <a:t>void setup() { </a:t>
            </a:r>
          </a:p>
          <a:p>
            <a:r>
              <a:rPr lang="en-US" sz="1700" b="1" dirty="0" smtClean="0">
                <a:latin typeface="Courier New" pitchFamily="49" charset="0"/>
              </a:rPr>
              <a:t>  ...  // missing code</a:t>
            </a:r>
          </a:p>
          <a:p>
            <a:r>
              <a:rPr lang="en-US" sz="1700" b="1" dirty="0" smtClean="0">
                <a:latin typeface="Courier New" pitchFamily="49" charset="0"/>
              </a:rPr>
              <a:t>  float </a:t>
            </a:r>
            <a:r>
              <a:rPr lang="en-US" sz="17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diameter </a:t>
            </a:r>
            <a:r>
              <a:rPr lang="en-US" sz="1700" b="1" dirty="0" smtClean="0">
                <a:latin typeface="Courier New" pitchFamily="49" charset="0"/>
              </a:rPr>
              <a:t>= 2 * </a:t>
            </a:r>
            <a:r>
              <a:rPr lang="en-US" sz="1700" b="1" dirty="0" err="1" smtClean="0">
                <a:latin typeface="Courier New" pitchFamily="49" charset="0"/>
              </a:rPr>
              <a:t>computeDistance</a:t>
            </a:r>
            <a:r>
              <a:rPr lang="en-US" sz="1700" b="1" dirty="0" smtClean="0">
                <a:latin typeface="Courier New" pitchFamily="49" charset="0"/>
              </a:rPr>
              <a:t>(</a:t>
            </a:r>
            <a:r>
              <a:rPr lang="en-US" sz="17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midpointX</a:t>
            </a:r>
            <a:r>
              <a:rPr lang="en-US" sz="1700" b="1" dirty="0" smtClean="0">
                <a:latin typeface="Courier New" pitchFamily="49" charset="0"/>
              </a:rPr>
              <a:t>, </a:t>
            </a:r>
            <a:r>
              <a:rPr lang="en-US" sz="17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midpointY</a:t>
            </a:r>
            <a:r>
              <a:rPr lang="en-US" sz="1700" b="1" dirty="0" smtClean="0">
                <a:latin typeface="Courier New" pitchFamily="49" charset="0"/>
              </a:rPr>
              <a:t>,               				                         </a:t>
            </a:r>
            <a:r>
              <a:rPr lang="en-US" sz="1700" b="1" dirty="0" err="1" smtClean="0">
                <a:latin typeface="Courier New" pitchFamily="49" charset="0"/>
              </a:rPr>
              <a:t>randomX</a:t>
            </a:r>
            <a:r>
              <a:rPr lang="en-US" sz="1700" b="1" dirty="0" smtClean="0">
                <a:latin typeface="Courier New" pitchFamily="49" charset="0"/>
              </a:rPr>
              <a:t>, </a:t>
            </a:r>
            <a:r>
              <a:rPr lang="en-US" sz="1700" b="1" dirty="0" err="1" smtClean="0">
                <a:latin typeface="Courier New" pitchFamily="49" charset="0"/>
              </a:rPr>
              <a:t>randomY</a:t>
            </a:r>
            <a:r>
              <a:rPr lang="en-US" sz="1700" b="1" dirty="0" smtClean="0">
                <a:latin typeface="Courier New" pitchFamily="49" charset="0"/>
              </a:rPr>
              <a:t>);</a:t>
            </a:r>
          </a:p>
          <a:p>
            <a:r>
              <a:rPr lang="en-US" sz="1700" b="1" dirty="0" smtClean="0">
                <a:latin typeface="Courier New" pitchFamily="49" charset="0"/>
              </a:rPr>
              <a:t>  fill(255);</a:t>
            </a:r>
          </a:p>
          <a:p>
            <a:r>
              <a:rPr lang="en-US" sz="1700" b="1" dirty="0" smtClean="0">
                <a:latin typeface="Courier New" pitchFamily="49" charset="0"/>
              </a:rPr>
              <a:t>  </a:t>
            </a:r>
            <a:r>
              <a:rPr lang="en-US" sz="1700" b="1" dirty="0" err="1" smtClean="0">
                <a:latin typeface="Courier New" pitchFamily="49" charset="0"/>
              </a:rPr>
              <a:t>drawCircle</a:t>
            </a:r>
            <a:r>
              <a:rPr lang="en-US" sz="1700" b="1" dirty="0" smtClean="0">
                <a:latin typeface="Courier New" pitchFamily="49" charset="0"/>
              </a:rPr>
              <a:t>(</a:t>
            </a:r>
            <a:r>
              <a:rPr lang="en-US" sz="17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midpointX</a:t>
            </a:r>
            <a:r>
              <a:rPr lang="en-US" sz="1700" b="1" dirty="0" smtClean="0">
                <a:latin typeface="Courier New" pitchFamily="49" charset="0"/>
              </a:rPr>
              <a:t>, </a:t>
            </a:r>
            <a:r>
              <a:rPr lang="en-US" sz="17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midpointZxzY</a:t>
            </a:r>
            <a:r>
              <a:rPr lang="en-US" sz="1700" b="1" dirty="0" smtClean="0">
                <a:latin typeface="Courier New" pitchFamily="49" charset="0"/>
              </a:rPr>
              <a:t>, </a:t>
            </a:r>
            <a:r>
              <a:rPr lang="en-US" sz="17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ourier New" pitchFamily="49" charset="0"/>
              </a:rPr>
              <a:t>diameter</a:t>
            </a:r>
            <a:r>
              <a:rPr lang="en-US" sz="1700" b="1" dirty="0" smtClean="0">
                <a:latin typeface="Courier New" pitchFamily="49" charset="0"/>
              </a:rPr>
              <a:t>);</a:t>
            </a:r>
          </a:p>
          <a:p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endParaRPr lang="en-US" sz="1700" b="1" dirty="0" smtClean="0">
              <a:latin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drawCircle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diameter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ellipse(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diameter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diameter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y2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7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y2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266702" y="1439333"/>
            <a:ext cx="8328658" cy="1863937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252414" y="3498529"/>
            <a:ext cx="8365806" cy="879161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230" y="4529485"/>
            <a:ext cx="8384850" cy="1569660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8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to any method</a:t>
            </a:r>
          </a:p>
          <a:p>
            <a:r>
              <a:rPr lang="en-US" dirty="0" smtClean="0"/>
              <a:t>Can be used throughout the program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66" y="2510516"/>
            <a:ext cx="8995833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final float E = 2.71828183;</a:t>
            </a:r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void setup() { 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initialPopulation</a:t>
            </a:r>
            <a:r>
              <a:rPr lang="en-US" b="1" dirty="0" smtClean="0">
                <a:latin typeface="Courier New" pitchFamily="49" charset="0"/>
              </a:rPr>
              <a:t> = 20;</a:t>
            </a:r>
          </a:p>
          <a:p>
            <a:r>
              <a:rPr lang="en-US" b="1" dirty="0" smtClean="0">
                <a:latin typeface="Courier New" pitchFamily="49" charset="0"/>
              </a:rPr>
              <a:t>  float </a:t>
            </a:r>
            <a:r>
              <a:rPr lang="en-US" b="1" dirty="0" err="1" smtClean="0">
                <a:latin typeface="Courier New" pitchFamily="49" charset="0"/>
              </a:rPr>
              <a:t>rateConst</a:t>
            </a:r>
            <a:r>
              <a:rPr lang="en-US" b="1" dirty="0" smtClean="0">
                <a:latin typeface="Courier New" pitchFamily="49" charset="0"/>
              </a:rPr>
              <a:t> = 2.3;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float hours;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println</a:t>
            </a:r>
            <a:r>
              <a:rPr lang="en-US" b="1" dirty="0" smtClean="0">
                <a:latin typeface="Courier New" pitchFamily="49" charset="0"/>
              </a:rPr>
              <a:t>(“The number of bacteria after “ + hours + 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    “ hours will be: “ + 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     </a:t>
            </a:r>
            <a:r>
              <a:rPr lang="en-US" b="1" dirty="0" err="1" smtClean="0">
                <a:latin typeface="Courier New" pitchFamily="49" charset="0"/>
              </a:rPr>
              <a:t>computePopulation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initialPopulation</a:t>
            </a:r>
            <a:r>
              <a:rPr lang="en-US" b="1" dirty="0" smtClean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						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</a:rPr>
              <a:t>rateConst</a:t>
            </a:r>
            <a:r>
              <a:rPr lang="en-US" b="1" dirty="0" smtClean="0">
                <a:latin typeface="Courier New" pitchFamily="49" charset="0"/>
              </a:rPr>
              <a:t>, hours));</a:t>
            </a:r>
          </a:p>
          <a:p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</a:rPr>
              <a:t>computePopulation</a:t>
            </a:r>
            <a:r>
              <a:rPr lang="en-US" b="1" dirty="0" smtClean="0">
                <a:latin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initPop</a:t>
            </a:r>
            <a:r>
              <a:rPr lang="en-US" b="1" dirty="0" smtClean="0">
                <a:latin typeface="Courier New" pitchFamily="49" charset="0"/>
              </a:rPr>
              <a:t>, float rate, float hours){</a:t>
            </a:r>
          </a:p>
          <a:p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</a:rPr>
              <a:t>initPop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</a:rPr>
              <a:t>(E, rate * hours);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66" y="5778500"/>
            <a:ext cx="8995833" cy="979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0684" y="1600200"/>
            <a:ext cx="4522449" cy="4724400"/>
          </a:xfrm>
        </p:spPr>
        <p:txBody>
          <a:bodyPr/>
          <a:lstStyle/>
          <a:p>
            <a:r>
              <a:rPr lang="en-US" dirty="0" smtClean="0"/>
              <a:t>What does this code do?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A2C9A-4148-42D0-B5EE-45753C2AC5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46649" y="506232"/>
            <a:ext cx="2301807" cy="6217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/>
              <a:t>int</a:t>
            </a:r>
            <a:r>
              <a:rPr lang="en-US" dirty="0" smtClean="0"/>
              <a:t> z;</a:t>
            </a:r>
          </a:p>
          <a:p>
            <a:r>
              <a:rPr lang="en-US" dirty="0" smtClean="0"/>
              <a:t>void setup(){</a:t>
            </a:r>
          </a:p>
          <a:p>
            <a:r>
              <a:rPr lang="en-US" dirty="0"/>
              <a:t> </a:t>
            </a:r>
            <a:r>
              <a:rPr lang="en-US" dirty="0" smtClean="0"/>
              <a:t>  z = 10;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}</a:t>
            </a:r>
          </a:p>
          <a:p>
            <a:r>
              <a:rPr lang="en-US" dirty="0" smtClean="0"/>
              <a:t>void draw(){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noLoop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=2;</a:t>
            </a:r>
          </a:p>
          <a:p>
            <a:r>
              <a:rPr lang="en-US" dirty="0" smtClean="0"/>
              <a:t>   println(sub1(x, </a:t>
            </a:r>
            <a:r>
              <a:rPr lang="en-US" dirty="0" err="1" smtClean="0"/>
              <a:t>y</a:t>
            </a:r>
            <a:r>
              <a:rPr lang="en-US" dirty="0" smtClean="0"/>
              <a:t>));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sub1 (</a:t>
            </a:r>
            <a:r>
              <a:rPr lang="en-US" dirty="0" err="1" smtClean="0"/>
              <a:t>int</a:t>
            </a:r>
            <a:r>
              <a:rPr lang="en-US" dirty="0" smtClean="0"/>
              <a:t> p, </a:t>
            </a:r>
            <a:r>
              <a:rPr lang="en-US" dirty="0" err="1" smtClean="0"/>
              <a:t>int</a:t>
            </a:r>
            <a:r>
              <a:rPr lang="en-US" dirty="0" smtClean="0"/>
              <a:t> q){</a:t>
            </a:r>
          </a:p>
          <a:p>
            <a:r>
              <a:rPr lang="en-US" dirty="0" smtClean="0"/>
              <a:t>   p = p + 3;</a:t>
            </a:r>
          </a:p>
          <a:p>
            <a:r>
              <a:rPr lang="en-US" dirty="0" smtClean="0"/>
              <a:t>   q=sub2(p, q);</a:t>
            </a:r>
          </a:p>
          <a:p>
            <a:r>
              <a:rPr lang="en-US" dirty="0" smtClean="0"/>
              <a:t>   return p + q;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sub2 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y){</a:t>
            </a:r>
          </a:p>
          <a:p>
            <a:r>
              <a:rPr lang="en-US" dirty="0" smtClean="0"/>
              <a:t>   x = y + 3;</a:t>
            </a:r>
          </a:p>
          <a:p>
            <a:r>
              <a:rPr lang="en-US" dirty="0" smtClean="0"/>
              <a:t>   y = 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z = 12;</a:t>
            </a:r>
          </a:p>
          <a:p>
            <a:r>
              <a:rPr lang="en-US" dirty="0" smtClean="0"/>
              <a:t>   return x + y + z;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216503" y="506232"/>
            <a:ext cx="2751894" cy="6217088"/>
          </a:xfrm>
          <a:prstGeom prst="rect">
            <a:avLst/>
          </a:prstGeom>
          <a:noFill/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9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define methods that return values</a:t>
            </a:r>
          </a:p>
          <a:p>
            <a:r>
              <a:rPr lang="en-US" dirty="0" smtClean="0"/>
              <a:t>Be able to define methods that do not return values</a:t>
            </a:r>
          </a:p>
          <a:p>
            <a:r>
              <a:rPr lang="en-US" dirty="0" smtClean="0"/>
              <a:t>Be able to use </a:t>
            </a:r>
            <a:r>
              <a:rPr lang="en-US" dirty="0" smtClean="0">
                <a:latin typeface="Courier"/>
                <a:cs typeface="Courier"/>
              </a:rPr>
              <a:t>random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color</a:t>
            </a:r>
          </a:p>
          <a:p>
            <a:r>
              <a:rPr lang="en-US" dirty="0" smtClean="0"/>
              <a:t>Be able to trace the flow </a:t>
            </a:r>
            <a:r>
              <a:rPr lang="en-US" dirty="0" smtClean="0"/>
              <a:t>of control during method calls</a:t>
            </a:r>
          </a:p>
          <a:p>
            <a:r>
              <a:rPr lang="en-US" dirty="0" smtClean="0"/>
              <a:t>Be able to mark valid scope of variables in a program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411BF-D65C-4A56-8D43-2492FF8533F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6018"/>
          </a:xfrm>
        </p:spPr>
        <p:txBody>
          <a:bodyPr/>
          <a:lstStyle/>
          <a:p>
            <a:pPr eaLnBrk="1" hangingPunct="1"/>
            <a:r>
              <a:rPr lang="en-US" dirty="0" smtClean="0"/>
              <a:t>In Processing, programmers add new operations by defining </a:t>
            </a:r>
            <a:r>
              <a:rPr lang="en-US" i="1" dirty="0" smtClean="0"/>
              <a:t>methods.</a:t>
            </a:r>
          </a:p>
          <a:p>
            <a:pPr eaLnBrk="1" hangingPunct="1"/>
            <a:r>
              <a:rPr lang="en-US" dirty="0" smtClean="0"/>
              <a:t>Using methods helps us to:</a:t>
            </a:r>
          </a:p>
          <a:p>
            <a:pPr lvl="1" eaLnBrk="1" hangingPunct="1"/>
            <a:r>
              <a:rPr lang="en-US" dirty="0" smtClean="0"/>
              <a:t>Modularize the program;</a:t>
            </a:r>
          </a:p>
          <a:p>
            <a:pPr lvl="1" eaLnBrk="1" hangingPunct="1"/>
            <a:r>
              <a:rPr lang="en-US" dirty="0" smtClean="0"/>
              <a:t>Create helpful procedural abstractions;</a:t>
            </a:r>
          </a:p>
          <a:p>
            <a:pPr lvl="1" eaLnBrk="1" hangingPunct="1"/>
            <a:r>
              <a:rPr lang="en-US" dirty="0" smtClean="0"/>
              <a:t>Improve readability;</a:t>
            </a:r>
          </a:p>
          <a:p>
            <a:pPr lvl="1" eaLnBrk="1" hangingPunct="1"/>
            <a:r>
              <a:rPr lang="en-US" dirty="0" smtClean="0"/>
              <a:t>Encourage reuse.</a:t>
            </a:r>
          </a:p>
          <a:p>
            <a:r>
              <a:rPr lang="en-US" dirty="0" smtClean="0"/>
              <a:t>To build new methods, we’ll use the same IID approach we’ve used before.</a:t>
            </a:r>
          </a:p>
        </p:txBody>
      </p:sp>
    </p:spTree>
    <p:extLst>
      <p:ext uri="{BB962C8B-B14F-4D97-AF65-F5344CB8AC3E}">
        <p14:creationId xmlns:p14="http://schemas.microsoft.com/office/powerpoint/2010/main" val="258712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Definition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545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u="sng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u="sng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400" b="1" i="1" u="sng" dirty="0" err="1" smtClean="0">
                <a:latin typeface="Courier New" pitchFamily="49" charset="0"/>
                <a:cs typeface="Courier New" pitchFamily="49" charset="0"/>
              </a:rPr>
              <a:t>parameterDeclarations</a:t>
            </a:r>
            <a:r>
              <a:rPr lang="en-US" sz="2400" b="1" i="1" u="sng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i="1" u="sng" dirty="0" smtClean="0">
                <a:latin typeface="Courier New" pitchFamily="49" charset="0"/>
                <a:cs typeface="Courier New" pitchFamily="49" charset="0"/>
              </a:rPr>
              <a:t>statements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sz="2400" i="1" u="sng" dirty="0" err="1" smtClean="0"/>
              <a:t>returnType</a:t>
            </a:r>
            <a:r>
              <a:rPr lang="en-US" sz="2400" dirty="0" smtClean="0"/>
              <a:t> is the type of value returned by the method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dirty="0" smtClean="0"/>
              <a:t> if the method does not return a value;</a:t>
            </a:r>
          </a:p>
          <a:p>
            <a:pPr lvl="1"/>
            <a:r>
              <a:rPr lang="en-US" sz="2400" i="1" u="sng" dirty="0" err="1" smtClean="0"/>
              <a:t>methodName</a:t>
            </a:r>
            <a:r>
              <a:rPr lang="en-US" sz="2400" dirty="0" smtClean="0"/>
              <a:t> is the identifier that names the method;</a:t>
            </a:r>
          </a:p>
          <a:p>
            <a:pPr lvl="1"/>
            <a:r>
              <a:rPr lang="en-US" sz="2400" i="1" u="sng" dirty="0" err="1" smtClean="0"/>
              <a:t>parameterDeclarations</a:t>
            </a:r>
            <a:r>
              <a:rPr lang="en-US" sz="2400" dirty="0" smtClean="0"/>
              <a:t> is a comma-separated list of parameter declarations of the form </a:t>
            </a:r>
            <a:r>
              <a:rPr lang="en-US" sz="2400" i="1" u="sng" dirty="0" smtClean="0"/>
              <a:t>type</a:t>
            </a:r>
            <a:r>
              <a:rPr lang="en-US" sz="2400" dirty="0" smtClean="0"/>
              <a:t> </a:t>
            </a:r>
            <a:r>
              <a:rPr lang="en-US" sz="2400" i="1" u="sng" dirty="0" smtClean="0"/>
              <a:t>identifier</a:t>
            </a:r>
            <a:r>
              <a:rPr lang="en-US" sz="2400" dirty="0" smtClean="0"/>
              <a:t> that is omitted if there are no parameters;</a:t>
            </a:r>
          </a:p>
          <a:p>
            <a:pPr lvl="1"/>
            <a:r>
              <a:rPr lang="en-US" sz="2400" i="1" u="sng" dirty="0" smtClean="0"/>
              <a:t>statements</a:t>
            </a:r>
            <a:r>
              <a:rPr lang="en-US" sz="2400" dirty="0" smtClean="0"/>
              <a:t> is a set of statements that define the behavior of the method.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4DD9-A2E4-467D-8F17-6236A8491A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0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F51F-6D63-4B0A-BD5B-1A520724D31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Parameters are variables provided by the calling context and used in the method.</a:t>
            </a:r>
          </a:p>
          <a:p>
            <a:pPr eaLnBrk="1" hangingPunct="1"/>
            <a:r>
              <a:rPr lang="en-US" dirty="0" smtClean="0"/>
              <a:t>Parameter List Pattern: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800" b="1" i="1" u="sng" dirty="0" smtClean="0">
                <a:latin typeface="Courier New" pitchFamily="49" charset="0"/>
              </a:rPr>
              <a:t>type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i="1" u="sng" dirty="0" smtClean="0">
                <a:latin typeface="Courier New" pitchFamily="49" charset="0"/>
              </a:rPr>
              <a:t>identifier</a:t>
            </a:r>
            <a:r>
              <a:rPr lang="en-US" sz="2800" b="1" dirty="0" smtClean="0">
                <a:latin typeface="Courier New" pitchFamily="49" charset="0"/>
              </a:rPr>
              <a:t>, </a:t>
            </a:r>
            <a:r>
              <a:rPr lang="en-US" sz="2800" b="1" i="1" u="sng" dirty="0" smtClean="0">
                <a:latin typeface="Courier New" pitchFamily="49" charset="0"/>
              </a:rPr>
              <a:t>type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i="1" u="sng" dirty="0" smtClean="0">
                <a:latin typeface="Courier New" pitchFamily="49" charset="0"/>
              </a:rPr>
              <a:t>identifier</a:t>
            </a:r>
            <a:r>
              <a:rPr lang="en-US" sz="2800" b="1" dirty="0" smtClean="0">
                <a:latin typeface="Courier New" pitchFamily="49" charset="0"/>
              </a:rPr>
              <a:t>, …</a:t>
            </a:r>
          </a:p>
          <a:p>
            <a:pPr lvl="1" eaLnBrk="1" hangingPunct="1"/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7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7" y="1524000"/>
            <a:ext cx="819149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void setup(){</a:t>
            </a: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size(250, 250);</a:t>
            </a: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fill(0,0,255);</a:t>
            </a: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drawCircle</a:t>
            </a:r>
            <a:r>
              <a:rPr lang="en-US" sz="2800" dirty="0" smtClean="0">
                <a:latin typeface="Courier"/>
                <a:cs typeface="Courier"/>
              </a:rPr>
              <a:t>(50, 75, 100);</a:t>
            </a: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drawCircle</a:t>
            </a:r>
            <a:r>
              <a:rPr lang="en-US" sz="2800" dirty="0" smtClean="0">
                <a:latin typeface="Courier"/>
                <a:cs typeface="Courier"/>
              </a:rPr>
              <a:t>(140, 160, 50);</a:t>
            </a:r>
          </a:p>
          <a:p>
            <a:r>
              <a:rPr lang="en-US" sz="2800" dirty="0" smtClean="0">
                <a:latin typeface="Courier"/>
                <a:cs typeface="Courier"/>
              </a:rPr>
              <a:t>}</a:t>
            </a:r>
            <a:endParaRPr lang="en-US" sz="2800" dirty="0">
              <a:latin typeface="Courier"/>
              <a:cs typeface="Courier"/>
            </a:endParaRPr>
          </a:p>
          <a:p>
            <a:endParaRPr lang="en-US" sz="2800" dirty="0" smtClean="0">
              <a:latin typeface="Courier"/>
              <a:cs typeface="Courier"/>
            </a:endParaRPr>
          </a:p>
          <a:p>
            <a:r>
              <a:rPr lang="en-US" sz="2800" dirty="0" smtClean="0">
                <a:latin typeface="Courier"/>
                <a:cs typeface="Courier"/>
              </a:rPr>
              <a:t>void </a:t>
            </a:r>
            <a:r>
              <a:rPr lang="en-US" sz="2800" dirty="0" err="1" smtClean="0">
                <a:latin typeface="Courier"/>
                <a:cs typeface="Courier"/>
              </a:rPr>
              <a:t>drawCircle</a:t>
            </a:r>
            <a:r>
              <a:rPr lang="en-US" sz="2800" dirty="0" smtClean="0">
                <a:latin typeface="Courier"/>
                <a:cs typeface="Courier"/>
              </a:rPr>
              <a:t> (</a:t>
            </a:r>
            <a:r>
              <a:rPr lang="en-US" sz="2800" dirty="0" err="1" smtClean="0">
                <a:latin typeface="Courier"/>
                <a:cs typeface="Courier"/>
              </a:rPr>
              <a:t>int</a:t>
            </a:r>
            <a:r>
              <a:rPr lang="en-US" sz="2800" dirty="0" smtClean="0">
                <a:latin typeface="Courier"/>
                <a:cs typeface="Courier"/>
              </a:rPr>
              <a:t> x, </a:t>
            </a:r>
            <a:r>
              <a:rPr lang="en-US" sz="2800" dirty="0" err="1" smtClean="0">
                <a:latin typeface="Courier"/>
                <a:cs typeface="Courier"/>
              </a:rPr>
              <a:t>int</a:t>
            </a:r>
            <a:r>
              <a:rPr lang="en-US" sz="2800" dirty="0" smtClean="0">
                <a:latin typeface="Courier"/>
                <a:cs typeface="Courier"/>
              </a:rPr>
              <a:t> y, </a:t>
            </a:r>
          </a:p>
          <a:p>
            <a:r>
              <a:rPr lang="en-US" sz="2800" dirty="0">
                <a:latin typeface="Courier"/>
                <a:cs typeface="Courier"/>
              </a:rPr>
              <a:t>	</a:t>
            </a:r>
            <a:r>
              <a:rPr lang="en-US" sz="2800" dirty="0" smtClean="0">
                <a:latin typeface="Courier"/>
                <a:cs typeface="Courier"/>
              </a:rPr>
              <a:t>							</a:t>
            </a:r>
            <a:r>
              <a:rPr lang="en-US" sz="2800" dirty="0" err="1" smtClean="0">
                <a:latin typeface="Courier"/>
                <a:cs typeface="Courier"/>
              </a:rPr>
              <a:t>int</a:t>
            </a:r>
            <a:r>
              <a:rPr lang="en-US" sz="2800" dirty="0" smtClean="0">
                <a:latin typeface="Courier"/>
                <a:cs typeface="Courier"/>
              </a:rPr>
              <a:t> diameter){</a:t>
            </a: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ellipse(x, y, diameter, diameter);</a:t>
            </a:r>
          </a:p>
          <a:p>
            <a:r>
              <a:rPr lang="en-US" sz="28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942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574800" cy="4876800"/>
          </a:xfrm>
        </p:spPr>
        <p:txBody>
          <a:bodyPr/>
          <a:lstStyle/>
          <a:p>
            <a:r>
              <a:rPr lang="en-US" dirty="0" err="1" smtClean="0"/>
              <a:t>Frogger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random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color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5" name="Picture 4" descr="Screen shot 2011-09-19 at 6.41.4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67" y="533400"/>
            <a:ext cx="6341533" cy="632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5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D1E33-F78D-4337-A8EB-18E4161499A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Values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return type indicates the type of result the method produces.</a:t>
            </a:r>
          </a:p>
          <a:p>
            <a:pPr eaLnBrk="1" hangingPunct="1"/>
            <a:r>
              <a:rPr lang="en-US" dirty="0" smtClean="0"/>
              <a:t>Methods that don’t return values specify </a:t>
            </a:r>
            <a:r>
              <a:rPr lang="en-US" b="1" dirty="0" smtClean="0">
                <a:latin typeface="Courier New" pitchFamily="49" charset="0"/>
              </a:rPr>
              <a:t>void</a:t>
            </a:r>
            <a:r>
              <a:rPr lang="en-US" dirty="0" smtClean="0"/>
              <a:t> as the return type.</a:t>
            </a:r>
          </a:p>
          <a:p>
            <a:pPr eaLnBrk="1" hangingPunct="1"/>
            <a:r>
              <a:rPr lang="en-US" dirty="0" smtClean="0"/>
              <a:t>Return pattern: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i="1" u="sng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/>
            <a:r>
              <a:rPr lang="en-US" sz="2400" i="1" u="sng" dirty="0" smtClean="0"/>
              <a:t>expression</a:t>
            </a:r>
            <a:r>
              <a:rPr lang="en-US" sz="2400" dirty="0" smtClean="0"/>
              <a:t> is a valid expression whose type is the same as (or is compatible with) the specified return type of the containing method</a:t>
            </a:r>
          </a:p>
        </p:txBody>
      </p:sp>
    </p:spTree>
    <p:extLst>
      <p:ext uri="{BB962C8B-B14F-4D97-AF65-F5344CB8AC3E}">
        <p14:creationId xmlns:p14="http://schemas.microsoft.com/office/powerpoint/2010/main" val="406695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A2C9A-4148-42D0-B5EE-45753C2AC5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5605" y="631800"/>
            <a:ext cx="8319755" cy="256993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Courier New" pitchFamily="49" charset="0"/>
              </a:rPr>
              <a:t>void setup() { </a:t>
            </a:r>
          </a:p>
          <a:p>
            <a:r>
              <a:rPr lang="en-US" sz="1700" b="1" dirty="0" smtClean="0">
                <a:latin typeface="Courier New" pitchFamily="49" charset="0"/>
              </a:rPr>
              <a:t>  ... // code setting up</a:t>
            </a:r>
          </a:p>
          <a:p>
            <a:r>
              <a:rPr lang="en-US" sz="1700" b="1" dirty="0" smtClean="0">
                <a:latin typeface="Courier New" pitchFamily="49" charset="0"/>
              </a:rPr>
              <a:t>  float diameter = 2 * </a:t>
            </a:r>
            <a:r>
              <a:rPr lang="en-US" sz="1700" b="1" dirty="0" err="1" smtClean="0">
                <a:latin typeface="Courier New" pitchFamily="49" charset="0"/>
              </a:rPr>
              <a:t>computeDistance</a:t>
            </a:r>
            <a:r>
              <a:rPr lang="en-US" sz="1700" b="1" dirty="0" smtClean="0">
                <a:latin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</a:rPr>
              <a:t>midpointW</a:t>
            </a:r>
            <a:r>
              <a:rPr lang="en-US" sz="1700" b="1" dirty="0">
                <a:latin typeface="Courier New" pitchFamily="49" charset="0"/>
              </a:rPr>
              <a:t>,</a:t>
            </a:r>
            <a:r>
              <a:rPr lang="en-US" sz="1700" b="1" dirty="0" smtClean="0">
                <a:latin typeface="Courier New" pitchFamily="49" charset="0"/>
              </a:rPr>
              <a:t> </a:t>
            </a:r>
          </a:p>
          <a:p>
            <a:r>
              <a:rPr lang="en-US" sz="1700" b="1" dirty="0">
                <a:latin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</a:rPr>
              <a:t>										</a:t>
            </a:r>
            <a:r>
              <a:rPr lang="en-US" sz="1700" b="1" dirty="0" err="1" smtClean="0">
                <a:latin typeface="Courier New" pitchFamily="49" charset="0"/>
              </a:rPr>
              <a:t>midpointH</a:t>
            </a:r>
            <a:r>
              <a:rPr lang="en-US" sz="1700" b="1" dirty="0" smtClean="0">
                <a:latin typeface="Courier New" pitchFamily="49" charset="0"/>
              </a:rPr>
              <a:t>,                    </a:t>
            </a:r>
          </a:p>
          <a:p>
            <a:r>
              <a:rPr lang="en-US" sz="1700" b="1" dirty="0" smtClean="0">
                <a:latin typeface="Courier New" pitchFamily="49" charset="0"/>
              </a:rPr>
              <a:t>                                       random(</a:t>
            </a:r>
            <a:r>
              <a:rPr lang="en-US" sz="1700" b="1" dirty="0" err="1" smtClean="0">
                <a:latin typeface="Courier New" pitchFamily="49" charset="0"/>
              </a:rPr>
              <a:t>scrnW</a:t>
            </a:r>
            <a:r>
              <a:rPr lang="en-US" sz="1700" b="1" dirty="0">
                <a:latin typeface="Courier New" pitchFamily="49" charset="0"/>
              </a:rPr>
              <a:t>)</a:t>
            </a:r>
            <a:r>
              <a:rPr lang="en-US" sz="1700" b="1" dirty="0" smtClean="0">
                <a:latin typeface="Courier New" pitchFamily="49" charset="0"/>
              </a:rPr>
              <a:t>, </a:t>
            </a:r>
          </a:p>
          <a:p>
            <a:r>
              <a:rPr lang="en-US" sz="1700" b="1" dirty="0">
                <a:latin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</a:rPr>
              <a:t>										random(</a:t>
            </a:r>
            <a:r>
              <a:rPr lang="en-US" sz="1700" b="1" dirty="0" err="1" smtClean="0">
                <a:latin typeface="Courier New" pitchFamily="49" charset="0"/>
              </a:rPr>
              <a:t>scrnH</a:t>
            </a:r>
            <a:r>
              <a:rPr lang="en-US" sz="1700" b="1" dirty="0" smtClean="0">
                <a:latin typeface="Courier New" pitchFamily="49" charset="0"/>
              </a:rPr>
              <a:t>));</a:t>
            </a:r>
          </a:p>
          <a:p>
            <a:r>
              <a:rPr lang="en-US" sz="1700" b="1" dirty="0" smtClean="0">
                <a:latin typeface="Courier New" pitchFamily="49" charset="0"/>
              </a:rPr>
              <a:t>  fill(255);</a:t>
            </a:r>
          </a:p>
          <a:p>
            <a:r>
              <a:rPr lang="en-US" sz="1700" b="1" dirty="0" smtClean="0">
                <a:latin typeface="Courier New" pitchFamily="49" charset="0"/>
              </a:rPr>
              <a:t>  </a:t>
            </a:r>
            <a:r>
              <a:rPr lang="en-US" sz="1700" b="1" dirty="0" err="1" smtClean="0">
                <a:latin typeface="Courier New" pitchFamily="49" charset="0"/>
              </a:rPr>
              <a:t>drawCircle</a:t>
            </a:r>
            <a:r>
              <a:rPr lang="en-US" sz="1700" b="1" dirty="0" smtClean="0">
                <a:latin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</a:rPr>
              <a:t>midpointW</a:t>
            </a:r>
            <a:r>
              <a:rPr lang="en-US" sz="1700" b="1" dirty="0" smtClean="0">
                <a:latin typeface="Courier New" pitchFamily="49" charset="0"/>
              </a:rPr>
              <a:t>, </a:t>
            </a:r>
            <a:r>
              <a:rPr lang="en-US" sz="1700" b="1" dirty="0" err="1" smtClean="0">
                <a:latin typeface="Courier New" pitchFamily="49" charset="0"/>
              </a:rPr>
              <a:t>midpointH</a:t>
            </a:r>
            <a:r>
              <a:rPr lang="en-US" sz="1700" b="1" dirty="0" smtClean="0">
                <a:latin typeface="Courier New" pitchFamily="49" charset="0"/>
              </a:rPr>
              <a:t>, diameter);</a:t>
            </a:r>
          </a:p>
          <a:p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mouseIc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11627" y="6268375"/>
            <a:ext cx="152400" cy="228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2708" y="3424659"/>
            <a:ext cx="8581292" cy="152349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(float x, float y, float x2, float y2) {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float dx = x – x2;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= y - y2;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5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18988</TotalTime>
  <Words>1199</Words>
  <Application>Microsoft Macintosh PowerPoint</Application>
  <PresentationFormat>On-screen Show (4:3)</PresentationFormat>
  <Paragraphs>214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Processing</vt:lpstr>
      <vt:lpstr>Objectives</vt:lpstr>
      <vt:lpstr>Methods</vt:lpstr>
      <vt:lpstr>Method Definition Pattern</vt:lpstr>
      <vt:lpstr>Parameters</vt:lpstr>
      <vt:lpstr>Circles</vt:lpstr>
      <vt:lpstr>Example</vt:lpstr>
      <vt:lpstr>Returning Values</vt:lpstr>
      <vt:lpstr>PowerPoint Presentation</vt:lpstr>
      <vt:lpstr>Documenting Methods</vt:lpstr>
      <vt:lpstr>PowerPoint Presentation</vt:lpstr>
      <vt:lpstr>Scope</vt:lpstr>
      <vt:lpstr>PowerPoint Presentation</vt:lpstr>
      <vt:lpstr>Global Variables</vt:lpstr>
      <vt:lpstr>Scope 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66</cp:revision>
  <dcterms:created xsi:type="dcterms:W3CDTF">2011-08-22T19:36:31Z</dcterms:created>
  <dcterms:modified xsi:type="dcterms:W3CDTF">2012-09-24T10:24:48Z</dcterms:modified>
</cp:coreProperties>
</file>