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docProps/custom.xml" ContentType="application/vnd.openxmlformats-officedocument.custom-properties+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Default Extension="emf" ContentType="image/x-emf"/>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notesSlides/notesSlide28.xml" ContentType="application/vnd.openxmlformats-officedocument.presentationml.notes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Override PartName="/ppt/viewProps.xml" ContentType="application/vnd.openxmlformats-officedocument.presentationml.viewProps+xml"/>
  <Default Extension="jpeg" ContentType="image/jpeg"/>
  <Override PartName="/ppt/notesSlides/notesSlide11.xml" ContentType="application/vnd.openxmlformats-officedocument.presentationml.notesSlide+xml"/>
  <Override PartName="/ppt/notesSlides/notesSlide33.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notesSlides/notesSlide24.xml" ContentType="application/vnd.openxmlformats-officedocument.presentationml.notesSlide+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83" r:id="rId1"/>
  </p:sldMasterIdLst>
  <p:notesMasterIdLst>
    <p:notesMasterId r:id="rId35"/>
  </p:notesMasterIdLst>
  <p:handoutMasterIdLst>
    <p:handoutMasterId r:id="rId36"/>
  </p:handoutMasterIdLst>
  <p:sldIdLst>
    <p:sldId id="301" r:id="rId2"/>
    <p:sldId id="302" r:id="rId3"/>
    <p:sldId id="337" r:id="rId4"/>
    <p:sldId id="336" r:id="rId5"/>
    <p:sldId id="334" r:id="rId6"/>
    <p:sldId id="308" r:id="rId7"/>
    <p:sldId id="339" r:id="rId8"/>
    <p:sldId id="309" r:id="rId9"/>
    <p:sldId id="310" r:id="rId10"/>
    <p:sldId id="311" r:id="rId11"/>
    <p:sldId id="312" r:id="rId12"/>
    <p:sldId id="314" r:id="rId13"/>
    <p:sldId id="313" r:id="rId14"/>
    <p:sldId id="354" r:id="rId15"/>
    <p:sldId id="315" r:id="rId16"/>
    <p:sldId id="316" r:id="rId17"/>
    <p:sldId id="346" r:id="rId18"/>
    <p:sldId id="340" r:id="rId19"/>
    <p:sldId id="319" r:id="rId20"/>
    <p:sldId id="320" r:id="rId21"/>
    <p:sldId id="341" r:id="rId22"/>
    <p:sldId id="342" r:id="rId23"/>
    <p:sldId id="322" r:id="rId24"/>
    <p:sldId id="321" r:id="rId25"/>
    <p:sldId id="344" r:id="rId26"/>
    <p:sldId id="345" r:id="rId27"/>
    <p:sldId id="326" r:id="rId28"/>
    <p:sldId id="349" r:id="rId29"/>
    <p:sldId id="324" r:id="rId30"/>
    <p:sldId id="355" r:id="rId31"/>
    <p:sldId id="350" r:id="rId32"/>
    <p:sldId id="343" r:id="rId33"/>
    <p:sldId id="352" r:id="rId34"/>
  </p:sldIdLst>
  <p:sldSz cx="9144000" cy="6858000" type="screen4x3"/>
  <p:notesSz cx="6858000" cy="9236075"/>
  <p:custShowLst>
    <p:custShow name="example" id="0">
      <p:sldLst>
        <p:sld r:id="rId4"/>
        <p:sld r:id="rId5"/>
        <p:sld r:id="rId6"/>
        <p:sld r:id="rId7"/>
      </p:sldLst>
    </p:custShow>
    <p:custShow name="inheritance" id="1">
      <p:sldLst>
        <p:sld r:id="rId8"/>
        <p:sld r:id="rId9"/>
        <p:sld r:id="rId10"/>
        <p:sld r:id="rId11"/>
        <p:sld r:id="rId12"/>
        <p:sld r:id="rId13"/>
        <p:sld r:id="rId14"/>
        <p:sld r:id="rId16"/>
        <p:sld r:id="rId17"/>
        <p:sld r:id="rId18"/>
        <p:sld r:id="rId19"/>
        <p:sld r:id="rId20"/>
        <p:sld r:id="rId21"/>
        <p:sld r:id="rId22"/>
        <p:sld r:id="rId23"/>
        <p:sld r:id="rId24"/>
        <p:sld r:id="rId25"/>
        <p:sld r:id="rId26"/>
        <p:sld r:id="rId27"/>
      </p:sldLst>
    </p:custShow>
    <p:custShow name="polymorphism" id="2">
      <p:sldLst>
        <p:sld r:id="rId28"/>
        <p:sld r:id="rId29"/>
        <p:sld r:id="rId30"/>
        <p:sld r:id="rId32"/>
        <p:sld r:id="rId33"/>
      </p:sldLst>
    </p:custShow>
    <p:custShow name="vocation" id="3">
      <p:sldLst>
        <p:sld r:id="rId34"/>
      </p:sldLst>
    </p:custShow>
  </p:custShow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clrMru>
    <a:srgbClr val="F8F8F8"/>
    <a:srgbClr val="C0C0C0"/>
    <a:srgbClr val="00B3F2"/>
    <a:srgbClr val="C8C86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vertBarState="maximized">
    <p:restoredLeft sz="19110" autoAdjust="0"/>
    <p:restoredTop sz="57692" autoAdjust="0"/>
  </p:normalViewPr>
  <p:slideViewPr>
    <p:cSldViewPr>
      <p:cViewPr varScale="1">
        <p:scale>
          <a:sx n="63" d="100"/>
          <a:sy n="63" d="100"/>
        </p:scale>
        <p:origin x="-147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1" y="0"/>
            <a:ext cx="2971800" cy="461804"/>
          </a:xfrm>
          <a:prstGeom prst="rect">
            <a:avLst/>
          </a:prstGeom>
          <a:noFill/>
          <a:ln w="9525">
            <a:noFill/>
            <a:miter lim="800000"/>
            <a:headEnd/>
            <a:tailEnd/>
          </a:ln>
          <a:effectLst/>
        </p:spPr>
        <p:txBody>
          <a:bodyPr vert="horz" wrap="square" lIns="91952" tIns="45976" rIns="91952" bIns="45976" numCol="1" anchor="t" anchorCtr="0" compatLnSpc="1">
            <a:prstTxWarp prst="textNoShape">
              <a:avLst/>
            </a:prstTxWarp>
          </a:bodyPr>
          <a:lstStyle>
            <a:lvl1pPr>
              <a:defRPr sz="1200">
                <a:latin typeface="Times New Roman" pitchFamily="18" charset="0"/>
              </a:defRPr>
            </a:lvl1pPr>
          </a:lstStyle>
          <a:p>
            <a:endParaRPr lang="en-US"/>
          </a:p>
        </p:txBody>
      </p:sp>
      <p:sp>
        <p:nvSpPr>
          <p:cNvPr id="12291" name="Rectangle 3"/>
          <p:cNvSpPr>
            <a:spLocks noGrp="1" noChangeArrowheads="1"/>
          </p:cNvSpPr>
          <p:nvPr>
            <p:ph type="dt" sz="quarter" idx="1"/>
          </p:nvPr>
        </p:nvSpPr>
        <p:spPr bwMode="auto">
          <a:xfrm>
            <a:off x="3886200" y="0"/>
            <a:ext cx="2971800" cy="461804"/>
          </a:xfrm>
          <a:prstGeom prst="rect">
            <a:avLst/>
          </a:prstGeom>
          <a:noFill/>
          <a:ln w="9525">
            <a:noFill/>
            <a:miter lim="800000"/>
            <a:headEnd/>
            <a:tailEnd/>
          </a:ln>
          <a:effectLst/>
        </p:spPr>
        <p:txBody>
          <a:bodyPr vert="horz" wrap="square" lIns="91952" tIns="45976" rIns="91952" bIns="45976" numCol="1" anchor="t" anchorCtr="0" compatLnSpc="1">
            <a:prstTxWarp prst="textNoShape">
              <a:avLst/>
            </a:prstTxWarp>
          </a:bodyPr>
          <a:lstStyle>
            <a:lvl1pPr algn="r">
              <a:defRPr sz="1200">
                <a:latin typeface="Times New Roman" pitchFamily="18" charset="0"/>
              </a:defRPr>
            </a:lvl1pPr>
          </a:lstStyle>
          <a:p>
            <a:endParaRPr lang="en-US"/>
          </a:p>
        </p:txBody>
      </p:sp>
      <p:sp>
        <p:nvSpPr>
          <p:cNvPr id="12292" name="Rectangle 4"/>
          <p:cNvSpPr>
            <a:spLocks noGrp="1" noChangeArrowheads="1"/>
          </p:cNvSpPr>
          <p:nvPr>
            <p:ph type="ftr" sz="quarter" idx="2"/>
          </p:nvPr>
        </p:nvSpPr>
        <p:spPr bwMode="auto">
          <a:xfrm>
            <a:off x="1" y="8774272"/>
            <a:ext cx="2971800" cy="461804"/>
          </a:xfrm>
          <a:prstGeom prst="rect">
            <a:avLst/>
          </a:prstGeom>
          <a:noFill/>
          <a:ln w="9525">
            <a:noFill/>
            <a:miter lim="800000"/>
            <a:headEnd/>
            <a:tailEnd/>
          </a:ln>
          <a:effectLst/>
        </p:spPr>
        <p:txBody>
          <a:bodyPr vert="horz" wrap="square" lIns="91952" tIns="45976" rIns="91952" bIns="45976" numCol="1" anchor="b" anchorCtr="0" compatLnSpc="1">
            <a:prstTxWarp prst="textNoShape">
              <a:avLst/>
            </a:prstTxWarp>
          </a:bodyPr>
          <a:lstStyle>
            <a:lvl1pPr>
              <a:defRPr sz="1200">
                <a:latin typeface="Times New Roman" pitchFamily="18" charset="0"/>
              </a:defRPr>
            </a:lvl1pPr>
          </a:lstStyle>
          <a:p>
            <a:endParaRPr lang="en-US"/>
          </a:p>
        </p:txBody>
      </p:sp>
      <p:sp>
        <p:nvSpPr>
          <p:cNvPr id="12293" name="Rectangle 5"/>
          <p:cNvSpPr>
            <a:spLocks noGrp="1" noChangeArrowheads="1"/>
          </p:cNvSpPr>
          <p:nvPr>
            <p:ph type="sldNum" sz="quarter" idx="3"/>
          </p:nvPr>
        </p:nvSpPr>
        <p:spPr bwMode="auto">
          <a:xfrm>
            <a:off x="3886200" y="8774272"/>
            <a:ext cx="2971800" cy="461804"/>
          </a:xfrm>
          <a:prstGeom prst="rect">
            <a:avLst/>
          </a:prstGeom>
          <a:noFill/>
          <a:ln w="9525">
            <a:noFill/>
            <a:miter lim="800000"/>
            <a:headEnd/>
            <a:tailEnd/>
          </a:ln>
          <a:effectLst/>
        </p:spPr>
        <p:txBody>
          <a:bodyPr vert="horz" wrap="square" lIns="91952" tIns="45976" rIns="91952" bIns="45976" numCol="1" anchor="b" anchorCtr="0" compatLnSpc="1">
            <a:prstTxWarp prst="textNoShape">
              <a:avLst/>
            </a:prstTxWarp>
          </a:bodyPr>
          <a:lstStyle>
            <a:lvl1pPr algn="r">
              <a:defRPr sz="1200">
                <a:latin typeface="Times New Roman" pitchFamily="18" charset="0"/>
              </a:defRPr>
            </a:lvl1pPr>
          </a:lstStyle>
          <a:p>
            <a:fld id="{7905D58F-3774-4D0E-AB0C-44405F3C971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71800" cy="461804"/>
          </a:xfrm>
          <a:prstGeom prst="rect">
            <a:avLst/>
          </a:prstGeom>
          <a:noFill/>
          <a:ln w="9525">
            <a:noFill/>
            <a:miter lim="800000"/>
            <a:headEnd/>
            <a:tailEnd/>
          </a:ln>
          <a:effectLst/>
        </p:spPr>
        <p:txBody>
          <a:bodyPr vert="horz" wrap="square" lIns="91952" tIns="45976" rIns="91952" bIns="45976" numCol="1" anchor="t" anchorCtr="0" compatLnSpc="1">
            <a:prstTxWarp prst="textNoShape">
              <a:avLst/>
            </a:prstTxWarp>
          </a:bodyPr>
          <a:lstStyle>
            <a:lvl1pPr>
              <a:defRPr sz="1200">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3886200" y="0"/>
            <a:ext cx="2971800" cy="461804"/>
          </a:xfrm>
          <a:prstGeom prst="rect">
            <a:avLst/>
          </a:prstGeom>
          <a:noFill/>
          <a:ln w="9525">
            <a:noFill/>
            <a:miter lim="800000"/>
            <a:headEnd/>
            <a:tailEnd/>
          </a:ln>
          <a:effectLst/>
        </p:spPr>
        <p:txBody>
          <a:bodyPr vert="horz" wrap="square" lIns="91952" tIns="45976" rIns="91952" bIns="45976" numCol="1" anchor="t" anchorCtr="0" compatLnSpc="1">
            <a:prstTxWarp prst="textNoShape">
              <a:avLst/>
            </a:prstTxWarp>
          </a:bodyPr>
          <a:lstStyle>
            <a:lvl1pPr algn="r">
              <a:defRPr sz="1200">
                <a:latin typeface="Times New Roman"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1120775" y="693738"/>
            <a:ext cx="4616450" cy="3462337"/>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14401" y="4387136"/>
            <a:ext cx="5029200" cy="4156234"/>
          </a:xfrm>
          <a:prstGeom prst="rect">
            <a:avLst/>
          </a:prstGeom>
          <a:noFill/>
          <a:ln w="9525">
            <a:noFill/>
            <a:miter lim="800000"/>
            <a:headEnd/>
            <a:tailEnd/>
          </a:ln>
          <a:effectLst/>
        </p:spPr>
        <p:txBody>
          <a:bodyPr vert="horz" wrap="square" lIns="91952" tIns="45976" rIns="91952" bIns="4597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1" y="8774272"/>
            <a:ext cx="2971800" cy="461804"/>
          </a:xfrm>
          <a:prstGeom prst="rect">
            <a:avLst/>
          </a:prstGeom>
          <a:noFill/>
          <a:ln w="9525">
            <a:noFill/>
            <a:miter lim="800000"/>
            <a:headEnd/>
            <a:tailEnd/>
          </a:ln>
          <a:effectLst/>
        </p:spPr>
        <p:txBody>
          <a:bodyPr vert="horz" wrap="square" lIns="91952" tIns="45976" rIns="91952" bIns="45976" numCol="1" anchor="b" anchorCtr="0" compatLnSpc="1">
            <a:prstTxWarp prst="textNoShape">
              <a:avLst/>
            </a:prstTxWarp>
          </a:bodyPr>
          <a:lstStyle>
            <a:lvl1pPr>
              <a:defRPr sz="1200">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3886200" y="8774272"/>
            <a:ext cx="2971800" cy="461804"/>
          </a:xfrm>
          <a:prstGeom prst="rect">
            <a:avLst/>
          </a:prstGeom>
          <a:noFill/>
          <a:ln w="9525">
            <a:noFill/>
            <a:miter lim="800000"/>
            <a:headEnd/>
            <a:tailEnd/>
          </a:ln>
          <a:effectLst/>
        </p:spPr>
        <p:txBody>
          <a:bodyPr vert="horz" wrap="square" lIns="91952" tIns="45976" rIns="91952" bIns="45976" numCol="1" anchor="b" anchorCtr="0" compatLnSpc="1">
            <a:prstTxWarp prst="textNoShape">
              <a:avLst/>
            </a:prstTxWarp>
          </a:bodyPr>
          <a:lstStyle>
            <a:lvl1pPr algn="r">
              <a:defRPr sz="1200">
                <a:latin typeface="Times New Roman" pitchFamily="18" charset="0"/>
              </a:defRPr>
            </a:lvl1pPr>
          </a:lstStyle>
          <a:p>
            <a:fld id="{745C7103-E8A1-43A8-B1E8-56444E8B752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3AEA7C34-D733-4FBD-A509-4036DF8407C2}" type="slidenum">
              <a:rPr lang="en-US" smtClean="0"/>
              <a:pPr/>
              <a:t>1</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r>
              <a:rPr lang="en-US" dirty="0" smtClean="0"/>
              <a:t>Monday – Logistics review, final project discussion (requirements, contract elements), </a:t>
            </a:r>
            <a:r>
              <a:rPr lang="en-US" dirty="0" err="1" smtClean="0"/>
              <a:t>interation</a:t>
            </a:r>
            <a:r>
              <a:rPr lang="en-US" dirty="0" smtClean="0"/>
              <a:t> 0, inheritance concepts</a:t>
            </a:r>
          </a:p>
          <a:p>
            <a:r>
              <a:rPr lang="en-US" dirty="0" smtClean="0"/>
              <a:t>Wednesday – Iteration</a:t>
            </a:r>
            <a:r>
              <a:rPr lang="en-US" baseline="0" dirty="0" smtClean="0"/>
              <a:t> 1, inheritance implementation, polymorphism concepts</a:t>
            </a:r>
            <a:endParaRPr lang="en-US" dirty="0" smtClean="0"/>
          </a:p>
          <a:p>
            <a:r>
              <a:rPr lang="en-US" dirty="0" smtClean="0"/>
              <a:t>Friday – Iteration 2, polymorphism implementation</a:t>
            </a:r>
          </a:p>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1F6B383B-9DAB-4A92-88B5-2A81E6323DA9}" type="slidenum">
              <a:rPr lang="en-US" smtClean="0"/>
              <a:pPr/>
              <a:t>10</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r>
              <a:rPr lang="en-US" dirty="0" smtClean="0"/>
              <a:t>Examples</a:t>
            </a:r>
            <a:r>
              <a:rPr lang="en-US" baseline="0" dirty="0" smtClean="0"/>
              <a:t>:</a:t>
            </a:r>
          </a:p>
          <a:p>
            <a:pPr>
              <a:buFont typeface="Arial" pitchFamily="34" charset="0"/>
              <a:buChar char="•"/>
            </a:pPr>
            <a:r>
              <a:rPr lang="en-US" baseline="0" dirty="0" smtClean="0"/>
              <a:t> t</a:t>
            </a:r>
            <a:r>
              <a:rPr lang="en-US" dirty="0" smtClean="0"/>
              <a:t>he </a:t>
            </a:r>
            <a:r>
              <a:rPr lang="en-US" dirty="0" err="1" smtClean="0"/>
              <a:t>SimpledrawController</a:t>
            </a:r>
            <a:r>
              <a:rPr lang="en-US" dirty="0" smtClean="0"/>
              <a:t> has a reference to the </a:t>
            </a:r>
            <a:r>
              <a:rPr lang="en-US" dirty="0" err="1" smtClean="0"/>
              <a:t>SimpledrawPanel</a:t>
            </a:r>
            <a:r>
              <a:rPr lang="en-US" dirty="0" smtClean="0"/>
              <a:t>; </a:t>
            </a:r>
          </a:p>
          <a:p>
            <a:pPr>
              <a:buFont typeface="Arial" pitchFamily="34" charset="0"/>
              <a:buChar char="•"/>
            </a:pPr>
            <a:r>
              <a:rPr lang="en-US" baseline="0" dirty="0" smtClean="0"/>
              <a:t> Part has a Chord (if we did that lab)</a:t>
            </a:r>
          </a:p>
          <a:p>
            <a:pPr>
              <a:buFont typeface="Arial" pitchFamily="34" charset="0"/>
              <a:buNone/>
            </a:pPr>
            <a:r>
              <a:rPr lang="en-US" dirty="0" smtClean="0"/>
              <a:t>The same is true for all the other Controller/Panel systems we’ve built.</a:t>
            </a:r>
          </a:p>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2FBCB9E7-C266-468C-B78C-048E54AF0200}" type="slidenum">
              <a:rPr lang="en-US" smtClean="0"/>
              <a:pPr/>
              <a:t>11</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r>
              <a:rPr lang="en-US" dirty="0" smtClean="0"/>
              <a:t>Examples:</a:t>
            </a:r>
          </a:p>
          <a:p>
            <a:pPr>
              <a:buFont typeface="Arial" pitchFamily="34" charset="0"/>
              <a:buChar char="•"/>
            </a:pPr>
            <a:r>
              <a:rPr lang="en-US" baseline="0" dirty="0" smtClean="0"/>
              <a:t> </a:t>
            </a:r>
            <a:r>
              <a:rPr lang="en-US" dirty="0" smtClean="0"/>
              <a:t>the Controller inherits from (i.e., extends) </a:t>
            </a:r>
            <a:r>
              <a:rPr lang="en-US" dirty="0" err="1" smtClean="0"/>
              <a:t>JFrame</a:t>
            </a:r>
            <a:r>
              <a:rPr lang="en-US" dirty="0" smtClean="0"/>
              <a:t>; </a:t>
            </a:r>
          </a:p>
          <a:p>
            <a:pPr>
              <a:buFont typeface="Arial" pitchFamily="34" charset="0"/>
              <a:buChar char="•"/>
            </a:pPr>
            <a:r>
              <a:rPr lang="en-US" dirty="0" smtClean="0"/>
              <a:t> the Panel inherits</a:t>
            </a:r>
            <a:r>
              <a:rPr lang="en-US" baseline="0" dirty="0" smtClean="0"/>
              <a:t> from </a:t>
            </a:r>
            <a:r>
              <a:rPr lang="en-US" baseline="0" dirty="0" err="1" smtClean="0"/>
              <a:t>PApplet</a:t>
            </a:r>
            <a:r>
              <a:rPr lang="en-US" baseline="0" dirty="0" smtClean="0"/>
              <a:t>.</a:t>
            </a:r>
          </a:p>
          <a:p>
            <a:pPr>
              <a:buFont typeface="Arial" pitchFamily="34" charset="0"/>
              <a:buChar char="•"/>
            </a:pPr>
            <a:r>
              <a:rPr lang="en-US" baseline="0" dirty="0" smtClean="0"/>
              <a:t> </a:t>
            </a:r>
            <a:r>
              <a:rPr lang="en-US" dirty="0" err="1" smtClean="0"/>
              <a:t>CalgorythmicController</a:t>
            </a:r>
            <a:r>
              <a:rPr lang="en-US" baseline="0" dirty="0" smtClean="0"/>
              <a:t> a kind of </a:t>
            </a:r>
            <a:r>
              <a:rPr lang="en-US" baseline="0" dirty="0" err="1" smtClean="0"/>
              <a:t>JFrame</a:t>
            </a:r>
            <a:r>
              <a:rPr lang="en-US" baseline="0" dirty="0" smtClean="0"/>
              <a:t>;</a:t>
            </a:r>
          </a:p>
          <a:p>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B9A41E5C-CBEC-472F-AE03-C7B6F5D6C864}" type="slidenum">
              <a:rPr lang="en-US" smtClean="0"/>
              <a:pPr/>
              <a:t>12</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r>
              <a:rPr lang="en-US" smtClean="0"/>
              <a:t>The 10th edition of the text is taken, by international agreement, as the starting place for all botanical and zoological nomenclature.</a:t>
            </a:r>
          </a:p>
          <a:p>
            <a:r>
              <a:rPr lang="en-US" smtClean="0"/>
              <a:t>This whole taxonomy works in this case because of evolution, but it is also useful in other situations where hierarchical classification is appropriate.  There can be complications, however, when strict hierarchies aren’t followed (e.g., what do we do with the linux penguin – it’s both  a penguin and an animated character).</a:t>
            </a:r>
          </a:p>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6E29D887-EDD4-403A-81F5-3343BEFC0971}" type="slidenum">
              <a:rPr lang="en-US" smtClean="0"/>
              <a:pPr/>
              <a:t>13</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r>
              <a:rPr lang="en-US" dirty="0" smtClean="0"/>
              <a:t>By</a:t>
            </a:r>
            <a:r>
              <a:rPr lang="en-US" baseline="0" dirty="0" smtClean="0"/>
              <a:t> default, all classes inherit from Object.</a:t>
            </a:r>
            <a:endParaRPr lang="en-US" dirty="0" smtClean="0"/>
          </a:p>
          <a:p>
            <a:r>
              <a:rPr lang="en-US" dirty="0" smtClean="0"/>
              <a:t>At the given website, click on “Tree” at the top of the page to get the outline/tree view of all the classes.  There were 1600 classes in </a:t>
            </a:r>
            <a:r>
              <a:rPr lang="en-US" dirty="0" err="1" smtClean="0"/>
              <a:t>jdk</a:t>
            </a:r>
            <a:r>
              <a:rPr lang="en-US" dirty="0" smtClean="0"/>
              <a:t> 1.1, so there are probably over 2000 by now…</a:t>
            </a:r>
          </a:p>
          <a:p>
            <a:r>
              <a:rPr lang="en-US" dirty="0" smtClean="0"/>
              <a:t>Show some examples – go to that site and show them how </a:t>
            </a:r>
            <a:r>
              <a:rPr lang="en-US" dirty="0" err="1" smtClean="0"/>
              <a:t>toString</a:t>
            </a:r>
            <a:r>
              <a:rPr lang="en-US" dirty="0" smtClean="0"/>
              <a:t>() is defined for Object, so every java object can print itself.</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14</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r>
              <a:rPr lang="en-US" baseline="0" dirty="0" smtClean="0"/>
              <a:t>Here, we’ll add Ellipse and Line figure types using inheritance. This won’t use dynamic polymorphism and we won’t yet implement the drag-and-drop capabilities of </a:t>
            </a:r>
            <a:r>
              <a:rPr lang="en-US" baseline="0" dirty="0" err="1" smtClean="0"/>
              <a:t>Simpledraw</a:t>
            </a:r>
            <a:r>
              <a:rPr lang="en-US" baseline="0" dirty="0" smtClean="0"/>
              <a:t>.</a:t>
            </a:r>
            <a:endParaRPr lang="en-US" baseline="0" dirty="0" smtClean="0"/>
          </a:p>
          <a:p>
            <a:pPr defTabSz="919519">
              <a:defRPr/>
            </a:pPr>
            <a:r>
              <a:rPr lang="en-US" baseline="0" dirty="0" smtClean="0"/>
              <a:t>Just the plan – now go through building up the code.</a:t>
            </a:r>
          </a:p>
          <a:p>
            <a:endParaRPr lang="en-US" baseline="0" dirty="0" smtClean="0"/>
          </a:p>
          <a:p>
            <a:endParaRPr lang="en-US" baseline="0"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443A2947-3167-4D22-B49F-48F94CD5918C}" type="slidenum">
              <a:rPr lang="en-US" smtClean="0"/>
              <a:pPr/>
              <a:t>15</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r>
              <a:rPr lang="en-US" dirty="0" smtClean="0"/>
              <a:t>This is where you discuss how both data and methods are inherited by default, or overridden at each level.  Note how the required features are raised to the most general level to which they are applicable - that way they only need to be defined once.  We defined the virtual function at the level at which it will be called (see the </a:t>
            </a:r>
            <a:r>
              <a:rPr lang="en-US" dirty="0" err="1" smtClean="0"/>
              <a:t>paintComponent</a:t>
            </a:r>
            <a:r>
              <a:rPr lang="en-US" dirty="0" smtClean="0"/>
              <a:t>() function).</a:t>
            </a:r>
          </a:p>
          <a:p>
            <a:r>
              <a:rPr lang="en-US" dirty="0" smtClean="0"/>
              <a:t>UML is not the only way to draw this. In some ways, it would be better to draw this as a </a:t>
            </a:r>
            <a:r>
              <a:rPr lang="en-US" b="1" dirty="0" smtClean="0"/>
              <a:t>Venn diagram</a:t>
            </a:r>
            <a:r>
              <a:rPr lang="en-US" dirty="0" smtClean="0"/>
              <a:t>. The</a:t>
            </a:r>
            <a:r>
              <a:rPr lang="en-US" baseline="0" dirty="0" smtClean="0"/>
              <a:t> Figure circle is completely covered by the closed and Line figure sub-sets (Figure is an abstract class remember, indicated by the italics, but we could add Figure sub-classes that aren’t closed or Lines).  The same covering happens for closed figures.</a:t>
            </a:r>
            <a:endParaRPr lang="en-US" dirty="0" smtClean="0"/>
          </a:p>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1D06FD94-7202-4BE3-AE5F-E0FEB40077BA}" type="slidenum">
              <a:rPr lang="en-US" smtClean="0"/>
              <a:pPr/>
              <a:t>16</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a:buFontTx/>
              <a:buChar char="•"/>
            </a:pPr>
            <a:r>
              <a:rPr lang="en-US" dirty="0" smtClean="0"/>
              <a:t> Private entities cay only be accessed by the class objects themselves.</a:t>
            </a:r>
          </a:p>
          <a:p>
            <a:pPr>
              <a:buFontTx/>
              <a:buChar char="•"/>
            </a:pPr>
            <a:r>
              <a:rPr lang="en-US" dirty="0" smtClean="0"/>
              <a:t> Protected entities can be class objects and their descendents.</a:t>
            </a:r>
          </a:p>
          <a:p>
            <a:pPr>
              <a:buFontTx/>
              <a:buChar char="•"/>
            </a:pPr>
            <a:r>
              <a:rPr lang="en-US" dirty="0" smtClean="0"/>
              <a:t> Public entities can be accessed by all objects.</a:t>
            </a:r>
          </a:p>
          <a:p>
            <a:r>
              <a:rPr lang="en-US" dirty="0" smtClean="0"/>
              <a:t>The textbook advocates using private variables and protected </a:t>
            </a:r>
            <a:r>
              <a:rPr lang="en-US" dirty="0" err="1" smtClean="0"/>
              <a:t>mutators</a:t>
            </a:r>
            <a:r>
              <a:rPr lang="en-US" dirty="0" smtClean="0"/>
              <a:t>.  The lecture and lab examples will simply use protected variables.  The larger the system, the more important the </a:t>
            </a:r>
            <a:r>
              <a:rPr lang="en-US" dirty="0" err="1" smtClean="0"/>
              <a:t>accessor</a:t>
            </a:r>
            <a:r>
              <a:rPr lang="en-US" dirty="0" smtClean="0"/>
              <a:t>/</a:t>
            </a:r>
            <a:r>
              <a:rPr lang="en-US" dirty="0" err="1" smtClean="0"/>
              <a:t>mutator</a:t>
            </a:r>
            <a:r>
              <a:rPr lang="en-US" dirty="0" smtClean="0"/>
              <a:t> approach is.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1D06FD94-7202-4BE3-AE5F-E0FEB40077BA}" type="slidenum">
              <a:rPr lang="en-US" smtClean="0"/>
              <a:pPr/>
              <a:t>17</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r>
              <a:rPr lang="en-US" dirty="0" smtClean="0"/>
              <a:t>Concrete is the default.</a:t>
            </a:r>
          </a:p>
          <a:p>
            <a:r>
              <a:rPr lang="en-US" dirty="0" smtClean="0"/>
              <a:t>You can’t construct an object of an abstract type. In terms of the Venn diagram, there are no figures that aren’t in one</a:t>
            </a:r>
            <a:r>
              <a:rPr lang="en-US" baseline="0" dirty="0" smtClean="0"/>
              <a:t> of the concrete sub-class sets, that is, the sub-sets “partition” the superset.</a:t>
            </a:r>
            <a:endParaRPr lang="en-US" dirty="0" smtClean="0"/>
          </a:p>
          <a:p>
            <a:pPr>
              <a:buFontTx/>
              <a:buNone/>
            </a:pPr>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70170C9D-22F0-4573-A9BE-91293A5819C7}" type="slidenum">
              <a:rPr lang="en-US" smtClean="0"/>
              <a:pPr/>
              <a:t>18</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defTabSz="919519">
              <a:defRPr/>
            </a:pPr>
            <a:r>
              <a:rPr lang="en-US" dirty="0" smtClean="0">
                <a:latin typeface="Arial Unicode MS" pitchFamily="34" charset="-128"/>
                <a:ea typeface="Arial Unicode MS" pitchFamily="34" charset="-128"/>
                <a:cs typeface="Arial Unicode MS" pitchFamily="34" charset="-128"/>
              </a:rPr>
              <a:t>Again, concrete</a:t>
            </a:r>
            <a:r>
              <a:rPr lang="en-US" baseline="0" dirty="0" smtClean="0">
                <a:latin typeface="Arial Unicode MS" pitchFamily="34" charset="-128"/>
                <a:ea typeface="Arial Unicode MS" pitchFamily="34" charset="-128"/>
                <a:cs typeface="Arial Unicode MS" pitchFamily="34" charset="-128"/>
              </a:rPr>
              <a:t> is the default.</a:t>
            </a:r>
            <a:endParaRPr lang="en-US" dirty="0" smtClean="0">
              <a:latin typeface="Arial Unicode MS" pitchFamily="34" charset="-128"/>
              <a:ea typeface="Arial Unicode MS" pitchFamily="34" charset="-128"/>
              <a:cs typeface="Arial Unicode MS" pitchFamily="34" charset="-128"/>
            </a:endParaRPr>
          </a:p>
          <a:p>
            <a:pPr defTabSz="919519">
              <a:defRPr/>
            </a:pPr>
            <a:r>
              <a:rPr lang="en-US" dirty="0" smtClean="0">
                <a:latin typeface="Arial Unicode MS" pitchFamily="34" charset="-128"/>
                <a:ea typeface="Arial Unicode MS" pitchFamily="34" charset="-128"/>
                <a:cs typeface="Arial Unicode MS" pitchFamily="34" charset="-128"/>
              </a:rPr>
              <a:t>An abstract method can be viewed as a “promissory note”. The specification gives what is often called the </a:t>
            </a:r>
            <a:r>
              <a:rPr lang="en-US" i="1" dirty="0" smtClean="0">
                <a:latin typeface="Arial Unicode MS" pitchFamily="34" charset="-128"/>
                <a:ea typeface="Arial Unicode MS" pitchFamily="34" charset="-128"/>
                <a:cs typeface="Arial Unicode MS" pitchFamily="34" charset="-128"/>
              </a:rPr>
              <a:t>signature</a:t>
            </a:r>
            <a:r>
              <a:rPr lang="en-US" dirty="0" smtClean="0">
                <a:latin typeface="Arial Unicode MS" pitchFamily="34" charset="-128"/>
                <a:ea typeface="Arial Unicode MS" pitchFamily="34" charset="-128"/>
                <a:cs typeface="Arial Unicode MS" pitchFamily="34" charset="-128"/>
              </a:rPr>
              <a:t> of the method</a:t>
            </a:r>
            <a:r>
              <a:rPr lang="en-US" baseline="0" dirty="0" smtClean="0">
                <a:latin typeface="Arial Unicode MS" pitchFamily="34" charset="-128"/>
                <a:ea typeface="Arial Unicode MS" pitchFamily="34" charset="-128"/>
                <a:cs typeface="Arial Unicode MS" pitchFamily="34" charset="-128"/>
              </a:rPr>
              <a:t> (its visibility, return type, name, parameter “footprint”). The concrete definitions may change, but this signature always remains the same.</a:t>
            </a:r>
            <a:endParaRPr lang="en-US" dirty="0" smtClean="0">
              <a:latin typeface="Arial Unicode MS" pitchFamily="34" charset="-128"/>
              <a:ea typeface="Arial Unicode MS" pitchFamily="34" charset="-128"/>
              <a:cs typeface="Arial Unicode MS" pitchFamily="34" charset="-128"/>
            </a:endParaRPr>
          </a:p>
          <a:p>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14492329-CD71-4AFD-9E57-97DF4E22FF20}" type="slidenum">
              <a:rPr lang="en-US" smtClean="0"/>
              <a:pPr/>
              <a:t>19</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r>
              <a:rPr lang="en-US" dirty="0" smtClean="0"/>
              <a:t>Go through this Figure class, noting the following things:</a:t>
            </a:r>
          </a:p>
          <a:p>
            <a:pPr>
              <a:buFontTx/>
              <a:buChar char="•"/>
            </a:pPr>
            <a:r>
              <a:rPr lang="en-US" baseline="0" dirty="0" smtClean="0"/>
              <a:t> It </a:t>
            </a:r>
            <a:r>
              <a:rPr lang="en-US" dirty="0" smtClean="0"/>
              <a:t>is marked as abstract</a:t>
            </a:r>
            <a:r>
              <a:rPr lang="en-US" baseline="0" dirty="0" smtClean="0"/>
              <a:t> because we never want to instantiate just a Figure but rather want to instantiate a concrete sub-class of Figure. Note also that because render() is abstract, Figure must be abstract too; it doesn’t make sense to have a concrete class with an abstract method.</a:t>
            </a:r>
          </a:p>
          <a:p>
            <a:pPr>
              <a:buFontTx/>
              <a:buChar char="•"/>
            </a:pPr>
            <a:r>
              <a:rPr lang="en-US" baseline="0" dirty="0" smtClean="0"/>
              <a:t> This class declares, defines and manages all the data and methods common to all Figure sub-classes.</a:t>
            </a:r>
          </a:p>
          <a:p>
            <a:pPr>
              <a:buFontTx/>
              <a:buChar char="•"/>
            </a:pPr>
            <a:r>
              <a:rPr lang="en-US" baseline="0" dirty="0" smtClean="0"/>
              <a:t> Figure extends </a:t>
            </a:r>
            <a:r>
              <a:rPr lang="en-US" baseline="0" dirty="0" err="1" smtClean="0"/>
              <a:t>java.lang.Object</a:t>
            </a:r>
            <a:r>
              <a:rPr lang="en-US" baseline="0" dirty="0" smtClean="0"/>
              <a:t> by default (as do all classes without explicit extends clauses).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1DEA743B-F299-4810-A05A-3E6889A3AE69}" type="slidenum">
              <a:rPr lang="en-US" smtClean="0"/>
              <a:pPr/>
              <a:t>2</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r>
              <a:rPr lang="en-US" dirty="0" smtClean="0"/>
              <a:t>Inheritance implements </a:t>
            </a:r>
            <a:r>
              <a:rPr lang="en-US" i="1" dirty="0" smtClean="0"/>
              <a:t>sharing</a:t>
            </a:r>
            <a:r>
              <a:rPr lang="en-US" dirty="0" smtClean="0"/>
              <a:t>;</a:t>
            </a:r>
          </a:p>
          <a:p>
            <a:r>
              <a:rPr lang="en-US" dirty="0" smtClean="0"/>
              <a:t>Polymorphism</a:t>
            </a:r>
            <a:r>
              <a:rPr lang="en-US" baseline="0" dirty="0" smtClean="0"/>
              <a:t> implements </a:t>
            </a:r>
            <a:r>
              <a:rPr lang="en-US" i="1" baseline="0" dirty="0" smtClean="0"/>
              <a:t>specialization</a:t>
            </a:r>
            <a:r>
              <a:rPr lang="en-US" baseline="0" dirty="0" smtClean="0"/>
              <a:t>.</a:t>
            </a:r>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5A40FD04-4AEE-4CD2-9ADD-2231BDE4CDB3}" type="slidenum">
              <a:rPr lang="en-US" smtClean="0"/>
              <a:pPr/>
              <a:t>20</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5A40FD04-4AEE-4CD2-9ADD-2231BDE4CDB3}" type="slidenum">
              <a:rPr lang="en-US" smtClean="0"/>
              <a:pPr/>
              <a:t>21</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14492329-CD71-4AFD-9E57-97DF4E22FF20}" type="slidenum">
              <a:rPr lang="en-US" smtClean="0"/>
              <a:pPr/>
              <a:t>22</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r>
              <a:rPr lang="en-US" dirty="0" smtClean="0"/>
              <a:t>Notes:</a:t>
            </a:r>
          </a:p>
          <a:p>
            <a:pPr>
              <a:buFont typeface="Arial" pitchFamily="34" charset="0"/>
              <a:buChar char="•"/>
            </a:pPr>
            <a:r>
              <a:rPr lang="en-US" baseline="0" dirty="0" smtClean="0"/>
              <a:t> This class extends Figure;</a:t>
            </a:r>
          </a:p>
          <a:p>
            <a:pPr>
              <a:buFont typeface="Arial" pitchFamily="34" charset="0"/>
              <a:buChar char="•"/>
            </a:pPr>
            <a:r>
              <a:rPr lang="en-US" baseline="0" dirty="0" smtClean="0"/>
              <a:t> It is also abstract because it will never be instantiated;</a:t>
            </a:r>
          </a:p>
          <a:p>
            <a:pPr>
              <a:buFont typeface="Arial" pitchFamily="34" charset="0"/>
              <a:buChar char="•"/>
            </a:pPr>
            <a:r>
              <a:rPr lang="en-US" baseline="0" dirty="0" smtClean="0"/>
              <a:t> Its primary purpose is to represent and initialize the width, height and filled data attributes (so that they can be shared by all closed figures);</a:t>
            </a:r>
          </a:p>
          <a:p>
            <a:pPr defTabSz="919519">
              <a:buFont typeface="Arial" pitchFamily="34" charset="0"/>
              <a:buChar char="•"/>
              <a:defRPr/>
            </a:pPr>
            <a:r>
              <a:rPr lang="en-US" baseline="0" dirty="0" smtClean="0"/>
              <a:t> It calls its parent constructor to handle the start point and color properly (at the very beginning of the constructor method);</a:t>
            </a:r>
          </a:p>
          <a:p>
            <a:pPr>
              <a:buFont typeface="Arial" pitchFamily="34" charset="0"/>
              <a:buChar char="•"/>
            </a:pPr>
            <a:r>
              <a:rPr lang="en-US" baseline="0" dirty="0" smtClean="0"/>
              <a:t> It doesn’t have to implement the render() method because it isn’t concrete (and it’s not clear what the implementation would be anyway because it’s not a “real”, </a:t>
            </a:r>
            <a:r>
              <a:rPr lang="en-US" baseline="0" dirty="0" err="1" smtClean="0"/>
              <a:t>drawable</a:t>
            </a:r>
            <a:r>
              <a:rPr lang="en-US" baseline="0" dirty="0" smtClean="0"/>
              <a:t>, concrete figure type).</a:t>
            </a:r>
          </a:p>
          <a:p>
            <a:pPr>
              <a:buFont typeface="Arial" pitchFamily="34" charset="0"/>
              <a:buNone/>
            </a:pPr>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70170C9D-22F0-4573-A9BE-91293A5819C7}" type="slidenum">
              <a:rPr lang="en-US" smtClean="0"/>
              <a:pPr/>
              <a:t>23</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B21AB6B-ECB8-453B-A11C-968F0BE8A94D}" type="slidenum">
              <a:rPr lang="en-US" smtClean="0"/>
              <a:pPr/>
              <a:t>24</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US" dirty="0" smtClean="0"/>
              <a:t>Go through this Figure class, noting the following things:</a:t>
            </a:r>
          </a:p>
          <a:p>
            <a:pPr>
              <a:buFontTx/>
              <a:buChar char="•"/>
            </a:pPr>
            <a:r>
              <a:rPr lang="en-US" dirty="0" smtClean="0"/>
              <a:t> This class is a</a:t>
            </a:r>
            <a:r>
              <a:rPr lang="en-US" baseline="0" dirty="0" smtClean="0"/>
              <a:t> grandchild of Figure and a child of </a:t>
            </a:r>
            <a:r>
              <a:rPr lang="en-US" baseline="0" dirty="0" err="1" smtClean="0"/>
              <a:t>ClosedFigure</a:t>
            </a:r>
            <a:r>
              <a:rPr lang="en-US" baseline="0" dirty="0" smtClean="0"/>
              <a:t>, </a:t>
            </a:r>
            <a:r>
              <a:rPr lang="en-US" dirty="0" smtClean="0"/>
              <a:t>so it inherits all the features of </a:t>
            </a:r>
            <a:r>
              <a:rPr lang="en-US" dirty="0" err="1" smtClean="0"/>
              <a:t>SDClosedFigure</a:t>
            </a:r>
            <a:r>
              <a:rPr lang="en-US" dirty="0" smtClean="0"/>
              <a:t> and </a:t>
            </a:r>
            <a:r>
              <a:rPr lang="en-US" dirty="0" err="1" smtClean="0"/>
              <a:t>SDFigure</a:t>
            </a:r>
            <a:r>
              <a:rPr lang="en-US" dirty="0" smtClean="0"/>
              <a:t>;</a:t>
            </a:r>
          </a:p>
          <a:p>
            <a:pPr>
              <a:buFontTx/>
              <a:buChar char="•"/>
            </a:pPr>
            <a:r>
              <a:rPr lang="en-US" dirty="0" smtClean="0"/>
              <a:t> It is no longer an abstract class, so we can construct Rectangle objects in our program;</a:t>
            </a:r>
          </a:p>
          <a:p>
            <a:pPr>
              <a:buFontTx/>
              <a:buChar char="•"/>
            </a:pPr>
            <a:r>
              <a:rPr lang="en-US" dirty="0" smtClean="0"/>
              <a:t> It expects</a:t>
            </a:r>
            <a:r>
              <a:rPr lang="en-US" baseline="0" dirty="0" smtClean="0"/>
              <a:t> the calling program to pass two points, and then converts the second point into width/height values – the reason for this will become clear when we build the full </a:t>
            </a:r>
            <a:r>
              <a:rPr lang="en-US" baseline="0" dirty="0" err="1" smtClean="0"/>
              <a:t>Simpledraw</a:t>
            </a:r>
            <a:r>
              <a:rPr lang="en-US" baseline="0" dirty="0" smtClean="0"/>
              <a:t> application.</a:t>
            </a:r>
            <a:endParaRPr lang="en-US" dirty="0" smtClean="0"/>
          </a:p>
          <a:p>
            <a:pPr>
              <a:buFontTx/>
              <a:buChar char="•"/>
            </a:pPr>
            <a:r>
              <a:rPr lang="en-US" dirty="0" smtClean="0"/>
              <a:t> It implements the render()</a:t>
            </a:r>
            <a:r>
              <a:rPr lang="en-US" baseline="0" dirty="0" smtClean="0"/>
              <a:t> method, which </a:t>
            </a:r>
            <a:r>
              <a:rPr lang="en-US" dirty="0" smtClean="0"/>
              <a:t>accesses the inherited attributes (</a:t>
            </a:r>
            <a:r>
              <a:rPr lang="en-US" dirty="0" err="1" smtClean="0"/>
              <a:t>myColor</a:t>
            </a:r>
            <a:r>
              <a:rPr lang="en-US" dirty="0" smtClean="0"/>
              <a:t>,</a:t>
            </a:r>
            <a:r>
              <a:rPr lang="en-US" baseline="0" dirty="0" smtClean="0"/>
              <a:t> </a:t>
            </a:r>
            <a:r>
              <a:rPr lang="en-US" baseline="0" dirty="0" err="1" smtClean="0"/>
              <a:t>myFilled</a:t>
            </a:r>
            <a:r>
              <a:rPr lang="en-US" baseline="0" dirty="0" smtClean="0"/>
              <a:t>, </a:t>
            </a:r>
            <a:r>
              <a:rPr lang="en-US" baseline="0" dirty="0" err="1" smtClean="0"/>
              <a:t>myStart</a:t>
            </a:r>
            <a:r>
              <a:rPr lang="en-US" baseline="0" dirty="0" smtClean="0"/>
              <a:t>, </a:t>
            </a:r>
            <a:r>
              <a:rPr lang="en-US" baseline="0" dirty="0" err="1" smtClean="0"/>
              <a:t>myWidth</a:t>
            </a:r>
            <a:r>
              <a:rPr lang="en-US" baseline="0" dirty="0" smtClean="0"/>
              <a:t>, </a:t>
            </a:r>
            <a:r>
              <a:rPr lang="en-US" baseline="0" dirty="0" err="1" smtClean="0"/>
              <a:t>myHeight</a:t>
            </a:r>
            <a:r>
              <a:rPr lang="en-US" baseline="0" dirty="0" smtClean="0"/>
              <a:t>)</a:t>
            </a:r>
            <a:r>
              <a:rPr lang="en-US" dirty="0" smtClean="0"/>
              <a:t> as if they were its own attributes (as a trial, go in and change the protection to private on one of them and see if you get a compiler error). </a:t>
            </a:r>
          </a:p>
          <a:p>
            <a:pPr>
              <a:buFontTx/>
              <a:buChar char="•"/>
            </a:pPr>
            <a:r>
              <a:rPr lang="en-US" baseline="0" dirty="0" smtClean="0"/>
              <a:t> It might be advisable to</a:t>
            </a:r>
            <a:r>
              <a:rPr lang="en-US" dirty="0" smtClean="0"/>
              <a:t> access these inherited</a:t>
            </a:r>
            <a:r>
              <a:rPr lang="en-US" baseline="0" dirty="0" smtClean="0"/>
              <a:t> attributes </a:t>
            </a:r>
            <a:r>
              <a:rPr lang="en-US" dirty="0" smtClean="0"/>
              <a:t>using </a:t>
            </a:r>
            <a:r>
              <a:rPr lang="en-US" dirty="0" err="1" smtClean="0"/>
              <a:t>accessor</a:t>
            </a:r>
            <a:r>
              <a:rPr lang="en-US" dirty="0" smtClean="0"/>
              <a:t>/</a:t>
            </a:r>
            <a:r>
              <a:rPr lang="en-US" dirty="0" err="1" smtClean="0"/>
              <a:t>mutator</a:t>
            </a:r>
            <a:r>
              <a:rPr lang="en-US" baseline="0" dirty="0" smtClean="0"/>
              <a:t> methods in its parent classes, which could</a:t>
            </a:r>
            <a:r>
              <a:rPr lang="en-US" dirty="0" smtClean="0"/>
              <a:t> help enforce information hiding.</a:t>
            </a:r>
            <a:r>
              <a:rPr lang="en-US" baseline="0" dirty="0" smtClean="0"/>
              <a:t> We did it this way to simplify the presentation.</a:t>
            </a:r>
          </a:p>
          <a:p>
            <a:pPr>
              <a:buFontTx/>
              <a:buChar char="•"/>
            </a:pPr>
            <a:r>
              <a:rPr lang="en-US" baseline="0" dirty="0" smtClean="0"/>
              <a:t> The slides don’t show the Ellipse class, but it is identical to this one except that it calls ellipse() rather than </a:t>
            </a:r>
            <a:r>
              <a:rPr lang="en-US" baseline="0" dirty="0" err="1" smtClean="0"/>
              <a:t>rect</a:t>
            </a:r>
            <a:r>
              <a:rPr lang="en-US" baseline="0" dirty="0" smtClean="0"/>
              <a:t>(). Show them the code. This copying, which is usually a bad idea, is hard to avoid in this case because of how similarly Processing handles its rectangles and ellipses.</a:t>
            </a:r>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B21AB6B-ECB8-453B-A11C-968F0BE8A94D}" type="slidenum">
              <a:rPr lang="en-US" smtClean="0"/>
              <a:pPr/>
              <a:t>25</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US" dirty="0" smtClean="0"/>
              <a:t>Note:</a:t>
            </a:r>
          </a:p>
          <a:p>
            <a:pPr>
              <a:buFont typeface="Arial" pitchFamily="34" charset="0"/>
              <a:buChar char="•"/>
            </a:pPr>
            <a:r>
              <a:rPr lang="en-US" dirty="0" smtClean="0"/>
              <a:t> This</a:t>
            </a:r>
            <a:r>
              <a:rPr lang="en-US" baseline="0" dirty="0" smtClean="0"/>
              <a:t> concrete sub-class directly extends Figure rather than going through an “open” figure class.</a:t>
            </a:r>
          </a:p>
          <a:p>
            <a:pPr>
              <a:buFont typeface="Arial" pitchFamily="34" charset="0"/>
              <a:buChar char="•"/>
            </a:pPr>
            <a:r>
              <a:rPr lang="en-US" baseline="0" dirty="0" smtClean="0"/>
              <a:t> Lines have start points and colors like other figures, but they have an end point and no filled mode as their sibling closed figures do.</a:t>
            </a:r>
          </a:p>
          <a:p>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B21AB6B-ECB8-453B-A11C-968F0BE8A94D}" type="slidenum">
              <a:rPr lang="en-US" smtClean="0"/>
              <a:pPr/>
              <a:t>26</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US" dirty="0" smtClean="0"/>
              <a:t>You</a:t>
            </a:r>
            <a:r>
              <a:rPr lang="en-US" baseline="0" dirty="0" smtClean="0"/>
              <a:t> can imagine how the Ellipse class would be defined.</a:t>
            </a:r>
          </a:p>
          <a:p>
            <a:r>
              <a:rPr lang="en-US" baseline="0" dirty="0" smtClean="0"/>
              <a:t>This code would be in a class that extends </a:t>
            </a:r>
            <a:r>
              <a:rPr lang="en-US" baseline="0" dirty="0" err="1" smtClean="0"/>
              <a:t>PApplet</a:t>
            </a:r>
            <a:r>
              <a:rPr lang="en-US" baseline="0" dirty="0" smtClean="0"/>
              <a:t> so that “this” refers to something valid as an argument to render.</a:t>
            </a:r>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025DE9CF-286F-4A26-9B82-24F521E04643}" type="slidenum">
              <a:rPr lang="en-US" smtClean="0"/>
              <a:pPr/>
              <a:t>27</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r>
              <a:rPr lang="en-US" dirty="0" smtClean="0"/>
              <a:t>Java makes this decision, by default, at run-time.</a:t>
            </a:r>
          </a:p>
          <a:p>
            <a:pPr>
              <a:buFontTx/>
              <a:buChar char="•"/>
            </a:pPr>
            <a:r>
              <a:rPr lang="en-US" dirty="0" smtClean="0"/>
              <a:t>Poly – many</a:t>
            </a:r>
          </a:p>
          <a:p>
            <a:pPr>
              <a:buFontTx/>
              <a:buChar char="•"/>
            </a:pPr>
            <a:r>
              <a:rPr lang="en-US" dirty="0" smtClean="0"/>
              <a:t>Morph – form</a:t>
            </a:r>
          </a:p>
          <a:p>
            <a:pPr defTabSz="919519">
              <a:defRPr/>
            </a:pPr>
            <a:r>
              <a:rPr lang="en-US" dirty="0" smtClean="0"/>
              <a:t>Java uses dynamic polymorphism by default. We can turn off polymorphic behavior by defining a method as </a:t>
            </a:r>
            <a:r>
              <a:rPr lang="en-US" b="1" dirty="0" smtClean="0">
                <a:latin typeface="Courier New" pitchFamily="49" charset="0"/>
              </a:rPr>
              <a:t>final</a:t>
            </a:r>
            <a:r>
              <a:rPr lang="en-US" b="1" dirty="0" smtClean="0">
                <a:latin typeface="Arial Unicode MS" pitchFamily="34" charset="-128"/>
              </a:rPr>
              <a:t>.</a:t>
            </a:r>
            <a:endParaRPr lang="en-US" dirty="0" smtClean="0"/>
          </a:p>
          <a:p>
            <a:pPr defTabSz="919519">
              <a:defRPr/>
            </a:pPr>
            <a:endParaRPr lang="en-US" dirty="0" smtClean="0"/>
          </a:p>
          <a:p>
            <a:endParaRPr lang="en-US" dirty="0" smtClean="0"/>
          </a:p>
          <a:p>
            <a:pPr>
              <a:buFontTx/>
              <a:buChar char="•"/>
            </a:pPr>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A30A920-6599-4D82-BDD1-1B6E4AB003A8}" type="slidenum">
              <a:rPr lang="en-US" smtClean="0"/>
              <a:pPr/>
              <a:t>28</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r>
              <a:rPr lang="en-US" dirty="0" smtClean="0"/>
              <a:t>Remember that inheritance is transitive, but not </a:t>
            </a:r>
            <a:r>
              <a:rPr lang="en-US" dirty="0" err="1" smtClean="0"/>
              <a:t>symetric</a:t>
            </a:r>
            <a:r>
              <a:rPr lang="en-US" dirty="0" smtClean="0"/>
              <a:t>.</a:t>
            </a:r>
          </a:p>
          <a:p>
            <a:r>
              <a:rPr lang="en-US" dirty="0" smtClean="0"/>
              <a:t>This is similar (but not the same) to the reason that we can say:</a:t>
            </a:r>
            <a:r>
              <a:rPr lang="en-US" baseline="0" dirty="0" smtClean="0"/>
              <a:t> </a:t>
            </a:r>
          </a:p>
          <a:p>
            <a:r>
              <a:rPr lang="en-US" b="1" baseline="0" dirty="0" smtClean="0">
                <a:latin typeface="Courier New" pitchFamily="49" charset="0"/>
                <a:cs typeface="Courier New" pitchFamily="49" charset="0"/>
              </a:rPr>
              <a:t>	</a:t>
            </a:r>
            <a:r>
              <a:rPr lang="en-US" b="1" dirty="0" smtClean="0">
                <a:latin typeface="Courier New" pitchFamily="49" charset="0"/>
                <a:cs typeface="Courier New" pitchFamily="49" charset="0"/>
              </a:rPr>
              <a:t>List&lt;String&gt; </a:t>
            </a:r>
            <a:r>
              <a:rPr lang="en-US" b="1" dirty="0" err="1" smtClean="0">
                <a:latin typeface="Courier New" pitchFamily="49" charset="0"/>
                <a:cs typeface="Courier New" pitchFamily="49" charset="0"/>
              </a:rPr>
              <a:t>myList</a:t>
            </a:r>
            <a:r>
              <a:rPr lang="en-US" b="1" dirty="0" smtClean="0">
                <a:latin typeface="Courier New" pitchFamily="49" charset="0"/>
                <a:cs typeface="Courier New" pitchFamily="49" charset="0"/>
              </a:rPr>
              <a:t> </a:t>
            </a:r>
            <a:r>
              <a:rPr lang="en-US" b="1" baseline="0" dirty="0" smtClean="0">
                <a:latin typeface="Courier New" pitchFamily="49" charset="0"/>
                <a:cs typeface="Courier New" pitchFamily="49" charset="0"/>
              </a:rPr>
              <a:t> = new </a:t>
            </a:r>
            <a:r>
              <a:rPr lang="en-US" b="1" baseline="0" dirty="0" err="1" smtClean="0">
                <a:latin typeface="Courier New" pitchFamily="49" charset="0"/>
                <a:cs typeface="Courier New" pitchFamily="49" charset="0"/>
              </a:rPr>
              <a:t>ArrayList</a:t>
            </a:r>
            <a:r>
              <a:rPr lang="en-US" b="1" baseline="0" dirty="0" smtClean="0">
                <a:latin typeface="Courier New" pitchFamily="49" charset="0"/>
                <a:cs typeface="Courier New" pitchFamily="49" charset="0"/>
              </a:rPr>
              <a:t>&lt;String&gt;();  </a:t>
            </a:r>
            <a:endParaRPr lang="en-US" b="1" dirty="0" smtClean="0">
              <a:latin typeface="Courier New" pitchFamily="49" charset="0"/>
              <a:cs typeface="Courier New" pitchFamily="49"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A30A920-6599-4D82-BDD1-1B6E4AB003A8}" type="slidenum">
              <a:rPr lang="en-US" smtClean="0"/>
              <a:pPr/>
              <a:t>29</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US" b="0" dirty="0" smtClean="0">
              <a:latin typeface="Courier New" pitchFamily="49" charset="0"/>
              <a:cs typeface="Courier New" pitchFamily="49"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940922B0-87F7-49FD-9C7F-3C8ACE3E2595}" type="slidenum">
              <a:rPr lang="en-US" smtClean="0"/>
              <a:pPr/>
              <a:t>3</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r>
              <a:rPr lang="en-US" dirty="0" smtClean="0"/>
              <a:t>The</a:t>
            </a:r>
            <a:r>
              <a:rPr lang="en-US" baseline="0" dirty="0" smtClean="0"/>
              <a:t> drawing mode buttons are things like rectangle, circle, line, etc.</a:t>
            </a:r>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30</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r>
              <a:rPr lang="en-US" baseline="0" dirty="0" smtClean="0"/>
              <a:t>Here, we’ll introduce polymorphism to allow the user of a drawing tool to create however many Figures of whatever type they choose.</a:t>
            </a:r>
          </a:p>
          <a:p>
            <a:pPr defTabSz="919519">
              <a:defRPr/>
            </a:pPr>
            <a:r>
              <a:rPr lang="en-US" baseline="0" dirty="0" smtClean="0"/>
              <a:t>See SimpledrawController2, SimpledrawPanel2, Figure, … .</a:t>
            </a:r>
          </a:p>
          <a:p>
            <a:endParaRPr lang="en-US" baseline="0" dirty="0" smtClean="0"/>
          </a:p>
          <a:p>
            <a:endParaRPr lang="en-US" baseline="0"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31</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32</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765ED299-5B7D-46FC-A457-B4AA3FF0060C}" type="slidenum">
              <a:rPr lang="en-US" smtClean="0"/>
              <a:pPr/>
              <a:t>33</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r>
              <a:rPr lang="en-US" i="0" dirty="0" smtClean="0"/>
              <a:t>This slide</a:t>
            </a:r>
            <a:r>
              <a:rPr lang="en-US" i="0" baseline="0" dirty="0" smtClean="0"/>
              <a:t> is repeated from week 1. Computing is a rewarding, much needed skill in today’s ICT-based society.</a:t>
            </a:r>
            <a:endParaRPr lang="en-US" i="0" dirty="0" smtClean="0"/>
          </a:p>
          <a:p>
            <a:r>
              <a:rPr lang="en-US" i="1" dirty="0" smtClean="0"/>
              <a:t>The Mythical Man Month </a:t>
            </a:r>
            <a:r>
              <a:rPr lang="en-US" dirty="0" smtClean="0"/>
              <a:t>chronicles IBM’s OS/360 project, the largest software project up </a:t>
            </a:r>
            <a:r>
              <a:rPr lang="en-US" dirty="0" err="1" smtClean="0"/>
              <a:t>til</a:t>
            </a:r>
            <a:r>
              <a:rPr lang="en-US" dirty="0" smtClean="0"/>
              <a:t> 1964.  Brooks was the project leader.  Note that he explicitly talked about how the </a:t>
            </a:r>
            <a:r>
              <a:rPr lang="en-US" b="1" dirty="0" smtClean="0"/>
              <a:t>waterfall model</a:t>
            </a:r>
            <a:r>
              <a:rPr lang="en-US" dirty="0" smtClean="0"/>
              <a:t> on the previous page is wrong (he advocated </a:t>
            </a:r>
            <a:r>
              <a:rPr lang="en-US" dirty="0" err="1" smtClean="0"/>
              <a:t>interative</a:t>
            </a:r>
            <a:r>
              <a:rPr lang="en-US" dirty="0" smtClean="0"/>
              <a:t> design or the “growing” or software).</a:t>
            </a:r>
          </a:p>
          <a:p>
            <a:r>
              <a:rPr lang="en-US" dirty="0" smtClean="0"/>
              <a:t>Joys of the craft (I.e., programming):</a:t>
            </a:r>
          </a:p>
          <a:p>
            <a:r>
              <a:rPr lang="en-US" dirty="0" smtClean="0"/>
              <a:t>1. The joy of building things.  “I think this delight must be an image of God’s delight in making things, a delight shown in the distinctness and newness of each leaf and each snowflake.</a:t>
            </a:r>
          </a:p>
          <a:p>
            <a:r>
              <a:rPr lang="en-US" dirty="0" smtClean="0"/>
              <a:t>2. The pleasure of making useful things.</a:t>
            </a:r>
          </a:p>
          <a:p>
            <a:r>
              <a:rPr lang="en-US" dirty="0" smtClean="0"/>
              <a:t>3. The fascination of making complex artifacts.</a:t>
            </a:r>
          </a:p>
          <a:p>
            <a:r>
              <a:rPr lang="en-US" dirty="0" smtClean="0"/>
              <a:t>4. The joy of always learning.</a:t>
            </a:r>
          </a:p>
          <a:p>
            <a:r>
              <a:rPr lang="en-US" dirty="0" smtClean="0"/>
              <a:t>5. The joy of using the computer (flexible, scalable)</a:t>
            </a:r>
          </a:p>
          <a:p>
            <a:endParaRPr lang="en-US" dirty="0" smtClean="0"/>
          </a:p>
          <a:p>
            <a:r>
              <a:rPr lang="en-US" dirty="0" smtClean="0"/>
              <a:t>Woes of the craft:</a:t>
            </a:r>
          </a:p>
          <a:p>
            <a:r>
              <a:rPr lang="en-US" dirty="0" smtClean="0"/>
              <a:t>1. The smallest errors mess things up.</a:t>
            </a:r>
          </a:p>
          <a:p>
            <a:r>
              <a:rPr lang="en-US" dirty="0" smtClean="0"/>
              <a:t>2. Other people set your agenda</a:t>
            </a:r>
          </a:p>
          <a:p>
            <a:r>
              <a:rPr lang="en-US" dirty="0" smtClean="0"/>
              <a:t>3. Picky details are a pain.</a:t>
            </a:r>
          </a:p>
          <a:p>
            <a:r>
              <a:rPr lang="en-US" dirty="0" smtClean="0"/>
              <a:t>4. Debugging/testing drags on and on.</a:t>
            </a:r>
          </a:p>
          <a:p>
            <a:r>
              <a:rPr lang="en-US" dirty="0" smtClean="0"/>
              <a:t>5. The product becomes obsolete so quickly.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940922B0-87F7-49FD-9C7F-3C8ACE3E2595}" type="slidenum">
              <a:rPr lang="en-US" smtClean="0"/>
              <a:pPr/>
              <a:t>4</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defTabSz="919246"/>
            <a:r>
              <a:rPr lang="en-US" dirty="0" smtClean="0"/>
              <a:t>Here,</a:t>
            </a:r>
            <a:r>
              <a:rPr lang="en-US" baseline="0" dirty="0" smtClean="0"/>
              <a:t> we’re not quite sure what to do about the figure types (rectangles, ellipses, lines, doodles, etc) so we just include a general Figure class. Figures will need to have color, arbitrary shapes/sizes and be filled or not filled.</a:t>
            </a:r>
          </a:p>
          <a:p>
            <a:r>
              <a:rPr lang="en-US" baseline="0" dirty="0" smtClean="0"/>
              <a:t>We will deal with the figure classes first. Note two things about the figures:</a:t>
            </a:r>
          </a:p>
          <a:p>
            <a:pPr defTabSz="919519">
              <a:buFont typeface="Arial" pitchFamily="34" charset="0"/>
              <a:buChar char="•"/>
              <a:defRPr/>
            </a:pPr>
            <a:r>
              <a:rPr lang="en-US" baseline="0" dirty="0" smtClean="0"/>
              <a:t> Processing doesn’t provide a Figure class, but we really do need one here because we need to remember each figure that the user creates so that we can refresh/redraw them when necessary.</a:t>
            </a:r>
          </a:p>
          <a:p>
            <a:pPr>
              <a:buFont typeface="Arial" pitchFamily="34" charset="0"/>
              <a:buChar char="•"/>
            </a:pPr>
            <a:r>
              <a:rPr lang="en-US" baseline="0" dirty="0" smtClean="0"/>
              <a:t> Because there are different types of figures (e.g., rectangle and line), we can’t use a single class to represent them (at least not very well). </a:t>
            </a:r>
          </a:p>
          <a:p>
            <a:pPr defTabSz="919246"/>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5</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r>
              <a:rPr lang="en-US" baseline="0" dirty="0" smtClean="0"/>
              <a:t>Here, we’ll just draw some hard-coded rectangles. We’ll need a GUI controller and a Processing panel that hard-codes the calls to a rectangle class constructor. </a:t>
            </a:r>
          </a:p>
          <a:p>
            <a:r>
              <a:rPr lang="en-US" baseline="0" dirty="0" smtClean="0"/>
              <a:t>See SimpledrawController0, SimpledrawPanel0, Rectangle0.</a:t>
            </a:r>
          </a:p>
          <a:p>
            <a:r>
              <a:rPr lang="en-US" baseline="0" dirty="0" smtClean="0"/>
              <a:t>Notes:</a:t>
            </a:r>
          </a:p>
          <a:p>
            <a:pPr>
              <a:buFont typeface="Arial" pitchFamily="34" charset="0"/>
              <a:buChar char="•"/>
            </a:pPr>
            <a:r>
              <a:rPr lang="en-US" baseline="0" dirty="0" smtClean="0"/>
              <a:t> This class use Java’s Point class – explain this class.</a:t>
            </a:r>
          </a:p>
          <a:p>
            <a:pPr>
              <a:buFont typeface="Arial" pitchFamily="34" charset="0"/>
              <a:buChar char="•"/>
            </a:pPr>
            <a:r>
              <a:rPr lang="en-US" baseline="0" dirty="0" smtClean="0"/>
              <a:t> This class implements render() by passing the </a:t>
            </a:r>
            <a:r>
              <a:rPr lang="en-US" baseline="0" dirty="0" err="1" smtClean="0"/>
              <a:t>PApplet</a:t>
            </a:r>
            <a:r>
              <a:rPr lang="en-US" baseline="0" dirty="0" smtClean="0"/>
              <a:t> object as a parameter – explain this rather small coupling feature required to implement graphical model elements. We showed an example back in chapter 9, but it’s probably worth reviewing here.</a:t>
            </a:r>
          </a:p>
          <a:p>
            <a:endParaRPr lang="en-US" baseline="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85456EEB-4C9E-4DA7-A666-0C0095F16A26}" type="slidenum">
              <a:rPr lang="en-US" smtClean="0"/>
              <a:pPr/>
              <a:t>6</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r>
              <a:rPr lang="en-US" dirty="0" smtClean="0"/>
              <a:t>The Ellipse class (and the triangle class and other regular polygons used in</a:t>
            </a:r>
            <a:r>
              <a:rPr lang="en-US" baseline="0" dirty="0" smtClean="0"/>
              <a:t> </a:t>
            </a:r>
            <a:r>
              <a:rPr lang="en-US" baseline="0" dirty="0" err="1" smtClean="0"/>
              <a:t>Simpledraw</a:t>
            </a:r>
            <a:r>
              <a:rPr lang="en-US" baseline="0" dirty="0" smtClean="0"/>
              <a:t>-like application) </a:t>
            </a:r>
            <a:r>
              <a:rPr lang="en-US" dirty="0" smtClean="0"/>
              <a:t>would be identical to the Rectangle</a:t>
            </a:r>
            <a:r>
              <a:rPr lang="en-US" baseline="0" dirty="0" smtClean="0"/>
              <a:t> class, with the same start point, width, height, color and filled, except that its render() method could call ellipse() rather than </a:t>
            </a:r>
            <a:r>
              <a:rPr lang="en-US" baseline="0" dirty="0" err="1" smtClean="0"/>
              <a:t>rect</a:t>
            </a:r>
            <a:r>
              <a:rPr lang="en-US" baseline="0" dirty="0" smtClean="0"/>
              <a:t>(). This would be a pain to upgrade consistently as the number of figure classes increases.</a:t>
            </a:r>
          </a:p>
          <a:p>
            <a:r>
              <a:rPr lang="en-US" baseline="0" dirty="0" smtClean="0"/>
              <a:t>The Line class would involve less duplication, but we’d still have to copy the start point and color attributes.</a:t>
            </a:r>
          </a:p>
          <a:p>
            <a:r>
              <a:rPr lang="en-US" baseline="0" dirty="0" smtClean="0"/>
              <a:t>All of the figure classes would have to include a render() method, each working somewhat differently.</a:t>
            </a:r>
          </a:p>
          <a:p>
            <a:r>
              <a:rPr lang="en-US" baseline="0" dirty="0" smtClean="0"/>
              <a:t>YUCK – Programmers hate duplication of this sort.</a:t>
            </a:r>
            <a:endParaRPr lang="en-US" dirty="0" smtClean="0"/>
          </a:p>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85456EEB-4C9E-4DA7-A666-0C0095F16A26}" type="slidenum">
              <a:rPr lang="en-US" smtClean="0"/>
              <a:pPr/>
              <a:t>7</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r>
              <a:rPr lang="en-US" dirty="0" err="1" smtClean="0"/>
              <a:t>Simula</a:t>
            </a:r>
            <a:r>
              <a:rPr lang="en-US" dirty="0" smtClean="0"/>
              <a:t>, an early (the earliest?) OO language, was designed to implement simulations of real-world objects.</a:t>
            </a:r>
          </a:p>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BD90A875-CF56-4440-9EA0-A9716B99C0DD}" type="slidenum">
              <a:rPr lang="en-US" smtClean="0"/>
              <a:pPr/>
              <a:t>8</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r>
              <a:rPr lang="en-US" dirty="0" smtClean="0"/>
              <a:t>Isa – class-object instantiation</a:t>
            </a:r>
          </a:p>
          <a:p>
            <a:r>
              <a:rPr lang="en-US" dirty="0" err="1" smtClean="0"/>
              <a:t>Ako</a:t>
            </a:r>
            <a:r>
              <a:rPr lang="en-US" dirty="0" smtClean="0"/>
              <a:t> – inheritance</a:t>
            </a:r>
          </a:p>
          <a:p>
            <a:r>
              <a:rPr lang="en-US" dirty="0" smtClean="0"/>
              <a:t>Has a – composition or aggregation</a:t>
            </a:r>
          </a:p>
          <a:p>
            <a:r>
              <a:rPr lang="en-US" dirty="0" smtClean="0"/>
              <a:t>Examples?</a:t>
            </a:r>
          </a:p>
          <a:p>
            <a:pPr>
              <a:buFontTx/>
              <a:buChar char="•"/>
            </a:pPr>
            <a:r>
              <a:rPr lang="en-US" dirty="0" smtClean="0"/>
              <a:t> </a:t>
            </a:r>
            <a:r>
              <a:rPr lang="en-US" dirty="0" err="1" smtClean="0"/>
              <a:t>LinuxPenguin</a:t>
            </a:r>
            <a:r>
              <a:rPr lang="en-US" dirty="0" smtClean="0"/>
              <a:t> is a penguin</a:t>
            </a:r>
          </a:p>
          <a:p>
            <a:pPr>
              <a:buFontTx/>
              <a:buChar char="•"/>
            </a:pPr>
            <a:r>
              <a:rPr lang="en-US" dirty="0" smtClean="0"/>
              <a:t> A penguin is a kind of bird (really, it is)</a:t>
            </a:r>
          </a:p>
          <a:p>
            <a:pPr>
              <a:buFontTx/>
              <a:buChar char="•"/>
            </a:pPr>
            <a:r>
              <a:rPr lang="en-US" dirty="0" smtClean="0"/>
              <a:t> A bird is a kind of animal</a:t>
            </a:r>
          </a:p>
          <a:p>
            <a:pPr>
              <a:buFontTx/>
              <a:buChar char="•"/>
            </a:pPr>
            <a:r>
              <a:rPr lang="en-US" dirty="0" smtClean="0"/>
              <a:t> A bird has a pair of wings (generally)</a:t>
            </a:r>
          </a:p>
          <a:p>
            <a:r>
              <a:rPr lang="en-US" dirty="0" smtClean="0"/>
              <a:t>Are you beginning to see why Ole-Johan Dahl and Kristen </a:t>
            </a:r>
            <a:r>
              <a:rPr lang="en-US" dirty="0" err="1" smtClean="0"/>
              <a:t>Nygaard</a:t>
            </a:r>
            <a:r>
              <a:rPr lang="en-US" dirty="0" smtClean="0"/>
              <a:t> wanted OO constructs for </a:t>
            </a:r>
            <a:r>
              <a:rPr lang="en-US" dirty="0" err="1" smtClean="0"/>
              <a:t>Simula</a:t>
            </a:r>
            <a:r>
              <a:rPr lang="en-US" dirty="0" smtClean="0"/>
              <a:t> (their simulation language)?</a:t>
            </a:r>
          </a:p>
          <a:p>
            <a:endParaRPr lang="en-US" dirty="0" smtClean="0"/>
          </a:p>
          <a:p>
            <a:endParaRPr lang="en-US" dirty="0" smtClean="0"/>
          </a:p>
          <a:p>
            <a:pPr>
              <a:buFontTx/>
              <a:buChar char="•"/>
            </a:pP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6F6F35DC-11DC-4AC5-922F-2AAAF23EAE67}" type="slidenum">
              <a:rPr lang="en-US" smtClean="0"/>
              <a:pPr/>
              <a:t>9</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a:buFontTx/>
              <a:buChar char="•"/>
            </a:pPr>
            <a:r>
              <a:rPr lang="en-US" dirty="0" smtClean="0"/>
              <a:t>Is a – instantiation</a:t>
            </a:r>
            <a:r>
              <a:rPr lang="en-US" baseline="0" dirty="0" smtClean="0"/>
              <a:t> is implemented using constructor methods (for reference objects);</a:t>
            </a:r>
          </a:p>
          <a:p>
            <a:pPr>
              <a:buFontTx/>
              <a:buNone/>
            </a:pPr>
            <a:r>
              <a:rPr lang="en-US" baseline="0" dirty="0" smtClean="0"/>
              <a:t>    We’ve done this many times – e.g., </a:t>
            </a:r>
            <a:r>
              <a:rPr lang="en-US" dirty="0" smtClean="0"/>
              <a:t>controller </a:t>
            </a:r>
            <a:r>
              <a:rPr lang="en-US" dirty="0" err="1" smtClean="0"/>
              <a:t>isa</a:t>
            </a:r>
            <a:r>
              <a:rPr lang="en-US" dirty="0" smtClean="0"/>
              <a:t> </a:t>
            </a:r>
            <a:r>
              <a:rPr lang="en-US" dirty="0" err="1" smtClean="0"/>
              <a:t>CalgorythmicController</a:t>
            </a:r>
            <a:endParaRPr lang="en-US" dirty="0" smtClean="0"/>
          </a:p>
          <a:p>
            <a:pPr>
              <a:buFontTx/>
              <a:buChar char="•"/>
            </a:pPr>
            <a:r>
              <a:rPr lang="en-US" dirty="0" smtClean="0"/>
              <a:t>Is a kind of – inheritance is implemented using extends clauses;</a:t>
            </a:r>
          </a:p>
          <a:p>
            <a:pPr>
              <a:buFontTx/>
              <a:buChar char="•"/>
            </a:pPr>
            <a:r>
              <a:rPr lang="en-US" dirty="0" smtClean="0"/>
              <a:t>Has a – aggregation is implemented using instance</a:t>
            </a:r>
            <a:r>
              <a:rPr lang="en-US" baseline="0" dirty="0" smtClean="0"/>
              <a:t> data references;</a:t>
            </a:r>
            <a:endParaRPr lang="en-US" dirty="0" smtClean="0"/>
          </a:p>
          <a:p>
            <a:r>
              <a:rPr lang="en-US" dirty="0" smtClean="0"/>
              <a:t>We’ve done all three of these but we haven’t explicitly programmed our own class hierarchies.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09E4DD9-A2E4-467D-8F17-6236A8491AB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FE0C18AE-201B-47EB-A501-0F800DB1AB7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FBF478BB-943A-47D6-98C5-2780FEF02E9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A23B0671-EDD1-4604-BE6C-9632C755924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4208D256-697A-4B6F-A203-6854F0DF68C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39D0CFB8-AE37-49F0-BACC-C5431079604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AFA2C9A-4148-42D0-B5EE-45753C2AC57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77BE369A-A742-49D3-B6B5-EEA0E80F4AF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E4F12F14-E017-4EB6-9212-C05C5DEE712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40F4F78-3630-45F7-8CF2-C906D6825A3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18790" name="Rectangle 6"/>
          <p:cNvSpPr>
            <a:spLocks noChangeArrowheads="1"/>
          </p:cNvSpPr>
          <p:nvPr/>
        </p:nvSpPr>
        <p:spPr bwMode="auto">
          <a:xfrm>
            <a:off x="0" y="0"/>
            <a:ext cx="9144000" cy="457200"/>
          </a:xfrm>
          <a:prstGeom prst="rect">
            <a:avLst/>
          </a:prstGeom>
          <a:gradFill rotWithShape="1">
            <a:gsLst>
              <a:gs pos="0">
                <a:srgbClr val="C8C864"/>
              </a:gs>
              <a:gs pos="100000">
                <a:srgbClr val="C8C864">
                  <a:gamma/>
                  <a:shade val="46275"/>
                  <a:invGamma/>
                  <a:alpha val="0"/>
                </a:srgbClr>
              </a:gs>
            </a:gsLst>
            <a:lin ang="0" scaled="1"/>
          </a:gradFill>
          <a:ln w="9525">
            <a:noFill/>
            <a:miter lim="800000"/>
            <a:headEnd/>
            <a:tailEnd/>
          </a:ln>
        </p:spPr>
        <p:txBody>
          <a:bodyPr/>
          <a:lstStyle/>
          <a:p>
            <a:pPr eaLnBrk="1" hangingPunct="1"/>
            <a:endParaRPr lang="en-US" sz="2400">
              <a:latin typeface="Times New Roman" pitchFamily="18" charset="0"/>
            </a:endParaRPr>
          </a:p>
        </p:txBody>
      </p:sp>
      <p:sp>
        <p:nvSpPr>
          <p:cNvPr id="118798" name="Rectangle 14"/>
          <p:cNvSpPr>
            <a:spLocks noGrp="1" noChangeArrowheads="1"/>
          </p:cNvSpPr>
          <p:nvPr>
            <p:ph type="title"/>
          </p:nvPr>
        </p:nvSpPr>
        <p:spPr bwMode="auto">
          <a:xfrm>
            <a:off x="457200" y="457200"/>
            <a:ext cx="82296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8799" name="Rectangle 15"/>
          <p:cNvSpPr>
            <a:spLocks noGrp="1" noChangeArrowheads="1"/>
          </p:cNvSpPr>
          <p:nvPr>
            <p:ph type="body" idx="1"/>
          </p:nvPr>
        </p:nvSpPr>
        <p:spPr bwMode="auto">
          <a:xfrm>
            <a:off x="457200" y="16002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8802" name="Rectangle 18"/>
          <p:cNvSpPr>
            <a:spLocks noChangeArrowheads="1"/>
          </p:cNvSpPr>
          <p:nvPr/>
        </p:nvSpPr>
        <p:spPr bwMode="auto">
          <a:xfrm>
            <a:off x="7239000" y="6629400"/>
            <a:ext cx="1905000" cy="228600"/>
          </a:xfrm>
          <a:prstGeom prst="rect">
            <a:avLst/>
          </a:prstGeom>
          <a:noFill/>
          <a:ln w="9525">
            <a:noFill/>
            <a:miter lim="800000"/>
            <a:headEnd/>
            <a:tailEnd/>
          </a:ln>
          <a:effectLst/>
        </p:spPr>
        <p:txBody>
          <a:bodyPr/>
          <a:lstStyle/>
          <a:p>
            <a:pPr algn="r"/>
            <a:r>
              <a:rPr lang="en-US" sz="900" dirty="0">
                <a:latin typeface="Arial Unicode MS" pitchFamily="34" charset="-128"/>
              </a:rPr>
              <a:t>© </a:t>
            </a:r>
            <a:r>
              <a:rPr lang="en-US" sz="900" dirty="0" smtClean="0">
                <a:latin typeface="Arial Unicode MS" pitchFamily="34" charset="-128"/>
              </a:rPr>
              <a:t>Calvin</a:t>
            </a:r>
            <a:r>
              <a:rPr lang="en-US" sz="900" baseline="0" dirty="0" smtClean="0">
                <a:latin typeface="Arial Unicode MS" pitchFamily="34" charset="-128"/>
              </a:rPr>
              <a:t> College</a:t>
            </a:r>
            <a:r>
              <a:rPr lang="en-US" sz="900" dirty="0" smtClean="0">
                <a:latin typeface="Arial Unicode MS" pitchFamily="34" charset="-128"/>
              </a:rPr>
              <a:t>, 2009</a:t>
            </a:r>
            <a:endParaRPr lang="en-US" sz="900" dirty="0">
              <a:latin typeface="Arial Unicode MS" pitchFamily="34" charset="-128"/>
            </a:endParaRPr>
          </a:p>
        </p:txBody>
      </p:sp>
      <p:sp>
        <p:nvSpPr>
          <p:cNvPr id="118787" name="Rectangle 3"/>
          <p:cNvSpPr>
            <a:spLocks noGrp="1" noChangeArrowheads="1"/>
          </p:cNvSpPr>
          <p:nvPr>
            <p:ph type="sldNum" sz="quarter" idx="4"/>
          </p:nvPr>
        </p:nvSpPr>
        <p:spPr bwMode="auto">
          <a:xfrm>
            <a:off x="8763000" y="0"/>
            <a:ext cx="381000" cy="457200"/>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hangingPunct="1">
              <a:defRPr sz="900">
                <a:latin typeface="Arial Unicode MS" pitchFamily="34" charset="-128"/>
              </a:defRPr>
            </a:lvl1pPr>
          </a:lstStyle>
          <a:p>
            <a:fld id="{D44B6B40-2A27-4D7A-A5B0-FB7E522CEB0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Lst>
  <p:hf hdr="0" ftr="0" dt="0"/>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tx1"/>
        </a:buClr>
        <a:buSzPct val="75000"/>
        <a:buFont typeface="Arial" charset="0"/>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SzPct val="80000"/>
        <a:buFont typeface="Arial" charset="0"/>
        <a:buChar char="–"/>
        <a:defRPr sz="2800">
          <a:solidFill>
            <a:schemeClr val="tx1"/>
          </a:solidFill>
          <a:latin typeface="+mn-lt"/>
        </a:defRPr>
      </a:lvl2pPr>
      <a:lvl3pPr marL="1143000" indent="-228600" algn="l" rtl="0" fontAlgn="base">
        <a:spcBef>
          <a:spcPct val="20000"/>
        </a:spcBef>
        <a:spcAft>
          <a:spcPct val="0"/>
        </a:spcAft>
        <a:buClr>
          <a:schemeClr val="tx1"/>
        </a:buClr>
        <a:buSzPct val="65000"/>
        <a:buChar char="•"/>
        <a:defRPr sz="2400">
          <a:solidFill>
            <a:schemeClr val="tx1"/>
          </a:solidFill>
          <a:latin typeface="+mn-lt"/>
        </a:defRPr>
      </a:lvl3pPr>
      <a:lvl4pPr marL="1600200" indent="-228600" algn="l" rtl="0" fontAlgn="base">
        <a:spcBef>
          <a:spcPct val="20000"/>
        </a:spcBef>
        <a:spcAft>
          <a:spcPct val="0"/>
        </a:spcAft>
        <a:buClr>
          <a:schemeClr val="tx1"/>
        </a:buClr>
        <a:buSzPct val="70000"/>
        <a:buFont typeface="Times New Roman" pitchFamily="18" charset="0"/>
        <a:buChar char="-"/>
        <a:defRPr sz="2000">
          <a:solidFill>
            <a:schemeClr val="tx1"/>
          </a:solidFill>
          <a:latin typeface="+mn-lt"/>
        </a:defRPr>
      </a:lvl4pPr>
      <a:lvl5pPr marL="20574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5pPr>
      <a:lvl6pPr marL="25146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6pPr>
      <a:lvl7pPr marL="29718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7pPr>
      <a:lvl8pPr marL="34290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8pPr>
      <a:lvl9pPr marL="38862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4.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5.emf"/></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java.sun.com/javase/6/docs/api/overview-tree.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8.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9.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6.xml"/><Relationship Id="rId3" Type="http://schemas.openxmlformats.org/officeDocument/2006/relationships/image" Target="../media/image10.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image" Target="../media/image11.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image" Target="../media/image11.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 Id="rId3" Type="http://schemas.openxmlformats.org/officeDocument/2006/relationships/image" Target="../media/image1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3" Type="http://schemas.openxmlformats.org/officeDocument/2006/relationships/image" Target="../media/image12.jpeg"/><Relationship Id="rId4" Type="http://schemas.openxmlformats.org/officeDocument/2006/relationships/image" Target="../media/image13.png"/><Relationship Id="rId5" Type="http://schemas.openxmlformats.org/officeDocument/2006/relationships/image" Target="../media/image14.jpeg"/><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Slide Number Placeholder 3"/>
          <p:cNvSpPr>
            <a:spLocks noGrp="1"/>
          </p:cNvSpPr>
          <p:nvPr>
            <p:ph type="sldNum" sz="quarter" idx="10"/>
          </p:nvPr>
        </p:nvSpPr>
        <p:spPr/>
        <p:txBody>
          <a:bodyPr/>
          <a:lstStyle/>
          <a:p>
            <a:fld id="{61407048-EF38-44D5-80B4-43D08F8B4FE2}" type="slidenum">
              <a:rPr lang="en-US" smtClean="0"/>
              <a:pPr/>
              <a:t>1</a:t>
            </a:fld>
            <a:endParaRPr lang="en-US" smtClean="0"/>
          </a:p>
        </p:txBody>
      </p:sp>
      <p:sp>
        <p:nvSpPr>
          <p:cNvPr id="3075" name="Rectangle 2"/>
          <p:cNvSpPr>
            <a:spLocks noGrp="1" noChangeArrowheads="1"/>
          </p:cNvSpPr>
          <p:nvPr>
            <p:ph type="body" idx="1"/>
          </p:nvPr>
        </p:nvSpPr>
        <p:spPr>
          <a:xfrm>
            <a:off x="685800" y="1143000"/>
            <a:ext cx="7696200" cy="4343400"/>
          </a:xfrm>
          <a:noFill/>
        </p:spPr>
        <p:txBody>
          <a:bodyPr/>
          <a:lstStyle/>
          <a:p>
            <a:pPr eaLnBrk="1" hangingPunct="1">
              <a:buFontTx/>
              <a:buChar char=" "/>
            </a:pPr>
            <a:r>
              <a:rPr lang="en-US" sz="2400" i="1" dirty="0" smtClean="0">
                <a:latin typeface="Arial Unicode MS" pitchFamily="34" charset="-128"/>
              </a:rPr>
              <a:t>You can get stuck at the object-based level because you can quickly get there and you get a lot of benefit without much mental effort. It’s also easy to feel like you’re creating data types – you make classes and objects, you send messages to those objects, and everything is nice and neat.</a:t>
            </a:r>
          </a:p>
          <a:p>
            <a:pPr eaLnBrk="1" hangingPunct="1">
              <a:buFontTx/>
              <a:buChar char=" "/>
            </a:pPr>
            <a:r>
              <a:rPr lang="en-US" sz="2400" i="1" dirty="0" smtClean="0">
                <a:latin typeface="Arial Unicode MS" pitchFamily="34" charset="-128"/>
              </a:rPr>
              <a:t>But don’t be fooled. If you stop here, you’re missing out on the greatest part of the language, which is the jump to true object-oriented programming. You can do this only with virtual functions.</a:t>
            </a:r>
          </a:p>
          <a:p>
            <a:pPr eaLnBrk="1" hangingPunct="1">
              <a:buFont typeface="Arial" charset="0"/>
              <a:buNone/>
            </a:pPr>
            <a:r>
              <a:rPr lang="en-US" sz="2800" dirty="0" smtClean="0">
                <a:latin typeface="Arial Unicode MS" pitchFamily="34" charset="-128"/>
              </a:rPr>
              <a:t>				 	- </a:t>
            </a:r>
            <a:r>
              <a:rPr lang="en-US" sz="1800" dirty="0" smtClean="0">
                <a:latin typeface="Arial Unicode MS" pitchFamily="34" charset="-128"/>
              </a:rPr>
              <a:t>Bruce </a:t>
            </a:r>
            <a:r>
              <a:rPr lang="en-US" sz="1800" dirty="0" err="1" smtClean="0">
                <a:latin typeface="Arial Unicode MS" pitchFamily="34" charset="-128"/>
              </a:rPr>
              <a:t>Eckel</a:t>
            </a:r>
            <a:r>
              <a:rPr lang="en-US" sz="1800" dirty="0" smtClean="0">
                <a:latin typeface="Arial Unicode MS" pitchFamily="34" charset="-128"/>
              </a:rPr>
              <a:t>,</a:t>
            </a:r>
            <a:r>
              <a:rPr lang="en-US" sz="2800" dirty="0" smtClean="0">
                <a:latin typeface="Arial Unicode MS" pitchFamily="34" charset="-128"/>
              </a:rPr>
              <a:t> </a:t>
            </a:r>
            <a:r>
              <a:rPr lang="en-US" sz="1800" i="1" dirty="0" smtClean="0">
                <a:latin typeface="Arial Unicode MS" pitchFamily="34" charset="-128"/>
              </a:rPr>
              <a:t>Thinking in C++, </a:t>
            </a:r>
            <a:endParaRPr lang="en-US" dirty="0" smtClean="0">
              <a:latin typeface="Arial Unicode MS" pitchFamily="34" charset="-128"/>
            </a:endParaRPr>
          </a:p>
          <a:p>
            <a:pPr eaLnBrk="1" hangingPunct="1">
              <a:buFont typeface="Arial" charset="0"/>
              <a:buNone/>
            </a:pPr>
            <a:endParaRPr lang="en-US" sz="1800" i="1" dirty="0" smtClean="0">
              <a:latin typeface="Arial Unicode MS" pitchFamily="34" charset="-128"/>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p:txBody>
          <a:bodyPr/>
          <a:lstStyle/>
          <a:p>
            <a:fld id="{52D6F87B-71F0-466A-BEED-23B49C7A1F44}" type="slidenum">
              <a:rPr lang="en-US" smtClean="0"/>
              <a:pPr/>
              <a:t>10</a:t>
            </a:fld>
            <a:endParaRPr lang="en-US" smtClean="0"/>
          </a:p>
        </p:txBody>
      </p:sp>
      <p:sp>
        <p:nvSpPr>
          <p:cNvPr id="13315" name="Rectangle 2"/>
          <p:cNvSpPr>
            <a:spLocks noGrp="1" noChangeArrowheads="1"/>
          </p:cNvSpPr>
          <p:nvPr>
            <p:ph type="title"/>
          </p:nvPr>
        </p:nvSpPr>
        <p:spPr/>
        <p:txBody>
          <a:bodyPr/>
          <a:lstStyle/>
          <a:p>
            <a:pPr eaLnBrk="1" hangingPunct="1"/>
            <a:r>
              <a:rPr lang="en-US" smtClean="0"/>
              <a:t>Class Aggregation</a:t>
            </a:r>
          </a:p>
        </p:txBody>
      </p:sp>
      <p:sp>
        <p:nvSpPr>
          <p:cNvPr id="13316" name="Rectangle 3"/>
          <p:cNvSpPr>
            <a:spLocks noGrp="1" noChangeArrowheads="1"/>
          </p:cNvSpPr>
          <p:nvPr>
            <p:ph type="body" idx="1"/>
          </p:nvPr>
        </p:nvSpPr>
        <p:spPr>
          <a:xfrm>
            <a:off x="457200" y="1600200"/>
            <a:ext cx="8077200" cy="4724400"/>
          </a:xfrm>
        </p:spPr>
        <p:txBody>
          <a:bodyPr/>
          <a:lstStyle/>
          <a:p>
            <a:pPr eaLnBrk="1" hangingPunct="1"/>
            <a:r>
              <a:rPr lang="en-US" i="1" dirty="0" smtClean="0"/>
              <a:t>Aggregation</a:t>
            </a:r>
            <a:r>
              <a:rPr lang="en-US" dirty="0" smtClean="0"/>
              <a:t> specifies container-contained relationships between classes.</a:t>
            </a:r>
          </a:p>
          <a:p>
            <a:pPr eaLnBrk="1" hangingPunct="1"/>
            <a:r>
              <a:rPr lang="en-US" dirty="0" smtClean="0"/>
              <a:t>The container references the contained.</a:t>
            </a:r>
          </a:p>
          <a:p>
            <a:pPr eaLnBrk="1" hangingPunct="1"/>
            <a:endParaRPr lang="en-US" dirty="0" smtClean="0"/>
          </a:p>
        </p:txBody>
      </p:sp>
      <p:pic>
        <p:nvPicPr>
          <p:cNvPr id="2051" name="Picture 3"/>
          <p:cNvPicPr>
            <a:picLocks noChangeAspect="1" noChangeArrowheads="1"/>
          </p:cNvPicPr>
          <p:nvPr/>
        </p:nvPicPr>
        <p:blipFill>
          <a:blip r:embed="rId3" cstate="print"/>
          <a:srcRect/>
          <a:stretch>
            <a:fillRect/>
          </a:stretch>
        </p:blipFill>
        <p:spPr bwMode="auto">
          <a:xfrm>
            <a:off x="1600200" y="3962400"/>
            <a:ext cx="4876800" cy="154948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p:txBody>
          <a:bodyPr/>
          <a:lstStyle/>
          <a:p>
            <a:fld id="{42B57163-0B70-4449-A0EF-EA42A2D3910A}" type="slidenum">
              <a:rPr lang="en-US" smtClean="0"/>
              <a:pPr/>
              <a:t>11</a:t>
            </a:fld>
            <a:endParaRPr lang="en-US" smtClean="0"/>
          </a:p>
        </p:txBody>
      </p:sp>
      <p:sp>
        <p:nvSpPr>
          <p:cNvPr id="14339" name="Rectangle 2"/>
          <p:cNvSpPr>
            <a:spLocks noGrp="1" noChangeArrowheads="1"/>
          </p:cNvSpPr>
          <p:nvPr>
            <p:ph type="title"/>
          </p:nvPr>
        </p:nvSpPr>
        <p:spPr/>
        <p:txBody>
          <a:bodyPr/>
          <a:lstStyle/>
          <a:p>
            <a:pPr eaLnBrk="1" hangingPunct="1"/>
            <a:r>
              <a:rPr lang="en-US" smtClean="0"/>
              <a:t>Class Inheritance</a:t>
            </a:r>
          </a:p>
        </p:txBody>
      </p:sp>
      <p:sp>
        <p:nvSpPr>
          <p:cNvPr id="14340" name="Rectangle 3"/>
          <p:cNvSpPr>
            <a:spLocks noGrp="1" noChangeArrowheads="1"/>
          </p:cNvSpPr>
          <p:nvPr>
            <p:ph type="body" idx="1"/>
          </p:nvPr>
        </p:nvSpPr>
        <p:spPr>
          <a:xfrm>
            <a:off x="457200" y="1600200"/>
            <a:ext cx="7848600" cy="5029200"/>
          </a:xfrm>
        </p:spPr>
        <p:txBody>
          <a:bodyPr/>
          <a:lstStyle/>
          <a:p>
            <a:pPr eaLnBrk="1" hangingPunct="1"/>
            <a:r>
              <a:rPr lang="en-US" i="1" dirty="0" smtClean="0"/>
              <a:t>Inheritance</a:t>
            </a:r>
            <a:r>
              <a:rPr lang="en-US" dirty="0" smtClean="0"/>
              <a:t> specifies one-directional, parent-child relationships.</a:t>
            </a:r>
          </a:p>
          <a:p>
            <a:pPr eaLnBrk="1" hangingPunct="1"/>
            <a:r>
              <a:rPr lang="en-US" dirty="0" smtClean="0"/>
              <a:t>The child inherits the parent’s:</a:t>
            </a:r>
          </a:p>
          <a:p>
            <a:pPr lvl="1" eaLnBrk="1" hangingPunct="1"/>
            <a:r>
              <a:rPr lang="en-US" dirty="0" smtClean="0"/>
              <a:t>data </a:t>
            </a:r>
          </a:p>
          <a:p>
            <a:pPr lvl="1" eaLnBrk="1" hangingPunct="1"/>
            <a:r>
              <a:rPr lang="en-US" dirty="0" smtClean="0"/>
              <a:t>methods</a:t>
            </a:r>
          </a:p>
          <a:p>
            <a:pPr eaLnBrk="1" hangingPunct="1"/>
            <a:r>
              <a:rPr lang="en-US" dirty="0" smtClean="0"/>
              <a:t>Each child can </a:t>
            </a:r>
            <a:r>
              <a:rPr lang="en-US" i="1" dirty="0" err="1" smtClean="0"/>
              <a:t>polymorphically</a:t>
            </a:r>
            <a:r>
              <a:rPr lang="en-US" dirty="0" smtClean="0"/>
              <a:t> “specialize” itself by </a:t>
            </a:r>
            <a:r>
              <a:rPr lang="en-US" i="1" dirty="0" smtClean="0"/>
              <a:t>overriding</a:t>
            </a:r>
            <a:r>
              <a:rPr lang="en-US" dirty="0" smtClean="0"/>
              <a:t>              or adding data or methods.</a:t>
            </a:r>
          </a:p>
          <a:p>
            <a:pPr eaLnBrk="1" hangingPunct="1"/>
            <a:endParaRPr lang="en-US" dirty="0" smtClean="0"/>
          </a:p>
        </p:txBody>
      </p:sp>
      <p:pic>
        <p:nvPicPr>
          <p:cNvPr id="3074" name="Picture 2"/>
          <p:cNvPicPr>
            <a:picLocks noChangeAspect="1" noChangeArrowheads="1"/>
          </p:cNvPicPr>
          <p:nvPr/>
        </p:nvPicPr>
        <p:blipFill>
          <a:blip r:embed="rId3" cstate="print"/>
          <a:srcRect/>
          <a:stretch>
            <a:fillRect/>
          </a:stretch>
        </p:blipFill>
        <p:spPr bwMode="auto">
          <a:xfrm>
            <a:off x="6781800" y="2362200"/>
            <a:ext cx="2362200" cy="373765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p:txBody>
          <a:bodyPr/>
          <a:lstStyle/>
          <a:p>
            <a:fld id="{CB556DAA-5BFF-4A22-ADCB-091950C664A5}" type="slidenum">
              <a:rPr lang="en-US" smtClean="0"/>
              <a:pPr/>
              <a:t>12</a:t>
            </a:fld>
            <a:endParaRPr lang="en-US" smtClean="0"/>
          </a:p>
        </p:txBody>
      </p:sp>
      <p:pic>
        <p:nvPicPr>
          <p:cNvPr id="16387" name="Picture 2" descr="hierarchy"/>
          <p:cNvPicPr>
            <a:picLocks noChangeAspect="1" noChangeArrowheads="1"/>
          </p:cNvPicPr>
          <p:nvPr/>
        </p:nvPicPr>
        <p:blipFill>
          <a:blip r:embed="rId3" cstate="print"/>
          <a:srcRect/>
          <a:stretch>
            <a:fillRect/>
          </a:stretch>
        </p:blipFill>
        <p:spPr bwMode="auto">
          <a:xfrm>
            <a:off x="4648200" y="2498725"/>
            <a:ext cx="4005263" cy="3825875"/>
          </a:xfrm>
          <a:prstGeom prst="rect">
            <a:avLst/>
          </a:prstGeom>
          <a:noFill/>
          <a:ln w="9525">
            <a:noFill/>
            <a:miter lim="800000"/>
            <a:headEnd/>
            <a:tailEnd/>
          </a:ln>
        </p:spPr>
      </p:pic>
      <p:sp>
        <p:nvSpPr>
          <p:cNvPr id="16388" name="Rectangle 3"/>
          <p:cNvSpPr>
            <a:spLocks noGrp="1" noChangeArrowheads="1"/>
          </p:cNvSpPr>
          <p:nvPr>
            <p:ph type="body" idx="1"/>
          </p:nvPr>
        </p:nvSpPr>
        <p:spPr>
          <a:xfrm>
            <a:off x="685800" y="2286000"/>
            <a:ext cx="5257800" cy="4114800"/>
          </a:xfrm>
          <a:noFill/>
        </p:spPr>
        <p:txBody>
          <a:bodyPr/>
          <a:lstStyle/>
          <a:p>
            <a:pPr eaLnBrk="1" hangingPunct="1"/>
            <a:r>
              <a:rPr lang="en-US" i="1" smtClean="0"/>
              <a:t>Systema Naturae</a:t>
            </a:r>
            <a:r>
              <a:rPr lang="en-US" smtClean="0"/>
              <a:t>, 1758</a:t>
            </a:r>
          </a:p>
          <a:p>
            <a:pPr eaLnBrk="1" hangingPunct="1"/>
            <a:r>
              <a:rPr lang="en-US" smtClean="0"/>
              <a:t>7 levels:</a:t>
            </a:r>
          </a:p>
          <a:p>
            <a:pPr lvl="1" eaLnBrk="1" hangingPunct="1"/>
            <a:r>
              <a:rPr lang="en-US" sz="2400" smtClean="0"/>
              <a:t>Kingdom</a:t>
            </a:r>
            <a:endParaRPr lang="en-US" sz="1800" smtClean="0"/>
          </a:p>
          <a:p>
            <a:pPr lvl="1" eaLnBrk="1" hangingPunct="1"/>
            <a:r>
              <a:rPr lang="en-US" sz="2400" smtClean="0"/>
              <a:t>Phylum </a:t>
            </a:r>
          </a:p>
          <a:p>
            <a:pPr lvl="1" eaLnBrk="1" hangingPunct="1"/>
            <a:r>
              <a:rPr lang="en-US" sz="2400" smtClean="0"/>
              <a:t>Class </a:t>
            </a:r>
          </a:p>
          <a:p>
            <a:pPr lvl="1" eaLnBrk="1" hangingPunct="1"/>
            <a:r>
              <a:rPr lang="en-US" sz="2400" smtClean="0"/>
              <a:t>Order </a:t>
            </a:r>
          </a:p>
          <a:p>
            <a:pPr lvl="1" eaLnBrk="1" hangingPunct="1"/>
            <a:r>
              <a:rPr lang="en-US" sz="2400" smtClean="0"/>
              <a:t>Family </a:t>
            </a:r>
          </a:p>
          <a:p>
            <a:pPr lvl="1" eaLnBrk="1" hangingPunct="1"/>
            <a:r>
              <a:rPr lang="en-US" sz="2400" smtClean="0"/>
              <a:t>Genus </a:t>
            </a:r>
          </a:p>
          <a:p>
            <a:pPr lvl="1" eaLnBrk="1" hangingPunct="1"/>
            <a:r>
              <a:rPr lang="en-US" sz="2400" smtClean="0"/>
              <a:t>Species </a:t>
            </a:r>
            <a:endParaRPr lang="en-US" smtClean="0"/>
          </a:p>
        </p:txBody>
      </p:sp>
      <p:sp>
        <p:nvSpPr>
          <p:cNvPr id="16389" name="Rectangle 4"/>
          <p:cNvSpPr>
            <a:spLocks noGrp="1" noChangeArrowheads="1"/>
          </p:cNvSpPr>
          <p:nvPr>
            <p:ph type="title"/>
          </p:nvPr>
        </p:nvSpPr>
        <p:spPr>
          <a:xfrm>
            <a:off x="2151063" y="457200"/>
            <a:ext cx="6294437" cy="1066800"/>
          </a:xfrm>
          <a:noFill/>
        </p:spPr>
        <p:txBody>
          <a:bodyPr/>
          <a:lstStyle/>
          <a:p>
            <a:pPr eaLnBrk="1" hangingPunct="1"/>
            <a:r>
              <a:rPr lang="en-US" smtClean="0"/>
              <a:t>Carl Linneaus </a:t>
            </a:r>
            <a:r>
              <a:rPr lang="en-US" sz="3200" smtClean="0"/>
              <a:t>(1707-1778)   </a:t>
            </a:r>
            <a:br>
              <a:rPr lang="en-US" sz="3200" smtClean="0"/>
            </a:br>
            <a:r>
              <a:rPr lang="en-US" sz="3200" i="1" smtClean="0"/>
              <a:t>Taxonomy</a:t>
            </a:r>
          </a:p>
        </p:txBody>
      </p:sp>
      <p:pic>
        <p:nvPicPr>
          <p:cNvPr id="16390" name="Picture 5" descr="linnaeus"/>
          <p:cNvPicPr>
            <a:picLocks noChangeAspect="1" noChangeArrowheads="1"/>
          </p:cNvPicPr>
          <p:nvPr/>
        </p:nvPicPr>
        <p:blipFill>
          <a:blip r:embed="rId4" cstate="print"/>
          <a:srcRect/>
          <a:stretch>
            <a:fillRect/>
          </a:stretch>
        </p:blipFill>
        <p:spPr bwMode="auto">
          <a:xfrm>
            <a:off x="609600" y="457200"/>
            <a:ext cx="1489075" cy="1828800"/>
          </a:xfrm>
          <a:prstGeom prst="rect">
            <a:avLst/>
          </a:prstGeom>
          <a:noFill/>
          <a:ln w="9525">
            <a:noFill/>
            <a:miter lim="800000"/>
            <a:headEnd/>
            <a:tailEnd/>
          </a:ln>
        </p:spPr>
      </p:pic>
      <p:sp>
        <p:nvSpPr>
          <p:cNvPr id="16391" name="Text Box 6"/>
          <p:cNvSpPr txBox="1">
            <a:spLocks noChangeArrowheads="1"/>
          </p:cNvSpPr>
          <p:nvPr/>
        </p:nvSpPr>
        <p:spPr bwMode="auto">
          <a:xfrm>
            <a:off x="6261100" y="6477000"/>
            <a:ext cx="2882900" cy="228600"/>
          </a:xfrm>
          <a:prstGeom prst="rect">
            <a:avLst/>
          </a:prstGeom>
          <a:noFill/>
          <a:ln w="9525">
            <a:noFill/>
            <a:miter lim="800000"/>
            <a:headEnd/>
            <a:tailEnd/>
          </a:ln>
        </p:spPr>
        <p:txBody>
          <a:bodyPr>
            <a:spAutoFit/>
          </a:bodyPr>
          <a:lstStyle/>
          <a:p>
            <a:pPr algn="r"/>
            <a:r>
              <a:rPr lang="en-US" sz="900">
                <a:latin typeface="Times New Roman" pitchFamily="18" charset="0"/>
              </a:rPr>
              <a:t>images from www.linnean.org  &amp; www.kheper.auz.com</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p:txBody>
          <a:bodyPr/>
          <a:lstStyle/>
          <a:p>
            <a:fld id="{95436270-A6CD-47CD-B955-82B1ADE5CAED}" type="slidenum">
              <a:rPr lang="en-US" smtClean="0"/>
              <a:pPr/>
              <a:t>13</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Example: Java’s Classes</a:t>
            </a:r>
          </a:p>
        </p:txBody>
      </p:sp>
      <p:sp>
        <p:nvSpPr>
          <p:cNvPr id="15364" name="Rectangle 3"/>
          <p:cNvSpPr>
            <a:spLocks noGrp="1" noChangeArrowheads="1"/>
          </p:cNvSpPr>
          <p:nvPr>
            <p:ph type="body" idx="1"/>
          </p:nvPr>
        </p:nvSpPr>
        <p:spPr/>
        <p:txBody>
          <a:bodyPr/>
          <a:lstStyle/>
          <a:p>
            <a:pPr eaLnBrk="1" hangingPunct="1"/>
            <a:r>
              <a:rPr lang="en-US" dirty="0" smtClean="0"/>
              <a:t>All Java classes fit into one hierarchy.</a:t>
            </a:r>
          </a:p>
          <a:p>
            <a:pPr marL="342900" lvl="1" indent="-342900">
              <a:buSzPct val="75000"/>
              <a:buFont typeface="Arial" charset="0"/>
              <a:buChar char="●"/>
            </a:pPr>
            <a:r>
              <a:rPr lang="en-US" sz="3200" dirty="0" smtClean="0">
                <a:latin typeface="Arial Unicode MS" pitchFamily="34" charset="-128"/>
              </a:rPr>
              <a:t>All classes inherit from the root class:</a:t>
            </a:r>
          </a:p>
          <a:p>
            <a:pPr marL="342900" lvl="1" indent="-342900">
              <a:spcBef>
                <a:spcPts val="1200"/>
              </a:spcBef>
              <a:buSzPct val="75000"/>
              <a:buNone/>
            </a:pPr>
            <a:r>
              <a:rPr lang="en-US" sz="3200" dirty="0" smtClean="0">
                <a:latin typeface="Arial Unicode MS" pitchFamily="34" charset="-128"/>
              </a:rPr>
              <a:t>		</a:t>
            </a:r>
            <a:r>
              <a:rPr lang="en-US" b="1" dirty="0" err="1" smtClean="0">
                <a:latin typeface="Courier New" pitchFamily="49" charset="0"/>
              </a:rPr>
              <a:t>java.lang.Object</a:t>
            </a:r>
            <a:endParaRPr lang="en-US" b="1" dirty="0" smtClean="0">
              <a:latin typeface="Courier New" pitchFamily="49" charset="0"/>
            </a:endParaRPr>
          </a:p>
          <a:p>
            <a:pPr marL="342900" lvl="1" indent="-342900">
              <a:buSzPct val="75000"/>
              <a:buNone/>
            </a:pPr>
            <a:endParaRPr lang="en-US" sz="1200" b="1" dirty="0" smtClean="0">
              <a:latin typeface="Courier New" pitchFamily="49" charset="0"/>
            </a:endParaRPr>
          </a:p>
          <a:p>
            <a:pPr eaLnBrk="1" hangingPunct="1"/>
            <a:r>
              <a:rPr lang="en-US" dirty="0" smtClean="0"/>
              <a:t>You can find the full Java hierarchy here:</a:t>
            </a:r>
          </a:p>
          <a:p>
            <a:pPr lvl="1">
              <a:spcBef>
                <a:spcPts val="1200"/>
              </a:spcBef>
              <a:buNone/>
            </a:pPr>
            <a:r>
              <a:rPr lang="en-US" sz="2400" dirty="0" smtClean="0">
                <a:hlinkClick r:id="rId3"/>
              </a:rPr>
              <a:t>http://java.sun.com/javase/6/docs/api/overview-tree.html</a:t>
            </a:r>
            <a:endParaRPr lang="en-US"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14</a:t>
            </a:fld>
            <a:endParaRPr lang="en-US"/>
          </a:p>
        </p:txBody>
      </p:sp>
      <p:sp>
        <p:nvSpPr>
          <p:cNvPr id="241666" name="Rectangle 2"/>
          <p:cNvSpPr>
            <a:spLocks noGrp="1" noChangeArrowheads="1"/>
          </p:cNvSpPr>
          <p:nvPr>
            <p:ph type="title"/>
          </p:nvPr>
        </p:nvSpPr>
        <p:spPr/>
        <p:txBody>
          <a:bodyPr/>
          <a:lstStyle/>
          <a:p>
            <a:r>
              <a:rPr lang="en-US" dirty="0" smtClean="0"/>
              <a:t>Iteration 1</a:t>
            </a:r>
            <a:endParaRPr lang="en-US" sz="3200"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Analysis</a:t>
            </a:r>
          </a:p>
          <a:p>
            <a:endParaRPr lang="en-US" dirty="0" smtClean="0"/>
          </a:p>
          <a:p>
            <a:r>
              <a:rPr lang="en-US" dirty="0" smtClean="0"/>
              <a:t>Design</a:t>
            </a:r>
          </a:p>
          <a:p>
            <a:endParaRPr lang="en-US" dirty="0" smtClean="0"/>
          </a:p>
          <a:p>
            <a:r>
              <a:rPr lang="en-US" dirty="0" smtClean="0"/>
              <a:t>Implementation</a:t>
            </a:r>
          </a:p>
          <a:p>
            <a:endParaRPr lang="en-US" dirty="0" smtClean="0"/>
          </a:p>
          <a:p>
            <a:r>
              <a:rPr lang="en-US" dirty="0" smtClean="0"/>
              <a:t>Test</a:t>
            </a:r>
            <a:endParaRPr lang="en-US" dirty="0"/>
          </a:p>
        </p:txBody>
      </p:sp>
      <p:grpSp>
        <p:nvGrpSpPr>
          <p:cNvPr id="2" name="Group 12"/>
          <p:cNvGrpSpPr/>
          <p:nvPr/>
        </p:nvGrpSpPr>
        <p:grpSpPr>
          <a:xfrm>
            <a:off x="5257800" y="1828800"/>
            <a:ext cx="3269850" cy="3505200"/>
            <a:chOff x="5486400" y="2362200"/>
            <a:chExt cx="3269850" cy="3505200"/>
          </a:xfrm>
        </p:grpSpPr>
        <p:sp>
          <p:nvSpPr>
            <p:cNvPr id="6" name="Freeform 5"/>
            <p:cNvSpPr/>
            <p:nvPr/>
          </p:nvSpPr>
          <p:spPr bwMode="auto">
            <a:xfrm>
              <a:off x="5486400" y="2362200"/>
              <a:ext cx="3269850" cy="3505200"/>
            </a:xfrm>
            <a:custGeom>
              <a:avLst/>
              <a:gdLst>
                <a:gd name="connsiteX0" fmla="*/ 76786 w 3117450"/>
                <a:gd name="connsiteY0" fmla="*/ 140857 h 1244270"/>
                <a:gd name="connsiteX1" fmla="*/ 273556 w 3117450"/>
                <a:gd name="connsiteY1" fmla="*/ 106133 h 1244270"/>
                <a:gd name="connsiteX2" fmla="*/ 516624 w 3117450"/>
                <a:gd name="connsiteY2" fmla="*/ 82983 h 1244270"/>
                <a:gd name="connsiteX3" fmla="*/ 2229677 w 3117450"/>
                <a:gd name="connsiteY3" fmla="*/ 71409 h 1244270"/>
                <a:gd name="connsiteX4" fmla="*/ 2310700 w 3117450"/>
                <a:gd name="connsiteY4" fmla="*/ 59834 h 1244270"/>
                <a:gd name="connsiteX5" fmla="*/ 2438021 w 3117450"/>
                <a:gd name="connsiteY5" fmla="*/ 36685 h 1244270"/>
                <a:gd name="connsiteX6" fmla="*/ 2530619 w 3117450"/>
                <a:gd name="connsiteY6" fmla="*/ 25110 h 1244270"/>
                <a:gd name="connsiteX7" fmla="*/ 2588492 w 3117450"/>
                <a:gd name="connsiteY7" fmla="*/ 13535 h 1244270"/>
                <a:gd name="connsiteX8" fmla="*/ 2773687 w 3117450"/>
                <a:gd name="connsiteY8" fmla="*/ 1961 h 1244270"/>
                <a:gd name="connsiteX9" fmla="*/ 2970457 w 3117450"/>
                <a:gd name="connsiteY9" fmla="*/ 13535 h 1244270"/>
                <a:gd name="connsiteX10" fmla="*/ 2993606 w 3117450"/>
                <a:gd name="connsiteY10" fmla="*/ 48259 h 1244270"/>
                <a:gd name="connsiteX11" fmla="*/ 3016756 w 3117450"/>
                <a:gd name="connsiteY11" fmla="*/ 117707 h 1244270"/>
                <a:gd name="connsiteX12" fmla="*/ 3039905 w 3117450"/>
                <a:gd name="connsiteY12" fmla="*/ 164006 h 1244270"/>
                <a:gd name="connsiteX13" fmla="*/ 3051480 w 3117450"/>
                <a:gd name="connsiteY13" fmla="*/ 198730 h 1244270"/>
                <a:gd name="connsiteX14" fmla="*/ 3063054 w 3117450"/>
                <a:gd name="connsiteY14" fmla="*/ 522821 h 1244270"/>
                <a:gd name="connsiteX15" fmla="*/ 3074629 w 3117450"/>
                <a:gd name="connsiteY15" fmla="*/ 592269 h 1244270"/>
                <a:gd name="connsiteX16" fmla="*/ 3097778 w 3117450"/>
                <a:gd name="connsiteY16" fmla="*/ 777464 h 1244270"/>
                <a:gd name="connsiteX17" fmla="*/ 3109353 w 3117450"/>
                <a:gd name="connsiteY17" fmla="*/ 1182578 h 1244270"/>
                <a:gd name="connsiteX18" fmla="*/ 3097778 w 3117450"/>
                <a:gd name="connsiteY18" fmla="*/ 1240452 h 1244270"/>
                <a:gd name="connsiteX19" fmla="*/ 2090781 w 3117450"/>
                <a:gd name="connsiteY19" fmla="*/ 1194153 h 1244270"/>
                <a:gd name="connsiteX20" fmla="*/ 632371 w 3117450"/>
                <a:gd name="connsiteY20" fmla="*/ 1182578 h 1244270"/>
                <a:gd name="connsiteX21" fmla="*/ 134659 w 3117450"/>
                <a:gd name="connsiteY21" fmla="*/ 1171004 h 1244270"/>
                <a:gd name="connsiteX22" fmla="*/ 99935 w 3117450"/>
                <a:gd name="connsiteY22" fmla="*/ 1136280 h 1244270"/>
                <a:gd name="connsiteX23" fmla="*/ 30487 w 3117450"/>
                <a:gd name="connsiteY23" fmla="*/ 1066831 h 1244270"/>
                <a:gd name="connsiteX24" fmla="*/ 7338 w 3117450"/>
                <a:gd name="connsiteY24" fmla="*/ 1020533 h 1244270"/>
                <a:gd name="connsiteX25" fmla="*/ 7338 w 3117450"/>
                <a:gd name="connsiteY25" fmla="*/ 117707 h 1244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17450" h="1244270">
                  <a:moveTo>
                    <a:pt x="76786" y="140857"/>
                  </a:moveTo>
                  <a:cubicBezTo>
                    <a:pt x="158196" y="113720"/>
                    <a:pt x="122140" y="123438"/>
                    <a:pt x="273556" y="106133"/>
                  </a:cubicBezTo>
                  <a:cubicBezTo>
                    <a:pt x="354419" y="96891"/>
                    <a:pt x="435237" y="83533"/>
                    <a:pt x="516624" y="82983"/>
                  </a:cubicBezTo>
                  <a:lnTo>
                    <a:pt x="2229677" y="71409"/>
                  </a:lnTo>
                  <a:cubicBezTo>
                    <a:pt x="2256685" y="67551"/>
                    <a:pt x="2283789" y="64319"/>
                    <a:pt x="2310700" y="59834"/>
                  </a:cubicBezTo>
                  <a:cubicBezTo>
                    <a:pt x="2430360" y="39890"/>
                    <a:pt x="2302913" y="55986"/>
                    <a:pt x="2438021" y="36685"/>
                  </a:cubicBezTo>
                  <a:cubicBezTo>
                    <a:pt x="2468815" y="32286"/>
                    <a:pt x="2499875" y="29840"/>
                    <a:pt x="2530619" y="25110"/>
                  </a:cubicBezTo>
                  <a:cubicBezTo>
                    <a:pt x="2550063" y="22118"/>
                    <a:pt x="2568908" y="15400"/>
                    <a:pt x="2588492" y="13535"/>
                  </a:cubicBezTo>
                  <a:cubicBezTo>
                    <a:pt x="2650065" y="7671"/>
                    <a:pt x="2711955" y="5819"/>
                    <a:pt x="2773687" y="1961"/>
                  </a:cubicBezTo>
                  <a:cubicBezTo>
                    <a:pt x="2839277" y="5819"/>
                    <a:pt x="2906163" y="0"/>
                    <a:pt x="2970457" y="13535"/>
                  </a:cubicBezTo>
                  <a:cubicBezTo>
                    <a:pt x="2984070" y="16401"/>
                    <a:pt x="2987956" y="35547"/>
                    <a:pt x="2993606" y="48259"/>
                  </a:cubicBezTo>
                  <a:cubicBezTo>
                    <a:pt x="3003516" y="70557"/>
                    <a:pt x="3009039" y="94558"/>
                    <a:pt x="3016756" y="117707"/>
                  </a:cubicBezTo>
                  <a:cubicBezTo>
                    <a:pt x="3022213" y="134076"/>
                    <a:pt x="3033108" y="148147"/>
                    <a:pt x="3039905" y="164006"/>
                  </a:cubicBezTo>
                  <a:cubicBezTo>
                    <a:pt x="3044711" y="175220"/>
                    <a:pt x="3047622" y="187155"/>
                    <a:pt x="3051480" y="198730"/>
                  </a:cubicBezTo>
                  <a:cubicBezTo>
                    <a:pt x="3055338" y="306760"/>
                    <a:pt x="3056706" y="414908"/>
                    <a:pt x="3063054" y="522821"/>
                  </a:cubicBezTo>
                  <a:cubicBezTo>
                    <a:pt x="3064432" y="546249"/>
                    <a:pt x="3071718" y="568982"/>
                    <a:pt x="3074629" y="592269"/>
                  </a:cubicBezTo>
                  <a:cubicBezTo>
                    <a:pt x="3102453" y="814856"/>
                    <a:pt x="3071408" y="619237"/>
                    <a:pt x="3097778" y="777464"/>
                  </a:cubicBezTo>
                  <a:cubicBezTo>
                    <a:pt x="3101636" y="912502"/>
                    <a:pt x="3109353" y="1047485"/>
                    <a:pt x="3109353" y="1182578"/>
                  </a:cubicBezTo>
                  <a:cubicBezTo>
                    <a:pt x="3109353" y="1202251"/>
                    <a:pt x="3117450" y="1240228"/>
                    <a:pt x="3097778" y="1240452"/>
                  </a:cubicBezTo>
                  <a:cubicBezTo>
                    <a:pt x="2761779" y="1244270"/>
                    <a:pt x="2426791" y="1196820"/>
                    <a:pt x="2090781" y="1194153"/>
                  </a:cubicBezTo>
                  <a:lnTo>
                    <a:pt x="632371" y="1182578"/>
                  </a:lnTo>
                  <a:cubicBezTo>
                    <a:pt x="466467" y="1178720"/>
                    <a:pt x="299984" y="1185380"/>
                    <a:pt x="134659" y="1171004"/>
                  </a:cubicBezTo>
                  <a:cubicBezTo>
                    <a:pt x="118351" y="1169586"/>
                    <a:pt x="112363" y="1146933"/>
                    <a:pt x="99935" y="1136280"/>
                  </a:cubicBezTo>
                  <a:cubicBezTo>
                    <a:pt x="48763" y="1092417"/>
                    <a:pt x="59828" y="1118176"/>
                    <a:pt x="30487" y="1066831"/>
                  </a:cubicBezTo>
                  <a:cubicBezTo>
                    <a:pt x="21926" y="1051850"/>
                    <a:pt x="7759" y="1037782"/>
                    <a:pt x="7338" y="1020533"/>
                  </a:cubicBezTo>
                  <a:cubicBezTo>
                    <a:pt x="0" y="719680"/>
                    <a:pt x="7338" y="418649"/>
                    <a:pt x="7338" y="117707"/>
                  </a:cubicBezTo>
                </a:path>
              </a:pathLst>
            </a:custGeom>
            <a:noFill/>
            <a:ln w="22225" cap="flat" cmpd="sng" algn="ctr">
              <a:solidFill>
                <a:srgbClr val="00407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Rectangle 8"/>
            <p:cNvSpPr/>
            <p:nvPr/>
          </p:nvSpPr>
          <p:spPr bwMode="auto">
            <a:xfrm>
              <a:off x="5638800" y="2819400"/>
              <a:ext cx="2971800" cy="2667000"/>
            </a:xfrm>
            <a:prstGeom prst="rect">
              <a:avLst/>
            </a:prstGeom>
            <a:noFill/>
            <a:ln w="6350" cap="flat" cmpd="sng" algn="ctr">
              <a:solidFill>
                <a:srgbClr val="00407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p>
          </p:txBody>
        </p:sp>
      </p:grpSp>
      <p:sp>
        <p:nvSpPr>
          <p:cNvPr id="11" name="Rectangle 10"/>
          <p:cNvSpPr/>
          <p:nvPr/>
        </p:nvSpPr>
        <p:spPr bwMode="auto">
          <a:xfrm>
            <a:off x="5562600" y="2438400"/>
            <a:ext cx="2667000" cy="2362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 name="Oval 11"/>
          <p:cNvSpPr/>
          <p:nvPr/>
        </p:nvSpPr>
        <p:spPr bwMode="auto">
          <a:xfrm>
            <a:off x="5562600" y="2438400"/>
            <a:ext cx="2590800" cy="2286000"/>
          </a:xfrm>
          <a:prstGeom prst="ellipse">
            <a:avLst/>
          </a:prstGeom>
          <a:solidFill>
            <a:srgbClr val="FF0000"/>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14" name="Straight Connector 13"/>
          <p:cNvCxnSpPr/>
          <p:nvPr/>
        </p:nvCxnSpPr>
        <p:spPr bwMode="auto">
          <a:xfrm>
            <a:off x="5638800" y="2514600"/>
            <a:ext cx="2438400" cy="2133600"/>
          </a:xfrm>
          <a:prstGeom prst="line">
            <a:avLst/>
          </a:prstGeom>
          <a:solidFill>
            <a:schemeClr val="accent1"/>
          </a:solidFill>
          <a:ln w="9525" cap="flat" cmpd="sng" algn="ctr">
            <a:solidFill>
              <a:schemeClr val="tx1">
                <a:lumMod val="75000"/>
                <a:lumOff val="25000"/>
              </a:schemeClr>
            </a:solidFill>
            <a:prstDash val="solid"/>
            <a:round/>
            <a:headEnd type="none" w="med" len="med"/>
            <a:tailEnd type="none" w="med" len="med"/>
          </a:ln>
          <a:effectLst/>
        </p:spPr>
      </p:cxnSp>
      <p:cxnSp>
        <p:nvCxnSpPr>
          <p:cNvPr id="16" name="Straight Connector 15"/>
          <p:cNvCxnSpPr/>
          <p:nvPr/>
        </p:nvCxnSpPr>
        <p:spPr bwMode="auto">
          <a:xfrm rot="10800000" flipV="1">
            <a:off x="5715000" y="2514600"/>
            <a:ext cx="2438400" cy="2133600"/>
          </a:xfrm>
          <a:prstGeom prst="line">
            <a:avLst/>
          </a:prstGeom>
          <a:solidFill>
            <a:schemeClr val="accent1"/>
          </a:solidFill>
          <a:ln w="9525" cap="flat" cmpd="sng" algn="ctr">
            <a:solidFill>
              <a:srgbClr val="0070C0"/>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fld id="{B45F40D0-191D-445A-9573-F3642486D582}" type="slidenum">
              <a:rPr lang="en-US" smtClean="0"/>
              <a:pPr/>
              <a:t>15</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Example: </a:t>
            </a:r>
            <a:r>
              <a:rPr lang="en-US" dirty="0" err="1" smtClean="0"/>
              <a:t>Simpledraw</a:t>
            </a:r>
            <a:r>
              <a:rPr lang="en-US" dirty="0" smtClean="0"/>
              <a:t> </a:t>
            </a:r>
          </a:p>
        </p:txBody>
      </p:sp>
      <p:pic>
        <p:nvPicPr>
          <p:cNvPr id="2050" name="Picture 2"/>
          <p:cNvPicPr>
            <a:picLocks noChangeAspect="1" noChangeArrowheads="1"/>
          </p:cNvPicPr>
          <p:nvPr/>
        </p:nvPicPr>
        <p:blipFill>
          <a:blip r:embed="rId3" cstate="print"/>
          <a:srcRect/>
          <a:stretch>
            <a:fillRect/>
          </a:stretch>
        </p:blipFill>
        <p:spPr bwMode="auto">
          <a:xfrm>
            <a:off x="304800" y="1600200"/>
            <a:ext cx="8471647" cy="457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p:txBody>
          <a:bodyPr/>
          <a:lstStyle/>
          <a:p>
            <a:fld id="{2C5B1716-C6BE-4479-8F13-57A778CF9A45}" type="slidenum">
              <a:rPr lang="en-US" smtClean="0"/>
              <a:pPr/>
              <a:t>16</a:t>
            </a:fld>
            <a:endParaRPr lang="en-US" smtClean="0"/>
          </a:p>
        </p:txBody>
      </p:sp>
      <p:sp>
        <p:nvSpPr>
          <p:cNvPr id="18435" name="Rectangle 2"/>
          <p:cNvSpPr>
            <a:spLocks noGrp="1" noChangeArrowheads="1"/>
          </p:cNvSpPr>
          <p:nvPr>
            <p:ph type="title"/>
          </p:nvPr>
        </p:nvSpPr>
        <p:spPr/>
        <p:txBody>
          <a:bodyPr/>
          <a:lstStyle/>
          <a:p>
            <a:pPr eaLnBrk="1" hangingPunct="1"/>
            <a:r>
              <a:rPr lang="en-US" smtClean="0"/>
              <a:t>Inheritance and Access</a:t>
            </a:r>
          </a:p>
        </p:txBody>
      </p:sp>
      <p:sp>
        <p:nvSpPr>
          <p:cNvPr id="18436" name="Rectangle 3"/>
          <p:cNvSpPr>
            <a:spLocks noGrp="1" noChangeArrowheads="1"/>
          </p:cNvSpPr>
          <p:nvPr>
            <p:ph type="body" idx="1"/>
          </p:nvPr>
        </p:nvSpPr>
        <p:spPr/>
        <p:txBody>
          <a:bodyPr/>
          <a:lstStyle/>
          <a:p>
            <a:pPr eaLnBrk="1" hangingPunct="1"/>
            <a:r>
              <a:rPr lang="en-US" dirty="0" smtClean="0"/>
              <a:t>Java provides three modifiers specifying access for class variables and methods:</a:t>
            </a:r>
          </a:p>
          <a:p>
            <a:pPr lvl="1" eaLnBrk="1" hangingPunct="1"/>
            <a:r>
              <a:rPr lang="en-US" b="1" dirty="0" smtClean="0">
                <a:latin typeface="Courier New" pitchFamily="49" charset="0"/>
              </a:rPr>
              <a:t>private</a:t>
            </a:r>
          </a:p>
          <a:p>
            <a:pPr lvl="1" eaLnBrk="1" hangingPunct="1"/>
            <a:r>
              <a:rPr lang="en-US" b="1" dirty="0" smtClean="0">
                <a:latin typeface="Courier New" pitchFamily="49" charset="0"/>
              </a:rPr>
              <a:t>protected</a:t>
            </a:r>
          </a:p>
          <a:p>
            <a:pPr lvl="1" eaLnBrk="1" hangingPunct="1"/>
            <a:r>
              <a:rPr lang="en-US" b="1" dirty="0" smtClean="0">
                <a:latin typeface="Courier New" pitchFamily="49" charset="0"/>
              </a:rPr>
              <a:t>public</a:t>
            </a:r>
          </a:p>
          <a:p>
            <a:pPr eaLnBrk="1" hangingPunct="1"/>
            <a:r>
              <a:rPr lang="en-US" dirty="0" smtClean="0">
                <a:latin typeface="Arial Unicode MS" pitchFamily="34" charset="-128"/>
              </a:rPr>
              <a:t>It can be safer to declare attributes as private and provide protected </a:t>
            </a:r>
            <a:r>
              <a:rPr lang="en-US" dirty="0" err="1" smtClean="0">
                <a:latin typeface="Arial Unicode MS" pitchFamily="34" charset="-128"/>
              </a:rPr>
              <a:t>accessor</a:t>
            </a:r>
            <a:r>
              <a:rPr lang="en-US" dirty="0" smtClean="0">
                <a:latin typeface="Arial Unicode MS" pitchFamily="34" charset="-128"/>
              </a:rPr>
              <a:t> and </a:t>
            </a:r>
            <a:r>
              <a:rPr lang="en-US" dirty="0" err="1" smtClean="0">
                <a:latin typeface="Arial Unicode MS" pitchFamily="34" charset="-128"/>
              </a:rPr>
              <a:t>mutator</a:t>
            </a:r>
            <a:r>
              <a:rPr lang="en-US" dirty="0" smtClean="0">
                <a:latin typeface="Arial Unicode MS" pitchFamily="34" charset="-128"/>
              </a:rPr>
              <a:t> methods.</a:t>
            </a:r>
            <a:endParaRPr lang="en-US" b="1" dirty="0" smtClean="0">
              <a:latin typeface="Courier New" pitchFamily="49"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p:txBody>
          <a:bodyPr/>
          <a:lstStyle/>
          <a:p>
            <a:fld id="{2C5B1716-C6BE-4479-8F13-57A778CF9A45}" type="slidenum">
              <a:rPr lang="en-US" smtClean="0"/>
              <a:pPr/>
              <a:t>17</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Abstract Classes</a:t>
            </a:r>
          </a:p>
        </p:txBody>
      </p:sp>
      <p:sp>
        <p:nvSpPr>
          <p:cNvPr id="18436" name="Rectangle 3"/>
          <p:cNvSpPr>
            <a:spLocks noGrp="1" noChangeArrowheads="1"/>
          </p:cNvSpPr>
          <p:nvPr>
            <p:ph type="body" idx="1"/>
          </p:nvPr>
        </p:nvSpPr>
        <p:spPr/>
        <p:txBody>
          <a:bodyPr/>
          <a:lstStyle/>
          <a:p>
            <a:pPr eaLnBrk="1" hangingPunct="1"/>
            <a:r>
              <a:rPr lang="en-US" dirty="0" smtClean="0"/>
              <a:t>Classes can be abstract or concrete.</a:t>
            </a:r>
          </a:p>
          <a:p>
            <a:pPr lvl="0">
              <a:spcBef>
                <a:spcPts val="600"/>
              </a:spcBef>
              <a:buClr>
                <a:srgbClr val="003300"/>
              </a:buClr>
              <a:buNone/>
              <a:defRPr/>
            </a:pPr>
            <a:r>
              <a:rPr lang="en-US" sz="2400" b="1" kern="1200" dirty="0" smtClean="0">
                <a:solidFill>
                  <a:srgbClr val="003300"/>
                </a:solidFill>
                <a:latin typeface="Courier New" pitchFamily="49" charset="0"/>
              </a:rPr>
              <a:t>    </a:t>
            </a:r>
            <a:r>
              <a:rPr lang="en-US" sz="2400" b="1" i="1" u="sng" kern="1200" dirty="0" smtClean="0">
                <a:solidFill>
                  <a:srgbClr val="003300"/>
                </a:solidFill>
                <a:latin typeface="Courier New" pitchFamily="49" charset="0"/>
              </a:rPr>
              <a:t>visibility</a:t>
            </a:r>
            <a:r>
              <a:rPr lang="en-US" sz="2400" b="1" kern="1200" dirty="0" smtClean="0">
                <a:solidFill>
                  <a:srgbClr val="003300"/>
                </a:solidFill>
                <a:latin typeface="Courier New" pitchFamily="49" charset="0"/>
              </a:rPr>
              <a:t> abstract class </a:t>
            </a:r>
            <a:r>
              <a:rPr lang="en-US" sz="2400" b="1" i="1" u="sng" kern="1200" dirty="0" err="1" smtClean="0">
                <a:solidFill>
                  <a:srgbClr val="003300"/>
                </a:solidFill>
                <a:latin typeface="Courier New" pitchFamily="49" charset="0"/>
              </a:rPr>
              <a:t>className</a:t>
            </a:r>
            <a:r>
              <a:rPr lang="en-US" sz="2400" b="1" kern="1200" dirty="0" smtClean="0">
                <a:solidFill>
                  <a:srgbClr val="003300"/>
                </a:solidFill>
                <a:latin typeface="Courier New" pitchFamily="49" charset="0"/>
              </a:rPr>
              <a:t> {   </a:t>
            </a:r>
          </a:p>
          <a:p>
            <a:pPr lvl="0">
              <a:buClr>
                <a:srgbClr val="003300"/>
              </a:buClr>
              <a:buNone/>
              <a:defRPr/>
            </a:pPr>
            <a:r>
              <a:rPr lang="en-US" sz="2400" b="1" kern="1200" dirty="0" smtClean="0">
                <a:solidFill>
                  <a:srgbClr val="003300"/>
                </a:solidFill>
                <a:latin typeface="Courier New" pitchFamily="49" charset="0"/>
              </a:rPr>
              <a:t>      </a:t>
            </a:r>
            <a:r>
              <a:rPr lang="en-US" sz="2400" b="1" i="1" u="sng" kern="1200" dirty="0" err="1" smtClean="0">
                <a:solidFill>
                  <a:srgbClr val="003300"/>
                </a:solidFill>
                <a:latin typeface="Courier New" pitchFamily="49" charset="0"/>
              </a:rPr>
              <a:t>classDefinition</a:t>
            </a:r>
            <a:endParaRPr lang="en-US" sz="2400" b="1" i="1" u="sng" kern="1200" dirty="0" smtClean="0">
              <a:solidFill>
                <a:srgbClr val="003300"/>
              </a:solidFill>
              <a:latin typeface="Courier New" pitchFamily="49" charset="0"/>
            </a:endParaRPr>
          </a:p>
          <a:p>
            <a:pPr lvl="0">
              <a:buClr>
                <a:srgbClr val="003300"/>
              </a:buClr>
              <a:buNone/>
              <a:defRPr/>
            </a:pPr>
            <a:r>
              <a:rPr lang="en-US" sz="2400" b="1" kern="1200" dirty="0" smtClean="0">
                <a:solidFill>
                  <a:srgbClr val="003300"/>
                </a:solidFill>
                <a:latin typeface="Courier New" pitchFamily="49" charset="0"/>
              </a:rPr>
              <a:t>    }</a:t>
            </a:r>
            <a:endParaRPr lang="en-US" sz="2400" dirty="0" smtClean="0"/>
          </a:p>
          <a:p>
            <a:pPr eaLnBrk="1" hangingPunct="1"/>
            <a:r>
              <a:rPr lang="en-US" dirty="0" smtClean="0">
                <a:latin typeface="Arial Unicode MS" pitchFamily="34" charset="-128"/>
              </a:rPr>
              <a:t>Like concrete classes, abstract classes:</a:t>
            </a:r>
          </a:p>
          <a:p>
            <a:pPr lvl="1"/>
            <a:r>
              <a:rPr lang="en-US" dirty="0" smtClean="0"/>
              <a:t>Can have sub-classes;</a:t>
            </a:r>
          </a:p>
          <a:p>
            <a:pPr lvl="1"/>
            <a:r>
              <a:rPr lang="en-US" dirty="0" smtClean="0"/>
              <a:t>Can implement data and methods.</a:t>
            </a:r>
          </a:p>
          <a:p>
            <a:r>
              <a:rPr lang="en-US" dirty="0" smtClean="0"/>
              <a:t>Unlike concrete classes, abstract classes:</a:t>
            </a:r>
          </a:p>
          <a:p>
            <a:pPr lvl="1"/>
            <a:r>
              <a:rPr lang="en-US" dirty="0" smtClean="0"/>
              <a:t>Cannot be instantiated.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p:txBody>
          <a:bodyPr/>
          <a:lstStyle/>
          <a:p>
            <a:fld id="{DC5E027A-706C-4432-B7D8-61E026644597}" type="slidenum">
              <a:rPr lang="en-US" smtClean="0"/>
              <a:pPr/>
              <a:t>18</a:t>
            </a:fld>
            <a:endParaRPr lang="en-US" smtClean="0"/>
          </a:p>
        </p:txBody>
      </p:sp>
      <p:sp>
        <p:nvSpPr>
          <p:cNvPr id="23555" name="Rectangle 2"/>
          <p:cNvSpPr>
            <a:spLocks noGrp="1" noChangeArrowheads="1"/>
          </p:cNvSpPr>
          <p:nvPr>
            <p:ph type="title"/>
          </p:nvPr>
        </p:nvSpPr>
        <p:spPr/>
        <p:txBody>
          <a:bodyPr/>
          <a:lstStyle/>
          <a:p>
            <a:pPr eaLnBrk="1" hangingPunct="1"/>
            <a:r>
              <a:rPr lang="en-US" dirty="0" smtClean="0"/>
              <a:t>Abstract Methods</a:t>
            </a:r>
          </a:p>
        </p:txBody>
      </p:sp>
      <p:sp>
        <p:nvSpPr>
          <p:cNvPr id="23556" name="Rectangle 3"/>
          <p:cNvSpPr>
            <a:spLocks noGrp="1" noChangeArrowheads="1"/>
          </p:cNvSpPr>
          <p:nvPr>
            <p:ph type="body" idx="1"/>
          </p:nvPr>
        </p:nvSpPr>
        <p:spPr>
          <a:xfrm>
            <a:off x="457200" y="1600200"/>
            <a:ext cx="8686800" cy="4724400"/>
          </a:xfrm>
        </p:spPr>
        <p:txBody>
          <a:bodyPr/>
          <a:lstStyle/>
          <a:p>
            <a:pPr eaLnBrk="1" hangingPunct="1"/>
            <a:r>
              <a:rPr lang="en-US" dirty="0" smtClean="0"/>
              <a:t>As with classes, methods can also be declared </a:t>
            </a:r>
            <a:r>
              <a:rPr lang="en-US" dirty="0" smtClean="0">
                <a:latin typeface="+mj-lt"/>
              </a:rPr>
              <a:t>as </a:t>
            </a:r>
            <a:r>
              <a:rPr lang="en-US" dirty="0" smtClean="0">
                <a:latin typeface="+mj-lt"/>
                <a:cs typeface="Courier New" pitchFamily="49" charset="0"/>
              </a:rPr>
              <a:t>abstract</a:t>
            </a:r>
            <a:r>
              <a:rPr lang="en-US" dirty="0" smtClean="0">
                <a:latin typeface="+mj-lt"/>
              </a:rPr>
              <a:t> or </a:t>
            </a:r>
            <a:r>
              <a:rPr lang="en-US" dirty="0" smtClean="0">
                <a:latin typeface="+mj-lt"/>
                <a:cs typeface="Courier New" pitchFamily="49" charset="0"/>
              </a:rPr>
              <a:t>concrete</a:t>
            </a:r>
            <a:r>
              <a:rPr lang="en-US" dirty="0" smtClean="0">
                <a:latin typeface="+mj-lt"/>
              </a:rPr>
              <a:t>.</a:t>
            </a:r>
          </a:p>
          <a:p>
            <a:pPr lvl="0">
              <a:spcBef>
                <a:spcPts val="1200"/>
              </a:spcBef>
              <a:spcAft>
                <a:spcPts val="1200"/>
              </a:spcAft>
              <a:buClr>
                <a:srgbClr val="003300"/>
              </a:buClr>
              <a:buNone/>
              <a:defRPr/>
            </a:pPr>
            <a:r>
              <a:rPr lang="en-US" sz="2400" b="1" kern="1200" dirty="0" smtClean="0">
                <a:solidFill>
                  <a:srgbClr val="003300"/>
                </a:solidFill>
                <a:latin typeface="Courier New" pitchFamily="49" charset="0"/>
              </a:rPr>
              <a:t>  </a:t>
            </a:r>
            <a:r>
              <a:rPr lang="en-US" sz="2400" b="1" i="1" u="sng" kern="1200" dirty="0" smtClean="0">
                <a:solidFill>
                  <a:srgbClr val="003300"/>
                </a:solidFill>
                <a:latin typeface="Courier New" pitchFamily="49" charset="0"/>
              </a:rPr>
              <a:t>visibility</a:t>
            </a:r>
            <a:r>
              <a:rPr lang="en-US" sz="2400" b="1" kern="1200" dirty="0" smtClean="0">
                <a:solidFill>
                  <a:srgbClr val="003300"/>
                </a:solidFill>
                <a:latin typeface="Courier New" pitchFamily="49" charset="0"/>
              </a:rPr>
              <a:t> abstract </a:t>
            </a:r>
            <a:r>
              <a:rPr lang="en-US" sz="2400" b="1" i="1" u="sng" kern="1200" dirty="0" smtClean="0">
                <a:solidFill>
                  <a:srgbClr val="003300"/>
                </a:solidFill>
                <a:latin typeface="Courier New" pitchFamily="49" charset="0"/>
              </a:rPr>
              <a:t>type</a:t>
            </a:r>
            <a:r>
              <a:rPr lang="en-US" sz="2400" b="1" kern="1200" dirty="0" smtClean="0">
                <a:solidFill>
                  <a:srgbClr val="003300"/>
                </a:solidFill>
                <a:latin typeface="Courier New" pitchFamily="49" charset="0"/>
              </a:rPr>
              <a:t> </a:t>
            </a:r>
            <a:r>
              <a:rPr lang="en-US" sz="2400" b="1" i="1" u="sng" kern="1200" dirty="0" err="1" smtClean="0">
                <a:solidFill>
                  <a:srgbClr val="003300"/>
                </a:solidFill>
                <a:latin typeface="Courier New" pitchFamily="49" charset="0"/>
              </a:rPr>
              <a:t>methodName</a:t>
            </a:r>
            <a:r>
              <a:rPr lang="en-US" sz="2400" b="1" kern="1200" dirty="0" smtClean="0">
                <a:solidFill>
                  <a:srgbClr val="003300"/>
                </a:solidFill>
                <a:latin typeface="Courier New" pitchFamily="49" charset="0"/>
              </a:rPr>
              <a:t>(</a:t>
            </a:r>
            <a:r>
              <a:rPr lang="en-US" sz="2400" b="1" i="1" u="sng" kern="1200" dirty="0" err="1" smtClean="0">
                <a:solidFill>
                  <a:srgbClr val="003300"/>
                </a:solidFill>
                <a:latin typeface="Courier New" pitchFamily="49" charset="0"/>
              </a:rPr>
              <a:t>params</a:t>
            </a:r>
            <a:r>
              <a:rPr lang="en-US" sz="2400" b="1" kern="1200" dirty="0" smtClean="0">
                <a:solidFill>
                  <a:srgbClr val="003300"/>
                </a:solidFill>
                <a:latin typeface="Courier New" pitchFamily="49" charset="0"/>
              </a:rPr>
              <a:t>);</a:t>
            </a:r>
            <a:endParaRPr lang="en-US" sz="2400" dirty="0" smtClean="0"/>
          </a:p>
          <a:p>
            <a:pPr lvl="0"/>
            <a:r>
              <a:rPr lang="en-US" dirty="0" smtClean="0">
                <a:latin typeface="Arial Unicode MS" pitchFamily="34" charset="-128"/>
                <a:ea typeface="Arial Unicode MS" pitchFamily="34" charset="-128"/>
                <a:cs typeface="Arial Unicode MS" pitchFamily="34" charset="-128"/>
              </a:rPr>
              <a:t>Abstract classes do not provide definitions for their abstract methods.</a:t>
            </a:r>
          </a:p>
          <a:p>
            <a:pPr lvl="0"/>
            <a:r>
              <a:rPr lang="en-US" dirty="0" smtClean="0">
                <a:latin typeface="Arial Unicode MS" pitchFamily="34" charset="-128"/>
                <a:ea typeface="Arial Unicode MS" pitchFamily="34" charset="-128"/>
                <a:cs typeface="Arial Unicode MS" pitchFamily="34" charset="-128"/>
              </a:rPr>
              <a:t>Classes that contain abstract methods    must be declared as abstract.</a:t>
            </a:r>
          </a:p>
          <a:p>
            <a:pPr eaLnBrk="1" hangingPunct="1">
              <a:buNone/>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Slide Number Placeholder 1"/>
          <p:cNvSpPr>
            <a:spLocks noGrp="1"/>
          </p:cNvSpPr>
          <p:nvPr>
            <p:ph type="sldNum" sz="quarter" idx="10"/>
          </p:nvPr>
        </p:nvSpPr>
        <p:spPr/>
        <p:txBody>
          <a:bodyPr/>
          <a:lstStyle/>
          <a:p>
            <a:fld id="{32A08F2B-F20A-4EBB-89A5-530740D34C0B}" type="slidenum">
              <a:rPr lang="en-US" smtClean="0"/>
              <a:pPr/>
              <a:t>19</a:t>
            </a:fld>
            <a:endParaRPr lang="en-US" smtClean="0"/>
          </a:p>
        </p:txBody>
      </p:sp>
      <p:sp>
        <p:nvSpPr>
          <p:cNvPr id="20483" name="Text Box 2"/>
          <p:cNvSpPr txBox="1">
            <a:spLocks noChangeArrowheads="1"/>
          </p:cNvSpPr>
          <p:nvPr/>
        </p:nvSpPr>
        <p:spPr bwMode="auto">
          <a:xfrm>
            <a:off x="228600" y="529709"/>
            <a:ext cx="5836854" cy="5109091"/>
          </a:xfrm>
          <a:prstGeom prst="rect">
            <a:avLst/>
          </a:prstGeom>
          <a:noFill/>
          <a:ln w="9525">
            <a:noFill/>
            <a:miter lim="800000"/>
            <a:headEnd/>
            <a:tailEnd/>
          </a:ln>
        </p:spPr>
        <p:txBody>
          <a:bodyPr wrap="none">
            <a:spAutoFit/>
          </a:bodyPr>
          <a:lstStyle/>
          <a:p>
            <a:r>
              <a:rPr lang="en-US" b="1" dirty="0" smtClean="0">
                <a:latin typeface="Courier New" pitchFamily="49" charset="0"/>
              </a:rPr>
              <a:t>public abstract class Figure {</a:t>
            </a:r>
          </a:p>
          <a:p>
            <a:endParaRPr lang="en-US" sz="800" b="1" dirty="0" smtClean="0">
              <a:latin typeface="Courier New" pitchFamily="49" charset="0"/>
            </a:endParaRPr>
          </a:p>
          <a:p>
            <a:r>
              <a:rPr lang="en-US" b="1" dirty="0" smtClean="0">
                <a:latin typeface="Courier New" pitchFamily="49" charset="0"/>
              </a:rPr>
              <a:t>  protected Point </a:t>
            </a:r>
            <a:r>
              <a:rPr lang="en-US" b="1" dirty="0" err="1" smtClean="0">
                <a:latin typeface="Courier New" pitchFamily="49" charset="0"/>
              </a:rPr>
              <a:t>myStart</a:t>
            </a:r>
            <a:r>
              <a:rPr lang="en-US" b="1" dirty="0" smtClean="0">
                <a:latin typeface="Courier New" pitchFamily="49" charset="0"/>
              </a:rPr>
              <a:t>;</a:t>
            </a:r>
          </a:p>
          <a:p>
            <a:r>
              <a:rPr lang="en-US" b="1" dirty="0" smtClean="0">
                <a:latin typeface="Courier New" pitchFamily="49" charset="0"/>
              </a:rPr>
              <a:t>  protected </a:t>
            </a:r>
            <a:r>
              <a:rPr lang="en-US" b="1" dirty="0" err="1" smtClean="0">
                <a:latin typeface="Courier New" pitchFamily="49" charset="0"/>
              </a:rPr>
              <a:t>int</a:t>
            </a:r>
            <a:r>
              <a:rPr lang="en-US" b="1" dirty="0" smtClean="0">
                <a:latin typeface="Courier New" pitchFamily="49" charset="0"/>
              </a:rPr>
              <a:t> </a:t>
            </a:r>
            <a:r>
              <a:rPr lang="en-US" b="1" dirty="0" err="1" smtClean="0">
                <a:latin typeface="Courier New" pitchFamily="49" charset="0"/>
              </a:rPr>
              <a:t>myColor</a:t>
            </a:r>
            <a:r>
              <a:rPr lang="en-US" b="1" dirty="0" smtClean="0">
                <a:latin typeface="Courier New" pitchFamily="49" charset="0"/>
              </a:rPr>
              <a:t>;</a:t>
            </a:r>
          </a:p>
          <a:p>
            <a:endParaRPr lang="en-US" sz="800" b="1" dirty="0" smtClean="0">
              <a:latin typeface="Courier New" pitchFamily="49" charset="0"/>
            </a:endParaRPr>
          </a:p>
          <a:p>
            <a:r>
              <a:rPr lang="en-US" b="1" dirty="0" smtClean="0">
                <a:latin typeface="Courier New" pitchFamily="49" charset="0"/>
              </a:rPr>
              <a:t>  public Figure(Point start, </a:t>
            </a:r>
            <a:r>
              <a:rPr lang="en-US" b="1" dirty="0" err="1" smtClean="0">
                <a:latin typeface="Courier New" pitchFamily="49" charset="0"/>
              </a:rPr>
              <a:t>int</a:t>
            </a:r>
            <a:r>
              <a:rPr lang="en-US" b="1" dirty="0" smtClean="0">
                <a:latin typeface="Courier New" pitchFamily="49" charset="0"/>
              </a:rPr>
              <a:t> color) {</a:t>
            </a:r>
          </a:p>
          <a:p>
            <a:r>
              <a:rPr lang="en-US" b="1" dirty="0" smtClean="0">
                <a:latin typeface="Courier New" pitchFamily="49" charset="0"/>
              </a:rPr>
              <a:t>    </a:t>
            </a:r>
            <a:r>
              <a:rPr lang="en-US" b="1" dirty="0" err="1" smtClean="0">
                <a:latin typeface="Courier New" pitchFamily="49" charset="0"/>
              </a:rPr>
              <a:t>myStart</a:t>
            </a:r>
            <a:r>
              <a:rPr lang="en-US" b="1" dirty="0" smtClean="0">
                <a:latin typeface="Courier New" pitchFamily="49" charset="0"/>
              </a:rPr>
              <a:t> = start;</a:t>
            </a:r>
          </a:p>
          <a:p>
            <a:r>
              <a:rPr lang="en-US" b="1" dirty="0" smtClean="0">
                <a:latin typeface="Courier New" pitchFamily="49" charset="0"/>
              </a:rPr>
              <a:t>    </a:t>
            </a:r>
            <a:r>
              <a:rPr lang="en-US" b="1" dirty="0" err="1" smtClean="0">
                <a:latin typeface="Courier New" pitchFamily="49" charset="0"/>
              </a:rPr>
              <a:t>myColor</a:t>
            </a:r>
            <a:r>
              <a:rPr lang="en-US" b="1" dirty="0" smtClean="0">
                <a:latin typeface="Courier New" pitchFamily="49" charset="0"/>
              </a:rPr>
              <a:t> = color;</a:t>
            </a:r>
          </a:p>
          <a:p>
            <a:r>
              <a:rPr lang="en-US" b="1" dirty="0" smtClean="0">
                <a:latin typeface="Courier New" pitchFamily="49" charset="0"/>
              </a:rPr>
              <a:t>  }</a:t>
            </a:r>
          </a:p>
          <a:p>
            <a:endParaRPr lang="en-US" sz="800" b="1" dirty="0" smtClean="0">
              <a:latin typeface="Courier New" pitchFamily="49" charset="0"/>
            </a:endParaRPr>
          </a:p>
          <a:p>
            <a:r>
              <a:rPr lang="en-US" b="1" dirty="0" smtClean="0">
                <a:latin typeface="Courier New" pitchFamily="49" charset="0"/>
              </a:rPr>
              <a:t>  public </a:t>
            </a:r>
            <a:r>
              <a:rPr lang="en-US" b="1" dirty="0" err="1" smtClean="0">
                <a:latin typeface="Courier New" pitchFamily="49" charset="0"/>
              </a:rPr>
              <a:t>int</a:t>
            </a:r>
            <a:r>
              <a:rPr lang="en-US" b="1" dirty="0" smtClean="0">
                <a:latin typeface="Courier New" pitchFamily="49" charset="0"/>
              </a:rPr>
              <a:t> </a:t>
            </a:r>
            <a:r>
              <a:rPr lang="en-US" b="1" dirty="0" err="1" smtClean="0">
                <a:latin typeface="Courier New" pitchFamily="49" charset="0"/>
              </a:rPr>
              <a:t>getColor</a:t>
            </a:r>
            <a:r>
              <a:rPr lang="en-US" b="1" dirty="0" smtClean="0">
                <a:latin typeface="Courier New" pitchFamily="49" charset="0"/>
              </a:rPr>
              <a:t>() {</a:t>
            </a:r>
          </a:p>
          <a:p>
            <a:r>
              <a:rPr lang="en-US" b="1" dirty="0" smtClean="0">
                <a:latin typeface="Courier New" pitchFamily="49" charset="0"/>
              </a:rPr>
              <a:t>    return </a:t>
            </a:r>
            <a:r>
              <a:rPr lang="en-US" b="1" dirty="0" err="1" smtClean="0">
                <a:latin typeface="Courier New" pitchFamily="49" charset="0"/>
              </a:rPr>
              <a:t>myColor</a:t>
            </a:r>
            <a:r>
              <a:rPr lang="en-US" b="1" dirty="0" smtClean="0">
                <a:latin typeface="Courier New" pitchFamily="49" charset="0"/>
              </a:rPr>
              <a:t>;</a:t>
            </a:r>
          </a:p>
          <a:p>
            <a:r>
              <a:rPr lang="en-US" b="1" dirty="0" smtClean="0">
                <a:latin typeface="Courier New" pitchFamily="49" charset="0"/>
              </a:rPr>
              <a:t>  }</a:t>
            </a:r>
          </a:p>
          <a:p>
            <a:endParaRPr lang="en-US" sz="800" b="1" dirty="0" smtClean="0">
              <a:latin typeface="Courier New" pitchFamily="49" charset="0"/>
            </a:endParaRPr>
          </a:p>
          <a:p>
            <a:r>
              <a:rPr lang="en-US" b="1" dirty="0" smtClean="0">
                <a:latin typeface="Courier New" pitchFamily="49" charset="0"/>
              </a:rPr>
              <a:t>  public void </a:t>
            </a:r>
            <a:r>
              <a:rPr lang="en-US" b="1" dirty="0" err="1" smtClean="0">
                <a:latin typeface="Courier New" pitchFamily="49" charset="0"/>
              </a:rPr>
              <a:t>setColor</a:t>
            </a:r>
            <a:r>
              <a:rPr lang="en-US" b="1" dirty="0" smtClean="0">
                <a:latin typeface="Courier New" pitchFamily="49" charset="0"/>
              </a:rPr>
              <a:t>(</a:t>
            </a:r>
            <a:r>
              <a:rPr lang="en-US" b="1" dirty="0" err="1" smtClean="0">
                <a:latin typeface="Courier New" pitchFamily="49" charset="0"/>
              </a:rPr>
              <a:t>int</a:t>
            </a:r>
            <a:r>
              <a:rPr lang="en-US" b="1" dirty="0" smtClean="0">
                <a:latin typeface="Courier New" pitchFamily="49" charset="0"/>
              </a:rPr>
              <a:t> color) {</a:t>
            </a:r>
          </a:p>
          <a:p>
            <a:r>
              <a:rPr lang="en-US" b="1" dirty="0" smtClean="0">
                <a:latin typeface="Courier New" pitchFamily="49" charset="0"/>
              </a:rPr>
              <a:t>    </a:t>
            </a:r>
            <a:r>
              <a:rPr lang="en-US" b="1" dirty="0" err="1" smtClean="0">
                <a:latin typeface="Courier New" pitchFamily="49" charset="0"/>
              </a:rPr>
              <a:t>myColor</a:t>
            </a:r>
            <a:r>
              <a:rPr lang="en-US" b="1" dirty="0" smtClean="0">
                <a:latin typeface="Courier New" pitchFamily="49" charset="0"/>
              </a:rPr>
              <a:t> = color;</a:t>
            </a:r>
          </a:p>
          <a:p>
            <a:r>
              <a:rPr lang="en-US" b="1" dirty="0" smtClean="0">
                <a:latin typeface="Courier New" pitchFamily="49" charset="0"/>
              </a:rPr>
              <a:t>  }</a:t>
            </a:r>
          </a:p>
          <a:p>
            <a:endParaRPr lang="en-US" sz="800" b="1" dirty="0" smtClean="0">
              <a:latin typeface="Courier New" pitchFamily="49" charset="0"/>
            </a:endParaRPr>
          </a:p>
          <a:p>
            <a:r>
              <a:rPr lang="en-US" b="1" dirty="0" smtClean="0">
                <a:latin typeface="Courier New" pitchFamily="49" charset="0"/>
              </a:rPr>
              <a:t>  public abstract void render(</a:t>
            </a:r>
            <a:r>
              <a:rPr lang="en-US" b="1" dirty="0" err="1" smtClean="0">
                <a:latin typeface="Courier New" pitchFamily="49" charset="0"/>
              </a:rPr>
              <a:t>PApplet</a:t>
            </a:r>
            <a:r>
              <a:rPr lang="en-US" b="1" dirty="0" smtClean="0">
                <a:latin typeface="Courier New" pitchFamily="49" charset="0"/>
              </a:rPr>
              <a:t> p);</a:t>
            </a:r>
          </a:p>
          <a:p>
            <a:endParaRPr lang="en-US" sz="800" b="1" dirty="0" smtClean="0">
              <a:latin typeface="Courier New" pitchFamily="49" charset="0"/>
            </a:endParaRPr>
          </a:p>
          <a:p>
            <a:r>
              <a:rPr lang="en-US" b="1" dirty="0" smtClean="0">
                <a:latin typeface="Courier New" pitchFamily="49" charset="0"/>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p:txBody>
          <a:bodyPr/>
          <a:lstStyle/>
          <a:p>
            <a:fld id="{2CA61B04-092F-4594-9DF5-0B8A4CE6276B}"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r>
              <a:rPr lang="en-US" smtClean="0"/>
              <a:t>Inheritance and Polymorphism</a:t>
            </a:r>
          </a:p>
        </p:txBody>
      </p:sp>
      <p:sp>
        <p:nvSpPr>
          <p:cNvPr id="4100" name="Rectangle 3"/>
          <p:cNvSpPr>
            <a:spLocks noGrp="1" noChangeArrowheads="1"/>
          </p:cNvSpPr>
          <p:nvPr>
            <p:ph type="body" idx="1"/>
          </p:nvPr>
        </p:nvSpPr>
        <p:spPr/>
        <p:txBody>
          <a:bodyPr/>
          <a:lstStyle/>
          <a:p>
            <a:pPr eaLnBrk="1" hangingPunct="1"/>
            <a:r>
              <a:rPr lang="en-US" dirty="0" smtClean="0">
                <a:hlinkClick r:id="" action="ppaction://customshow?id=0&amp;return=true"/>
              </a:rPr>
              <a:t>Example</a:t>
            </a:r>
            <a:endParaRPr lang="en-US" dirty="0" smtClean="0"/>
          </a:p>
          <a:p>
            <a:pPr eaLnBrk="1" hangingPunct="1"/>
            <a:r>
              <a:rPr lang="en-US" dirty="0" smtClean="0"/>
              <a:t>The three elements of OOP:</a:t>
            </a:r>
          </a:p>
          <a:p>
            <a:pPr lvl="1" eaLnBrk="1" hangingPunct="1"/>
            <a:r>
              <a:rPr lang="en-US" dirty="0" smtClean="0"/>
              <a:t>Encapsulation;</a:t>
            </a:r>
          </a:p>
          <a:p>
            <a:pPr lvl="1" eaLnBrk="1" hangingPunct="1"/>
            <a:r>
              <a:rPr lang="en-US" dirty="0" smtClean="0">
                <a:hlinkClick r:id="" action="ppaction://customshow?id=1&amp;return=true"/>
              </a:rPr>
              <a:t>Inheritance</a:t>
            </a:r>
            <a:r>
              <a:rPr lang="en-US" dirty="0" smtClean="0"/>
              <a:t>;</a:t>
            </a:r>
            <a:endParaRPr lang="en-US" dirty="0" smtClean="0">
              <a:hlinkClick r:id="" action="ppaction://noaction"/>
            </a:endParaRPr>
          </a:p>
          <a:p>
            <a:pPr lvl="1" eaLnBrk="1" hangingPunct="1"/>
            <a:r>
              <a:rPr lang="en-US" dirty="0" smtClean="0">
                <a:hlinkClick r:id="" action="ppaction://customshow?id=2&amp;return=true"/>
              </a:rPr>
              <a:t>Polymorphism</a:t>
            </a:r>
            <a:r>
              <a:rPr lang="en-US" dirty="0" smtClean="0"/>
              <a:t>.</a:t>
            </a:r>
            <a:endParaRPr lang="en-US" dirty="0" smtClean="0">
              <a:hlinkClick r:id="" action="ppaction://noaction"/>
            </a:endParaRPr>
          </a:p>
          <a:p>
            <a:pPr eaLnBrk="1" hangingPunct="1"/>
            <a:r>
              <a:rPr lang="en-US" dirty="0" smtClean="0">
                <a:hlinkClick r:id="" action="ppaction://customshow?id=3&amp;return=true"/>
              </a:rPr>
              <a:t>A Final Word</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p:txBody>
          <a:bodyPr/>
          <a:lstStyle/>
          <a:p>
            <a:fld id="{D61B0152-01FF-4247-A5DC-9344C5AE64A7}" type="slidenum">
              <a:rPr lang="en-US" smtClean="0"/>
              <a:pPr/>
              <a:t>20</a:t>
            </a:fld>
            <a:endParaRPr lang="en-US" smtClean="0"/>
          </a:p>
        </p:txBody>
      </p:sp>
      <p:sp>
        <p:nvSpPr>
          <p:cNvPr id="21507" name="Rectangle 2"/>
          <p:cNvSpPr>
            <a:spLocks noGrp="1" noChangeArrowheads="1"/>
          </p:cNvSpPr>
          <p:nvPr>
            <p:ph type="title"/>
          </p:nvPr>
        </p:nvSpPr>
        <p:spPr/>
        <p:txBody>
          <a:bodyPr/>
          <a:lstStyle/>
          <a:p>
            <a:pPr eaLnBrk="1" hangingPunct="1"/>
            <a:r>
              <a:rPr lang="en-US" dirty="0" smtClean="0"/>
              <a:t>Implementing Inheritance</a:t>
            </a:r>
          </a:p>
        </p:txBody>
      </p:sp>
      <p:sp>
        <p:nvSpPr>
          <p:cNvPr id="21508" name="Rectangle 3"/>
          <p:cNvSpPr>
            <a:spLocks noGrp="1" noChangeArrowheads="1"/>
          </p:cNvSpPr>
          <p:nvPr>
            <p:ph type="body" idx="1"/>
          </p:nvPr>
        </p:nvSpPr>
        <p:spPr/>
        <p:txBody>
          <a:bodyPr/>
          <a:lstStyle/>
          <a:p>
            <a:pPr eaLnBrk="1" hangingPunct="1"/>
            <a:r>
              <a:rPr lang="en-US" dirty="0" smtClean="0"/>
              <a:t>A child class specifies inheritance from a parent class using the </a:t>
            </a:r>
            <a:r>
              <a:rPr lang="en-US" b="1" dirty="0" smtClean="0">
                <a:latin typeface="Courier New" pitchFamily="49" charset="0"/>
                <a:cs typeface="Courier New" pitchFamily="49" charset="0"/>
              </a:rPr>
              <a:t>extends</a:t>
            </a:r>
            <a:r>
              <a:rPr lang="en-US" dirty="0" smtClean="0"/>
              <a:t> clause.</a:t>
            </a:r>
            <a:endParaRPr lang="en-US" b="1" dirty="0" smtClean="0">
              <a:latin typeface="Courier New" pitchFamily="49" charset="0"/>
            </a:endParaRPr>
          </a:p>
          <a:p>
            <a:pPr lvl="0"/>
            <a:r>
              <a:rPr lang="en-US" dirty="0" smtClean="0">
                <a:latin typeface="Arial Unicode MS" pitchFamily="34" charset="-128"/>
                <a:ea typeface="Arial Unicode MS" pitchFamily="34" charset="-128"/>
                <a:cs typeface="Arial Unicode MS" pitchFamily="34" charset="-128"/>
              </a:rPr>
              <a:t>Concrete sub-classes must define the abstract methods that they inherit.</a:t>
            </a:r>
          </a:p>
        </p:txBody>
      </p:sp>
      <p:sp>
        <p:nvSpPr>
          <p:cNvPr id="7" name="TextBox 6"/>
          <p:cNvSpPr txBox="1"/>
          <p:nvPr/>
        </p:nvSpPr>
        <p:spPr>
          <a:xfrm>
            <a:off x="3038412" y="3886200"/>
            <a:ext cx="4733988" cy="2585323"/>
          </a:xfrm>
          <a:prstGeom prst="rect">
            <a:avLst/>
          </a:prstGeom>
          <a:noFill/>
        </p:spPr>
        <p:txBody>
          <a:bodyPr wrap="none" rtlCol="0">
            <a:spAutoFit/>
          </a:bodyPr>
          <a:lstStyle/>
          <a:p>
            <a:r>
              <a:rPr lang="en-US" b="1" dirty="0" smtClean="0">
                <a:latin typeface="Courier New" pitchFamily="49" charset="0"/>
                <a:cs typeface="Courier New" pitchFamily="49" charset="0"/>
              </a:rPr>
              <a:t>abstract class Parent {</a:t>
            </a:r>
          </a:p>
          <a:p>
            <a:r>
              <a:rPr lang="en-US" b="1" dirty="0" smtClean="0">
                <a:latin typeface="Courier New" pitchFamily="49" charset="0"/>
                <a:cs typeface="Courier New" pitchFamily="49" charset="0"/>
              </a:rPr>
              <a:t>  public abstract void </a:t>
            </a:r>
            <a:r>
              <a:rPr lang="en-US" b="1" dirty="0" err="1" smtClean="0">
                <a:latin typeface="Courier New" pitchFamily="49" charset="0"/>
                <a:cs typeface="Courier New" pitchFamily="49" charset="0"/>
              </a:rPr>
              <a:t>aMethod</a:t>
            </a:r>
            <a:r>
              <a:rPr lang="en-US" b="1" dirty="0" smtClean="0">
                <a:latin typeface="Courier New" pitchFamily="49" charset="0"/>
                <a:cs typeface="Courier New" pitchFamily="49" charset="0"/>
              </a:rPr>
              <a:t>();</a:t>
            </a:r>
          </a:p>
          <a:p>
            <a:r>
              <a:rPr lang="en-US" b="1" dirty="0" smtClean="0">
                <a:latin typeface="Courier New" pitchFamily="49" charset="0"/>
                <a:cs typeface="Courier New" pitchFamily="49" charset="0"/>
              </a:rPr>
              <a:t>}</a:t>
            </a:r>
          </a:p>
          <a:p>
            <a:endParaRPr lang="en-US" b="1" dirty="0" smtClean="0">
              <a:latin typeface="Courier New" pitchFamily="49" charset="0"/>
              <a:cs typeface="Courier New" pitchFamily="49" charset="0"/>
            </a:endParaRPr>
          </a:p>
          <a:p>
            <a:r>
              <a:rPr lang="en-US" b="1" dirty="0" smtClean="0">
                <a:latin typeface="Courier New" pitchFamily="49" charset="0"/>
                <a:cs typeface="Courier New" pitchFamily="49" charset="0"/>
              </a:rPr>
              <a:t>class Child1 extends Parent {</a:t>
            </a:r>
          </a:p>
          <a:p>
            <a:r>
              <a:rPr lang="en-US" b="1" dirty="0" smtClean="0">
                <a:latin typeface="Courier New" pitchFamily="49" charset="0"/>
                <a:cs typeface="Courier New" pitchFamily="49" charset="0"/>
              </a:rPr>
              <a:t>  public void </a:t>
            </a:r>
            <a:r>
              <a:rPr lang="en-US" b="1" dirty="0" err="1" smtClean="0">
                <a:latin typeface="Courier New" pitchFamily="49" charset="0"/>
                <a:cs typeface="Courier New" pitchFamily="49" charset="0"/>
              </a:rPr>
              <a:t>aMethod</a:t>
            </a:r>
            <a:r>
              <a:rPr lang="en-US" b="1" dirty="0" smtClean="0">
                <a:latin typeface="Courier New" pitchFamily="49" charset="0"/>
                <a:cs typeface="Courier New" pitchFamily="49" charset="0"/>
              </a:rPr>
              <a:t>() {</a:t>
            </a:r>
          </a:p>
          <a:p>
            <a:r>
              <a:rPr lang="en-US" b="1" dirty="0" smtClean="0">
                <a:latin typeface="Courier New" pitchFamily="49" charset="0"/>
                <a:cs typeface="Courier New" pitchFamily="49" charset="0"/>
              </a:rPr>
              <a:t>    // </a:t>
            </a:r>
            <a:r>
              <a:rPr lang="en-US" b="1" i="1" dirty="0" smtClean="0">
                <a:latin typeface="Courier New" pitchFamily="49" charset="0"/>
                <a:cs typeface="Courier New" pitchFamily="49" charset="0"/>
              </a:rPr>
              <a:t>define method here...</a:t>
            </a:r>
          </a:p>
          <a:p>
            <a:r>
              <a:rPr lang="en-US" b="1" dirty="0" smtClean="0">
                <a:latin typeface="Courier New" pitchFamily="49" charset="0"/>
                <a:cs typeface="Courier New" pitchFamily="49" charset="0"/>
              </a:rPr>
              <a:t>  }</a:t>
            </a:r>
          </a:p>
          <a:p>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pic>
        <p:nvPicPr>
          <p:cNvPr id="1027" name="Picture 3"/>
          <p:cNvPicPr>
            <a:picLocks noChangeAspect="1" noChangeArrowheads="1"/>
          </p:cNvPicPr>
          <p:nvPr/>
        </p:nvPicPr>
        <p:blipFill>
          <a:blip r:embed="rId3" cstate="print"/>
          <a:srcRect/>
          <a:stretch>
            <a:fillRect/>
          </a:stretch>
        </p:blipFill>
        <p:spPr bwMode="auto">
          <a:xfrm>
            <a:off x="990600" y="3581400"/>
            <a:ext cx="1704975" cy="29797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p:txBody>
          <a:bodyPr/>
          <a:lstStyle/>
          <a:p>
            <a:fld id="{D61B0152-01FF-4247-A5DC-9344C5AE64A7}" type="slidenum">
              <a:rPr lang="en-US" smtClean="0"/>
              <a:pPr/>
              <a:t>21</a:t>
            </a:fld>
            <a:endParaRPr lang="en-US" smtClean="0"/>
          </a:p>
        </p:txBody>
      </p:sp>
      <p:sp>
        <p:nvSpPr>
          <p:cNvPr id="21507" name="Rectangle 2"/>
          <p:cNvSpPr>
            <a:spLocks noGrp="1" noChangeArrowheads="1"/>
          </p:cNvSpPr>
          <p:nvPr>
            <p:ph type="title"/>
          </p:nvPr>
        </p:nvSpPr>
        <p:spPr/>
        <p:txBody>
          <a:bodyPr/>
          <a:lstStyle/>
          <a:p>
            <a:pPr eaLnBrk="1" hangingPunct="1"/>
            <a:r>
              <a:rPr lang="en-US" dirty="0" smtClean="0"/>
              <a:t>Super-Class Constructors</a:t>
            </a:r>
          </a:p>
        </p:txBody>
      </p:sp>
      <p:sp>
        <p:nvSpPr>
          <p:cNvPr id="21508" name="Rectangle 3"/>
          <p:cNvSpPr>
            <a:spLocks noGrp="1" noChangeArrowheads="1"/>
          </p:cNvSpPr>
          <p:nvPr>
            <p:ph type="body" idx="1"/>
          </p:nvPr>
        </p:nvSpPr>
        <p:spPr/>
        <p:txBody>
          <a:bodyPr/>
          <a:lstStyle/>
          <a:p>
            <a:pPr eaLnBrk="1" hangingPunct="1"/>
            <a:r>
              <a:rPr lang="en-US" b="1" dirty="0" smtClean="0">
                <a:latin typeface="Courier New" pitchFamily="49" charset="0"/>
                <a:cs typeface="Courier New" pitchFamily="49" charset="0"/>
              </a:rPr>
              <a:t>super</a:t>
            </a:r>
            <a:r>
              <a:rPr lang="en-US" dirty="0" smtClean="0"/>
              <a:t> is a reference to the parent.</a:t>
            </a:r>
          </a:p>
          <a:p>
            <a:pPr eaLnBrk="1" hangingPunct="1"/>
            <a:r>
              <a:rPr lang="en-US" dirty="0" smtClean="0"/>
              <a:t>A child can invoke its parent’s constructor.</a:t>
            </a:r>
            <a:endParaRPr lang="en-US" dirty="0" smtClean="0">
              <a:latin typeface="+mj-lt"/>
            </a:endParaRPr>
          </a:p>
          <a:p>
            <a:pPr lvl="1">
              <a:spcBef>
                <a:spcPts val="600"/>
              </a:spcBef>
              <a:spcAft>
                <a:spcPts val="1200"/>
              </a:spcAft>
              <a:buNone/>
            </a:pPr>
            <a:r>
              <a:rPr lang="en-US" b="1" dirty="0" smtClean="0">
                <a:latin typeface="Courier New" pitchFamily="49" charset="0"/>
              </a:rPr>
              <a:t>super(</a:t>
            </a:r>
            <a:r>
              <a:rPr lang="en-US" b="1" i="1" u="sng" dirty="0" err="1" smtClean="0">
                <a:latin typeface="Courier New" pitchFamily="49" charset="0"/>
              </a:rPr>
              <a:t>parentConstructorArguments</a:t>
            </a:r>
            <a:r>
              <a:rPr lang="en-US" b="1" dirty="0" smtClean="0">
                <a:latin typeface="Courier New" pitchFamily="49" charset="0"/>
              </a:rPr>
              <a:t>)</a:t>
            </a:r>
            <a:endParaRPr lang="en-US" dirty="0" smtClean="0">
              <a:latin typeface="+mj-lt"/>
            </a:endParaRPr>
          </a:p>
          <a:p>
            <a:pPr eaLnBrk="1" hangingPunct="1"/>
            <a:r>
              <a:rPr lang="en-US" dirty="0" smtClean="0">
                <a:latin typeface="Arial Unicode MS" pitchFamily="34" charset="-128"/>
              </a:rPr>
              <a:t>A call to the parent’s constructor</a:t>
            </a:r>
            <a:r>
              <a:rPr lang="en-US" b="1" dirty="0" smtClean="0">
                <a:latin typeface="+mj-lt"/>
              </a:rPr>
              <a:t>:</a:t>
            </a:r>
            <a:r>
              <a:rPr lang="en-US" b="1" dirty="0" smtClean="0">
                <a:latin typeface="Courier New" pitchFamily="49" charset="0"/>
              </a:rPr>
              <a:t> </a:t>
            </a:r>
          </a:p>
          <a:p>
            <a:pPr lvl="1" eaLnBrk="1" hangingPunct="1"/>
            <a:r>
              <a:rPr lang="en-US" dirty="0" smtClean="0">
                <a:latin typeface="Arial Unicode MS" pitchFamily="34" charset="-128"/>
              </a:rPr>
              <a:t>must be the first statement in the constructor;</a:t>
            </a:r>
          </a:p>
          <a:p>
            <a:pPr lvl="1" eaLnBrk="1" hangingPunct="1"/>
            <a:r>
              <a:rPr lang="en-US" dirty="0" smtClean="0">
                <a:latin typeface="Arial Unicode MS" pitchFamily="34" charset="-128"/>
              </a:rPr>
              <a:t>is added automatically if you don’t add it.</a:t>
            </a:r>
          </a:p>
          <a:p>
            <a:pPr eaLnBrk="1" hangingPunct="1"/>
            <a:r>
              <a:rPr lang="en-US" dirty="0" smtClean="0">
                <a:latin typeface="+mj-lt"/>
              </a:rPr>
              <a:t>A child can invoke </a:t>
            </a:r>
            <a:r>
              <a:rPr lang="en-US" dirty="0" smtClean="0">
                <a:latin typeface="Arial Unicode MS" pitchFamily="34" charset="-128"/>
              </a:rPr>
              <a:t>an overridden method:</a:t>
            </a:r>
          </a:p>
          <a:p>
            <a:pPr lvl="1" eaLnBrk="1" hangingPunct="1">
              <a:spcBef>
                <a:spcPts val="600"/>
              </a:spcBef>
              <a:buFont typeface="Arial" charset="0"/>
              <a:buNone/>
            </a:pPr>
            <a:r>
              <a:rPr lang="en-US" sz="2400" b="1" dirty="0" smtClean="0">
                <a:latin typeface="Courier New" pitchFamily="49" charset="0"/>
              </a:rPr>
              <a:t>	</a:t>
            </a:r>
            <a:r>
              <a:rPr lang="en-US" b="1" dirty="0" err="1" smtClean="0">
                <a:latin typeface="Courier New" pitchFamily="49" charset="0"/>
              </a:rPr>
              <a:t>super.</a:t>
            </a:r>
            <a:r>
              <a:rPr lang="en-US" b="1" i="1" u="sng" dirty="0" err="1" smtClean="0">
                <a:latin typeface="Courier New" pitchFamily="49" charset="0"/>
              </a:rPr>
              <a:t>parentMethod</a:t>
            </a:r>
            <a:r>
              <a:rPr lang="en-US" b="1" dirty="0" smtClean="0">
                <a:latin typeface="Courier New" pitchFamily="49" charset="0"/>
              </a:rPr>
              <a:t>(</a:t>
            </a:r>
            <a:r>
              <a:rPr lang="en-US" b="1" i="1" u="sng" dirty="0" smtClean="0">
                <a:latin typeface="Courier New" pitchFamily="49" charset="0"/>
              </a:rPr>
              <a:t>arguments</a:t>
            </a:r>
            <a:r>
              <a:rPr lang="en-US" b="1" dirty="0" smtClean="0">
                <a:latin typeface="Courier New" pitchFamily="49" charset="0"/>
              </a:rPr>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Slide Number Placeholder 1"/>
          <p:cNvSpPr>
            <a:spLocks noGrp="1"/>
          </p:cNvSpPr>
          <p:nvPr>
            <p:ph type="sldNum" sz="quarter" idx="10"/>
          </p:nvPr>
        </p:nvSpPr>
        <p:spPr/>
        <p:txBody>
          <a:bodyPr/>
          <a:lstStyle/>
          <a:p>
            <a:fld id="{32A08F2B-F20A-4EBB-89A5-530740D34C0B}" type="slidenum">
              <a:rPr lang="en-US" smtClean="0"/>
              <a:pPr/>
              <a:t>22</a:t>
            </a:fld>
            <a:endParaRPr lang="en-US" smtClean="0"/>
          </a:p>
        </p:txBody>
      </p:sp>
      <p:sp>
        <p:nvSpPr>
          <p:cNvPr id="20483" name="Text Box 2"/>
          <p:cNvSpPr txBox="1">
            <a:spLocks noChangeArrowheads="1"/>
          </p:cNvSpPr>
          <p:nvPr/>
        </p:nvSpPr>
        <p:spPr bwMode="auto">
          <a:xfrm>
            <a:off x="228600" y="514350"/>
            <a:ext cx="8731878" cy="3754874"/>
          </a:xfrm>
          <a:prstGeom prst="rect">
            <a:avLst/>
          </a:prstGeom>
          <a:noFill/>
          <a:ln w="9525">
            <a:noFill/>
            <a:miter lim="800000"/>
            <a:headEnd/>
            <a:tailEnd/>
          </a:ln>
        </p:spPr>
        <p:txBody>
          <a:bodyPr wrap="none">
            <a:spAutoFit/>
          </a:bodyPr>
          <a:lstStyle/>
          <a:p>
            <a:r>
              <a:rPr lang="en-US" b="1" dirty="0" smtClean="0">
                <a:latin typeface="Courier New" pitchFamily="49" charset="0"/>
              </a:rPr>
              <a:t>public abstract class </a:t>
            </a:r>
            <a:r>
              <a:rPr lang="en-US" b="1" dirty="0" err="1" smtClean="0">
                <a:latin typeface="Courier New" pitchFamily="49" charset="0"/>
              </a:rPr>
              <a:t>ClosedFigure</a:t>
            </a:r>
            <a:r>
              <a:rPr lang="en-US" b="1" dirty="0" smtClean="0">
                <a:latin typeface="Courier New" pitchFamily="49" charset="0"/>
              </a:rPr>
              <a:t> extends Figure {</a:t>
            </a:r>
          </a:p>
          <a:p>
            <a:endParaRPr lang="en-US" sz="800" b="1" dirty="0" smtClean="0">
              <a:latin typeface="Courier New" pitchFamily="49" charset="0"/>
            </a:endParaRPr>
          </a:p>
          <a:p>
            <a:r>
              <a:rPr lang="en-US" b="1" dirty="0" smtClean="0">
                <a:latin typeface="Courier New" pitchFamily="49" charset="0"/>
              </a:rPr>
              <a:t>  protected </a:t>
            </a:r>
            <a:r>
              <a:rPr lang="en-US" b="1" dirty="0" err="1" smtClean="0">
                <a:latin typeface="Courier New" pitchFamily="49" charset="0"/>
              </a:rPr>
              <a:t>int</a:t>
            </a:r>
            <a:r>
              <a:rPr lang="en-US" b="1" dirty="0" smtClean="0">
                <a:latin typeface="Courier New" pitchFamily="49" charset="0"/>
              </a:rPr>
              <a:t> </a:t>
            </a:r>
            <a:r>
              <a:rPr lang="en-US" b="1" dirty="0" err="1" smtClean="0">
                <a:latin typeface="Courier New" pitchFamily="49" charset="0"/>
              </a:rPr>
              <a:t>myWidth</a:t>
            </a:r>
            <a:r>
              <a:rPr lang="en-US" b="1" dirty="0" smtClean="0">
                <a:latin typeface="Courier New" pitchFamily="49" charset="0"/>
              </a:rPr>
              <a:t>, </a:t>
            </a:r>
            <a:r>
              <a:rPr lang="en-US" b="1" dirty="0" err="1" smtClean="0">
                <a:latin typeface="Courier New" pitchFamily="49" charset="0"/>
              </a:rPr>
              <a:t>myHeight</a:t>
            </a:r>
            <a:r>
              <a:rPr lang="en-US" b="1" dirty="0" smtClean="0">
                <a:latin typeface="Courier New" pitchFamily="49" charset="0"/>
              </a:rPr>
              <a:t>;</a:t>
            </a:r>
          </a:p>
          <a:p>
            <a:r>
              <a:rPr lang="en-US" b="1" dirty="0" smtClean="0">
                <a:latin typeface="Courier New" pitchFamily="49" charset="0"/>
              </a:rPr>
              <a:t>  protected </a:t>
            </a:r>
            <a:r>
              <a:rPr lang="en-US" b="1" dirty="0" err="1" smtClean="0">
                <a:latin typeface="Courier New" pitchFamily="49" charset="0"/>
              </a:rPr>
              <a:t>boolean</a:t>
            </a:r>
            <a:r>
              <a:rPr lang="en-US" b="1" dirty="0" smtClean="0">
                <a:latin typeface="Courier New" pitchFamily="49" charset="0"/>
              </a:rPr>
              <a:t> </a:t>
            </a:r>
            <a:r>
              <a:rPr lang="en-US" b="1" dirty="0" err="1" smtClean="0">
                <a:latin typeface="Courier New" pitchFamily="49" charset="0"/>
              </a:rPr>
              <a:t>myFilled</a:t>
            </a:r>
            <a:r>
              <a:rPr lang="en-US" b="1" dirty="0" smtClean="0">
                <a:latin typeface="Courier New" pitchFamily="49" charset="0"/>
              </a:rPr>
              <a:t>;</a:t>
            </a:r>
          </a:p>
          <a:p>
            <a:endParaRPr lang="en-US" sz="800" b="1" dirty="0" smtClean="0">
              <a:latin typeface="Courier New" pitchFamily="49" charset="0"/>
            </a:endParaRPr>
          </a:p>
          <a:p>
            <a:endParaRPr lang="en-US" sz="800" b="1" dirty="0" smtClean="0">
              <a:latin typeface="Courier New" pitchFamily="49" charset="0"/>
            </a:endParaRPr>
          </a:p>
          <a:p>
            <a:r>
              <a:rPr lang="en-US" b="1" dirty="0" smtClean="0">
                <a:latin typeface="Courier New" pitchFamily="49" charset="0"/>
              </a:rPr>
              <a:t>  public </a:t>
            </a:r>
            <a:r>
              <a:rPr lang="en-US" b="1" dirty="0" err="1" smtClean="0">
                <a:latin typeface="Courier New" pitchFamily="49" charset="0"/>
              </a:rPr>
              <a:t>ClosedFigure</a:t>
            </a:r>
            <a:r>
              <a:rPr lang="en-US" b="1" dirty="0" smtClean="0">
                <a:latin typeface="Courier New" pitchFamily="49" charset="0"/>
              </a:rPr>
              <a:t>(Point start, </a:t>
            </a:r>
            <a:r>
              <a:rPr lang="en-US" b="1" dirty="0" err="1" smtClean="0">
                <a:latin typeface="Courier New" pitchFamily="49" charset="0"/>
              </a:rPr>
              <a:t>int</a:t>
            </a:r>
            <a:r>
              <a:rPr lang="en-US" b="1" dirty="0" smtClean="0">
                <a:latin typeface="Courier New" pitchFamily="49" charset="0"/>
              </a:rPr>
              <a:t> color, </a:t>
            </a:r>
          </a:p>
          <a:p>
            <a:r>
              <a:rPr lang="en-US" b="1" dirty="0" smtClean="0">
                <a:latin typeface="Courier New" pitchFamily="49" charset="0"/>
              </a:rPr>
              <a:t>                      </a:t>
            </a:r>
            <a:r>
              <a:rPr lang="en-US" b="1" dirty="0" err="1" smtClean="0">
                <a:latin typeface="Courier New" pitchFamily="49" charset="0"/>
              </a:rPr>
              <a:t>int</a:t>
            </a:r>
            <a:r>
              <a:rPr lang="en-US" b="1" dirty="0" smtClean="0">
                <a:latin typeface="Courier New" pitchFamily="49" charset="0"/>
              </a:rPr>
              <a:t> width, </a:t>
            </a:r>
            <a:r>
              <a:rPr lang="en-US" b="1" dirty="0" err="1" smtClean="0">
                <a:latin typeface="Courier New" pitchFamily="49" charset="0"/>
              </a:rPr>
              <a:t>int</a:t>
            </a:r>
            <a:r>
              <a:rPr lang="en-US" b="1" dirty="0" smtClean="0">
                <a:latin typeface="Courier New" pitchFamily="49" charset="0"/>
              </a:rPr>
              <a:t> height, </a:t>
            </a:r>
            <a:r>
              <a:rPr lang="en-US" b="1" dirty="0" err="1" smtClean="0">
                <a:latin typeface="Courier New" pitchFamily="49" charset="0"/>
              </a:rPr>
              <a:t>boolean</a:t>
            </a:r>
            <a:r>
              <a:rPr lang="en-US" b="1" dirty="0" smtClean="0">
                <a:latin typeface="Courier New" pitchFamily="49" charset="0"/>
              </a:rPr>
              <a:t> filled) {</a:t>
            </a:r>
          </a:p>
          <a:p>
            <a:r>
              <a:rPr lang="en-US" b="1" dirty="0" smtClean="0">
                <a:latin typeface="Courier New" pitchFamily="49" charset="0"/>
              </a:rPr>
              <a:t>    super(start, color);</a:t>
            </a:r>
          </a:p>
          <a:p>
            <a:r>
              <a:rPr lang="en-US" b="1" dirty="0" smtClean="0">
                <a:latin typeface="Courier New" pitchFamily="49" charset="0"/>
              </a:rPr>
              <a:t>    </a:t>
            </a:r>
            <a:r>
              <a:rPr lang="en-US" b="1" dirty="0" err="1" smtClean="0">
                <a:latin typeface="Courier New" pitchFamily="49" charset="0"/>
              </a:rPr>
              <a:t>myWidth</a:t>
            </a:r>
            <a:r>
              <a:rPr lang="en-US" b="1" dirty="0" smtClean="0">
                <a:latin typeface="Courier New" pitchFamily="49" charset="0"/>
              </a:rPr>
              <a:t> = width;</a:t>
            </a:r>
          </a:p>
          <a:p>
            <a:r>
              <a:rPr lang="en-US" b="1" dirty="0" smtClean="0">
                <a:latin typeface="Courier New" pitchFamily="49" charset="0"/>
              </a:rPr>
              <a:t>    </a:t>
            </a:r>
            <a:r>
              <a:rPr lang="en-US" b="1" dirty="0" err="1" smtClean="0">
                <a:latin typeface="Courier New" pitchFamily="49" charset="0"/>
              </a:rPr>
              <a:t>myHeight</a:t>
            </a:r>
            <a:r>
              <a:rPr lang="en-US" b="1" dirty="0" smtClean="0">
                <a:latin typeface="Courier New" pitchFamily="49" charset="0"/>
              </a:rPr>
              <a:t> = height;</a:t>
            </a:r>
          </a:p>
          <a:p>
            <a:r>
              <a:rPr lang="en-US" b="1" dirty="0" smtClean="0">
                <a:latin typeface="Courier New" pitchFamily="49" charset="0"/>
              </a:rPr>
              <a:t>    </a:t>
            </a:r>
            <a:r>
              <a:rPr lang="en-US" b="1" dirty="0" err="1" smtClean="0">
                <a:latin typeface="Courier New" pitchFamily="49" charset="0"/>
              </a:rPr>
              <a:t>myFilled</a:t>
            </a:r>
            <a:r>
              <a:rPr lang="en-US" b="1" dirty="0" smtClean="0">
                <a:latin typeface="Courier New" pitchFamily="49" charset="0"/>
              </a:rPr>
              <a:t> = filled;</a:t>
            </a:r>
          </a:p>
          <a:p>
            <a:r>
              <a:rPr lang="en-US" b="1" dirty="0" smtClean="0">
                <a:latin typeface="Courier New" pitchFamily="49" charset="0"/>
              </a:rPr>
              <a:t>  }</a:t>
            </a:r>
            <a:endParaRPr lang="en-US" sz="800" b="1" dirty="0" smtClean="0">
              <a:latin typeface="Courier New" pitchFamily="49" charset="0"/>
            </a:endParaRPr>
          </a:p>
          <a:p>
            <a:endParaRPr lang="en-US" sz="800" b="1" dirty="0" smtClean="0">
              <a:latin typeface="Courier New" pitchFamily="49" charset="0"/>
            </a:endParaRPr>
          </a:p>
          <a:p>
            <a:r>
              <a:rPr lang="en-US" b="1" dirty="0" smtClean="0">
                <a:latin typeface="Courier New" pitchFamily="49" charset="0"/>
              </a:rPr>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p:txBody>
          <a:bodyPr/>
          <a:lstStyle/>
          <a:p>
            <a:fld id="{DC5E027A-706C-4432-B7D8-61E026644597}" type="slidenum">
              <a:rPr lang="en-US" smtClean="0"/>
              <a:pPr/>
              <a:t>23</a:t>
            </a:fld>
            <a:endParaRPr lang="en-US" smtClean="0"/>
          </a:p>
        </p:txBody>
      </p:sp>
      <p:sp>
        <p:nvSpPr>
          <p:cNvPr id="23555" name="Rectangle 2"/>
          <p:cNvSpPr>
            <a:spLocks noGrp="1" noChangeArrowheads="1"/>
          </p:cNvSpPr>
          <p:nvPr>
            <p:ph type="title"/>
          </p:nvPr>
        </p:nvSpPr>
        <p:spPr/>
        <p:txBody>
          <a:bodyPr/>
          <a:lstStyle/>
          <a:p>
            <a:pPr eaLnBrk="1" hangingPunct="1"/>
            <a:r>
              <a:rPr lang="en-US" smtClean="0"/>
              <a:t>Overriding Methods</a:t>
            </a:r>
          </a:p>
        </p:txBody>
      </p:sp>
      <p:sp>
        <p:nvSpPr>
          <p:cNvPr id="23556" name="Rectangle 3"/>
          <p:cNvSpPr>
            <a:spLocks noGrp="1" noChangeArrowheads="1"/>
          </p:cNvSpPr>
          <p:nvPr>
            <p:ph type="body" idx="1"/>
          </p:nvPr>
        </p:nvSpPr>
        <p:spPr/>
        <p:txBody>
          <a:bodyPr/>
          <a:lstStyle/>
          <a:p>
            <a:pPr eaLnBrk="1" hangingPunct="1"/>
            <a:r>
              <a:rPr lang="en-US" dirty="0" smtClean="0"/>
              <a:t>When an object to asked to execute a method, Java searches up the inheritance hierarchy for a matching method definition.</a:t>
            </a:r>
          </a:p>
          <a:p>
            <a:pPr eaLnBrk="1" hangingPunct="1"/>
            <a:r>
              <a:rPr lang="en-US" dirty="0" smtClean="0"/>
              <a:t>Thus, a sub-class that defines its own version of a method </a:t>
            </a:r>
            <a:r>
              <a:rPr lang="en-US" i="1" dirty="0" smtClean="0"/>
              <a:t>overrides</a:t>
            </a:r>
            <a:r>
              <a:rPr lang="en-US" dirty="0" smtClean="0"/>
              <a:t> any definitions of the methods that it inherits.</a:t>
            </a:r>
          </a:p>
          <a:p>
            <a:pPr eaLnBrk="1" hangingPunct="1"/>
            <a:r>
              <a:rPr lang="en-US" dirty="0" smtClean="0"/>
              <a:t>A concrete sub-class must implement the abstract methods it inherits using a method with an identical </a:t>
            </a:r>
            <a:r>
              <a:rPr lang="en-US" i="1" dirty="0" smtClean="0"/>
              <a:t>signature</a:t>
            </a:r>
            <a:r>
              <a:rPr lang="en-US" dirty="0" smtClean="0"/>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Slide Number Placeholder 1"/>
          <p:cNvSpPr>
            <a:spLocks noGrp="1"/>
          </p:cNvSpPr>
          <p:nvPr>
            <p:ph type="sldNum" sz="quarter" idx="10"/>
          </p:nvPr>
        </p:nvSpPr>
        <p:spPr/>
        <p:txBody>
          <a:bodyPr/>
          <a:lstStyle/>
          <a:p>
            <a:fld id="{76DCA146-76EB-4CFC-B916-DD80608F2EB8}" type="slidenum">
              <a:rPr lang="en-US" smtClean="0"/>
              <a:pPr/>
              <a:t>24</a:t>
            </a:fld>
            <a:endParaRPr lang="en-US" smtClean="0"/>
          </a:p>
        </p:txBody>
      </p:sp>
      <p:sp>
        <p:nvSpPr>
          <p:cNvPr id="22531" name="Text Box 2"/>
          <p:cNvSpPr txBox="1">
            <a:spLocks noChangeArrowheads="1"/>
          </p:cNvSpPr>
          <p:nvPr/>
        </p:nvSpPr>
        <p:spPr bwMode="auto">
          <a:xfrm>
            <a:off x="228600" y="514350"/>
            <a:ext cx="7353295" cy="5170646"/>
          </a:xfrm>
          <a:prstGeom prst="rect">
            <a:avLst/>
          </a:prstGeom>
          <a:noFill/>
          <a:ln w="9525">
            <a:noFill/>
            <a:miter lim="800000"/>
            <a:headEnd/>
            <a:tailEnd/>
          </a:ln>
        </p:spPr>
        <p:txBody>
          <a:bodyPr wrap="none">
            <a:spAutoFit/>
          </a:bodyPr>
          <a:lstStyle/>
          <a:p>
            <a:r>
              <a:rPr lang="en-US" b="1" dirty="0" smtClean="0">
                <a:latin typeface="Courier New" pitchFamily="49" charset="0"/>
              </a:rPr>
              <a:t>public class Rectangle extends </a:t>
            </a:r>
            <a:r>
              <a:rPr lang="en-US" b="1" dirty="0" err="1" smtClean="0">
                <a:latin typeface="Courier New" pitchFamily="49" charset="0"/>
              </a:rPr>
              <a:t>ClosedFigure</a:t>
            </a:r>
            <a:r>
              <a:rPr lang="en-US" b="1" dirty="0" smtClean="0">
                <a:latin typeface="Courier New" pitchFamily="49" charset="0"/>
              </a:rPr>
              <a:t> {</a:t>
            </a:r>
          </a:p>
          <a:p>
            <a:endParaRPr lang="en-US" sz="800" b="1" dirty="0" smtClean="0">
              <a:latin typeface="Courier New" pitchFamily="49" charset="0"/>
            </a:endParaRPr>
          </a:p>
          <a:p>
            <a:r>
              <a:rPr lang="en-US" b="1" dirty="0" smtClean="0">
                <a:latin typeface="Courier New" pitchFamily="49" charset="0"/>
              </a:rPr>
              <a:t>  public Rectangle(Point start, Point end, </a:t>
            </a:r>
          </a:p>
          <a:p>
            <a:r>
              <a:rPr lang="en-US" b="1" dirty="0" smtClean="0">
                <a:latin typeface="Courier New" pitchFamily="49" charset="0"/>
              </a:rPr>
              <a:t>                   </a:t>
            </a:r>
            <a:r>
              <a:rPr lang="en-US" b="1" dirty="0" err="1" smtClean="0">
                <a:latin typeface="Courier New" pitchFamily="49" charset="0"/>
              </a:rPr>
              <a:t>int</a:t>
            </a:r>
            <a:r>
              <a:rPr lang="en-US" b="1" dirty="0" smtClean="0">
                <a:latin typeface="Courier New" pitchFamily="49" charset="0"/>
              </a:rPr>
              <a:t> color, </a:t>
            </a:r>
            <a:r>
              <a:rPr lang="en-US" b="1" dirty="0" err="1" smtClean="0">
                <a:latin typeface="Courier New" pitchFamily="49" charset="0"/>
              </a:rPr>
              <a:t>boolean</a:t>
            </a:r>
            <a:r>
              <a:rPr lang="en-US" b="1" dirty="0" smtClean="0">
                <a:latin typeface="Courier New" pitchFamily="49" charset="0"/>
              </a:rPr>
              <a:t> filled) {</a:t>
            </a:r>
          </a:p>
          <a:p>
            <a:r>
              <a:rPr lang="en-US" b="1" dirty="0" smtClean="0">
                <a:latin typeface="Courier New" pitchFamily="49" charset="0"/>
              </a:rPr>
              <a:t>    super(start, color, </a:t>
            </a:r>
          </a:p>
          <a:p>
            <a:r>
              <a:rPr lang="en-US" b="1" dirty="0" smtClean="0">
                <a:latin typeface="Courier New" pitchFamily="49" charset="0"/>
              </a:rPr>
              <a:t>          </a:t>
            </a:r>
            <a:r>
              <a:rPr lang="en-US" b="1" dirty="0" err="1" smtClean="0">
                <a:latin typeface="Courier New" pitchFamily="49" charset="0"/>
              </a:rPr>
              <a:t>end.x</a:t>
            </a:r>
            <a:r>
              <a:rPr lang="en-US" b="1" dirty="0" smtClean="0">
                <a:latin typeface="Courier New" pitchFamily="49" charset="0"/>
              </a:rPr>
              <a:t> - </a:t>
            </a:r>
            <a:r>
              <a:rPr lang="en-US" b="1" dirty="0" err="1" smtClean="0">
                <a:latin typeface="Courier New" pitchFamily="49" charset="0"/>
              </a:rPr>
              <a:t>start.x</a:t>
            </a:r>
            <a:r>
              <a:rPr lang="en-US" b="1" dirty="0" smtClean="0">
                <a:latin typeface="Courier New" pitchFamily="49" charset="0"/>
              </a:rPr>
              <a:t>, </a:t>
            </a:r>
            <a:r>
              <a:rPr lang="en-US" b="1" dirty="0" err="1" smtClean="0">
                <a:latin typeface="Courier New" pitchFamily="49" charset="0"/>
              </a:rPr>
              <a:t>end.y</a:t>
            </a:r>
            <a:r>
              <a:rPr lang="en-US" b="1" dirty="0" smtClean="0">
                <a:latin typeface="Courier New" pitchFamily="49" charset="0"/>
              </a:rPr>
              <a:t> - </a:t>
            </a:r>
            <a:r>
              <a:rPr lang="en-US" b="1" dirty="0" err="1" smtClean="0">
                <a:latin typeface="Courier New" pitchFamily="49" charset="0"/>
              </a:rPr>
              <a:t>start.y</a:t>
            </a:r>
            <a:r>
              <a:rPr lang="en-US" b="1" dirty="0" smtClean="0">
                <a:latin typeface="Courier New" pitchFamily="49" charset="0"/>
              </a:rPr>
              <a:t>, filled);</a:t>
            </a:r>
          </a:p>
          <a:p>
            <a:r>
              <a:rPr lang="en-US" b="1" dirty="0" smtClean="0">
                <a:latin typeface="Courier New" pitchFamily="49" charset="0"/>
              </a:rPr>
              <a:t>  }</a:t>
            </a:r>
          </a:p>
          <a:p>
            <a:endParaRPr lang="en-US" sz="800" b="1" dirty="0" smtClean="0">
              <a:latin typeface="Courier New" pitchFamily="49" charset="0"/>
            </a:endParaRPr>
          </a:p>
          <a:p>
            <a:r>
              <a:rPr lang="en-US" b="1" dirty="0" smtClean="0">
                <a:latin typeface="Courier New" pitchFamily="49" charset="0"/>
              </a:rPr>
              <a:t>  @Override </a:t>
            </a:r>
          </a:p>
          <a:p>
            <a:r>
              <a:rPr lang="en-US" b="1" dirty="0" smtClean="0">
                <a:latin typeface="Courier New" pitchFamily="49" charset="0"/>
              </a:rPr>
              <a:t>  public void render(</a:t>
            </a:r>
            <a:r>
              <a:rPr lang="en-US" b="1" dirty="0" err="1" smtClean="0">
                <a:latin typeface="Courier New" pitchFamily="49" charset="0"/>
              </a:rPr>
              <a:t>PApplet</a:t>
            </a:r>
            <a:r>
              <a:rPr lang="en-US" b="1" dirty="0" smtClean="0">
                <a:latin typeface="Courier New" pitchFamily="49" charset="0"/>
              </a:rPr>
              <a:t> p) {</a:t>
            </a:r>
          </a:p>
          <a:p>
            <a:r>
              <a:rPr lang="en-US" b="1" dirty="0" smtClean="0">
                <a:latin typeface="Courier New" pitchFamily="49" charset="0"/>
              </a:rPr>
              <a:t>    </a:t>
            </a:r>
            <a:r>
              <a:rPr lang="en-US" b="1" dirty="0" err="1" smtClean="0">
                <a:latin typeface="Courier New" pitchFamily="49" charset="0"/>
              </a:rPr>
              <a:t>p.stroke</a:t>
            </a:r>
            <a:r>
              <a:rPr lang="en-US" b="1" dirty="0" smtClean="0">
                <a:latin typeface="Courier New" pitchFamily="49" charset="0"/>
              </a:rPr>
              <a:t>(</a:t>
            </a:r>
            <a:r>
              <a:rPr lang="en-US" b="1" dirty="0" err="1" smtClean="0">
                <a:latin typeface="Courier New" pitchFamily="49" charset="0"/>
              </a:rPr>
              <a:t>myColor</a:t>
            </a:r>
            <a:r>
              <a:rPr lang="en-US" b="1" dirty="0" smtClean="0">
                <a:latin typeface="Courier New" pitchFamily="49" charset="0"/>
              </a:rPr>
              <a:t>);</a:t>
            </a:r>
          </a:p>
          <a:p>
            <a:r>
              <a:rPr lang="en-US" b="1" dirty="0" smtClean="0">
                <a:latin typeface="Courier New" pitchFamily="49" charset="0"/>
              </a:rPr>
              <a:t>    if (</a:t>
            </a:r>
            <a:r>
              <a:rPr lang="en-US" b="1" dirty="0" err="1" smtClean="0">
                <a:latin typeface="Courier New" pitchFamily="49" charset="0"/>
              </a:rPr>
              <a:t>myFilled</a:t>
            </a:r>
            <a:r>
              <a:rPr lang="en-US" b="1" dirty="0" smtClean="0">
                <a:latin typeface="Courier New" pitchFamily="49" charset="0"/>
              </a:rPr>
              <a:t>) {</a:t>
            </a:r>
          </a:p>
          <a:p>
            <a:r>
              <a:rPr lang="en-US" b="1" dirty="0" smtClean="0">
                <a:latin typeface="Courier New" pitchFamily="49" charset="0"/>
              </a:rPr>
              <a:t>      </a:t>
            </a:r>
            <a:r>
              <a:rPr lang="en-US" b="1" dirty="0" err="1" smtClean="0">
                <a:latin typeface="Courier New" pitchFamily="49" charset="0"/>
              </a:rPr>
              <a:t>p.fill</a:t>
            </a:r>
            <a:r>
              <a:rPr lang="en-US" b="1" dirty="0" smtClean="0">
                <a:latin typeface="Courier New" pitchFamily="49" charset="0"/>
              </a:rPr>
              <a:t>(</a:t>
            </a:r>
            <a:r>
              <a:rPr lang="en-US" b="1" dirty="0" err="1" smtClean="0">
                <a:latin typeface="Courier New" pitchFamily="49" charset="0"/>
              </a:rPr>
              <a:t>myColor</a:t>
            </a:r>
            <a:r>
              <a:rPr lang="en-US" b="1" dirty="0" smtClean="0">
                <a:latin typeface="Courier New" pitchFamily="49" charset="0"/>
              </a:rPr>
              <a:t>);</a:t>
            </a:r>
          </a:p>
          <a:p>
            <a:r>
              <a:rPr lang="en-US" b="1" dirty="0" smtClean="0">
                <a:latin typeface="Courier New" pitchFamily="49" charset="0"/>
              </a:rPr>
              <a:t>    } else {</a:t>
            </a:r>
          </a:p>
          <a:p>
            <a:r>
              <a:rPr lang="en-US" b="1" dirty="0" smtClean="0">
                <a:latin typeface="Courier New" pitchFamily="49" charset="0"/>
              </a:rPr>
              <a:t>      </a:t>
            </a:r>
            <a:r>
              <a:rPr lang="en-US" b="1" dirty="0" err="1" smtClean="0">
                <a:latin typeface="Courier New" pitchFamily="49" charset="0"/>
              </a:rPr>
              <a:t>p.noFill</a:t>
            </a:r>
            <a:r>
              <a:rPr lang="en-US" b="1" dirty="0" smtClean="0">
                <a:latin typeface="Courier New" pitchFamily="49" charset="0"/>
              </a:rPr>
              <a:t>();</a:t>
            </a:r>
          </a:p>
          <a:p>
            <a:r>
              <a:rPr lang="en-US" b="1" dirty="0" smtClean="0">
                <a:latin typeface="Courier New" pitchFamily="49" charset="0"/>
              </a:rPr>
              <a:t>    }</a:t>
            </a:r>
          </a:p>
          <a:p>
            <a:r>
              <a:rPr lang="en-US" b="1" dirty="0" smtClean="0">
                <a:latin typeface="Courier New" pitchFamily="49" charset="0"/>
              </a:rPr>
              <a:t>    </a:t>
            </a:r>
            <a:r>
              <a:rPr lang="en-US" b="1" dirty="0" err="1" smtClean="0">
                <a:latin typeface="Courier New" pitchFamily="49" charset="0"/>
              </a:rPr>
              <a:t>p.rect</a:t>
            </a:r>
            <a:r>
              <a:rPr lang="en-US" b="1" dirty="0" smtClean="0">
                <a:latin typeface="Courier New" pitchFamily="49" charset="0"/>
              </a:rPr>
              <a:t>(</a:t>
            </a:r>
            <a:r>
              <a:rPr lang="en-US" b="1" dirty="0" err="1" smtClean="0">
                <a:latin typeface="Courier New" pitchFamily="49" charset="0"/>
              </a:rPr>
              <a:t>myStart.x</a:t>
            </a:r>
            <a:r>
              <a:rPr lang="en-US" b="1" dirty="0" smtClean="0">
                <a:latin typeface="Courier New" pitchFamily="49" charset="0"/>
              </a:rPr>
              <a:t>, </a:t>
            </a:r>
            <a:r>
              <a:rPr lang="en-US" b="1" dirty="0" err="1" smtClean="0">
                <a:latin typeface="Courier New" pitchFamily="49" charset="0"/>
              </a:rPr>
              <a:t>myStart.y</a:t>
            </a:r>
            <a:r>
              <a:rPr lang="en-US" b="1" dirty="0" smtClean="0">
                <a:latin typeface="Courier New" pitchFamily="49" charset="0"/>
              </a:rPr>
              <a:t>, </a:t>
            </a:r>
            <a:r>
              <a:rPr lang="en-US" b="1" dirty="0" err="1" smtClean="0">
                <a:latin typeface="Courier New" pitchFamily="49" charset="0"/>
              </a:rPr>
              <a:t>myWidth</a:t>
            </a:r>
            <a:r>
              <a:rPr lang="en-US" b="1" dirty="0" smtClean="0">
                <a:latin typeface="Courier New" pitchFamily="49" charset="0"/>
              </a:rPr>
              <a:t>, </a:t>
            </a:r>
            <a:r>
              <a:rPr lang="en-US" b="1" dirty="0" err="1" smtClean="0">
                <a:latin typeface="Courier New" pitchFamily="49" charset="0"/>
              </a:rPr>
              <a:t>myHeight</a:t>
            </a:r>
            <a:r>
              <a:rPr lang="en-US" b="1" dirty="0" smtClean="0">
                <a:latin typeface="Courier New" pitchFamily="49" charset="0"/>
              </a:rPr>
              <a:t>);</a:t>
            </a:r>
          </a:p>
          <a:p>
            <a:r>
              <a:rPr lang="en-US" b="1" dirty="0" smtClean="0">
                <a:latin typeface="Courier New" pitchFamily="49" charset="0"/>
              </a:rPr>
              <a:t>  }</a:t>
            </a:r>
          </a:p>
          <a:p>
            <a:endParaRPr lang="en-US" sz="800" b="1" dirty="0" smtClean="0">
              <a:latin typeface="Courier New" pitchFamily="49" charset="0"/>
            </a:endParaRPr>
          </a:p>
          <a:p>
            <a:r>
              <a:rPr lang="en-US" b="1" dirty="0" smtClean="0">
                <a:latin typeface="Courier New" pitchFamily="49" charset="0"/>
              </a:rPr>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Slide Number Placeholder 1"/>
          <p:cNvSpPr>
            <a:spLocks noGrp="1"/>
          </p:cNvSpPr>
          <p:nvPr>
            <p:ph type="sldNum" sz="quarter" idx="10"/>
          </p:nvPr>
        </p:nvSpPr>
        <p:spPr/>
        <p:txBody>
          <a:bodyPr/>
          <a:lstStyle/>
          <a:p>
            <a:fld id="{76DCA146-76EB-4CFC-B916-DD80608F2EB8}" type="slidenum">
              <a:rPr lang="en-US" smtClean="0"/>
              <a:pPr/>
              <a:t>25</a:t>
            </a:fld>
            <a:endParaRPr lang="en-US" smtClean="0"/>
          </a:p>
        </p:txBody>
      </p:sp>
      <p:sp>
        <p:nvSpPr>
          <p:cNvPr id="22531" name="Text Box 2"/>
          <p:cNvSpPr txBox="1">
            <a:spLocks noChangeArrowheads="1"/>
          </p:cNvSpPr>
          <p:nvPr/>
        </p:nvSpPr>
        <p:spPr bwMode="auto">
          <a:xfrm>
            <a:off x="228600" y="514350"/>
            <a:ext cx="7215437" cy="3785652"/>
          </a:xfrm>
          <a:prstGeom prst="rect">
            <a:avLst/>
          </a:prstGeom>
          <a:noFill/>
          <a:ln w="9525">
            <a:noFill/>
            <a:miter lim="800000"/>
            <a:headEnd/>
            <a:tailEnd/>
          </a:ln>
        </p:spPr>
        <p:txBody>
          <a:bodyPr wrap="none">
            <a:spAutoFit/>
          </a:bodyPr>
          <a:lstStyle/>
          <a:p>
            <a:r>
              <a:rPr lang="en-US" b="1" dirty="0" smtClean="0">
                <a:latin typeface="Courier New" pitchFamily="49" charset="0"/>
              </a:rPr>
              <a:t>public class Line extends Figure {</a:t>
            </a:r>
          </a:p>
          <a:p>
            <a:endParaRPr lang="en-US" sz="800" b="1" dirty="0" smtClean="0">
              <a:latin typeface="Courier New" pitchFamily="49" charset="0"/>
            </a:endParaRPr>
          </a:p>
          <a:p>
            <a:r>
              <a:rPr lang="en-US" b="1" dirty="0" smtClean="0">
                <a:latin typeface="Courier New" pitchFamily="49" charset="0"/>
              </a:rPr>
              <a:t>  private Point </a:t>
            </a:r>
            <a:r>
              <a:rPr lang="en-US" b="1" dirty="0" err="1" smtClean="0">
                <a:latin typeface="Courier New" pitchFamily="49" charset="0"/>
              </a:rPr>
              <a:t>myEnd</a:t>
            </a:r>
            <a:r>
              <a:rPr lang="en-US" b="1" dirty="0" smtClean="0">
                <a:latin typeface="Courier New" pitchFamily="49" charset="0"/>
              </a:rPr>
              <a:t>;</a:t>
            </a:r>
          </a:p>
          <a:p>
            <a:endParaRPr lang="en-US" sz="800" b="1" dirty="0" smtClean="0">
              <a:latin typeface="Courier New" pitchFamily="49" charset="0"/>
            </a:endParaRPr>
          </a:p>
          <a:p>
            <a:r>
              <a:rPr lang="en-US" b="1" dirty="0" smtClean="0">
                <a:latin typeface="Courier New" pitchFamily="49" charset="0"/>
              </a:rPr>
              <a:t>  public Line(Point start, Point end, </a:t>
            </a:r>
            <a:r>
              <a:rPr lang="en-US" b="1" dirty="0" err="1" smtClean="0">
                <a:latin typeface="Courier New" pitchFamily="49" charset="0"/>
              </a:rPr>
              <a:t>int</a:t>
            </a:r>
            <a:r>
              <a:rPr lang="en-US" b="1" dirty="0" smtClean="0">
                <a:latin typeface="Courier New" pitchFamily="49" charset="0"/>
              </a:rPr>
              <a:t> color) {</a:t>
            </a:r>
          </a:p>
          <a:p>
            <a:r>
              <a:rPr lang="en-US" b="1" dirty="0" smtClean="0">
                <a:latin typeface="Courier New" pitchFamily="49" charset="0"/>
              </a:rPr>
              <a:t>    super(start, color);</a:t>
            </a:r>
          </a:p>
          <a:p>
            <a:r>
              <a:rPr lang="en-US" b="1" dirty="0" smtClean="0">
                <a:latin typeface="Courier New" pitchFamily="49" charset="0"/>
              </a:rPr>
              <a:t>    </a:t>
            </a:r>
            <a:r>
              <a:rPr lang="en-US" b="1" dirty="0" err="1" smtClean="0">
                <a:latin typeface="Courier New" pitchFamily="49" charset="0"/>
              </a:rPr>
              <a:t>myEnd</a:t>
            </a:r>
            <a:r>
              <a:rPr lang="en-US" b="1" dirty="0" smtClean="0">
                <a:latin typeface="Courier New" pitchFamily="49" charset="0"/>
              </a:rPr>
              <a:t> = end;</a:t>
            </a:r>
          </a:p>
          <a:p>
            <a:r>
              <a:rPr lang="en-US" b="1" dirty="0" smtClean="0">
                <a:latin typeface="Courier New" pitchFamily="49" charset="0"/>
              </a:rPr>
              <a:t>  }</a:t>
            </a:r>
          </a:p>
          <a:p>
            <a:endParaRPr lang="en-US" sz="800" b="1" dirty="0" smtClean="0">
              <a:latin typeface="Courier New" pitchFamily="49" charset="0"/>
            </a:endParaRPr>
          </a:p>
          <a:p>
            <a:r>
              <a:rPr lang="en-US" b="1" dirty="0" smtClean="0">
                <a:latin typeface="Courier New" pitchFamily="49" charset="0"/>
              </a:rPr>
              <a:t>  @Override </a:t>
            </a:r>
          </a:p>
          <a:p>
            <a:r>
              <a:rPr lang="en-US" b="1" dirty="0" smtClean="0">
                <a:latin typeface="Courier New" pitchFamily="49" charset="0"/>
              </a:rPr>
              <a:t>  public void render(</a:t>
            </a:r>
            <a:r>
              <a:rPr lang="en-US" b="1" dirty="0" err="1" smtClean="0">
                <a:latin typeface="Courier New" pitchFamily="49" charset="0"/>
              </a:rPr>
              <a:t>PApplet</a:t>
            </a:r>
            <a:r>
              <a:rPr lang="en-US" b="1" dirty="0" smtClean="0">
                <a:latin typeface="Courier New" pitchFamily="49" charset="0"/>
              </a:rPr>
              <a:t> p) {</a:t>
            </a:r>
          </a:p>
          <a:p>
            <a:r>
              <a:rPr lang="en-US" b="1" dirty="0" smtClean="0">
                <a:latin typeface="Courier New" pitchFamily="49" charset="0"/>
              </a:rPr>
              <a:t>    </a:t>
            </a:r>
            <a:r>
              <a:rPr lang="en-US" b="1" dirty="0" err="1" smtClean="0">
                <a:latin typeface="Courier New" pitchFamily="49" charset="0"/>
              </a:rPr>
              <a:t>p.stroke</a:t>
            </a:r>
            <a:r>
              <a:rPr lang="en-US" b="1" dirty="0" smtClean="0">
                <a:latin typeface="Courier New" pitchFamily="49" charset="0"/>
              </a:rPr>
              <a:t>(</a:t>
            </a:r>
            <a:r>
              <a:rPr lang="en-US" b="1" dirty="0" err="1" smtClean="0">
                <a:latin typeface="Courier New" pitchFamily="49" charset="0"/>
              </a:rPr>
              <a:t>myColor</a:t>
            </a:r>
            <a:r>
              <a:rPr lang="en-US" b="1" dirty="0" smtClean="0">
                <a:latin typeface="Courier New" pitchFamily="49" charset="0"/>
              </a:rPr>
              <a:t>);</a:t>
            </a:r>
          </a:p>
          <a:p>
            <a:r>
              <a:rPr lang="en-US" b="1" dirty="0" smtClean="0">
                <a:latin typeface="Courier New" pitchFamily="49" charset="0"/>
              </a:rPr>
              <a:t>    </a:t>
            </a:r>
            <a:r>
              <a:rPr lang="en-US" b="1" dirty="0" err="1" smtClean="0">
                <a:latin typeface="Courier New" pitchFamily="49" charset="0"/>
              </a:rPr>
              <a:t>p.line</a:t>
            </a:r>
            <a:r>
              <a:rPr lang="en-US" b="1" dirty="0" smtClean="0">
                <a:latin typeface="Courier New" pitchFamily="49" charset="0"/>
              </a:rPr>
              <a:t>(</a:t>
            </a:r>
            <a:r>
              <a:rPr lang="en-US" b="1" dirty="0" err="1" smtClean="0">
                <a:latin typeface="Courier New" pitchFamily="49" charset="0"/>
              </a:rPr>
              <a:t>myStart.x</a:t>
            </a:r>
            <a:r>
              <a:rPr lang="en-US" b="1" dirty="0" smtClean="0">
                <a:latin typeface="Courier New" pitchFamily="49" charset="0"/>
              </a:rPr>
              <a:t>, </a:t>
            </a:r>
            <a:r>
              <a:rPr lang="en-US" b="1" dirty="0" err="1" smtClean="0">
                <a:latin typeface="Courier New" pitchFamily="49" charset="0"/>
              </a:rPr>
              <a:t>myStart.y</a:t>
            </a:r>
            <a:r>
              <a:rPr lang="en-US" b="1" dirty="0" smtClean="0">
                <a:latin typeface="Courier New" pitchFamily="49" charset="0"/>
              </a:rPr>
              <a:t>, </a:t>
            </a:r>
            <a:r>
              <a:rPr lang="en-US" b="1" dirty="0" err="1" smtClean="0">
                <a:latin typeface="Courier New" pitchFamily="49" charset="0"/>
              </a:rPr>
              <a:t>myEnd.x</a:t>
            </a:r>
            <a:r>
              <a:rPr lang="en-US" b="1" dirty="0" smtClean="0">
                <a:latin typeface="Courier New" pitchFamily="49" charset="0"/>
              </a:rPr>
              <a:t>, </a:t>
            </a:r>
            <a:r>
              <a:rPr lang="en-US" b="1" dirty="0" err="1" smtClean="0">
                <a:latin typeface="Courier New" pitchFamily="49" charset="0"/>
              </a:rPr>
              <a:t>myEnd.y</a:t>
            </a:r>
            <a:r>
              <a:rPr lang="en-US" b="1" dirty="0" smtClean="0">
                <a:latin typeface="Courier New" pitchFamily="49" charset="0"/>
              </a:rPr>
              <a:t>);</a:t>
            </a:r>
          </a:p>
          <a:p>
            <a:r>
              <a:rPr lang="en-US" b="1" dirty="0" smtClean="0">
                <a:latin typeface="Courier New" pitchFamily="49" charset="0"/>
              </a:rPr>
              <a:t>  }</a:t>
            </a:r>
          </a:p>
          <a:p>
            <a:r>
              <a:rPr lang="en-US" b="1" dirty="0" smtClean="0">
                <a:latin typeface="Courier New" pitchFamily="49" charset="0"/>
              </a:rPr>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Slide Number Placeholder 1"/>
          <p:cNvSpPr>
            <a:spLocks noGrp="1"/>
          </p:cNvSpPr>
          <p:nvPr>
            <p:ph type="sldNum" sz="quarter" idx="10"/>
          </p:nvPr>
        </p:nvSpPr>
        <p:spPr/>
        <p:txBody>
          <a:bodyPr/>
          <a:lstStyle/>
          <a:p>
            <a:fld id="{76DCA146-76EB-4CFC-B916-DD80608F2EB8}" type="slidenum">
              <a:rPr lang="en-US" smtClean="0"/>
              <a:pPr/>
              <a:t>26</a:t>
            </a:fld>
            <a:endParaRPr lang="en-US" smtClean="0"/>
          </a:p>
        </p:txBody>
      </p:sp>
      <p:sp>
        <p:nvSpPr>
          <p:cNvPr id="22531" name="Text Box 2"/>
          <p:cNvSpPr txBox="1">
            <a:spLocks noChangeArrowheads="1"/>
          </p:cNvSpPr>
          <p:nvPr/>
        </p:nvSpPr>
        <p:spPr bwMode="auto">
          <a:xfrm>
            <a:off x="228600" y="514350"/>
            <a:ext cx="7904728" cy="4801314"/>
          </a:xfrm>
          <a:prstGeom prst="rect">
            <a:avLst/>
          </a:prstGeom>
          <a:noFill/>
          <a:ln w="9525">
            <a:noFill/>
            <a:miter lim="800000"/>
            <a:headEnd/>
            <a:tailEnd/>
          </a:ln>
        </p:spPr>
        <p:txBody>
          <a:bodyPr wrap="none">
            <a:spAutoFit/>
          </a:bodyPr>
          <a:lstStyle/>
          <a:p>
            <a:r>
              <a:rPr lang="en-US" b="1" dirty="0" smtClean="0">
                <a:latin typeface="Courier New" pitchFamily="49" charset="0"/>
              </a:rPr>
              <a:t>Rectangle </a:t>
            </a:r>
            <a:r>
              <a:rPr lang="en-US" b="1" dirty="0" err="1" smtClean="0">
                <a:latin typeface="Courier New" pitchFamily="49" charset="0"/>
              </a:rPr>
              <a:t>myRectangle</a:t>
            </a:r>
            <a:r>
              <a:rPr lang="en-US" b="1" dirty="0" smtClean="0">
                <a:latin typeface="Courier New" pitchFamily="49" charset="0"/>
              </a:rPr>
              <a:t> = </a:t>
            </a:r>
          </a:p>
          <a:p>
            <a:r>
              <a:rPr lang="en-US" b="1" dirty="0" smtClean="0">
                <a:latin typeface="Courier New" pitchFamily="49" charset="0"/>
              </a:rPr>
              <a:t>  new Rectangle(new Point(10, 10), new Point(280, 280), </a:t>
            </a:r>
          </a:p>
          <a:p>
            <a:r>
              <a:rPr lang="en-US" b="1" dirty="0" smtClean="0">
                <a:latin typeface="Courier New" pitchFamily="49" charset="0"/>
              </a:rPr>
              <a:t>                color(0), false);</a:t>
            </a:r>
          </a:p>
          <a:p>
            <a:r>
              <a:rPr lang="en-US" b="1" dirty="0" smtClean="0">
                <a:latin typeface="Courier New" pitchFamily="49" charset="0"/>
              </a:rPr>
              <a:t>Ellipse </a:t>
            </a:r>
            <a:r>
              <a:rPr lang="en-US" b="1" dirty="0" err="1" smtClean="0">
                <a:latin typeface="Courier New" pitchFamily="49" charset="0"/>
              </a:rPr>
              <a:t>myEllipse</a:t>
            </a:r>
            <a:r>
              <a:rPr lang="en-US" b="1" dirty="0" smtClean="0">
                <a:latin typeface="Courier New" pitchFamily="49" charset="0"/>
              </a:rPr>
              <a:t> = </a:t>
            </a:r>
          </a:p>
          <a:p>
            <a:r>
              <a:rPr lang="en-US" b="1" dirty="0" smtClean="0">
                <a:latin typeface="Courier New" pitchFamily="49" charset="0"/>
              </a:rPr>
              <a:t>  new Ellipse(new Point(11, 11), new Point(278, 278), </a:t>
            </a:r>
          </a:p>
          <a:p>
            <a:r>
              <a:rPr lang="en-US" b="1" dirty="0" smtClean="0">
                <a:latin typeface="Courier New" pitchFamily="49" charset="0"/>
              </a:rPr>
              <a:t>              color(255, 55, 55), true);  </a:t>
            </a:r>
          </a:p>
          <a:p>
            <a:r>
              <a:rPr lang="en-US" b="1" dirty="0" smtClean="0">
                <a:latin typeface="Courier New" pitchFamily="49" charset="0"/>
              </a:rPr>
              <a:t>Line myLine1 = </a:t>
            </a:r>
          </a:p>
          <a:p>
            <a:r>
              <a:rPr lang="en-US" b="1" dirty="0" smtClean="0">
                <a:latin typeface="Courier New" pitchFamily="49" charset="0"/>
              </a:rPr>
              <a:t>  new Line(new Point(10, 10), new Point(280, 280), </a:t>
            </a:r>
          </a:p>
          <a:p>
            <a:r>
              <a:rPr lang="en-US" b="1" dirty="0" smtClean="0">
                <a:latin typeface="Courier New" pitchFamily="49" charset="0"/>
              </a:rPr>
              <a:t>              color(55, 255, 55));  </a:t>
            </a:r>
          </a:p>
          <a:p>
            <a:r>
              <a:rPr lang="en-US" b="1" dirty="0" smtClean="0">
                <a:latin typeface="Courier New" pitchFamily="49" charset="0"/>
              </a:rPr>
              <a:t>Line myLine2 = </a:t>
            </a:r>
          </a:p>
          <a:p>
            <a:r>
              <a:rPr lang="en-US" b="1" dirty="0" smtClean="0">
                <a:latin typeface="Courier New" pitchFamily="49" charset="0"/>
              </a:rPr>
              <a:t>  new Line(new Point(280, 10), new Point(10, 280), </a:t>
            </a:r>
          </a:p>
          <a:p>
            <a:r>
              <a:rPr lang="en-US" b="1" dirty="0" smtClean="0">
                <a:latin typeface="Courier New" pitchFamily="49" charset="0"/>
              </a:rPr>
              <a:t>              color(55, 55, 255));  </a:t>
            </a:r>
          </a:p>
          <a:p>
            <a:endParaRPr lang="en-US" b="1" dirty="0" smtClean="0">
              <a:latin typeface="Courier New" pitchFamily="49" charset="0"/>
            </a:endParaRPr>
          </a:p>
          <a:p>
            <a:r>
              <a:rPr lang="en-US" b="1" dirty="0" err="1" smtClean="0">
                <a:latin typeface="Courier New" pitchFamily="49" charset="0"/>
              </a:rPr>
              <a:t>myRectangle.render</a:t>
            </a:r>
            <a:r>
              <a:rPr lang="en-US" b="1" dirty="0" smtClean="0">
                <a:latin typeface="Courier New" pitchFamily="49" charset="0"/>
              </a:rPr>
              <a:t>(this);</a:t>
            </a:r>
          </a:p>
          <a:p>
            <a:r>
              <a:rPr lang="en-US" b="1" dirty="0" err="1" smtClean="0">
                <a:latin typeface="Courier New" pitchFamily="49" charset="0"/>
              </a:rPr>
              <a:t>myEllipse.render</a:t>
            </a:r>
            <a:r>
              <a:rPr lang="en-US" b="1" dirty="0" smtClean="0">
                <a:latin typeface="Courier New" pitchFamily="49" charset="0"/>
              </a:rPr>
              <a:t>(this);</a:t>
            </a:r>
          </a:p>
          <a:p>
            <a:r>
              <a:rPr lang="en-US" b="1" dirty="0" smtClean="0">
                <a:latin typeface="Courier New" pitchFamily="49" charset="0"/>
              </a:rPr>
              <a:t>myLine1.render(this);</a:t>
            </a:r>
          </a:p>
          <a:p>
            <a:r>
              <a:rPr lang="en-US" b="1" dirty="0" smtClean="0">
                <a:latin typeface="Courier New" pitchFamily="49" charset="0"/>
              </a:rPr>
              <a:t>myLine2.render(this);</a:t>
            </a:r>
          </a:p>
        </p:txBody>
      </p:sp>
      <p:pic>
        <p:nvPicPr>
          <p:cNvPr id="1026" name="Picture 2"/>
          <p:cNvPicPr>
            <a:picLocks noChangeAspect="1" noChangeArrowheads="1"/>
          </p:cNvPicPr>
          <p:nvPr/>
        </p:nvPicPr>
        <p:blipFill>
          <a:blip r:embed="rId3" cstate="print"/>
          <a:srcRect/>
          <a:stretch>
            <a:fillRect/>
          </a:stretch>
        </p:blipFill>
        <p:spPr bwMode="auto">
          <a:xfrm>
            <a:off x="5791200" y="3733800"/>
            <a:ext cx="2514600" cy="272687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p:txBody>
          <a:bodyPr/>
          <a:lstStyle/>
          <a:p>
            <a:fld id="{8D55C6C7-CB52-4CC4-9A6F-49013F7E24FB}" type="slidenum">
              <a:rPr lang="en-US" smtClean="0"/>
              <a:pPr/>
              <a:t>27</a:t>
            </a:fld>
            <a:endParaRPr lang="en-US" smtClean="0"/>
          </a:p>
        </p:txBody>
      </p:sp>
      <p:sp>
        <p:nvSpPr>
          <p:cNvPr id="27651" name="Rectangle 2"/>
          <p:cNvSpPr>
            <a:spLocks noGrp="1" noChangeArrowheads="1"/>
          </p:cNvSpPr>
          <p:nvPr>
            <p:ph type="title"/>
          </p:nvPr>
        </p:nvSpPr>
        <p:spPr/>
        <p:txBody>
          <a:bodyPr/>
          <a:lstStyle/>
          <a:p>
            <a:pPr eaLnBrk="1" hangingPunct="1"/>
            <a:r>
              <a:rPr lang="en-US" dirty="0" smtClean="0"/>
              <a:t>Polymorphism</a:t>
            </a:r>
          </a:p>
        </p:txBody>
      </p:sp>
      <p:sp>
        <p:nvSpPr>
          <p:cNvPr id="27652" name="Rectangle 3"/>
          <p:cNvSpPr>
            <a:spLocks noGrp="1" noChangeArrowheads="1"/>
          </p:cNvSpPr>
          <p:nvPr>
            <p:ph type="body" idx="1"/>
          </p:nvPr>
        </p:nvSpPr>
        <p:spPr>
          <a:xfrm>
            <a:off x="457200" y="1600200"/>
            <a:ext cx="8229600" cy="4724400"/>
          </a:xfrm>
        </p:spPr>
        <p:txBody>
          <a:bodyPr/>
          <a:lstStyle/>
          <a:p>
            <a:pPr eaLnBrk="1" hangingPunct="1">
              <a:lnSpc>
                <a:spcPct val="90000"/>
              </a:lnSpc>
            </a:pPr>
            <a:r>
              <a:rPr lang="en-US" i="1" dirty="0" smtClean="0"/>
              <a:t>Polymorphism</a:t>
            </a:r>
            <a:r>
              <a:rPr lang="en-US" dirty="0" smtClean="0"/>
              <a:t> allows different        concrete sub-classes to provide           potentially different definitions                 for a given method inherited                  from their shared parent.</a:t>
            </a:r>
          </a:p>
          <a:p>
            <a:pPr eaLnBrk="1" hangingPunct="1">
              <a:lnSpc>
                <a:spcPct val="90000"/>
              </a:lnSpc>
            </a:pPr>
            <a:r>
              <a:rPr lang="en-US" dirty="0" smtClean="0"/>
              <a:t>Java chooses the appropriate method definition based upon which child the object instantiates at either:</a:t>
            </a:r>
          </a:p>
          <a:p>
            <a:pPr lvl="1">
              <a:lnSpc>
                <a:spcPct val="90000"/>
              </a:lnSpc>
            </a:pPr>
            <a:r>
              <a:rPr lang="en-US" dirty="0" smtClean="0"/>
              <a:t>Compile time (</a:t>
            </a:r>
            <a:r>
              <a:rPr lang="en-US" i="1" dirty="0" smtClean="0"/>
              <a:t>static</a:t>
            </a:r>
            <a:r>
              <a:rPr lang="en-US" dirty="0" smtClean="0"/>
              <a:t> binding);</a:t>
            </a:r>
          </a:p>
          <a:p>
            <a:pPr lvl="1">
              <a:lnSpc>
                <a:spcPct val="90000"/>
              </a:lnSpc>
            </a:pPr>
            <a:r>
              <a:rPr lang="en-US" dirty="0" smtClean="0"/>
              <a:t>Run time (</a:t>
            </a:r>
            <a:r>
              <a:rPr lang="en-US" i="1" dirty="0" smtClean="0"/>
              <a:t>dynamic</a:t>
            </a:r>
            <a:r>
              <a:rPr lang="en-US" dirty="0" smtClean="0"/>
              <a:t> binding).</a:t>
            </a:r>
          </a:p>
        </p:txBody>
      </p:sp>
      <p:pic>
        <p:nvPicPr>
          <p:cNvPr id="6" name="Picture 2"/>
          <p:cNvPicPr>
            <a:picLocks noChangeAspect="1" noChangeArrowheads="1"/>
          </p:cNvPicPr>
          <p:nvPr/>
        </p:nvPicPr>
        <p:blipFill>
          <a:blip r:embed="rId3" cstate="print"/>
          <a:srcRect r="4704"/>
          <a:stretch>
            <a:fillRect/>
          </a:stretch>
        </p:blipFill>
        <p:spPr bwMode="auto">
          <a:xfrm>
            <a:off x="6400800" y="1143000"/>
            <a:ext cx="2701209" cy="2667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p:txBody>
          <a:bodyPr/>
          <a:lstStyle/>
          <a:p>
            <a:fld id="{4A47DEAD-4CB2-4DEC-A488-DD2B3092275C}" type="slidenum">
              <a:rPr lang="en-US" smtClean="0"/>
              <a:pPr/>
              <a:t>28</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Declarations &amp; Initializations</a:t>
            </a:r>
          </a:p>
        </p:txBody>
      </p:sp>
      <p:sp>
        <p:nvSpPr>
          <p:cNvPr id="25604" name="Rectangle 3"/>
          <p:cNvSpPr>
            <a:spLocks noGrp="1" noChangeArrowheads="1"/>
          </p:cNvSpPr>
          <p:nvPr>
            <p:ph type="body" idx="1"/>
          </p:nvPr>
        </p:nvSpPr>
        <p:spPr>
          <a:xfrm>
            <a:off x="457200" y="1600200"/>
            <a:ext cx="8534400" cy="4724400"/>
          </a:xfrm>
        </p:spPr>
        <p:txBody>
          <a:bodyPr/>
          <a:lstStyle/>
          <a:p>
            <a:pPr eaLnBrk="1" hangingPunct="1"/>
            <a:r>
              <a:rPr lang="en-US" dirty="0" smtClean="0"/>
              <a:t>We can declare an object of                       an abstract parent class but                     must initialize it as an object                        of a concrete child class.</a:t>
            </a:r>
            <a:endParaRPr lang="en-US" sz="1000" dirty="0" smtClean="0"/>
          </a:p>
          <a:p>
            <a:pPr lvl="1" eaLnBrk="1" hangingPunct="1">
              <a:spcBef>
                <a:spcPts val="1200"/>
              </a:spcBef>
              <a:spcAft>
                <a:spcPts val="1200"/>
              </a:spcAft>
              <a:buFont typeface="Arial" charset="0"/>
              <a:buNone/>
            </a:pPr>
            <a:r>
              <a:rPr lang="en-US" b="1" dirty="0" smtClean="0">
                <a:latin typeface="Courier New" pitchFamily="49" charset="0"/>
              </a:rPr>
              <a:t> </a:t>
            </a:r>
            <a:r>
              <a:rPr lang="en-US" b="1" i="1" u="sng" dirty="0" smtClean="0">
                <a:latin typeface="Courier New" pitchFamily="49" charset="0"/>
              </a:rPr>
              <a:t>Parent</a:t>
            </a:r>
            <a:r>
              <a:rPr lang="en-US" b="1" dirty="0" smtClean="0">
                <a:latin typeface="Courier New" pitchFamily="49" charset="0"/>
              </a:rPr>
              <a:t> </a:t>
            </a:r>
            <a:r>
              <a:rPr lang="en-US" b="1" dirty="0" err="1" smtClean="0">
                <a:latin typeface="Courier New" pitchFamily="49" charset="0"/>
              </a:rPr>
              <a:t>myObject</a:t>
            </a:r>
            <a:r>
              <a:rPr lang="en-US" b="1" dirty="0" smtClean="0">
                <a:latin typeface="Courier New" pitchFamily="49" charset="0"/>
              </a:rPr>
              <a:t> = new </a:t>
            </a:r>
            <a:r>
              <a:rPr lang="en-US" b="1" i="1" u="sng" dirty="0" smtClean="0">
                <a:latin typeface="Courier New" pitchFamily="49" charset="0"/>
              </a:rPr>
              <a:t>Child1</a:t>
            </a:r>
            <a:r>
              <a:rPr lang="en-US" b="1" dirty="0" smtClean="0">
                <a:latin typeface="Courier New" pitchFamily="49" charset="0"/>
              </a:rPr>
              <a:t>(</a:t>
            </a:r>
            <a:r>
              <a:rPr lang="en-US" b="1" i="1" u="sng" dirty="0" err="1" smtClean="0">
                <a:latin typeface="Courier New" pitchFamily="49" charset="0"/>
              </a:rPr>
              <a:t>args</a:t>
            </a:r>
            <a:r>
              <a:rPr lang="en-US" b="1" dirty="0" smtClean="0">
                <a:latin typeface="Courier New" pitchFamily="49" charset="0"/>
              </a:rPr>
              <a:t>);</a:t>
            </a:r>
            <a:endParaRPr lang="en-US" sz="1200" b="1" dirty="0" smtClean="0">
              <a:latin typeface="Courier New" pitchFamily="49" charset="0"/>
            </a:endParaRPr>
          </a:p>
          <a:p>
            <a:pPr eaLnBrk="1" hangingPunct="1"/>
            <a:r>
              <a:rPr lang="en-US" dirty="0" smtClean="0">
                <a:latin typeface="Arial Unicode MS" pitchFamily="34" charset="-128"/>
              </a:rPr>
              <a:t>Java decides which method implementation to use based on the concrete type:</a:t>
            </a:r>
          </a:p>
          <a:p>
            <a:pPr lvl="1">
              <a:spcBef>
                <a:spcPts val="1200"/>
              </a:spcBef>
              <a:spcAft>
                <a:spcPts val="1200"/>
              </a:spcAft>
              <a:buClr>
                <a:srgbClr val="003300"/>
              </a:buClr>
              <a:buNone/>
            </a:pPr>
            <a:r>
              <a:rPr lang="en-US" b="1" dirty="0" smtClean="0">
                <a:solidFill>
                  <a:srgbClr val="003300"/>
                </a:solidFill>
                <a:latin typeface="Courier New" pitchFamily="49" charset="0"/>
              </a:rPr>
              <a:t> </a:t>
            </a:r>
            <a:r>
              <a:rPr lang="en-US" b="1" dirty="0" err="1" smtClean="0">
                <a:solidFill>
                  <a:srgbClr val="003300"/>
                </a:solidFill>
                <a:latin typeface="Courier New" pitchFamily="49" charset="0"/>
              </a:rPr>
              <a:t>myObject.</a:t>
            </a:r>
            <a:r>
              <a:rPr lang="en-US" b="1" i="1" u="sng" dirty="0" err="1" smtClean="0">
                <a:solidFill>
                  <a:srgbClr val="003300"/>
                </a:solidFill>
                <a:latin typeface="Courier New" pitchFamily="49" charset="0"/>
              </a:rPr>
              <a:t>aMethod</a:t>
            </a:r>
            <a:r>
              <a:rPr lang="en-US" b="1" dirty="0" smtClean="0">
                <a:solidFill>
                  <a:srgbClr val="003300"/>
                </a:solidFill>
                <a:latin typeface="Courier New" pitchFamily="49" charset="0"/>
              </a:rPr>
              <a:t>(</a:t>
            </a:r>
            <a:r>
              <a:rPr lang="en-US" b="1" i="1" u="sng" dirty="0" err="1" smtClean="0">
                <a:solidFill>
                  <a:srgbClr val="003300"/>
                </a:solidFill>
                <a:latin typeface="Courier New" pitchFamily="49" charset="0"/>
              </a:rPr>
              <a:t>args</a:t>
            </a:r>
            <a:r>
              <a:rPr lang="en-US" b="1" dirty="0" smtClean="0">
                <a:solidFill>
                  <a:srgbClr val="003300"/>
                </a:solidFill>
                <a:latin typeface="Courier New" pitchFamily="49" charset="0"/>
              </a:rPr>
              <a:t>);</a:t>
            </a:r>
          </a:p>
          <a:p>
            <a:pPr eaLnBrk="1" hangingPunct="1">
              <a:buNone/>
            </a:pPr>
            <a:endParaRPr lang="en-US" dirty="0" smtClean="0">
              <a:latin typeface="Arial Unicode MS" pitchFamily="34" charset="-128"/>
            </a:endParaRPr>
          </a:p>
        </p:txBody>
      </p:sp>
      <p:pic>
        <p:nvPicPr>
          <p:cNvPr id="8" name="Picture 2"/>
          <p:cNvPicPr>
            <a:picLocks noChangeAspect="1" noChangeArrowheads="1"/>
          </p:cNvPicPr>
          <p:nvPr/>
        </p:nvPicPr>
        <p:blipFill>
          <a:blip r:embed="rId3" cstate="print"/>
          <a:srcRect r="4704"/>
          <a:stretch>
            <a:fillRect/>
          </a:stretch>
        </p:blipFill>
        <p:spPr bwMode="auto">
          <a:xfrm>
            <a:off x="6400800" y="1143000"/>
            <a:ext cx="2701209" cy="2667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p:txBody>
          <a:bodyPr/>
          <a:lstStyle/>
          <a:p>
            <a:fld id="{4A47DEAD-4CB2-4DEC-A488-DD2B3092275C}" type="slidenum">
              <a:rPr lang="en-US" smtClean="0"/>
              <a:pPr/>
              <a:t>29</a:t>
            </a:fld>
            <a:endParaRPr lang="en-US" smtClean="0"/>
          </a:p>
        </p:txBody>
      </p:sp>
      <p:sp>
        <p:nvSpPr>
          <p:cNvPr id="25603" name="Rectangle 2"/>
          <p:cNvSpPr>
            <a:spLocks noGrp="1" noChangeArrowheads="1"/>
          </p:cNvSpPr>
          <p:nvPr>
            <p:ph type="title"/>
          </p:nvPr>
        </p:nvSpPr>
        <p:spPr>
          <a:xfrm>
            <a:off x="457200" y="457200"/>
            <a:ext cx="8382000" cy="1066800"/>
          </a:xfrm>
        </p:spPr>
        <p:txBody>
          <a:bodyPr/>
          <a:lstStyle/>
          <a:p>
            <a:pPr eaLnBrk="1" hangingPunct="1"/>
            <a:r>
              <a:rPr lang="en-US" dirty="0" smtClean="0"/>
              <a:t>Example</a:t>
            </a:r>
          </a:p>
        </p:txBody>
      </p:sp>
      <p:sp>
        <p:nvSpPr>
          <p:cNvPr id="25604" name="Rectangle 3"/>
          <p:cNvSpPr>
            <a:spLocks noGrp="1" noChangeArrowheads="1"/>
          </p:cNvSpPr>
          <p:nvPr>
            <p:ph type="body" idx="1"/>
          </p:nvPr>
        </p:nvSpPr>
        <p:spPr>
          <a:xfrm>
            <a:off x="457200" y="1676400"/>
            <a:ext cx="8686800" cy="4724400"/>
          </a:xfrm>
        </p:spPr>
        <p:txBody>
          <a:bodyPr/>
          <a:lstStyle/>
          <a:p>
            <a:pPr eaLnBrk="1" hangingPunct="1">
              <a:spcBef>
                <a:spcPts val="0"/>
              </a:spcBef>
              <a:spcAft>
                <a:spcPts val="0"/>
              </a:spcAft>
              <a:buNone/>
            </a:pPr>
            <a:r>
              <a:rPr lang="en-US" sz="2400" b="1" dirty="0" smtClean="0">
                <a:solidFill>
                  <a:srgbClr val="003300"/>
                </a:solidFill>
                <a:latin typeface="Courier New" pitchFamily="49" charset="0"/>
              </a:rPr>
              <a:t>List&lt;</a:t>
            </a:r>
            <a:r>
              <a:rPr lang="en-US" sz="2400" b="1" i="1" u="sng" dirty="0" smtClean="0">
                <a:solidFill>
                  <a:srgbClr val="003300"/>
                </a:solidFill>
                <a:latin typeface="Courier New" pitchFamily="49" charset="0"/>
              </a:rPr>
              <a:t>Parent</a:t>
            </a:r>
            <a:r>
              <a:rPr lang="en-US" sz="2400" b="1" dirty="0" smtClean="0">
                <a:solidFill>
                  <a:srgbClr val="003300"/>
                </a:solidFill>
                <a:latin typeface="Courier New" pitchFamily="49" charset="0"/>
              </a:rPr>
              <a:t>&gt; </a:t>
            </a:r>
            <a:r>
              <a:rPr lang="en-US" sz="2400" b="1" dirty="0" err="1" smtClean="0">
                <a:solidFill>
                  <a:srgbClr val="003300"/>
                </a:solidFill>
                <a:latin typeface="Courier New" pitchFamily="49" charset="0"/>
              </a:rPr>
              <a:t>myObjects</a:t>
            </a:r>
            <a:r>
              <a:rPr lang="en-US" sz="2400" b="1" dirty="0" smtClean="0">
                <a:solidFill>
                  <a:srgbClr val="003300"/>
                </a:solidFill>
                <a:latin typeface="Courier New" pitchFamily="49" charset="0"/>
              </a:rPr>
              <a:t> =</a:t>
            </a:r>
          </a:p>
          <a:p>
            <a:pPr lvl="0">
              <a:spcBef>
                <a:spcPts val="0"/>
              </a:spcBef>
              <a:spcAft>
                <a:spcPts val="0"/>
              </a:spcAft>
              <a:buClr>
                <a:srgbClr val="003300"/>
              </a:buClr>
              <a:buNone/>
            </a:pPr>
            <a:r>
              <a:rPr lang="en-US" sz="2400" b="1" dirty="0" smtClean="0">
                <a:solidFill>
                  <a:srgbClr val="003300"/>
                </a:solidFill>
                <a:latin typeface="Courier New" pitchFamily="49" charset="0"/>
              </a:rPr>
              <a:t>   new </a:t>
            </a:r>
            <a:r>
              <a:rPr lang="en-US" sz="2400" b="1" dirty="0" err="1" smtClean="0">
                <a:solidFill>
                  <a:srgbClr val="003300"/>
                </a:solidFill>
                <a:latin typeface="Courier New" pitchFamily="49" charset="0"/>
              </a:rPr>
              <a:t>ArrayList</a:t>
            </a:r>
            <a:r>
              <a:rPr lang="en-US" sz="2400" b="1" dirty="0" smtClean="0">
                <a:solidFill>
                  <a:srgbClr val="003300"/>
                </a:solidFill>
                <a:latin typeface="Courier New" pitchFamily="49" charset="0"/>
              </a:rPr>
              <a:t>&lt;</a:t>
            </a:r>
            <a:r>
              <a:rPr lang="en-US" sz="2400" b="1" i="1" u="sng" dirty="0" smtClean="0">
                <a:solidFill>
                  <a:srgbClr val="003300"/>
                </a:solidFill>
                <a:latin typeface="Courier New" pitchFamily="49" charset="0"/>
              </a:rPr>
              <a:t>Parent</a:t>
            </a:r>
            <a:r>
              <a:rPr lang="en-US" sz="2400" b="1" dirty="0" smtClean="0">
                <a:solidFill>
                  <a:srgbClr val="003300"/>
                </a:solidFill>
                <a:latin typeface="Courier New" pitchFamily="49" charset="0"/>
              </a:rPr>
              <a:t>&gt;();</a:t>
            </a:r>
          </a:p>
          <a:p>
            <a:pPr lvl="0">
              <a:spcBef>
                <a:spcPts val="0"/>
              </a:spcBef>
              <a:spcAft>
                <a:spcPts val="0"/>
              </a:spcAft>
              <a:buClr>
                <a:srgbClr val="003300"/>
              </a:buClr>
              <a:buNone/>
            </a:pPr>
            <a:endParaRPr lang="en-US" sz="2400" b="1" dirty="0" smtClean="0">
              <a:solidFill>
                <a:srgbClr val="003300"/>
              </a:solidFill>
              <a:latin typeface="Courier New" pitchFamily="49" charset="0"/>
              <a:cs typeface="Courier New" pitchFamily="49" charset="0"/>
            </a:endParaRPr>
          </a:p>
          <a:p>
            <a:pPr lvl="0">
              <a:spcBef>
                <a:spcPts val="0"/>
              </a:spcBef>
              <a:spcAft>
                <a:spcPts val="0"/>
              </a:spcAft>
              <a:buClr>
                <a:srgbClr val="003300"/>
              </a:buClr>
              <a:buNone/>
            </a:pPr>
            <a:endParaRPr lang="en-US" sz="2400" b="1" dirty="0" smtClean="0">
              <a:solidFill>
                <a:srgbClr val="003300"/>
              </a:solidFill>
              <a:latin typeface="Courier New" pitchFamily="49" charset="0"/>
              <a:cs typeface="Courier New" pitchFamily="49" charset="0"/>
            </a:endParaRPr>
          </a:p>
          <a:p>
            <a:pPr lvl="0">
              <a:spcBef>
                <a:spcPts val="0"/>
              </a:spcBef>
              <a:spcAft>
                <a:spcPts val="0"/>
              </a:spcAft>
              <a:buClr>
                <a:srgbClr val="003300"/>
              </a:buClr>
              <a:buNone/>
            </a:pPr>
            <a:r>
              <a:rPr lang="en-US" sz="2400" b="1" dirty="0" err="1" smtClean="0">
                <a:solidFill>
                  <a:srgbClr val="003300"/>
                </a:solidFill>
                <a:latin typeface="Courier New" pitchFamily="49" charset="0"/>
                <a:cs typeface="Courier New" pitchFamily="49" charset="0"/>
              </a:rPr>
              <a:t>myObjects.add</a:t>
            </a:r>
            <a:r>
              <a:rPr lang="en-US" sz="2400" b="1" dirty="0" smtClean="0">
                <a:solidFill>
                  <a:srgbClr val="003300"/>
                </a:solidFill>
                <a:latin typeface="Courier New" pitchFamily="49" charset="0"/>
                <a:cs typeface="Courier New" pitchFamily="49" charset="0"/>
              </a:rPr>
              <a:t>(new </a:t>
            </a:r>
            <a:r>
              <a:rPr lang="en-US" sz="2400" b="1" i="1" u="sng" dirty="0" smtClean="0">
                <a:solidFill>
                  <a:srgbClr val="003300"/>
                </a:solidFill>
                <a:latin typeface="Courier New" pitchFamily="49" charset="0"/>
                <a:cs typeface="Courier New" pitchFamily="49" charset="0"/>
              </a:rPr>
              <a:t>Child1</a:t>
            </a:r>
            <a:r>
              <a:rPr lang="en-US" sz="2400" b="1" dirty="0" smtClean="0">
                <a:solidFill>
                  <a:srgbClr val="003300"/>
                </a:solidFill>
                <a:latin typeface="Courier New" pitchFamily="49" charset="0"/>
                <a:cs typeface="Courier New" pitchFamily="49" charset="0"/>
              </a:rPr>
              <a:t>(</a:t>
            </a:r>
            <a:r>
              <a:rPr lang="en-US" sz="2400" b="1" i="1" u="sng" dirty="0" smtClean="0">
                <a:solidFill>
                  <a:srgbClr val="003300"/>
                </a:solidFill>
                <a:latin typeface="Courier New" pitchFamily="49" charset="0"/>
                <a:cs typeface="Courier New" pitchFamily="49" charset="0"/>
              </a:rPr>
              <a:t>arguments</a:t>
            </a:r>
            <a:r>
              <a:rPr lang="en-US" sz="2400" b="1" dirty="0" smtClean="0">
                <a:solidFill>
                  <a:srgbClr val="003300"/>
                </a:solidFill>
                <a:latin typeface="Courier New" pitchFamily="49" charset="0"/>
                <a:cs typeface="Courier New" pitchFamily="49" charset="0"/>
              </a:rPr>
              <a:t>));</a:t>
            </a:r>
          </a:p>
          <a:p>
            <a:pPr>
              <a:spcBef>
                <a:spcPts val="0"/>
              </a:spcBef>
              <a:spcAft>
                <a:spcPts val="0"/>
              </a:spcAft>
              <a:buClr>
                <a:srgbClr val="003300"/>
              </a:buClr>
              <a:buNone/>
            </a:pPr>
            <a:r>
              <a:rPr lang="en-US" sz="2400" b="1" dirty="0" err="1" smtClean="0">
                <a:solidFill>
                  <a:srgbClr val="003300"/>
                </a:solidFill>
                <a:latin typeface="Courier New" pitchFamily="49" charset="0"/>
                <a:cs typeface="Courier New" pitchFamily="49" charset="0"/>
              </a:rPr>
              <a:t>myObjects.add</a:t>
            </a:r>
            <a:r>
              <a:rPr lang="en-US" sz="2400" b="1" dirty="0" smtClean="0">
                <a:solidFill>
                  <a:srgbClr val="003300"/>
                </a:solidFill>
                <a:latin typeface="Courier New" pitchFamily="49" charset="0"/>
                <a:cs typeface="Courier New" pitchFamily="49" charset="0"/>
              </a:rPr>
              <a:t>(new </a:t>
            </a:r>
            <a:r>
              <a:rPr lang="en-US" sz="2400" b="1" i="1" u="sng" dirty="0" smtClean="0">
                <a:solidFill>
                  <a:srgbClr val="003300"/>
                </a:solidFill>
                <a:latin typeface="Courier New" pitchFamily="49" charset="0"/>
                <a:cs typeface="Courier New" pitchFamily="49" charset="0"/>
              </a:rPr>
              <a:t>Child2</a:t>
            </a:r>
            <a:r>
              <a:rPr lang="en-US" sz="2400" b="1" dirty="0" smtClean="0">
                <a:solidFill>
                  <a:srgbClr val="003300"/>
                </a:solidFill>
                <a:latin typeface="Courier New" pitchFamily="49" charset="0"/>
                <a:cs typeface="Courier New" pitchFamily="49" charset="0"/>
              </a:rPr>
              <a:t>(</a:t>
            </a:r>
            <a:r>
              <a:rPr lang="en-US" sz="2400" b="1" i="1" u="sng" dirty="0" smtClean="0">
                <a:solidFill>
                  <a:srgbClr val="003300"/>
                </a:solidFill>
                <a:latin typeface="Courier New" pitchFamily="49" charset="0"/>
                <a:cs typeface="Courier New" pitchFamily="49" charset="0"/>
              </a:rPr>
              <a:t>arguments</a:t>
            </a:r>
            <a:r>
              <a:rPr lang="en-US" sz="2400" b="1" dirty="0" smtClean="0">
                <a:solidFill>
                  <a:srgbClr val="003300"/>
                </a:solidFill>
                <a:latin typeface="Courier New" pitchFamily="49" charset="0"/>
                <a:cs typeface="Courier New" pitchFamily="49" charset="0"/>
              </a:rPr>
              <a:t>));</a:t>
            </a:r>
          </a:p>
          <a:p>
            <a:pPr>
              <a:spcBef>
                <a:spcPts val="0"/>
              </a:spcBef>
              <a:spcAft>
                <a:spcPts val="0"/>
              </a:spcAft>
              <a:buClr>
                <a:srgbClr val="003300"/>
              </a:buClr>
              <a:buNone/>
            </a:pPr>
            <a:r>
              <a:rPr lang="en-US" sz="2400" b="1" dirty="0" smtClean="0">
                <a:solidFill>
                  <a:srgbClr val="003300"/>
                </a:solidFill>
                <a:latin typeface="Courier New" pitchFamily="49" charset="0"/>
                <a:cs typeface="Courier New" pitchFamily="49" charset="0"/>
              </a:rPr>
              <a:t>// add more children of either type...</a:t>
            </a:r>
            <a:endParaRPr lang="en-US" sz="2400" b="1" dirty="0" smtClean="0">
              <a:latin typeface="Courier New" pitchFamily="49" charset="0"/>
              <a:cs typeface="Courier New" pitchFamily="49" charset="0"/>
            </a:endParaRPr>
          </a:p>
          <a:p>
            <a:pPr>
              <a:spcBef>
                <a:spcPts val="0"/>
              </a:spcBef>
              <a:spcAft>
                <a:spcPts val="0"/>
              </a:spcAft>
              <a:buClr>
                <a:srgbClr val="003300"/>
              </a:buClr>
              <a:buNone/>
            </a:pPr>
            <a:endParaRPr lang="en-US" sz="2400" b="1" dirty="0" smtClean="0">
              <a:latin typeface="Courier New" pitchFamily="49" charset="0"/>
              <a:cs typeface="Courier New" pitchFamily="49" charset="0"/>
            </a:endParaRPr>
          </a:p>
          <a:p>
            <a:pPr>
              <a:spcBef>
                <a:spcPts val="0"/>
              </a:spcBef>
              <a:spcAft>
                <a:spcPts val="0"/>
              </a:spcAft>
              <a:buClr>
                <a:srgbClr val="003300"/>
              </a:buClr>
              <a:buNone/>
            </a:pPr>
            <a:endParaRPr lang="en-US" sz="2400" b="1" dirty="0" smtClean="0">
              <a:latin typeface="Courier New" pitchFamily="49" charset="0"/>
              <a:cs typeface="Courier New" pitchFamily="49" charset="0"/>
            </a:endParaRPr>
          </a:p>
          <a:p>
            <a:pPr>
              <a:spcBef>
                <a:spcPts val="0"/>
              </a:spcBef>
              <a:spcAft>
                <a:spcPts val="0"/>
              </a:spcAft>
              <a:buClr>
                <a:srgbClr val="003300"/>
              </a:buClr>
              <a:buNone/>
            </a:pPr>
            <a:r>
              <a:rPr lang="en-US" sz="2400" b="1" dirty="0" smtClean="0">
                <a:latin typeface="Courier New" pitchFamily="49" charset="0"/>
                <a:cs typeface="Courier New" pitchFamily="49" charset="0"/>
              </a:rPr>
              <a:t>for (</a:t>
            </a:r>
            <a:r>
              <a:rPr lang="en-US" sz="2400" b="1" dirty="0" err="1" smtClean="0">
                <a:latin typeface="Courier New" pitchFamily="49" charset="0"/>
                <a:cs typeface="Courier New" pitchFamily="49" charset="0"/>
              </a:rPr>
              <a:t>int</a:t>
            </a: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i</a:t>
            </a:r>
            <a:r>
              <a:rPr lang="en-US" sz="2400" b="1" dirty="0" smtClean="0">
                <a:latin typeface="Courier New" pitchFamily="49" charset="0"/>
                <a:cs typeface="Courier New" pitchFamily="49" charset="0"/>
              </a:rPr>
              <a:t> = 0; </a:t>
            </a:r>
            <a:r>
              <a:rPr lang="en-US" sz="2400" b="1" dirty="0" err="1" smtClean="0">
                <a:latin typeface="Courier New" pitchFamily="49" charset="0"/>
                <a:cs typeface="Courier New" pitchFamily="49" charset="0"/>
              </a:rPr>
              <a:t>i</a:t>
            </a:r>
            <a:r>
              <a:rPr lang="en-US" sz="2400" b="1" dirty="0" smtClean="0">
                <a:latin typeface="Courier New" pitchFamily="49" charset="0"/>
                <a:cs typeface="Courier New" pitchFamily="49" charset="0"/>
              </a:rPr>
              <a:t> &lt; </a:t>
            </a:r>
            <a:r>
              <a:rPr lang="en-US" sz="2400" b="1" dirty="0" err="1" smtClean="0">
                <a:latin typeface="Courier New" pitchFamily="49" charset="0"/>
                <a:cs typeface="Courier New" pitchFamily="49" charset="0"/>
              </a:rPr>
              <a:t>myObjects.size</a:t>
            </a: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i</a:t>
            </a:r>
            <a:r>
              <a:rPr lang="en-US" sz="2400" b="1" dirty="0" smtClean="0">
                <a:latin typeface="Courier New" pitchFamily="49" charset="0"/>
                <a:cs typeface="Courier New" pitchFamily="49" charset="0"/>
              </a:rPr>
              <a:t>++) {</a:t>
            </a:r>
          </a:p>
          <a:p>
            <a:pPr>
              <a:spcBef>
                <a:spcPts val="0"/>
              </a:spcBef>
              <a:spcAft>
                <a:spcPts val="0"/>
              </a:spcAft>
              <a:buClr>
                <a:srgbClr val="003300"/>
              </a:buClr>
              <a:buNone/>
            </a:pP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myObjects.get</a:t>
            </a:r>
            <a:r>
              <a:rPr lang="en-US" sz="2400" b="1" dirty="0" smtClean="0">
                <a:latin typeface="Courier New" pitchFamily="49" charset="0"/>
                <a:cs typeface="Courier New" pitchFamily="49" charset="0"/>
              </a:rPr>
              <a:t>(</a:t>
            </a:r>
            <a:r>
              <a:rPr lang="en-US" sz="2400" b="1" dirty="0" err="1" smtClean="0">
                <a:latin typeface="Courier New" pitchFamily="49" charset="0"/>
                <a:cs typeface="Courier New" pitchFamily="49" charset="0"/>
              </a:rPr>
              <a:t>i</a:t>
            </a:r>
            <a:r>
              <a:rPr lang="en-US" sz="2400" b="1" dirty="0" smtClean="0">
                <a:latin typeface="Courier New" pitchFamily="49" charset="0"/>
                <a:cs typeface="Courier New" pitchFamily="49" charset="0"/>
              </a:rPr>
              <a:t>).</a:t>
            </a:r>
            <a:r>
              <a:rPr lang="en-US" sz="2400" b="1" i="1" u="sng" dirty="0" err="1" smtClean="0">
                <a:latin typeface="Courier New" pitchFamily="49" charset="0"/>
                <a:cs typeface="Courier New" pitchFamily="49" charset="0"/>
              </a:rPr>
              <a:t>aMethod</a:t>
            </a:r>
            <a:r>
              <a:rPr lang="en-US" sz="2400" b="1" dirty="0" smtClean="0">
                <a:latin typeface="Courier New" pitchFamily="49" charset="0"/>
                <a:cs typeface="Courier New" pitchFamily="49" charset="0"/>
              </a:rPr>
              <a:t>(</a:t>
            </a:r>
            <a:r>
              <a:rPr lang="en-US" sz="2400" b="1" i="1" u="sng" dirty="0" smtClean="0">
                <a:latin typeface="Courier New" pitchFamily="49" charset="0"/>
                <a:cs typeface="Courier New" pitchFamily="49" charset="0"/>
              </a:rPr>
              <a:t>arguments</a:t>
            </a:r>
            <a:r>
              <a:rPr lang="en-US" sz="2400" b="1" dirty="0" smtClean="0">
                <a:latin typeface="Courier New" pitchFamily="49" charset="0"/>
                <a:cs typeface="Courier New" pitchFamily="49" charset="0"/>
              </a:rPr>
              <a:t>);</a:t>
            </a:r>
          </a:p>
          <a:p>
            <a:pPr>
              <a:spcBef>
                <a:spcPts val="0"/>
              </a:spcBef>
              <a:spcAft>
                <a:spcPts val="0"/>
              </a:spcAft>
              <a:buClr>
                <a:srgbClr val="003300"/>
              </a:buClr>
              <a:buNone/>
            </a:pPr>
            <a:r>
              <a:rPr lang="en-US" sz="2400" b="1" dirty="0" smtClean="0">
                <a:latin typeface="Courier New" pitchFamily="49" charset="0"/>
                <a:cs typeface="Courier New" pitchFamily="49" charset="0"/>
              </a:rPr>
              <a:t>}</a:t>
            </a:r>
          </a:p>
        </p:txBody>
      </p:sp>
      <p:pic>
        <p:nvPicPr>
          <p:cNvPr id="10" name="Picture 2"/>
          <p:cNvPicPr>
            <a:picLocks noChangeAspect="1" noChangeArrowheads="1"/>
          </p:cNvPicPr>
          <p:nvPr/>
        </p:nvPicPr>
        <p:blipFill>
          <a:blip r:embed="rId3" cstate="print"/>
          <a:srcRect r="4704"/>
          <a:stretch>
            <a:fillRect/>
          </a:stretch>
        </p:blipFill>
        <p:spPr bwMode="auto">
          <a:xfrm>
            <a:off x="6400800" y="609600"/>
            <a:ext cx="2701209" cy="2667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p:txBody>
          <a:bodyPr/>
          <a:lstStyle/>
          <a:p>
            <a:fld id="{9F54D835-630F-4BC5-B7E3-9AA23F19A0F9}" type="slidenum">
              <a:rPr lang="en-US" smtClean="0"/>
              <a:pPr/>
              <a:t>3</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Example: Analysis</a:t>
            </a:r>
          </a:p>
        </p:txBody>
      </p:sp>
      <p:sp>
        <p:nvSpPr>
          <p:cNvPr id="7172" name="Rectangle 3"/>
          <p:cNvSpPr>
            <a:spLocks noGrp="1" noChangeArrowheads="1"/>
          </p:cNvSpPr>
          <p:nvPr>
            <p:ph type="body" idx="1"/>
          </p:nvPr>
        </p:nvSpPr>
        <p:spPr>
          <a:xfrm>
            <a:off x="457200" y="1600200"/>
            <a:ext cx="5181600" cy="3733800"/>
          </a:xfrm>
        </p:spPr>
        <p:txBody>
          <a:bodyPr/>
          <a:lstStyle/>
          <a:p>
            <a:pPr eaLnBrk="1" hangingPunct="1">
              <a:lnSpc>
                <a:spcPct val="90000"/>
              </a:lnSpc>
            </a:pPr>
            <a:r>
              <a:rPr lang="en-US" dirty="0" smtClean="0">
                <a:latin typeface="Arial Unicode MS" pitchFamily="34" charset="-128"/>
              </a:rPr>
              <a:t>We’d like to build a paint-type program that draws figures on demand.</a:t>
            </a:r>
          </a:p>
          <a:p>
            <a:pPr eaLnBrk="1" hangingPunct="1">
              <a:lnSpc>
                <a:spcPct val="90000"/>
              </a:lnSpc>
            </a:pPr>
            <a:r>
              <a:rPr lang="en-US" dirty="0" smtClean="0">
                <a:latin typeface="Arial Unicode MS" pitchFamily="34" charset="-128"/>
              </a:rPr>
              <a:t>Figure types include rectangles, ellipses, lines, doodles, etc.</a:t>
            </a:r>
          </a:p>
          <a:p>
            <a:pPr>
              <a:lnSpc>
                <a:spcPct val="90000"/>
              </a:lnSpc>
            </a:pPr>
            <a:r>
              <a:rPr lang="en-US" dirty="0" smtClean="0">
                <a:latin typeface="Arial Unicode MS" pitchFamily="34" charset="-128"/>
              </a:rPr>
              <a:t>A sketch of a solution                                              achieving this goal is shown here.</a:t>
            </a:r>
          </a:p>
        </p:txBody>
      </p:sp>
      <p:grpSp>
        <p:nvGrpSpPr>
          <p:cNvPr id="2" name="Group 12"/>
          <p:cNvGrpSpPr/>
          <p:nvPr/>
        </p:nvGrpSpPr>
        <p:grpSpPr>
          <a:xfrm>
            <a:off x="5645550" y="1524000"/>
            <a:ext cx="3269850" cy="4114800"/>
            <a:chOff x="5486400" y="1752600"/>
            <a:chExt cx="3269850" cy="4114800"/>
          </a:xfrm>
        </p:grpSpPr>
        <p:sp>
          <p:nvSpPr>
            <p:cNvPr id="14" name="Freeform 13"/>
            <p:cNvSpPr/>
            <p:nvPr/>
          </p:nvSpPr>
          <p:spPr bwMode="auto">
            <a:xfrm>
              <a:off x="5486400" y="1752600"/>
              <a:ext cx="3269850" cy="4114800"/>
            </a:xfrm>
            <a:custGeom>
              <a:avLst/>
              <a:gdLst>
                <a:gd name="connsiteX0" fmla="*/ 76786 w 3117450"/>
                <a:gd name="connsiteY0" fmla="*/ 140857 h 1244270"/>
                <a:gd name="connsiteX1" fmla="*/ 273556 w 3117450"/>
                <a:gd name="connsiteY1" fmla="*/ 106133 h 1244270"/>
                <a:gd name="connsiteX2" fmla="*/ 516624 w 3117450"/>
                <a:gd name="connsiteY2" fmla="*/ 82983 h 1244270"/>
                <a:gd name="connsiteX3" fmla="*/ 2229677 w 3117450"/>
                <a:gd name="connsiteY3" fmla="*/ 71409 h 1244270"/>
                <a:gd name="connsiteX4" fmla="*/ 2310700 w 3117450"/>
                <a:gd name="connsiteY4" fmla="*/ 59834 h 1244270"/>
                <a:gd name="connsiteX5" fmla="*/ 2438021 w 3117450"/>
                <a:gd name="connsiteY5" fmla="*/ 36685 h 1244270"/>
                <a:gd name="connsiteX6" fmla="*/ 2530619 w 3117450"/>
                <a:gd name="connsiteY6" fmla="*/ 25110 h 1244270"/>
                <a:gd name="connsiteX7" fmla="*/ 2588492 w 3117450"/>
                <a:gd name="connsiteY7" fmla="*/ 13535 h 1244270"/>
                <a:gd name="connsiteX8" fmla="*/ 2773687 w 3117450"/>
                <a:gd name="connsiteY8" fmla="*/ 1961 h 1244270"/>
                <a:gd name="connsiteX9" fmla="*/ 2970457 w 3117450"/>
                <a:gd name="connsiteY9" fmla="*/ 13535 h 1244270"/>
                <a:gd name="connsiteX10" fmla="*/ 2993606 w 3117450"/>
                <a:gd name="connsiteY10" fmla="*/ 48259 h 1244270"/>
                <a:gd name="connsiteX11" fmla="*/ 3016756 w 3117450"/>
                <a:gd name="connsiteY11" fmla="*/ 117707 h 1244270"/>
                <a:gd name="connsiteX12" fmla="*/ 3039905 w 3117450"/>
                <a:gd name="connsiteY12" fmla="*/ 164006 h 1244270"/>
                <a:gd name="connsiteX13" fmla="*/ 3051480 w 3117450"/>
                <a:gd name="connsiteY13" fmla="*/ 198730 h 1244270"/>
                <a:gd name="connsiteX14" fmla="*/ 3063054 w 3117450"/>
                <a:gd name="connsiteY14" fmla="*/ 522821 h 1244270"/>
                <a:gd name="connsiteX15" fmla="*/ 3074629 w 3117450"/>
                <a:gd name="connsiteY15" fmla="*/ 592269 h 1244270"/>
                <a:gd name="connsiteX16" fmla="*/ 3097778 w 3117450"/>
                <a:gd name="connsiteY16" fmla="*/ 777464 h 1244270"/>
                <a:gd name="connsiteX17" fmla="*/ 3109353 w 3117450"/>
                <a:gd name="connsiteY17" fmla="*/ 1182578 h 1244270"/>
                <a:gd name="connsiteX18" fmla="*/ 3097778 w 3117450"/>
                <a:gd name="connsiteY18" fmla="*/ 1240452 h 1244270"/>
                <a:gd name="connsiteX19" fmla="*/ 2090781 w 3117450"/>
                <a:gd name="connsiteY19" fmla="*/ 1194153 h 1244270"/>
                <a:gd name="connsiteX20" fmla="*/ 632371 w 3117450"/>
                <a:gd name="connsiteY20" fmla="*/ 1182578 h 1244270"/>
                <a:gd name="connsiteX21" fmla="*/ 134659 w 3117450"/>
                <a:gd name="connsiteY21" fmla="*/ 1171004 h 1244270"/>
                <a:gd name="connsiteX22" fmla="*/ 99935 w 3117450"/>
                <a:gd name="connsiteY22" fmla="*/ 1136280 h 1244270"/>
                <a:gd name="connsiteX23" fmla="*/ 30487 w 3117450"/>
                <a:gd name="connsiteY23" fmla="*/ 1066831 h 1244270"/>
                <a:gd name="connsiteX24" fmla="*/ 7338 w 3117450"/>
                <a:gd name="connsiteY24" fmla="*/ 1020533 h 1244270"/>
                <a:gd name="connsiteX25" fmla="*/ 7338 w 3117450"/>
                <a:gd name="connsiteY25" fmla="*/ 117707 h 1244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17450" h="1244270">
                  <a:moveTo>
                    <a:pt x="76786" y="140857"/>
                  </a:moveTo>
                  <a:cubicBezTo>
                    <a:pt x="158196" y="113720"/>
                    <a:pt x="122140" y="123438"/>
                    <a:pt x="273556" y="106133"/>
                  </a:cubicBezTo>
                  <a:cubicBezTo>
                    <a:pt x="354419" y="96891"/>
                    <a:pt x="435237" y="83533"/>
                    <a:pt x="516624" y="82983"/>
                  </a:cubicBezTo>
                  <a:lnTo>
                    <a:pt x="2229677" y="71409"/>
                  </a:lnTo>
                  <a:cubicBezTo>
                    <a:pt x="2256685" y="67551"/>
                    <a:pt x="2283789" y="64319"/>
                    <a:pt x="2310700" y="59834"/>
                  </a:cubicBezTo>
                  <a:cubicBezTo>
                    <a:pt x="2430360" y="39890"/>
                    <a:pt x="2302913" y="55986"/>
                    <a:pt x="2438021" y="36685"/>
                  </a:cubicBezTo>
                  <a:cubicBezTo>
                    <a:pt x="2468815" y="32286"/>
                    <a:pt x="2499875" y="29840"/>
                    <a:pt x="2530619" y="25110"/>
                  </a:cubicBezTo>
                  <a:cubicBezTo>
                    <a:pt x="2550063" y="22118"/>
                    <a:pt x="2568908" y="15400"/>
                    <a:pt x="2588492" y="13535"/>
                  </a:cubicBezTo>
                  <a:cubicBezTo>
                    <a:pt x="2650065" y="7671"/>
                    <a:pt x="2711955" y="5819"/>
                    <a:pt x="2773687" y="1961"/>
                  </a:cubicBezTo>
                  <a:cubicBezTo>
                    <a:pt x="2839277" y="5819"/>
                    <a:pt x="2906163" y="0"/>
                    <a:pt x="2970457" y="13535"/>
                  </a:cubicBezTo>
                  <a:cubicBezTo>
                    <a:pt x="2984070" y="16401"/>
                    <a:pt x="2987956" y="35547"/>
                    <a:pt x="2993606" y="48259"/>
                  </a:cubicBezTo>
                  <a:cubicBezTo>
                    <a:pt x="3003516" y="70557"/>
                    <a:pt x="3009039" y="94558"/>
                    <a:pt x="3016756" y="117707"/>
                  </a:cubicBezTo>
                  <a:cubicBezTo>
                    <a:pt x="3022213" y="134076"/>
                    <a:pt x="3033108" y="148147"/>
                    <a:pt x="3039905" y="164006"/>
                  </a:cubicBezTo>
                  <a:cubicBezTo>
                    <a:pt x="3044711" y="175220"/>
                    <a:pt x="3047622" y="187155"/>
                    <a:pt x="3051480" y="198730"/>
                  </a:cubicBezTo>
                  <a:cubicBezTo>
                    <a:pt x="3055338" y="306760"/>
                    <a:pt x="3056706" y="414908"/>
                    <a:pt x="3063054" y="522821"/>
                  </a:cubicBezTo>
                  <a:cubicBezTo>
                    <a:pt x="3064432" y="546249"/>
                    <a:pt x="3071718" y="568982"/>
                    <a:pt x="3074629" y="592269"/>
                  </a:cubicBezTo>
                  <a:cubicBezTo>
                    <a:pt x="3102453" y="814856"/>
                    <a:pt x="3071408" y="619237"/>
                    <a:pt x="3097778" y="777464"/>
                  </a:cubicBezTo>
                  <a:cubicBezTo>
                    <a:pt x="3101636" y="912502"/>
                    <a:pt x="3109353" y="1047485"/>
                    <a:pt x="3109353" y="1182578"/>
                  </a:cubicBezTo>
                  <a:cubicBezTo>
                    <a:pt x="3109353" y="1202251"/>
                    <a:pt x="3117450" y="1240228"/>
                    <a:pt x="3097778" y="1240452"/>
                  </a:cubicBezTo>
                  <a:cubicBezTo>
                    <a:pt x="2761779" y="1244270"/>
                    <a:pt x="2426791" y="1196820"/>
                    <a:pt x="2090781" y="1194153"/>
                  </a:cubicBezTo>
                  <a:lnTo>
                    <a:pt x="632371" y="1182578"/>
                  </a:lnTo>
                  <a:cubicBezTo>
                    <a:pt x="466467" y="1178720"/>
                    <a:pt x="299984" y="1185380"/>
                    <a:pt x="134659" y="1171004"/>
                  </a:cubicBezTo>
                  <a:cubicBezTo>
                    <a:pt x="118351" y="1169586"/>
                    <a:pt x="112363" y="1146933"/>
                    <a:pt x="99935" y="1136280"/>
                  </a:cubicBezTo>
                  <a:cubicBezTo>
                    <a:pt x="48763" y="1092417"/>
                    <a:pt x="59828" y="1118176"/>
                    <a:pt x="30487" y="1066831"/>
                  </a:cubicBezTo>
                  <a:cubicBezTo>
                    <a:pt x="21926" y="1051850"/>
                    <a:pt x="7759" y="1037782"/>
                    <a:pt x="7338" y="1020533"/>
                  </a:cubicBezTo>
                  <a:cubicBezTo>
                    <a:pt x="0" y="719680"/>
                    <a:pt x="7338" y="418649"/>
                    <a:pt x="7338" y="117707"/>
                  </a:cubicBezTo>
                </a:path>
              </a:pathLst>
            </a:custGeom>
            <a:noFill/>
            <a:ln w="22225" cap="flat" cmpd="sng" algn="ctr">
              <a:solidFill>
                <a:srgbClr val="00407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5" name="Rectangle 14"/>
            <p:cNvSpPr/>
            <p:nvPr/>
          </p:nvSpPr>
          <p:spPr bwMode="auto">
            <a:xfrm>
              <a:off x="5638800" y="2286000"/>
              <a:ext cx="1905000" cy="381000"/>
            </a:xfrm>
            <a:prstGeom prst="rect">
              <a:avLst/>
            </a:prstGeom>
            <a:noFill/>
            <a:ln w="6350" cap="flat" cmpd="sng" algn="ctr">
              <a:solidFill>
                <a:srgbClr val="00407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Mode buttons...</a:t>
              </a:r>
              <a:endParaRPr kumimoji="0" lang="en-US" sz="1800" b="0" i="0" u="none" strike="noStrike" cap="none" normalizeH="0" baseline="0" dirty="0" smtClean="0">
                <a:ln>
                  <a:noFill/>
                </a:ln>
                <a:solidFill>
                  <a:schemeClr val="tx1"/>
                </a:solidFill>
                <a:effectLst/>
                <a:latin typeface="Arial" charset="0"/>
              </a:endParaRPr>
            </a:p>
          </p:txBody>
        </p:sp>
        <p:sp>
          <p:nvSpPr>
            <p:cNvPr id="16" name="Rectangle 15"/>
            <p:cNvSpPr/>
            <p:nvPr/>
          </p:nvSpPr>
          <p:spPr bwMode="auto">
            <a:xfrm>
              <a:off x="7620000" y="2286000"/>
              <a:ext cx="990600" cy="381000"/>
            </a:xfrm>
            <a:prstGeom prst="rect">
              <a:avLst/>
            </a:prstGeom>
            <a:noFill/>
            <a:ln w="25400" cap="flat" cmpd="sng" algn="ctr">
              <a:solidFill>
                <a:srgbClr val="00407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Refresh</a:t>
              </a:r>
            </a:p>
          </p:txBody>
        </p:sp>
        <p:sp>
          <p:nvSpPr>
            <p:cNvPr id="17" name="Rectangle 16"/>
            <p:cNvSpPr/>
            <p:nvPr/>
          </p:nvSpPr>
          <p:spPr bwMode="auto">
            <a:xfrm>
              <a:off x="5638800" y="2819400"/>
              <a:ext cx="2971800" cy="2667000"/>
            </a:xfrm>
            <a:prstGeom prst="rect">
              <a:avLst/>
            </a:prstGeom>
            <a:noFill/>
            <a:ln w="6350" cap="flat" cmpd="sng" algn="ctr">
              <a:solidFill>
                <a:srgbClr val="00407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p>
            <a:p>
              <a:r>
                <a:rPr lang="en-US" dirty="0" smtClean="0"/>
                <a:t>The user draws the figures on this drawing panel using the mouse…</a:t>
              </a: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30</a:t>
            </a:fld>
            <a:endParaRPr lang="en-US"/>
          </a:p>
        </p:txBody>
      </p:sp>
      <p:sp>
        <p:nvSpPr>
          <p:cNvPr id="241666" name="Rectangle 2"/>
          <p:cNvSpPr>
            <a:spLocks noGrp="1" noChangeArrowheads="1"/>
          </p:cNvSpPr>
          <p:nvPr>
            <p:ph type="title"/>
          </p:nvPr>
        </p:nvSpPr>
        <p:spPr/>
        <p:txBody>
          <a:bodyPr/>
          <a:lstStyle/>
          <a:p>
            <a:r>
              <a:rPr lang="en-US" dirty="0" smtClean="0"/>
              <a:t>Iteration 2</a:t>
            </a:r>
            <a:endParaRPr lang="en-US" sz="3200"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Analysis</a:t>
            </a:r>
          </a:p>
          <a:p>
            <a:endParaRPr lang="en-US" dirty="0" smtClean="0"/>
          </a:p>
          <a:p>
            <a:r>
              <a:rPr lang="en-US" dirty="0" smtClean="0"/>
              <a:t>Design</a:t>
            </a:r>
          </a:p>
          <a:p>
            <a:endParaRPr lang="en-US" dirty="0" smtClean="0"/>
          </a:p>
          <a:p>
            <a:r>
              <a:rPr lang="en-US" dirty="0" smtClean="0"/>
              <a:t>Implementation</a:t>
            </a:r>
          </a:p>
          <a:p>
            <a:endParaRPr lang="en-US" dirty="0" smtClean="0"/>
          </a:p>
          <a:p>
            <a:r>
              <a:rPr lang="en-US" dirty="0" smtClean="0"/>
              <a:t>Test</a:t>
            </a:r>
            <a:endParaRPr lang="en-US" dirty="0"/>
          </a:p>
        </p:txBody>
      </p:sp>
      <p:grpSp>
        <p:nvGrpSpPr>
          <p:cNvPr id="2" name="Group 12"/>
          <p:cNvGrpSpPr/>
          <p:nvPr/>
        </p:nvGrpSpPr>
        <p:grpSpPr>
          <a:xfrm>
            <a:off x="5645550" y="1524000"/>
            <a:ext cx="3269850" cy="4114800"/>
            <a:chOff x="5486400" y="1752600"/>
            <a:chExt cx="3269850" cy="4114800"/>
          </a:xfrm>
        </p:grpSpPr>
        <p:sp>
          <p:nvSpPr>
            <p:cNvPr id="15" name="Freeform 14"/>
            <p:cNvSpPr/>
            <p:nvPr/>
          </p:nvSpPr>
          <p:spPr bwMode="auto">
            <a:xfrm>
              <a:off x="5486400" y="1752600"/>
              <a:ext cx="3269850" cy="4114800"/>
            </a:xfrm>
            <a:custGeom>
              <a:avLst/>
              <a:gdLst>
                <a:gd name="connsiteX0" fmla="*/ 76786 w 3117450"/>
                <a:gd name="connsiteY0" fmla="*/ 140857 h 1244270"/>
                <a:gd name="connsiteX1" fmla="*/ 273556 w 3117450"/>
                <a:gd name="connsiteY1" fmla="*/ 106133 h 1244270"/>
                <a:gd name="connsiteX2" fmla="*/ 516624 w 3117450"/>
                <a:gd name="connsiteY2" fmla="*/ 82983 h 1244270"/>
                <a:gd name="connsiteX3" fmla="*/ 2229677 w 3117450"/>
                <a:gd name="connsiteY3" fmla="*/ 71409 h 1244270"/>
                <a:gd name="connsiteX4" fmla="*/ 2310700 w 3117450"/>
                <a:gd name="connsiteY4" fmla="*/ 59834 h 1244270"/>
                <a:gd name="connsiteX5" fmla="*/ 2438021 w 3117450"/>
                <a:gd name="connsiteY5" fmla="*/ 36685 h 1244270"/>
                <a:gd name="connsiteX6" fmla="*/ 2530619 w 3117450"/>
                <a:gd name="connsiteY6" fmla="*/ 25110 h 1244270"/>
                <a:gd name="connsiteX7" fmla="*/ 2588492 w 3117450"/>
                <a:gd name="connsiteY7" fmla="*/ 13535 h 1244270"/>
                <a:gd name="connsiteX8" fmla="*/ 2773687 w 3117450"/>
                <a:gd name="connsiteY8" fmla="*/ 1961 h 1244270"/>
                <a:gd name="connsiteX9" fmla="*/ 2970457 w 3117450"/>
                <a:gd name="connsiteY9" fmla="*/ 13535 h 1244270"/>
                <a:gd name="connsiteX10" fmla="*/ 2993606 w 3117450"/>
                <a:gd name="connsiteY10" fmla="*/ 48259 h 1244270"/>
                <a:gd name="connsiteX11" fmla="*/ 3016756 w 3117450"/>
                <a:gd name="connsiteY11" fmla="*/ 117707 h 1244270"/>
                <a:gd name="connsiteX12" fmla="*/ 3039905 w 3117450"/>
                <a:gd name="connsiteY12" fmla="*/ 164006 h 1244270"/>
                <a:gd name="connsiteX13" fmla="*/ 3051480 w 3117450"/>
                <a:gd name="connsiteY13" fmla="*/ 198730 h 1244270"/>
                <a:gd name="connsiteX14" fmla="*/ 3063054 w 3117450"/>
                <a:gd name="connsiteY14" fmla="*/ 522821 h 1244270"/>
                <a:gd name="connsiteX15" fmla="*/ 3074629 w 3117450"/>
                <a:gd name="connsiteY15" fmla="*/ 592269 h 1244270"/>
                <a:gd name="connsiteX16" fmla="*/ 3097778 w 3117450"/>
                <a:gd name="connsiteY16" fmla="*/ 777464 h 1244270"/>
                <a:gd name="connsiteX17" fmla="*/ 3109353 w 3117450"/>
                <a:gd name="connsiteY17" fmla="*/ 1182578 h 1244270"/>
                <a:gd name="connsiteX18" fmla="*/ 3097778 w 3117450"/>
                <a:gd name="connsiteY18" fmla="*/ 1240452 h 1244270"/>
                <a:gd name="connsiteX19" fmla="*/ 2090781 w 3117450"/>
                <a:gd name="connsiteY19" fmla="*/ 1194153 h 1244270"/>
                <a:gd name="connsiteX20" fmla="*/ 632371 w 3117450"/>
                <a:gd name="connsiteY20" fmla="*/ 1182578 h 1244270"/>
                <a:gd name="connsiteX21" fmla="*/ 134659 w 3117450"/>
                <a:gd name="connsiteY21" fmla="*/ 1171004 h 1244270"/>
                <a:gd name="connsiteX22" fmla="*/ 99935 w 3117450"/>
                <a:gd name="connsiteY22" fmla="*/ 1136280 h 1244270"/>
                <a:gd name="connsiteX23" fmla="*/ 30487 w 3117450"/>
                <a:gd name="connsiteY23" fmla="*/ 1066831 h 1244270"/>
                <a:gd name="connsiteX24" fmla="*/ 7338 w 3117450"/>
                <a:gd name="connsiteY24" fmla="*/ 1020533 h 1244270"/>
                <a:gd name="connsiteX25" fmla="*/ 7338 w 3117450"/>
                <a:gd name="connsiteY25" fmla="*/ 117707 h 1244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17450" h="1244270">
                  <a:moveTo>
                    <a:pt x="76786" y="140857"/>
                  </a:moveTo>
                  <a:cubicBezTo>
                    <a:pt x="158196" y="113720"/>
                    <a:pt x="122140" y="123438"/>
                    <a:pt x="273556" y="106133"/>
                  </a:cubicBezTo>
                  <a:cubicBezTo>
                    <a:pt x="354419" y="96891"/>
                    <a:pt x="435237" y="83533"/>
                    <a:pt x="516624" y="82983"/>
                  </a:cubicBezTo>
                  <a:lnTo>
                    <a:pt x="2229677" y="71409"/>
                  </a:lnTo>
                  <a:cubicBezTo>
                    <a:pt x="2256685" y="67551"/>
                    <a:pt x="2283789" y="64319"/>
                    <a:pt x="2310700" y="59834"/>
                  </a:cubicBezTo>
                  <a:cubicBezTo>
                    <a:pt x="2430360" y="39890"/>
                    <a:pt x="2302913" y="55986"/>
                    <a:pt x="2438021" y="36685"/>
                  </a:cubicBezTo>
                  <a:cubicBezTo>
                    <a:pt x="2468815" y="32286"/>
                    <a:pt x="2499875" y="29840"/>
                    <a:pt x="2530619" y="25110"/>
                  </a:cubicBezTo>
                  <a:cubicBezTo>
                    <a:pt x="2550063" y="22118"/>
                    <a:pt x="2568908" y="15400"/>
                    <a:pt x="2588492" y="13535"/>
                  </a:cubicBezTo>
                  <a:cubicBezTo>
                    <a:pt x="2650065" y="7671"/>
                    <a:pt x="2711955" y="5819"/>
                    <a:pt x="2773687" y="1961"/>
                  </a:cubicBezTo>
                  <a:cubicBezTo>
                    <a:pt x="2839277" y="5819"/>
                    <a:pt x="2906163" y="0"/>
                    <a:pt x="2970457" y="13535"/>
                  </a:cubicBezTo>
                  <a:cubicBezTo>
                    <a:pt x="2984070" y="16401"/>
                    <a:pt x="2987956" y="35547"/>
                    <a:pt x="2993606" y="48259"/>
                  </a:cubicBezTo>
                  <a:cubicBezTo>
                    <a:pt x="3003516" y="70557"/>
                    <a:pt x="3009039" y="94558"/>
                    <a:pt x="3016756" y="117707"/>
                  </a:cubicBezTo>
                  <a:cubicBezTo>
                    <a:pt x="3022213" y="134076"/>
                    <a:pt x="3033108" y="148147"/>
                    <a:pt x="3039905" y="164006"/>
                  </a:cubicBezTo>
                  <a:cubicBezTo>
                    <a:pt x="3044711" y="175220"/>
                    <a:pt x="3047622" y="187155"/>
                    <a:pt x="3051480" y="198730"/>
                  </a:cubicBezTo>
                  <a:cubicBezTo>
                    <a:pt x="3055338" y="306760"/>
                    <a:pt x="3056706" y="414908"/>
                    <a:pt x="3063054" y="522821"/>
                  </a:cubicBezTo>
                  <a:cubicBezTo>
                    <a:pt x="3064432" y="546249"/>
                    <a:pt x="3071718" y="568982"/>
                    <a:pt x="3074629" y="592269"/>
                  </a:cubicBezTo>
                  <a:cubicBezTo>
                    <a:pt x="3102453" y="814856"/>
                    <a:pt x="3071408" y="619237"/>
                    <a:pt x="3097778" y="777464"/>
                  </a:cubicBezTo>
                  <a:cubicBezTo>
                    <a:pt x="3101636" y="912502"/>
                    <a:pt x="3109353" y="1047485"/>
                    <a:pt x="3109353" y="1182578"/>
                  </a:cubicBezTo>
                  <a:cubicBezTo>
                    <a:pt x="3109353" y="1202251"/>
                    <a:pt x="3117450" y="1240228"/>
                    <a:pt x="3097778" y="1240452"/>
                  </a:cubicBezTo>
                  <a:cubicBezTo>
                    <a:pt x="2761779" y="1244270"/>
                    <a:pt x="2426791" y="1196820"/>
                    <a:pt x="2090781" y="1194153"/>
                  </a:cubicBezTo>
                  <a:lnTo>
                    <a:pt x="632371" y="1182578"/>
                  </a:lnTo>
                  <a:cubicBezTo>
                    <a:pt x="466467" y="1178720"/>
                    <a:pt x="299984" y="1185380"/>
                    <a:pt x="134659" y="1171004"/>
                  </a:cubicBezTo>
                  <a:cubicBezTo>
                    <a:pt x="118351" y="1169586"/>
                    <a:pt x="112363" y="1146933"/>
                    <a:pt x="99935" y="1136280"/>
                  </a:cubicBezTo>
                  <a:cubicBezTo>
                    <a:pt x="48763" y="1092417"/>
                    <a:pt x="59828" y="1118176"/>
                    <a:pt x="30487" y="1066831"/>
                  </a:cubicBezTo>
                  <a:cubicBezTo>
                    <a:pt x="21926" y="1051850"/>
                    <a:pt x="7759" y="1037782"/>
                    <a:pt x="7338" y="1020533"/>
                  </a:cubicBezTo>
                  <a:cubicBezTo>
                    <a:pt x="0" y="719680"/>
                    <a:pt x="7338" y="418649"/>
                    <a:pt x="7338" y="117707"/>
                  </a:cubicBezTo>
                </a:path>
              </a:pathLst>
            </a:custGeom>
            <a:noFill/>
            <a:ln w="22225" cap="flat" cmpd="sng" algn="ctr">
              <a:solidFill>
                <a:srgbClr val="00407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7" name="Rectangle 16"/>
            <p:cNvSpPr/>
            <p:nvPr/>
          </p:nvSpPr>
          <p:spPr bwMode="auto">
            <a:xfrm>
              <a:off x="5638800" y="2286000"/>
              <a:ext cx="1905000" cy="381000"/>
            </a:xfrm>
            <a:prstGeom prst="rect">
              <a:avLst/>
            </a:prstGeom>
            <a:noFill/>
            <a:ln w="6350" cap="flat" cmpd="sng" algn="ctr">
              <a:solidFill>
                <a:srgbClr val="00407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Mode buttons...</a:t>
              </a:r>
              <a:endParaRPr kumimoji="0" lang="en-US" sz="1800" b="0" i="0" u="none" strike="noStrike" cap="none" normalizeH="0" baseline="0" dirty="0" smtClean="0">
                <a:ln>
                  <a:noFill/>
                </a:ln>
                <a:solidFill>
                  <a:schemeClr val="tx1"/>
                </a:solidFill>
                <a:effectLst/>
                <a:latin typeface="Arial" charset="0"/>
              </a:endParaRPr>
            </a:p>
          </p:txBody>
        </p:sp>
        <p:sp>
          <p:nvSpPr>
            <p:cNvPr id="18" name="Rectangle 17"/>
            <p:cNvSpPr/>
            <p:nvPr/>
          </p:nvSpPr>
          <p:spPr bwMode="auto">
            <a:xfrm>
              <a:off x="7620000" y="2286000"/>
              <a:ext cx="990600" cy="381000"/>
            </a:xfrm>
            <a:prstGeom prst="rect">
              <a:avLst/>
            </a:prstGeom>
            <a:noFill/>
            <a:ln w="25400" cap="flat" cmpd="sng" algn="ctr">
              <a:solidFill>
                <a:srgbClr val="00407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Refresh</a:t>
              </a:r>
            </a:p>
          </p:txBody>
        </p:sp>
        <p:sp>
          <p:nvSpPr>
            <p:cNvPr id="19" name="Rectangle 18"/>
            <p:cNvSpPr/>
            <p:nvPr/>
          </p:nvSpPr>
          <p:spPr bwMode="auto">
            <a:xfrm>
              <a:off x="5638800" y="2819400"/>
              <a:ext cx="2971800" cy="2667000"/>
            </a:xfrm>
            <a:prstGeom prst="rect">
              <a:avLst/>
            </a:prstGeom>
            <a:noFill/>
            <a:ln w="6350" cap="flat" cmpd="sng" algn="ctr">
              <a:solidFill>
                <a:srgbClr val="00407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p>
          </p:txBody>
        </p:sp>
      </p:grpSp>
      <p:sp>
        <p:nvSpPr>
          <p:cNvPr id="22" name="Rectangle 21"/>
          <p:cNvSpPr/>
          <p:nvPr/>
        </p:nvSpPr>
        <p:spPr bwMode="auto">
          <a:xfrm>
            <a:off x="6096000" y="2895600"/>
            <a:ext cx="1905000" cy="1676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3" name="Oval 22"/>
          <p:cNvSpPr/>
          <p:nvPr/>
        </p:nvSpPr>
        <p:spPr bwMode="auto">
          <a:xfrm>
            <a:off x="7086600" y="3505200"/>
            <a:ext cx="1524000" cy="1600200"/>
          </a:xfrm>
          <a:prstGeom prst="ellipse">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25" name="Straight Connector 24"/>
          <p:cNvCxnSpPr/>
          <p:nvPr/>
        </p:nvCxnSpPr>
        <p:spPr bwMode="auto">
          <a:xfrm rot="10800000" flipV="1">
            <a:off x="6477000" y="2971800"/>
            <a:ext cx="2057400" cy="1828800"/>
          </a:xfrm>
          <a:prstGeom prst="line">
            <a:avLst/>
          </a:prstGeom>
          <a:solidFill>
            <a:schemeClr val="accent1"/>
          </a:solidFill>
          <a:ln w="9525" cap="flat" cmpd="sng" algn="ctr">
            <a:solidFill>
              <a:srgbClr val="0070C0"/>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31</a:t>
            </a:fld>
            <a:endParaRPr lang="en-US"/>
          </a:p>
        </p:txBody>
      </p:sp>
      <p:sp>
        <p:nvSpPr>
          <p:cNvPr id="8" name="Rectangle 7"/>
          <p:cNvSpPr/>
          <p:nvPr/>
        </p:nvSpPr>
        <p:spPr>
          <a:xfrm rot="16200000">
            <a:off x="898814" y="-822614"/>
            <a:ext cx="6757074" cy="8402300"/>
          </a:xfrm>
          <a:prstGeom prst="rect">
            <a:avLst/>
          </a:prstGeom>
        </p:spPr>
        <p:txBody>
          <a:bodyPr wrap="square">
            <a:spAutoFit/>
          </a:bodyPr>
          <a:lstStyle/>
          <a:p>
            <a:r>
              <a:rPr lang="en-US" sz="1000" dirty="0" smtClean="0">
                <a:latin typeface="Courier New" pitchFamily="49" charset="0"/>
                <a:cs typeface="Courier New" pitchFamily="49" charset="0"/>
              </a:rPr>
              <a:t>// </a:t>
            </a:r>
            <a:r>
              <a:rPr lang="en-US" sz="1000" i="1" dirty="0" smtClean="0">
                <a:latin typeface="Courier New" pitchFamily="49" charset="0"/>
                <a:cs typeface="Courier New" pitchFamily="49" charset="0"/>
              </a:rPr>
              <a:t>header information here...</a:t>
            </a:r>
          </a:p>
          <a:p>
            <a:r>
              <a:rPr lang="en-US" sz="1000" dirty="0" smtClean="0">
                <a:latin typeface="Courier New" pitchFamily="49" charset="0"/>
                <a:cs typeface="Courier New" pitchFamily="49" charset="0"/>
              </a:rPr>
              <a:t>public class SimpledrawPanel2 extends </a:t>
            </a:r>
            <a:r>
              <a:rPr lang="en-US" sz="1000" dirty="0" err="1" smtClean="0">
                <a:latin typeface="Courier New" pitchFamily="49" charset="0"/>
                <a:cs typeface="Courier New" pitchFamily="49" charset="0"/>
              </a:rPr>
              <a:t>PApplet</a:t>
            </a:r>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private final </a:t>
            </a:r>
            <a:r>
              <a:rPr lang="en-US" sz="1000" dirty="0" err="1" smtClean="0">
                <a:latin typeface="Courier New" pitchFamily="49" charset="0"/>
                <a:cs typeface="Courier New" pitchFamily="49" charset="0"/>
              </a:rPr>
              <a:t>int</a:t>
            </a:r>
            <a:r>
              <a:rPr lang="en-US" sz="1000" dirty="0" smtClean="0">
                <a:latin typeface="Courier New" pitchFamily="49" charset="0"/>
                <a:cs typeface="Courier New" pitchFamily="49" charset="0"/>
              </a:rPr>
              <a:t> BACKGROUND_COLOR = color(255);</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a:t>
            </a:r>
            <a:r>
              <a:rPr lang="en-US" sz="1000" b="1" dirty="0" smtClean="0">
                <a:latin typeface="Courier New" pitchFamily="49" charset="0"/>
                <a:cs typeface="Courier New" pitchFamily="49" charset="0"/>
              </a:rPr>
              <a:t>private List&lt;Figure&gt; </a:t>
            </a:r>
            <a:r>
              <a:rPr lang="en-US" sz="1000" b="1" dirty="0" err="1" smtClean="0">
                <a:latin typeface="Courier New" pitchFamily="49" charset="0"/>
                <a:cs typeface="Courier New" pitchFamily="49" charset="0"/>
              </a:rPr>
              <a:t>myFigures</a:t>
            </a:r>
            <a:r>
              <a:rPr lang="en-US" sz="1000" b="1"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private </a:t>
            </a:r>
            <a:r>
              <a:rPr lang="en-US" sz="1000" dirty="0" err="1" smtClean="0">
                <a:latin typeface="Courier New" pitchFamily="49" charset="0"/>
                <a:cs typeface="Courier New" pitchFamily="49" charset="0"/>
              </a:rPr>
              <a:t>Figure.Type</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myFigureMode</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private </a:t>
            </a:r>
            <a:r>
              <a:rPr lang="en-US" sz="1000" dirty="0" err="1" smtClean="0">
                <a:latin typeface="Courier New" pitchFamily="49" charset="0"/>
                <a:cs typeface="Courier New" pitchFamily="49" charset="0"/>
              </a:rPr>
              <a:t>int</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myColorMode</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private </a:t>
            </a:r>
            <a:r>
              <a:rPr lang="en-US" sz="1000" dirty="0" err="1" smtClean="0">
                <a:latin typeface="Courier New" pitchFamily="49" charset="0"/>
                <a:cs typeface="Courier New" pitchFamily="49" charset="0"/>
              </a:rPr>
              <a:t>boolean</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myFilledMode</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private Figure </a:t>
            </a:r>
            <a:r>
              <a:rPr lang="en-US" sz="1000" dirty="0" err="1" smtClean="0">
                <a:latin typeface="Courier New" pitchFamily="49" charset="0"/>
                <a:cs typeface="Courier New" pitchFamily="49" charset="0"/>
              </a:rPr>
              <a:t>myCurrentFigure</a:t>
            </a:r>
            <a:r>
              <a:rPr lang="en-US" sz="1000" dirty="0" smtClean="0">
                <a:latin typeface="Courier New" pitchFamily="49" charset="0"/>
                <a:cs typeface="Courier New" pitchFamily="49" charset="0"/>
              </a:rPr>
              <a:t>;</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SimpledrawPanel2(</a:t>
            </a:r>
            <a:r>
              <a:rPr lang="en-US" sz="1000" dirty="0" err="1" smtClean="0">
                <a:latin typeface="Courier New" pitchFamily="49" charset="0"/>
                <a:cs typeface="Courier New" pitchFamily="49" charset="0"/>
              </a:rPr>
              <a:t>Figure.Type</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figureMode</a:t>
            </a:r>
            <a:r>
              <a:rPr lang="en-US" sz="1000" dirty="0" smtClean="0">
                <a:latin typeface="Courier New" pitchFamily="49" charset="0"/>
                <a:cs typeface="Courier New" pitchFamily="49" charset="0"/>
              </a:rPr>
              <a:t>, Color </a:t>
            </a:r>
            <a:r>
              <a:rPr lang="en-US" sz="1000" dirty="0" err="1" smtClean="0">
                <a:latin typeface="Courier New" pitchFamily="49" charset="0"/>
                <a:cs typeface="Courier New" pitchFamily="49" charset="0"/>
              </a:rPr>
              <a:t>colorMode</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boolean</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filledMode</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throws Exception {</a:t>
            </a:r>
          </a:p>
          <a:p>
            <a:r>
              <a:rPr lang="en-US" sz="1000"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myFigures</a:t>
            </a:r>
            <a:r>
              <a:rPr lang="en-US" sz="1000" b="1" dirty="0" smtClean="0">
                <a:latin typeface="Courier New" pitchFamily="49" charset="0"/>
                <a:cs typeface="Courier New" pitchFamily="49" charset="0"/>
              </a:rPr>
              <a:t> = new </a:t>
            </a:r>
            <a:r>
              <a:rPr lang="en-US" sz="1000" b="1" dirty="0" err="1" smtClean="0">
                <a:latin typeface="Courier New" pitchFamily="49" charset="0"/>
                <a:cs typeface="Courier New" pitchFamily="49" charset="0"/>
              </a:rPr>
              <a:t>ArrayList</a:t>
            </a:r>
            <a:r>
              <a:rPr lang="en-US" sz="1000" b="1" dirty="0" smtClean="0">
                <a:latin typeface="Courier New" pitchFamily="49" charset="0"/>
                <a:cs typeface="Courier New" pitchFamily="49" charset="0"/>
              </a:rPr>
              <a:t>&lt;Figure&gt;();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myFigureMode</a:t>
            </a:r>
            <a:r>
              <a:rPr lang="en-US" sz="1000" dirty="0" smtClean="0">
                <a:latin typeface="Courier New" pitchFamily="49" charset="0"/>
                <a:cs typeface="Courier New" pitchFamily="49" charset="0"/>
              </a:rPr>
              <a:t> = </a:t>
            </a:r>
            <a:r>
              <a:rPr lang="en-US" sz="1000" dirty="0" err="1" smtClean="0">
                <a:latin typeface="Courier New" pitchFamily="49" charset="0"/>
                <a:cs typeface="Courier New" pitchFamily="49" charset="0"/>
              </a:rPr>
              <a:t>Figure.Type.</a:t>
            </a:r>
            <a:r>
              <a:rPr lang="en-US" sz="1000" i="1" dirty="0" err="1" smtClean="0">
                <a:latin typeface="Courier New" pitchFamily="49" charset="0"/>
                <a:cs typeface="Courier New" pitchFamily="49" charset="0"/>
              </a:rPr>
              <a:t>RECTANGLE</a:t>
            </a:r>
            <a:r>
              <a:rPr lang="en-US" sz="1000" i="1"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setColorMode</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colorMode</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myFilledMode</a:t>
            </a:r>
            <a:r>
              <a:rPr lang="en-US" sz="1000" dirty="0" smtClean="0">
                <a:latin typeface="Courier New" pitchFamily="49" charset="0"/>
                <a:cs typeface="Courier New" pitchFamily="49" charset="0"/>
              </a:rPr>
              <a:t> = </a:t>
            </a:r>
            <a:r>
              <a:rPr lang="en-US" sz="1000" dirty="0" err="1" smtClean="0">
                <a:latin typeface="Courier New" pitchFamily="49" charset="0"/>
                <a:cs typeface="Courier New" pitchFamily="49" charset="0"/>
              </a:rPr>
              <a:t>filledMode</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void </a:t>
            </a:r>
            <a:r>
              <a:rPr lang="en-US" sz="1000" dirty="0" err="1" smtClean="0">
                <a:latin typeface="Courier New" pitchFamily="49" charset="0"/>
                <a:cs typeface="Courier New" pitchFamily="49" charset="0"/>
              </a:rPr>
              <a:t>setFigureMode</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Figure.Type</a:t>
            </a:r>
            <a:r>
              <a:rPr lang="en-US" sz="1000" dirty="0" smtClean="0">
                <a:latin typeface="Courier New" pitchFamily="49" charset="0"/>
                <a:cs typeface="Courier New" pitchFamily="49" charset="0"/>
              </a:rPr>
              <a:t> mode)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myFigureMode</a:t>
            </a:r>
            <a:r>
              <a:rPr lang="en-US" sz="1000" dirty="0" smtClean="0">
                <a:latin typeface="Courier New" pitchFamily="49" charset="0"/>
                <a:cs typeface="Courier New" pitchFamily="49" charset="0"/>
              </a:rPr>
              <a:t> = mode;</a:t>
            </a: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 Processing colors are integers.</a:t>
            </a:r>
          </a:p>
          <a:p>
            <a:r>
              <a:rPr lang="en-US" sz="1000" dirty="0" smtClean="0">
                <a:latin typeface="Courier New" pitchFamily="49" charset="0"/>
                <a:cs typeface="Courier New" pitchFamily="49" charset="0"/>
              </a:rPr>
              <a:t>  public void </a:t>
            </a:r>
            <a:r>
              <a:rPr lang="en-US" sz="1000" dirty="0" err="1" smtClean="0">
                <a:latin typeface="Courier New" pitchFamily="49" charset="0"/>
                <a:cs typeface="Courier New" pitchFamily="49" charset="0"/>
              </a:rPr>
              <a:t>setColorMode</a:t>
            </a:r>
            <a:r>
              <a:rPr lang="en-US" sz="1000" dirty="0" smtClean="0">
                <a:latin typeface="Courier New" pitchFamily="49" charset="0"/>
                <a:cs typeface="Courier New" pitchFamily="49" charset="0"/>
              </a:rPr>
              <a:t>(Color </a:t>
            </a:r>
            <a:r>
              <a:rPr lang="en-US" sz="1000" dirty="0" err="1" smtClean="0">
                <a:latin typeface="Courier New" pitchFamily="49" charset="0"/>
                <a:cs typeface="Courier New" pitchFamily="49" charset="0"/>
              </a:rPr>
              <a:t>color</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if (color == </a:t>
            </a:r>
            <a:r>
              <a:rPr lang="en-US" sz="1000" dirty="0" err="1" smtClean="0">
                <a:latin typeface="Courier New" pitchFamily="49" charset="0"/>
                <a:cs typeface="Courier New" pitchFamily="49" charset="0"/>
              </a:rPr>
              <a:t>Color.</a:t>
            </a:r>
            <a:r>
              <a:rPr lang="en-US" sz="1000" i="1" dirty="0" err="1" smtClean="0">
                <a:latin typeface="Courier New" pitchFamily="49" charset="0"/>
                <a:cs typeface="Courier New" pitchFamily="49" charset="0"/>
              </a:rPr>
              <a:t>RED</a:t>
            </a:r>
            <a:r>
              <a:rPr lang="en-US" sz="1000" i="1"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myColorMode</a:t>
            </a:r>
            <a:r>
              <a:rPr lang="en-US" sz="1000" dirty="0" smtClean="0">
                <a:latin typeface="Courier New" pitchFamily="49" charset="0"/>
                <a:cs typeface="Courier New" pitchFamily="49" charset="0"/>
              </a:rPr>
              <a:t> = color(255, 0, 0);</a:t>
            </a:r>
          </a:p>
          <a:p>
            <a:r>
              <a:rPr lang="en-US" sz="1000" dirty="0" smtClean="0">
                <a:latin typeface="Courier New" pitchFamily="49" charset="0"/>
                <a:cs typeface="Courier New" pitchFamily="49" charset="0"/>
              </a:rPr>
              <a:t>    } else if (color == </a:t>
            </a:r>
            <a:r>
              <a:rPr lang="en-US" sz="1000" dirty="0" err="1" smtClean="0">
                <a:latin typeface="Courier New" pitchFamily="49" charset="0"/>
                <a:cs typeface="Courier New" pitchFamily="49" charset="0"/>
              </a:rPr>
              <a:t>Color.</a:t>
            </a:r>
            <a:r>
              <a:rPr lang="en-US" sz="1000" i="1" dirty="0" err="1" smtClean="0">
                <a:latin typeface="Courier New" pitchFamily="49" charset="0"/>
                <a:cs typeface="Courier New" pitchFamily="49" charset="0"/>
              </a:rPr>
              <a:t>GREEN</a:t>
            </a:r>
            <a:r>
              <a:rPr lang="en-US" sz="1000" i="1"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myColorMode</a:t>
            </a:r>
            <a:r>
              <a:rPr lang="en-US" sz="1000" dirty="0" smtClean="0">
                <a:latin typeface="Courier New" pitchFamily="49" charset="0"/>
                <a:cs typeface="Courier New" pitchFamily="49" charset="0"/>
              </a:rPr>
              <a:t> = color(0, 255, 0);</a:t>
            </a:r>
          </a:p>
          <a:p>
            <a:r>
              <a:rPr lang="en-US" sz="1000" dirty="0" smtClean="0">
                <a:latin typeface="Courier New" pitchFamily="49" charset="0"/>
                <a:cs typeface="Courier New" pitchFamily="49" charset="0"/>
              </a:rPr>
              <a:t>    } else if (color == </a:t>
            </a:r>
            <a:r>
              <a:rPr lang="en-US" sz="1000" dirty="0" err="1" smtClean="0">
                <a:latin typeface="Courier New" pitchFamily="49" charset="0"/>
                <a:cs typeface="Courier New" pitchFamily="49" charset="0"/>
              </a:rPr>
              <a:t>Color.</a:t>
            </a:r>
            <a:r>
              <a:rPr lang="en-US" sz="1000" i="1" dirty="0" err="1" smtClean="0">
                <a:latin typeface="Courier New" pitchFamily="49" charset="0"/>
                <a:cs typeface="Courier New" pitchFamily="49" charset="0"/>
              </a:rPr>
              <a:t>BLUE</a:t>
            </a:r>
            <a:r>
              <a:rPr lang="en-US" sz="1000" i="1"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myColorMode</a:t>
            </a:r>
            <a:r>
              <a:rPr lang="en-US" sz="1000" dirty="0" smtClean="0">
                <a:latin typeface="Courier New" pitchFamily="49" charset="0"/>
                <a:cs typeface="Courier New" pitchFamily="49" charset="0"/>
              </a:rPr>
              <a:t> = color(0, 0, 255);</a:t>
            </a:r>
          </a:p>
          <a:p>
            <a:r>
              <a:rPr lang="en-US" sz="1000" dirty="0" smtClean="0">
                <a:latin typeface="Courier New" pitchFamily="49" charset="0"/>
                <a:cs typeface="Courier New" pitchFamily="49" charset="0"/>
              </a:rPr>
              <a:t>    } else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myColorMode</a:t>
            </a:r>
            <a:r>
              <a:rPr lang="en-US" sz="1000" dirty="0" smtClean="0">
                <a:latin typeface="Courier New" pitchFamily="49" charset="0"/>
                <a:cs typeface="Courier New" pitchFamily="49" charset="0"/>
              </a:rPr>
              <a:t> = color(0);</a:t>
            </a:r>
          </a:p>
          <a:p>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void </a:t>
            </a:r>
            <a:r>
              <a:rPr lang="en-US" sz="1000" dirty="0" err="1" smtClean="0">
                <a:latin typeface="Courier New" pitchFamily="49" charset="0"/>
                <a:cs typeface="Courier New" pitchFamily="49" charset="0"/>
              </a:rPr>
              <a:t>setFilledMode</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boolean</a:t>
            </a:r>
            <a:r>
              <a:rPr lang="en-US" sz="1000" dirty="0" smtClean="0">
                <a:latin typeface="Courier New" pitchFamily="49" charset="0"/>
                <a:cs typeface="Courier New" pitchFamily="49" charset="0"/>
              </a:rPr>
              <a:t> mode)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myFilledMode</a:t>
            </a:r>
            <a:r>
              <a:rPr lang="en-US" sz="1000" dirty="0" smtClean="0">
                <a:latin typeface="Courier New" pitchFamily="49" charset="0"/>
                <a:cs typeface="Courier New" pitchFamily="49" charset="0"/>
              </a:rPr>
              <a:t> = mode;</a:t>
            </a: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void refresh() {</a:t>
            </a:r>
          </a:p>
          <a:p>
            <a:r>
              <a:rPr lang="en-US" sz="1000" b="1" dirty="0" smtClean="0">
                <a:latin typeface="Courier New" pitchFamily="49" charset="0"/>
                <a:cs typeface="Courier New" pitchFamily="49" charset="0"/>
              </a:rPr>
              <a:t>    for (</a:t>
            </a:r>
            <a:r>
              <a:rPr lang="en-US" sz="1000" b="1" dirty="0" err="1" smtClean="0">
                <a:latin typeface="Courier New" pitchFamily="49" charset="0"/>
                <a:cs typeface="Courier New" pitchFamily="49" charset="0"/>
              </a:rPr>
              <a:t>int</a:t>
            </a:r>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i</a:t>
            </a:r>
            <a:r>
              <a:rPr lang="en-US" sz="1000" b="1" dirty="0" smtClean="0">
                <a:latin typeface="Courier New" pitchFamily="49" charset="0"/>
                <a:cs typeface="Courier New" pitchFamily="49" charset="0"/>
              </a:rPr>
              <a:t> = 0; </a:t>
            </a:r>
            <a:r>
              <a:rPr lang="en-US" sz="1000" b="1" dirty="0" err="1" smtClean="0">
                <a:latin typeface="Courier New" pitchFamily="49" charset="0"/>
                <a:cs typeface="Courier New" pitchFamily="49" charset="0"/>
              </a:rPr>
              <a:t>i</a:t>
            </a:r>
            <a:r>
              <a:rPr lang="en-US" sz="1000" b="1" dirty="0" smtClean="0">
                <a:latin typeface="Courier New" pitchFamily="49" charset="0"/>
                <a:cs typeface="Courier New" pitchFamily="49" charset="0"/>
              </a:rPr>
              <a:t> &lt; </a:t>
            </a:r>
            <a:r>
              <a:rPr lang="en-US" sz="1000" b="1" dirty="0" err="1" smtClean="0">
                <a:latin typeface="Courier New" pitchFamily="49" charset="0"/>
                <a:cs typeface="Courier New" pitchFamily="49" charset="0"/>
              </a:rPr>
              <a:t>myFigures.size</a:t>
            </a:r>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i</a:t>
            </a:r>
            <a:r>
              <a:rPr lang="en-US" sz="1000" b="1" dirty="0" smtClean="0">
                <a:latin typeface="Courier New" pitchFamily="49" charset="0"/>
                <a:cs typeface="Courier New" pitchFamily="49" charset="0"/>
              </a:rPr>
              <a:t>++) {</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myFigures.get</a:t>
            </a:r>
            <a:r>
              <a:rPr lang="en-US" sz="1000" b="1" dirty="0" smtClean="0">
                <a:latin typeface="Courier New" pitchFamily="49" charset="0"/>
                <a:cs typeface="Courier New" pitchFamily="49" charset="0"/>
              </a:rPr>
              <a:t>(</a:t>
            </a:r>
            <a:r>
              <a:rPr lang="en-US" sz="1000" b="1" dirty="0" err="1" smtClean="0">
                <a:latin typeface="Courier New" pitchFamily="49" charset="0"/>
                <a:cs typeface="Courier New" pitchFamily="49" charset="0"/>
              </a:rPr>
              <a:t>i</a:t>
            </a:r>
            <a:r>
              <a:rPr lang="en-US" sz="1000" b="1" dirty="0" smtClean="0">
                <a:latin typeface="Courier New" pitchFamily="49" charset="0"/>
                <a:cs typeface="Courier New" pitchFamily="49" charset="0"/>
              </a:rPr>
              <a:t>).render(this);</a:t>
            </a:r>
          </a:p>
          <a:p>
            <a:r>
              <a:rPr lang="en-US" sz="1000" b="1"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void setup() {</a:t>
            </a:r>
          </a:p>
          <a:p>
            <a:r>
              <a:rPr lang="en-US" sz="1000" dirty="0" smtClean="0">
                <a:latin typeface="Courier New" pitchFamily="49" charset="0"/>
                <a:cs typeface="Courier New" pitchFamily="49" charset="0"/>
              </a:rPr>
              <a:t>    size(600, 400);</a:t>
            </a:r>
          </a:p>
          <a:p>
            <a:r>
              <a:rPr lang="en-US" sz="1000" dirty="0" smtClean="0">
                <a:latin typeface="Courier New" pitchFamily="49" charset="0"/>
                <a:cs typeface="Courier New" pitchFamily="49" charset="0"/>
              </a:rPr>
              <a:t>    background(BACKGROUND_COLOR);</a:t>
            </a: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void draw() {</a:t>
            </a:r>
          </a:p>
          <a:p>
            <a:r>
              <a:rPr lang="en-US" sz="1000" dirty="0" smtClean="0">
                <a:latin typeface="Courier New" pitchFamily="49" charset="0"/>
                <a:cs typeface="Courier New" pitchFamily="49" charset="0"/>
              </a:rPr>
              <a:t>    // draw() must run to handle Processing mouse interaction.</a:t>
            </a:r>
          </a:p>
          <a:p>
            <a:r>
              <a:rPr lang="en-US" sz="1000" dirty="0" smtClean="0">
                <a:latin typeface="Courier New" pitchFamily="49" charset="0"/>
                <a:cs typeface="Courier New" pitchFamily="49" charset="0"/>
              </a:rPr>
              <a:t>  }</a:t>
            </a:r>
          </a:p>
        </p:txBody>
      </p:sp>
      <p:grpSp>
        <p:nvGrpSpPr>
          <p:cNvPr id="4" name="Group 3"/>
          <p:cNvGrpSpPr/>
          <p:nvPr/>
        </p:nvGrpSpPr>
        <p:grpSpPr>
          <a:xfrm>
            <a:off x="8668126" y="478277"/>
            <a:ext cx="436418" cy="1104559"/>
            <a:chOff x="8534400" y="928256"/>
            <a:chExt cx="436418" cy="1104559"/>
          </a:xfrm>
        </p:grpSpPr>
        <p:sp>
          <p:nvSpPr>
            <p:cNvPr id="5" name="TextBox 4"/>
            <p:cNvSpPr txBox="1"/>
            <p:nvPr/>
          </p:nvSpPr>
          <p:spPr>
            <a:xfrm rot="16200000">
              <a:off x="8260333" y="1378629"/>
              <a:ext cx="1000595" cy="307777"/>
            </a:xfrm>
            <a:prstGeom prst="rect">
              <a:avLst/>
            </a:prstGeom>
            <a:noFill/>
          </p:spPr>
          <p:txBody>
            <a:bodyPr wrap="none" rtlCol="0">
              <a:spAutoFit/>
            </a:bodyPr>
            <a:lstStyle/>
            <a:p>
              <a:r>
                <a:rPr lang="en-US" sz="1400" dirty="0" smtClean="0">
                  <a:solidFill>
                    <a:schemeClr val="accent1">
                      <a:lumMod val="75000"/>
                    </a:schemeClr>
                  </a:solidFill>
                </a:rPr>
                <a:t>Continued</a:t>
              </a:r>
              <a:endParaRPr lang="en-US" sz="1400" dirty="0">
                <a:solidFill>
                  <a:schemeClr val="accent1">
                    <a:lumMod val="75000"/>
                  </a:schemeClr>
                </a:solidFill>
              </a:endParaRPr>
            </a:p>
          </p:txBody>
        </p:sp>
        <p:sp>
          <p:nvSpPr>
            <p:cNvPr id="6" name="Down Arrow 5"/>
            <p:cNvSpPr/>
            <p:nvPr/>
          </p:nvSpPr>
          <p:spPr bwMode="auto">
            <a:xfrm rot="10800000">
              <a:off x="8534400" y="928256"/>
              <a:ext cx="436418" cy="1039091"/>
            </a:xfrm>
            <a:prstGeom prst="downArrow">
              <a:avLst/>
            </a:prstGeom>
            <a:solidFill>
              <a:schemeClr val="accent1">
                <a:lumMod val="60000"/>
                <a:lumOff val="40000"/>
                <a:alpha val="17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gr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32</a:t>
            </a:fld>
            <a:endParaRPr lang="en-US"/>
          </a:p>
        </p:txBody>
      </p:sp>
      <p:sp>
        <p:nvSpPr>
          <p:cNvPr id="8" name="Rectangle 7"/>
          <p:cNvSpPr/>
          <p:nvPr/>
        </p:nvSpPr>
        <p:spPr>
          <a:xfrm rot="16200000">
            <a:off x="-718501" y="716269"/>
            <a:ext cx="6757074" cy="5324535"/>
          </a:xfrm>
          <a:prstGeom prst="rect">
            <a:avLst/>
          </a:prstGeom>
        </p:spPr>
        <p:txBody>
          <a:bodyPr wrap="square">
            <a:spAutoFit/>
          </a:bodyPr>
          <a:lstStyle/>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void </a:t>
            </a:r>
            <a:r>
              <a:rPr lang="en-US" sz="1000" dirty="0" err="1" smtClean="0">
                <a:latin typeface="Courier New" pitchFamily="49" charset="0"/>
                <a:cs typeface="Courier New" pitchFamily="49" charset="0"/>
              </a:rPr>
              <a:t>mousePressed</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switch (</a:t>
            </a:r>
            <a:r>
              <a:rPr lang="en-US" sz="1000" dirty="0" err="1" smtClean="0">
                <a:latin typeface="Courier New" pitchFamily="49" charset="0"/>
                <a:cs typeface="Courier New" pitchFamily="49" charset="0"/>
              </a:rPr>
              <a:t>myFigureMode</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case </a:t>
            </a:r>
            <a:r>
              <a:rPr lang="en-US" sz="1000" i="1" dirty="0" smtClean="0">
                <a:latin typeface="Courier New" pitchFamily="49" charset="0"/>
                <a:cs typeface="Courier New" pitchFamily="49" charset="0"/>
              </a:rPr>
              <a:t>RECTANGLE:</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myCurrentFigure</a:t>
            </a:r>
            <a:r>
              <a:rPr lang="en-US" sz="1000" dirty="0" smtClean="0">
                <a:latin typeface="Courier New" pitchFamily="49" charset="0"/>
                <a:cs typeface="Courier New" pitchFamily="49" charset="0"/>
              </a:rPr>
              <a:t> = </a:t>
            </a:r>
            <a:r>
              <a:rPr lang="en-US" sz="1000" b="1" dirty="0" smtClean="0">
                <a:latin typeface="Courier New" pitchFamily="49" charset="0"/>
                <a:cs typeface="Courier New" pitchFamily="49" charset="0"/>
              </a:rPr>
              <a:t>new Rectangle(new Point(</a:t>
            </a:r>
            <a:r>
              <a:rPr lang="en-US" sz="1000" b="1" dirty="0" err="1" smtClean="0">
                <a:latin typeface="Courier New" pitchFamily="49" charset="0"/>
                <a:cs typeface="Courier New" pitchFamily="49" charset="0"/>
              </a:rPr>
              <a:t>mouseX</a:t>
            </a:r>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mouseY</a:t>
            </a:r>
            <a:r>
              <a:rPr lang="en-US" sz="1000" b="1" dirty="0" smtClean="0">
                <a:latin typeface="Courier New" pitchFamily="49" charset="0"/>
                <a:cs typeface="Courier New" pitchFamily="49" charset="0"/>
              </a:rPr>
              <a:t>), </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myColorMode</a:t>
            </a:r>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myFilledMode</a:t>
            </a:r>
            <a:r>
              <a:rPr lang="en-US" sz="1000" b="1"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break;</a:t>
            </a:r>
          </a:p>
          <a:p>
            <a:r>
              <a:rPr lang="en-US" sz="1000" dirty="0" smtClean="0">
                <a:latin typeface="Courier New" pitchFamily="49" charset="0"/>
                <a:cs typeface="Courier New" pitchFamily="49" charset="0"/>
              </a:rPr>
              <a:t>    case </a:t>
            </a:r>
            <a:r>
              <a:rPr lang="en-US" sz="1000" i="1" dirty="0" smtClean="0">
                <a:latin typeface="Courier New" pitchFamily="49" charset="0"/>
                <a:cs typeface="Courier New" pitchFamily="49" charset="0"/>
              </a:rPr>
              <a:t>ELLIPSE:</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myCurrentFigure</a:t>
            </a:r>
            <a:r>
              <a:rPr lang="en-US" sz="1000" dirty="0" smtClean="0">
                <a:latin typeface="Courier New" pitchFamily="49" charset="0"/>
                <a:cs typeface="Courier New" pitchFamily="49" charset="0"/>
              </a:rPr>
              <a:t> = </a:t>
            </a:r>
            <a:r>
              <a:rPr lang="en-US" sz="1000" b="1" dirty="0" smtClean="0">
                <a:latin typeface="Courier New" pitchFamily="49" charset="0"/>
                <a:cs typeface="Courier New" pitchFamily="49" charset="0"/>
              </a:rPr>
              <a:t>new Ellipse(new Point(</a:t>
            </a:r>
            <a:r>
              <a:rPr lang="en-US" sz="1000" b="1" dirty="0" err="1" smtClean="0">
                <a:latin typeface="Courier New" pitchFamily="49" charset="0"/>
                <a:cs typeface="Courier New" pitchFamily="49" charset="0"/>
              </a:rPr>
              <a:t>mouseX</a:t>
            </a:r>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mouseY</a:t>
            </a:r>
            <a:r>
              <a:rPr lang="en-US" sz="1000" b="1" dirty="0" smtClean="0">
                <a:latin typeface="Courier New" pitchFamily="49" charset="0"/>
                <a:cs typeface="Courier New" pitchFamily="49" charset="0"/>
              </a:rPr>
              <a:t>), </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myColorMode</a:t>
            </a:r>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myFilledMode</a:t>
            </a:r>
            <a:r>
              <a:rPr lang="en-US" sz="1000" b="1"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break;</a:t>
            </a:r>
          </a:p>
          <a:p>
            <a:r>
              <a:rPr lang="en-US" sz="1000" dirty="0" smtClean="0">
                <a:latin typeface="Courier New" pitchFamily="49" charset="0"/>
                <a:cs typeface="Courier New" pitchFamily="49" charset="0"/>
              </a:rPr>
              <a:t>    case </a:t>
            </a:r>
            <a:r>
              <a:rPr lang="en-US" sz="1000" i="1" dirty="0" smtClean="0">
                <a:latin typeface="Courier New" pitchFamily="49" charset="0"/>
                <a:cs typeface="Courier New" pitchFamily="49" charset="0"/>
              </a:rPr>
              <a:t>DOODLE:</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myCurrentFigure</a:t>
            </a:r>
            <a:r>
              <a:rPr lang="en-US" sz="1000" dirty="0" smtClean="0">
                <a:latin typeface="Courier New" pitchFamily="49" charset="0"/>
                <a:cs typeface="Courier New" pitchFamily="49" charset="0"/>
              </a:rPr>
              <a:t> = </a:t>
            </a:r>
            <a:r>
              <a:rPr lang="en-US" sz="1000" b="1" dirty="0" smtClean="0">
                <a:latin typeface="Courier New" pitchFamily="49" charset="0"/>
                <a:cs typeface="Courier New" pitchFamily="49" charset="0"/>
              </a:rPr>
              <a:t>new Doodle(new Point(</a:t>
            </a:r>
            <a:r>
              <a:rPr lang="en-US" sz="1000" b="1" dirty="0" err="1" smtClean="0">
                <a:latin typeface="Courier New" pitchFamily="49" charset="0"/>
                <a:cs typeface="Courier New" pitchFamily="49" charset="0"/>
              </a:rPr>
              <a:t>mouseX</a:t>
            </a:r>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mouseY</a:t>
            </a:r>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myColorMode</a:t>
            </a:r>
            <a:r>
              <a:rPr lang="en-US" sz="1000" b="1"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break;</a:t>
            </a:r>
          </a:p>
          <a:p>
            <a:r>
              <a:rPr lang="en-US" sz="1000" dirty="0" smtClean="0">
                <a:latin typeface="Courier New" pitchFamily="49" charset="0"/>
                <a:cs typeface="Courier New" pitchFamily="49" charset="0"/>
              </a:rPr>
              <a:t>    case </a:t>
            </a:r>
            <a:r>
              <a:rPr lang="en-US" sz="1000" i="1" dirty="0" smtClean="0">
                <a:latin typeface="Courier New" pitchFamily="49" charset="0"/>
                <a:cs typeface="Courier New" pitchFamily="49" charset="0"/>
              </a:rPr>
              <a:t>LINE:</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myCurrentFigure</a:t>
            </a:r>
            <a:r>
              <a:rPr lang="en-US" sz="1000" dirty="0" smtClean="0">
                <a:latin typeface="Courier New" pitchFamily="49" charset="0"/>
                <a:cs typeface="Courier New" pitchFamily="49" charset="0"/>
              </a:rPr>
              <a:t> = </a:t>
            </a:r>
            <a:r>
              <a:rPr lang="en-US" sz="1000" b="1" dirty="0" smtClean="0">
                <a:latin typeface="Courier New" pitchFamily="49" charset="0"/>
                <a:cs typeface="Courier New" pitchFamily="49" charset="0"/>
              </a:rPr>
              <a:t>new Line(new Point(</a:t>
            </a:r>
            <a:r>
              <a:rPr lang="en-US" sz="1000" b="1" dirty="0" err="1" smtClean="0">
                <a:latin typeface="Courier New" pitchFamily="49" charset="0"/>
                <a:cs typeface="Courier New" pitchFamily="49" charset="0"/>
              </a:rPr>
              <a:t>mouseX</a:t>
            </a:r>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mouseY</a:t>
            </a:r>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myColorMode</a:t>
            </a:r>
            <a:r>
              <a:rPr lang="en-US" sz="1000" b="1"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break;</a:t>
            </a:r>
          </a:p>
          <a:p>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b="1" dirty="0" smtClean="0">
                <a:latin typeface="Courier New" pitchFamily="49" charset="0"/>
                <a:cs typeface="Courier New" pitchFamily="49" charset="0"/>
              </a:rPr>
              <a:t>  </a:t>
            </a:r>
            <a:r>
              <a:rPr lang="en-US" sz="1000" dirty="0" smtClean="0">
                <a:latin typeface="Courier New" pitchFamily="49" charset="0"/>
                <a:cs typeface="Courier New" pitchFamily="49" charset="0"/>
              </a:rPr>
              <a:t>public void </a:t>
            </a:r>
            <a:r>
              <a:rPr lang="en-US" sz="1000" dirty="0" err="1" smtClean="0">
                <a:latin typeface="Courier New" pitchFamily="49" charset="0"/>
                <a:cs typeface="Courier New" pitchFamily="49" charset="0"/>
              </a:rPr>
              <a:t>mouseDragged</a:t>
            </a:r>
            <a:r>
              <a:rPr lang="en-US" sz="1000" dirty="0" smtClean="0">
                <a:latin typeface="Courier New" pitchFamily="49" charset="0"/>
                <a:cs typeface="Courier New" pitchFamily="49" charset="0"/>
              </a:rPr>
              <a:t>() {</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int</a:t>
            </a:r>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figureColor</a:t>
            </a:r>
            <a:r>
              <a:rPr lang="en-US" sz="1000" b="1" dirty="0" smtClean="0">
                <a:latin typeface="Courier New" pitchFamily="49" charset="0"/>
                <a:cs typeface="Courier New" pitchFamily="49" charset="0"/>
              </a:rPr>
              <a:t> = </a:t>
            </a:r>
            <a:r>
              <a:rPr lang="en-US" sz="1000" b="1" dirty="0" err="1" smtClean="0">
                <a:latin typeface="Courier New" pitchFamily="49" charset="0"/>
                <a:cs typeface="Courier New" pitchFamily="49" charset="0"/>
              </a:rPr>
              <a:t>myCurrentFigure.getColor</a:t>
            </a:r>
            <a:r>
              <a:rPr lang="en-US" sz="1000" b="1"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myCurrentFigure.setColor</a:t>
            </a:r>
            <a:r>
              <a:rPr lang="en-US" sz="1000" dirty="0" smtClean="0">
                <a:latin typeface="Courier New" pitchFamily="49" charset="0"/>
                <a:cs typeface="Courier New" pitchFamily="49" charset="0"/>
              </a:rPr>
              <a:t>(BACKGROUND_COLOR);</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myCurrentFigure.render</a:t>
            </a:r>
            <a:r>
              <a:rPr lang="en-US" sz="1000" dirty="0" smtClean="0">
                <a:latin typeface="Courier New" pitchFamily="49" charset="0"/>
                <a:cs typeface="Courier New" pitchFamily="49" charset="0"/>
              </a:rPr>
              <a:t>(</a:t>
            </a:r>
            <a:r>
              <a:rPr lang="en-US" sz="1000" b="1" dirty="0" smtClean="0">
                <a:latin typeface="Courier New" pitchFamily="49" charset="0"/>
                <a:cs typeface="Courier New" pitchFamily="49" charset="0"/>
              </a:rPr>
              <a:t>this);</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myCurrentFigure.setColor</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figureColor</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myCurrentFigure.updatePoint</a:t>
            </a:r>
            <a:r>
              <a:rPr lang="en-US" sz="1000" b="1" dirty="0" smtClean="0">
                <a:latin typeface="Courier New" pitchFamily="49" charset="0"/>
                <a:cs typeface="Courier New" pitchFamily="49" charset="0"/>
              </a:rPr>
              <a:t>(new Point(</a:t>
            </a:r>
            <a:r>
              <a:rPr lang="en-US" sz="1000" b="1" dirty="0" err="1" smtClean="0">
                <a:latin typeface="Courier New" pitchFamily="49" charset="0"/>
                <a:cs typeface="Courier New" pitchFamily="49" charset="0"/>
              </a:rPr>
              <a:t>mouseX</a:t>
            </a:r>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mouseY</a:t>
            </a:r>
            <a:r>
              <a:rPr lang="en-US" sz="1000" b="1"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myCurrentFigure.render</a:t>
            </a:r>
            <a:r>
              <a:rPr lang="en-US" sz="1000" b="1" dirty="0" smtClean="0">
                <a:latin typeface="Courier New" pitchFamily="49" charset="0"/>
                <a:cs typeface="Courier New" pitchFamily="49" charset="0"/>
              </a:rPr>
              <a:t>(this);</a:t>
            </a: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b="1" dirty="0" smtClean="0">
                <a:latin typeface="Courier New" pitchFamily="49" charset="0"/>
                <a:cs typeface="Courier New" pitchFamily="49" charset="0"/>
              </a:rPr>
              <a:t>  public void </a:t>
            </a:r>
            <a:r>
              <a:rPr lang="en-US" sz="1000" b="1" dirty="0" err="1" smtClean="0">
                <a:latin typeface="Courier New" pitchFamily="49" charset="0"/>
                <a:cs typeface="Courier New" pitchFamily="49" charset="0"/>
              </a:rPr>
              <a:t>mouseReleased</a:t>
            </a:r>
            <a:r>
              <a:rPr lang="en-US" sz="1000" b="1" dirty="0" smtClean="0">
                <a:latin typeface="Courier New" pitchFamily="49" charset="0"/>
                <a:cs typeface="Courier New" pitchFamily="49" charset="0"/>
              </a:rPr>
              <a:t>() {</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myFigures.add</a:t>
            </a:r>
            <a:r>
              <a:rPr lang="en-US" sz="1000" b="1" dirty="0" smtClean="0">
                <a:latin typeface="Courier New" pitchFamily="49" charset="0"/>
                <a:cs typeface="Courier New" pitchFamily="49" charset="0"/>
              </a:rPr>
              <a:t>(</a:t>
            </a:r>
            <a:r>
              <a:rPr lang="en-US" sz="1000" b="1" dirty="0" err="1" smtClean="0">
                <a:latin typeface="Courier New" pitchFamily="49" charset="0"/>
                <a:cs typeface="Courier New" pitchFamily="49" charset="0"/>
              </a:rPr>
              <a:t>myCurrentFigure</a:t>
            </a:r>
            <a:r>
              <a:rPr lang="en-US" sz="1000" b="1"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p:txBody>
          <a:bodyPr/>
          <a:lstStyle/>
          <a:p>
            <a:fld id="{F315E125-ADB5-4B86-BD85-D7DA883E5B6A}" type="slidenum">
              <a:rPr lang="en-US" smtClean="0"/>
              <a:pPr/>
              <a:t>33</a:t>
            </a:fld>
            <a:endParaRPr lang="en-US" smtClean="0"/>
          </a:p>
        </p:txBody>
      </p:sp>
      <p:sp>
        <p:nvSpPr>
          <p:cNvPr id="26627" name="Rectangle 2"/>
          <p:cNvSpPr>
            <a:spLocks noGrp="1" noChangeArrowheads="1"/>
          </p:cNvSpPr>
          <p:nvPr>
            <p:ph type="title"/>
          </p:nvPr>
        </p:nvSpPr>
        <p:spPr>
          <a:xfrm>
            <a:off x="2286000" y="685800"/>
            <a:ext cx="6294438" cy="1066800"/>
          </a:xfrm>
          <a:noFill/>
        </p:spPr>
        <p:txBody>
          <a:bodyPr/>
          <a:lstStyle/>
          <a:p>
            <a:pPr eaLnBrk="1" hangingPunct="1"/>
            <a:r>
              <a:rPr lang="en-US" smtClean="0">
                <a:latin typeface="Arial Unicode MS" pitchFamily="34" charset="-128"/>
              </a:rPr>
              <a:t>Fredrick P. Brooks </a:t>
            </a:r>
            <a:r>
              <a:rPr lang="en-US" sz="2400" smtClean="0">
                <a:latin typeface="Arial Unicode MS" pitchFamily="34" charset="-128"/>
              </a:rPr>
              <a:t>(1931- )</a:t>
            </a:r>
            <a:br>
              <a:rPr lang="en-US" sz="2400" smtClean="0">
                <a:latin typeface="Arial Unicode MS" pitchFamily="34" charset="-128"/>
              </a:rPr>
            </a:br>
            <a:r>
              <a:rPr lang="en-US" sz="3200" i="1" smtClean="0">
                <a:latin typeface="Arial Unicode MS" pitchFamily="34" charset="-128"/>
              </a:rPr>
              <a:t>The Mythical Man-Month</a:t>
            </a:r>
          </a:p>
        </p:txBody>
      </p:sp>
      <p:pic>
        <p:nvPicPr>
          <p:cNvPr id="26628" name="Picture 3" descr="brooks"/>
          <p:cNvPicPr>
            <a:picLocks noChangeAspect="1" noChangeArrowheads="1"/>
          </p:cNvPicPr>
          <p:nvPr/>
        </p:nvPicPr>
        <p:blipFill>
          <a:blip r:embed="rId3" cstate="print"/>
          <a:srcRect/>
          <a:stretch>
            <a:fillRect/>
          </a:stretch>
        </p:blipFill>
        <p:spPr bwMode="auto">
          <a:xfrm>
            <a:off x="755650" y="457200"/>
            <a:ext cx="1354138" cy="1981200"/>
          </a:xfrm>
          <a:prstGeom prst="rect">
            <a:avLst/>
          </a:prstGeom>
          <a:noFill/>
          <a:ln w="9525">
            <a:noFill/>
            <a:miter lim="800000"/>
            <a:headEnd/>
            <a:tailEnd/>
          </a:ln>
        </p:spPr>
      </p:pic>
      <p:grpSp>
        <p:nvGrpSpPr>
          <p:cNvPr id="2" name="Group 7"/>
          <p:cNvGrpSpPr>
            <a:grpSpLocks/>
          </p:cNvGrpSpPr>
          <p:nvPr/>
        </p:nvGrpSpPr>
        <p:grpSpPr bwMode="auto">
          <a:xfrm>
            <a:off x="8229600" y="457200"/>
            <a:ext cx="825500" cy="1006475"/>
            <a:chOff x="5184" y="96"/>
            <a:chExt cx="520" cy="634"/>
          </a:xfrm>
        </p:grpSpPr>
        <p:pic>
          <p:nvPicPr>
            <p:cNvPr id="26635" name="Picture 8"/>
            <p:cNvPicPr>
              <a:picLocks noChangeAspect="1" noChangeArrowheads="1"/>
            </p:cNvPicPr>
            <p:nvPr/>
          </p:nvPicPr>
          <p:blipFill>
            <a:blip r:embed="rId4" cstate="print"/>
            <a:srcRect/>
            <a:stretch>
              <a:fillRect/>
            </a:stretch>
          </p:blipFill>
          <p:spPr bwMode="auto">
            <a:xfrm>
              <a:off x="5318" y="96"/>
              <a:ext cx="284" cy="432"/>
            </a:xfrm>
            <a:prstGeom prst="rect">
              <a:avLst/>
            </a:prstGeom>
            <a:noFill/>
            <a:ln w="9525">
              <a:noFill/>
              <a:miter lim="800000"/>
              <a:headEnd/>
              <a:tailEnd/>
            </a:ln>
          </p:spPr>
        </p:pic>
        <p:sp>
          <p:nvSpPr>
            <p:cNvPr id="26636" name="Text Box 9"/>
            <p:cNvSpPr txBox="1">
              <a:spLocks noChangeArrowheads="1"/>
            </p:cNvSpPr>
            <p:nvPr/>
          </p:nvSpPr>
          <p:spPr bwMode="auto">
            <a:xfrm>
              <a:off x="5184" y="480"/>
              <a:ext cx="520" cy="250"/>
            </a:xfrm>
            <a:prstGeom prst="rect">
              <a:avLst/>
            </a:prstGeom>
            <a:noFill/>
            <a:ln w="9525">
              <a:noFill/>
              <a:miter lim="800000"/>
              <a:headEnd/>
              <a:tailEnd/>
            </a:ln>
          </p:spPr>
          <p:txBody>
            <a:bodyPr wrap="none">
              <a:spAutoFit/>
            </a:bodyPr>
            <a:lstStyle/>
            <a:p>
              <a:pPr algn="ctr"/>
              <a:r>
                <a:rPr lang="en-US" sz="1000" b="1"/>
                <a:t>What’s the</a:t>
              </a:r>
            </a:p>
            <a:p>
              <a:pPr algn="ctr"/>
              <a:r>
                <a:rPr lang="en-US" sz="1000" b="1"/>
                <a:t>Big Idea</a:t>
              </a:r>
              <a:endParaRPr lang="en-US" sz="2400">
                <a:latin typeface="Times New Roman" pitchFamily="18" charset="0"/>
              </a:endParaRPr>
            </a:p>
          </p:txBody>
        </p:sp>
      </p:grpSp>
      <p:pic>
        <p:nvPicPr>
          <p:cNvPr id="26630" name="Picture 10" descr="mythical-man-month"/>
          <p:cNvPicPr>
            <a:picLocks noChangeAspect="1" noChangeArrowheads="1"/>
          </p:cNvPicPr>
          <p:nvPr/>
        </p:nvPicPr>
        <p:blipFill>
          <a:blip r:embed="rId5" cstate="print"/>
          <a:srcRect/>
          <a:stretch>
            <a:fillRect/>
          </a:stretch>
        </p:blipFill>
        <p:spPr bwMode="auto">
          <a:xfrm>
            <a:off x="3886200" y="2559050"/>
            <a:ext cx="1498600" cy="2209800"/>
          </a:xfrm>
          <a:prstGeom prst="rect">
            <a:avLst/>
          </a:prstGeom>
          <a:noFill/>
          <a:ln w="9525">
            <a:noFill/>
            <a:miter lim="800000"/>
            <a:headEnd/>
            <a:tailEnd/>
          </a:ln>
        </p:spPr>
      </p:pic>
      <p:sp>
        <p:nvSpPr>
          <p:cNvPr id="26631" name="Text Box 11"/>
          <p:cNvSpPr txBox="1">
            <a:spLocks noChangeArrowheads="1"/>
          </p:cNvSpPr>
          <p:nvPr/>
        </p:nvSpPr>
        <p:spPr bwMode="auto">
          <a:xfrm>
            <a:off x="76200" y="2482850"/>
            <a:ext cx="3733800" cy="2287588"/>
          </a:xfrm>
          <a:prstGeom prst="rect">
            <a:avLst/>
          </a:prstGeom>
          <a:noFill/>
          <a:ln w="9525">
            <a:noFill/>
            <a:miter lim="800000"/>
            <a:headEnd/>
            <a:tailEnd/>
          </a:ln>
        </p:spPr>
        <p:txBody>
          <a:bodyPr>
            <a:spAutoFit/>
          </a:bodyPr>
          <a:lstStyle/>
          <a:p>
            <a:pPr algn="r"/>
            <a:r>
              <a:rPr lang="en-US" sz="2800" b="1">
                <a:latin typeface="Arial Unicode MS" pitchFamily="34" charset="-128"/>
              </a:rPr>
              <a:t>Joys of programming</a:t>
            </a:r>
          </a:p>
          <a:p>
            <a:pPr algn="r"/>
            <a:endParaRPr lang="en-US" sz="800" b="1">
              <a:latin typeface="Arial Unicode MS" pitchFamily="34" charset="-128"/>
            </a:endParaRPr>
          </a:p>
          <a:p>
            <a:pPr algn="r"/>
            <a:r>
              <a:rPr lang="en-US" sz="2000">
                <a:latin typeface="Arial Unicode MS" pitchFamily="34" charset="-128"/>
              </a:rPr>
              <a:t>We enjoy designing things because we are created in the image of God.</a:t>
            </a:r>
          </a:p>
          <a:p>
            <a:pPr algn="r"/>
            <a:endParaRPr lang="en-US" sz="800">
              <a:latin typeface="Arial Unicode MS" pitchFamily="34" charset="-128"/>
            </a:endParaRPr>
          </a:p>
          <a:p>
            <a:pPr algn="r"/>
            <a:r>
              <a:rPr lang="en-US" sz="2000">
                <a:latin typeface="Arial Unicode MS" pitchFamily="34" charset="-128"/>
              </a:rPr>
              <a:t>The computer is a powerful and rewarding tool to use.</a:t>
            </a:r>
          </a:p>
        </p:txBody>
      </p:sp>
      <p:sp>
        <p:nvSpPr>
          <p:cNvPr id="26632" name="Text Box 12"/>
          <p:cNvSpPr txBox="1">
            <a:spLocks noChangeArrowheads="1"/>
          </p:cNvSpPr>
          <p:nvPr/>
        </p:nvSpPr>
        <p:spPr bwMode="auto">
          <a:xfrm>
            <a:off x="5410200" y="2482850"/>
            <a:ext cx="3810000" cy="2287588"/>
          </a:xfrm>
          <a:prstGeom prst="rect">
            <a:avLst/>
          </a:prstGeom>
          <a:noFill/>
          <a:ln w="9525">
            <a:noFill/>
            <a:miter lim="800000"/>
            <a:headEnd/>
            <a:tailEnd/>
          </a:ln>
        </p:spPr>
        <p:txBody>
          <a:bodyPr>
            <a:spAutoFit/>
          </a:bodyPr>
          <a:lstStyle/>
          <a:p>
            <a:r>
              <a:rPr lang="en-US" sz="2800" b="1">
                <a:latin typeface="Arial Unicode MS" pitchFamily="34" charset="-128"/>
              </a:rPr>
              <a:t>Woes of programming</a:t>
            </a:r>
          </a:p>
          <a:p>
            <a:endParaRPr lang="en-US" sz="800" b="1">
              <a:latin typeface="Arial Unicode MS" pitchFamily="34" charset="-128"/>
            </a:endParaRPr>
          </a:p>
          <a:p>
            <a:r>
              <a:rPr lang="en-US" sz="2000">
                <a:latin typeface="Arial Unicode MS" pitchFamily="34" charset="-128"/>
              </a:rPr>
              <a:t>The “mindless” details can be excessively tedious.</a:t>
            </a:r>
          </a:p>
          <a:p>
            <a:endParaRPr lang="en-US" sz="800">
              <a:latin typeface="Arial Unicode MS" pitchFamily="34" charset="-128"/>
            </a:endParaRPr>
          </a:p>
          <a:p>
            <a:endParaRPr lang="en-US" sz="2000">
              <a:latin typeface="Arial Unicode MS" pitchFamily="34" charset="-128"/>
            </a:endParaRPr>
          </a:p>
          <a:p>
            <a:r>
              <a:rPr lang="en-US" sz="2000">
                <a:latin typeface="Arial Unicode MS" pitchFamily="34" charset="-128"/>
              </a:rPr>
              <a:t>Products become obsolete too quickly.</a:t>
            </a:r>
          </a:p>
        </p:txBody>
      </p:sp>
      <p:sp>
        <p:nvSpPr>
          <p:cNvPr id="156685" name="Text Box 13"/>
          <p:cNvSpPr txBox="1">
            <a:spLocks noChangeArrowheads="1"/>
          </p:cNvSpPr>
          <p:nvPr/>
        </p:nvSpPr>
        <p:spPr bwMode="auto">
          <a:xfrm>
            <a:off x="533400" y="5180013"/>
            <a:ext cx="8305800" cy="1220787"/>
          </a:xfrm>
          <a:prstGeom prst="rect">
            <a:avLst/>
          </a:prstGeom>
          <a:noFill/>
          <a:ln w="9525">
            <a:noFill/>
            <a:miter lim="800000"/>
            <a:headEnd/>
            <a:tailEnd/>
          </a:ln>
        </p:spPr>
        <p:txBody>
          <a:bodyPr>
            <a:spAutoFit/>
          </a:bodyPr>
          <a:lstStyle/>
          <a:p>
            <a:r>
              <a:rPr lang="en-US" i="1" dirty="0">
                <a:latin typeface="Times New Roman" pitchFamily="18" charset="0"/>
              </a:rPr>
              <a:t>As the child delights in his mud pie, so the adult enjoys building things, especially things of his own design.  I think this delight must be an image of God's delight in making things, a delight shown in the distinctness and newness of each leaf and each snowflake.</a:t>
            </a:r>
          </a:p>
          <a:p>
            <a:r>
              <a:rPr lang="en-US" sz="2000" dirty="0">
                <a:latin typeface="Times New Roman" pitchFamily="18" charset="0"/>
              </a:rPr>
              <a:t>			         </a:t>
            </a:r>
            <a:r>
              <a:rPr lang="en-US" sz="1400" dirty="0">
                <a:latin typeface="Times New Roman" pitchFamily="18" charset="0"/>
              </a:rPr>
              <a:t>- F. P. Brooks, Jr.  </a:t>
            </a:r>
            <a:r>
              <a:rPr lang="en-US" sz="1400" i="1" dirty="0">
                <a:latin typeface="Times New Roman" pitchFamily="18" charset="0"/>
              </a:rPr>
              <a:t>The Mythical Man-Month</a:t>
            </a:r>
            <a:r>
              <a:rPr lang="en-US" sz="1400" dirty="0">
                <a:latin typeface="Times New Roman" pitchFamily="18" charset="0"/>
              </a:rPr>
              <a:t>, 1975</a:t>
            </a:r>
            <a:r>
              <a:rPr lang="en-US" sz="1600" dirty="0">
                <a:latin typeface="Times New Roman" pitchFamily="18" charset="0"/>
              </a:rPr>
              <a:t> </a:t>
            </a:r>
          </a:p>
        </p:txBody>
      </p:sp>
      <p:sp>
        <p:nvSpPr>
          <p:cNvPr id="26634" name="Text Box 14"/>
          <p:cNvSpPr txBox="1">
            <a:spLocks noChangeArrowheads="1"/>
          </p:cNvSpPr>
          <p:nvPr/>
        </p:nvSpPr>
        <p:spPr bwMode="auto">
          <a:xfrm>
            <a:off x="6692900" y="6477000"/>
            <a:ext cx="2495550" cy="228600"/>
          </a:xfrm>
          <a:prstGeom prst="rect">
            <a:avLst/>
          </a:prstGeom>
          <a:noFill/>
          <a:ln w="9525">
            <a:noFill/>
            <a:miter lim="800000"/>
            <a:headEnd/>
            <a:tailEnd/>
          </a:ln>
        </p:spPr>
        <p:txBody>
          <a:bodyPr wrap="none">
            <a:spAutoFit/>
          </a:bodyPr>
          <a:lstStyle/>
          <a:p>
            <a:r>
              <a:rPr lang="en-US" sz="900">
                <a:latin typeface="Times New Roman" pitchFamily="18" charset="0"/>
              </a:rPr>
              <a:t>                  images from: http://www.amazon.com/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66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85"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p:txBody>
          <a:bodyPr/>
          <a:lstStyle/>
          <a:p>
            <a:fld id="{9F54D835-630F-4BC5-B7E3-9AA23F19A0F9}" type="slidenum">
              <a:rPr lang="en-US" smtClean="0"/>
              <a:pPr/>
              <a:t>4</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Example: Design</a:t>
            </a:r>
          </a:p>
        </p:txBody>
      </p:sp>
      <p:sp>
        <p:nvSpPr>
          <p:cNvPr id="7172" name="Rectangle 3"/>
          <p:cNvSpPr>
            <a:spLocks noGrp="1" noChangeArrowheads="1"/>
          </p:cNvSpPr>
          <p:nvPr>
            <p:ph type="body" idx="1"/>
          </p:nvPr>
        </p:nvSpPr>
        <p:spPr>
          <a:xfrm>
            <a:off x="457200" y="1600200"/>
            <a:ext cx="8458200" cy="5029200"/>
          </a:xfrm>
        </p:spPr>
        <p:txBody>
          <a:bodyPr/>
          <a:lstStyle/>
          <a:p>
            <a:pPr eaLnBrk="1" hangingPunct="1">
              <a:lnSpc>
                <a:spcPct val="90000"/>
              </a:lnSpc>
            </a:pPr>
            <a:r>
              <a:rPr lang="en-US" dirty="0" smtClean="0">
                <a:latin typeface="Arial Unicode MS" pitchFamily="34" charset="-128"/>
              </a:rPr>
              <a:t>The design includes the following classes:</a:t>
            </a:r>
          </a:p>
        </p:txBody>
      </p:sp>
      <p:pic>
        <p:nvPicPr>
          <p:cNvPr id="1027" name="Picture 3"/>
          <p:cNvPicPr>
            <a:picLocks noChangeAspect="1" noChangeArrowheads="1"/>
          </p:cNvPicPr>
          <p:nvPr/>
        </p:nvPicPr>
        <p:blipFill>
          <a:blip r:embed="rId3" cstate="print"/>
          <a:srcRect/>
          <a:stretch>
            <a:fillRect/>
          </a:stretch>
        </p:blipFill>
        <p:spPr bwMode="auto">
          <a:xfrm>
            <a:off x="762000" y="2362200"/>
            <a:ext cx="7750935" cy="3505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5</a:t>
            </a:fld>
            <a:endParaRPr lang="en-US"/>
          </a:p>
        </p:txBody>
      </p:sp>
      <p:sp>
        <p:nvSpPr>
          <p:cNvPr id="241666" name="Rectangle 2"/>
          <p:cNvSpPr>
            <a:spLocks noGrp="1" noChangeArrowheads="1"/>
          </p:cNvSpPr>
          <p:nvPr>
            <p:ph type="title"/>
          </p:nvPr>
        </p:nvSpPr>
        <p:spPr/>
        <p:txBody>
          <a:bodyPr/>
          <a:lstStyle/>
          <a:p>
            <a:r>
              <a:rPr lang="en-US" dirty="0" smtClean="0"/>
              <a:t>Iteration 0</a:t>
            </a:r>
            <a:endParaRPr lang="en-US" sz="3200"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Analysis</a:t>
            </a:r>
          </a:p>
          <a:p>
            <a:endParaRPr lang="en-US" dirty="0" smtClean="0"/>
          </a:p>
          <a:p>
            <a:r>
              <a:rPr lang="en-US" dirty="0" smtClean="0"/>
              <a:t>Design</a:t>
            </a:r>
          </a:p>
          <a:p>
            <a:endParaRPr lang="en-US" dirty="0" smtClean="0"/>
          </a:p>
          <a:p>
            <a:r>
              <a:rPr lang="en-US" dirty="0" smtClean="0"/>
              <a:t>Implementation</a:t>
            </a:r>
          </a:p>
          <a:p>
            <a:endParaRPr lang="en-US" dirty="0" smtClean="0"/>
          </a:p>
          <a:p>
            <a:r>
              <a:rPr lang="en-US" dirty="0" smtClean="0"/>
              <a:t>Test</a:t>
            </a:r>
            <a:endParaRPr lang="en-US" dirty="0"/>
          </a:p>
        </p:txBody>
      </p:sp>
      <p:grpSp>
        <p:nvGrpSpPr>
          <p:cNvPr id="5" name="Group 12"/>
          <p:cNvGrpSpPr/>
          <p:nvPr/>
        </p:nvGrpSpPr>
        <p:grpSpPr>
          <a:xfrm>
            <a:off x="5791200" y="838200"/>
            <a:ext cx="1447800" cy="1524000"/>
            <a:chOff x="5486400" y="2362200"/>
            <a:chExt cx="3269850" cy="3505200"/>
          </a:xfrm>
        </p:grpSpPr>
        <p:sp>
          <p:nvSpPr>
            <p:cNvPr id="6" name="Freeform 5"/>
            <p:cNvSpPr/>
            <p:nvPr/>
          </p:nvSpPr>
          <p:spPr bwMode="auto">
            <a:xfrm>
              <a:off x="5486400" y="2362200"/>
              <a:ext cx="3269850" cy="3505200"/>
            </a:xfrm>
            <a:custGeom>
              <a:avLst/>
              <a:gdLst>
                <a:gd name="connsiteX0" fmla="*/ 76786 w 3117450"/>
                <a:gd name="connsiteY0" fmla="*/ 140857 h 1244270"/>
                <a:gd name="connsiteX1" fmla="*/ 273556 w 3117450"/>
                <a:gd name="connsiteY1" fmla="*/ 106133 h 1244270"/>
                <a:gd name="connsiteX2" fmla="*/ 516624 w 3117450"/>
                <a:gd name="connsiteY2" fmla="*/ 82983 h 1244270"/>
                <a:gd name="connsiteX3" fmla="*/ 2229677 w 3117450"/>
                <a:gd name="connsiteY3" fmla="*/ 71409 h 1244270"/>
                <a:gd name="connsiteX4" fmla="*/ 2310700 w 3117450"/>
                <a:gd name="connsiteY4" fmla="*/ 59834 h 1244270"/>
                <a:gd name="connsiteX5" fmla="*/ 2438021 w 3117450"/>
                <a:gd name="connsiteY5" fmla="*/ 36685 h 1244270"/>
                <a:gd name="connsiteX6" fmla="*/ 2530619 w 3117450"/>
                <a:gd name="connsiteY6" fmla="*/ 25110 h 1244270"/>
                <a:gd name="connsiteX7" fmla="*/ 2588492 w 3117450"/>
                <a:gd name="connsiteY7" fmla="*/ 13535 h 1244270"/>
                <a:gd name="connsiteX8" fmla="*/ 2773687 w 3117450"/>
                <a:gd name="connsiteY8" fmla="*/ 1961 h 1244270"/>
                <a:gd name="connsiteX9" fmla="*/ 2970457 w 3117450"/>
                <a:gd name="connsiteY9" fmla="*/ 13535 h 1244270"/>
                <a:gd name="connsiteX10" fmla="*/ 2993606 w 3117450"/>
                <a:gd name="connsiteY10" fmla="*/ 48259 h 1244270"/>
                <a:gd name="connsiteX11" fmla="*/ 3016756 w 3117450"/>
                <a:gd name="connsiteY11" fmla="*/ 117707 h 1244270"/>
                <a:gd name="connsiteX12" fmla="*/ 3039905 w 3117450"/>
                <a:gd name="connsiteY12" fmla="*/ 164006 h 1244270"/>
                <a:gd name="connsiteX13" fmla="*/ 3051480 w 3117450"/>
                <a:gd name="connsiteY13" fmla="*/ 198730 h 1244270"/>
                <a:gd name="connsiteX14" fmla="*/ 3063054 w 3117450"/>
                <a:gd name="connsiteY14" fmla="*/ 522821 h 1244270"/>
                <a:gd name="connsiteX15" fmla="*/ 3074629 w 3117450"/>
                <a:gd name="connsiteY15" fmla="*/ 592269 h 1244270"/>
                <a:gd name="connsiteX16" fmla="*/ 3097778 w 3117450"/>
                <a:gd name="connsiteY16" fmla="*/ 777464 h 1244270"/>
                <a:gd name="connsiteX17" fmla="*/ 3109353 w 3117450"/>
                <a:gd name="connsiteY17" fmla="*/ 1182578 h 1244270"/>
                <a:gd name="connsiteX18" fmla="*/ 3097778 w 3117450"/>
                <a:gd name="connsiteY18" fmla="*/ 1240452 h 1244270"/>
                <a:gd name="connsiteX19" fmla="*/ 2090781 w 3117450"/>
                <a:gd name="connsiteY19" fmla="*/ 1194153 h 1244270"/>
                <a:gd name="connsiteX20" fmla="*/ 632371 w 3117450"/>
                <a:gd name="connsiteY20" fmla="*/ 1182578 h 1244270"/>
                <a:gd name="connsiteX21" fmla="*/ 134659 w 3117450"/>
                <a:gd name="connsiteY21" fmla="*/ 1171004 h 1244270"/>
                <a:gd name="connsiteX22" fmla="*/ 99935 w 3117450"/>
                <a:gd name="connsiteY22" fmla="*/ 1136280 h 1244270"/>
                <a:gd name="connsiteX23" fmla="*/ 30487 w 3117450"/>
                <a:gd name="connsiteY23" fmla="*/ 1066831 h 1244270"/>
                <a:gd name="connsiteX24" fmla="*/ 7338 w 3117450"/>
                <a:gd name="connsiteY24" fmla="*/ 1020533 h 1244270"/>
                <a:gd name="connsiteX25" fmla="*/ 7338 w 3117450"/>
                <a:gd name="connsiteY25" fmla="*/ 117707 h 1244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17450" h="1244270">
                  <a:moveTo>
                    <a:pt x="76786" y="140857"/>
                  </a:moveTo>
                  <a:cubicBezTo>
                    <a:pt x="158196" y="113720"/>
                    <a:pt x="122140" y="123438"/>
                    <a:pt x="273556" y="106133"/>
                  </a:cubicBezTo>
                  <a:cubicBezTo>
                    <a:pt x="354419" y="96891"/>
                    <a:pt x="435237" y="83533"/>
                    <a:pt x="516624" y="82983"/>
                  </a:cubicBezTo>
                  <a:lnTo>
                    <a:pt x="2229677" y="71409"/>
                  </a:lnTo>
                  <a:cubicBezTo>
                    <a:pt x="2256685" y="67551"/>
                    <a:pt x="2283789" y="64319"/>
                    <a:pt x="2310700" y="59834"/>
                  </a:cubicBezTo>
                  <a:cubicBezTo>
                    <a:pt x="2430360" y="39890"/>
                    <a:pt x="2302913" y="55986"/>
                    <a:pt x="2438021" y="36685"/>
                  </a:cubicBezTo>
                  <a:cubicBezTo>
                    <a:pt x="2468815" y="32286"/>
                    <a:pt x="2499875" y="29840"/>
                    <a:pt x="2530619" y="25110"/>
                  </a:cubicBezTo>
                  <a:cubicBezTo>
                    <a:pt x="2550063" y="22118"/>
                    <a:pt x="2568908" y="15400"/>
                    <a:pt x="2588492" y="13535"/>
                  </a:cubicBezTo>
                  <a:cubicBezTo>
                    <a:pt x="2650065" y="7671"/>
                    <a:pt x="2711955" y="5819"/>
                    <a:pt x="2773687" y="1961"/>
                  </a:cubicBezTo>
                  <a:cubicBezTo>
                    <a:pt x="2839277" y="5819"/>
                    <a:pt x="2906163" y="0"/>
                    <a:pt x="2970457" y="13535"/>
                  </a:cubicBezTo>
                  <a:cubicBezTo>
                    <a:pt x="2984070" y="16401"/>
                    <a:pt x="2987956" y="35547"/>
                    <a:pt x="2993606" y="48259"/>
                  </a:cubicBezTo>
                  <a:cubicBezTo>
                    <a:pt x="3003516" y="70557"/>
                    <a:pt x="3009039" y="94558"/>
                    <a:pt x="3016756" y="117707"/>
                  </a:cubicBezTo>
                  <a:cubicBezTo>
                    <a:pt x="3022213" y="134076"/>
                    <a:pt x="3033108" y="148147"/>
                    <a:pt x="3039905" y="164006"/>
                  </a:cubicBezTo>
                  <a:cubicBezTo>
                    <a:pt x="3044711" y="175220"/>
                    <a:pt x="3047622" y="187155"/>
                    <a:pt x="3051480" y="198730"/>
                  </a:cubicBezTo>
                  <a:cubicBezTo>
                    <a:pt x="3055338" y="306760"/>
                    <a:pt x="3056706" y="414908"/>
                    <a:pt x="3063054" y="522821"/>
                  </a:cubicBezTo>
                  <a:cubicBezTo>
                    <a:pt x="3064432" y="546249"/>
                    <a:pt x="3071718" y="568982"/>
                    <a:pt x="3074629" y="592269"/>
                  </a:cubicBezTo>
                  <a:cubicBezTo>
                    <a:pt x="3102453" y="814856"/>
                    <a:pt x="3071408" y="619237"/>
                    <a:pt x="3097778" y="777464"/>
                  </a:cubicBezTo>
                  <a:cubicBezTo>
                    <a:pt x="3101636" y="912502"/>
                    <a:pt x="3109353" y="1047485"/>
                    <a:pt x="3109353" y="1182578"/>
                  </a:cubicBezTo>
                  <a:cubicBezTo>
                    <a:pt x="3109353" y="1202251"/>
                    <a:pt x="3117450" y="1240228"/>
                    <a:pt x="3097778" y="1240452"/>
                  </a:cubicBezTo>
                  <a:cubicBezTo>
                    <a:pt x="2761779" y="1244270"/>
                    <a:pt x="2426791" y="1196820"/>
                    <a:pt x="2090781" y="1194153"/>
                  </a:cubicBezTo>
                  <a:lnTo>
                    <a:pt x="632371" y="1182578"/>
                  </a:lnTo>
                  <a:cubicBezTo>
                    <a:pt x="466467" y="1178720"/>
                    <a:pt x="299984" y="1185380"/>
                    <a:pt x="134659" y="1171004"/>
                  </a:cubicBezTo>
                  <a:cubicBezTo>
                    <a:pt x="118351" y="1169586"/>
                    <a:pt x="112363" y="1146933"/>
                    <a:pt x="99935" y="1136280"/>
                  </a:cubicBezTo>
                  <a:cubicBezTo>
                    <a:pt x="48763" y="1092417"/>
                    <a:pt x="59828" y="1118176"/>
                    <a:pt x="30487" y="1066831"/>
                  </a:cubicBezTo>
                  <a:cubicBezTo>
                    <a:pt x="21926" y="1051850"/>
                    <a:pt x="7759" y="1037782"/>
                    <a:pt x="7338" y="1020533"/>
                  </a:cubicBezTo>
                  <a:cubicBezTo>
                    <a:pt x="0" y="719680"/>
                    <a:pt x="7338" y="418649"/>
                    <a:pt x="7338" y="117707"/>
                  </a:cubicBezTo>
                </a:path>
              </a:pathLst>
            </a:custGeom>
            <a:noFill/>
            <a:ln w="22225" cap="flat" cmpd="sng" algn="ctr">
              <a:solidFill>
                <a:srgbClr val="00407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Rectangle 8"/>
            <p:cNvSpPr/>
            <p:nvPr/>
          </p:nvSpPr>
          <p:spPr bwMode="auto">
            <a:xfrm>
              <a:off x="5638800" y="2819400"/>
              <a:ext cx="2971800" cy="2667000"/>
            </a:xfrm>
            <a:prstGeom prst="rect">
              <a:avLst/>
            </a:prstGeom>
            <a:noFill/>
            <a:ln w="6350" cap="flat" cmpd="sng" algn="ctr">
              <a:solidFill>
                <a:srgbClr val="00407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p>
          </p:txBody>
        </p:sp>
      </p:grpSp>
      <p:sp>
        <p:nvSpPr>
          <p:cNvPr id="11" name="Rectangle 10"/>
          <p:cNvSpPr/>
          <p:nvPr/>
        </p:nvSpPr>
        <p:spPr bwMode="auto">
          <a:xfrm>
            <a:off x="5943600" y="1143000"/>
            <a:ext cx="1066800" cy="914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pic>
        <p:nvPicPr>
          <p:cNvPr id="1026" name="Picture 2"/>
          <p:cNvPicPr>
            <a:picLocks noChangeAspect="1" noChangeArrowheads="1"/>
          </p:cNvPicPr>
          <p:nvPr/>
        </p:nvPicPr>
        <p:blipFill>
          <a:blip r:embed="rId3" cstate="print"/>
          <a:srcRect/>
          <a:stretch>
            <a:fillRect/>
          </a:stretch>
        </p:blipFill>
        <p:spPr bwMode="auto">
          <a:xfrm>
            <a:off x="5638800" y="2514600"/>
            <a:ext cx="1828800" cy="2090057"/>
          </a:xfrm>
          <a:prstGeom prst="rect">
            <a:avLst/>
          </a:prstGeom>
          <a:noFill/>
          <a:ln w="9525">
            <a:noFill/>
            <a:miter lim="800000"/>
            <a:headEnd/>
            <a:tailEnd/>
          </a:ln>
          <a:effectLst/>
        </p:spPr>
      </p:pic>
      <p:sp>
        <p:nvSpPr>
          <p:cNvPr id="13" name="Rectangle 12"/>
          <p:cNvSpPr/>
          <p:nvPr/>
        </p:nvSpPr>
        <p:spPr bwMode="auto">
          <a:xfrm>
            <a:off x="6019800" y="1219200"/>
            <a:ext cx="381000" cy="3810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5" name="Rectangle 14"/>
          <p:cNvSpPr/>
          <p:nvPr/>
        </p:nvSpPr>
        <p:spPr bwMode="auto">
          <a:xfrm>
            <a:off x="6477000" y="1447800"/>
            <a:ext cx="381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p:txBody>
          <a:bodyPr/>
          <a:lstStyle/>
          <a:p>
            <a:fld id="{38228C78-A9D9-4E62-B703-BB8DDF29B9A5}" type="slidenum">
              <a:rPr lang="en-US" smtClean="0"/>
              <a:pPr/>
              <a:t>6</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Adding More Figure Types</a:t>
            </a:r>
          </a:p>
        </p:txBody>
      </p:sp>
      <p:sp>
        <p:nvSpPr>
          <p:cNvPr id="10244" name="Rectangle 3"/>
          <p:cNvSpPr>
            <a:spLocks noGrp="1" noChangeArrowheads="1"/>
          </p:cNvSpPr>
          <p:nvPr>
            <p:ph type="body" idx="1"/>
          </p:nvPr>
        </p:nvSpPr>
        <p:spPr>
          <a:xfrm>
            <a:off x="457200" y="1600200"/>
            <a:ext cx="8382000" cy="4724400"/>
          </a:xfrm>
        </p:spPr>
        <p:txBody>
          <a:bodyPr/>
          <a:lstStyle/>
          <a:p>
            <a:pPr eaLnBrk="1" hangingPunct="1"/>
            <a:r>
              <a:rPr lang="en-US" dirty="0" smtClean="0"/>
              <a:t>Our initial iteration’s design requires that we build a separate class for each figure type: rectangles, ellipses, lines, etc.</a:t>
            </a:r>
          </a:p>
          <a:p>
            <a:pPr eaLnBrk="1" hangingPunct="1"/>
            <a:r>
              <a:rPr lang="en-US" dirty="0" smtClean="0"/>
              <a:t>This approach requires a considerable amount of duplication, so it doesn’t scale well to multiple figure types.</a:t>
            </a:r>
          </a:p>
        </p:txBody>
      </p:sp>
      <p:sp>
        <p:nvSpPr>
          <p:cNvPr id="10245" name="Text Box 6"/>
          <p:cNvSpPr txBox="1">
            <a:spLocks noChangeArrowheads="1"/>
          </p:cNvSpPr>
          <p:nvPr/>
        </p:nvSpPr>
        <p:spPr bwMode="auto">
          <a:xfrm>
            <a:off x="6324600" y="6477000"/>
            <a:ext cx="2825750" cy="244475"/>
          </a:xfrm>
          <a:prstGeom prst="rect">
            <a:avLst/>
          </a:prstGeom>
          <a:noFill/>
          <a:ln w="9525">
            <a:noFill/>
            <a:miter lim="800000"/>
            <a:headEnd/>
            <a:tailEnd/>
          </a:ln>
        </p:spPr>
        <p:txBody>
          <a:bodyPr wrap="none">
            <a:spAutoFit/>
          </a:bodyPr>
          <a:lstStyle/>
          <a:p>
            <a:r>
              <a:rPr lang="en-US" sz="1000">
                <a:latin typeface="Times New Roman" pitchFamily="18" charset="0"/>
              </a:rPr>
              <a:t>image from http://www.linux.org/info/penguin.html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p:txBody>
          <a:bodyPr/>
          <a:lstStyle/>
          <a:p>
            <a:fld id="{38228C78-A9D9-4E62-B703-BB8DDF29B9A5}" type="slidenum">
              <a:rPr lang="en-US" smtClean="0"/>
              <a:pPr/>
              <a:t>7</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Modeling Objects</a:t>
            </a:r>
          </a:p>
        </p:txBody>
      </p:sp>
      <p:sp>
        <p:nvSpPr>
          <p:cNvPr id="10244" name="Rectangle 3"/>
          <p:cNvSpPr>
            <a:spLocks noGrp="1" noChangeArrowheads="1"/>
          </p:cNvSpPr>
          <p:nvPr>
            <p:ph type="body" idx="1"/>
          </p:nvPr>
        </p:nvSpPr>
        <p:spPr>
          <a:xfrm>
            <a:off x="457200" y="1600200"/>
            <a:ext cx="8534400" cy="4724400"/>
          </a:xfrm>
        </p:spPr>
        <p:txBody>
          <a:bodyPr/>
          <a:lstStyle/>
          <a:p>
            <a:pPr eaLnBrk="1" hangingPunct="1"/>
            <a:r>
              <a:rPr lang="en-US" dirty="0" smtClean="0"/>
              <a:t>Object-Oriented programming models   objects and the relationships between them.</a:t>
            </a:r>
          </a:p>
          <a:p>
            <a:pPr eaLnBrk="1" hangingPunct="1"/>
            <a:r>
              <a:rPr lang="en-US" dirty="0" smtClean="0"/>
              <a:t>Examples:</a:t>
            </a:r>
          </a:p>
          <a:p>
            <a:pPr lvl="1"/>
            <a:r>
              <a:rPr lang="en-US" dirty="0" smtClean="0"/>
              <a:t>figures, squares, rectangles, polygons, doodles;</a:t>
            </a:r>
          </a:p>
          <a:p>
            <a:pPr lvl="1" eaLnBrk="1" hangingPunct="1"/>
            <a:r>
              <a:rPr lang="en-US" dirty="0" smtClean="0"/>
              <a:t>people, students, teachers, staff members, you;</a:t>
            </a:r>
          </a:p>
          <a:p>
            <a:pPr lvl="1" eaLnBrk="1" hangingPunct="1"/>
            <a:r>
              <a:rPr lang="en-US" dirty="0" smtClean="0"/>
              <a:t>animals, birds, penguins, wings,         ;</a:t>
            </a:r>
          </a:p>
          <a:p>
            <a:pPr lvl="1" eaLnBrk="1" hangingPunct="1"/>
            <a:r>
              <a:rPr lang="en-US" dirty="0" smtClean="0"/>
              <a:t>naval vessels, submarines, carriers, fighter jets.</a:t>
            </a:r>
          </a:p>
          <a:p>
            <a:pPr eaLnBrk="1" hangingPunct="1"/>
            <a:endParaRPr lang="en-US" dirty="0" smtClean="0"/>
          </a:p>
        </p:txBody>
      </p:sp>
      <p:sp>
        <p:nvSpPr>
          <p:cNvPr id="10245" name="Text Box 6"/>
          <p:cNvSpPr txBox="1">
            <a:spLocks noChangeArrowheads="1"/>
          </p:cNvSpPr>
          <p:nvPr/>
        </p:nvSpPr>
        <p:spPr bwMode="auto">
          <a:xfrm>
            <a:off x="6324600" y="6477000"/>
            <a:ext cx="2825750" cy="244475"/>
          </a:xfrm>
          <a:prstGeom prst="rect">
            <a:avLst/>
          </a:prstGeom>
          <a:noFill/>
          <a:ln w="9525">
            <a:noFill/>
            <a:miter lim="800000"/>
            <a:headEnd/>
            <a:tailEnd/>
          </a:ln>
        </p:spPr>
        <p:txBody>
          <a:bodyPr wrap="none">
            <a:spAutoFit/>
          </a:bodyPr>
          <a:lstStyle/>
          <a:p>
            <a:r>
              <a:rPr lang="en-US" sz="1000">
                <a:latin typeface="Times New Roman" pitchFamily="18" charset="0"/>
              </a:rPr>
              <a:t>image from http://www.linux.org/info/penguin.html</a:t>
            </a:r>
          </a:p>
        </p:txBody>
      </p:sp>
      <p:pic>
        <p:nvPicPr>
          <p:cNvPr id="10246" name="Picture 10"/>
          <p:cNvPicPr>
            <a:picLocks noChangeAspect="1" noChangeArrowheads="1"/>
          </p:cNvPicPr>
          <p:nvPr/>
        </p:nvPicPr>
        <p:blipFill>
          <a:blip r:embed="rId3" cstate="print"/>
          <a:srcRect/>
          <a:stretch>
            <a:fillRect/>
          </a:stretch>
        </p:blipFill>
        <p:spPr bwMode="auto">
          <a:xfrm>
            <a:off x="6477000" y="4267200"/>
            <a:ext cx="53340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p:txBody>
          <a:bodyPr/>
          <a:lstStyle/>
          <a:p>
            <a:fld id="{08FC956E-AB1F-4CE2-8754-E5227A374F90}" type="slidenum">
              <a:rPr lang="en-US" smtClean="0"/>
              <a:pPr/>
              <a:t>8</a:t>
            </a:fld>
            <a:endParaRPr lang="en-US" smtClean="0"/>
          </a:p>
        </p:txBody>
      </p:sp>
      <p:sp>
        <p:nvSpPr>
          <p:cNvPr id="11267" name="Rectangle 2"/>
          <p:cNvSpPr>
            <a:spLocks noGrp="1" noChangeArrowheads="1"/>
          </p:cNvSpPr>
          <p:nvPr>
            <p:ph type="title"/>
          </p:nvPr>
        </p:nvSpPr>
        <p:spPr/>
        <p:txBody>
          <a:bodyPr/>
          <a:lstStyle/>
          <a:p>
            <a:pPr eaLnBrk="1" hangingPunct="1"/>
            <a:r>
              <a:rPr lang="en-US" dirty="0" smtClean="0"/>
              <a:t>Modeling Relationships</a:t>
            </a:r>
          </a:p>
        </p:txBody>
      </p:sp>
      <p:sp>
        <p:nvSpPr>
          <p:cNvPr id="11268" name="Rectangle 3"/>
          <p:cNvSpPr>
            <a:spLocks noGrp="1" noChangeArrowheads="1"/>
          </p:cNvSpPr>
          <p:nvPr>
            <p:ph type="body" idx="1"/>
          </p:nvPr>
        </p:nvSpPr>
        <p:spPr>
          <a:xfrm>
            <a:off x="457200" y="1600200"/>
            <a:ext cx="8458200" cy="4724400"/>
          </a:xfrm>
        </p:spPr>
        <p:txBody>
          <a:bodyPr/>
          <a:lstStyle/>
          <a:p>
            <a:pPr eaLnBrk="1" hangingPunct="1"/>
            <a:r>
              <a:rPr lang="en-US" dirty="0" smtClean="0"/>
              <a:t>Inter-object relationships can usually be characterized by one of these paraphrases:</a:t>
            </a:r>
          </a:p>
          <a:p>
            <a:pPr lvl="1" eaLnBrk="1" hangingPunct="1"/>
            <a:r>
              <a:rPr lang="en-US" dirty="0" smtClean="0"/>
              <a:t>“is a”</a:t>
            </a:r>
          </a:p>
          <a:p>
            <a:pPr lvl="1" eaLnBrk="1" hangingPunct="1"/>
            <a:endParaRPr lang="en-US" sz="1400" dirty="0" smtClean="0"/>
          </a:p>
          <a:p>
            <a:pPr lvl="1" eaLnBrk="1" hangingPunct="1"/>
            <a:r>
              <a:rPr lang="en-US" dirty="0" smtClean="0"/>
              <a:t>“is a kind of”</a:t>
            </a:r>
          </a:p>
          <a:p>
            <a:pPr lvl="1" eaLnBrk="1" hangingPunct="1"/>
            <a:endParaRPr lang="en-US" sz="1400" dirty="0" smtClean="0"/>
          </a:p>
          <a:p>
            <a:pPr lvl="1" eaLnBrk="1" hangingPunct="1"/>
            <a:r>
              <a:rPr lang="en-US" dirty="0" smtClean="0"/>
              <a:t>“has a”</a:t>
            </a:r>
          </a:p>
          <a:p>
            <a:pPr lvl="1" eaLnBrk="1" hangingPunct="1"/>
            <a:endParaRPr lang="en-US" sz="1400" dirty="0" smtClean="0"/>
          </a:p>
          <a:p>
            <a:pPr eaLnBrk="1" hangingPunct="1"/>
            <a:r>
              <a:rPr lang="en-US" sz="3600" dirty="0" smtClean="0"/>
              <a:t>Examples</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p:txBody>
          <a:bodyPr/>
          <a:lstStyle/>
          <a:p>
            <a:fld id="{2EE3494C-AB29-4E05-A001-780958A7C733}" type="slidenum">
              <a:rPr lang="en-US" smtClean="0"/>
              <a:pPr/>
              <a:t>9</a:t>
            </a:fld>
            <a:endParaRPr lang="en-US" smtClean="0"/>
          </a:p>
        </p:txBody>
      </p:sp>
      <p:sp>
        <p:nvSpPr>
          <p:cNvPr id="12291" name="Rectangle 2"/>
          <p:cNvSpPr>
            <a:spLocks noGrp="1" noChangeArrowheads="1"/>
          </p:cNvSpPr>
          <p:nvPr>
            <p:ph type="title"/>
          </p:nvPr>
        </p:nvSpPr>
        <p:spPr/>
        <p:txBody>
          <a:bodyPr/>
          <a:lstStyle/>
          <a:p>
            <a:pPr eaLnBrk="1" hangingPunct="1"/>
            <a:r>
              <a:rPr lang="en-US" smtClean="0"/>
              <a:t>Implementing Relationships</a:t>
            </a:r>
          </a:p>
        </p:txBody>
      </p:sp>
      <p:sp>
        <p:nvSpPr>
          <p:cNvPr id="12292" name="Rectangle 3"/>
          <p:cNvSpPr>
            <a:spLocks noGrp="1" noChangeArrowheads="1"/>
          </p:cNvSpPr>
          <p:nvPr>
            <p:ph type="body" idx="1"/>
          </p:nvPr>
        </p:nvSpPr>
        <p:spPr/>
        <p:txBody>
          <a:bodyPr/>
          <a:lstStyle/>
          <a:p>
            <a:pPr eaLnBrk="1" hangingPunct="1"/>
            <a:r>
              <a:rPr lang="en-US" dirty="0" smtClean="0"/>
              <a:t>Object-oriented languages implement these relationships as follows:</a:t>
            </a:r>
          </a:p>
          <a:p>
            <a:pPr lvl="1" eaLnBrk="1" hangingPunct="1"/>
            <a:r>
              <a:rPr lang="en-US" dirty="0" smtClean="0"/>
              <a:t>“is a”</a:t>
            </a:r>
          </a:p>
          <a:p>
            <a:pPr lvl="1" eaLnBrk="1" hangingPunct="1"/>
            <a:endParaRPr lang="en-US" sz="1400" dirty="0" smtClean="0"/>
          </a:p>
          <a:p>
            <a:pPr lvl="1" eaLnBrk="1" hangingPunct="1"/>
            <a:r>
              <a:rPr lang="en-US" dirty="0" smtClean="0"/>
              <a:t>“is a kind of”</a:t>
            </a:r>
          </a:p>
          <a:p>
            <a:pPr lvl="1" eaLnBrk="1" hangingPunct="1"/>
            <a:endParaRPr lang="en-US" sz="1400" dirty="0" smtClean="0"/>
          </a:p>
          <a:p>
            <a:pPr lvl="1" eaLnBrk="1" hangingPunct="1"/>
            <a:r>
              <a:rPr lang="en-US" dirty="0" smtClean="0"/>
              <a:t>“has a”</a:t>
            </a:r>
          </a:p>
          <a:p>
            <a:pPr lvl="1" eaLnBrk="1" hangingPunct="1"/>
            <a:endParaRPr lang="en-US" sz="1400" dirty="0" smtClean="0"/>
          </a:p>
          <a:p>
            <a:pPr eaLnBrk="1" hangingPunct="1"/>
            <a:r>
              <a:rPr lang="en-US" dirty="0" smtClean="0"/>
              <a:t>We’ve implemented all of these things before in one form or another.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
      <a:dk1>
        <a:srgbClr val="003300"/>
      </a:dk1>
      <a:lt1>
        <a:srgbClr val="FFFFFF"/>
      </a:lt1>
      <a:dk2>
        <a:srgbClr val="000000"/>
      </a:dk2>
      <a:lt2>
        <a:srgbClr val="336600"/>
      </a:lt2>
      <a:accent1>
        <a:srgbClr val="D5D000"/>
      </a:accent1>
      <a:accent2>
        <a:srgbClr val="669900"/>
      </a:accent2>
      <a:accent3>
        <a:srgbClr val="FFFFFF"/>
      </a:accent3>
      <a:accent4>
        <a:srgbClr val="002A00"/>
      </a:accent4>
      <a:accent5>
        <a:srgbClr val="E7E4AA"/>
      </a:accent5>
      <a:accent6>
        <a:srgbClr val="5C8A00"/>
      </a:accent6>
      <a:hlink>
        <a:srgbClr val="333300"/>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blank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blank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blank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blank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blank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blank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blank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blank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blank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blank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blank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blank 13">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996600"/>
        </a:hlink>
        <a:folHlink>
          <a:srgbClr val="CC9900"/>
        </a:folHlink>
      </a:clrScheme>
      <a:clrMap bg1="lt1" tx1="dk1" bg2="lt2" tx2="dk2" accent1="accent1" accent2="accent2" accent3="accent3" accent4="accent4" accent5="accent5" accent6="accent6" hlink="hlink" folHlink="folHlink"/>
    </a:extraClrScheme>
    <a:extraClrScheme>
      <a:clrScheme name="blank 14">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blank 15">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754E27"/>
        </a:hlink>
        <a:folHlink>
          <a:srgbClr val="CC9900"/>
        </a:folHlink>
      </a:clrScheme>
      <a:clrMap bg1="lt1" tx1="dk1" bg2="lt2" tx2="dk2" accent1="accent1" accent2="accent2" accent3="accent3" accent4="accent4" accent5="accent5" accent6="accent6" hlink="hlink" folHlink="folHlink"/>
    </a:extraClrScheme>
    <a:extraClrScheme>
      <a:clrScheme name="blank 16">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754E27"/>
        </a:hlink>
        <a:folHlink>
          <a:srgbClr val="CC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5124</TotalTime>
  <Words>4357</Words>
  <Application>Microsoft Macintosh PowerPoint</Application>
  <PresentationFormat>On-screen Show (4:3)</PresentationFormat>
  <Paragraphs>540</Paragraphs>
  <Slides>33</Slides>
  <Notes>33</Notes>
  <HiddenSlides>2</HiddenSlides>
  <MMClips>0</MMClips>
  <ScaleCrop>false</ScaleCrop>
  <HeadingPairs>
    <vt:vector size="6" baseType="variant">
      <vt:variant>
        <vt:lpstr>Design Template</vt:lpstr>
      </vt:variant>
      <vt:variant>
        <vt:i4>1</vt:i4>
      </vt:variant>
      <vt:variant>
        <vt:lpstr>Slide Titles</vt:lpstr>
      </vt:variant>
      <vt:variant>
        <vt:i4>33</vt:i4>
      </vt:variant>
      <vt:variant>
        <vt:lpstr>Custom Shows</vt:lpstr>
      </vt:variant>
      <vt:variant>
        <vt:i4>4</vt:i4>
      </vt:variant>
    </vt:vector>
  </HeadingPairs>
  <TitlesOfParts>
    <vt:vector size="38" baseType="lpstr">
      <vt:lpstr>blank</vt:lpstr>
      <vt:lpstr>Slide 1</vt:lpstr>
      <vt:lpstr>Inheritance and Polymorphism</vt:lpstr>
      <vt:lpstr>Example: Analysis</vt:lpstr>
      <vt:lpstr>Example: Design</vt:lpstr>
      <vt:lpstr>Iteration 0</vt:lpstr>
      <vt:lpstr>Adding More Figure Types</vt:lpstr>
      <vt:lpstr>Modeling Objects</vt:lpstr>
      <vt:lpstr>Modeling Relationships</vt:lpstr>
      <vt:lpstr>Implementing Relationships</vt:lpstr>
      <vt:lpstr>Class Aggregation</vt:lpstr>
      <vt:lpstr>Class Inheritance</vt:lpstr>
      <vt:lpstr>Carl Linneaus (1707-1778)    Taxonomy</vt:lpstr>
      <vt:lpstr>Example: Java’s Classes</vt:lpstr>
      <vt:lpstr>Iteration 1</vt:lpstr>
      <vt:lpstr>Example: Simpledraw </vt:lpstr>
      <vt:lpstr>Inheritance and Access</vt:lpstr>
      <vt:lpstr>Abstract Classes</vt:lpstr>
      <vt:lpstr>Abstract Methods</vt:lpstr>
      <vt:lpstr>Slide 19</vt:lpstr>
      <vt:lpstr>Implementing Inheritance</vt:lpstr>
      <vt:lpstr>Super-Class Constructors</vt:lpstr>
      <vt:lpstr>Slide 22</vt:lpstr>
      <vt:lpstr>Overriding Methods</vt:lpstr>
      <vt:lpstr>Slide 24</vt:lpstr>
      <vt:lpstr>Slide 25</vt:lpstr>
      <vt:lpstr>Slide 26</vt:lpstr>
      <vt:lpstr>Polymorphism</vt:lpstr>
      <vt:lpstr>Declarations &amp; Initializations</vt:lpstr>
      <vt:lpstr>Example</vt:lpstr>
      <vt:lpstr>Iteration 2</vt:lpstr>
      <vt:lpstr>Slide 31</vt:lpstr>
      <vt:lpstr>Slide 32</vt:lpstr>
      <vt:lpstr>Fredrick P. Brooks (1931- ) The Mythical Man-Month</vt:lpstr>
      <vt:lpstr>example</vt:lpstr>
      <vt:lpstr>inheritance</vt:lpstr>
      <vt:lpstr>polymorphism</vt:lpstr>
      <vt:lpstr>vocation</vt:lpstr>
    </vt:vector>
  </TitlesOfParts>
  <Company>Calvin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108 - Intro to Computing - Calvin College</dc:title>
  <dc:creator>Keith Vander Linden</dc:creator>
  <cp:lastModifiedBy>Serita Nelesen</cp:lastModifiedBy>
  <cp:revision>784</cp:revision>
  <cp:lastPrinted>1998-09-04T12:28:27Z</cp:lastPrinted>
  <dcterms:created xsi:type="dcterms:W3CDTF">2011-01-05T16:41:49Z</dcterms:created>
  <dcterms:modified xsi:type="dcterms:W3CDTF">2011-01-05T17:01:56Z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2</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kvlinden@calvin.edu</vt:lpwstr>
  </property>
  <property fmtid="{D5CDD505-2E9C-101B-9397-08002B2CF9AE}" pid="8" name="HomePage">
    <vt:lpwstr>http://www.calvin.edu/~kvlinden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3</vt:i4>
  </property>
  <property fmtid="{D5CDD505-2E9C-101B-9397-08002B2CF9AE}" pid="21" name="OutputDir">
    <vt:lpwstr>D:\Courses\330</vt:lpwstr>
  </property>
</Properties>
</file>