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35"/>
  </p:notesMasterIdLst>
  <p:handoutMasterIdLst>
    <p:handoutMasterId r:id="rId36"/>
  </p:handoutMasterIdLst>
  <p:sldIdLst>
    <p:sldId id="301" r:id="rId2"/>
    <p:sldId id="302" r:id="rId3"/>
    <p:sldId id="338" r:id="rId4"/>
    <p:sldId id="339" r:id="rId5"/>
    <p:sldId id="340" r:id="rId6"/>
    <p:sldId id="342" r:id="rId7"/>
    <p:sldId id="314" r:id="rId8"/>
    <p:sldId id="317" r:id="rId9"/>
    <p:sldId id="364" r:id="rId10"/>
    <p:sldId id="348" r:id="rId11"/>
    <p:sldId id="366" r:id="rId12"/>
    <p:sldId id="344" r:id="rId13"/>
    <p:sldId id="354" r:id="rId14"/>
    <p:sldId id="367" r:id="rId15"/>
    <p:sldId id="352" r:id="rId16"/>
    <p:sldId id="353" r:id="rId17"/>
    <p:sldId id="347" r:id="rId18"/>
    <p:sldId id="355" r:id="rId19"/>
    <p:sldId id="356" r:id="rId20"/>
    <p:sldId id="357" r:id="rId21"/>
    <p:sldId id="365" r:id="rId22"/>
    <p:sldId id="368" r:id="rId23"/>
    <p:sldId id="359" r:id="rId24"/>
    <p:sldId id="360" r:id="rId25"/>
    <p:sldId id="361" r:id="rId26"/>
    <p:sldId id="362" r:id="rId27"/>
    <p:sldId id="363" r:id="rId28"/>
    <p:sldId id="326" r:id="rId29"/>
    <p:sldId id="332" r:id="rId30"/>
    <p:sldId id="333" r:id="rId31"/>
    <p:sldId id="334" r:id="rId32"/>
    <p:sldId id="335" r:id="rId33"/>
    <p:sldId id="336" r:id="rId34"/>
  </p:sldIdLst>
  <p:sldSz cx="9144000" cy="6858000" type="screen4x3"/>
  <p:notesSz cx="6997700" cy="9283700"/>
  <p:custShowLst>
    <p:custShow name="example" id="0">
      <p:sldLst>
        <p:sld r:id="rId4"/>
        <p:sld r:id="rId5"/>
        <p:sld r:id="rId6"/>
        <p:sld r:id="rId7"/>
      </p:sldLst>
    </p:custShow>
    <p:custShow name="streams" id="1">
      <p:sldLst>
        <p:sld r:id="rId8"/>
        <p:sld r:id="rId9"/>
        <p:sld r:id="rId10"/>
      </p:sldLst>
    </p:custShow>
    <p:custShow name="input" id="2">
      <p:sldLst>
        <p:sld r:id="rId11"/>
        <p:sld r:id="rId13"/>
        <p:sld r:id="rId14"/>
        <p:sld r:id="rId16"/>
        <p:sld r:id="rId17"/>
        <p:sld r:id="rId18"/>
        <p:sld r:id="rId19"/>
        <p:sld r:id="rId20"/>
        <p:sld r:id="rId21"/>
      </p:sldLst>
    </p:custShow>
    <p:custShow name="output" id="3">
      <p:sldLst>
        <p:sld r:id="rId22"/>
        <p:sld r:id="rId24"/>
        <p:sld r:id="rId25"/>
        <p:sld r:id="rId26"/>
      </p:sldLst>
    </p:custShow>
    <p:custShow name="buffering" id="4">
      <p:sldLst>
        <p:sld r:id="rId27"/>
        <p:sld r:id="rId28"/>
      </p:sldLst>
    </p:custShow>
    <p:custShow name="applications" id="5">
      <p:sldLst>
        <p:sld r:id="rId29"/>
      </p:sldLst>
    </p:custShow>
    <p:custShow name="dbms" id="6">
      <p:sldLst>
        <p:sld r:id="rId30"/>
        <p:sld r:id="rId31"/>
        <p:sld r:id="rId32"/>
        <p:sld r:id="rId33"/>
      </p:sldLst>
    </p:custShow>
    <p:custShow name="privacy" id="7">
      <p:sldLst>
        <p:sld r:id="rId34"/>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8F8F8"/>
    <a:srgbClr val="C0C0C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9110" autoAdjust="0"/>
    <p:restoredTop sz="69527" autoAdjust="0"/>
  </p:normalViewPr>
  <p:slideViewPr>
    <p:cSldViewPr>
      <p:cViewPr varScale="1">
        <p:scale>
          <a:sx n="77" d="100"/>
          <a:sy n="77" d="100"/>
        </p:scale>
        <p:origin x="-107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905D58F-3774-4D0E-AB0C-44405F3C97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3027" y="4409758"/>
            <a:ext cx="5131647"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45C7103-E8A1-43A8-B1E8-56444E8B75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java.sun.com/docs/books/tutorial/essential/io/formatting.html"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java.sun.com/docs/books/tutorial/essential/io/formatting.html"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0BEA142-88FF-4634-8281-D3BD3F789F5D}" type="slidenum">
              <a:rPr lang="en-US" smtClean="0"/>
              <a:pPr/>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t>One might add, “where is the information we have lost in data?”</a:t>
            </a:r>
          </a:p>
          <a:p>
            <a:endParaRPr lang="en-US" dirty="0" smtClean="0"/>
          </a:p>
          <a:p>
            <a:r>
              <a:rPr lang="en-US" dirty="0" smtClean="0"/>
              <a:t>Monday:</a:t>
            </a:r>
            <a:r>
              <a:rPr lang="en-US" baseline="0" dirty="0" smtClean="0"/>
              <a:t> iterations 0 &amp; 1</a:t>
            </a:r>
            <a:endParaRPr lang="en-US" dirty="0" smtClean="0"/>
          </a:p>
          <a:p>
            <a:r>
              <a:rPr lang="en-US" dirty="0" smtClean="0"/>
              <a:t>Wednesday: iterations 2 &amp; 3</a:t>
            </a:r>
          </a:p>
          <a:p>
            <a:r>
              <a:rPr lang="en-US" dirty="0" smtClean="0"/>
              <a:t>Friday: remainder of the material</a:t>
            </a:r>
          </a:p>
          <a:p>
            <a:endParaRPr lang="en-US" dirty="0" smtClean="0"/>
          </a:p>
          <a:p>
            <a:r>
              <a:rPr lang="en-US" dirty="0" smtClean="0"/>
              <a:t>Acronym help: </a:t>
            </a:r>
            <a:r>
              <a:rPr lang="en-US" dirty="0" err="1" smtClean="0"/>
              <a:t>URISyntaxException</a:t>
            </a:r>
            <a:r>
              <a:rPr lang="en-US" baseline="0" smtClean="0"/>
              <a:t>  -- Uniform Resource Identifier</a:t>
            </a:r>
            <a:endParaRPr lang="en-US" smtClean="0"/>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6C3B000-354D-4ED3-AB4B-EAFD7883ECB3}" type="slidenum">
              <a:rPr lang="en-US" smtClean="0"/>
              <a:pPr/>
              <a:t>10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dirty="0" smtClean="0"/>
              <a:t>We’ve see the Scanner</a:t>
            </a:r>
            <a:r>
              <a:rPr lang="en-US" baseline="0" dirty="0" smtClean="0"/>
              <a:t> for keyboard input. It can also scan/parse file streams and strings.</a:t>
            </a: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11</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Here, we want to store the (changeable) data in a file and load it in our program. This allows the program to stay the same as the data values</a:t>
            </a:r>
            <a:r>
              <a:rPr lang="en-US" baseline="0" dirty="0" smtClean="0"/>
              <a:t> change and keeps the program short as the list of data grows.</a:t>
            </a:r>
          </a:p>
          <a:p>
            <a:r>
              <a:rPr lang="en-US" baseline="0" dirty="0" smtClean="0"/>
              <a:t>See </a:t>
            </a:r>
            <a:r>
              <a:rPr lang="en-US" baseline="0" dirty="0" err="1" smtClean="0"/>
              <a:t>ReadNumbersConsole</a:t>
            </a:r>
            <a:r>
              <a:rPr lang="en-US" baseline="0" dirty="0" smtClean="0"/>
              <a:t>; the running example requires a bit more features (see iteration 1).</a:t>
            </a:r>
          </a:p>
          <a:p>
            <a:endParaRPr lang="en-US" baseline="0" dirty="0" smtClean="0"/>
          </a:p>
          <a:p>
            <a:endParaRPr lang="en-US" baseline="0" dirty="0" smtClean="0"/>
          </a:p>
          <a:p>
            <a:endParaRPr lang="en-US"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a:defRPr/>
            </a:pPr>
            <a:r>
              <a:rPr lang="en-US" dirty="0" smtClean="0"/>
              <a:t>This is a</a:t>
            </a:r>
            <a:r>
              <a:rPr lang="en-US" baseline="0" dirty="0" smtClean="0"/>
              <a:t> generic algorithm that processes homogeneous values.</a:t>
            </a:r>
          </a:p>
          <a:p>
            <a:pPr defTabSz="930311">
              <a:defRPr/>
            </a:pPr>
            <a:r>
              <a:rPr lang="en-US" baseline="0" dirty="0" smtClean="0"/>
              <a:t>Explain how the Scanner object “wraps” the file stream object. Could show how to declare/define each of these on separate lines.</a:t>
            </a:r>
            <a:endParaRPr lang="en-US" dirty="0" smtClean="0"/>
          </a:p>
          <a:p>
            <a:r>
              <a:rPr lang="en-US" dirty="0" smtClean="0"/>
              <a:t>Program</a:t>
            </a:r>
            <a:r>
              <a:rPr lang="en-US" baseline="0" dirty="0" smtClean="0"/>
              <a:t> and demo this </a:t>
            </a:r>
            <a:r>
              <a:rPr lang="en-US" dirty="0" smtClean="0"/>
              <a:t>application</a:t>
            </a:r>
            <a:r>
              <a:rPr lang="en-US" baseline="0" dirty="0" smtClean="0"/>
              <a:t> by hand. Notes:</a:t>
            </a:r>
          </a:p>
          <a:p>
            <a:pPr>
              <a:buFont typeface="Arial" pitchFamily="34" charset="0"/>
              <a:buChar char="•"/>
            </a:pPr>
            <a:r>
              <a:rPr lang="en-US" baseline="0" dirty="0" smtClean="0"/>
              <a:t> It treats all whitespace (newline, spaces, tabs) as token separators – illustrate this by changing the data input file to have more than one data item per line and to have extra spaces/tabs/newlines in various places and showing that the program runs as it did before;</a:t>
            </a:r>
          </a:p>
          <a:p>
            <a:pPr>
              <a:buFont typeface="Arial" pitchFamily="34" charset="0"/>
              <a:buChar char="•"/>
            </a:pPr>
            <a:r>
              <a:rPr lang="en-US" baseline="0" dirty="0" smtClean="0"/>
              <a:t> The full program includes routines that compute the mean and variance.</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rest of the code used in the average/variance example.</a:t>
            </a:r>
          </a:p>
          <a:p>
            <a:r>
              <a:rPr lang="en-US" dirty="0" smtClean="0"/>
              <a:t>Note the use of </a:t>
            </a:r>
            <a:r>
              <a:rPr lang="en-US" dirty="0" err="1" smtClean="0"/>
              <a:t>System.out.printf</a:t>
            </a:r>
            <a:r>
              <a:rPr lang="en-US" baseline="0" dirty="0" smtClean="0"/>
              <a:t> here (see </a:t>
            </a:r>
            <a:r>
              <a:rPr lang="en-US" dirty="0" err="1" smtClean="0">
                <a:hlinkClick r:id="rId3"/>
              </a:rPr>
              <a:t>http://java.sun.com/docs/books/tutorial/essential/io/formatting.html</a:t>
            </a:r>
            <a:r>
              <a:rPr lang="en-US" dirty="0" err="1" smtClean="0"/>
              <a:t>).</a:t>
            </a:r>
            <a:endParaRPr lang="en-US" dirty="0" smtClean="0"/>
          </a:p>
          <a:p>
            <a:r>
              <a:rPr lang="en-US" dirty="0" smtClean="0"/>
              <a:t>%5.2f%n 5</a:t>
            </a:r>
            <a:r>
              <a:rPr lang="en-US" baseline="0" dirty="0" smtClean="0"/>
              <a:t> digits, 2 decimals in floating point, %</a:t>
            </a:r>
            <a:r>
              <a:rPr lang="en-US" baseline="0" dirty="0" err="1" smtClean="0"/>
              <a:t>n</a:t>
            </a:r>
            <a:r>
              <a:rPr lang="en-US" baseline="0" dirty="0" smtClean="0"/>
              <a:t> newline</a:t>
            </a:r>
            <a:endParaRPr lang="en-US" dirty="0" smtClean="0"/>
          </a:p>
        </p:txBody>
      </p:sp>
      <p:sp>
        <p:nvSpPr>
          <p:cNvPr id="4" name="Slide Number Placeholder 3"/>
          <p:cNvSpPr>
            <a:spLocks noGrp="1"/>
          </p:cNvSpPr>
          <p:nvPr>
            <p:ph type="sldNum" sz="quarter" idx="10"/>
          </p:nvPr>
        </p:nvSpPr>
        <p:spPr/>
        <p:txBody>
          <a:bodyPr/>
          <a:lstStyle/>
          <a:p>
            <a:fld id="{745C7103-E8A1-43A8-B1E8-56444E8B752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14</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Here, we want to add</a:t>
            </a:r>
            <a:r>
              <a:rPr lang="en-US" baseline="0" dirty="0" smtClean="0"/>
              <a:t> the ability to parse records, one per line, rather than just individual values. Do the example with fixed fields first and then add the variant length field. In this architecture, the Console reads the lines from the file and the Soldier parses those lines.</a:t>
            </a:r>
          </a:p>
          <a:p>
            <a:r>
              <a:rPr lang="en-US" baseline="0" dirty="0" smtClean="0"/>
              <a:t>This design will use the scanner to parse the file one record at a time, then another scanner to parse the line.</a:t>
            </a:r>
          </a:p>
          <a:p>
            <a:r>
              <a:rPr lang="en-US" baseline="0" dirty="0" smtClean="0"/>
              <a:t>See </a:t>
            </a:r>
            <a:r>
              <a:rPr lang="en-US" baseline="0" dirty="0" err="1" smtClean="0"/>
              <a:t>ReadRecordsConsole/records.txt</a:t>
            </a:r>
            <a:endParaRPr lang="en-US" baseline="0" dirty="0" smtClean="0"/>
          </a:p>
          <a:p>
            <a:r>
              <a:rPr lang="en-US" baseline="0" dirty="0" smtClean="0"/>
              <a:t>                                           /</a:t>
            </a:r>
            <a:r>
              <a:rPr lang="en-US" baseline="0" dirty="0" err="1" smtClean="0"/>
              <a:t>variantRecords.txt</a:t>
            </a:r>
            <a:endParaRPr lang="en-US" baseline="0" dirty="0" smtClean="0"/>
          </a:p>
          <a:p>
            <a:endParaRPr lang="en-US" baseline="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a:defRPr/>
            </a:pPr>
            <a:r>
              <a:rPr lang="en-US" dirty="0" smtClean="0"/>
              <a:t>This is a</a:t>
            </a:r>
            <a:r>
              <a:rPr lang="en-US" baseline="0" dirty="0" smtClean="0"/>
              <a:t> generic algorithm for the Console class that processes records, one per line. Note the differences from the previous algorithm – it does line-by-line, not specifying how the line is to be processed (that is left to the Soldier/record class).</a:t>
            </a:r>
            <a:endParaRPr lang="en-US" dirty="0" smtClean="0"/>
          </a:p>
          <a:p>
            <a:r>
              <a:rPr lang="en-US" dirty="0" smtClean="0"/>
              <a:t>Program</a:t>
            </a:r>
            <a:r>
              <a:rPr lang="en-US" baseline="0" dirty="0" smtClean="0"/>
              <a:t> and demo this </a:t>
            </a:r>
            <a:r>
              <a:rPr lang="en-US" dirty="0" smtClean="0"/>
              <a:t>application</a:t>
            </a:r>
            <a:r>
              <a:rPr lang="en-US" baseline="0" dirty="0" smtClean="0"/>
              <a:t> by hand. Notes:</a:t>
            </a:r>
          </a:p>
          <a:p>
            <a:pPr>
              <a:buFont typeface="Arial" pitchFamily="34" charset="0"/>
              <a:buChar char="•"/>
            </a:pPr>
            <a:r>
              <a:rPr lang="en-US" baseline="0" dirty="0" smtClean="0"/>
              <a:t> This code only handles the lines. The Solder constructor handles record parsing.</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This is the constructor</a:t>
            </a:r>
            <a:r>
              <a:rPr lang="en-US" baseline="0" dirty="0" smtClean="0"/>
              <a:t> from the Soldier class. </a:t>
            </a:r>
            <a:r>
              <a:rPr lang="en-US" dirty="0" smtClean="0"/>
              <a:t>Note the use of Scanner again,</a:t>
            </a:r>
            <a:r>
              <a:rPr lang="en-US" baseline="0" dirty="0" smtClean="0"/>
              <a:t> this time to parse the record string.</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17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Note the use of </a:t>
            </a:r>
            <a:r>
              <a:rPr lang="en-US" dirty="0" err="1" smtClean="0"/>
              <a:t>System.out.format</a:t>
            </a:r>
            <a:r>
              <a:rPr lang="en-US" baseline="0" dirty="0" smtClean="0"/>
              <a:t> here (see </a:t>
            </a:r>
            <a:r>
              <a:rPr lang="en-US" dirty="0" smtClean="0">
                <a:hlinkClick r:id="rId3"/>
              </a:rPr>
              <a:t>http://java.sun.com/docs/books/tutorial/essential/io/formatting.html</a:t>
            </a:r>
            <a:r>
              <a:rPr lang="en-US" dirty="0" smtClean="0"/>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18</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19</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page has the Character</a:t>
            </a:r>
            <a:r>
              <a:rPr lang="en-US" baseline="0" dirty="0" smtClean="0"/>
              <a:t> model class and the unit test class.</a:t>
            </a:r>
          </a:p>
          <a:p>
            <a:r>
              <a:rPr lang="en-US" baseline="0" dirty="0" smtClean="0"/>
              <a:t>Be sure to note how the unit test class tests</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5984D58-0593-40F9-9B80-6DD3883B9FEB}" type="slidenum">
              <a:rPr lang="en-US" smtClean="0"/>
              <a:pPr/>
              <a:t>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20</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Note how</a:t>
            </a:r>
            <a:r>
              <a:rPr lang="en-US" baseline="0" dirty="0" smtClean="0"/>
              <a:t> one must use</a:t>
            </a:r>
            <a:r>
              <a:rPr lang="en-US" dirty="0" smtClean="0"/>
              <a:t> a different approach to load image and</a:t>
            </a:r>
            <a:r>
              <a:rPr lang="en-US" baseline="0" dirty="0" smtClean="0"/>
              <a:t> audio files </a:t>
            </a:r>
            <a:r>
              <a:rPr lang="en-US" dirty="0" smtClean="0"/>
              <a:t>in Processing. This is Processing-specific</a:t>
            </a:r>
            <a:r>
              <a:rPr lang="en-US" baseline="0" dirty="0" smtClean="0"/>
              <a:t> and we won’t lecture on it.</a:t>
            </a:r>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6C3B000-354D-4ED3-AB4B-EAFD7883ECB3}" type="slidenum">
              <a:rPr lang="en-US" smtClean="0"/>
              <a:pPr/>
              <a:t>21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dirty="0" smtClean="0"/>
              <a:t>We’ve see the Scanner</a:t>
            </a:r>
            <a:r>
              <a:rPr lang="en-US" baseline="0" dirty="0" smtClean="0"/>
              <a:t> for keyboard input. It can also scan/parse file streams and strings.</a:t>
            </a:r>
          </a:p>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22</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Now we want to save data to a file. We’ll build a console-based</a:t>
            </a:r>
            <a:r>
              <a:rPr lang="en-US" baseline="0" dirty="0" smtClean="0"/>
              <a:t> application that reads data from the keyboard and writes it to a file.</a:t>
            </a:r>
          </a:p>
          <a:p>
            <a:endParaRPr lang="en-US" baseline="0" dirty="0" smtClean="0"/>
          </a:p>
          <a:p>
            <a:r>
              <a:rPr lang="en-US" baseline="0" dirty="0" smtClean="0"/>
              <a:t>PERHAPS THIS EXAMPLE SHOULD EITHER BE A FIELD-BY-FIELD OUTPUT (LIKE ITERATION 1) OR A FULL RECORD-LEVEL OUPUT (DERIVED FROM ITERATION 2, I.E., USING A CLASS THAT OUTPUTS ITS OWN RECORDS. (?)</a:t>
            </a:r>
          </a:p>
          <a:p>
            <a:endParaRPr lang="en-US" baseline="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a:defRPr/>
            </a:pPr>
            <a:r>
              <a:rPr lang="en-US" dirty="0" smtClean="0"/>
              <a:t>This is a</a:t>
            </a:r>
            <a:r>
              <a:rPr lang="en-US" baseline="0" dirty="0" smtClean="0"/>
              <a:t> generic algorithm that processes records, one per line. Note the differences from the previous algorithm.</a:t>
            </a:r>
            <a:endParaRPr lang="en-US" dirty="0" smtClean="0"/>
          </a:p>
          <a:p>
            <a:r>
              <a:rPr lang="en-US" dirty="0" smtClean="0"/>
              <a:t>Program</a:t>
            </a:r>
            <a:r>
              <a:rPr lang="en-US" baseline="0" dirty="0" smtClean="0"/>
              <a:t> and demo this </a:t>
            </a:r>
            <a:r>
              <a:rPr lang="en-US" dirty="0" smtClean="0"/>
              <a:t>application</a:t>
            </a:r>
            <a:r>
              <a:rPr lang="en-US" baseline="0" dirty="0" smtClean="0"/>
              <a:t> by hand. Notes:</a:t>
            </a:r>
          </a:p>
          <a:p>
            <a:pPr>
              <a:buFont typeface="Arial" pitchFamily="34" charset="0"/>
              <a:buChar char="•"/>
            </a:pPr>
            <a:r>
              <a:rPr lang="en-US" baseline="0" dirty="0" smtClean="0"/>
              <a:t> This code only handles the lines. The Solder constructor handles record parsing.</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Note the use of Scanner again,</a:t>
            </a:r>
            <a:r>
              <a:rPr lang="en-US" baseline="0" dirty="0" smtClean="0"/>
              <a:t> this time to parse the record string.</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25</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code uses a GUI</a:t>
            </a:r>
            <a:r>
              <a:rPr lang="en-US" baseline="0" dirty="0" smtClean="0"/>
              <a:t> to get the raw data and a </a:t>
            </a:r>
            <a:r>
              <a:rPr lang="en-US" dirty="0" err="1" smtClean="0"/>
              <a:t>FileChooser</a:t>
            </a:r>
            <a:r>
              <a:rPr lang="en-US" dirty="0" smtClean="0"/>
              <a:t> to get the filename.</a:t>
            </a:r>
          </a:p>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DE09B08-E5D0-4E02-BCDA-FA82438440BB}" type="slidenum">
              <a:rPr lang="en-US" smtClean="0"/>
              <a:pPr/>
              <a:t>26</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defTabSz="930311" eaLnBrk="1" hangingPunct="1">
              <a:defRPr/>
            </a:pPr>
            <a:r>
              <a:rPr lang="en-US" dirty="0" smtClean="0"/>
              <a:t>Buffering allows the program to collect up a bunch of I/O operations and to do them all at once, which is much faster than reading or writing one byte at a time.</a:t>
            </a:r>
            <a:r>
              <a:rPr lang="en-US" baseline="0" dirty="0" smtClean="0"/>
              <a:t> </a:t>
            </a:r>
          </a:p>
          <a:p>
            <a:pPr defTabSz="930311" eaLnBrk="1" hangingPunct="1">
              <a:defRPr/>
            </a:pPr>
            <a:r>
              <a:rPr lang="en-US" baseline="0" dirty="0" smtClean="0"/>
              <a:t>Analogy – you generally don’t go to the store to get each recipe item; instead, you go to the store and get a bunch of stuff and then use it over time. Similarly, you don’t take each item of trash out individually, you “buffer” it up in the trash can and then take a bunch of it out all at once.</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6FE9B7E-BC26-4D67-BD80-75A21278FE81}" type="slidenum">
              <a:rPr lang="en-US" smtClean="0"/>
              <a:pPr/>
              <a:t>27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We</a:t>
            </a:r>
            <a:r>
              <a:rPr lang="en-US" baseline="0" dirty="0" smtClean="0"/>
              <a:t> didn’t use buffering in our examples because of how small the files/records/fields were.</a:t>
            </a: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71D95E0-5856-4320-A5DA-71771BFA9461}" type="slidenum">
              <a:rPr lang="en-US" smtClean="0"/>
              <a:pPr/>
              <a:t>28</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A8187F0-EF20-4D9C-8F4A-DDBD173119CC}" type="slidenum">
              <a:rPr lang="en-US" smtClean="0"/>
              <a:pPr/>
              <a:t>29</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dirty="0" smtClean="0"/>
              <a:t>Note that databases (data sets) are just higher in the data hierarchy than files.  We’ve worked in this class with everything below databases.</a:t>
            </a:r>
          </a:p>
          <a:p>
            <a:r>
              <a:rPr lang="en-US" dirty="0" smtClean="0"/>
              <a:t>Note the standard use of the terms </a:t>
            </a:r>
            <a:r>
              <a:rPr lang="en-US" i="1" dirty="0" smtClean="0"/>
              <a:t>record</a:t>
            </a:r>
            <a:r>
              <a:rPr lang="en-US" dirty="0" smtClean="0"/>
              <a:t> and </a:t>
            </a:r>
            <a:r>
              <a:rPr lang="en-US" i="1" dirty="0" smtClean="0"/>
              <a:t>field</a:t>
            </a:r>
            <a:r>
              <a:rPr lang="en-US" dirty="0" smtClean="0"/>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Note</a:t>
            </a:r>
            <a:r>
              <a:rPr lang="en-US" baseline="0" dirty="0" smtClean="0"/>
              <a:t> how this analysis (and design) are largely copied from last week. This example extends last week’s example by including an image panel and audio.</a:t>
            </a:r>
            <a:endParaRPr lang="en-US" dirty="0" smtClean="0"/>
          </a:p>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43E9887-E2D5-4E77-BDA3-F3AB6ED87955}" type="slidenum">
              <a:rPr lang="en-US" smtClean="0"/>
              <a:pPr/>
              <a:t>30</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en-US" smtClean="0"/>
              <a:t>This way, you wouldn’t have to recompile the program to reorder the fields or change one of their types.</a:t>
            </a:r>
          </a:p>
          <a:p>
            <a:r>
              <a:rPr lang="en-US" smtClean="0"/>
              <a:t>Yes, I’m ignoring the variable-length URL field – that creates problems that we’ll deal with in other classes.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D3B355B-C20C-4822-8C38-90978126EBE3}" type="slidenum">
              <a:rPr lang="en-US" smtClean="0"/>
              <a:pPr/>
              <a:t>31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smtClean="0"/>
              <a:t>This way, you wouldn’t have to recompile the program to reorder the fields or change one of their types.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6460CB4-3722-40B2-89A4-9B8799293113}" type="slidenum">
              <a:rPr lang="en-US" smtClean="0"/>
              <a:pPr/>
              <a:t>32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lang="en-US" smtClean="0"/>
              <a:t>Edgar F. (Ted) Codd - won the ACM Turing award in 1981 for his work on the Relational Data model. </a:t>
            </a:r>
            <a:endParaRPr lang="en-US" b="1"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1A8971C-8D4E-4894-903B-AE0B984CAEC6}" type="slidenum">
              <a:rPr lang="en-US" smtClean="0"/>
              <a:pPr/>
              <a:t>33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r>
              <a:rPr lang="en-US" smtClean="0"/>
              <a:t>Large databases that contain “personal” information can be dangerous.  The Europeans are particularly sensitive to this give that it is well-known that the Nazis used telephone records to track down Jews.   Consider the PagePanopticon database – What data does it need to maintain?  What should and shouldn’t it do with that data?  Are there any potential misuses to which that data could be put?  How could you secure the data?</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lvl="1">
              <a:lnSpc>
                <a:spcPct val="90000"/>
              </a:lnSpc>
            </a:pPr>
            <a:r>
              <a:rPr lang="en-US" dirty="0" smtClean="0">
                <a:latin typeface="Arial Unicode MS" pitchFamily="34" charset="-128"/>
              </a:rPr>
              <a:t>A GUI controller;</a:t>
            </a:r>
          </a:p>
          <a:p>
            <a:pPr lvl="1">
              <a:lnSpc>
                <a:spcPct val="90000"/>
              </a:lnSpc>
            </a:pPr>
            <a:r>
              <a:rPr lang="en-US" dirty="0" smtClean="0">
                <a:latin typeface="Arial Unicode MS" pitchFamily="34" charset="-128"/>
              </a:rPr>
              <a:t>A Drill class that:</a:t>
            </a:r>
          </a:p>
          <a:p>
            <a:pPr lvl="2">
              <a:lnSpc>
                <a:spcPct val="90000"/>
              </a:lnSpc>
            </a:pPr>
            <a:r>
              <a:rPr lang="en-US" dirty="0" smtClean="0">
                <a:latin typeface="Arial Unicode MS" pitchFamily="34" charset="-128"/>
              </a:rPr>
              <a:t>Represents a list of characters;</a:t>
            </a:r>
          </a:p>
          <a:p>
            <a:pPr lvl="2">
              <a:lnSpc>
                <a:spcPct val="90000"/>
              </a:lnSpc>
            </a:pPr>
            <a:r>
              <a:rPr lang="en-US" dirty="0" smtClean="0">
                <a:latin typeface="Arial Unicode MS" pitchFamily="34" charset="-128"/>
              </a:rPr>
              <a:t>Chooses a random character as the current answer;</a:t>
            </a:r>
          </a:p>
          <a:p>
            <a:pPr lvl="2">
              <a:lnSpc>
                <a:spcPct val="90000"/>
              </a:lnSpc>
            </a:pPr>
            <a:r>
              <a:rPr lang="en-US" dirty="0" smtClean="0">
                <a:latin typeface="Arial Unicode MS" pitchFamily="34" charset="-128"/>
              </a:rPr>
              <a:t>Produces a sequence of hints.</a:t>
            </a:r>
          </a:p>
          <a:p>
            <a:pPr lvl="1">
              <a:lnSpc>
                <a:spcPct val="90000"/>
              </a:lnSpc>
            </a:pPr>
            <a:r>
              <a:rPr lang="en-US" dirty="0" smtClean="0">
                <a:latin typeface="Arial Unicode MS" pitchFamily="34" charset="-128"/>
              </a:rPr>
              <a:t>A Character class that:</a:t>
            </a:r>
          </a:p>
          <a:p>
            <a:pPr lvl="2">
              <a:lnSpc>
                <a:spcPct val="90000"/>
              </a:lnSpc>
            </a:pPr>
            <a:r>
              <a:rPr lang="en-US" dirty="0" smtClean="0">
                <a:latin typeface="Arial Unicode MS" pitchFamily="34" charset="-128"/>
              </a:rPr>
              <a:t>Represents stuff about characters.</a:t>
            </a:r>
          </a:p>
          <a:p>
            <a:pPr lvl="1">
              <a:lnSpc>
                <a:spcPct val="90000"/>
              </a:lnSpc>
            </a:pPr>
            <a:r>
              <a:rPr lang="en-US" dirty="0" smtClean="0">
                <a:latin typeface="Arial Unicode MS" pitchFamily="34" charset="-128"/>
              </a:rPr>
              <a:t>A Display class that:</a:t>
            </a:r>
          </a:p>
          <a:p>
            <a:pPr lvl="1">
              <a:lnSpc>
                <a:spcPct val="90000"/>
              </a:lnSpc>
            </a:pPr>
            <a:r>
              <a:rPr lang="en-US" dirty="0" smtClean="0">
                <a:latin typeface="Arial Unicode MS" pitchFamily="34" charset="-128"/>
              </a:rPr>
              <a:t>	Displays and plays stuff as directed by the Controller.</a:t>
            </a:r>
          </a:p>
          <a:p>
            <a:pPr defTabSz="930126"/>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This</a:t>
            </a:r>
            <a:r>
              <a:rPr lang="en-US" baseline="0" dirty="0" smtClean="0"/>
              <a:t> initial iteration is list last week’s game except that it adds image/audio panel. Review these elements first, particularly the hard-coded </a:t>
            </a:r>
            <a:r>
              <a:rPr lang="en-US" baseline="0" dirty="0" err="1" smtClean="0"/>
              <a:t>ArrayList</a:t>
            </a:r>
            <a:r>
              <a:rPr lang="en-US" baseline="0" dirty="0" smtClean="0"/>
              <a:t> of character objects manually loaded in CharacterDrill0.</a:t>
            </a:r>
          </a:p>
          <a:p>
            <a:r>
              <a:rPr lang="en-US" baseline="0" dirty="0" smtClean="0"/>
              <a:t>See </a:t>
            </a:r>
            <a:r>
              <a:rPr lang="en-US" baseline="0" dirty="0" err="1" smtClean="0"/>
              <a:t>CharacterDrillController</a:t>
            </a:r>
            <a:r>
              <a:rPr lang="en-US" baseline="0" dirty="0" smtClean="0"/>
              <a:t>/CharacterDrill0/Character.</a:t>
            </a:r>
          </a:p>
          <a:p>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02CB573-1644-46B4-AF8A-9D9DF95E22D9}" type="slidenum">
              <a:rPr lang="en-US" smtClean="0"/>
              <a:pPr/>
              <a:t>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DE09B08-E5D0-4E02-BCDA-FA82438440BB}" type="slidenum">
              <a:rPr lang="en-US" smtClean="0"/>
              <a:pPr/>
              <a:t>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lvl="0" eaLnBrk="1" hangingPunct="1">
              <a:buFont typeface="Arial" pitchFamily="34" charset="0"/>
              <a:buChar char="•"/>
            </a:pPr>
            <a:r>
              <a:rPr lang="en-US" i="1" dirty="0" smtClean="0"/>
              <a:t>Input streams</a:t>
            </a:r>
            <a:r>
              <a:rPr lang="en-US" dirty="0" smtClean="0"/>
              <a:t> move bytes of data from an input device to a program.</a:t>
            </a:r>
          </a:p>
          <a:p>
            <a:pPr lvl="0" eaLnBrk="1" hangingPunct="1">
              <a:buFont typeface="Arial" pitchFamily="34" charset="0"/>
              <a:buChar char="•"/>
            </a:pPr>
            <a:r>
              <a:rPr lang="en-US" i="1" dirty="0" smtClean="0"/>
              <a:t>Output streams</a:t>
            </a:r>
            <a:r>
              <a:rPr lang="en-US" dirty="0" smtClean="0"/>
              <a:t> move bytes from the program to an output device.</a:t>
            </a:r>
          </a:p>
          <a:p>
            <a:r>
              <a:rPr lang="en-US" dirty="0" smtClean="0"/>
              <a:t>Analogy: the telephone system metaphor for streams.  There can be multiple input/output streams active at anyone time, in the same way that you can have several telephone sessions going at once (with</a:t>
            </a:r>
            <a:r>
              <a:rPr lang="en-US" baseline="0" dirty="0" smtClean="0"/>
              <a:t> more advanced phones)</a:t>
            </a:r>
            <a:r>
              <a:rPr lang="en-US"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6FE9B7E-BC26-4D67-BD80-75A21278FE81}" type="slidenum">
              <a:rPr lang="en-US" smtClean="0"/>
              <a:pPr/>
              <a:t>8</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lvl="0">
              <a:buFont typeface="Arial" pitchFamily="34" charset="0"/>
              <a:buNone/>
            </a:pPr>
            <a:r>
              <a:rPr lang="en-US" b="0" dirty="0" smtClean="0">
                <a:latin typeface="Courier New" pitchFamily="49" charset="0"/>
              </a:rPr>
              <a:t>Predefined streams:</a:t>
            </a:r>
          </a:p>
          <a:p>
            <a:pPr lvl="0">
              <a:buFont typeface="Arial" pitchFamily="34" charset="0"/>
              <a:buChar char="•"/>
            </a:pPr>
            <a:r>
              <a:rPr lang="en-US" b="0" dirty="0" smtClean="0">
                <a:latin typeface="Courier New" pitchFamily="49" charset="0"/>
              </a:rPr>
              <a:t> </a:t>
            </a:r>
            <a:r>
              <a:rPr lang="en-US" b="0" dirty="0" err="1" smtClean="0">
                <a:latin typeface="Courier New" pitchFamily="49" charset="0"/>
              </a:rPr>
              <a:t>System.in</a:t>
            </a:r>
            <a:r>
              <a:rPr lang="en-US" b="0" dirty="0" smtClean="0">
                <a:latin typeface="Arial Unicode MS" pitchFamily="34" charset="-128"/>
              </a:rPr>
              <a:t> – an input stream object</a:t>
            </a:r>
            <a:r>
              <a:rPr lang="en-US" b="0" dirty="0" smtClean="0"/>
              <a:t>, usually the keyboard</a:t>
            </a:r>
          </a:p>
          <a:p>
            <a:pPr lvl="0">
              <a:buFont typeface="Arial" pitchFamily="34" charset="0"/>
              <a:buChar char="•"/>
            </a:pPr>
            <a:r>
              <a:rPr lang="en-US" b="0" dirty="0" smtClean="0">
                <a:latin typeface="Courier New" pitchFamily="49" charset="0"/>
              </a:rPr>
              <a:t> </a:t>
            </a:r>
            <a:r>
              <a:rPr lang="en-US" b="0" dirty="0" err="1" smtClean="0">
                <a:latin typeface="Courier New" pitchFamily="49" charset="0"/>
              </a:rPr>
              <a:t>System.out</a:t>
            </a:r>
            <a:r>
              <a:rPr lang="en-US" b="0" dirty="0" smtClean="0"/>
              <a:t> – a buffered print stream object, usually the screen</a:t>
            </a:r>
          </a:p>
          <a:p>
            <a:pPr lvl="0">
              <a:buFont typeface="Arial" pitchFamily="34" charset="0"/>
              <a:buChar char="•"/>
            </a:pPr>
            <a:r>
              <a:rPr lang="en-US" b="0" dirty="0" smtClean="0">
                <a:latin typeface="Courier New" pitchFamily="49" charset="0"/>
              </a:rPr>
              <a:t> System.err</a:t>
            </a:r>
            <a:r>
              <a:rPr lang="en-US" b="0" dirty="0" smtClean="0"/>
              <a:t> – an </a:t>
            </a:r>
            <a:r>
              <a:rPr lang="en-US" b="0" dirty="0" err="1" smtClean="0"/>
              <a:t>unbuffered</a:t>
            </a:r>
            <a:r>
              <a:rPr lang="en-US" b="0" dirty="0" smtClean="0"/>
              <a:t> </a:t>
            </a:r>
            <a:r>
              <a:rPr lang="en-US" b="0" dirty="0" err="1" smtClean="0">
                <a:latin typeface="Courier New" pitchFamily="49" charset="0"/>
              </a:rPr>
              <a:t>PrintStream</a:t>
            </a:r>
            <a:r>
              <a:rPr lang="en-US" b="0" dirty="0" smtClean="0"/>
              <a:t> object usually associated with the screen or console window</a:t>
            </a:r>
          </a:p>
          <a:p>
            <a:pPr defTabSz="930311">
              <a:defRPr/>
            </a:pPr>
            <a:r>
              <a:rPr lang="en-US" b="0" dirty="0" smtClean="0"/>
              <a:t>File streams (for input or output):</a:t>
            </a:r>
          </a:p>
          <a:p>
            <a:pPr defTabSz="930311">
              <a:buFont typeface="Arial" pitchFamily="34" charset="0"/>
              <a:buChar char="•"/>
              <a:defRPr/>
            </a:pPr>
            <a:r>
              <a:rPr lang="en-US" b="0" dirty="0" smtClean="0"/>
              <a:t> File models a path + filename; </a:t>
            </a:r>
          </a:p>
          <a:p>
            <a:pPr defTabSz="930311">
              <a:buFont typeface="Arial" pitchFamily="34" charset="0"/>
              <a:buChar char="•"/>
              <a:defRPr/>
            </a:pPr>
            <a:r>
              <a:rPr lang="en-US" b="0" dirty="0" smtClean="0"/>
              <a:t> Scanner creates a </a:t>
            </a:r>
            <a:r>
              <a:rPr lang="en-US" b="0" dirty="0" err="1" smtClean="0"/>
              <a:t>scannable</a:t>
            </a:r>
            <a:r>
              <a:rPr lang="en-US" b="0" dirty="0" smtClean="0"/>
              <a:t> stream from the given file;</a:t>
            </a:r>
          </a:p>
          <a:p>
            <a:pPr defTabSz="930311">
              <a:buFont typeface="Arial" pitchFamily="34" charset="0"/>
              <a:buChar char="•"/>
              <a:defRPr/>
            </a:pPr>
            <a:r>
              <a:rPr lang="en-US" b="0" baseline="0" dirty="0" smtClean="0"/>
              <a:t> </a:t>
            </a:r>
            <a:r>
              <a:rPr lang="en-US" b="0" baseline="0" dirty="0" err="1" smtClean="0"/>
              <a:t>PrintWriter</a:t>
            </a:r>
            <a:r>
              <a:rPr lang="en-US" b="0" baseline="0" dirty="0" smtClean="0"/>
              <a:t> creates a writable stream to the given file.</a:t>
            </a:r>
            <a:endParaRPr lang="en-US" b="0" dirty="0" smtClean="0"/>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6FE9B7E-BC26-4D67-BD80-75A21278FE81}" type="slidenum">
              <a:rPr lang="en-US" smtClean="0"/>
              <a:pPr/>
              <a:t>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Pathnames:</a:t>
            </a:r>
          </a:p>
          <a:p>
            <a:pPr>
              <a:buFont typeface="Arial" pitchFamily="34" charset="0"/>
              <a:buChar char="•"/>
            </a:pPr>
            <a:r>
              <a:rPr lang="en-US" dirty="0" smtClean="0"/>
              <a:t> Relative pathname, e.g., “</a:t>
            </a:r>
            <a:r>
              <a:rPr lang="en-US" dirty="0" err="1" smtClean="0"/>
              <a:t>src</a:t>
            </a:r>
            <a:r>
              <a:rPr lang="en-US" dirty="0" smtClean="0"/>
              <a:t>/c11files/examples/data/”</a:t>
            </a:r>
          </a:p>
          <a:p>
            <a:pPr>
              <a:buFont typeface="Arial" pitchFamily="34" charset="0"/>
              <a:buChar char="•"/>
            </a:pPr>
            <a:r>
              <a:rPr lang="en-US" dirty="0" smtClean="0"/>
              <a:t> Absolute pathname, e.g., “/home/</a:t>
            </a:r>
            <a:r>
              <a:rPr lang="en-US" dirty="0" err="1" smtClean="0"/>
              <a:t>cs</a:t>
            </a:r>
            <a:r>
              <a:rPr lang="en-US" dirty="0" smtClean="0"/>
              <a:t>/108/current/”</a:t>
            </a:r>
          </a:p>
          <a:p>
            <a:r>
              <a:rPr lang="en-US" dirty="0" smtClean="0"/>
              <a:t>It’s generally better to use relative pathnames. I’m able to port my code from </a:t>
            </a:r>
            <a:r>
              <a:rPr lang="en-US" dirty="0" err="1" smtClean="0"/>
              <a:t>unix</a:t>
            </a:r>
            <a:r>
              <a:rPr lang="en-US" dirty="0" smtClean="0"/>
              <a:t> (e.g., “/home/</a:t>
            </a:r>
            <a:r>
              <a:rPr lang="en-US" dirty="0" err="1" smtClean="0"/>
              <a:t>cs</a:t>
            </a:r>
            <a:r>
              <a:rPr lang="en-US" dirty="0" smtClean="0"/>
              <a:t>/108/”)</a:t>
            </a:r>
            <a:r>
              <a:rPr lang="en-US" baseline="0" dirty="0" smtClean="0"/>
              <a:t> to windows (e.g., “C:/documents and settings/”) with relative ease using File.</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9E4DD9-A2E4-467D-8F17-6236A8491A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18AE-201B-47EB-A501-0F800DB1AB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BF478BB-943A-47D6-98C5-2780FEF02E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3B0671-EDD1-4604-BE6C-9632C75592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208D256-697A-4B6F-A203-6854F0DF68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9D0CFB8-AE37-49F0-BACC-C54310796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FA2C9A-4148-42D0-B5EE-45753C2AC5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7BE369A-A742-49D3-B6B5-EEA0E80F4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F12F14-E017-4EB6-9212-C05C5DEE7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0F4F78-3630-45F7-8CF2-C906D6825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18798"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D44B6B40-2A27-4D7A-A5B0-FB7E522CEB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p:txBody>
          <a:bodyPr/>
          <a:lstStyle/>
          <a:p>
            <a:fld id="{59F172ED-A8C9-462E-AC7E-85225C7DC6D6}" type="slidenum">
              <a:rPr lang="en-US" smtClean="0"/>
              <a:pPr/>
              <a:t>1</a:t>
            </a:fld>
            <a:endParaRPr lang="en-US" smtClean="0"/>
          </a:p>
        </p:txBody>
      </p:sp>
      <p:sp>
        <p:nvSpPr>
          <p:cNvPr id="4099" name="Rectangle 2"/>
          <p:cNvSpPr>
            <a:spLocks noGrp="1" noChangeArrowheads="1"/>
          </p:cNvSpPr>
          <p:nvPr>
            <p:ph type="body" idx="1"/>
          </p:nvPr>
        </p:nvSpPr>
        <p:spPr>
          <a:xfrm>
            <a:off x="762000" y="1143000"/>
            <a:ext cx="8153400" cy="4114800"/>
          </a:xfrm>
          <a:noFill/>
        </p:spPr>
        <p:txBody>
          <a:bodyPr/>
          <a:lstStyle/>
          <a:p>
            <a:pPr eaLnBrk="1" hangingPunct="1">
              <a:lnSpc>
                <a:spcPct val="90000"/>
              </a:lnSpc>
              <a:buFont typeface="Arial" pitchFamily="34" charset="0"/>
              <a:buNone/>
            </a:pPr>
            <a:r>
              <a:rPr lang="en-US" sz="2400" i="1" dirty="0" smtClean="0">
                <a:latin typeface="Arial Unicode MS" pitchFamily="34" charset="-128"/>
              </a:rPr>
              <a:t>All our knowledge brings us nearer to our ignorance,</a:t>
            </a:r>
          </a:p>
          <a:p>
            <a:pPr eaLnBrk="1" hangingPunct="1">
              <a:lnSpc>
                <a:spcPct val="90000"/>
              </a:lnSpc>
              <a:buFont typeface="Arial" pitchFamily="34" charset="0"/>
              <a:buNone/>
            </a:pPr>
            <a:r>
              <a:rPr lang="en-US" sz="2400" i="1" dirty="0" smtClean="0">
                <a:latin typeface="Arial Unicode MS" pitchFamily="34" charset="-128"/>
              </a:rPr>
              <a:t>All our ignorance brings us nearer to death,</a:t>
            </a:r>
          </a:p>
          <a:p>
            <a:pPr eaLnBrk="1" hangingPunct="1">
              <a:lnSpc>
                <a:spcPct val="90000"/>
              </a:lnSpc>
              <a:buFont typeface="Arial" pitchFamily="34" charset="0"/>
              <a:buNone/>
            </a:pPr>
            <a:r>
              <a:rPr lang="en-US" sz="2400" i="1" dirty="0" smtClean="0">
                <a:latin typeface="Arial Unicode MS" pitchFamily="34" charset="-128"/>
              </a:rPr>
              <a:t>But nearness to death, no nearer to God.</a:t>
            </a:r>
          </a:p>
          <a:p>
            <a:pPr eaLnBrk="1" hangingPunct="1">
              <a:lnSpc>
                <a:spcPct val="90000"/>
              </a:lnSpc>
              <a:buFont typeface="Arial" pitchFamily="34" charset="0"/>
              <a:buNone/>
            </a:pPr>
            <a:r>
              <a:rPr lang="en-US" sz="2400" i="1" dirty="0" smtClean="0">
                <a:latin typeface="Arial Unicode MS" pitchFamily="34" charset="-128"/>
              </a:rPr>
              <a:t>Where is the Life we have lost in living?</a:t>
            </a:r>
          </a:p>
          <a:p>
            <a:pPr eaLnBrk="1" hangingPunct="1">
              <a:lnSpc>
                <a:spcPct val="90000"/>
              </a:lnSpc>
              <a:buFont typeface="Arial" pitchFamily="34" charset="0"/>
              <a:buNone/>
            </a:pPr>
            <a:r>
              <a:rPr lang="en-US" sz="2400" i="1" dirty="0" smtClean="0">
                <a:latin typeface="Arial Unicode MS" pitchFamily="34" charset="-128"/>
              </a:rPr>
              <a:t>Where is the wisdom we have lost in knowledge?</a:t>
            </a:r>
          </a:p>
          <a:p>
            <a:pPr eaLnBrk="1" hangingPunct="1">
              <a:lnSpc>
                <a:spcPct val="90000"/>
              </a:lnSpc>
              <a:buFont typeface="Arial" pitchFamily="34" charset="0"/>
              <a:buNone/>
            </a:pPr>
            <a:r>
              <a:rPr lang="en-US" sz="2400" i="1" dirty="0" smtClean="0">
                <a:latin typeface="Arial Unicode MS" pitchFamily="34" charset="-128"/>
              </a:rPr>
              <a:t>Where is the knowledge we have lost in information?</a:t>
            </a:r>
          </a:p>
          <a:p>
            <a:pPr eaLnBrk="1" hangingPunct="1">
              <a:lnSpc>
                <a:spcPct val="90000"/>
              </a:lnSpc>
              <a:buFont typeface="Arial" pitchFamily="34" charset="0"/>
              <a:buNone/>
            </a:pPr>
            <a:r>
              <a:rPr lang="en-US" sz="2400" i="1" dirty="0" smtClean="0">
                <a:latin typeface="Arial Unicode MS" pitchFamily="34" charset="-128"/>
              </a:rPr>
              <a:t>The cycles of Heaven in twenty centuries</a:t>
            </a:r>
          </a:p>
          <a:p>
            <a:pPr eaLnBrk="1" hangingPunct="1">
              <a:lnSpc>
                <a:spcPct val="90000"/>
              </a:lnSpc>
              <a:buFont typeface="Arial" pitchFamily="34" charset="0"/>
              <a:buNone/>
            </a:pPr>
            <a:r>
              <a:rPr lang="en-US" sz="2400" i="1" dirty="0" smtClean="0">
                <a:latin typeface="Arial Unicode MS" pitchFamily="34" charset="-128"/>
              </a:rPr>
              <a:t>Bring us farther from God and nearer to the Dust. </a:t>
            </a:r>
          </a:p>
          <a:p>
            <a:pPr eaLnBrk="1" hangingPunct="1">
              <a:lnSpc>
                <a:spcPct val="90000"/>
              </a:lnSpc>
              <a:buFont typeface="Arial" pitchFamily="34" charset="0"/>
              <a:buNone/>
            </a:pPr>
            <a:endParaRPr lang="en-US" sz="800" i="1" dirty="0" smtClean="0">
              <a:latin typeface="Arial Unicode MS" pitchFamily="34" charset="-128"/>
            </a:endParaRPr>
          </a:p>
          <a:p>
            <a:pPr eaLnBrk="1" hangingPunct="1">
              <a:lnSpc>
                <a:spcPct val="90000"/>
              </a:lnSpc>
              <a:buFont typeface="Arial" pitchFamily="34" charset="0"/>
              <a:buNone/>
            </a:pPr>
            <a:r>
              <a:rPr lang="en-US" sz="2400" dirty="0" smtClean="0">
                <a:latin typeface="Arial Unicode MS" pitchFamily="34" charset="-128"/>
              </a:rPr>
              <a:t>			</a:t>
            </a:r>
            <a:r>
              <a:rPr lang="en-US" sz="1600" dirty="0" smtClean="0">
                <a:latin typeface="Arial Unicode MS" pitchFamily="34" charset="-128"/>
              </a:rPr>
              <a:t>- T. S. Eliot, </a:t>
            </a:r>
            <a:r>
              <a:rPr lang="en-US" sz="1600" i="1" dirty="0" smtClean="0">
                <a:latin typeface="Arial Unicode MS" pitchFamily="34" charset="-128"/>
              </a:rPr>
              <a:t>Choruses From ‘The Rock’</a:t>
            </a:r>
            <a:r>
              <a:rPr lang="en-US" sz="1600" dirty="0" smtClean="0">
                <a:latin typeface="Arial Unicode MS" pitchFamily="34" charset="-128"/>
              </a:rPr>
              <a:t>, Selected Poems</a:t>
            </a:r>
            <a:r>
              <a:rPr lang="en-US" sz="1400" dirty="0" smtClean="0">
                <a:latin typeface="Arial Unicode MS" pitchFamily="34" charset="-128"/>
              </a:rPr>
              <a:t> </a:t>
            </a:r>
          </a:p>
          <a:p>
            <a:pPr eaLnBrk="1" hangingPunct="1">
              <a:lnSpc>
                <a:spcPct val="90000"/>
              </a:lnSpc>
              <a:buFont typeface="Arial" pitchFamily="34" charset="0"/>
              <a:buNone/>
            </a:pPr>
            <a:r>
              <a:rPr lang="en-US" sz="1400" dirty="0" smtClean="0">
                <a:latin typeface="Arial Unicode MS" pitchFamily="34" charset="-128"/>
              </a:rPr>
              <a:t>			   </a:t>
            </a:r>
            <a:r>
              <a:rPr lang="en-US" sz="1600" dirty="0" smtClean="0">
                <a:latin typeface="Arial Unicode MS" pitchFamily="34" charset="-128"/>
              </a:rPr>
              <a:t>(New York: Harcourt, Brace &amp; World, 1964), p. 107.</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p:txBody>
          <a:bodyPr/>
          <a:lstStyle/>
          <a:p>
            <a:fld id="{77E07A02-36A4-4156-87C0-9B188ECF6CD6}" type="slidenum">
              <a:rPr lang="en-US" smtClean="0"/>
              <a:pPr/>
              <a:t>10</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Scanner</a:t>
            </a:r>
          </a:p>
        </p:txBody>
      </p:sp>
      <p:sp>
        <p:nvSpPr>
          <p:cNvPr id="20484" name="Rectangle 3"/>
          <p:cNvSpPr>
            <a:spLocks noGrp="1" noChangeArrowheads="1"/>
          </p:cNvSpPr>
          <p:nvPr>
            <p:ph type="body" idx="1"/>
          </p:nvPr>
        </p:nvSpPr>
        <p:spPr/>
        <p:txBody>
          <a:bodyPr/>
          <a:lstStyle/>
          <a:p>
            <a:pPr eaLnBrk="1" hangingPunct="1">
              <a:lnSpc>
                <a:spcPct val="90000"/>
              </a:lnSpc>
            </a:pPr>
            <a:r>
              <a:rPr lang="en-US" dirty="0" smtClean="0">
                <a:latin typeface="Arial Unicode MS" pitchFamily="34" charset="-128"/>
                <a:ea typeface="Arial Unicode MS" pitchFamily="34" charset="-128"/>
                <a:cs typeface="Arial Unicode MS" pitchFamily="34" charset="-128"/>
              </a:rPr>
              <a:t>The </a:t>
            </a:r>
            <a:r>
              <a:rPr lang="en-US" b="1" dirty="0" smtClean="0">
                <a:latin typeface="Courier New" pitchFamily="49" charset="0"/>
                <a:ea typeface="Arial Unicode MS" pitchFamily="34" charset="-128"/>
                <a:cs typeface="Courier New" pitchFamily="49" charset="0"/>
              </a:rPr>
              <a:t>Scanner</a:t>
            </a:r>
            <a:r>
              <a:rPr lang="en-US" dirty="0" smtClean="0">
                <a:latin typeface="Arial Unicode MS" pitchFamily="34" charset="-128"/>
                <a:ea typeface="Arial Unicode MS" pitchFamily="34" charset="-128"/>
                <a:cs typeface="Arial Unicode MS" pitchFamily="34" charset="-128"/>
              </a:rPr>
              <a:t> class can scan:</a:t>
            </a:r>
          </a:p>
          <a:p>
            <a:pPr lvl="1">
              <a:lnSpc>
                <a:spcPct val="90000"/>
              </a:lnSpc>
            </a:pPr>
            <a:r>
              <a:rPr lang="en-US" dirty="0" smtClean="0">
                <a:latin typeface="Arial Unicode MS" pitchFamily="34" charset="-128"/>
                <a:ea typeface="Arial Unicode MS" pitchFamily="34" charset="-128"/>
                <a:cs typeface="Arial Unicode MS" pitchFamily="34" charset="-128"/>
              </a:rPr>
              <a:t>Keyboard input stream;</a:t>
            </a:r>
          </a:p>
          <a:p>
            <a:pPr lvl="1">
              <a:lnSpc>
                <a:spcPct val="90000"/>
              </a:lnSpc>
            </a:pPr>
            <a:r>
              <a:rPr lang="en-US" dirty="0" smtClean="0">
                <a:latin typeface="Arial Unicode MS" pitchFamily="34" charset="-128"/>
                <a:ea typeface="Arial Unicode MS" pitchFamily="34" charset="-128"/>
                <a:cs typeface="Arial Unicode MS" pitchFamily="34" charset="-128"/>
              </a:rPr>
              <a:t>File;</a:t>
            </a:r>
          </a:p>
          <a:p>
            <a:pPr lvl="1">
              <a:lnSpc>
                <a:spcPct val="90000"/>
              </a:lnSpc>
            </a:pPr>
            <a:r>
              <a:rPr lang="en-US" dirty="0" smtClean="0">
                <a:latin typeface="Arial Unicode MS" pitchFamily="34" charset="-128"/>
                <a:ea typeface="Arial Unicode MS" pitchFamily="34" charset="-128"/>
                <a:cs typeface="Arial Unicode MS" pitchFamily="34" charset="-128"/>
              </a:rPr>
              <a:t>String.</a:t>
            </a:r>
          </a:p>
          <a:p>
            <a:pPr eaLnBrk="1" hangingPunct="1">
              <a:lnSpc>
                <a:spcPct val="90000"/>
              </a:lnSpc>
            </a:pPr>
            <a:r>
              <a:rPr lang="en-US" dirty="0" smtClean="0">
                <a:latin typeface="Arial Unicode MS" pitchFamily="34" charset="-128"/>
              </a:rPr>
              <a:t>Pattern: </a:t>
            </a:r>
          </a:p>
          <a:p>
            <a:pPr lvl="2">
              <a:lnSpc>
                <a:spcPct val="90000"/>
              </a:lnSpc>
              <a:buNone/>
            </a:pPr>
            <a:r>
              <a:rPr lang="en-US" b="1" dirty="0" smtClean="0">
                <a:latin typeface="Courier New" pitchFamily="49" charset="0"/>
                <a:cs typeface="Courier New" pitchFamily="49" charset="0"/>
              </a:rPr>
              <a:t>new Scanner(</a:t>
            </a:r>
            <a:r>
              <a:rPr lang="en-US" b="1" i="1" u="sng" dirty="0" err="1" smtClean="0">
                <a:latin typeface="Courier New" pitchFamily="49" charset="0"/>
                <a:cs typeface="Courier New" pitchFamily="49" charset="0"/>
              </a:rPr>
              <a:t>inputStreamOrFileOrString</a:t>
            </a:r>
            <a:r>
              <a:rPr lang="en-US" b="1" dirty="0" smtClean="0">
                <a:latin typeface="Courier New" pitchFamily="49" charset="0"/>
                <a:cs typeface="Courier New" pitchFamily="49" charset="0"/>
              </a:rPr>
              <a:t>)</a:t>
            </a:r>
          </a:p>
          <a:p>
            <a:pPr eaLnBrk="1" hangingPunct="1">
              <a:lnSpc>
                <a:spcPct val="90000"/>
              </a:lnSpc>
            </a:pPr>
            <a:r>
              <a:rPr lang="en-US" dirty="0" smtClean="0">
                <a:latin typeface="Arial Unicode MS" pitchFamily="34" charset="-128"/>
              </a:rPr>
              <a:t>The API includes these methods:</a:t>
            </a:r>
          </a:p>
          <a:p>
            <a:pPr lvl="1" eaLnBrk="1" hangingPunct="1">
              <a:lnSpc>
                <a:spcPct val="90000"/>
              </a:lnSpc>
            </a:pPr>
            <a:r>
              <a:rPr lang="en-US" sz="2400" b="1" dirty="0" smtClean="0">
                <a:latin typeface="Courier New" pitchFamily="49" charset="0"/>
              </a:rPr>
              <a:t>next() </a:t>
            </a:r>
            <a:r>
              <a:rPr lang="en-US" sz="2400" b="1" dirty="0" err="1" smtClean="0">
                <a:latin typeface="Courier New" pitchFamily="49" charset="0"/>
              </a:rPr>
              <a:t>nextInt</a:t>
            </a:r>
            <a:r>
              <a:rPr lang="en-US" sz="2400" b="1" dirty="0" smtClean="0">
                <a:latin typeface="Courier New" pitchFamily="49" charset="0"/>
              </a:rPr>
              <a:t>() </a:t>
            </a:r>
            <a:r>
              <a:rPr lang="en-US" sz="2400" b="1" dirty="0" err="1" smtClean="0">
                <a:latin typeface="Courier New" pitchFamily="49" charset="0"/>
              </a:rPr>
              <a:t>nextLine</a:t>
            </a:r>
            <a:r>
              <a:rPr lang="en-US" sz="2400" b="1" dirty="0" smtClean="0">
                <a:latin typeface="Courier New" pitchFamily="49" charset="0"/>
              </a:rPr>
              <a:t>() ...</a:t>
            </a:r>
          </a:p>
          <a:p>
            <a:pPr lvl="1">
              <a:lnSpc>
                <a:spcPct val="90000"/>
              </a:lnSpc>
            </a:pPr>
            <a:r>
              <a:rPr lang="en-US" sz="2400" b="1" dirty="0" err="1" smtClean="0">
                <a:latin typeface="Courier New" pitchFamily="49" charset="0"/>
              </a:rPr>
              <a:t>hasNext</a:t>
            </a:r>
            <a:r>
              <a:rPr lang="en-US" sz="2400" b="1" dirty="0" smtClean="0">
                <a:latin typeface="Courier New" pitchFamily="49" charset="0"/>
              </a:rPr>
              <a:t>() </a:t>
            </a:r>
            <a:r>
              <a:rPr lang="en-US" sz="2400" b="1" dirty="0" err="1" smtClean="0">
                <a:latin typeface="Courier New" pitchFamily="49" charset="0"/>
              </a:rPr>
              <a:t>hasNextInt</a:t>
            </a:r>
            <a:r>
              <a:rPr lang="en-US" sz="2400" b="1" dirty="0" smtClean="0">
                <a:latin typeface="Courier New" pitchFamily="49" charset="0"/>
              </a:rPr>
              <a:t>() </a:t>
            </a:r>
            <a:r>
              <a:rPr lang="en-US" sz="2400" b="1" dirty="0" err="1" smtClean="0">
                <a:latin typeface="Courier New" pitchFamily="49" charset="0"/>
              </a:rPr>
              <a:t>hasNextLine</a:t>
            </a:r>
            <a:r>
              <a:rPr lang="en-US" sz="2400" b="1" dirty="0" smtClean="0">
                <a:latin typeface="Courier New" pitchFamily="49" charset="0"/>
              </a:rPr>
              <a:t>() ...</a:t>
            </a:r>
          </a:p>
          <a:p>
            <a:pPr lvl="1" eaLnBrk="1" hangingPunct="1">
              <a:lnSpc>
                <a:spcPct val="90000"/>
              </a:lnSpc>
            </a:pPr>
            <a:r>
              <a:rPr lang="en-US" sz="2400" b="1" dirty="0" smtClean="0">
                <a:latin typeface="Courier New" pitchFamily="49" charset="0"/>
              </a:rPr>
              <a:t>close()</a:t>
            </a:r>
          </a:p>
          <a:p>
            <a:pPr lvl="1">
              <a:lnSpc>
                <a:spcPct val="90000"/>
              </a:lnSpc>
              <a:buNone/>
            </a:pPr>
            <a:endParaRPr lang="en-US"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11</a:t>
            </a:fld>
            <a:endParaRPr lang="en-US"/>
          </a:p>
        </p:txBody>
      </p:sp>
      <p:sp>
        <p:nvSpPr>
          <p:cNvPr id="241666" name="Rectangle 2"/>
          <p:cNvSpPr>
            <a:spLocks noGrp="1" noChangeArrowheads="1"/>
          </p:cNvSpPr>
          <p:nvPr>
            <p:ph type="title"/>
          </p:nvPr>
        </p:nvSpPr>
        <p:spPr/>
        <p:txBody>
          <a:bodyPr/>
          <a:lstStyle/>
          <a:p>
            <a:r>
              <a:rPr lang="en-US" dirty="0" smtClean="0"/>
              <a:t>Iteration 1</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File Input</a:t>
            </a:r>
            <a:endParaRPr lang="en-US"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12</a:t>
            </a:fld>
            <a:endParaRPr lang="en-US"/>
          </a:p>
        </p:txBody>
      </p:sp>
      <p:sp>
        <p:nvSpPr>
          <p:cNvPr id="4" name="Text Box 4"/>
          <p:cNvSpPr txBox="1">
            <a:spLocks noChangeArrowheads="1"/>
          </p:cNvSpPr>
          <p:nvPr/>
        </p:nvSpPr>
        <p:spPr bwMode="auto">
          <a:xfrm>
            <a:off x="457200" y="1524000"/>
            <a:ext cx="8610600" cy="5152180"/>
          </a:xfrm>
          <a:prstGeom prst="rect">
            <a:avLst/>
          </a:prstGeom>
          <a:noFill/>
          <a:ln w="9525">
            <a:noFill/>
            <a:miter lim="800000"/>
            <a:headEnd/>
            <a:tailEnd/>
          </a:ln>
        </p:spPr>
        <p:txBody>
          <a:bodyPr wrap="square">
            <a:spAutoFit/>
          </a:bodyPr>
          <a:lstStyle/>
          <a:p>
            <a:pPr marL="660400" indent="-660400" eaLnBrk="1" hangingPunct="1">
              <a:buNone/>
            </a:pPr>
            <a:r>
              <a:rPr lang="en-US" sz="2400" b="1" dirty="0" smtClean="0"/>
              <a:t>Given: </a:t>
            </a:r>
            <a:r>
              <a:rPr lang="en-US" sz="2400" dirty="0" smtClean="0"/>
              <a:t>the data filename and path</a:t>
            </a:r>
          </a:p>
          <a:p>
            <a:pPr marL="660400" indent="-660400" eaLnBrk="1" hangingPunct="1">
              <a:buNone/>
            </a:pPr>
            <a:r>
              <a:rPr lang="en-US" sz="2400" b="1" dirty="0" smtClean="0"/>
              <a:t>Algorithm:</a:t>
            </a:r>
          </a:p>
          <a:p>
            <a:pPr marL="1060450" lvl="1" indent="-660400"/>
            <a:r>
              <a:rPr lang="en-US" sz="2400" dirty="0" smtClean="0"/>
              <a:t>Open a read stream/scanner to the given file.</a:t>
            </a:r>
          </a:p>
          <a:p>
            <a:pPr marL="1060450" lvl="1" indent="-660400"/>
            <a:r>
              <a:rPr lang="en-US" sz="2400" dirty="0" smtClean="0"/>
              <a:t>While the file has more tokens:</a:t>
            </a:r>
          </a:p>
          <a:p>
            <a:pPr marL="1435100" lvl="2" indent="-577850"/>
            <a:r>
              <a:rPr lang="en-US" sz="2400" dirty="0" smtClean="0"/>
              <a:t>Read the token.</a:t>
            </a:r>
          </a:p>
          <a:p>
            <a:pPr marL="1435100" lvl="2" indent="-577850"/>
            <a:r>
              <a:rPr lang="en-US" sz="2400" dirty="0" smtClean="0"/>
              <a:t>Process the token.</a:t>
            </a:r>
          </a:p>
          <a:p>
            <a:pPr marL="1060450" lvl="1" indent="-660400"/>
            <a:r>
              <a:rPr lang="en-US" sz="2400" dirty="0" smtClean="0"/>
              <a:t>Close the file stream/scanner.</a:t>
            </a:r>
          </a:p>
          <a:p>
            <a:pPr>
              <a:spcBef>
                <a:spcPct val="20000"/>
              </a:spcBef>
            </a:pPr>
            <a:endParaRPr lang="en-US" sz="1400" b="1" dirty="0" smtClean="0">
              <a:latin typeface="Courier New" pitchFamily="49" charset="0"/>
            </a:endParaRPr>
          </a:p>
          <a:p>
            <a:pPr>
              <a:spcBef>
                <a:spcPct val="20000"/>
              </a:spcBef>
            </a:pPr>
            <a:r>
              <a:rPr lang="en-US" sz="2000" b="1" dirty="0" smtClean="0">
                <a:latin typeface="Courier New" pitchFamily="49" charset="0"/>
              </a:rPr>
              <a:t>Scanner </a:t>
            </a:r>
            <a:r>
              <a:rPr lang="en-US" sz="2000" b="1" dirty="0" err="1" smtClean="0">
                <a:latin typeface="Courier New" pitchFamily="49" charset="0"/>
              </a:rPr>
              <a:t>fileIn</a:t>
            </a:r>
            <a:r>
              <a:rPr lang="en-US" sz="2000" b="1" dirty="0" smtClean="0">
                <a:latin typeface="Courier New" pitchFamily="49" charset="0"/>
              </a:rPr>
              <a:t> = new Scanner(new File(path, filename));</a:t>
            </a:r>
          </a:p>
          <a:p>
            <a:pPr>
              <a:spcBef>
                <a:spcPct val="20000"/>
              </a:spcBef>
            </a:pPr>
            <a:r>
              <a:rPr lang="en-US" sz="2000" b="1" dirty="0" smtClean="0">
                <a:latin typeface="Courier New" pitchFamily="49" charset="0"/>
              </a:rPr>
              <a:t>List&lt;Integer&gt; scores = new </a:t>
            </a:r>
            <a:r>
              <a:rPr lang="en-US" sz="2000" b="1" dirty="0" err="1" smtClean="0">
                <a:latin typeface="Courier New" pitchFamily="49" charset="0"/>
              </a:rPr>
              <a:t>ArrayList</a:t>
            </a:r>
            <a:r>
              <a:rPr lang="en-US" sz="2000" b="1" dirty="0" smtClean="0">
                <a:latin typeface="Courier New" pitchFamily="49" charset="0"/>
              </a:rPr>
              <a:t>&lt;Integer&gt;();</a:t>
            </a:r>
          </a:p>
          <a:p>
            <a:pPr>
              <a:spcBef>
                <a:spcPct val="20000"/>
              </a:spcBef>
            </a:pPr>
            <a:r>
              <a:rPr lang="en-US" sz="2000" b="1" dirty="0" smtClean="0">
                <a:latin typeface="Courier New" pitchFamily="49" charset="0"/>
              </a:rPr>
              <a:t>while (</a:t>
            </a:r>
            <a:r>
              <a:rPr lang="en-US" sz="2000" b="1" dirty="0" err="1" smtClean="0">
                <a:latin typeface="Courier New" pitchFamily="49" charset="0"/>
              </a:rPr>
              <a:t>fileIn.hasNext</a:t>
            </a:r>
            <a:r>
              <a:rPr lang="en-US" sz="2000" b="1" dirty="0" smtClean="0">
                <a:latin typeface="Courier New" pitchFamily="49" charset="0"/>
              </a:rPr>
              <a:t>())</a:t>
            </a:r>
          </a:p>
          <a:p>
            <a:pPr>
              <a:spcBef>
                <a:spcPct val="20000"/>
              </a:spcBef>
            </a:pPr>
            <a:r>
              <a:rPr lang="en-US" sz="2000" b="1" dirty="0" smtClean="0">
                <a:latin typeface="Courier New" pitchFamily="49" charset="0"/>
              </a:rPr>
              <a:t>  </a:t>
            </a:r>
            <a:r>
              <a:rPr lang="en-US" sz="2000" b="1" dirty="0" err="1" smtClean="0">
                <a:latin typeface="Courier New" pitchFamily="49" charset="0"/>
              </a:rPr>
              <a:t>scores.add</a:t>
            </a:r>
            <a:r>
              <a:rPr lang="en-US" sz="2000" b="1" dirty="0" smtClean="0">
                <a:latin typeface="Courier New" pitchFamily="49" charset="0"/>
              </a:rPr>
              <a:t>(</a:t>
            </a:r>
            <a:r>
              <a:rPr lang="en-US" sz="2000" b="1" dirty="0" err="1" smtClean="0">
                <a:latin typeface="Courier New" pitchFamily="49" charset="0"/>
              </a:rPr>
              <a:t>fileIn.nextInt</a:t>
            </a:r>
            <a:r>
              <a:rPr lang="en-US" sz="2000" b="1" dirty="0" smtClean="0">
                <a:latin typeface="Courier New" pitchFamily="49" charset="0"/>
              </a:rPr>
              <a:t>());</a:t>
            </a:r>
          </a:p>
          <a:p>
            <a:pPr>
              <a:spcBef>
                <a:spcPct val="20000"/>
              </a:spcBef>
            </a:pPr>
            <a:r>
              <a:rPr lang="en-US" sz="2000" b="1" dirty="0" err="1" smtClean="0">
                <a:latin typeface="Courier New" pitchFamily="49" charset="0"/>
              </a:rPr>
              <a:t>fileIn.close</a:t>
            </a:r>
            <a:r>
              <a:rPr lang="en-US" sz="2000" b="1" dirty="0" smtClean="0">
                <a:latin typeface="Courier New" pitchFamily="49" charset="0"/>
              </a:rPr>
              <a:t>();</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(scores);</a:t>
            </a:r>
            <a:endParaRPr lang="en-US" sz="2000" b="1" dirty="0">
              <a:latin typeface="Courier New" pitchFamily="49" charset="0"/>
            </a:endParaRPr>
          </a:p>
        </p:txBody>
      </p:sp>
      <p:cxnSp>
        <p:nvCxnSpPr>
          <p:cNvPr id="7" name="Straight Connector 6"/>
          <p:cNvCxnSpPr/>
          <p:nvPr/>
        </p:nvCxnSpPr>
        <p:spPr bwMode="auto">
          <a:xfrm>
            <a:off x="609600" y="4267200"/>
            <a:ext cx="716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9D0CFB8-AE37-49F0-BACC-C5431079604E}" type="slidenum">
              <a:rPr lang="en-US" smtClean="0"/>
              <a:pPr/>
              <a:t>13</a:t>
            </a:fld>
            <a:endParaRPr lang="en-US"/>
          </a:p>
        </p:txBody>
      </p:sp>
      <p:sp>
        <p:nvSpPr>
          <p:cNvPr id="4" name="Text Box 4"/>
          <p:cNvSpPr txBox="1">
            <a:spLocks noChangeArrowheads="1"/>
          </p:cNvSpPr>
          <p:nvPr/>
        </p:nvSpPr>
        <p:spPr bwMode="auto">
          <a:xfrm>
            <a:off x="152400" y="457200"/>
            <a:ext cx="8991600" cy="6370975"/>
          </a:xfrm>
          <a:prstGeom prst="rect">
            <a:avLst/>
          </a:prstGeom>
          <a:noFill/>
          <a:ln w="9525">
            <a:noFill/>
            <a:miter lim="800000"/>
            <a:headEnd/>
            <a:tailEnd/>
          </a:ln>
        </p:spPr>
        <p:txBody>
          <a:bodyPr wrap="square">
            <a:spAutoFit/>
          </a:bodyPr>
          <a:lstStyle/>
          <a:p>
            <a:r>
              <a:rPr lang="en-US" sz="2000" b="1" dirty="0" smtClean="0">
                <a:latin typeface="Courier New" pitchFamily="49" charset="0"/>
                <a:cs typeface="Courier New" pitchFamily="49" charset="0"/>
              </a:rPr>
              <a:t>public static double </a:t>
            </a:r>
            <a:r>
              <a:rPr lang="en-US" sz="2000" b="1" dirty="0" err="1" smtClean="0">
                <a:latin typeface="Courier New" pitchFamily="49" charset="0"/>
                <a:cs typeface="Courier New" pitchFamily="49" charset="0"/>
              </a:rPr>
              <a:t>computeAverage</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List&lt;Integer&gt; values)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sum = 0;</a:t>
            </a:r>
          </a:p>
          <a:p>
            <a:r>
              <a:rPr lang="en-US" sz="2000" b="1" dirty="0" smtClean="0">
                <a:latin typeface="Courier New" pitchFamily="49" charset="0"/>
                <a:cs typeface="Courier New" pitchFamily="49" charset="0"/>
              </a:rPr>
              <a:t>  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values.size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sum += </a:t>
            </a:r>
            <a:r>
              <a:rPr lang="en-US" sz="2000" b="1" dirty="0" err="1" smtClean="0">
                <a:latin typeface="Courier New" pitchFamily="49" charset="0"/>
                <a:cs typeface="Courier New" pitchFamily="49" charset="0"/>
              </a:rPr>
              <a:t>values.get</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return sum / </a:t>
            </a:r>
            <a:r>
              <a:rPr lang="en-US" sz="2000" b="1" dirty="0" err="1" smtClean="0">
                <a:latin typeface="Courier New" pitchFamily="49" charset="0"/>
                <a:cs typeface="Courier New" pitchFamily="49" charset="0"/>
              </a:rPr>
              <a:t>values.size</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a:t>
            </a:r>
          </a:p>
          <a:p>
            <a:endParaRPr lang="en-US" sz="8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public static double </a:t>
            </a:r>
            <a:r>
              <a:rPr lang="en-US" sz="2000" b="1" dirty="0" err="1" smtClean="0">
                <a:latin typeface="Courier New" pitchFamily="49" charset="0"/>
                <a:cs typeface="Courier New" pitchFamily="49" charset="0"/>
              </a:rPr>
              <a:t>computeVariance</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List&lt;Integer&gt; values, double average)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sum = 0;</a:t>
            </a:r>
          </a:p>
          <a:p>
            <a:r>
              <a:rPr lang="en-US" sz="2000" b="1" dirty="0" smtClean="0">
                <a:latin typeface="Courier New" pitchFamily="49" charset="0"/>
                <a:cs typeface="Courier New" pitchFamily="49" charset="0"/>
              </a:rPr>
              <a:t>  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values.size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sum += Math.pow(</a:t>
            </a:r>
            <a:r>
              <a:rPr lang="en-US" sz="2000" b="1" dirty="0" err="1" smtClean="0">
                <a:latin typeface="Courier New" pitchFamily="49" charset="0"/>
                <a:cs typeface="Courier New" pitchFamily="49" charset="0"/>
              </a:rPr>
              <a:t>values.get</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average, 2);</a:t>
            </a:r>
          </a:p>
          <a:p>
            <a:r>
              <a:rPr lang="en-US" sz="2000" b="1" dirty="0" smtClean="0">
                <a:latin typeface="Courier New" pitchFamily="49" charset="0"/>
                <a:cs typeface="Courier New" pitchFamily="49" charset="0"/>
              </a:rPr>
              <a:t>  return </a:t>
            </a:r>
            <a:r>
              <a:rPr lang="en-US" sz="2000" b="1" dirty="0" err="1" smtClean="0">
                <a:latin typeface="Courier New" pitchFamily="49" charset="0"/>
                <a:cs typeface="Courier New" pitchFamily="49" charset="0"/>
              </a:rPr>
              <a:t>Math.sqrt</a:t>
            </a:r>
            <a:r>
              <a:rPr lang="en-US" sz="2000" b="1" dirty="0" smtClean="0">
                <a:latin typeface="Courier New" pitchFamily="49" charset="0"/>
                <a:cs typeface="Courier New" pitchFamily="49" charset="0"/>
              </a:rPr>
              <a:t>(sum / </a:t>
            </a:r>
            <a:r>
              <a:rPr lang="en-US" sz="2000" b="1" dirty="0" err="1" smtClean="0">
                <a:latin typeface="Courier New" pitchFamily="49" charset="0"/>
                <a:cs typeface="Courier New" pitchFamily="49" charset="0"/>
              </a:rPr>
              <a:t>values.size</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a:t>
            </a:r>
          </a:p>
          <a:p>
            <a:endParaRPr lang="en-US" sz="2000" b="1" dirty="0" smtClean="0">
              <a:latin typeface="Courier New" pitchFamily="49" charset="0"/>
              <a:cs typeface="Courier New" pitchFamily="49" charset="0"/>
            </a:endParaRPr>
          </a:p>
          <a:p>
            <a:endParaRPr lang="en-US" sz="1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double average = </a:t>
            </a:r>
            <a:r>
              <a:rPr lang="en-US" sz="2000" b="1" dirty="0" err="1" smtClean="0">
                <a:latin typeface="Courier New" pitchFamily="49" charset="0"/>
                <a:cs typeface="Courier New" pitchFamily="49" charset="0"/>
              </a:rPr>
              <a:t>computeAverage</a:t>
            </a:r>
            <a:r>
              <a:rPr lang="en-US" sz="2000" b="1" dirty="0" smtClean="0">
                <a:latin typeface="Courier New" pitchFamily="49" charset="0"/>
                <a:cs typeface="Courier New" pitchFamily="49" charset="0"/>
              </a:rPr>
              <a:t>(scores);</a:t>
            </a:r>
          </a:p>
          <a:p>
            <a:r>
              <a:rPr lang="en-US" sz="2000" b="1" dirty="0" err="1" smtClean="0">
                <a:latin typeface="Courier New" pitchFamily="49" charset="0"/>
                <a:cs typeface="Courier New" pitchFamily="49" charset="0"/>
              </a:rPr>
              <a:t>System.out.printf</a:t>
            </a:r>
            <a:r>
              <a:rPr lang="en-US" sz="2000" b="1" dirty="0" smtClean="0">
                <a:latin typeface="Courier New" pitchFamily="49" charset="0"/>
                <a:cs typeface="Courier New" pitchFamily="49" charset="0"/>
              </a:rPr>
              <a:t>("average: %5.2f%n", average);</a:t>
            </a:r>
          </a:p>
          <a:p>
            <a:r>
              <a:rPr lang="en-US" sz="2000" b="1" dirty="0" err="1" smtClean="0">
                <a:latin typeface="Courier New" pitchFamily="49" charset="0"/>
                <a:cs typeface="Courier New" pitchFamily="49" charset="0"/>
              </a:rPr>
              <a:t>System.out.printf</a:t>
            </a:r>
            <a:r>
              <a:rPr lang="en-US" sz="2000" b="1" dirty="0" smtClean="0">
                <a:latin typeface="Courier New" pitchFamily="49" charset="0"/>
                <a:cs typeface="Courier New" pitchFamily="49" charset="0"/>
              </a:rPr>
              <a:t>("std dev: %5.2f%n",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computeVariance</a:t>
            </a:r>
            <a:r>
              <a:rPr lang="en-US" sz="2000" b="1" dirty="0" smtClean="0">
                <a:latin typeface="Courier New" pitchFamily="49" charset="0"/>
                <a:cs typeface="Courier New" pitchFamily="49" charset="0"/>
              </a:rPr>
              <a:t>(scores, average));</a:t>
            </a:r>
          </a:p>
        </p:txBody>
      </p:sp>
      <p:cxnSp>
        <p:nvCxnSpPr>
          <p:cNvPr id="8" name="Straight Connector 7"/>
          <p:cNvCxnSpPr/>
          <p:nvPr/>
        </p:nvCxnSpPr>
        <p:spPr bwMode="auto">
          <a:xfrm>
            <a:off x="304800" y="5105400"/>
            <a:ext cx="716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14</a:t>
            </a:fld>
            <a:endParaRPr lang="en-US"/>
          </a:p>
        </p:txBody>
      </p:sp>
      <p:sp>
        <p:nvSpPr>
          <p:cNvPr id="241666" name="Rectangle 2"/>
          <p:cNvSpPr>
            <a:spLocks noGrp="1" noChangeArrowheads="1"/>
          </p:cNvSpPr>
          <p:nvPr>
            <p:ph type="title"/>
          </p:nvPr>
        </p:nvSpPr>
        <p:spPr/>
        <p:txBody>
          <a:bodyPr/>
          <a:lstStyle/>
          <a:p>
            <a:r>
              <a:rPr lang="en-US" dirty="0" smtClean="0"/>
              <a:t>Iteration 2</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Record Input</a:t>
            </a:r>
            <a:endParaRPr lang="en-US"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15</a:t>
            </a:fld>
            <a:endParaRPr lang="en-US"/>
          </a:p>
        </p:txBody>
      </p:sp>
      <p:sp>
        <p:nvSpPr>
          <p:cNvPr id="4" name="Text Box 4"/>
          <p:cNvSpPr txBox="1">
            <a:spLocks noChangeArrowheads="1"/>
          </p:cNvSpPr>
          <p:nvPr/>
        </p:nvSpPr>
        <p:spPr bwMode="auto">
          <a:xfrm>
            <a:off x="457200" y="1524000"/>
            <a:ext cx="8534400" cy="2862322"/>
          </a:xfrm>
          <a:prstGeom prst="rect">
            <a:avLst/>
          </a:prstGeom>
          <a:noFill/>
          <a:ln w="9525">
            <a:noFill/>
            <a:miter lim="800000"/>
            <a:headEnd/>
            <a:tailEnd/>
          </a:ln>
        </p:spPr>
        <p:txBody>
          <a:bodyPr wrap="square">
            <a:spAutoFit/>
          </a:bodyPr>
          <a:lstStyle/>
          <a:p>
            <a:pPr marL="660400" indent="-660400" eaLnBrk="1" hangingPunct="1">
              <a:buNone/>
            </a:pPr>
            <a:r>
              <a:rPr lang="en-US" sz="2400" b="1" dirty="0" smtClean="0"/>
              <a:t>Given: </a:t>
            </a:r>
            <a:r>
              <a:rPr lang="en-US" sz="2400" dirty="0" smtClean="0"/>
              <a:t>the data filename and path</a:t>
            </a:r>
          </a:p>
          <a:p>
            <a:pPr marL="660400" indent="-660400" eaLnBrk="1" hangingPunct="1">
              <a:buNone/>
            </a:pPr>
            <a:r>
              <a:rPr lang="en-US" sz="2400" b="1" dirty="0" smtClean="0"/>
              <a:t>Algorithm:</a:t>
            </a:r>
          </a:p>
          <a:p>
            <a:pPr marL="1060450" lvl="1" indent="-660400"/>
            <a:r>
              <a:rPr lang="en-US" sz="2400" dirty="0" smtClean="0"/>
              <a:t>Open a read stream/scanner to the given file.</a:t>
            </a:r>
          </a:p>
          <a:p>
            <a:pPr marL="1060450" lvl="1" indent="-660400"/>
            <a:r>
              <a:rPr lang="en-US" sz="2400" dirty="0" smtClean="0"/>
              <a:t>While the file has more </a:t>
            </a:r>
            <a:r>
              <a:rPr lang="en-US" sz="2400" b="1" dirty="0" smtClean="0"/>
              <a:t>lines</a:t>
            </a:r>
            <a:r>
              <a:rPr lang="en-US" sz="2400" dirty="0" smtClean="0"/>
              <a:t>:</a:t>
            </a:r>
          </a:p>
          <a:p>
            <a:pPr marL="1435100" lvl="2" indent="-577850"/>
            <a:r>
              <a:rPr lang="en-US" sz="2400" dirty="0" smtClean="0"/>
              <a:t>Read the </a:t>
            </a:r>
            <a:r>
              <a:rPr lang="en-US" sz="2400" b="1" dirty="0" smtClean="0"/>
              <a:t>line</a:t>
            </a:r>
            <a:r>
              <a:rPr lang="en-US" sz="2400" dirty="0" smtClean="0"/>
              <a:t>.</a:t>
            </a:r>
          </a:p>
          <a:p>
            <a:pPr marL="1435100" lvl="2" indent="-577850"/>
            <a:r>
              <a:rPr lang="en-US" sz="2400" b="1" dirty="0" smtClean="0"/>
              <a:t>Process the fixed and variant tokens.</a:t>
            </a:r>
            <a:endParaRPr lang="en-US" sz="2400" dirty="0" smtClean="0"/>
          </a:p>
          <a:p>
            <a:pPr marL="1060450" lvl="1" indent="-660400"/>
            <a:r>
              <a:rPr lang="en-US" sz="2400" dirty="0" smtClean="0"/>
              <a:t>Close the file stream/scanner.</a:t>
            </a:r>
          </a:p>
          <a:p>
            <a:pPr>
              <a:spcBef>
                <a:spcPct val="20000"/>
              </a:spcBef>
            </a:pPr>
            <a:endParaRPr lang="en-US" sz="1000" b="1" dirty="0" smtClean="0">
              <a:latin typeface="Courier New" pitchFamily="49" charset="0"/>
            </a:endParaRPr>
          </a:p>
        </p:txBody>
      </p:sp>
      <p:sp>
        <p:nvSpPr>
          <p:cNvPr id="5" name="Text Box 4"/>
          <p:cNvSpPr txBox="1">
            <a:spLocks noChangeArrowheads="1"/>
          </p:cNvSpPr>
          <p:nvPr/>
        </p:nvSpPr>
        <p:spPr bwMode="auto">
          <a:xfrm>
            <a:off x="457200" y="4208788"/>
            <a:ext cx="8534400" cy="2573012"/>
          </a:xfrm>
          <a:prstGeom prst="rect">
            <a:avLst/>
          </a:prstGeom>
          <a:noFill/>
          <a:ln w="9525">
            <a:noFill/>
            <a:miter lim="800000"/>
            <a:headEnd/>
            <a:tailEnd/>
          </a:ln>
        </p:spPr>
        <p:txBody>
          <a:bodyPr wrap="square">
            <a:spAutoFit/>
          </a:bodyPr>
          <a:lstStyle/>
          <a:p>
            <a:pPr>
              <a:spcBef>
                <a:spcPct val="20000"/>
              </a:spcBef>
            </a:pPr>
            <a:endParaRPr lang="en-US" sz="1000" b="1" dirty="0" smtClean="0">
              <a:latin typeface="Courier New" pitchFamily="49" charset="0"/>
            </a:endParaRPr>
          </a:p>
          <a:p>
            <a:pPr>
              <a:spcBef>
                <a:spcPct val="20000"/>
              </a:spcBef>
            </a:pPr>
            <a:r>
              <a:rPr lang="en-US" b="1" dirty="0" smtClean="0">
                <a:latin typeface="Courier New" pitchFamily="49" charset="0"/>
              </a:rPr>
              <a:t>Scanner </a:t>
            </a:r>
            <a:r>
              <a:rPr lang="en-US" b="1" dirty="0" err="1" smtClean="0">
                <a:latin typeface="Courier New" pitchFamily="49" charset="0"/>
              </a:rPr>
              <a:t>fileIn</a:t>
            </a:r>
            <a:r>
              <a:rPr lang="en-US" b="1" dirty="0" smtClean="0">
                <a:latin typeface="Courier New" pitchFamily="49" charset="0"/>
              </a:rPr>
              <a:t> = new Scanner(new File(path, filename));</a:t>
            </a:r>
          </a:p>
          <a:p>
            <a:pPr>
              <a:spcBef>
                <a:spcPct val="20000"/>
              </a:spcBef>
            </a:pPr>
            <a:r>
              <a:rPr lang="en-US" b="1" dirty="0" smtClean="0">
                <a:latin typeface="Courier New" pitchFamily="49" charset="0"/>
              </a:rPr>
              <a:t>List&lt;Soldier&gt; soldiers = new </a:t>
            </a:r>
            <a:r>
              <a:rPr lang="en-US" b="1" dirty="0" err="1" smtClean="0">
                <a:latin typeface="Courier New" pitchFamily="49" charset="0"/>
              </a:rPr>
              <a:t>ArrayList</a:t>
            </a:r>
            <a:r>
              <a:rPr lang="en-US" b="1" dirty="0" smtClean="0">
                <a:latin typeface="Courier New" pitchFamily="49" charset="0"/>
              </a:rPr>
              <a:t>&lt;Soldier&gt;();</a:t>
            </a:r>
          </a:p>
          <a:p>
            <a:pPr>
              <a:spcBef>
                <a:spcPct val="20000"/>
              </a:spcBef>
            </a:pPr>
            <a:r>
              <a:rPr lang="en-US" b="1" dirty="0" smtClean="0">
                <a:latin typeface="Courier New" pitchFamily="49" charset="0"/>
              </a:rPr>
              <a:t>while (</a:t>
            </a:r>
            <a:r>
              <a:rPr lang="en-US" b="1" dirty="0" err="1" smtClean="0">
                <a:latin typeface="Courier New" pitchFamily="49" charset="0"/>
              </a:rPr>
              <a:t>fileIn.hasNextLine</a:t>
            </a:r>
            <a:r>
              <a:rPr lang="en-US" b="1" dirty="0" smtClean="0">
                <a:latin typeface="Courier New" pitchFamily="49" charset="0"/>
              </a:rPr>
              <a:t>())</a:t>
            </a:r>
          </a:p>
          <a:p>
            <a:pPr>
              <a:spcBef>
                <a:spcPct val="20000"/>
              </a:spcBef>
            </a:pPr>
            <a:r>
              <a:rPr lang="en-US" b="1" dirty="0" smtClean="0">
                <a:latin typeface="Courier New" pitchFamily="49" charset="0"/>
              </a:rPr>
              <a:t>  </a:t>
            </a:r>
            <a:r>
              <a:rPr lang="en-US" b="1" dirty="0" err="1" smtClean="0">
                <a:latin typeface="Courier New" pitchFamily="49" charset="0"/>
              </a:rPr>
              <a:t>soldiers.add</a:t>
            </a:r>
            <a:r>
              <a:rPr lang="en-US" b="1" dirty="0" smtClean="0">
                <a:latin typeface="Courier New" pitchFamily="49" charset="0"/>
              </a:rPr>
              <a:t>(new Soldier(</a:t>
            </a:r>
            <a:r>
              <a:rPr lang="en-US" b="1" dirty="0" err="1" smtClean="0">
                <a:latin typeface="Courier New" pitchFamily="49" charset="0"/>
              </a:rPr>
              <a:t>fileIn.nextLine</a:t>
            </a:r>
            <a:r>
              <a:rPr lang="en-US" b="1" dirty="0" smtClean="0">
                <a:latin typeface="Courier New" pitchFamily="49" charset="0"/>
              </a:rPr>
              <a:t>()));</a:t>
            </a:r>
          </a:p>
          <a:p>
            <a:pPr>
              <a:spcBef>
                <a:spcPct val="20000"/>
              </a:spcBef>
            </a:pPr>
            <a:r>
              <a:rPr lang="en-US" b="1" dirty="0" err="1" smtClean="0">
                <a:latin typeface="Courier New" pitchFamily="49" charset="0"/>
              </a:rPr>
              <a:t>fileIn.close</a:t>
            </a:r>
            <a:r>
              <a:rPr lang="en-US" b="1" dirty="0" smtClean="0">
                <a:latin typeface="Courier New" pitchFamily="49" charset="0"/>
              </a:rPr>
              <a:t>();</a:t>
            </a:r>
          </a:p>
          <a:p>
            <a:pPr>
              <a:spcBef>
                <a:spcPct val="20000"/>
              </a:spcBef>
            </a:pPr>
            <a:r>
              <a:rPr lang="en-US" b="1" dirty="0" smtClean="0">
                <a:latin typeface="Courier New" pitchFamily="49" charset="0"/>
              </a:rPr>
              <a:t>for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 0; </a:t>
            </a:r>
            <a:r>
              <a:rPr lang="en-US" b="1" dirty="0" err="1" smtClean="0">
                <a:latin typeface="Courier New" pitchFamily="49" charset="0"/>
              </a:rPr>
              <a:t>i</a:t>
            </a:r>
            <a:r>
              <a:rPr lang="en-US" b="1" dirty="0" smtClean="0">
                <a:latin typeface="Courier New" pitchFamily="49" charset="0"/>
              </a:rPr>
              <a:t> &lt; </a:t>
            </a:r>
            <a:r>
              <a:rPr lang="en-US" b="1" dirty="0" err="1" smtClean="0">
                <a:latin typeface="Courier New" pitchFamily="49" charset="0"/>
              </a:rPr>
              <a:t>soldiers.size</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a:t>
            </a:r>
          </a:p>
          <a:p>
            <a:pPr>
              <a:spcBef>
                <a:spcPct val="20000"/>
              </a:spcBef>
            </a:pPr>
            <a:r>
              <a:rPr lang="en-US" b="1" dirty="0" smtClean="0">
                <a:latin typeface="Courier New" pitchFamily="49" charset="0"/>
              </a:rPr>
              <a:t>  </a:t>
            </a:r>
            <a:r>
              <a:rPr lang="en-US" b="1" dirty="0" err="1" smtClean="0">
                <a:latin typeface="Courier New" pitchFamily="49" charset="0"/>
              </a:rPr>
              <a:t>System.out.println</a:t>
            </a:r>
            <a:r>
              <a:rPr lang="en-US" b="1" dirty="0" smtClean="0">
                <a:latin typeface="Courier New" pitchFamily="49" charset="0"/>
              </a:rPr>
              <a:t>(</a:t>
            </a:r>
            <a:r>
              <a:rPr lang="en-US" b="1" dirty="0" err="1" smtClean="0">
                <a:latin typeface="Courier New" pitchFamily="49" charset="0"/>
              </a:rPr>
              <a:t>soldiers.get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p>
        </p:txBody>
      </p:sp>
      <p:cxnSp>
        <p:nvCxnSpPr>
          <p:cNvPr id="6" name="Straight Connector 5"/>
          <p:cNvCxnSpPr/>
          <p:nvPr/>
        </p:nvCxnSpPr>
        <p:spPr bwMode="auto">
          <a:xfrm>
            <a:off x="609600" y="4267200"/>
            <a:ext cx="7162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26" name="Picture 2"/>
          <p:cNvPicPr>
            <a:picLocks noChangeAspect="1" noChangeArrowheads="1"/>
          </p:cNvPicPr>
          <p:nvPr/>
        </p:nvPicPr>
        <p:blipFill>
          <a:blip r:embed="rId3" cstate="print"/>
          <a:srcRect/>
          <a:stretch>
            <a:fillRect/>
          </a:stretch>
        </p:blipFill>
        <p:spPr bwMode="auto">
          <a:xfrm>
            <a:off x="5770245" y="990600"/>
            <a:ext cx="3373755"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Record Input </a:t>
            </a:r>
            <a:r>
              <a:rPr lang="en-US" sz="2800" dirty="0" smtClean="0"/>
              <a:t>(cont.)</a:t>
            </a:r>
            <a:endParaRPr lang="en-US" sz="2800"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16</a:t>
            </a:fld>
            <a:endParaRPr lang="en-US"/>
          </a:p>
        </p:txBody>
      </p:sp>
      <p:sp>
        <p:nvSpPr>
          <p:cNvPr id="4" name="Text Box 4"/>
          <p:cNvSpPr txBox="1">
            <a:spLocks noChangeArrowheads="1"/>
          </p:cNvSpPr>
          <p:nvPr/>
        </p:nvSpPr>
        <p:spPr bwMode="auto">
          <a:xfrm>
            <a:off x="457200" y="1359622"/>
            <a:ext cx="8534400" cy="5498378"/>
          </a:xfrm>
          <a:prstGeom prst="rect">
            <a:avLst/>
          </a:prstGeom>
          <a:noFill/>
          <a:ln w="9525">
            <a:noFill/>
            <a:miter lim="800000"/>
            <a:headEnd/>
            <a:tailEnd/>
          </a:ln>
        </p:spPr>
        <p:txBody>
          <a:bodyPr wrap="square">
            <a:spAutoFit/>
          </a:bodyPr>
          <a:lstStyle/>
          <a:p>
            <a:pPr>
              <a:spcBef>
                <a:spcPct val="20000"/>
              </a:spcBef>
            </a:pPr>
            <a:r>
              <a:rPr lang="en-US" b="1" dirty="0" smtClean="0">
                <a:latin typeface="Courier New" pitchFamily="49" charset="0"/>
              </a:rPr>
              <a:t>public class Soldier {</a:t>
            </a:r>
          </a:p>
          <a:p>
            <a:pPr>
              <a:spcBef>
                <a:spcPct val="20000"/>
              </a:spcBef>
            </a:pPr>
            <a:endParaRPr lang="en-US" sz="500" b="1" dirty="0" smtClean="0">
              <a:latin typeface="Courier New" pitchFamily="49" charset="0"/>
            </a:endParaRPr>
          </a:p>
          <a:p>
            <a:pPr>
              <a:spcBef>
                <a:spcPct val="20000"/>
              </a:spcBef>
            </a:pPr>
            <a:r>
              <a:rPr lang="en-US" b="1" dirty="0" smtClean="0">
                <a:latin typeface="Courier New" pitchFamily="49" charset="0"/>
              </a:rPr>
              <a:t>  private String </a:t>
            </a:r>
            <a:r>
              <a:rPr lang="en-US" b="1" dirty="0" err="1" smtClean="0">
                <a:latin typeface="Courier New" pitchFamily="49" charset="0"/>
              </a:rPr>
              <a:t>myName</a:t>
            </a:r>
            <a:r>
              <a:rPr lang="en-US" b="1" dirty="0" smtClean="0">
                <a:latin typeface="Courier New" pitchFamily="49" charset="0"/>
              </a:rPr>
              <a:t>, </a:t>
            </a:r>
            <a:r>
              <a:rPr lang="en-US" b="1" dirty="0" err="1" smtClean="0">
                <a:latin typeface="Courier New" pitchFamily="49" charset="0"/>
              </a:rPr>
              <a:t>myRank</a:t>
            </a:r>
            <a:r>
              <a:rPr lang="en-US" b="1" dirty="0" smtClean="0">
                <a:latin typeface="Courier New" pitchFamily="49" charset="0"/>
              </a:rPr>
              <a:t>, </a:t>
            </a:r>
            <a:r>
              <a:rPr lang="en-US" b="1" dirty="0" err="1" smtClean="0">
                <a:latin typeface="Courier New" pitchFamily="49" charset="0"/>
              </a:rPr>
              <a:t>mySerialNumber</a:t>
            </a:r>
            <a:r>
              <a:rPr lang="en-US" b="1" dirty="0" smtClean="0">
                <a:latin typeface="Courier New" pitchFamily="49" charset="0"/>
              </a:rPr>
              <a:t>;</a:t>
            </a:r>
          </a:p>
          <a:p>
            <a:pPr>
              <a:spcBef>
                <a:spcPct val="20000"/>
              </a:spcBef>
            </a:pPr>
            <a:r>
              <a:rPr lang="en-US" b="1" dirty="0" smtClean="0">
                <a:latin typeface="Courier New" pitchFamily="49" charset="0"/>
              </a:rPr>
              <a:t>  private List&lt;String&gt; </a:t>
            </a:r>
            <a:r>
              <a:rPr lang="en-US" b="1" dirty="0" err="1" smtClean="0">
                <a:latin typeface="Courier New" pitchFamily="49" charset="0"/>
              </a:rPr>
              <a:t>myNickNames</a:t>
            </a:r>
            <a:r>
              <a:rPr lang="en-US" b="1" dirty="0" smtClean="0">
                <a:latin typeface="Courier New" pitchFamily="49" charset="0"/>
              </a:rPr>
              <a:t>;</a:t>
            </a:r>
          </a:p>
          <a:p>
            <a:pPr>
              <a:spcBef>
                <a:spcPct val="20000"/>
              </a:spcBef>
            </a:pPr>
            <a:endParaRPr lang="en-US" sz="500" b="1" dirty="0" smtClean="0">
              <a:latin typeface="Courier New" pitchFamily="49" charset="0"/>
            </a:endParaRPr>
          </a:p>
          <a:p>
            <a:pPr>
              <a:spcBef>
                <a:spcPct val="20000"/>
              </a:spcBef>
            </a:pPr>
            <a:r>
              <a:rPr lang="en-US" b="1" dirty="0" smtClean="0">
                <a:latin typeface="Courier New" pitchFamily="49" charset="0"/>
              </a:rPr>
              <a:t>  public Soldier(String line) {</a:t>
            </a:r>
          </a:p>
          <a:p>
            <a:pPr>
              <a:spcBef>
                <a:spcPct val="20000"/>
              </a:spcBef>
            </a:pPr>
            <a:r>
              <a:rPr lang="en-US" b="1" dirty="0" smtClean="0">
                <a:latin typeface="Courier New" pitchFamily="49" charset="0"/>
              </a:rPr>
              <a:t>    Scanner </a:t>
            </a:r>
            <a:r>
              <a:rPr lang="en-US" b="1" dirty="0" err="1" smtClean="0">
                <a:latin typeface="Courier New" pitchFamily="49" charset="0"/>
              </a:rPr>
              <a:t>scanner</a:t>
            </a:r>
            <a:r>
              <a:rPr lang="en-US" b="1" dirty="0" smtClean="0">
                <a:latin typeface="Courier New" pitchFamily="49" charset="0"/>
              </a:rPr>
              <a:t> = new Scanner(line);</a:t>
            </a:r>
          </a:p>
          <a:p>
            <a:pPr>
              <a:spcBef>
                <a:spcPct val="20000"/>
              </a:spcBef>
            </a:pPr>
            <a:r>
              <a:rPr lang="en-US" b="1" dirty="0" smtClean="0">
                <a:latin typeface="Courier New" pitchFamily="49" charset="0"/>
              </a:rPr>
              <a:t>    </a:t>
            </a:r>
            <a:r>
              <a:rPr lang="en-US" b="1" dirty="0" err="1" smtClean="0">
                <a:latin typeface="Courier New" pitchFamily="49" charset="0"/>
              </a:rPr>
              <a:t>myName</a:t>
            </a:r>
            <a:r>
              <a:rPr lang="en-US" b="1" dirty="0" smtClean="0">
                <a:latin typeface="Courier New" pitchFamily="49" charset="0"/>
              </a:rPr>
              <a:t> = </a:t>
            </a:r>
            <a:r>
              <a:rPr lang="en-US" b="1" dirty="0" err="1" smtClean="0">
                <a:latin typeface="Courier New" pitchFamily="49" charset="0"/>
              </a:rPr>
              <a:t>scanner.next</a:t>
            </a:r>
            <a:r>
              <a:rPr lang="en-US" b="1" dirty="0" smtClean="0">
                <a:latin typeface="Courier New" pitchFamily="49" charset="0"/>
              </a:rPr>
              <a:t>();</a:t>
            </a:r>
          </a:p>
          <a:p>
            <a:pPr>
              <a:spcBef>
                <a:spcPct val="20000"/>
              </a:spcBef>
            </a:pPr>
            <a:r>
              <a:rPr lang="en-US" b="1" dirty="0" smtClean="0">
                <a:latin typeface="Courier New" pitchFamily="49" charset="0"/>
              </a:rPr>
              <a:t>    </a:t>
            </a:r>
            <a:r>
              <a:rPr lang="en-US" b="1" dirty="0" err="1" smtClean="0">
                <a:latin typeface="Courier New" pitchFamily="49" charset="0"/>
              </a:rPr>
              <a:t>myRank</a:t>
            </a:r>
            <a:r>
              <a:rPr lang="en-US" b="1" dirty="0" smtClean="0">
                <a:latin typeface="Courier New" pitchFamily="49" charset="0"/>
              </a:rPr>
              <a:t> = </a:t>
            </a:r>
            <a:r>
              <a:rPr lang="en-US" b="1" dirty="0" err="1" smtClean="0">
                <a:latin typeface="Courier New" pitchFamily="49" charset="0"/>
              </a:rPr>
              <a:t>scanner.next</a:t>
            </a:r>
            <a:r>
              <a:rPr lang="en-US" b="1" dirty="0" smtClean="0">
                <a:latin typeface="Courier New" pitchFamily="49" charset="0"/>
              </a:rPr>
              <a:t>();</a:t>
            </a:r>
          </a:p>
          <a:p>
            <a:pPr>
              <a:spcBef>
                <a:spcPct val="20000"/>
              </a:spcBef>
            </a:pPr>
            <a:r>
              <a:rPr lang="en-US" b="1" dirty="0" smtClean="0">
                <a:latin typeface="Courier New" pitchFamily="49" charset="0"/>
              </a:rPr>
              <a:t>    </a:t>
            </a:r>
            <a:r>
              <a:rPr lang="en-US" b="1" dirty="0" err="1" smtClean="0">
                <a:latin typeface="Courier New" pitchFamily="49" charset="0"/>
              </a:rPr>
              <a:t>mySerialNumber</a:t>
            </a:r>
            <a:r>
              <a:rPr lang="en-US" b="1" dirty="0" smtClean="0">
                <a:latin typeface="Courier New" pitchFamily="49" charset="0"/>
              </a:rPr>
              <a:t> = </a:t>
            </a:r>
            <a:r>
              <a:rPr lang="en-US" b="1" dirty="0" err="1" smtClean="0">
                <a:latin typeface="Courier New" pitchFamily="49" charset="0"/>
              </a:rPr>
              <a:t>scanner.next</a:t>
            </a:r>
            <a:r>
              <a:rPr lang="en-US" b="1" dirty="0" smtClean="0">
                <a:latin typeface="Courier New" pitchFamily="49" charset="0"/>
              </a:rPr>
              <a:t>();</a:t>
            </a:r>
          </a:p>
          <a:p>
            <a:pPr>
              <a:spcBef>
                <a:spcPct val="20000"/>
              </a:spcBef>
            </a:pPr>
            <a:r>
              <a:rPr lang="en-US" b="1" dirty="0" smtClean="0">
                <a:latin typeface="Courier New" pitchFamily="49" charset="0"/>
              </a:rPr>
              <a:t>    </a:t>
            </a:r>
            <a:r>
              <a:rPr lang="en-US" b="1" dirty="0" err="1" smtClean="0">
                <a:latin typeface="Courier New" pitchFamily="49" charset="0"/>
              </a:rPr>
              <a:t>myNickNames</a:t>
            </a:r>
            <a:r>
              <a:rPr lang="en-US" b="1" dirty="0" smtClean="0">
                <a:latin typeface="Courier New" pitchFamily="49" charset="0"/>
              </a:rPr>
              <a:t> = new </a:t>
            </a:r>
            <a:r>
              <a:rPr lang="en-US" b="1" dirty="0" err="1" smtClean="0">
                <a:latin typeface="Courier New" pitchFamily="49" charset="0"/>
              </a:rPr>
              <a:t>ArrayList</a:t>
            </a:r>
            <a:r>
              <a:rPr lang="en-US" b="1" dirty="0" smtClean="0">
                <a:latin typeface="Courier New" pitchFamily="49" charset="0"/>
              </a:rPr>
              <a:t>&lt;String&gt;();</a:t>
            </a:r>
          </a:p>
          <a:p>
            <a:pPr>
              <a:spcBef>
                <a:spcPct val="20000"/>
              </a:spcBef>
            </a:pPr>
            <a:r>
              <a:rPr lang="en-US" b="1" dirty="0" smtClean="0">
                <a:latin typeface="Courier New" pitchFamily="49" charset="0"/>
              </a:rPr>
              <a:t>    while (</a:t>
            </a:r>
            <a:r>
              <a:rPr lang="en-US" b="1" dirty="0" err="1" smtClean="0">
                <a:latin typeface="Courier New" pitchFamily="49" charset="0"/>
              </a:rPr>
              <a:t>scanner.hasNext</a:t>
            </a:r>
            <a:r>
              <a:rPr lang="en-US" b="1" dirty="0" smtClean="0">
                <a:latin typeface="Courier New" pitchFamily="49" charset="0"/>
              </a:rPr>
              <a:t>()) {</a:t>
            </a:r>
          </a:p>
          <a:p>
            <a:pPr>
              <a:spcBef>
                <a:spcPct val="20000"/>
              </a:spcBef>
            </a:pPr>
            <a:r>
              <a:rPr lang="en-US" b="1" dirty="0" smtClean="0">
                <a:latin typeface="Courier New" pitchFamily="49" charset="0"/>
              </a:rPr>
              <a:t>      </a:t>
            </a:r>
            <a:r>
              <a:rPr lang="en-US" b="1" dirty="0" err="1" smtClean="0">
                <a:latin typeface="Courier New" pitchFamily="49" charset="0"/>
              </a:rPr>
              <a:t>myNickNames.add</a:t>
            </a:r>
            <a:r>
              <a:rPr lang="en-US" b="1" dirty="0" smtClean="0">
                <a:latin typeface="Courier New" pitchFamily="49" charset="0"/>
              </a:rPr>
              <a:t>(</a:t>
            </a:r>
            <a:r>
              <a:rPr lang="en-US" b="1" dirty="0" err="1" smtClean="0">
                <a:latin typeface="Courier New" pitchFamily="49" charset="0"/>
              </a:rPr>
              <a:t>scanner.next</a:t>
            </a:r>
            <a:r>
              <a:rPr lang="en-US" b="1" dirty="0" smtClean="0">
                <a:latin typeface="Courier New" pitchFamily="49" charset="0"/>
              </a:rPr>
              <a:t>());</a:t>
            </a:r>
          </a:p>
          <a:p>
            <a:pPr>
              <a:spcBef>
                <a:spcPct val="20000"/>
              </a:spcBef>
            </a:pPr>
            <a:r>
              <a:rPr lang="en-US" b="1" dirty="0" smtClean="0">
                <a:latin typeface="Courier New" pitchFamily="49" charset="0"/>
              </a:rPr>
              <a:t>    }</a:t>
            </a:r>
          </a:p>
          <a:p>
            <a:pPr>
              <a:spcBef>
                <a:spcPct val="20000"/>
              </a:spcBef>
            </a:pPr>
            <a:r>
              <a:rPr lang="en-US" b="1" dirty="0" smtClean="0">
                <a:latin typeface="Courier New" pitchFamily="49" charset="0"/>
              </a:rPr>
              <a:t>    </a:t>
            </a:r>
            <a:r>
              <a:rPr lang="en-US" b="1" dirty="0" err="1" smtClean="0">
                <a:latin typeface="Courier New" pitchFamily="49" charset="0"/>
              </a:rPr>
              <a:t>scanner.close</a:t>
            </a:r>
            <a:r>
              <a:rPr lang="en-US" b="1" dirty="0" smtClean="0">
                <a:latin typeface="Courier New" pitchFamily="49" charset="0"/>
              </a:rPr>
              <a:t>();</a:t>
            </a:r>
          </a:p>
          <a:p>
            <a:pPr>
              <a:spcBef>
                <a:spcPct val="20000"/>
              </a:spcBef>
            </a:pPr>
            <a:r>
              <a:rPr lang="en-US" b="1" dirty="0" smtClean="0">
                <a:latin typeface="Courier New" pitchFamily="49" charset="0"/>
              </a:rPr>
              <a:t>  }</a:t>
            </a:r>
          </a:p>
          <a:p>
            <a:pPr>
              <a:spcBef>
                <a:spcPct val="20000"/>
              </a:spcBef>
            </a:pPr>
            <a:r>
              <a:rPr lang="en-US" b="1" dirty="0" smtClean="0">
                <a:latin typeface="Courier New" pitchFamily="49" charset="0"/>
              </a:rPr>
              <a:t>  // </a:t>
            </a:r>
            <a:r>
              <a:rPr lang="en-US" b="1" i="1" dirty="0" smtClean="0">
                <a:latin typeface="Courier New" pitchFamily="49" charset="0"/>
              </a:rPr>
              <a:t>other code...</a:t>
            </a:r>
          </a:p>
          <a:p>
            <a:pPr>
              <a:spcBef>
                <a:spcPct val="20000"/>
              </a:spcBef>
            </a:pPr>
            <a:r>
              <a:rPr lang="en-US" b="1" dirty="0" smtClean="0">
                <a:latin typeface="Courier New" pitchFamily="49" charset="0"/>
              </a:rPr>
              <a:t>}</a:t>
            </a:r>
            <a:endParaRPr lang="en-US" b="1" dirty="0">
              <a:latin typeface="Courier New"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17</a:t>
            </a:fld>
            <a:endParaRPr lang="en-US"/>
          </a:p>
        </p:txBody>
      </p:sp>
      <p:sp>
        <p:nvSpPr>
          <p:cNvPr id="8" name="Rectangle 7"/>
          <p:cNvSpPr/>
          <p:nvPr/>
        </p:nvSpPr>
        <p:spPr>
          <a:xfrm rot="16200000">
            <a:off x="1255781" y="-1207336"/>
            <a:ext cx="6757095" cy="9171742"/>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information here...</a:t>
            </a:r>
          </a:p>
          <a:p>
            <a:r>
              <a:rPr lang="en-US" sz="1000" dirty="0" smtClean="0">
                <a:latin typeface="Courier New" pitchFamily="49" charset="0"/>
                <a:cs typeface="Courier New" pitchFamily="49" charset="0"/>
              </a:rPr>
              <a:t>public class </a:t>
            </a:r>
            <a:r>
              <a:rPr lang="en-US" sz="1000" dirty="0" err="1" smtClean="0">
                <a:latin typeface="Courier New" pitchFamily="49" charset="0"/>
                <a:cs typeface="Courier New" pitchFamily="49" charset="0"/>
              </a:rPr>
              <a:t>CharacterDrillController</a:t>
            </a:r>
            <a:r>
              <a:rPr lang="en-US" sz="1000" dirty="0" smtClean="0">
                <a:latin typeface="Courier New" pitchFamily="49" charset="0"/>
                <a:cs typeface="Courier New" pitchFamily="49" charset="0"/>
              </a:rPr>
              <a:t> extends </a:t>
            </a:r>
            <a:r>
              <a:rPr lang="en-US" sz="1000" dirty="0" err="1" smtClean="0">
                <a:latin typeface="Courier New" pitchFamily="49" charset="0"/>
                <a:cs typeface="Courier New" pitchFamily="49" charset="0"/>
              </a:rPr>
              <a:t>JFrame</a:t>
            </a:r>
            <a:r>
              <a:rPr lang="en-US" sz="1000" dirty="0" smtClean="0">
                <a:latin typeface="Courier New" pitchFamily="49" charset="0"/>
                <a:cs typeface="Courier New" pitchFamily="49" charset="0"/>
              </a:rPr>
              <a:t> implements </a:t>
            </a:r>
            <a:r>
              <a:rPr lang="en-US" sz="1000" dirty="0" err="1" smtClean="0">
                <a:latin typeface="Courier New" pitchFamily="49" charset="0"/>
                <a:cs typeface="Courier New" pitchFamily="49" charset="0"/>
              </a:rPr>
              <a:t>ActionListener</a:t>
            </a:r>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final static String DATA_PATH = "</a:t>
            </a:r>
            <a:r>
              <a:rPr lang="en-US" sz="1000" dirty="0" err="1" smtClean="0">
                <a:latin typeface="Courier New" pitchFamily="49" charset="0"/>
                <a:cs typeface="Courier New" pitchFamily="49" charset="0"/>
              </a:rPr>
              <a:t>src</a:t>
            </a:r>
            <a:r>
              <a:rPr lang="en-US" sz="1000" dirty="0" smtClean="0">
                <a:latin typeface="Courier New" pitchFamily="49" charset="0"/>
                <a:cs typeface="Courier New" pitchFamily="49" charset="0"/>
              </a:rPr>
              <a:t>/c11files/</a:t>
            </a:r>
            <a:r>
              <a:rPr lang="en-US" sz="1000" dirty="0" err="1" smtClean="0">
                <a:latin typeface="Courier New" pitchFamily="49" charset="0"/>
                <a:cs typeface="Courier New" pitchFamily="49" charset="0"/>
              </a:rPr>
              <a:t>characterdrill</a:t>
            </a:r>
            <a:r>
              <a:rPr lang="en-US" sz="1000" dirty="0" smtClean="0">
                <a:latin typeface="Courier New" pitchFamily="49" charset="0"/>
                <a:cs typeface="Courier New" pitchFamily="49" charset="0"/>
              </a:rPr>
              <a:t>/data/";</a:t>
            </a:r>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CharacterDrillPanel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drillPanel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JButton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giveupButton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CharacterDrill0 drill;</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a:t>
            </a:r>
            <a:r>
              <a:rPr lang="en-US" sz="1000" dirty="0" err="1" smtClean="0">
                <a:latin typeface="Courier New" pitchFamily="49" charset="0"/>
                <a:cs typeface="Courier New" pitchFamily="49" charset="0"/>
              </a:rPr>
              <a:t>CharacterDrillController</a:t>
            </a:r>
            <a:r>
              <a:rPr lang="en-US" sz="1000" dirty="0" smtClean="0">
                <a:latin typeface="Courier New" pitchFamily="49" charset="0"/>
                <a:cs typeface="Courier New" pitchFamily="49" charset="0"/>
              </a:rPr>
              <a:t>() throws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FileNotFoundException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super("Character </a:t>
            </a:r>
            <a:r>
              <a:rPr lang="en-US" sz="1000" dirty="0" err="1" smtClean="0">
                <a:latin typeface="Courier New" pitchFamily="49" charset="0"/>
                <a:cs typeface="Courier New" pitchFamily="49" charset="0"/>
              </a:rPr>
              <a:t>Character</a:t>
            </a:r>
            <a:r>
              <a:rPr lang="en-US" sz="1000" dirty="0" smtClean="0">
                <a:latin typeface="Courier New" pitchFamily="49" charset="0"/>
                <a:cs typeface="Courier New" pitchFamily="49" charset="0"/>
              </a:rPr>
              <a:t> Drill");</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setDefaultCloseOperation</a:t>
            </a:r>
            <a:r>
              <a:rPr lang="en-US" sz="1000" dirty="0" smtClean="0">
                <a:latin typeface="Courier New" pitchFamily="49" charset="0"/>
                <a:cs typeface="Courier New" pitchFamily="49" charset="0"/>
              </a:rPr>
              <a:t>(EXIT_ON_CLOSE);</a:t>
            </a:r>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Font </a:t>
            </a:r>
            <a:r>
              <a:rPr lang="en-US" sz="1000" dirty="0" err="1" smtClean="0">
                <a:latin typeface="Courier New" pitchFamily="49" charset="0"/>
                <a:cs typeface="Courier New" pitchFamily="49" charset="0"/>
              </a:rPr>
              <a:t>font</a:t>
            </a:r>
            <a:r>
              <a:rPr lang="en-US" sz="1000" dirty="0" smtClean="0">
                <a:latin typeface="Courier New" pitchFamily="49" charset="0"/>
                <a:cs typeface="Courier New" pitchFamily="49" charset="0"/>
              </a:rPr>
              <a:t> = new Font("Arial Unicode MS", 0, 24);</a:t>
            </a:r>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drill = new CharacterDrill2(DATA_PATH + "characters2.txt");</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add(</a:t>
            </a:r>
            <a:r>
              <a:rPr lang="en-US" sz="1000" dirty="0" err="1" smtClean="0">
                <a:latin typeface="Courier New" pitchFamily="49" charset="0"/>
                <a:cs typeface="Courier New" pitchFamily="49" charset="0"/>
              </a:rPr>
              <a:t>hintLabel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BorderLayout.CENTER</a:t>
            </a:r>
            <a:r>
              <a:rPr lang="en-US" sz="1000" dirty="0" smtClean="0">
                <a:latin typeface="Courier New" pitchFamily="49" charset="0"/>
                <a:cs typeface="Courier New" pitchFamily="49" charset="0"/>
              </a:rPr>
              <a:t>);</a:t>
            </a:r>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GUI definitions here...</a:t>
            </a:r>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drill.getHintText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drillPanel</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CharacterDrillPanel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drillPanel.init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add(</a:t>
            </a:r>
            <a:r>
              <a:rPr lang="en-US" sz="1000" dirty="0" err="1" smtClean="0">
                <a:latin typeface="Courier New" pitchFamily="49" charset="0"/>
                <a:cs typeface="Courier New" pitchFamily="49" charset="0"/>
              </a:rPr>
              <a:t>drillPanel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BorderLayout.NORTH</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drillPanel.playPronunciation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initializeDrillPanel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@Override</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actionPerformed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event) {</a:t>
            </a:r>
          </a:p>
          <a:p>
            <a:r>
              <a:rPr lang="en-US" sz="1000" dirty="0" smtClean="0">
                <a:latin typeface="Courier New" pitchFamily="49" charset="0"/>
                <a:cs typeface="Courier New" pitchFamily="49" charset="0"/>
              </a:rPr>
              <a:t>    String </a:t>
            </a:r>
            <a:r>
              <a:rPr lang="en-US" sz="1000" dirty="0" err="1" smtClean="0">
                <a:latin typeface="Courier New" pitchFamily="49" charset="0"/>
                <a:cs typeface="Courier New" pitchFamily="49" charset="0"/>
              </a:rPr>
              <a:t>actionCommand</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event.getActionCommand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try {</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("Guess")) {</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drill.guess</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guessField.getText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drill.reset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("Right! " + </a:t>
            </a:r>
            <a:r>
              <a:rPr lang="en-US" sz="1000" dirty="0" err="1" smtClean="0">
                <a:latin typeface="Courier New" pitchFamily="49" charset="0"/>
                <a:cs typeface="Courier New" pitchFamily="49" charset="0"/>
              </a:rPr>
              <a:t>drill.getHintText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initializeDrill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else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("Guess again - " + </a:t>
            </a:r>
            <a:r>
              <a:rPr lang="en-US" sz="1000" dirty="0" err="1" smtClean="0">
                <a:latin typeface="Courier New" pitchFamily="49" charset="0"/>
                <a:cs typeface="Courier New" pitchFamily="49" charset="0"/>
              </a:rPr>
              <a:t>drill.getHintText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 else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("Give Up")) {</a:t>
            </a:r>
          </a:p>
          <a:p>
            <a:r>
              <a:rPr lang="en-US" sz="1000" dirty="0" smtClean="0">
                <a:latin typeface="Courier New" pitchFamily="49" charset="0"/>
                <a:cs typeface="Courier New" pitchFamily="49" charset="0"/>
              </a:rPr>
              <a:t>        String answer = </a:t>
            </a:r>
            <a:r>
              <a:rPr lang="en-US" sz="1000" dirty="0" err="1" smtClean="0">
                <a:latin typeface="Courier New" pitchFamily="49" charset="0"/>
                <a:cs typeface="Courier New" pitchFamily="49" charset="0"/>
              </a:rPr>
              <a:t>drill.getAnswer</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drill.reset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("Answer: " + answer + " - Next: " + </a:t>
            </a:r>
            <a:r>
              <a:rPr lang="en-US" sz="1000" dirty="0" err="1" smtClean="0">
                <a:latin typeface="Courier New" pitchFamily="49" charset="0"/>
                <a:cs typeface="Courier New" pitchFamily="49" charset="0"/>
              </a:rPr>
              <a:t>drill.getHintText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initializeDrill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guessField.setText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catch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e) {</a:t>
            </a:r>
          </a:p>
          <a:p>
            <a:r>
              <a:rPr lang="en-US" sz="1000" dirty="0" smtClean="0">
                <a:latin typeface="Courier New" pitchFamily="49" charset="0"/>
                <a:cs typeface="Courier New" pitchFamily="49" charset="0"/>
              </a:rPr>
              <a:t>      // This should never happen...</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e.printStackTrace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void </a:t>
            </a:r>
            <a:r>
              <a:rPr lang="en-US" sz="1000" dirty="0" err="1" smtClean="0">
                <a:latin typeface="Courier New" pitchFamily="49" charset="0"/>
                <a:cs typeface="Courier New" pitchFamily="49" charset="0"/>
              </a:rPr>
              <a:t>initializeDrill</a:t>
            </a:r>
            <a:r>
              <a:rPr lang="en-US" sz="1000" dirty="0" smtClean="0">
                <a:latin typeface="Courier New" pitchFamily="49" charset="0"/>
                <a:cs typeface="Courier New" pitchFamily="49" charset="0"/>
              </a:rPr>
              <a:t>() throws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drillPanel.setImage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drill.getHintImageFilename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drillPanel.setPronunciation</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drill.getHintPronunciationFilename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drillPanel.playPronunciation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a:t>
            </a:r>
          </a:p>
          <a:p>
            <a:r>
              <a:rPr lang="en-US" sz="1000"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meain</a:t>
            </a:r>
            <a:r>
              <a:rPr lang="en-US" sz="1000" i="1" dirty="0" smtClean="0">
                <a:latin typeface="Courier New" pitchFamily="49" charset="0"/>
                <a:cs typeface="Courier New" pitchFamily="49" charset="0"/>
              </a:rPr>
              <a:t>() method here...</a:t>
            </a:r>
          </a:p>
          <a:p>
            <a:r>
              <a:rPr lang="en-US" sz="1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18</a:t>
            </a:fld>
            <a:endParaRPr lang="en-US"/>
          </a:p>
        </p:txBody>
      </p:sp>
      <p:sp>
        <p:nvSpPr>
          <p:cNvPr id="8" name="Rectangle 7"/>
          <p:cNvSpPr/>
          <p:nvPr/>
        </p:nvSpPr>
        <p:spPr>
          <a:xfrm rot="16200000">
            <a:off x="1203603" y="-670203"/>
            <a:ext cx="6452296" cy="8402300"/>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here...</a:t>
            </a:r>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CharacterDrill2 {</a:t>
            </a:r>
          </a:p>
          <a:p>
            <a:r>
              <a:rPr lang="en-US" sz="1000" dirty="0" smtClean="0">
                <a:latin typeface="Courier New" pitchFamily="49" charset="0"/>
                <a:cs typeface="Courier New" pitchFamily="49" charset="0"/>
              </a:rPr>
              <a:t>  private List&lt;Character&gt; </a:t>
            </a:r>
            <a:r>
              <a:rPr lang="en-US" sz="1000" dirty="0" err="1" smtClean="0">
                <a:latin typeface="Courier New" pitchFamily="49" charset="0"/>
                <a:cs typeface="Courier New" pitchFamily="49" charset="0"/>
              </a:rPr>
              <a:t>myCharacters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int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Random </a:t>
            </a:r>
            <a:r>
              <a:rPr lang="en-US" sz="1000" dirty="0" err="1" smtClean="0">
                <a:latin typeface="Courier New" pitchFamily="49" charset="0"/>
                <a:cs typeface="Courier New" pitchFamily="49" charset="0"/>
              </a:rPr>
              <a:t>myRandom</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CharacterDrill2(String path, String filename) throws Exception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myCharacters</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loadCharacters</a:t>
            </a:r>
            <a:r>
              <a:rPr lang="en-US" sz="1000" dirty="0" smtClean="0">
                <a:latin typeface="Courier New" pitchFamily="49" charset="0"/>
                <a:cs typeface="Courier New" pitchFamily="49" charset="0"/>
              </a:rPr>
              <a:t>(path, filename);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myRandom</a:t>
            </a:r>
            <a:r>
              <a:rPr lang="en-US" sz="1000" dirty="0" smtClean="0">
                <a:latin typeface="Courier New" pitchFamily="49" charset="0"/>
                <a:cs typeface="Courier New" pitchFamily="49" charset="0"/>
              </a:rPr>
              <a:t> = new Random();</a:t>
            </a:r>
          </a:p>
          <a:p>
            <a:r>
              <a:rPr lang="en-US" sz="1000" dirty="0" smtClean="0">
                <a:latin typeface="Courier New" pitchFamily="49" charset="0"/>
                <a:cs typeface="Courier New" pitchFamily="49" charset="0"/>
              </a:rPr>
              <a:t>    reset();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reset()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myRandom.nextInt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myCharacters.size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 = 0;</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List&lt;Character&gt; </a:t>
            </a:r>
            <a:r>
              <a:rPr lang="en-US" sz="1000" dirty="0" err="1" smtClean="0">
                <a:latin typeface="Courier New" pitchFamily="49" charset="0"/>
                <a:cs typeface="Courier New" pitchFamily="49" charset="0"/>
              </a:rPr>
              <a:t>loadCharacters</a:t>
            </a:r>
            <a:r>
              <a:rPr lang="en-US" sz="1000" dirty="0" smtClean="0">
                <a:latin typeface="Courier New" pitchFamily="49" charset="0"/>
                <a:cs typeface="Courier New" pitchFamily="49" charset="0"/>
              </a:rPr>
              <a:t>(String path, String filename) </a:t>
            </a:r>
          </a:p>
          <a:p>
            <a:r>
              <a:rPr lang="en-US" sz="1000" dirty="0" smtClean="0">
                <a:latin typeface="Courier New" pitchFamily="49" charset="0"/>
                <a:cs typeface="Courier New" pitchFamily="49" charset="0"/>
              </a:rPr>
              <a:t>                          throws Exception {</a:t>
            </a:r>
          </a:p>
          <a:p>
            <a:r>
              <a:rPr lang="en-US" sz="1000" dirty="0" smtClean="0">
                <a:latin typeface="Courier New" pitchFamily="49" charset="0"/>
                <a:cs typeface="Courier New" pitchFamily="49" charset="0"/>
              </a:rPr>
              <a:t>    Scanner </a:t>
            </a:r>
            <a:r>
              <a:rPr lang="en-US" sz="1000" dirty="0" err="1" smtClean="0">
                <a:latin typeface="Courier New" pitchFamily="49" charset="0"/>
                <a:cs typeface="Courier New" pitchFamily="49" charset="0"/>
              </a:rPr>
              <a:t>fileIn</a:t>
            </a:r>
            <a:r>
              <a:rPr lang="en-US" sz="1000" dirty="0" smtClean="0">
                <a:latin typeface="Courier New" pitchFamily="49" charset="0"/>
                <a:cs typeface="Courier New" pitchFamily="49" charset="0"/>
              </a:rPr>
              <a:t> = new Scanner(new File(path, filename));</a:t>
            </a:r>
          </a:p>
          <a:p>
            <a:r>
              <a:rPr lang="en-US" sz="1000" dirty="0" smtClean="0">
                <a:latin typeface="Courier New" pitchFamily="49" charset="0"/>
                <a:cs typeface="Courier New" pitchFamily="49" charset="0"/>
              </a:rPr>
              <a:t>    List&lt;Character&gt; result = new </a:t>
            </a:r>
            <a:r>
              <a:rPr lang="en-US" sz="1000" dirty="0" err="1" smtClean="0">
                <a:latin typeface="Courier New" pitchFamily="49" charset="0"/>
                <a:cs typeface="Courier New" pitchFamily="49" charset="0"/>
              </a:rPr>
              <a:t>ArrayList</a:t>
            </a:r>
            <a:r>
              <a:rPr lang="en-US" sz="1000" dirty="0" smtClean="0">
                <a:latin typeface="Courier New" pitchFamily="49" charset="0"/>
                <a:cs typeface="Courier New" pitchFamily="49" charset="0"/>
              </a:rPr>
              <a:t>&lt;Character&gt;();</a:t>
            </a:r>
          </a:p>
          <a:p>
            <a:r>
              <a:rPr lang="en-US" sz="1000" dirty="0" smtClean="0">
                <a:latin typeface="Courier New" pitchFamily="49" charset="0"/>
                <a:cs typeface="Courier New" pitchFamily="49" charset="0"/>
              </a:rPr>
              <a:t>    Character </a:t>
            </a:r>
            <a:r>
              <a:rPr lang="en-US" sz="1000" dirty="0" err="1" smtClean="0">
                <a:latin typeface="Courier New" pitchFamily="49" charset="0"/>
                <a:cs typeface="Courier New" pitchFamily="49" charset="0"/>
              </a:rPr>
              <a:t>character</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String sentence;</a:t>
            </a:r>
          </a:p>
          <a:p>
            <a:r>
              <a:rPr lang="en-US" sz="1000" dirty="0" smtClean="0">
                <a:latin typeface="Courier New" pitchFamily="49" charset="0"/>
                <a:cs typeface="Courier New" pitchFamily="49" charset="0"/>
              </a:rPr>
              <a:t>    while (</a:t>
            </a:r>
            <a:r>
              <a:rPr lang="en-US" sz="1000" dirty="0" err="1" smtClean="0">
                <a:latin typeface="Courier New" pitchFamily="49" charset="0"/>
                <a:cs typeface="Courier New" pitchFamily="49" charset="0"/>
              </a:rPr>
              <a:t>fileIn.hasNextLine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result.add</a:t>
            </a:r>
            <a:r>
              <a:rPr lang="en-US" sz="1000" dirty="0" smtClean="0">
                <a:latin typeface="Courier New" pitchFamily="49" charset="0"/>
                <a:cs typeface="Courier New" pitchFamily="49" charset="0"/>
              </a:rPr>
              <a:t>(new Character(</a:t>
            </a:r>
            <a:r>
              <a:rPr lang="en-US" sz="1000" dirty="0" err="1" smtClean="0">
                <a:latin typeface="Courier New" pitchFamily="49" charset="0"/>
                <a:cs typeface="Courier New" pitchFamily="49" charset="0"/>
              </a:rPr>
              <a:t>fileIn.nextLine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fileIn.close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return result;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getHintText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switch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case 1:</a:t>
            </a:r>
          </a:p>
          <a:p>
            <a:r>
              <a:rPr lang="en-US" sz="1000" dirty="0" smtClean="0">
                <a:latin typeface="Courier New" pitchFamily="49" charset="0"/>
                <a:cs typeface="Courier New" pitchFamily="49" charset="0"/>
              </a:rPr>
              <a:t>      return "Translate the character shown above.";</a:t>
            </a:r>
          </a:p>
          <a:p>
            <a:r>
              <a:rPr lang="en-US" sz="1000" dirty="0" smtClean="0">
                <a:latin typeface="Courier New" pitchFamily="49" charset="0"/>
                <a:cs typeface="Courier New" pitchFamily="49" charset="0"/>
              </a:rPr>
              <a:t>    case 2:</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PinYin</a:t>
            </a:r>
            <a:r>
              <a:rPr lang="en-US" sz="1000" dirty="0" smtClean="0">
                <a:latin typeface="Courier New" pitchFamily="49" charset="0"/>
                <a:cs typeface="Courier New" pitchFamily="49" charset="0"/>
              </a:rPr>
              <a:t>: " + </a:t>
            </a:r>
            <a:r>
              <a:rPr lang="en-US" sz="1000" dirty="0" err="1" smtClean="0">
                <a:latin typeface="Courier New" pitchFamily="49" charset="0"/>
                <a:cs typeface="Courier New" pitchFamily="49" charset="0"/>
              </a:rPr>
              <a:t>myCharacters.get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getPinyin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case 3:</a:t>
            </a:r>
          </a:p>
          <a:p>
            <a:r>
              <a:rPr lang="en-US" sz="1000" dirty="0" smtClean="0">
                <a:latin typeface="Courier New" pitchFamily="49" charset="0"/>
                <a:cs typeface="Courier New" pitchFamily="49" charset="0"/>
              </a:rPr>
              <a:t>      return "Example: " + </a:t>
            </a:r>
            <a:r>
              <a:rPr lang="en-US" sz="1000" dirty="0" err="1" smtClean="0">
                <a:latin typeface="Courier New" pitchFamily="49" charset="0"/>
                <a:cs typeface="Courier New" pitchFamily="49" charset="0"/>
              </a:rPr>
              <a:t>myCharacters.get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getSentence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default:</a:t>
            </a:r>
          </a:p>
          <a:p>
            <a:r>
              <a:rPr lang="en-US" sz="1000" dirty="0" smtClean="0">
                <a:latin typeface="Courier New" pitchFamily="49" charset="0"/>
                <a:cs typeface="Courier New" pitchFamily="49" charset="0"/>
              </a:rPr>
              <a:t>      return "No more hints...";</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getHintImageFilename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myCharacters.get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getImageFilename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getHintPronunciationFilename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myCharacters.get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getPronunciationFilename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other </a:t>
            </a:r>
            <a:r>
              <a:rPr lang="en-US" sz="1000" i="1" dirty="0" err="1" smtClean="0">
                <a:latin typeface="Courier New" pitchFamily="49" charset="0"/>
                <a:cs typeface="Courier New" pitchFamily="49" charset="0"/>
              </a:rPr>
              <a:t>accessors</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mutators</a:t>
            </a:r>
            <a:r>
              <a:rPr lang="en-US" sz="1000" i="1" dirty="0" smtClean="0">
                <a:latin typeface="Courier New" pitchFamily="49" charset="0"/>
                <a:cs typeface="Courier New" pitchFamily="49" charset="0"/>
              </a:rPr>
              <a:t> here...</a:t>
            </a:r>
          </a:p>
          <a:p>
            <a:r>
              <a:rPr lang="en-US" sz="1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19</a:t>
            </a:fld>
            <a:endParaRPr lang="en-US"/>
          </a:p>
        </p:txBody>
      </p:sp>
      <p:sp>
        <p:nvSpPr>
          <p:cNvPr id="8" name="Rectangle 7"/>
          <p:cNvSpPr/>
          <p:nvPr/>
        </p:nvSpPr>
        <p:spPr>
          <a:xfrm rot="16200000">
            <a:off x="1261616" y="-1130408"/>
            <a:ext cx="6757095" cy="9017853"/>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here...</a:t>
            </a:r>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Character {</a:t>
            </a:r>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String </a:t>
            </a:r>
            <a:r>
              <a:rPr lang="en-US" sz="1000" dirty="0" err="1" smtClean="0">
                <a:latin typeface="Courier New" pitchFamily="49" charset="0"/>
                <a:cs typeface="Courier New" pitchFamily="49" charset="0"/>
              </a:rPr>
              <a:t>myEnglishTranslation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myPinyin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myImageFilename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myPronunciation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mySentence</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Character(String line) throws Exception {</a:t>
            </a:r>
          </a:p>
          <a:p>
            <a:r>
              <a:rPr lang="en-US" sz="1000" dirty="0" smtClean="0">
                <a:latin typeface="Courier New" pitchFamily="49" charset="0"/>
                <a:cs typeface="Courier New" pitchFamily="49" charset="0"/>
              </a:rPr>
              <a:t>    Scanner </a:t>
            </a:r>
            <a:r>
              <a:rPr lang="en-US" sz="1000" dirty="0" err="1" smtClean="0">
                <a:latin typeface="Courier New" pitchFamily="49" charset="0"/>
                <a:cs typeface="Courier New" pitchFamily="49" charset="0"/>
              </a:rPr>
              <a:t>scanner</a:t>
            </a:r>
            <a:r>
              <a:rPr lang="en-US" sz="1000" dirty="0" smtClean="0">
                <a:latin typeface="Courier New" pitchFamily="49" charset="0"/>
                <a:cs typeface="Courier New" pitchFamily="49" charset="0"/>
              </a:rPr>
              <a:t> = new Scanner(line);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myEnglishTranslation</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scanner.next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myPinyin</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scanner.next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myImageFilename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scanner.next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myPronunciationFilename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scanner.next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mySentence</a:t>
            </a:r>
            <a:r>
              <a:rPr lang="en-US" sz="1000" dirty="0" smtClean="0">
                <a:latin typeface="Courier New" pitchFamily="49" charset="0"/>
                <a:cs typeface="Courier New" pitchFamily="49" charset="0"/>
              </a:rPr>
              <a:t> = "";</a:t>
            </a:r>
          </a:p>
          <a:p>
            <a:r>
              <a:rPr lang="en-US" sz="1000" dirty="0" smtClean="0">
                <a:latin typeface="Courier New" pitchFamily="49" charset="0"/>
                <a:cs typeface="Courier New" pitchFamily="49" charset="0"/>
              </a:rPr>
              <a:t>    while (</a:t>
            </a:r>
            <a:r>
              <a:rPr lang="en-US" sz="1000" dirty="0" err="1" smtClean="0">
                <a:latin typeface="Courier New" pitchFamily="49" charset="0"/>
                <a:cs typeface="Courier New" pitchFamily="49" charset="0"/>
              </a:rPr>
              <a:t>scanner.hasNext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mySentence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encodeChinese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scanner.next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getSentence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mySentence.equals</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"no sentence available...";</a:t>
            </a:r>
          </a:p>
          <a:p>
            <a:r>
              <a:rPr lang="en-US" sz="1000" dirty="0" smtClean="0">
                <a:latin typeface="Courier New" pitchFamily="49" charset="0"/>
                <a:cs typeface="Courier New" pitchFamily="49" charset="0"/>
              </a:rPr>
              <a:t>    } else {</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mySentence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Other </a:t>
            </a:r>
            <a:r>
              <a:rPr lang="en-US" sz="1000" i="1" dirty="0" err="1" smtClean="0">
                <a:latin typeface="Courier New" pitchFamily="49" charset="0"/>
                <a:cs typeface="Courier New" pitchFamily="49" charset="0"/>
              </a:rPr>
              <a:t>accessors</a:t>
            </a:r>
            <a:r>
              <a:rPr lang="en-US" sz="1000" i="1" dirty="0" smtClean="0">
                <a:latin typeface="Courier New" pitchFamily="49" charset="0"/>
                <a:cs typeface="Courier New" pitchFamily="49" charset="0"/>
              </a:rPr>
              <a:t>/</a:t>
            </a:r>
            <a:r>
              <a:rPr lang="en-US" sz="1000" i="1" dirty="0" err="1" smtClean="0">
                <a:latin typeface="Courier New" pitchFamily="49" charset="0"/>
                <a:cs typeface="Courier New" pitchFamily="49" charset="0"/>
              </a:rPr>
              <a:t>mutators</a:t>
            </a:r>
            <a:r>
              <a:rPr lang="en-US" sz="1000" i="1" dirty="0" smtClean="0">
                <a:latin typeface="Courier New" pitchFamily="49" charset="0"/>
                <a:cs typeface="Courier New" pitchFamily="49" charset="0"/>
              </a:rPr>
              <a:t>/utilities here...</a:t>
            </a:r>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here...</a:t>
            </a:r>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a:t>
            </a:r>
            <a:r>
              <a:rPr lang="en-US" sz="1000" dirty="0" err="1" smtClean="0">
                <a:latin typeface="Courier New" pitchFamily="49" charset="0"/>
                <a:cs typeface="Courier New" pitchFamily="49" charset="0"/>
              </a:rPr>
              <a:t>CharacterDrillTest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@Test</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goodFileTest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try {</a:t>
            </a:r>
          </a:p>
          <a:p>
            <a:r>
              <a:rPr lang="en-US" sz="1000" dirty="0" smtClean="0">
                <a:latin typeface="Courier New" pitchFamily="49" charset="0"/>
                <a:cs typeface="Courier New" pitchFamily="49" charset="0"/>
              </a:rPr>
              <a:t>      CharacterDrill2 drill = new CharacterDrill2("</a:t>
            </a:r>
            <a:r>
              <a:rPr lang="en-US" sz="1000" dirty="0" err="1" smtClean="0">
                <a:latin typeface="Courier New" pitchFamily="49" charset="0"/>
                <a:cs typeface="Courier New" pitchFamily="49" charset="0"/>
              </a:rPr>
              <a:t>src</a:t>
            </a:r>
            <a:r>
              <a:rPr lang="en-US" sz="1000" dirty="0" smtClean="0">
                <a:latin typeface="Courier New" pitchFamily="49" charset="0"/>
                <a:cs typeface="Courier New" pitchFamily="49" charset="0"/>
              </a:rPr>
              <a:t>/c11files/</a:t>
            </a:r>
            <a:r>
              <a:rPr lang="en-US" sz="1000" dirty="0" err="1" smtClean="0">
                <a:latin typeface="Courier New" pitchFamily="49" charset="0"/>
                <a:cs typeface="Courier New" pitchFamily="49" charset="0"/>
              </a:rPr>
              <a:t>characterdrill</a:t>
            </a:r>
            <a:r>
              <a:rPr lang="en-US" sz="1000" dirty="0" smtClean="0">
                <a:latin typeface="Courier New" pitchFamily="49" charset="0"/>
                <a:cs typeface="Courier New" pitchFamily="49" charset="0"/>
              </a:rPr>
              <a:t>/data/",</a:t>
            </a:r>
          </a:p>
          <a:p>
            <a:r>
              <a:rPr lang="en-US" sz="1000" dirty="0" smtClean="0">
                <a:latin typeface="Courier New" pitchFamily="49" charset="0"/>
                <a:cs typeface="Courier New" pitchFamily="49" charset="0"/>
              </a:rPr>
              <a:t>                                                  "good.txt", 0);</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("Translate the character shown above.", </a:t>
            </a:r>
            <a:r>
              <a:rPr lang="en-US" sz="1000" dirty="0" err="1" smtClean="0">
                <a:latin typeface="Courier New" pitchFamily="49" charset="0"/>
                <a:cs typeface="Courier New" pitchFamily="49" charset="0"/>
              </a:rPr>
              <a:t>drill.getHintText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test other hints...</a:t>
            </a:r>
          </a:p>
          <a:p>
            <a:r>
              <a:rPr lang="en-US" sz="1000" dirty="0" smtClean="0">
                <a:latin typeface="Courier New" pitchFamily="49" charset="0"/>
                <a:cs typeface="Courier New" pitchFamily="49" charset="0"/>
              </a:rPr>
              <a:t>    } catch (Exception e) {</a:t>
            </a:r>
          </a:p>
          <a:p>
            <a:r>
              <a:rPr lang="en-US" sz="1000" dirty="0" smtClean="0">
                <a:latin typeface="Courier New" pitchFamily="49" charset="0"/>
                <a:cs typeface="Courier New" pitchFamily="49" charset="0"/>
              </a:rPr>
              <a:t>      fail("threw error on good file...");</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@Test</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missingFileTest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try {</a:t>
            </a:r>
          </a:p>
          <a:p>
            <a:r>
              <a:rPr lang="en-US" sz="1000" dirty="0" smtClean="0">
                <a:latin typeface="Courier New" pitchFamily="49" charset="0"/>
                <a:cs typeface="Courier New" pitchFamily="49" charset="0"/>
              </a:rPr>
              <a:t>      new CharacterDrill2("blob", "blob", 0);</a:t>
            </a:r>
          </a:p>
          <a:p>
            <a:r>
              <a:rPr lang="en-US" sz="1000" dirty="0" smtClean="0">
                <a:latin typeface="Courier New" pitchFamily="49" charset="0"/>
                <a:cs typeface="Courier New" pitchFamily="49" charset="0"/>
              </a:rPr>
              <a:t>      fail("loaded a bad file...");</a:t>
            </a:r>
          </a:p>
          <a:p>
            <a:r>
              <a:rPr lang="en-US" sz="1000" dirty="0" smtClean="0">
                <a:latin typeface="Courier New" pitchFamily="49" charset="0"/>
                <a:cs typeface="Courier New" pitchFamily="49" charset="0"/>
              </a:rPr>
              <a:t>    } catch (Exception e) { }</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@Test</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badExampleTest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try {</a:t>
            </a:r>
          </a:p>
          <a:p>
            <a:r>
              <a:rPr lang="en-US" sz="1000" dirty="0" smtClean="0">
                <a:latin typeface="Courier New" pitchFamily="49" charset="0"/>
                <a:cs typeface="Courier New" pitchFamily="49" charset="0"/>
              </a:rPr>
              <a:t>      new CharacterDrill2("</a:t>
            </a:r>
            <a:r>
              <a:rPr lang="en-US" sz="1000" dirty="0" err="1" smtClean="0">
                <a:latin typeface="Courier New" pitchFamily="49" charset="0"/>
                <a:cs typeface="Courier New" pitchFamily="49" charset="0"/>
              </a:rPr>
              <a:t>src</a:t>
            </a:r>
            <a:r>
              <a:rPr lang="en-US" sz="1000" dirty="0" smtClean="0">
                <a:latin typeface="Courier New" pitchFamily="49" charset="0"/>
                <a:cs typeface="Courier New" pitchFamily="49" charset="0"/>
              </a:rPr>
              <a:t>/c11files/</a:t>
            </a:r>
            <a:r>
              <a:rPr lang="en-US" sz="1000" dirty="0" err="1" smtClean="0">
                <a:latin typeface="Courier New" pitchFamily="49" charset="0"/>
                <a:cs typeface="Courier New" pitchFamily="49" charset="0"/>
              </a:rPr>
              <a:t>characterdrill</a:t>
            </a:r>
            <a:r>
              <a:rPr lang="en-US" sz="1000" dirty="0" smtClean="0">
                <a:latin typeface="Courier New" pitchFamily="49" charset="0"/>
                <a:cs typeface="Courier New" pitchFamily="49" charset="0"/>
              </a:rPr>
              <a:t>/data/", "badExample.txt", 0);</a:t>
            </a:r>
          </a:p>
          <a:p>
            <a:r>
              <a:rPr lang="en-US" sz="1000" dirty="0" smtClean="0">
                <a:latin typeface="Courier New" pitchFamily="49" charset="0"/>
                <a:cs typeface="Courier New" pitchFamily="49" charset="0"/>
              </a:rPr>
              <a:t>      fail("loaded a bad file...");</a:t>
            </a:r>
          </a:p>
          <a:p>
            <a:r>
              <a:rPr lang="en-US" sz="1000" dirty="0" smtClean="0">
                <a:latin typeface="Courier New" pitchFamily="49" charset="0"/>
                <a:cs typeface="Courier New" pitchFamily="49" charset="0"/>
              </a:rPr>
              <a:t>    } catch (Exception e) { }</a:t>
            </a:r>
          </a:p>
          <a:p>
            <a:r>
              <a:rPr lang="en-US" sz="1000" dirty="0" smtClean="0">
                <a:latin typeface="Courier New" pitchFamily="49" charset="0"/>
                <a:cs typeface="Courier New" pitchFamily="49" charset="0"/>
              </a:rPr>
              <a:t>  }</a:t>
            </a:r>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a:t>
            </a:r>
          </a:p>
        </p:txBody>
      </p:sp>
      <p:cxnSp>
        <p:nvCxnSpPr>
          <p:cNvPr id="5" name="Straight Connector 4"/>
          <p:cNvCxnSpPr/>
          <p:nvPr/>
        </p:nvCxnSpPr>
        <p:spPr bwMode="auto">
          <a:xfrm rot="5400000">
            <a:off x="1409700" y="3619500"/>
            <a:ext cx="6019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p:txBody>
          <a:bodyPr/>
          <a:lstStyle/>
          <a:p>
            <a:fld id="{3E9B2FFB-066B-4D91-99A3-3ECE0D5800D8}"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smtClean="0"/>
              <a:t>File Input &amp; Output</a:t>
            </a:r>
          </a:p>
        </p:txBody>
      </p:sp>
      <p:sp>
        <p:nvSpPr>
          <p:cNvPr id="5124" name="Rectangle 3"/>
          <p:cNvSpPr>
            <a:spLocks noGrp="1" noChangeArrowheads="1"/>
          </p:cNvSpPr>
          <p:nvPr>
            <p:ph type="body" idx="1"/>
          </p:nvPr>
        </p:nvSpPr>
        <p:spPr/>
        <p:txBody>
          <a:bodyPr/>
          <a:lstStyle/>
          <a:p>
            <a:pPr eaLnBrk="1" hangingPunct="1"/>
            <a:r>
              <a:rPr lang="en-US" dirty="0" smtClean="0">
                <a:hlinkClick r:id="" action="ppaction://customshow?id=0&amp;return=true"/>
              </a:rPr>
              <a:t>Example</a:t>
            </a:r>
            <a:endParaRPr lang="en-US" dirty="0" smtClean="0"/>
          </a:p>
          <a:p>
            <a:pPr eaLnBrk="1" hangingPunct="1"/>
            <a:r>
              <a:rPr lang="en-US" dirty="0" smtClean="0">
                <a:hlinkClick r:id="" action="ppaction://customshow?id=1&amp;return=true"/>
              </a:rPr>
              <a:t>Streams</a:t>
            </a:r>
            <a:r>
              <a:rPr lang="en-US" dirty="0" smtClean="0"/>
              <a:t>:</a:t>
            </a:r>
          </a:p>
          <a:p>
            <a:pPr lvl="1"/>
            <a:r>
              <a:rPr lang="en-US" dirty="0" smtClean="0">
                <a:hlinkClick r:id="" action="ppaction://customshow?id=2&amp;return=true"/>
              </a:rPr>
              <a:t>Input Streams</a:t>
            </a:r>
            <a:endParaRPr lang="en-US" dirty="0" smtClean="0">
              <a:hlinkClick r:id="" action="ppaction://noaction"/>
            </a:endParaRPr>
          </a:p>
          <a:p>
            <a:pPr lvl="1"/>
            <a:r>
              <a:rPr lang="en-US" dirty="0" smtClean="0">
                <a:hlinkClick r:id="" action="ppaction://customshow?id=3&amp;return=true"/>
              </a:rPr>
              <a:t>Output Streams</a:t>
            </a:r>
            <a:endParaRPr lang="en-US" dirty="0" smtClean="0"/>
          </a:p>
          <a:p>
            <a:pPr lvl="1"/>
            <a:r>
              <a:rPr lang="en-US" dirty="0" smtClean="0">
                <a:hlinkClick r:id="" action="ppaction://customshow?id=4&amp;return=true"/>
              </a:rPr>
              <a:t>Buffering</a:t>
            </a:r>
            <a:endParaRPr lang="en-US" dirty="0" smtClean="0"/>
          </a:p>
          <a:p>
            <a:pPr lvl="1"/>
            <a:r>
              <a:rPr lang="en-US" dirty="0" smtClean="0">
                <a:hlinkClick r:id="" action="ppaction://customshow?id=5&amp;return=true"/>
              </a:rPr>
              <a:t>Applications</a:t>
            </a:r>
            <a:endParaRPr lang="en-US" dirty="0" smtClean="0"/>
          </a:p>
          <a:p>
            <a:pPr eaLnBrk="1" hangingPunct="1"/>
            <a:r>
              <a:rPr lang="en-US" dirty="0" smtClean="0">
                <a:hlinkClick r:id="" action="ppaction://customshow?id=6&amp;return=true"/>
              </a:rPr>
              <a:t>Database Management Systems</a:t>
            </a:r>
            <a:endParaRPr lang="en-US" dirty="0" smtClean="0"/>
          </a:p>
          <a:p>
            <a:pPr eaLnBrk="1" hangingPunct="1"/>
            <a:r>
              <a:rPr lang="en-US" dirty="0" smtClean="0">
                <a:hlinkClick r:id="" action="ppaction://customshow?id=7&amp;return=true"/>
              </a:rPr>
              <a:t>Privacy</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20</a:t>
            </a:fld>
            <a:endParaRPr lang="en-US"/>
          </a:p>
        </p:txBody>
      </p:sp>
      <p:sp>
        <p:nvSpPr>
          <p:cNvPr id="8" name="Rectangle 7"/>
          <p:cNvSpPr/>
          <p:nvPr/>
        </p:nvSpPr>
        <p:spPr>
          <a:xfrm rot="16200000">
            <a:off x="1243206" y="-862206"/>
            <a:ext cx="6528468" cy="8710077"/>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here...</a:t>
            </a:r>
            <a:endParaRPr lang="en-US" sz="1000" dirty="0" smtClean="0">
              <a:latin typeface="Courier New" pitchFamily="49" charset="0"/>
              <a:cs typeface="Courier New" pitchFamily="49" charset="0"/>
            </a:endParaRP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a:t>
            </a:r>
            <a:r>
              <a:rPr lang="en-US" sz="1000" dirty="0" err="1" smtClean="0">
                <a:latin typeface="Courier New" pitchFamily="49" charset="0"/>
                <a:cs typeface="Courier New" pitchFamily="49" charset="0"/>
              </a:rPr>
              <a:t>CharacterDrillPanel</a:t>
            </a:r>
            <a:r>
              <a:rPr lang="en-US" sz="1000" dirty="0" smtClean="0">
                <a:latin typeface="Courier New" pitchFamily="49" charset="0"/>
                <a:cs typeface="Courier New" pitchFamily="49" charset="0"/>
              </a:rPr>
              <a:t> extends </a:t>
            </a:r>
            <a:r>
              <a:rPr lang="en-US" sz="1000" dirty="0" err="1" smtClean="0">
                <a:latin typeface="Courier New" pitchFamily="49" charset="0"/>
                <a:cs typeface="Courier New" pitchFamily="49" charset="0"/>
              </a:rPr>
              <a:t>PApplet</a:t>
            </a:r>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URI </a:t>
            </a:r>
            <a:r>
              <a:rPr lang="en-US" sz="1000" dirty="0" err="1" smtClean="0">
                <a:latin typeface="Courier New" pitchFamily="49" charset="0"/>
                <a:cs typeface="Courier New" pitchFamily="49" charset="0"/>
              </a:rPr>
              <a:t>myPath</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PImage</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myImage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int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myTintValue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Minim </a:t>
            </a:r>
            <a:r>
              <a:rPr lang="en-US" sz="1000" dirty="0" err="1" smtClean="0">
                <a:latin typeface="Courier New" pitchFamily="49" charset="0"/>
                <a:cs typeface="Courier New" pitchFamily="49" charset="0"/>
              </a:rPr>
              <a:t>myMinim</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AudioSnippet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myPronunciation</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a:t>
            </a:r>
            <a:r>
              <a:rPr lang="en-US" sz="1000" dirty="0" err="1" smtClean="0">
                <a:latin typeface="Courier New" pitchFamily="49" charset="0"/>
                <a:cs typeface="Courier New" pitchFamily="49" charset="0"/>
              </a:rPr>
              <a:t>CharacterDrillPanel</a:t>
            </a:r>
            <a:r>
              <a:rPr lang="en-US" sz="1000" dirty="0" smtClean="0">
                <a:latin typeface="Courier New" pitchFamily="49" charset="0"/>
                <a:cs typeface="Courier New" pitchFamily="49" charset="0"/>
              </a:rPr>
              <a:t>() throws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myPath</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getPath</a:t>
            </a:r>
            <a:r>
              <a:rPr lang="en-US" sz="1000" dirty="0" smtClean="0">
                <a:latin typeface="Courier New" pitchFamily="49" charset="0"/>
                <a:cs typeface="Courier New" pitchFamily="49" charset="0"/>
              </a:rPr>
              <a:t>("data/");</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myMinim</a:t>
            </a:r>
            <a:r>
              <a:rPr lang="en-US" sz="1000" dirty="0" smtClean="0">
                <a:latin typeface="Courier New" pitchFamily="49" charset="0"/>
                <a:cs typeface="Courier New" pitchFamily="49" charset="0"/>
              </a:rPr>
              <a:t> = new Minim(this);</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setImage</a:t>
            </a:r>
            <a:r>
              <a:rPr lang="en-US" sz="1000" dirty="0" smtClean="0">
                <a:latin typeface="Courier New" pitchFamily="49" charset="0"/>
                <a:cs typeface="Courier New" pitchFamily="49" charset="0"/>
              </a:rPr>
              <a:t>(String filename) throws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myImage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loadImage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myPath</a:t>
            </a:r>
            <a:r>
              <a:rPr lang="en-US" sz="1000" dirty="0" smtClean="0">
                <a:latin typeface="Courier New" pitchFamily="49" charset="0"/>
                <a:cs typeface="Courier New" pitchFamily="49" charset="0"/>
              </a:rPr>
              <a:t> + filename);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myTintValue</a:t>
            </a:r>
            <a:r>
              <a:rPr lang="en-US" sz="1000" dirty="0" smtClean="0">
                <a:latin typeface="Courier New" pitchFamily="49" charset="0"/>
                <a:cs typeface="Courier New" pitchFamily="49" charset="0"/>
              </a:rPr>
              <a:t> = 0;</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setPronunciation</a:t>
            </a:r>
            <a:r>
              <a:rPr lang="en-US" sz="1000" dirty="0" smtClean="0">
                <a:latin typeface="Courier New" pitchFamily="49" charset="0"/>
                <a:cs typeface="Courier New" pitchFamily="49" charset="0"/>
              </a:rPr>
              <a:t>(String filename)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myPronunciation</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myMinim.loadSnippet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myPath</a:t>
            </a:r>
            <a:r>
              <a:rPr lang="en-US" sz="1000" dirty="0" smtClean="0">
                <a:latin typeface="Courier New" pitchFamily="49" charset="0"/>
                <a:cs typeface="Courier New" pitchFamily="49" charset="0"/>
              </a:rPr>
              <a:t> + filename);</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playPronunciation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myPronunciation.play</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This routine computes the URI of the directory containing this class file</a:t>
            </a:r>
          </a:p>
          <a:p>
            <a:r>
              <a:rPr lang="en-US" sz="1000" dirty="0" smtClean="0">
                <a:latin typeface="Courier New" pitchFamily="49" charset="0"/>
                <a:cs typeface="Courier New" pitchFamily="49" charset="0"/>
              </a:rPr>
              <a:t>  // required by the Processing </a:t>
            </a:r>
            <a:r>
              <a:rPr lang="en-US" sz="1000" dirty="0" err="1" smtClean="0">
                <a:latin typeface="Courier New" pitchFamily="49" charset="0"/>
                <a:cs typeface="Courier New" pitchFamily="49" charset="0"/>
              </a:rPr>
              <a:t>loadImage</a:t>
            </a:r>
            <a:r>
              <a:rPr lang="en-US" sz="1000" dirty="0" smtClean="0">
                <a:latin typeface="Courier New" pitchFamily="49" charset="0"/>
                <a:cs typeface="Courier New" pitchFamily="49" charset="0"/>
              </a:rPr>
              <a:t>() method.</a:t>
            </a:r>
          </a:p>
          <a:p>
            <a:r>
              <a:rPr lang="en-US" sz="1000" dirty="0" smtClean="0">
                <a:latin typeface="Courier New" pitchFamily="49" charset="0"/>
                <a:cs typeface="Courier New" pitchFamily="49" charset="0"/>
              </a:rPr>
              <a:t>  private URI </a:t>
            </a:r>
            <a:r>
              <a:rPr lang="en-US" sz="1000" dirty="0" err="1" smtClean="0">
                <a:latin typeface="Courier New" pitchFamily="49" charset="0"/>
                <a:cs typeface="Courier New" pitchFamily="49" charset="0"/>
              </a:rPr>
              <a:t>getPath</a:t>
            </a:r>
            <a:r>
              <a:rPr lang="en-US" sz="1000" dirty="0" smtClean="0">
                <a:latin typeface="Courier New" pitchFamily="49" charset="0"/>
                <a:cs typeface="Courier New" pitchFamily="49" charset="0"/>
              </a:rPr>
              <a:t>(String </a:t>
            </a:r>
            <a:r>
              <a:rPr lang="en-US" sz="1000" dirty="0" err="1" smtClean="0">
                <a:latin typeface="Courier New" pitchFamily="49" charset="0"/>
                <a:cs typeface="Courier New" pitchFamily="49" charset="0"/>
              </a:rPr>
              <a:t>relativePath</a:t>
            </a:r>
            <a:r>
              <a:rPr lang="en-US" sz="1000" dirty="0" smtClean="0">
                <a:latin typeface="Courier New" pitchFamily="49" charset="0"/>
                <a:cs typeface="Courier New" pitchFamily="49" charset="0"/>
              </a:rPr>
              <a:t>) throws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CharacterDrillPanel.class.getResource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relativePath</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toURI</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setup() {</a:t>
            </a:r>
          </a:p>
          <a:p>
            <a:r>
              <a:rPr lang="en-US" sz="1000" dirty="0" smtClean="0">
                <a:latin typeface="Courier New" pitchFamily="49" charset="0"/>
                <a:cs typeface="Courier New" pitchFamily="49" charset="0"/>
              </a:rPr>
              <a:t>    size(300, 300);</a:t>
            </a:r>
          </a:p>
          <a:p>
            <a:r>
              <a:rPr lang="en-US" sz="1000" dirty="0" smtClean="0">
                <a:latin typeface="Courier New" pitchFamily="49" charset="0"/>
                <a:cs typeface="Courier New" pitchFamily="49" charset="0"/>
              </a:rPr>
              <a:t>    background(255);</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imageMode</a:t>
            </a:r>
            <a:r>
              <a:rPr lang="en-US" sz="1000" dirty="0" smtClean="0">
                <a:latin typeface="Courier New" pitchFamily="49" charset="0"/>
                <a:cs typeface="Courier New" pitchFamily="49" charset="0"/>
              </a:rPr>
              <a:t>(CENTER);</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draw() {</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myImage</a:t>
            </a:r>
            <a:r>
              <a:rPr lang="en-US" sz="1000" dirty="0" smtClean="0">
                <a:latin typeface="Courier New" pitchFamily="49" charset="0"/>
                <a:cs typeface="Courier New" pitchFamily="49" charset="0"/>
              </a:rPr>
              <a:t> != null) {</a:t>
            </a:r>
          </a:p>
          <a:p>
            <a:r>
              <a:rPr lang="en-US" sz="1000" dirty="0" smtClean="0">
                <a:latin typeface="Courier New" pitchFamily="49" charset="0"/>
                <a:cs typeface="Courier New" pitchFamily="49" charset="0"/>
              </a:rPr>
              <a:t>      tint(255, </a:t>
            </a:r>
            <a:r>
              <a:rPr lang="en-US" sz="1000" dirty="0" err="1" smtClean="0">
                <a:latin typeface="Courier New" pitchFamily="49" charset="0"/>
                <a:cs typeface="Courier New" pitchFamily="49" charset="0"/>
              </a:rPr>
              <a:t>myTintValue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image(</a:t>
            </a:r>
            <a:r>
              <a:rPr lang="en-US" sz="1000" dirty="0" err="1" smtClean="0">
                <a:latin typeface="Courier New" pitchFamily="49" charset="0"/>
                <a:cs typeface="Courier New" pitchFamily="49" charset="0"/>
              </a:rPr>
              <a:t>myImage</a:t>
            </a:r>
            <a:r>
              <a:rPr lang="en-US" sz="1000" dirty="0" smtClean="0">
                <a:latin typeface="Courier New" pitchFamily="49" charset="0"/>
                <a:cs typeface="Courier New" pitchFamily="49" charset="0"/>
              </a:rPr>
              <a:t>, width / 2, height / 2);</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myTintValue</a:t>
            </a:r>
            <a:r>
              <a:rPr lang="en-US" sz="1000" dirty="0" smtClean="0">
                <a:latin typeface="Courier New" pitchFamily="49" charset="0"/>
                <a:cs typeface="Courier New" pitchFamily="49" charset="0"/>
              </a:rPr>
              <a:t> = constrain(</a:t>
            </a:r>
            <a:r>
              <a:rPr lang="en-US" sz="1000" dirty="0" err="1" smtClean="0">
                <a:latin typeface="Courier New" pitchFamily="49" charset="0"/>
                <a:cs typeface="Courier New" pitchFamily="49" charset="0"/>
              </a:rPr>
              <a:t>myTintValue</a:t>
            </a:r>
            <a:r>
              <a:rPr lang="en-US" sz="1000" dirty="0" smtClean="0">
                <a:latin typeface="Courier New" pitchFamily="49" charset="0"/>
                <a:cs typeface="Courier New" pitchFamily="49" charset="0"/>
              </a:rPr>
              <a:t> + 1, 0, 255);</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stop()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myPronunciation.close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myMinim.stop</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p:txBody>
          <a:bodyPr/>
          <a:lstStyle/>
          <a:p>
            <a:fld id="{77E07A02-36A4-4156-87C0-9B188ECF6CD6}" type="slidenum">
              <a:rPr lang="en-US" smtClean="0"/>
              <a:pPr/>
              <a:t>21</a:t>
            </a:fld>
            <a:endParaRPr lang="en-US" smtClean="0"/>
          </a:p>
        </p:txBody>
      </p:sp>
      <p:sp>
        <p:nvSpPr>
          <p:cNvPr id="20483" name="Rectangle 2"/>
          <p:cNvSpPr>
            <a:spLocks noGrp="1" noChangeArrowheads="1"/>
          </p:cNvSpPr>
          <p:nvPr>
            <p:ph type="title"/>
          </p:nvPr>
        </p:nvSpPr>
        <p:spPr/>
        <p:txBody>
          <a:bodyPr/>
          <a:lstStyle/>
          <a:p>
            <a:pPr eaLnBrk="1" hangingPunct="1"/>
            <a:r>
              <a:rPr lang="en-US" dirty="0" err="1" smtClean="0"/>
              <a:t>PrintWriter</a:t>
            </a:r>
            <a:endParaRPr lang="en-US" dirty="0" smtClean="0"/>
          </a:p>
        </p:txBody>
      </p:sp>
      <p:sp>
        <p:nvSpPr>
          <p:cNvPr id="20484" name="Rectangle 3"/>
          <p:cNvSpPr>
            <a:spLocks noGrp="1" noChangeArrowheads="1"/>
          </p:cNvSpPr>
          <p:nvPr>
            <p:ph type="body" idx="1"/>
          </p:nvPr>
        </p:nvSpPr>
        <p:spPr/>
        <p:txBody>
          <a:bodyPr/>
          <a:lstStyle/>
          <a:p>
            <a:pPr eaLnBrk="1" hangingPunct="1">
              <a:lnSpc>
                <a:spcPct val="90000"/>
              </a:lnSpc>
            </a:pPr>
            <a:r>
              <a:rPr lang="en-US" dirty="0" smtClean="0">
                <a:latin typeface="Arial Unicode MS" pitchFamily="34" charset="-128"/>
                <a:ea typeface="Arial Unicode MS" pitchFamily="34" charset="-128"/>
                <a:cs typeface="Arial Unicode MS" pitchFamily="34" charset="-128"/>
              </a:rPr>
              <a:t>The </a:t>
            </a:r>
            <a:r>
              <a:rPr lang="en-US" b="1" dirty="0" err="1" smtClean="0">
                <a:latin typeface="Courier New" pitchFamily="49" charset="0"/>
                <a:ea typeface="Arial Unicode MS" pitchFamily="34" charset="-128"/>
                <a:cs typeface="Courier New" pitchFamily="49" charset="0"/>
              </a:rPr>
              <a:t>PrintWriter</a:t>
            </a:r>
            <a:r>
              <a:rPr lang="en-US" dirty="0" smtClean="0">
                <a:latin typeface="Arial Unicode MS" pitchFamily="34" charset="-128"/>
                <a:ea typeface="Arial Unicode MS" pitchFamily="34" charset="-128"/>
                <a:cs typeface="Arial Unicode MS" pitchFamily="34" charset="-128"/>
              </a:rPr>
              <a:t> class can print formatted text to a text-output stream.</a:t>
            </a:r>
          </a:p>
          <a:p>
            <a:pPr eaLnBrk="1" hangingPunct="1">
              <a:lnSpc>
                <a:spcPct val="90000"/>
              </a:lnSpc>
            </a:pPr>
            <a:r>
              <a:rPr lang="en-US" dirty="0" smtClean="0">
                <a:latin typeface="Arial Unicode MS" pitchFamily="34" charset="-128"/>
              </a:rPr>
              <a:t>Pattern:</a:t>
            </a:r>
          </a:p>
          <a:p>
            <a:pPr lvl="2">
              <a:lnSpc>
                <a:spcPct val="90000"/>
              </a:lnSpc>
              <a:buNone/>
            </a:pPr>
            <a:r>
              <a:rPr lang="en-US" b="1" dirty="0" smtClean="0">
                <a:latin typeface="Courier New" pitchFamily="49" charset="0"/>
                <a:cs typeface="Courier New" pitchFamily="49" charset="0"/>
              </a:rPr>
              <a:t>new </a:t>
            </a:r>
            <a:r>
              <a:rPr lang="en-US" b="1" dirty="0" err="1" smtClean="0">
                <a:latin typeface="Courier New" pitchFamily="49" charset="0"/>
                <a:cs typeface="Courier New" pitchFamily="49" charset="0"/>
              </a:rPr>
              <a:t>PrintWriter</a:t>
            </a:r>
            <a:r>
              <a:rPr lang="en-US" b="1" dirty="0" smtClean="0">
                <a:latin typeface="Courier New" pitchFamily="49" charset="0"/>
                <a:cs typeface="Courier New" pitchFamily="49" charset="0"/>
              </a:rPr>
              <a:t>(</a:t>
            </a:r>
            <a:r>
              <a:rPr lang="en-US" b="1" i="1" u="sng" dirty="0" err="1" smtClean="0">
                <a:latin typeface="Courier New" pitchFamily="49" charset="0"/>
                <a:cs typeface="Courier New" pitchFamily="49" charset="0"/>
              </a:rPr>
              <a:t>outputFile</a:t>
            </a:r>
            <a:r>
              <a:rPr lang="en-US" b="1" dirty="0" smtClean="0">
                <a:latin typeface="Courier New" pitchFamily="49" charset="0"/>
                <a:cs typeface="Courier New" pitchFamily="49" charset="0"/>
              </a:rPr>
              <a:t>)</a:t>
            </a:r>
          </a:p>
          <a:p>
            <a:pPr eaLnBrk="1" hangingPunct="1">
              <a:lnSpc>
                <a:spcPct val="90000"/>
              </a:lnSpc>
            </a:pPr>
            <a:r>
              <a:rPr lang="en-US" dirty="0" smtClean="0">
                <a:latin typeface="Arial Unicode MS" pitchFamily="34" charset="-128"/>
              </a:rPr>
              <a:t>The API includes these methods:</a:t>
            </a:r>
          </a:p>
          <a:p>
            <a:pPr lvl="1" eaLnBrk="1" hangingPunct="1">
              <a:lnSpc>
                <a:spcPct val="90000"/>
              </a:lnSpc>
            </a:pPr>
            <a:r>
              <a:rPr lang="en-US" b="1" dirty="0" smtClean="0">
                <a:latin typeface="Courier New" pitchFamily="49" charset="0"/>
              </a:rPr>
              <a:t>print() </a:t>
            </a:r>
            <a:r>
              <a:rPr lang="en-US" b="1" dirty="0" err="1" smtClean="0">
                <a:latin typeface="Courier New" pitchFamily="49" charset="0"/>
              </a:rPr>
              <a:t>println</a:t>
            </a:r>
            <a:r>
              <a:rPr lang="en-US" b="1" dirty="0" smtClean="0">
                <a:latin typeface="Courier New" pitchFamily="49" charset="0"/>
              </a:rPr>
              <a:t>() ...</a:t>
            </a:r>
          </a:p>
          <a:p>
            <a:pPr lvl="1" eaLnBrk="1" hangingPunct="1">
              <a:lnSpc>
                <a:spcPct val="90000"/>
              </a:lnSpc>
            </a:pPr>
            <a:r>
              <a:rPr lang="en-US" b="1" dirty="0" err="1" smtClean="0">
                <a:latin typeface="Courier New" pitchFamily="49" charset="0"/>
              </a:rPr>
              <a:t>printf</a:t>
            </a:r>
            <a:r>
              <a:rPr lang="en-US" b="1" dirty="0" smtClean="0">
                <a:latin typeface="Courier New" pitchFamily="49" charset="0"/>
              </a:rPr>
              <a:t>()</a:t>
            </a:r>
          </a:p>
          <a:p>
            <a:pPr lvl="1" eaLnBrk="1" hangingPunct="1">
              <a:lnSpc>
                <a:spcPct val="90000"/>
              </a:lnSpc>
            </a:pPr>
            <a:r>
              <a:rPr lang="en-US" b="1" dirty="0" smtClean="0">
                <a:latin typeface="Courier New" pitchFamily="49" charset="0"/>
              </a:rPr>
              <a:t>close() flush()</a:t>
            </a:r>
          </a:p>
          <a:p>
            <a:pPr lvl="1">
              <a:lnSpc>
                <a:spcPct val="90000"/>
              </a:lnSpc>
              <a:buNone/>
            </a:pPr>
            <a:endParaRPr lang="en-US"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22</a:t>
            </a:fld>
            <a:endParaRPr lang="en-US"/>
          </a:p>
        </p:txBody>
      </p:sp>
      <p:sp>
        <p:nvSpPr>
          <p:cNvPr id="241666" name="Rectangle 2"/>
          <p:cNvSpPr>
            <a:spLocks noGrp="1" noChangeArrowheads="1"/>
          </p:cNvSpPr>
          <p:nvPr>
            <p:ph type="title"/>
          </p:nvPr>
        </p:nvSpPr>
        <p:spPr/>
        <p:txBody>
          <a:bodyPr/>
          <a:lstStyle/>
          <a:p>
            <a:r>
              <a:rPr lang="en-US" dirty="0" smtClean="0"/>
              <a:t>Iteration 3</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pPr>
              <a:buNone/>
            </a:pPr>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Record Output</a:t>
            </a:r>
            <a:endParaRPr lang="en-US"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23</a:t>
            </a:fld>
            <a:endParaRPr lang="en-US"/>
          </a:p>
        </p:txBody>
      </p:sp>
      <p:sp>
        <p:nvSpPr>
          <p:cNvPr id="4" name="Text Box 4"/>
          <p:cNvSpPr txBox="1">
            <a:spLocks noChangeArrowheads="1"/>
          </p:cNvSpPr>
          <p:nvPr/>
        </p:nvSpPr>
        <p:spPr bwMode="auto">
          <a:xfrm>
            <a:off x="457200" y="1524000"/>
            <a:ext cx="8534400" cy="3970318"/>
          </a:xfrm>
          <a:prstGeom prst="rect">
            <a:avLst/>
          </a:prstGeom>
          <a:noFill/>
          <a:ln w="9525">
            <a:noFill/>
            <a:miter lim="800000"/>
            <a:headEnd/>
            <a:tailEnd/>
          </a:ln>
        </p:spPr>
        <p:txBody>
          <a:bodyPr wrap="square">
            <a:spAutoFit/>
          </a:bodyPr>
          <a:lstStyle/>
          <a:p>
            <a:pPr marL="660400" indent="-660400" eaLnBrk="1" hangingPunct="1">
              <a:buNone/>
            </a:pPr>
            <a:r>
              <a:rPr lang="en-US" sz="2400" b="1" dirty="0" smtClean="0"/>
              <a:t>Given: </a:t>
            </a:r>
            <a:r>
              <a:rPr lang="en-US" sz="2400" dirty="0" smtClean="0"/>
              <a:t>the output filename and path</a:t>
            </a:r>
          </a:p>
          <a:p>
            <a:pPr marL="660400" indent="-660400" eaLnBrk="1" hangingPunct="1">
              <a:buNone/>
            </a:pPr>
            <a:r>
              <a:rPr lang="en-US" sz="2400" b="1" dirty="0" smtClean="0"/>
              <a:t>Algorithm:</a:t>
            </a:r>
          </a:p>
          <a:p>
            <a:pPr marL="1060450" lvl="1" indent="-660400"/>
            <a:r>
              <a:rPr lang="en-US" sz="2400" dirty="0" smtClean="0"/>
              <a:t>Open a print writer stream to the given file.</a:t>
            </a:r>
          </a:p>
          <a:p>
            <a:pPr marL="1060450" lvl="1" indent="-660400"/>
            <a:r>
              <a:rPr lang="en-US" sz="2400" dirty="0" smtClean="0"/>
              <a:t>Loop forever:</a:t>
            </a:r>
          </a:p>
          <a:p>
            <a:pPr marL="1435100" lvl="2" indent="-577850"/>
            <a:r>
              <a:rPr lang="en-US" sz="2400" dirty="0" smtClean="0"/>
              <a:t>Prompt for and read a line of data.</a:t>
            </a:r>
          </a:p>
          <a:p>
            <a:pPr marL="1435100" lvl="2" indent="-577850"/>
            <a:r>
              <a:rPr lang="en-US" sz="2400" dirty="0" smtClean="0"/>
              <a:t>If the line is the sentinel</a:t>
            </a:r>
          </a:p>
          <a:p>
            <a:pPr marL="1435100" lvl="2" indent="-577850"/>
            <a:r>
              <a:rPr lang="en-US" sz="2400" dirty="0" smtClean="0"/>
              <a:t>	Quit.</a:t>
            </a:r>
          </a:p>
          <a:p>
            <a:pPr marL="1435100" lvl="2" indent="-577850"/>
            <a:r>
              <a:rPr lang="en-US" sz="2400" dirty="0" smtClean="0"/>
              <a:t>else</a:t>
            </a:r>
          </a:p>
          <a:p>
            <a:pPr marL="1435100" lvl="2" indent="-577850"/>
            <a:r>
              <a:rPr lang="en-US" sz="2400" dirty="0" smtClean="0"/>
              <a:t>	Output the line.</a:t>
            </a:r>
          </a:p>
          <a:p>
            <a:pPr marL="1060450" lvl="1" indent="-660400"/>
            <a:r>
              <a:rPr lang="en-US" sz="2400" dirty="0" smtClean="0"/>
              <a:t>Close the file stream/scanner.</a:t>
            </a:r>
          </a:p>
          <a:p>
            <a:pPr>
              <a:spcBef>
                <a:spcPct val="20000"/>
              </a:spcBef>
            </a:pPr>
            <a:endParaRPr lang="en-US" sz="1000" b="1" dirty="0" smtClean="0">
              <a:latin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Record Output </a:t>
            </a:r>
            <a:r>
              <a:rPr lang="en-US" sz="2800" dirty="0" smtClean="0"/>
              <a:t>(cont.)</a:t>
            </a:r>
            <a:endParaRPr lang="en-US" sz="2800"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24</a:t>
            </a:fld>
            <a:endParaRPr lang="en-US"/>
          </a:p>
        </p:txBody>
      </p:sp>
      <p:sp>
        <p:nvSpPr>
          <p:cNvPr id="4" name="Text Box 4"/>
          <p:cNvSpPr txBox="1">
            <a:spLocks noChangeArrowheads="1"/>
          </p:cNvSpPr>
          <p:nvPr/>
        </p:nvSpPr>
        <p:spPr bwMode="auto">
          <a:xfrm>
            <a:off x="228600" y="1524000"/>
            <a:ext cx="8991600" cy="4653582"/>
          </a:xfrm>
          <a:prstGeom prst="rect">
            <a:avLst/>
          </a:prstGeom>
          <a:noFill/>
          <a:ln w="9525">
            <a:noFill/>
            <a:miter lim="800000"/>
            <a:headEnd/>
            <a:tailEnd/>
          </a:ln>
        </p:spPr>
        <p:txBody>
          <a:bodyPr wrap="square">
            <a:spAutoFit/>
          </a:bodyPr>
          <a:lstStyle/>
          <a:p>
            <a:pPr>
              <a:spcBef>
                <a:spcPct val="20000"/>
              </a:spcBef>
            </a:pPr>
            <a:r>
              <a:rPr lang="en-US" b="1" dirty="0" err="1" smtClean="0">
                <a:latin typeface="Courier New" pitchFamily="49" charset="0"/>
              </a:rPr>
              <a:t>PrintWriter</a:t>
            </a:r>
            <a:r>
              <a:rPr lang="en-US" b="1" dirty="0" smtClean="0">
                <a:latin typeface="Courier New" pitchFamily="49" charset="0"/>
              </a:rPr>
              <a:t> </a:t>
            </a:r>
            <a:r>
              <a:rPr lang="en-US" b="1" dirty="0" err="1" smtClean="0">
                <a:latin typeface="Courier New" pitchFamily="49" charset="0"/>
              </a:rPr>
              <a:t>fileOut</a:t>
            </a:r>
            <a:r>
              <a:rPr lang="en-US" b="1" dirty="0" smtClean="0">
                <a:latin typeface="Courier New" pitchFamily="49" charset="0"/>
              </a:rPr>
              <a:t> = new </a:t>
            </a:r>
            <a:r>
              <a:rPr lang="en-US" b="1" dirty="0" err="1" smtClean="0">
                <a:latin typeface="Courier New" pitchFamily="49" charset="0"/>
              </a:rPr>
              <a:t>PrintWriter</a:t>
            </a:r>
            <a:r>
              <a:rPr lang="en-US" b="1" dirty="0" smtClean="0">
                <a:latin typeface="Courier New" pitchFamily="49" charset="0"/>
              </a:rPr>
              <a:t>(new File(path, filename));</a:t>
            </a:r>
          </a:p>
          <a:p>
            <a:pPr>
              <a:spcBef>
                <a:spcPct val="20000"/>
              </a:spcBef>
            </a:pPr>
            <a:endParaRPr lang="en-US" sz="800" b="1" dirty="0" smtClean="0">
              <a:latin typeface="Courier New" pitchFamily="49" charset="0"/>
            </a:endParaRPr>
          </a:p>
          <a:p>
            <a:pPr>
              <a:spcBef>
                <a:spcPct val="20000"/>
              </a:spcBef>
            </a:pPr>
            <a:r>
              <a:rPr lang="en-US" b="1" dirty="0" smtClean="0">
                <a:latin typeface="Courier New" pitchFamily="49" charset="0"/>
              </a:rPr>
              <a:t>String line = "";</a:t>
            </a:r>
          </a:p>
          <a:p>
            <a:pPr>
              <a:spcBef>
                <a:spcPct val="20000"/>
              </a:spcBef>
            </a:pPr>
            <a:r>
              <a:rPr lang="en-US" b="1" dirty="0" smtClean="0">
                <a:latin typeface="Courier New" pitchFamily="49" charset="0"/>
              </a:rPr>
              <a:t>while (true) {</a:t>
            </a:r>
          </a:p>
          <a:p>
            <a:pPr>
              <a:spcBef>
                <a:spcPct val="20000"/>
              </a:spcBef>
            </a:pPr>
            <a:r>
              <a:rPr lang="en-US" b="1" dirty="0" smtClean="0">
                <a:latin typeface="Courier New" pitchFamily="49" charset="0"/>
              </a:rPr>
              <a:t>  </a:t>
            </a:r>
            <a:r>
              <a:rPr lang="en-US" b="1" dirty="0" err="1" smtClean="0">
                <a:latin typeface="Courier New" pitchFamily="49" charset="0"/>
              </a:rPr>
              <a:t>System.out.print</a:t>
            </a:r>
            <a:r>
              <a:rPr lang="en-US" b="1" dirty="0" smtClean="0">
                <a:latin typeface="Courier New" pitchFamily="49" charset="0"/>
              </a:rPr>
              <a:t>("enter record (just enter to quit): ");</a:t>
            </a:r>
          </a:p>
          <a:p>
            <a:pPr>
              <a:spcBef>
                <a:spcPct val="20000"/>
              </a:spcBef>
            </a:pPr>
            <a:r>
              <a:rPr lang="en-US" b="1" dirty="0" smtClean="0">
                <a:latin typeface="Courier New" pitchFamily="49" charset="0"/>
              </a:rPr>
              <a:t>  line = </a:t>
            </a:r>
            <a:r>
              <a:rPr lang="en-US" b="1" dirty="0" err="1" smtClean="0">
                <a:latin typeface="Courier New" pitchFamily="49" charset="0"/>
              </a:rPr>
              <a:t>keyboard.nextLine</a:t>
            </a:r>
            <a:r>
              <a:rPr lang="en-US" b="1" dirty="0" smtClean="0">
                <a:latin typeface="Courier New" pitchFamily="49" charset="0"/>
              </a:rPr>
              <a:t>();</a:t>
            </a:r>
          </a:p>
          <a:p>
            <a:pPr>
              <a:spcBef>
                <a:spcPct val="20000"/>
              </a:spcBef>
            </a:pPr>
            <a:r>
              <a:rPr lang="en-US" b="1" dirty="0" smtClean="0">
                <a:latin typeface="Courier New" pitchFamily="49" charset="0"/>
              </a:rPr>
              <a:t>  if (</a:t>
            </a:r>
            <a:r>
              <a:rPr lang="en-US" b="1" dirty="0" err="1" smtClean="0">
                <a:latin typeface="Courier New" pitchFamily="49" charset="0"/>
              </a:rPr>
              <a:t>line.equals</a:t>
            </a:r>
            <a:r>
              <a:rPr lang="en-US" b="1" dirty="0" smtClean="0">
                <a:latin typeface="Courier New" pitchFamily="49" charset="0"/>
              </a:rPr>
              <a:t>("")) {</a:t>
            </a:r>
          </a:p>
          <a:p>
            <a:pPr>
              <a:spcBef>
                <a:spcPct val="20000"/>
              </a:spcBef>
            </a:pPr>
            <a:r>
              <a:rPr lang="en-US" b="1" dirty="0" smtClean="0">
                <a:latin typeface="Courier New" pitchFamily="49" charset="0"/>
              </a:rPr>
              <a:t>    break;</a:t>
            </a:r>
          </a:p>
          <a:p>
            <a:pPr>
              <a:spcBef>
                <a:spcPct val="20000"/>
              </a:spcBef>
            </a:pPr>
            <a:r>
              <a:rPr lang="en-US" b="1" dirty="0" smtClean="0">
                <a:latin typeface="Courier New" pitchFamily="49" charset="0"/>
              </a:rPr>
              <a:t>  } else {</a:t>
            </a:r>
          </a:p>
          <a:p>
            <a:pPr>
              <a:spcBef>
                <a:spcPct val="20000"/>
              </a:spcBef>
            </a:pPr>
            <a:r>
              <a:rPr lang="en-US" b="1" dirty="0" smtClean="0">
                <a:latin typeface="Courier New" pitchFamily="49" charset="0"/>
              </a:rPr>
              <a:t>    </a:t>
            </a:r>
            <a:r>
              <a:rPr lang="en-US" b="1" dirty="0" err="1" smtClean="0">
                <a:latin typeface="Courier New" pitchFamily="49" charset="0"/>
              </a:rPr>
              <a:t>fileOut.println</a:t>
            </a:r>
            <a:r>
              <a:rPr lang="en-US" b="1" dirty="0" smtClean="0">
                <a:latin typeface="Courier New" pitchFamily="49" charset="0"/>
              </a:rPr>
              <a:t>(line);</a:t>
            </a:r>
          </a:p>
          <a:p>
            <a:pPr>
              <a:spcBef>
                <a:spcPct val="20000"/>
              </a:spcBef>
            </a:pPr>
            <a:r>
              <a:rPr lang="en-US" b="1" dirty="0" smtClean="0">
                <a:latin typeface="Courier New" pitchFamily="49" charset="0"/>
              </a:rPr>
              <a:t>  } </a:t>
            </a:r>
          </a:p>
          <a:p>
            <a:pPr>
              <a:spcBef>
                <a:spcPct val="20000"/>
              </a:spcBef>
            </a:pPr>
            <a:r>
              <a:rPr lang="en-US" b="1" dirty="0" smtClean="0">
                <a:latin typeface="Courier New" pitchFamily="49" charset="0"/>
              </a:rPr>
              <a:t>}</a:t>
            </a:r>
          </a:p>
          <a:p>
            <a:pPr>
              <a:spcBef>
                <a:spcPct val="20000"/>
              </a:spcBef>
            </a:pPr>
            <a:endParaRPr lang="en-US" sz="800" b="1" dirty="0" smtClean="0">
              <a:latin typeface="Courier New" pitchFamily="49" charset="0"/>
            </a:endParaRPr>
          </a:p>
          <a:p>
            <a:pPr>
              <a:spcBef>
                <a:spcPct val="20000"/>
              </a:spcBef>
            </a:pPr>
            <a:r>
              <a:rPr lang="en-US" b="1" dirty="0" err="1" smtClean="0">
                <a:latin typeface="Courier New" pitchFamily="49" charset="0"/>
              </a:rPr>
              <a:t>fileOut.close</a:t>
            </a:r>
            <a:r>
              <a:rPr lang="en-US" b="1" dirty="0" smtClean="0">
                <a:latin typeface="Courier New" pitchFamily="49" charset="0"/>
              </a:rPr>
              <a:t>();</a:t>
            </a:r>
          </a:p>
          <a:p>
            <a:pPr>
              <a:spcBef>
                <a:spcPct val="20000"/>
              </a:spcBef>
            </a:pPr>
            <a:r>
              <a:rPr lang="en-US" b="1" dirty="0" err="1" smtClean="0">
                <a:latin typeface="Courier New" pitchFamily="49" charset="0"/>
              </a:rPr>
              <a:t>System.out.println</a:t>
            </a:r>
            <a:r>
              <a:rPr lang="en-US" b="1" dirty="0" smtClean="0">
                <a:latin typeface="Courier New" pitchFamily="49" charset="0"/>
              </a:rPr>
              <a:t>("data stored to: " + path + filename);</a:t>
            </a:r>
            <a:endParaRPr lang="en-US" b="1" dirty="0">
              <a:latin typeface="Courier New" pitchFamily="49"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25</a:t>
            </a:fld>
            <a:endParaRPr lang="en-US"/>
          </a:p>
        </p:txBody>
      </p:sp>
      <p:sp>
        <p:nvSpPr>
          <p:cNvPr id="8" name="Rectangle 7"/>
          <p:cNvSpPr/>
          <p:nvPr/>
        </p:nvSpPr>
        <p:spPr>
          <a:xfrm rot="16200000">
            <a:off x="50185" y="177655"/>
            <a:ext cx="6757095" cy="6401753"/>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information here...</a:t>
            </a:r>
          </a:p>
          <a:p>
            <a:endParaRPr lang="en-US" sz="1000" i="1"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a:t>
            </a:r>
            <a:r>
              <a:rPr lang="en-US" sz="1000" dirty="0" err="1" smtClean="0">
                <a:latin typeface="Courier New" pitchFamily="49" charset="0"/>
                <a:cs typeface="Courier New" pitchFamily="49" charset="0"/>
              </a:rPr>
              <a:t>CharacterFileBuilderController</a:t>
            </a:r>
            <a:r>
              <a:rPr lang="en-US" sz="1000" dirty="0" smtClean="0">
                <a:latin typeface="Courier New" pitchFamily="49" charset="0"/>
                <a:cs typeface="Courier New" pitchFamily="49" charset="0"/>
              </a:rPr>
              <a:t> extends </a:t>
            </a:r>
            <a:r>
              <a:rPr lang="en-US" sz="1000" dirty="0" err="1" smtClean="0">
                <a:latin typeface="Courier New" pitchFamily="49" charset="0"/>
                <a:cs typeface="Courier New" pitchFamily="49" charset="0"/>
              </a:rPr>
              <a:t>JFrame</a:t>
            </a:r>
            <a:r>
              <a:rPr lang="en-US" sz="1000" dirty="0" smtClean="0">
                <a:latin typeface="Courier New" pitchFamily="49" charset="0"/>
                <a:cs typeface="Courier New" pitchFamily="49" charset="0"/>
              </a:rPr>
              <a:t> implements </a:t>
            </a:r>
            <a:r>
              <a:rPr lang="en-US" sz="1000" dirty="0" err="1" smtClean="0">
                <a:latin typeface="Courier New" pitchFamily="49" charset="0"/>
                <a:cs typeface="Courier New" pitchFamily="49" charset="0"/>
              </a:rPr>
              <a:t>ActionListener</a:t>
            </a:r>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messageLabel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englishField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pinyinField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imageFilenameField</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soundFilenameField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sentenceField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JButton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addButton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closeButton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b="1" dirty="0" smtClean="0">
                <a:latin typeface="Courier New" pitchFamily="49" charset="0"/>
                <a:cs typeface="Courier New" pitchFamily="49" charset="0"/>
              </a:rPr>
              <a:t>private </a:t>
            </a:r>
            <a:r>
              <a:rPr lang="en-US" sz="1000" b="1" dirty="0" err="1" smtClean="0">
                <a:latin typeface="Courier New" pitchFamily="49" charset="0"/>
                <a:cs typeface="Courier New" pitchFamily="49" charset="0"/>
              </a:rPr>
              <a:t>PrintWriter</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outFile</a:t>
            </a:r>
            <a:r>
              <a:rPr lang="en-US" sz="1000" b="1"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a:t>
            </a:r>
            <a:r>
              <a:rPr lang="en-US" sz="1000" dirty="0" err="1" smtClean="0">
                <a:latin typeface="Courier New" pitchFamily="49" charset="0"/>
                <a:cs typeface="Courier New" pitchFamily="49" charset="0"/>
              </a:rPr>
              <a:t>CharacterFileBuilderController</a:t>
            </a:r>
            <a:r>
              <a:rPr lang="en-US" sz="1000" dirty="0" smtClean="0">
                <a:latin typeface="Courier New" pitchFamily="49" charset="0"/>
                <a:cs typeface="Courier New" pitchFamily="49" charset="0"/>
              </a:rPr>
              <a:t>() throws </a:t>
            </a:r>
            <a:r>
              <a:rPr lang="en-US" sz="1000" dirty="0" err="1" smtClean="0">
                <a:latin typeface="Courier New" pitchFamily="49" charset="0"/>
                <a:cs typeface="Courier New" pitchFamily="49" charset="0"/>
              </a:rPr>
              <a:t>URISyntaxException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FileNotFoundException</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super("Chinese Character Creator");</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setDefaultCloseOperation</a:t>
            </a:r>
            <a:r>
              <a:rPr lang="en-US" sz="1000" dirty="0" smtClean="0">
                <a:latin typeface="Courier New" pitchFamily="49" charset="0"/>
                <a:cs typeface="Courier New" pitchFamily="49" charset="0"/>
              </a:rPr>
              <a:t>(EXIT_ON_CLOSE);</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Font </a:t>
            </a:r>
            <a:r>
              <a:rPr lang="en-US" sz="1000" dirty="0" err="1" smtClean="0">
                <a:latin typeface="Courier New" pitchFamily="49" charset="0"/>
                <a:cs typeface="Courier New" pitchFamily="49" charset="0"/>
              </a:rPr>
              <a:t>font</a:t>
            </a:r>
            <a:r>
              <a:rPr lang="en-US" sz="1000" dirty="0" smtClean="0">
                <a:latin typeface="Courier New" pitchFamily="49" charset="0"/>
                <a:cs typeface="Courier New" pitchFamily="49" charset="0"/>
              </a:rPr>
              <a:t> = new Font("Ariel", 0, 18);</a:t>
            </a:r>
          </a:p>
          <a:p>
            <a:endParaRPr lang="en-US" sz="1000" dirty="0" smtClean="0">
              <a:latin typeface="Courier New" pitchFamily="49" charset="0"/>
              <a:cs typeface="Courier New" pitchFamily="49" charset="0"/>
            </a:endParaRP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JFileChooser</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fileChooser</a:t>
            </a:r>
            <a:r>
              <a:rPr lang="en-US" sz="1000" b="1" dirty="0" smtClean="0">
                <a:latin typeface="Courier New" pitchFamily="49" charset="0"/>
                <a:cs typeface="Courier New" pitchFamily="49" charset="0"/>
              </a:rPr>
              <a:t> = new </a:t>
            </a:r>
            <a:r>
              <a:rPr lang="en-US" sz="1000" b="1" dirty="0" err="1" smtClean="0">
                <a:latin typeface="Courier New" pitchFamily="49" charset="0"/>
                <a:cs typeface="Courier New" pitchFamily="49" charset="0"/>
              </a:rPr>
              <a:t>JFileChooser</a:t>
            </a:r>
            <a:r>
              <a:rPr lang="en-US" sz="1000" b="1" dirty="0" smtClean="0">
                <a:latin typeface="Courier New" pitchFamily="49" charset="0"/>
                <a:cs typeface="Courier New" pitchFamily="49" charset="0"/>
              </a:rPr>
              <a: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fileChooser.setDialogTitle</a:t>
            </a:r>
            <a:r>
              <a:rPr lang="en-US" sz="1000" b="1" dirty="0" smtClean="0">
                <a:latin typeface="Courier New" pitchFamily="49" charset="0"/>
                <a:cs typeface="Courier New" pitchFamily="49" charset="0"/>
              </a:rPr>
              <a:t>("Choose an output filename");</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fileChooser.showOpenDialog</a:t>
            </a:r>
            <a:r>
              <a:rPr lang="en-US" sz="1000" b="1" dirty="0" smtClean="0">
                <a:latin typeface="Courier New" pitchFamily="49" charset="0"/>
                <a:cs typeface="Courier New" pitchFamily="49" charset="0"/>
              </a:rPr>
              <a:t>(this);</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outFile</a:t>
            </a:r>
            <a:r>
              <a:rPr lang="en-US" sz="1000" b="1" dirty="0" smtClean="0">
                <a:latin typeface="Courier New" pitchFamily="49" charset="0"/>
                <a:cs typeface="Courier New" pitchFamily="49" charset="0"/>
              </a:rPr>
              <a:t> = new </a:t>
            </a:r>
            <a:r>
              <a:rPr lang="en-US" sz="1000" b="1" dirty="0" err="1" smtClean="0">
                <a:latin typeface="Courier New" pitchFamily="49" charset="0"/>
                <a:cs typeface="Courier New" pitchFamily="49" charset="0"/>
              </a:rPr>
              <a:t>PrintWriter</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fileChooser.getSelectedFile</a:t>
            </a:r>
            <a:r>
              <a:rPr lang="en-US" sz="1000" b="1"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GUI specification here...</a:t>
            </a:r>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@Override</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actionPerformed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event) {</a:t>
            </a:r>
          </a:p>
          <a:p>
            <a:r>
              <a:rPr lang="en-US" sz="1000" dirty="0" smtClean="0">
                <a:latin typeface="Courier New" pitchFamily="49" charset="0"/>
                <a:cs typeface="Courier New" pitchFamily="49" charset="0"/>
              </a:rPr>
              <a:t>    String </a:t>
            </a:r>
            <a:r>
              <a:rPr lang="en-US" sz="1000" dirty="0" err="1" smtClean="0">
                <a:latin typeface="Courier New" pitchFamily="49" charset="0"/>
                <a:cs typeface="Courier New" pitchFamily="49" charset="0"/>
              </a:rPr>
              <a:t>actionCommand</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event.getActionCommand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("Add")) {</a:t>
            </a:r>
          </a:p>
          <a:p>
            <a:r>
              <a:rPr lang="en-US" sz="1000"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outFile.print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englishField.getText</a:t>
            </a:r>
            <a:r>
              <a:rPr lang="en-US" sz="1000" b="1" dirty="0" smtClean="0">
                <a:latin typeface="Courier New" pitchFamily="49" charset="0"/>
                <a:cs typeface="Courier New" pitchFamily="49" charset="0"/>
              </a:rPr>
              <a:t>() + " " + </a:t>
            </a:r>
            <a:r>
              <a:rPr lang="en-US" sz="1000" b="1" dirty="0" err="1" smtClean="0">
                <a:latin typeface="Courier New" pitchFamily="49" charset="0"/>
                <a:cs typeface="Courier New" pitchFamily="49" charset="0"/>
              </a:rPr>
              <a:t>pinyinField.getText</a:t>
            </a:r>
            <a:r>
              <a:rPr lang="en-US" sz="1000" b="1" dirty="0" smtClean="0">
                <a:latin typeface="Courier New" pitchFamily="49" charset="0"/>
                <a:cs typeface="Courier New" pitchFamily="49" charset="0"/>
              </a:rPr>
              <a:t>() + " " +     </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imageFilenameField.getText</a:t>
            </a:r>
            <a:r>
              <a:rPr lang="en-US" sz="1000" b="1" dirty="0" smtClean="0">
                <a:latin typeface="Courier New" pitchFamily="49" charset="0"/>
                <a:cs typeface="Courier New" pitchFamily="49" charset="0"/>
              </a:rPr>
              <a:t>() + " " + </a:t>
            </a:r>
            <a:r>
              <a:rPr lang="en-US" sz="1000" b="1" dirty="0" err="1" smtClean="0">
                <a:latin typeface="Courier New" pitchFamily="49" charset="0"/>
                <a:cs typeface="Courier New" pitchFamily="49" charset="0"/>
              </a:rPr>
              <a:t>soundFilenameField.getText</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 " " + </a:t>
            </a:r>
            <a:r>
              <a:rPr lang="en-US" sz="1000" b="1" dirty="0" err="1" smtClean="0">
                <a:latin typeface="Courier New" pitchFamily="49" charset="0"/>
                <a:cs typeface="Courier New" pitchFamily="49" charset="0"/>
              </a:rPr>
              <a:t>sentenceField.getText</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messageLabel.setText</a:t>
            </a:r>
            <a:r>
              <a:rPr lang="en-US" sz="1000" dirty="0" smtClean="0">
                <a:latin typeface="Courier New" pitchFamily="49" charset="0"/>
                <a:cs typeface="Courier New" pitchFamily="49" charset="0"/>
              </a:rPr>
              <a:t>("Record added...");</a:t>
            </a:r>
          </a:p>
          <a:p>
            <a:r>
              <a:rPr lang="en-US" sz="1000" dirty="0" smtClean="0">
                <a:latin typeface="Courier New" pitchFamily="49" charset="0"/>
                <a:cs typeface="Courier New" pitchFamily="49" charset="0"/>
              </a:rPr>
              <a:t>    } else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("Close"))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outFile.close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messageLabel.setText</a:t>
            </a:r>
            <a:r>
              <a:rPr lang="en-US" sz="1000" dirty="0" smtClean="0">
                <a:latin typeface="Courier New" pitchFamily="49" charset="0"/>
                <a:cs typeface="Courier New" pitchFamily="49" charset="0"/>
              </a:rPr>
              <a:t>("File saved...");</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t>
            </a:r>
            <a:r>
              <a:rPr lang="en-US" sz="1000" i="1" dirty="0" smtClean="0">
                <a:latin typeface="Courier New" pitchFamily="49" charset="0"/>
                <a:cs typeface="Courier New" pitchFamily="49" charset="0"/>
              </a:rPr>
              <a:t>main() method here...</a:t>
            </a:r>
          </a:p>
          <a:p>
            <a:r>
              <a:rPr lang="en-US" sz="1000" dirty="0" smtClean="0">
                <a:latin typeface="Courier New" pitchFamily="49" charset="0"/>
                <a:cs typeface="Courier New" pitchFamily="49" charset="0"/>
              </a:rPr>
              <a:t>}}</a:t>
            </a:r>
          </a:p>
        </p:txBody>
      </p:sp>
      <p:grpSp>
        <p:nvGrpSpPr>
          <p:cNvPr id="5" name="Group 4"/>
          <p:cNvGrpSpPr/>
          <p:nvPr/>
        </p:nvGrpSpPr>
        <p:grpSpPr>
          <a:xfrm rot="16200000">
            <a:off x="4343400" y="1981200"/>
            <a:ext cx="6248400" cy="2743200"/>
            <a:chOff x="1562096" y="876000"/>
            <a:chExt cx="7239003" cy="3238800"/>
          </a:xfrm>
        </p:grpSpPr>
        <p:pic>
          <p:nvPicPr>
            <p:cNvPr id="6" name="Picture 2"/>
            <p:cNvPicPr>
              <a:picLocks noChangeAspect="1" noChangeArrowheads="1"/>
            </p:cNvPicPr>
            <p:nvPr/>
          </p:nvPicPr>
          <p:blipFill>
            <a:blip r:embed="rId3" cstate="print"/>
            <a:srcRect/>
            <a:stretch>
              <a:fillRect/>
            </a:stretch>
          </p:blipFill>
          <p:spPr bwMode="auto">
            <a:xfrm>
              <a:off x="1562096" y="3505200"/>
              <a:ext cx="7239003" cy="609600"/>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a:stretch>
              <a:fillRect/>
            </a:stretch>
          </p:blipFill>
          <p:spPr bwMode="auto">
            <a:xfrm>
              <a:off x="5200650" y="876000"/>
              <a:ext cx="3562350" cy="2524500"/>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Cloud Callout 22"/>
          <p:cNvSpPr/>
          <p:nvPr/>
        </p:nvSpPr>
        <p:spPr bwMode="auto">
          <a:xfrm>
            <a:off x="6172200" y="4724400"/>
            <a:ext cx="2133600" cy="1828800"/>
          </a:xfrm>
          <a:prstGeom prst="cloudCallout">
            <a:avLst>
              <a:gd name="adj1" fmla="val -62843"/>
              <a:gd name="adj2" fmla="val -1190"/>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Cloud Callout 21"/>
          <p:cNvSpPr/>
          <p:nvPr/>
        </p:nvSpPr>
        <p:spPr bwMode="auto">
          <a:xfrm>
            <a:off x="533400" y="2667000"/>
            <a:ext cx="2133600" cy="1828800"/>
          </a:xfrm>
          <a:prstGeom prst="cloudCallout">
            <a:avLst>
              <a:gd name="adj1" fmla="val 62871"/>
              <a:gd name="adj2" fmla="val -357"/>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410" name="Slide Number Placeholder 3"/>
          <p:cNvSpPr>
            <a:spLocks noGrp="1"/>
          </p:cNvSpPr>
          <p:nvPr>
            <p:ph type="sldNum" sz="quarter" idx="10"/>
          </p:nvPr>
        </p:nvSpPr>
        <p:spPr/>
        <p:txBody>
          <a:bodyPr/>
          <a:lstStyle/>
          <a:p>
            <a:fld id="{DDC5170D-FA73-4996-942A-3F77F776FF37}"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Buffering</a:t>
            </a:r>
          </a:p>
        </p:txBody>
      </p:sp>
      <p:sp>
        <p:nvSpPr>
          <p:cNvPr id="17412" name="Rectangle 3"/>
          <p:cNvSpPr>
            <a:spLocks noGrp="1" noChangeArrowheads="1"/>
          </p:cNvSpPr>
          <p:nvPr>
            <p:ph type="body" idx="1"/>
          </p:nvPr>
        </p:nvSpPr>
        <p:spPr/>
        <p:txBody>
          <a:bodyPr/>
          <a:lstStyle/>
          <a:p>
            <a:r>
              <a:rPr lang="en-US" dirty="0" smtClean="0">
                <a:latin typeface="Arial Unicode MS" pitchFamily="34" charset="-128"/>
              </a:rPr>
              <a:t>I/O is slow relative to processing speed, so it is generally </a:t>
            </a:r>
            <a:r>
              <a:rPr lang="en-US" i="1" dirty="0" smtClean="0">
                <a:latin typeface="Arial Unicode MS" pitchFamily="34" charset="-128"/>
              </a:rPr>
              <a:t>buffered</a:t>
            </a:r>
            <a:r>
              <a:rPr lang="en-US" dirty="0" smtClean="0">
                <a:latin typeface="Arial Unicode MS" pitchFamily="34" charset="-128"/>
              </a:rPr>
              <a:t>.</a:t>
            </a:r>
            <a:endParaRPr lang="en-US" dirty="0" smtClean="0"/>
          </a:p>
        </p:txBody>
      </p:sp>
      <p:pic>
        <p:nvPicPr>
          <p:cNvPr id="17413" name="Picture 4" descr="bd06771_"/>
          <p:cNvPicPr>
            <a:picLocks noChangeAspect="1" noChangeArrowheads="1"/>
          </p:cNvPicPr>
          <p:nvPr/>
        </p:nvPicPr>
        <p:blipFill>
          <a:blip r:embed="rId3" cstate="print"/>
          <a:srcRect/>
          <a:stretch>
            <a:fillRect/>
          </a:stretch>
        </p:blipFill>
        <p:spPr bwMode="auto">
          <a:xfrm>
            <a:off x="1229958" y="2895599"/>
            <a:ext cx="1056042" cy="534307"/>
          </a:xfrm>
          <a:prstGeom prst="rect">
            <a:avLst/>
          </a:prstGeom>
          <a:noFill/>
          <a:ln w="9525">
            <a:noFill/>
            <a:miter lim="800000"/>
            <a:headEnd/>
            <a:tailEnd/>
          </a:ln>
        </p:spPr>
      </p:pic>
      <p:pic>
        <p:nvPicPr>
          <p:cNvPr id="17414" name="Picture 5" descr="bs00283_"/>
          <p:cNvPicPr>
            <a:picLocks noChangeAspect="1" noChangeArrowheads="1"/>
          </p:cNvPicPr>
          <p:nvPr/>
        </p:nvPicPr>
        <p:blipFill>
          <a:blip r:embed="rId4" cstate="print"/>
          <a:srcRect/>
          <a:stretch>
            <a:fillRect/>
          </a:stretch>
        </p:blipFill>
        <p:spPr bwMode="auto">
          <a:xfrm>
            <a:off x="6477000" y="2691161"/>
            <a:ext cx="1371600" cy="1549052"/>
          </a:xfrm>
          <a:prstGeom prst="rect">
            <a:avLst/>
          </a:prstGeom>
          <a:noFill/>
          <a:ln w="9525">
            <a:noFill/>
            <a:miter lim="800000"/>
            <a:headEnd/>
            <a:tailEnd/>
          </a:ln>
        </p:spPr>
      </p:pic>
      <p:sp>
        <p:nvSpPr>
          <p:cNvPr id="17416" name="Text Box 7"/>
          <p:cNvSpPr txBox="1">
            <a:spLocks noChangeArrowheads="1"/>
          </p:cNvSpPr>
          <p:nvPr/>
        </p:nvSpPr>
        <p:spPr bwMode="auto">
          <a:xfrm>
            <a:off x="6096000" y="41148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17418" name="Text Box 9"/>
          <p:cNvSpPr txBox="1">
            <a:spLocks noChangeArrowheads="1"/>
          </p:cNvSpPr>
          <p:nvPr/>
        </p:nvSpPr>
        <p:spPr bwMode="auto">
          <a:xfrm>
            <a:off x="5486400" y="5256212"/>
            <a:ext cx="1447800" cy="36671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7419" name="AutoShape 10"/>
          <p:cNvSpPr>
            <a:spLocks noChangeArrowheads="1"/>
          </p:cNvSpPr>
          <p:nvPr/>
        </p:nvSpPr>
        <p:spPr bwMode="auto">
          <a:xfrm>
            <a:off x="2743200" y="2819400"/>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a:latin typeface="Times New Roman" pitchFamily="18" charset="0"/>
              </a:rPr>
              <a:t>Input </a:t>
            </a:r>
            <a:r>
              <a:rPr lang="en-US" sz="2800" dirty="0" smtClean="0">
                <a:latin typeface="Times New Roman" pitchFamily="18" charset="0"/>
              </a:rPr>
              <a:t>Stream</a:t>
            </a:r>
          </a:p>
          <a:p>
            <a:pPr algn="ctr">
              <a:spcBef>
                <a:spcPct val="50000"/>
              </a:spcBef>
            </a:pPr>
            <a:endParaRPr lang="en-US" sz="2800" b="1" dirty="0">
              <a:latin typeface="Times New Roman" pitchFamily="18" charset="0"/>
            </a:endParaRPr>
          </a:p>
        </p:txBody>
      </p:sp>
      <p:sp>
        <p:nvSpPr>
          <p:cNvPr id="17" name="cddrive"/>
          <p:cNvSpPr>
            <a:spLocks noEditPoints="1" noChangeArrowheads="1"/>
          </p:cNvSpPr>
          <p:nvPr/>
        </p:nvSpPr>
        <p:spPr bwMode="auto">
          <a:xfrm>
            <a:off x="838200" y="33528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8" name="Picture 5" descr="bs00283_"/>
          <p:cNvPicPr>
            <a:picLocks noChangeAspect="1" noChangeArrowheads="1"/>
          </p:cNvPicPr>
          <p:nvPr/>
        </p:nvPicPr>
        <p:blipFill>
          <a:blip r:embed="rId4" cstate="print"/>
          <a:srcRect/>
          <a:stretch>
            <a:fillRect/>
          </a:stretch>
        </p:blipFill>
        <p:spPr bwMode="auto">
          <a:xfrm>
            <a:off x="1447800" y="3429000"/>
            <a:ext cx="762000" cy="860584"/>
          </a:xfrm>
          <a:prstGeom prst="rect">
            <a:avLst/>
          </a:prstGeom>
          <a:noFill/>
          <a:ln w="9525">
            <a:noFill/>
            <a:miter lim="800000"/>
            <a:headEnd/>
            <a:tailEnd/>
          </a:ln>
        </p:spPr>
      </p:pic>
      <p:sp>
        <p:nvSpPr>
          <p:cNvPr id="21" name="AutoShape 10"/>
          <p:cNvSpPr>
            <a:spLocks noChangeArrowheads="1"/>
          </p:cNvSpPr>
          <p:nvPr/>
        </p:nvSpPr>
        <p:spPr bwMode="auto">
          <a:xfrm>
            <a:off x="2743200" y="4814887"/>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smtClean="0">
                <a:latin typeface="Times New Roman" pitchFamily="18" charset="0"/>
              </a:rPr>
              <a:t>Output Stream</a:t>
            </a:r>
          </a:p>
          <a:p>
            <a:pPr algn="ctr">
              <a:spcBef>
                <a:spcPct val="50000"/>
              </a:spcBef>
            </a:pPr>
            <a:endParaRPr lang="en-US" sz="2800" b="1" dirty="0">
              <a:latin typeface="Times New Roman" pitchFamily="18" charset="0"/>
            </a:endParaRPr>
          </a:p>
        </p:txBody>
      </p:sp>
      <p:sp>
        <p:nvSpPr>
          <p:cNvPr id="25" name="cddrive"/>
          <p:cNvSpPr>
            <a:spLocks noEditPoints="1" noChangeArrowheads="1"/>
          </p:cNvSpPr>
          <p:nvPr/>
        </p:nvSpPr>
        <p:spPr bwMode="auto">
          <a:xfrm>
            <a:off x="6477000" y="54102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6" name="Picture 5" descr="bs00283_"/>
          <p:cNvPicPr>
            <a:picLocks noChangeAspect="1" noChangeArrowheads="1"/>
          </p:cNvPicPr>
          <p:nvPr/>
        </p:nvPicPr>
        <p:blipFill>
          <a:blip r:embed="rId4" cstate="print"/>
          <a:srcRect/>
          <a:stretch>
            <a:fillRect/>
          </a:stretch>
        </p:blipFill>
        <p:spPr bwMode="auto">
          <a:xfrm>
            <a:off x="7086600" y="5486400"/>
            <a:ext cx="762000" cy="860584"/>
          </a:xfrm>
          <a:prstGeom prst="rect">
            <a:avLst/>
          </a:prstGeom>
          <a:noFill/>
          <a:ln w="9525">
            <a:noFill/>
            <a:miter lim="800000"/>
            <a:headEnd/>
            <a:tailEnd/>
          </a:ln>
        </p:spPr>
      </p:pic>
      <p:pic>
        <p:nvPicPr>
          <p:cNvPr id="27" name="Picture 5" descr="bs00283_"/>
          <p:cNvPicPr>
            <a:picLocks noChangeAspect="1" noChangeArrowheads="1"/>
          </p:cNvPicPr>
          <p:nvPr/>
        </p:nvPicPr>
        <p:blipFill>
          <a:blip r:embed="rId4" cstate="print"/>
          <a:srcRect/>
          <a:stretch>
            <a:fillRect/>
          </a:stretch>
        </p:blipFill>
        <p:spPr bwMode="auto">
          <a:xfrm>
            <a:off x="1066800" y="4806009"/>
            <a:ext cx="1371600" cy="1549052"/>
          </a:xfrm>
          <a:prstGeom prst="rect">
            <a:avLst/>
          </a:prstGeom>
          <a:noFill/>
          <a:ln w="9525">
            <a:noFill/>
            <a:miter lim="800000"/>
            <a:headEnd/>
            <a:tailEnd/>
          </a:ln>
        </p:spPr>
      </p:pic>
      <p:sp>
        <p:nvSpPr>
          <p:cNvPr id="28" name="Text Box 7"/>
          <p:cNvSpPr txBox="1">
            <a:spLocks noChangeArrowheads="1"/>
          </p:cNvSpPr>
          <p:nvPr/>
        </p:nvSpPr>
        <p:spPr bwMode="auto">
          <a:xfrm>
            <a:off x="685800" y="62484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20" name="Rectangle 11"/>
          <p:cNvSpPr>
            <a:spLocks noChangeArrowheads="1"/>
          </p:cNvSpPr>
          <p:nvPr/>
        </p:nvSpPr>
        <p:spPr bwMode="auto">
          <a:xfrm>
            <a:off x="3733800" y="3581400"/>
            <a:ext cx="1066800" cy="381000"/>
          </a:xfrm>
          <a:prstGeom prst="rect">
            <a:avLst/>
          </a:prstGeom>
          <a:solidFill>
            <a:schemeClr val="bg1"/>
          </a:solidFill>
          <a:ln w="9525">
            <a:solidFill>
              <a:schemeClr val="tx1"/>
            </a:solidFill>
            <a:miter lim="800000"/>
            <a:headEnd/>
            <a:tailEnd/>
          </a:ln>
        </p:spPr>
        <p:txBody>
          <a:bodyPr wrap="none" anchor="ctr"/>
          <a:lstStyle/>
          <a:p>
            <a:pPr algn="ctr"/>
            <a:r>
              <a:rPr lang="en-US" i="1"/>
              <a:t>buffer</a:t>
            </a:r>
          </a:p>
        </p:txBody>
      </p:sp>
      <p:sp>
        <p:nvSpPr>
          <p:cNvPr id="29" name="Rectangle 11"/>
          <p:cNvSpPr>
            <a:spLocks noChangeArrowheads="1"/>
          </p:cNvSpPr>
          <p:nvPr/>
        </p:nvSpPr>
        <p:spPr bwMode="auto">
          <a:xfrm>
            <a:off x="3733800" y="5562600"/>
            <a:ext cx="1066800" cy="381000"/>
          </a:xfrm>
          <a:prstGeom prst="rect">
            <a:avLst/>
          </a:prstGeom>
          <a:solidFill>
            <a:schemeClr val="bg1"/>
          </a:solidFill>
          <a:ln w="9525">
            <a:solidFill>
              <a:schemeClr val="tx1"/>
            </a:solidFill>
            <a:miter lim="800000"/>
            <a:headEnd/>
            <a:tailEnd/>
          </a:ln>
        </p:spPr>
        <p:txBody>
          <a:bodyPr wrap="none" anchor="ctr"/>
          <a:lstStyle/>
          <a:p>
            <a:pPr algn="ctr"/>
            <a:r>
              <a:rPr lang="en-US" i="1"/>
              <a:t>buffer</a:t>
            </a:r>
          </a:p>
        </p:txBody>
      </p:sp>
      <p:sp>
        <p:nvSpPr>
          <p:cNvPr id="30" name="monitor"/>
          <p:cNvSpPr>
            <a:spLocks noEditPoints="1" noChangeArrowheads="1"/>
          </p:cNvSpPr>
          <p:nvPr/>
        </p:nvSpPr>
        <p:spPr bwMode="auto">
          <a:xfrm>
            <a:off x="7010400" y="4952999"/>
            <a:ext cx="609601" cy="533401"/>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p:txBody>
          <a:bodyPr/>
          <a:lstStyle/>
          <a:p>
            <a:fld id="{74F31723-9BC5-4513-8ECA-0934CA23DD76}" type="slidenum">
              <a:rPr lang="en-US" smtClean="0"/>
              <a:pPr/>
              <a:t>27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Java Buffering</a:t>
            </a:r>
          </a:p>
        </p:txBody>
      </p:sp>
      <p:sp>
        <p:nvSpPr>
          <p:cNvPr id="19460" name="Rectangle 3"/>
          <p:cNvSpPr>
            <a:spLocks noGrp="1" noChangeArrowheads="1"/>
          </p:cNvSpPr>
          <p:nvPr>
            <p:ph type="body" idx="1"/>
          </p:nvPr>
        </p:nvSpPr>
        <p:spPr>
          <a:xfrm>
            <a:off x="457200" y="1600200"/>
            <a:ext cx="8686800" cy="4114800"/>
          </a:xfrm>
        </p:spPr>
        <p:txBody>
          <a:bodyPr/>
          <a:lstStyle/>
          <a:p>
            <a:pPr eaLnBrk="1" hangingPunct="1"/>
            <a:r>
              <a:rPr lang="en-US" dirty="0" smtClean="0">
                <a:latin typeface="Arial Unicode MS" pitchFamily="34" charset="-128"/>
              </a:rPr>
              <a:t>Buffering can be added to file streams to improve the efficiency of I/O operations.</a:t>
            </a:r>
          </a:p>
          <a:p>
            <a:pPr eaLnBrk="1" hangingPunct="1"/>
            <a:r>
              <a:rPr lang="en-US" dirty="0" smtClean="0">
                <a:latin typeface="Arial Unicode MS" pitchFamily="34" charset="-128"/>
              </a:rPr>
              <a:t>A </a:t>
            </a:r>
            <a:r>
              <a:rPr lang="en-US" i="1" dirty="0" smtClean="0">
                <a:latin typeface="Arial Unicode MS" pitchFamily="34" charset="-128"/>
              </a:rPr>
              <a:t>buffer</a:t>
            </a:r>
            <a:r>
              <a:rPr lang="en-US" dirty="0" smtClean="0">
                <a:latin typeface="Arial Unicode MS" pitchFamily="34" charset="-128"/>
              </a:rPr>
              <a:t> is a memory area that stores up input/output data so that it can be input/output all at once.</a:t>
            </a:r>
          </a:p>
          <a:p>
            <a:r>
              <a:rPr lang="en-US" dirty="0" smtClean="0">
                <a:latin typeface="Arial Unicode MS" pitchFamily="34" charset="-128"/>
                <a:ea typeface="Arial Unicode MS" pitchFamily="34" charset="-128"/>
                <a:cs typeface="Arial Unicode MS" pitchFamily="34" charset="-128"/>
              </a:rPr>
              <a:t>Patterns:</a:t>
            </a:r>
          </a:p>
          <a:p>
            <a:pPr lvl="1">
              <a:buNone/>
            </a:pPr>
            <a:r>
              <a:rPr lang="en-US" sz="2000" b="1" dirty="0" smtClean="0">
                <a:latin typeface="Courier New" pitchFamily="49" charset="0"/>
                <a:cs typeface="Courier New" pitchFamily="49" charset="0"/>
              </a:rPr>
              <a:t>  new </a:t>
            </a:r>
            <a:r>
              <a:rPr lang="en-US" sz="2000" b="1" dirty="0" err="1" smtClean="0">
                <a:latin typeface="Courier New" pitchFamily="49" charset="0"/>
                <a:cs typeface="Courier New" pitchFamily="49" charset="0"/>
              </a:rPr>
              <a:t>BufferedReader</a:t>
            </a:r>
            <a:r>
              <a:rPr lang="en-US" sz="2000" b="1" dirty="0" smtClean="0">
                <a:latin typeface="Courier New" pitchFamily="49" charset="0"/>
                <a:cs typeface="Courier New" pitchFamily="49" charset="0"/>
              </a:rPr>
              <a:t>(new </a:t>
            </a:r>
            <a:r>
              <a:rPr lang="en-US" sz="2000" b="1" dirty="0" err="1" smtClean="0">
                <a:latin typeface="Courier New" pitchFamily="49" charset="0"/>
                <a:cs typeface="Courier New" pitchFamily="49" charset="0"/>
              </a:rPr>
              <a:t>FileReader</a:t>
            </a:r>
            <a:r>
              <a:rPr lang="en-US" sz="2000" b="1" dirty="0" smtClean="0">
                <a:latin typeface="Courier New" pitchFamily="49" charset="0"/>
                <a:cs typeface="Courier New" pitchFamily="49" charset="0"/>
              </a:rPr>
              <a:t>(</a:t>
            </a:r>
            <a:r>
              <a:rPr lang="en-US" sz="2000" b="1" i="1" u="sng" dirty="0" err="1" smtClean="0">
                <a:latin typeface="Courier New" pitchFamily="49" charset="0"/>
                <a:cs typeface="Courier New" pitchFamily="49" charset="0"/>
              </a:rPr>
              <a:t>fileNamePath</a:t>
            </a:r>
            <a:r>
              <a:rPr lang="en-US" sz="2000" b="1" dirty="0" smtClean="0">
                <a:latin typeface="Courier New" pitchFamily="49" charset="0"/>
                <a:cs typeface="Courier New" pitchFamily="49" charset="0"/>
              </a:rPr>
              <a:t>));</a:t>
            </a:r>
          </a:p>
          <a:p>
            <a:pPr>
              <a:buNone/>
            </a:pPr>
            <a:r>
              <a:rPr lang="en-US" sz="800" b="1" dirty="0" smtClean="0">
                <a:latin typeface="Courier New" pitchFamily="49" charset="0"/>
                <a:ea typeface="Arial Unicode MS" pitchFamily="34" charset="-128"/>
                <a:cs typeface="Courier New" pitchFamily="49" charset="0"/>
              </a:rPr>
              <a:t>	       </a:t>
            </a:r>
            <a:r>
              <a:rPr lang="en-US" sz="2000" b="1" dirty="0" smtClean="0">
                <a:solidFill>
                  <a:srgbClr val="003300"/>
                </a:solidFill>
                <a:latin typeface="Courier New" pitchFamily="49" charset="0"/>
                <a:ea typeface="+mn-ea"/>
                <a:cs typeface="Courier New" pitchFamily="49" charset="0"/>
              </a:rPr>
              <a:t>new </a:t>
            </a:r>
            <a:r>
              <a:rPr lang="en-US" sz="2000" b="1" dirty="0" err="1" smtClean="0">
                <a:solidFill>
                  <a:srgbClr val="003300"/>
                </a:solidFill>
                <a:latin typeface="Courier New" pitchFamily="49" charset="0"/>
                <a:ea typeface="+mn-ea"/>
                <a:cs typeface="Courier New" pitchFamily="49" charset="0"/>
              </a:rPr>
              <a:t>BufferedWriter</a:t>
            </a:r>
            <a:r>
              <a:rPr lang="en-US" sz="2000" b="1" dirty="0" smtClean="0">
                <a:solidFill>
                  <a:srgbClr val="003300"/>
                </a:solidFill>
                <a:latin typeface="Courier New" pitchFamily="49" charset="0"/>
                <a:ea typeface="+mn-ea"/>
                <a:cs typeface="Courier New" pitchFamily="49" charset="0"/>
              </a:rPr>
              <a:t>(new </a:t>
            </a:r>
            <a:r>
              <a:rPr lang="en-US" sz="2000" b="1" dirty="0" err="1" smtClean="0">
                <a:solidFill>
                  <a:srgbClr val="003300"/>
                </a:solidFill>
                <a:latin typeface="Courier New" pitchFamily="49" charset="0"/>
                <a:ea typeface="+mn-ea"/>
                <a:cs typeface="Courier New" pitchFamily="49" charset="0"/>
              </a:rPr>
              <a:t>FileWriter</a:t>
            </a:r>
            <a:r>
              <a:rPr lang="en-US" sz="2000" b="1" dirty="0" smtClean="0">
                <a:solidFill>
                  <a:srgbClr val="003300"/>
                </a:solidFill>
                <a:latin typeface="Courier New" pitchFamily="49" charset="0"/>
                <a:ea typeface="+mn-ea"/>
                <a:cs typeface="Courier New" pitchFamily="49" charset="0"/>
              </a:rPr>
              <a:t>(</a:t>
            </a:r>
            <a:r>
              <a:rPr lang="en-US" sz="2000" b="1" i="1" u="sng" dirty="0" err="1" smtClean="0">
                <a:solidFill>
                  <a:srgbClr val="003300"/>
                </a:solidFill>
                <a:latin typeface="Courier New" pitchFamily="49" charset="0"/>
                <a:ea typeface="+mn-ea"/>
                <a:cs typeface="Courier New" pitchFamily="49" charset="0"/>
              </a:rPr>
              <a:t>fileNamePath</a:t>
            </a:r>
            <a:r>
              <a:rPr lang="en-US" sz="2000" b="1" dirty="0" smtClean="0">
                <a:solidFill>
                  <a:srgbClr val="003300"/>
                </a:solidFill>
                <a:latin typeface="Courier New" pitchFamily="49" charset="0"/>
                <a:ea typeface="+mn-ea"/>
                <a:cs typeface="Courier New" pitchFamily="49" charset="0"/>
              </a:rPr>
              <a:t>));</a:t>
            </a:r>
            <a:endParaRPr lang="en-US" dirty="0" smtClean="0">
              <a:latin typeface="Arial Unicode MS" pitchFamily="34" charset="-128"/>
              <a:ea typeface="Arial Unicode MS" pitchFamily="34" charset="-128"/>
              <a:cs typeface="Arial Unicode MS" pitchFamily="34" charset="-128"/>
            </a:endParaRPr>
          </a:p>
          <a:p>
            <a:pPr lvl="1" eaLnBrk="1" hangingPunct="1">
              <a:lnSpc>
                <a:spcPct val="90000"/>
              </a:lnSpc>
            </a:pPr>
            <a:endParaRPr lang="en-US" sz="1800" b="1" dirty="0" smtClean="0">
              <a:latin typeface="Courier New"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p:txBody>
          <a:bodyPr/>
          <a:lstStyle/>
          <a:p>
            <a:fld id="{E288FFC4-40D8-4BCF-A766-04E19FB2B8A1}" type="slidenum">
              <a:rPr lang="en-US" smtClean="0"/>
              <a:pPr/>
              <a:t>28</a:t>
            </a:fld>
            <a:endParaRPr lang="en-US" smtClean="0"/>
          </a:p>
        </p:txBody>
      </p:sp>
      <p:sp>
        <p:nvSpPr>
          <p:cNvPr id="27651" name="Rectangle 2"/>
          <p:cNvSpPr>
            <a:spLocks noGrp="1" noChangeArrowheads="1"/>
          </p:cNvSpPr>
          <p:nvPr>
            <p:ph type="title"/>
          </p:nvPr>
        </p:nvSpPr>
        <p:spPr/>
        <p:txBody>
          <a:bodyPr/>
          <a:lstStyle/>
          <a:p>
            <a:pPr eaLnBrk="1" hangingPunct="1"/>
            <a:r>
              <a:rPr lang="en-US" smtClean="0"/>
              <a:t>Uses for File I/O</a:t>
            </a:r>
          </a:p>
        </p:txBody>
      </p:sp>
      <p:sp>
        <p:nvSpPr>
          <p:cNvPr id="27652" name="Rectangle 3"/>
          <p:cNvSpPr>
            <a:spLocks noGrp="1" noChangeArrowheads="1"/>
          </p:cNvSpPr>
          <p:nvPr>
            <p:ph type="body" idx="1"/>
          </p:nvPr>
        </p:nvSpPr>
        <p:spPr/>
        <p:txBody>
          <a:bodyPr/>
          <a:lstStyle/>
          <a:p>
            <a:pPr eaLnBrk="1" hangingPunct="1"/>
            <a:r>
              <a:rPr lang="en-US" dirty="0" smtClean="0"/>
              <a:t>Using simple text files is unusual, but they are used, e.g.:</a:t>
            </a:r>
          </a:p>
          <a:p>
            <a:pPr lvl="1" eaLnBrk="1" hangingPunct="1"/>
            <a:r>
              <a:rPr lang="en-US" dirty="0" smtClean="0"/>
              <a:t>Log files;</a:t>
            </a:r>
          </a:p>
          <a:p>
            <a:pPr lvl="1" eaLnBrk="1" hangingPunct="1"/>
            <a:r>
              <a:rPr lang="en-US" dirty="0" smtClean="0"/>
              <a:t>Configuration files.</a:t>
            </a:r>
          </a:p>
          <a:p>
            <a:pPr eaLnBrk="1" hangingPunct="1"/>
            <a:r>
              <a:rPr lang="en-US" dirty="0" smtClean="0"/>
              <a:t>Applications are more likely to use:</a:t>
            </a:r>
          </a:p>
          <a:p>
            <a:pPr lvl="1" eaLnBrk="1" hangingPunct="1"/>
            <a:r>
              <a:rPr lang="en-US" dirty="0" smtClean="0"/>
              <a:t>Database management systems;</a:t>
            </a:r>
          </a:p>
          <a:p>
            <a:pPr lvl="1" eaLnBrk="1" hangingPunct="1"/>
            <a:r>
              <a:rPr lang="en-US" dirty="0" smtClean="0"/>
              <a:t>XML files;</a:t>
            </a:r>
          </a:p>
          <a:p>
            <a:pPr lvl="1" eaLnBrk="1" hangingPunct="1"/>
            <a:r>
              <a:rPr lang="en-US" dirty="0" err="1" smtClean="0"/>
              <a:t>Lexing</a:t>
            </a:r>
            <a:r>
              <a:rPr lang="en-US" dirty="0" smtClean="0"/>
              <a:t> and parsing tools.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p:txBody>
          <a:bodyPr/>
          <a:lstStyle/>
          <a:p>
            <a:fld id="{7776D93B-449E-49A3-B171-7E67EB5E0798}" type="slidenum">
              <a:rPr lang="en-US" smtClean="0"/>
              <a:pPr/>
              <a:t>29</a:t>
            </a:fld>
            <a:endParaRPr lang="en-US" smtClean="0"/>
          </a:p>
        </p:txBody>
      </p:sp>
      <p:sp>
        <p:nvSpPr>
          <p:cNvPr id="33795" name="Rectangle 2"/>
          <p:cNvSpPr>
            <a:spLocks noGrp="1" noChangeArrowheads="1"/>
          </p:cNvSpPr>
          <p:nvPr>
            <p:ph type="title"/>
          </p:nvPr>
        </p:nvSpPr>
        <p:spPr/>
        <p:txBody>
          <a:bodyPr/>
          <a:lstStyle/>
          <a:p>
            <a:pPr eaLnBrk="1" hangingPunct="1"/>
            <a:r>
              <a:rPr lang="en-US" smtClean="0"/>
              <a:t>Data Management</a:t>
            </a:r>
          </a:p>
        </p:txBody>
      </p:sp>
      <p:sp>
        <p:nvSpPr>
          <p:cNvPr id="33796" name="Rectangle 3"/>
          <p:cNvSpPr>
            <a:spLocks noGrp="1" noChangeArrowheads="1"/>
          </p:cNvSpPr>
          <p:nvPr>
            <p:ph type="body" idx="1"/>
          </p:nvPr>
        </p:nvSpPr>
        <p:spPr>
          <a:xfrm>
            <a:off x="457200" y="1600200"/>
            <a:ext cx="5105400" cy="4724400"/>
          </a:xfrm>
        </p:spPr>
        <p:txBody>
          <a:bodyPr/>
          <a:lstStyle/>
          <a:p>
            <a:pPr eaLnBrk="1" hangingPunct="1"/>
            <a:r>
              <a:rPr lang="en-US" dirty="0" smtClean="0"/>
              <a:t>Storing, retrieving and manipulating data sets are very common problems.</a:t>
            </a:r>
          </a:p>
          <a:p>
            <a:pPr eaLnBrk="1" hangingPunct="1"/>
            <a:r>
              <a:rPr lang="en-US" i="1" dirty="0" smtClean="0"/>
              <a:t>Database Management Systems</a:t>
            </a:r>
            <a:r>
              <a:rPr lang="en-US" dirty="0" smtClean="0"/>
              <a:t> are designed   to address these problems.</a:t>
            </a:r>
          </a:p>
        </p:txBody>
      </p:sp>
      <p:sp>
        <p:nvSpPr>
          <p:cNvPr id="33797" name="AutoShape 7"/>
          <p:cNvSpPr>
            <a:spLocks noChangeArrowheads="1"/>
          </p:cNvSpPr>
          <p:nvPr/>
        </p:nvSpPr>
        <p:spPr bwMode="auto">
          <a:xfrm>
            <a:off x="4572000" y="2209800"/>
            <a:ext cx="4419600" cy="4114800"/>
          </a:xfrm>
          <a:prstGeom prst="flowChartExtract">
            <a:avLst/>
          </a:prstGeom>
          <a:solidFill>
            <a:srgbClr val="C8C864"/>
          </a:solidFill>
          <a:ln w="9525">
            <a:solidFill>
              <a:schemeClr val="tx1"/>
            </a:solidFill>
            <a:miter lim="800000"/>
            <a:headEnd/>
            <a:tailEnd/>
          </a:ln>
        </p:spPr>
        <p:txBody>
          <a:bodyPr wrap="none" anchor="ctr"/>
          <a:lstStyle/>
          <a:p>
            <a:pPr algn="ctr"/>
            <a:r>
              <a:rPr lang="en-US" sz="2400" dirty="0">
                <a:latin typeface="Times New Roman" pitchFamily="18" charset="0"/>
              </a:rPr>
              <a:t>Database</a:t>
            </a:r>
          </a:p>
          <a:p>
            <a:pPr algn="ctr"/>
            <a:endParaRPr lang="en-US" dirty="0">
              <a:latin typeface="Times New Roman" pitchFamily="18" charset="0"/>
            </a:endParaRPr>
          </a:p>
          <a:p>
            <a:pPr algn="ctr"/>
            <a:r>
              <a:rPr lang="en-US" sz="2400" dirty="0">
                <a:latin typeface="Times New Roman" pitchFamily="18" charset="0"/>
              </a:rPr>
              <a:t>Files</a:t>
            </a:r>
          </a:p>
          <a:p>
            <a:pPr algn="ctr"/>
            <a:endParaRPr lang="en-US" dirty="0">
              <a:latin typeface="Times New Roman" pitchFamily="18" charset="0"/>
            </a:endParaRPr>
          </a:p>
          <a:p>
            <a:pPr algn="ctr"/>
            <a:r>
              <a:rPr lang="en-US" sz="2400" dirty="0">
                <a:latin typeface="Times New Roman" pitchFamily="18" charset="0"/>
              </a:rPr>
              <a:t>Records</a:t>
            </a:r>
          </a:p>
          <a:p>
            <a:pPr algn="ctr"/>
            <a:endParaRPr lang="en-US" dirty="0">
              <a:latin typeface="Times New Roman" pitchFamily="18" charset="0"/>
            </a:endParaRPr>
          </a:p>
          <a:p>
            <a:pPr algn="ctr"/>
            <a:r>
              <a:rPr lang="en-US" sz="2400" dirty="0">
                <a:latin typeface="Times New Roman" pitchFamily="18" charset="0"/>
              </a:rPr>
              <a:t>Fields</a:t>
            </a:r>
          </a:p>
          <a:p>
            <a:pPr algn="ctr"/>
            <a:endParaRPr lang="en-US" dirty="0">
              <a:latin typeface="Times New Roman" pitchFamily="18" charset="0"/>
            </a:endParaRPr>
          </a:p>
          <a:p>
            <a:pPr algn="ctr"/>
            <a:r>
              <a:rPr lang="en-US" sz="2400" dirty="0">
                <a:latin typeface="Times New Roman" pitchFamily="18" charset="0"/>
              </a:rPr>
              <a:t>Characters/Strings/Integers</a:t>
            </a:r>
          </a:p>
          <a:p>
            <a:pPr algn="ctr"/>
            <a:endParaRPr lang="en-US" dirty="0">
              <a:latin typeface="Times New Roman" pitchFamily="18" charset="0"/>
            </a:endParaRPr>
          </a:p>
          <a:p>
            <a:pPr algn="ctr"/>
            <a:r>
              <a:rPr lang="en-US" sz="2400" dirty="0">
                <a:latin typeface="Times New Roman" pitchFamily="18" charset="0"/>
              </a:rPr>
              <a:t>Bits</a:t>
            </a:r>
          </a:p>
          <a:p>
            <a:pPr algn="ctr"/>
            <a:endParaRPr lang="en-US" sz="2400" dirty="0">
              <a:latin typeface="Times New Roman" pitchFamily="18" charset="0"/>
            </a:endParaRPr>
          </a:p>
          <a:p>
            <a:pPr algn="ctr"/>
            <a:endParaRPr lang="en-US" sz="2400" dirty="0">
              <a:latin typeface="Times New Roman" pitchFamily="18" charset="0"/>
            </a:endParaRPr>
          </a:p>
          <a:p>
            <a:pPr algn="ctr"/>
            <a:endParaRPr lang="en-US" sz="2400" dirty="0">
              <a:latin typeface="Times New Roman" pitchFamily="18" charset="0"/>
            </a:endParaRPr>
          </a:p>
          <a:p>
            <a:pPr algn="ctr"/>
            <a:endParaRPr lang="en-US" sz="2400" dirty="0">
              <a:latin typeface="Times New Roman" pitchFamily="18" charset="0"/>
            </a:endParaRPr>
          </a:p>
          <a:p>
            <a:pPr algn="ctr"/>
            <a:endParaRPr lang="en-US" sz="2400" dirty="0">
              <a:latin typeface="Times New Roman" pitchFamily="18" charset="0"/>
            </a:endParaRPr>
          </a:p>
        </p:txBody>
      </p:sp>
      <p:sp>
        <p:nvSpPr>
          <p:cNvPr id="33798" name="Line 8"/>
          <p:cNvSpPr>
            <a:spLocks noChangeShapeType="1"/>
          </p:cNvSpPr>
          <p:nvPr/>
        </p:nvSpPr>
        <p:spPr bwMode="auto">
          <a:xfrm>
            <a:off x="6324600" y="3124200"/>
            <a:ext cx="914400" cy="1588"/>
          </a:xfrm>
          <a:prstGeom prst="line">
            <a:avLst/>
          </a:prstGeom>
          <a:noFill/>
          <a:ln w="9525">
            <a:solidFill>
              <a:schemeClr val="tx1"/>
            </a:solidFill>
            <a:round/>
            <a:headEnd/>
            <a:tailEnd/>
          </a:ln>
        </p:spPr>
        <p:txBody>
          <a:bodyPr wrap="none" anchor="ctr"/>
          <a:lstStyle/>
          <a:p>
            <a:endParaRPr lang="en-US"/>
          </a:p>
        </p:txBody>
      </p:sp>
      <p:sp>
        <p:nvSpPr>
          <p:cNvPr id="33799" name="Line 9"/>
          <p:cNvSpPr>
            <a:spLocks noChangeShapeType="1"/>
          </p:cNvSpPr>
          <p:nvPr/>
        </p:nvSpPr>
        <p:spPr bwMode="auto">
          <a:xfrm>
            <a:off x="6019800" y="3733800"/>
            <a:ext cx="1524000" cy="1588"/>
          </a:xfrm>
          <a:prstGeom prst="line">
            <a:avLst/>
          </a:prstGeom>
          <a:noFill/>
          <a:ln w="9525">
            <a:solidFill>
              <a:schemeClr val="tx1"/>
            </a:solidFill>
            <a:round/>
            <a:headEnd/>
            <a:tailEnd/>
          </a:ln>
        </p:spPr>
        <p:txBody>
          <a:bodyPr wrap="none" anchor="ctr"/>
          <a:lstStyle/>
          <a:p>
            <a:endParaRPr lang="en-US"/>
          </a:p>
        </p:txBody>
      </p:sp>
      <p:sp>
        <p:nvSpPr>
          <p:cNvPr id="33800" name="Line 10"/>
          <p:cNvSpPr>
            <a:spLocks noChangeShapeType="1"/>
          </p:cNvSpPr>
          <p:nvPr/>
        </p:nvSpPr>
        <p:spPr bwMode="auto">
          <a:xfrm>
            <a:off x="5638800" y="4419600"/>
            <a:ext cx="2286000" cy="1588"/>
          </a:xfrm>
          <a:prstGeom prst="line">
            <a:avLst/>
          </a:prstGeom>
          <a:noFill/>
          <a:ln w="9525">
            <a:solidFill>
              <a:schemeClr val="tx1"/>
            </a:solidFill>
            <a:round/>
            <a:headEnd/>
            <a:tailEnd/>
          </a:ln>
        </p:spPr>
        <p:txBody>
          <a:bodyPr wrap="none" anchor="ctr"/>
          <a:lstStyle/>
          <a:p>
            <a:endParaRPr lang="en-US"/>
          </a:p>
        </p:txBody>
      </p:sp>
      <p:sp>
        <p:nvSpPr>
          <p:cNvPr id="33801" name="Line 11"/>
          <p:cNvSpPr>
            <a:spLocks noChangeShapeType="1"/>
          </p:cNvSpPr>
          <p:nvPr/>
        </p:nvSpPr>
        <p:spPr bwMode="auto">
          <a:xfrm>
            <a:off x="5334000" y="5029200"/>
            <a:ext cx="2514600" cy="1588"/>
          </a:xfrm>
          <a:prstGeom prst="line">
            <a:avLst/>
          </a:prstGeom>
          <a:noFill/>
          <a:ln w="9525">
            <a:solidFill>
              <a:schemeClr val="tx1"/>
            </a:solidFill>
            <a:round/>
            <a:headEnd/>
            <a:tailEnd/>
          </a:ln>
        </p:spPr>
        <p:txBody>
          <a:bodyPr wrap="none" anchor="ctr"/>
          <a:lstStyle/>
          <a:p>
            <a:endParaRPr lang="en-US"/>
          </a:p>
        </p:txBody>
      </p:sp>
      <p:sp>
        <p:nvSpPr>
          <p:cNvPr id="33802" name="Line 12"/>
          <p:cNvSpPr>
            <a:spLocks noChangeShapeType="1"/>
          </p:cNvSpPr>
          <p:nvPr/>
        </p:nvSpPr>
        <p:spPr bwMode="auto">
          <a:xfrm>
            <a:off x="7848600" y="5029200"/>
            <a:ext cx="381000" cy="1588"/>
          </a:xfrm>
          <a:prstGeom prst="line">
            <a:avLst/>
          </a:prstGeom>
          <a:noFill/>
          <a:ln w="9525">
            <a:solidFill>
              <a:schemeClr val="tx1"/>
            </a:solidFill>
            <a:round/>
            <a:headEnd/>
            <a:tailEnd/>
          </a:ln>
        </p:spPr>
        <p:txBody>
          <a:bodyPr wrap="none" anchor="ctr"/>
          <a:lstStyle/>
          <a:p>
            <a:endParaRPr lang="en-US"/>
          </a:p>
        </p:txBody>
      </p:sp>
      <p:sp>
        <p:nvSpPr>
          <p:cNvPr id="33803" name="Line 13"/>
          <p:cNvSpPr>
            <a:spLocks noChangeShapeType="1"/>
          </p:cNvSpPr>
          <p:nvPr/>
        </p:nvSpPr>
        <p:spPr bwMode="auto">
          <a:xfrm>
            <a:off x="4876800" y="5791200"/>
            <a:ext cx="3810000" cy="1588"/>
          </a:xfrm>
          <a:prstGeom prst="line">
            <a:avLst/>
          </a:prstGeom>
          <a:noFill/>
          <a:ln w="9525">
            <a:solidFill>
              <a:schemeClr val="tx1"/>
            </a:solidFill>
            <a:round/>
            <a:headEnd/>
            <a:tailEnd/>
          </a:ln>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a:t>
            </a:r>
          </a:p>
        </p:txBody>
      </p:sp>
      <p:sp>
        <p:nvSpPr>
          <p:cNvPr id="7172" name="Rectangle 3"/>
          <p:cNvSpPr>
            <a:spLocks noGrp="1" noChangeArrowheads="1"/>
          </p:cNvSpPr>
          <p:nvPr>
            <p:ph type="body" idx="1"/>
          </p:nvPr>
        </p:nvSpPr>
        <p:spPr>
          <a:xfrm>
            <a:off x="457200" y="1600200"/>
            <a:ext cx="5181600" cy="3733800"/>
          </a:xfrm>
        </p:spPr>
        <p:txBody>
          <a:bodyPr/>
          <a:lstStyle/>
          <a:p>
            <a:pPr eaLnBrk="1" hangingPunct="1">
              <a:lnSpc>
                <a:spcPct val="90000"/>
              </a:lnSpc>
            </a:pPr>
            <a:r>
              <a:rPr lang="en-US" dirty="0" smtClean="0">
                <a:latin typeface="Arial Unicode MS" pitchFamily="34" charset="-128"/>
              </a:rPr>
              <a:t>We’d like to modify the guessing game so that drills students on Chinese Characters.</a:t>
            </a:r>
          </a:p>
          <a:p>
            <a:pPr>
              <a:lnSpc>
                <a:spcPct val="90000"/>
              </a:lnSpc>
            </a:pPr>
            <a:r>
              <a:rPr lang="en-US" dirty="0" smtClean="0">
                <a:latin typeface="Arial Unicode MS" pitchFamily="34" charset="-128"/>
              </a:rPr>
              <a:t>A sketch of a solution                                              achieving this goal is shown here.</a:t>
            </a:r>
          </a:p>
        </p:txBody>
      </p:sp>
      <p:grpSp>
        <p:nvGrpSpPr>
          <p:cNvPr id="2" name="Group 12"/>
          <p:cNvGrpSpPr/>
          <p:nvPr/>
        </p:nvGrpSpPr>
        <p:grpSpPr>
          <a:xfrm>
            <a:off x="5715000" y="1981200"/>
            <a:ext cx="3117450" cy="2743200"/>
            <a:chOff x="5638800" y="1981200"/>
            <a:chExt cx="3117450" cy="2743200"/>
          </a:xfrm>
        </p:grpSpPr>
        <p:sp>
          <p:nvSpPr>
            <p:cNvPr id="14" name="Freeform 13"/>
            <p:cNvSpPr/>
            <p:nvPr/>
          </p:nvSpPr>
          <p:spPr bwMode="auto">
            <a:xfrm>
              <a:off x="5638800" y="1981200"/>
              <a:ext cx="3117450" cy="27432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5791200" y="4038600"/>
              <a:ext cx="1752600" cy="381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User’s </a:t>
              </a:r>
              <a:r>
                <a:rPr kumimoji="0" lang="en-US" sz="1800" b="0" i="0" u="none" strike="noStrike" cap="none" normalizeH="0" baseline="0" dirty="0" smtClean="0">
                  <a:ln>
                    <a:noFill/>
                  </a:ln>
                  <a:solidFill>
                    <a:schemeClr val="tx1"/>
                  </a:solidFill>
                  <a:effectLst/>
                  <a:latin typeface="Arial" charset="0"/>
                </a:rPr>
                <a:t>guess…</a:t>
              </a:r>
            </a:p>
          </p:txBody>
        </p:sp>
        <p:sp>
          <p:nvSpPr>
            <p:cNvPr id="16" name="Rectangle 15"/>
            <p:cNvSpPr/>
            <p:nvPr/>
          </p:nvSpPr>
          <p:spPr bwMode="auto">
            <a:xfrm>
              <a:off x="7620000" y="4038600"/>
              <a:ext cx="990600" cy="381000"/>
            </a:xfrm>
            <a:prstGeom prst="rect">
              <a:avLst/>
            </a:prstGeom>
            <a:noFill/>
            <a:ln w="25400"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Give</a:t>
              </a:r>
              <a:r>
                <a:rPr kumimoji="0" lang="en-US" sz="1800" b="0" i="0" u="none" strike="noStrike" cap="none" normalizeH="0" dirty="0" smtClean="0">
                  <a:ln>
                    <a:noFill/>
                  </a:ln>
                  <a:solidFill>
                    <a:schemeClr val="tx1"/>
                  </a:solidFill>
                  <a:effectLst/>
                  <a:latin typeface="Arial" charset="0"/>
                </a:rPr>
                <a:t> up</a:t>
              </a:r>
              <a:endParaRPr kumimoji="0" lang="en-US" sz="18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5791200" y="2286000"/>
              <a:ext cx="2819400" cy="16002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a:p>
              <a:r>
                <a:rPr lang="en-US" dirty="0" smtClean="0"/>
                <a:t> Some hint goes here </a:t>
              </a:r>
            </a:p>
            <a:p>
              <a:r>
                <a:rPr lang="en-US" dirty="0" smtClean="0"/>
                <a:t> (maybe an image </a:t>
              </a:r>
            </a:p>
            <a:p>
              <a:r>
                <a:rPr lang="en-US" dirty="0" smtClean="0"/>
                <a:t>   and/or audio)…</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p:txBody>
          <a:bodyPr/>
          <a:lstStyle/>
          <a:p>
            <a:fld id="{B226D71B-5C73-4DE7-B371-DF1B147AB676}" type="slidenum">
              <a:rPr lang="en-US" smtClean="0"/>
              <a:pPr/>
              <a:t>30</a:t>
            </a:fld>
            <a:endParaRPr lang="en-US" smtClean="0"/>
          </a:p>
        </p:txBody>
      </p:sp>
      <p:sp>
        <p:nvSpPr>
          <p:cNvPr id="34819" name="Rectangle 2"/>
          <p:cNvSpPr>
            <a:spLocks noGrp="1" noChangeArrowheads="1"/>
          </p:cNvSpPr>
          <p:nvPr>
            <p:ph type="title"/>
          </p:nvPr>
        </p:nvSpPr>
        <p:spPr/>
        <p:txBody>
          <a:bodyPr/>
          <a:lstStyle/>
          <a:p>
            <a:pPr eaLnBrk="1" hangingPunct="1"/>
            <a:r>
              <a:rPr lang="en-US" smtClean="0"/>
              <a:t>The Relational Data Model</a:t>
            </a:r>
          </a:p>
        </p:txBody>
      </p:sp>
      <p:sp>
        <p:nvSpPr>
          <p:cNvPr id="34820" name="Rectangle 3"/>
          <p:cNvSpPr>
            <a:spLocks noGrp="1" noChangeArrowheads="1"/>
          </p:cNvSpPr>
          <p:nvPr>
            <p:ph type="body" idx="1"/>
          </p:nvPr>
        </p:nvSpPr>
        <p:spPr/>
        <p:txBody>
          <a:bodyPr/>
          <a:lstStyle/>
          <a:p>
            <a:pPr eaLnBrk="1" hangingPunct="1"/>
            <a:r>
              <a:rPr lang="en-US" dirty="0" smtClean="0"/>
              <a:t>Most current DBMSs use the </a:t>
            </a:r>
            <a:r>
              <a:rPr lang="en-US" i="1" dirty="0" smtClean="0"/>
              <a:t>relational</a:t>
            </a:r>
            <a:r>
              <a:rPr lang="en-US" dirty="0" smtClean="0"/>
              <a:t> data model.</a:t>
            </a:r>
          </a:p>
          <a:p>
            <a:pPr eaLnBrk="1" hangingPunct="1"/>
            <a:r>
              <a:rPr lang="en-US" dirty="0" smtClean="0"/>
              <a:t>Relational models separate the structure of the data from the data itself.</a:t>
            </a:r>
          </a:p>
        </p:txBody>
      </p:sp>
      <p:sp>
        <p:nvSpPr>
          <p:cNvPr id="34821" name="Text Box 6"/>
          <p:cNvSpPr txBox="1">
            <a:spLocks noChangeArrowheads="1"/>
          </p:cNvSpPr>
          <p:nvPr/>
        </p:nvSpPr>
        <p:spPr bwMode="auto">
          <a:xfrm>
            <a:off x="228600" y="3813175"/>
            <a:ext cx="4200189" cy="461665"/>
          </a:xfrm>
          <a:prstGeom prst="rect">
            <a:avLst/>
          </a:prstGeom>
          <a:noFill/>
          <a:ln w="9525">
            <a:noFill/>
            <a:miter lim="800000"/>
            <a:headEnd/>
            <a:tailEnd/>
          </a:ln>
        </p:spPr>
        <p:txBody>
          <a:bodyPr wrap="none">
            <a:spAutoFit/>
          </a:bodyPr>
          <a:lstStyle/>
          <a:p>
            <a:r>
              <a:rPr lang="en-US" sz="2400" dirty="0">
                <a:latin typeface="Arial Unicode MS" pitchFamily="34" charset="-128"/>
              </a:rPr>
              <a:t>Schema:		     </a:t>
            </a:r>
            <a:r>
              <a:rPr lang="en-US" sz="2400" dirty="0" smtClean="0">
                <a:latin typeface="Arial Unicode MS" pitchFamily="34" charset="-128"/>
              </a:rPr>
              <a:t> Data</a:t>
            </a:r>
            <a:r>
              <a:rPr lang="en-US" sz="2400" dirty="0">
                <a:latin typeface="Arial Unicode MS" pitchFamily="34" charset="-128"/>
              </a:rPr>
              <a:t>:</a:t>
            </a:r>
            <a:endParaRPr lang="en-US" sz="2400" b="1" dirty="0">
              <a:latin typeface="Arial Unicode MS" pitchFamily="34" charset="-128"/>
            </a:endParaRPr>
          </a:p>
        </p:txBody>
      </p:sp>
      <p:graphicFrame>
        <p:nvGraphicFramePr>
          <p:cNvPr id="292947" name="Group 83"/>
          <p:cNvGraphicFramePr>
            <a:graphicFrameLocks noGrp="1"/>
          </p:cNvGraphicFramePr>
          <p:nvPr/>
        </p:nvGraphicFramePr>
        <p:xfrm>
          <a:off x="228600" y="4271963"/>
          <a:ext cx="3129280" cy="1473836"/>
        </p:xfrm>
        <a:graphic>
          <a:graphicData uri="http://schemas.openxmlformats.org/drawingml/2006/table">
            <a:tbl>
              <a:tblPr/>
              <a:tblGrid>
                <a:gridCol w="1676400"/>
                <a:gridCol w="1452880"/>
              </a:tblGrid>
              <a:tr h="368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dirty="0" smtClean="0">
                          <a:ln>
                            <a:noFill/>
                          </a:ln>
                          <a:solidFill>
                            <a:schemeClr val="tx1"/>
                          </a:solidFill>
                          <a:effectLst/>
                          <a:latin typeface="Arial" charset="0"/>
                        </a:rPr>
                        <a:t>Field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dirty="0" smtClean="0">
                          <a:ln>
                            <a:noFill/>
                          </a:ln>
                          <a:solidFill>
                            <a:schemeClr val="tx1"/>
                          </a:solidFill>
                          <a:effectLst/>
                          <a:latin typeface="Arial" charset="0"/>
                        </a:rPr>
                        <a:t>Field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0" i="0" u="none" strike="noStrike" cap="none" normalizeH="0" baseline="0" dirty="0" smtClean="0">
                          <a:ln>
                            <a:noFill/>
                          </a:ln>
                          <a:solidFill>
                            <a:schemeClr val="tx1"/>
                          </a:solidFill>
                          <a:effectLst/>
                          <a:latin typeface="Arial"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dirty="0" smtClean="0">
                          <a:ln>
                            <a:noFill/>
                          </a:ln>
                          <a:solidFill>
                            <a:schemeClr val="tx1"/>
                          </a:solidFill>
                          <a:effectLst/>
                          <a:latin typeface="Courier New" pitchFamily="49" charset="0"/>
                        </a:rPr>
                        <a:t>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0" i="0" u="none" strike="noStrike" cap="none" normalizeH="0" baseline="0" dirty="0" smtClean="0">
                          <a:ln>
                            <a:noFill/>
                          </a:ln>
                          <a:solidFill>
                            <a:schemeClr val="tx1"/>
                          </a:solidFill>
                          <a:effectLst/>
                          <a:latin typeface="Arial" charset="0"/>
                        </a:rPr>
                        <a:t>rank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smtClean="0">
                          <a:ln>
                            <a:noFill/>
                          </a:ln>
                          <a:solidFill>
                            <a:schemeClr val="tx1"/>
                          </a:solidFill>
                          <a:effectLst/>
                          <a:latin typeface="Courier New" pitchFamily="49" charset="0"/>
                        </a:rPr>
                        <a:t>String</a:t>
                      </a:r>
                      <a:r>
                        <a:rPr kumimoji="0" lang="en-US" sz="1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0" i="0" u="none" strike="noStrike" cap="none" normalizeH="0" baseline="0" dirty="0" err="1" smtClean="0">
                          <a:ln>
                            <a:noFill/>
                          </a:ln>
                          <a:solidFill>
                            <a:schemeClr val="tx1"/>
                          </a:solidFill>
                          <a:effectLst/>
                          <a:latin typeface="Arial" charset="0"/>
                        </a:rPr>
                        <a:t>serialNumber</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dirty="0" smtClean="0">
                          <a:ln>
                            <a:noFill/>
                          </a:ln>
                          <a:solidFill>
                            <a:schemeClr val="tx1"/>
                          </a:solidFill>
                          <a:effectLst/>
                          <a:latin typeface="Courier New" pitchFamily="49" charset="0"/>
                        </a:rPr>
                        <a:t>String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92949" name="Group 85"/>
          <p:cNvGraphicFramePr>
            <a:graphicFrameLocks noGrp="1"/>
          </p:cNvGraphicFramePr>
          <p:nvPr/>
        </p:nvGraphicFramePr>
        <p:xfrm>
          <a:off x="3505200" y="4267200"/>
          <a:ext cx="4572000" cy="1475105"/>
        </p:xfrm>
        <a:graphic>
          <a:graphicData uri="http://schemas.openxmlformats.org/drawingml/2006/table">
            <a:tbl>
              <a:tblPr/>
              <a:tblGrid>
                <a:gridCol w="1390650"/>
                <a:gridCol w="1390650"/>
                <a:gridCol w="1790700"/>
              </a:tblGrid>
              <a:tr h="3778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dirty="0" smtClean="0">
                          <a:ln>
                            <a:noFill/>
                          </a:ln>
                          <a:solidFill>
                            <a:schemeClr val="tx1"/>
                          </a:solidFill>
                          <a:effectLst/>
                          <a:latin typeface="Arial"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dirty="0" smtClean="0">
                          <a:ln>
                            <a:noFill/>
                          </a:ln>
                          <a:solidFill>
                            <a:schemeClr val="tx1"/>
                          </a:solidFill>
                          <a:effectLst/>
                          <a:latin typeface="Arial" charset="0"/>
                        </a:rPr>
                        <a:t>Rank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kumimoji="0" lang="en-US" sz="1800" b="1" i="0" u="none" strike="noStrike" cap="none" normalizeH="0" baseline="0" dirty="0" smtClean="0">
                          <a:ln>
                            <a:noFill/>
                          </a:ln>
                          <a:solidFill>
                            <a:schemeClr val="tx1"/>
                          </a:solidFill>
                          <a:effectLst/>
                          <a:latin typeface="Arial" charset="0"/>
                        </a:rPr>
                        <a:t>Serial Number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defRPr/>
                      </a:pPr>
                      <a:r>
                        <a:rPr kumimoji="0" lang="en-US" sz="1800" b="0" i="0" u="none" strike="noStrike" cap="none" normalizeH="0" baseline="0" dirty="0" smtClean="0">
                          <a:ln>
                            <a:noFill/>
                          </a:ln>
                          <a:solidFill>
                            <a:schemeClr val="tx1"/>
                          </a:solidFill>
                          <a:effectLst/>
                          <a:latin typeface="Arial" charset="0"/>
                        </a:rPr>
                        <a:t>Joe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Colonel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1425321</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Mary</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Lieutenant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8375679</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Bob</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Private</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Arial" charset="0"/>
                        <a:buNone/>
                        <a:tabLst/>
                      </a:pPr>
                      <a:r>
                        <a:rPr lang="en-US" sz="1800" kern="1200" dirty="0" smtClean="0">
                          <a:solidFill>
                            <a:schemeClr val="tx1"/>
                          </a:solidFill>
                          <a:latin typeface="+mn-lt"/>
                          <a:ea typeface="+mn-ea"/>
                          <a:cs typeface="+mn-cs"/>
                        </a:rPr>
                        <a:t>2367532</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p:txBody>
          <a:bodyPr/>
          <a:lstStyle/>
          <a:p>
            <a:fld id="{5DCE844C-0976-4165-BC54-654A3F886D65}" type="slidenum">
              <a:rPr lang="en-US" smtClean="0"/>
              <a:pPr/>
              <a:t>31</a:t>
            </a:fld>
            <a:endParaRPr lang="en-US" smtClean="0"/>
          </a:p>
        </p:txBody>
      </p:sp>
      <p:sp>
        <p:nvSpPr>
          <p:cNvPr id="35843" name="Rectangle 2"/>
          <p:cNvSpPr>
            <a:spLocks noGrp="1" noChangeArrowheads="1"/>
          </p:cNvSpPr>
          <p:nvPr>
            <p:ph type="title"/>
          </p:nvPr>
        </p:nvSpPr>
        <p:spPr/>
        <p:txBody>
          <a:bodyPr/>
          <a:lstStyle/>
          <a:p>
            <a:pPr eaLnBrk="1" hangingPunct="1"/>
            <a:r>
              <a:rPr lang="en-US" smtClean="0"/>
              <a:t>Structured Query Language</a:t>
            </a:r>
          </a:p>
        </p:txBody>
      </p:sp>
      <p:sp>
        <p:nvSpPr>
          <p:cNvPr id="35844" name="Rectangle 3"/>
          <p:cNvSpPr>
            <a:spLocks noGrp="1" noChangeArrowheads="1"/>
          </p:cNvSpPr>
          <p:nvPr>
            <p:ph type="body" idx="1"/>
          </p:nvPr>
        </p:nvSpPr>
        <p:spPr/>
        <p:txBody>
          <a:bodyPr/>
          <a:lstStyle/>
          <a:p>
            <a:pPr eaLnBrk="1" hangingPunct="1"/>
            <a:r>
              <a:rPr lang="en-US" smtClean="0"/>
              <a:t>SQL is the standard query language for relational databases.</a:t>
            </a:r>
          </a:p>
          <a:p>
            <a:pPr eaLnBrk="1" hangingPunct="1"/>
            <a:r>
              <a:rPr lang="en-US" smtClean="0"/>
              <a:t>Example:</a:t>
            </a:r>
          </a:p>
        </p:txBody>
      </p:sp>
      <p:sp>
        <p:nvSpPr>
          <p:cNvPr id="35845" name="Text Box 62"/>
          <p:cNvSpPr txBox="1">
            <a:spLocks noChangeArrowheads="1"/>
          </p:cNvSpPr>
          <p:nvPr/>
        </p:nvSpPr>
        <p:spPr bwMode="auto">
          <a:xfrm>
            <a:off x="1508125" y="3417888"/>
            <a:ext cx="5843588" cy="3046988"/>
          </a:xfrm>
          <a:prstGeom prst="rect">
            <a:avLst/>
          </a:prstGeom>
          <a:noFill/>
          <a:ln w="9525">
            <a:noFill/>
            <a:miter lim="800000"/>
            <a:headEnd/>
            <a:tailEnd/>
          </a:ln>
        </p:spPr>
        <p:txBody>
          <a:bodyPr>
            <a:spAutoFit/>
          </a:bodyPr>
          <a:lstStyle/>
          <a:p>
            <a:r>
              <a:rPr lang="en-US" sz="2400" b="1" dirty="0">
                <a:latin typeface="Courier New" pitchFamily="49" charset="0"/>
              </a:rPr>
              <a:t>SQL&gt; SELECT </a:t>
            </a:r>
            <a:r>
              <a:rPr lang="en-US" sz="2400" b="1" dirty="0" smtClean="0">
                <a:latin typeface="Courier New" pitchFamily="49" charset="0"/>
              </a:rPr>
              <a:t>name, rank</a:t>
            </a:r>
            <a:endParaRPr lang="en-US" sz="2400" b="1" dirty="0">
              <a:latin typeface="Courier New" pitchFamily="49" charset="0"/>
            </a:endParaRPr>
          </a:p>
          <a:p>
            <a:r>
              <a:rPr lang="en-US" sz="2400" b="1" dirty="0">
                <a:latin typeface="Courier New" pitchFamily="49" charset="0"/>
              </a:rPr>
              <a:t>     FROM </a:t>
            </a:r>
            <a:r>
              <a:rPr lang="en-US" sz="2400" b="1" dirty="0" err="1" smtClean="0">
                <a:latin typeface="Courier New" pitchFamily="49" charset="0"/>
              </a:rPr>
              <a:t>SoldierTable</a:t>
            </a:r>
            <a:endParaRPr lang="en-US" sz="2400" b="1" dirty="0">
              <a:latin typeface="Courier New" pitchFamily="49" charset="0"/>
            </a:endParaRPr>
          </a:p>
          <a:p>
            <a:r>
              <a:rPr lang="en-US" sz="2400" b="1" dirty="0">
                <a:latin typeface="Courier New" pitchFamily="49" charset="0"/>
              </a:rPr>
              <a:t>     WHERE ID &gt; </a:t>
            </a:r>
            <a:r>
              <a:rPr lang="en-US" sz="2400" b="1" dirty="0" smtClean="0">
                <a:latin typeface="Courier New" pitchFamily="49" charset="0"/>
              </a:rPr>
              <a:t>2000000</a:t>
            </a:r>
            <a:r>
              <a:rPr lang="en-US" sz="2400" b="1" dirty="0">
                <a:latin typeface="Courier New" pitchFamily="49" charset="0"/>
              </a:rPr>
              <a:t>;</a:t>
            </a:r>
          </a:p>
          <a:p>
            <a:endParaRPr lang="en-US" sz="2400" b="1" dirty="0">
              <a:latin typeface="Courier New" pitchFamily="49" charset="0"/>
            </a:endParaRPr>
          </a:p>
          <a:p>
            <a:r>
              <a:rPr lang="en-US" sz="2400" b="1" dirty="0">
                <a:latin typeface="Courier New" pitchFamily="49" charset="0"/>
              </a:rPr>
              <a:t> </a:t>
            </a:r>
            <a:r>
              <a:rPr lang="en-US" sz="2400" b="1" dirty="0" smtClean="0">
                <a:latin typeface="Courier New" pitchFamily="49" charset="0"/>
              </a:rPr>
              <a:t>NAME       RANK</a:t>
            </a:r>
            <a:endParaRPr lang="en-US" sz="2400" b="1" dirty="0">
              <a:latin typeface="Courier New" pitchFamily="49" charset="0"/>
            </a:endParaRPr>
          </a:p>
          <a:p>
            <a:r>
              <a:rPr lang="en-US" sz="2400" b="1" dirty="0">
                <a:latin typeface="Courier New" pitchFamily="49" charset="0"/>
              </a:rPr>
              <a:t> ---------  --------</a:t>
            </a:r>
          </a:p>
          <a:p>
            <a:r>
              <a:rPr lang="en-US" sz="2400" b="1" dirty="0">
                <a:latin typeface="Courier New" pitchFamily="49" charset="0"/>
              </a:rPr>
              <a:t> </a:t>
            </a:r>
            <a:r>
              <a:rPr lang="en-US" sz="2400" b="1" dirty="0" smtClean="0">
                <a:latin typeface="Courier New" pitchFamily="49" charset="0"/>
              </a:rPr>
              <a:t>Mary       Lieutenant</a:t>
            </a:r>
            <a:endParaRPr lang="en-US" sz="2400" b="1" dirty="0">
              <a:latin typeface="Courier New" pitchFamily="49" charset="0"/>
            </a:endParaRPr>
          </a:p>
          <a:p>
            <a:r>
              <a:rPr lang="en-US" sz="2400" b="1" dirty="0">
                <a:latin typeface="Courier New" pitchFamily="49" charset="0"/>
              </a:rPr>
              <a:t> </a:t>
            </a:r>
            <a:r>
              <a:rPr lang="en-US" sz="2400" b="1" dirty="0" smtClean="0">
                <a:latin typeface="Courier New" pitchFamily="49" charset="0"/>
              </a:rPr>
              <a:t>Bob        Private</a:t>
            </a:r>
            <a:endParaRPr lang="en-US" sz="2800" b="1" dirty="0">
              <a:latin typeface="Courier New"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p:txBody>
          <a:bodyPr/>
          <a:lstStyle/>
          <a:p>
            <a:fld id="{88DB5D5E-DB48-4612-BF98-A9CF8C85A9FA}" type="slidenum">
              <a:rPr lang="en-US" smtClean="0"/>
              <a:pPr/>
              <a:t>32</a:t>
            </a:fld>
            <a:endParaRPr lang="en-US" smtClean="0"/>
          </a:p>
        </p:txBody>
      </p:sp>
      <p:sp>
        <p:nvSpPr>
          <p:cNvPr id="36867" name="Rectangle 2"/>
          <p:cNvSpPr>
            <a:spLocks noGrp="1" noChangeArrowheads="1"/>
          </p:cNvSpPr>
          <p:nvPr>
            <p:ph type="title"/>
          </p:nvPr>
        </p:nvSpPr>
        <p:spPr>
          <a:xfrm>
            <a:off x="2286000" y="762000"/>
            <a:ext cx="6477000" cy="1143000"/>
          </a:xfrm>
          <a:noFill/>
        </p:spPr>
        <p:txBody>
          <a:bodyPr/>
          <a:lstStyle/>
          <a:p>
            <a:pPr eaLnBrk="1" hangingPunct="1"/>
            <a:r>
              <a:rPr lang="en-US" smtClean="0"/>
              <a:t>Edgar F. Codd </a:t>
            </a:r>
            <a:r>
              <a:rPr lang="en-US" sz="2800" smtClean="0"/>
              <a:t>(1923-2003)</a:t>
            </a:r>
            <a:r>
              <a:rPr lang="en-US" smtClean="0"/>
              <a:t> </a:t>
            </a:r>
            <a:r>
              <a:rPr lang="en-US" sz="3600" i="1" smtClean="0"/>
              <a:t>Relational Data Model</a:t>
            </a:r>
          </a:p>
        </p:txBody>
      </p:sp>
      <p:sp>
        <p:nvSpPr>
          <p:cNvPr id="36868" name="Text Box 3"/>
          <p:cNvSpPr txBox="1">
            <a:spLocks noChangeArrowheads="1"/>
          </p:cNvSpPr>
          <p:nvPr/>
        </p:nvSpPr>
        <p:spPr bwMode="auto">
          <a:xfrm>
            <a:off x="7369175" y="6477000"/>
            <a:ext cx="1774825" cy="228600"/>
          </a:xfrm>
          <a:prstGeom prst="rect">
            <a:avLst/>
          </a:prstGeom>
          <a:noFill/>
          <a:ln w="9525">
            <a:noFill/>
            <a:miter lim="800000"/>
            <a:headEnd/>
            <a:tailEnd/>
          </a:ln>
        </p:spPr>
        <p:txBody>
          <a:bodyPr wrap="none">
            <a:spAutoFit/>
          </a:bodyPr>
          <a:lstStyle/>
          <a:p>
            <a:pPr algn="r"/>
            <a:r>
              <a:rPr lang="en-US" sz="900">
                <a:latin typeface="Times New Roman" pitchFamily="18" charset="0"/>
              </a:rPr>
              <a:t>image from wikipedia, June, 2006 </a:t>
            </a:r>
          </a:p>
        </p:txBody>
      </p:sp>
      <p:sp>
        <p:nvSpPr>
          <p:cNvPr id="36869" name="Rectangle 4"/>
          <p:cNvSpPr>
            <a:spLocks noGrp="1" noChangeArrowheads="1"/>
          </p:cNvSpPr>
          <p:nvPr>
            <p:ph type="body" idx="1"/>
          </p:nvPr>
        </p:nvSpPr>
        <p:spPr>
          <a:xfrm>
            <a:off x="685800" y="2743200"/>
            <a:ext cx="8001000" cy="3886200"/>
          </a:xfrm>
          <a:noFill/>
        </p:spPr>
        <p:txBody>
          <a:bodyPr/>
          <a:lstStyle/>
          <a:p>
            <a:pPr eaLnBrk="1" hangingPunct="1"/>
            <a:r>
              <a:rPr lang="en-US" dirty="0" err="1" smtClean="0"/>
              <a:t>Codd</a:t>
            </a:r>
            <a:r>
              <a:rPr lang="en-US" dirty="0" smtClean="0"/>
              <a:t> developed the relational model in the early 1970s.</a:t>
            </a:r>
          </a:p>
          <a:p>
            <a:pPr eaLnBrk="1" hangingPunct="1"/>
            <a:r>
              <a:rPr lang="en-US" dirty="0" smtClean="0"/>
              <a:t>Included features for:</a:t>
            </a:r>
          </a:p>
          <a:p>
            <a:pPr lvl="1" eaLnBrk="1" hangingPunct="1"/>
            <a:r>
              <a:rPr lang="en-US" dirty="0" smtClean="0"/>
              <a:t>Data definition</a:t>
            </a:r>
          </a:p>
          <a:p>
            <a:pPr lvl="1" eaLnBrk="1" hangingPunct="1"/>
            <a:r>
              <a:rPr lang="en-US" dirty="0" smtClean="0"/>
              <a:t>Data queries</a:t>
            </a:r>
          </a:p>
          <a:p>
            <a:pPr eaLnBrk="1" hangingPunct="1"/>
            <a:r>
              <a:rPr lang="en-US" dirty="0" smtClean="0"/>
              <a:t>Most current database systems use the relational model.</a:t>
            </a:r>
          </a:p>
        </p:txBody>
      </p:sp>
      <p:pic>
        <p:nvPicPr>
          <p:cNvPr id="36870" name="Picture 5"/>
          <p:cNvPicPr>
            <a:picLocks noChangeAspect="1" noChangeArrowheads="1"/>
          </p:cNvPicPr>
          <p:nvPr/>
        </p:nvPicPr>
        <p:blipFill>
          <a:blip r:embed="rId3" cstate="print"/>
          <a:srcRect/>
          <a:stretch>
            <a:fillRect/>
          </a:stretch>
        </p:blipFill>
        <p:spPr bwMode="auto">
          <a:xfrm>
            <a:off x="587375" y="457200"/>
            <a:ext cx="1501775"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63A5E6EA-CF06-45CD-B091-03592A65A914}" type="slidenum">
              <a:rPr lang="en-US" smtClean="0"/>
              <a:pPr/>
              <a:t>33</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Privacy</a:t>
            </a:r>
          </a:p>
        </p:txBody>
      </p:sp>
      <p:sp>
        <p:nvSpPr>
          <p:cNvPr id="37892" name="Rectangle 3"/>
          <p:cNvSpPr>
            <a:spLocks noGrp="1" noChangeArrowheads="1"/>
          </p:cNvSpPr>
          <p:nvPr>
            <p:ph type="body" idx="1"/>
          </p:nvPr>
        </p:nvSpPr>
        <p:spPr/>
        <p:txBody>
          <a:bodyPr/>
          <a:lstStyle/>
          <a:p>
            <a:pPr eaLnBrk="1" hangingPunct="1"/>
            <a:r>
              <a:rPr lang="en-US" dirty="0" smtClean="0"/>
              <a:t>Database systems allow us to build and maintain large data sets:</a:t>
            </a:r>
          </a:p>
          <a:p>
            <a:pPr lvl="1" eaLnBrk="1" hangingPunct="1"/>
            <a:r>
              <a:rPr lang="en-US" dirty="0" smtClean="0"/>
              <a:t>This can be useful for many applications.</a:t>
            </a:r>
          </a:p>
          <a:p>
            <a:pPr lvl="1" eaLnBrk="1" hangingPunct="1"/>
            <a:r>
              <a:rPr lang="en-US" dirty="0" smtClean="0"/>
              <a:t>It can also be dangerous.</a:t>
            </a:r>
          </a:p>
          <a:p>
            <a:pPr eaLnBrk="1" hangingPunct="1"/>
            <a:r>
              <a:rPr lang="en-US" dirty="0" smtClean="0"/>
              <a:t>Guidelines:</a:t>
            </a:r>
          </a:p>
          <a:p>
            <a:pPr lvl="1" eaLnBrk="1" hangingPunct="1"/>
            <a:r>
              <a:rPr lang="en-US" dirty="0" smtClean="0"/>
              <a:t>Collect only what you need to collect.</a:t>
            </a:r>
          </a:p>
          <a:p>
            <a:pPr lvl="1" eaLnBrk="1" hangingPunct="1"/>
            <a:r>
              <a:rPr lang="en-US" dirty="0" smtClean="0"/>
              <a:t>Have a clear policy on what information is collected and on how it is used.</a:t>
            </a:r>
          </a:p>
          <a:p>
            <a:pPr lvl="1" eaLnBrk="1" hangingPunct="1"/>
            <a:r>
              <a:rPr lang="en-US" dirty="0" smtClean="0"/>
              <a:t>Keep the data accurate and secure.</a:t>
            </a:r>
          </a:p>
        </p:txBody>
      </p:sp>
      <p:grpSp>
        <p:nvGrpSpPr>
          <p:cNvPr id="2" name="Group 4"/>
          <p:cNvGrpSpPr>
            <a:grpSpLocks/>
          </p:cNvGrpSpPr>
          <p:nvPr/>
        </p:nvGrpSpPr>
        <p:grpSpPr bwMode="auto">
          <a:xfrm>
            <a:off x="8229600" y="517525"/>
            <a:ext cx="825500" cy="1006475"/>
            <a:chOff x="5184" y="96"/>
            <a:chExt cx="520" cy="634"/>
          </a:xfrm>
        </p:grpSpPr>
        <p:pic>
          <p:nvPicPr>
            <p:cNvPr id="37894" name="Picture 5"/>
            <p:cNvPicPr>
              <a:picLocks noChangeAspect="1" noChangeArrowheads="1"/>
            </p:cNvPicPr>
            <p:nvPr/>
          </p:nvPicPr>
          <p:blipFill>
            <a:blip r:embed="rId3" cstate="screen"/>
            <a:srcRect/>
            <a:stretch>
              <a:fillRect/>
            </a:stretch>
          </p:blipFill>
          <p:spPr bwMode="auto">
            <a:xfrm>
              <a:off x="5318" y="96"/>
              <a:ext cx="284" cy="432"/>
            </a:xfrm>
            <a:prstGeom prst="rect">
              <a:avLst/>
            </a:prstGeom>
            <a:noFill/>
            <a:ln w="9525">
              <a:noFill/>
              <a:miter lim="800000"/>
              <a:headEnd/>
              <a:tailEnd/>
            </a:ln>
          </p:spPr>
        </p:pic>
        <p:sp>
          <p:nvSpPr>
            <p:cNvPr id="37895" name="Text Box 6"/>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Design</a:t>
            </a:r>
          </a:p>
        </p:txBody>
      </p:sp>
      <p:sp>
        <p:nvSpPr>
          <p:cNvPr id="7172" name="Rectangle 3"/>
          <p:cNvSpPr>
            <a:spLocks noGrp="1" noChangeArrowheads="1"/>
          </p:cNvSpPr>
          <p:nvPr>
            <p:ph type="body" idx="1"/>
          </p:nvPr>
        </p:nvSpPr>
        <p:spPr>
          <a:xfrm>
            <a:off x="457200" y="1600200"/>
            <a:ext cx="8458200" cy="5029200"/>
          </a:xfrm>
        </p:spPr>
        <p:txBody>
          <a:bodyPr/>
          <a:lstStyle/>
          <a:p>
            <a:pPr eaLnBrk="1" hangingPunct="1">
              <a:lnSpc>
                <a:spcPct val="90000"/>
              </a:lnSpc>
            </a:pPr>
            <a:r>
              <a:rPr lang="en-US" dirty="0" smtClean="0">
                <a:latin typeface="Arial Unicode MS" pitchFamily="34" charset="-128"/>
              </a:rPr>
              <a:t>The design includes the following classes:</a:t>
            </a:r>
          </a:p>
        </p:txBody>
      </p:sp>
      <p:pic>
        <p:nvPicPr>
          <p:cNvPr id="2" name="Picture 2"/>
          <p:cNvPicPr>
            <a:picLocks noChangeAspect="1" noChangeArrowheads="1"/>
          </p:cNvPicPr>
          <p:nvPr/>
        </p:nvPicPr>
        <p:blipFill>
          <a:blip r:embed="rId3" cstate="print"/>
          <a:srcRect/>
          <a:stretch>
            <a:fillRect/>
          </a:stretch>
        </p:blipFill>
        <p:spPr bwMode="auto">
          <a:xfrm>
            <a:off x="304800" y="2209800"/>
            <a:ext cx="8465127"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5</a:t>
            </a:fld>
            <a:endParaRPr lang="en-US"/>
          </a:p>
        </p:txBody>
      </p:sp>
      <p:sp>
        <p:nvSpPr>
          <p:cNvPr id="241666" name="Rectangle 2"/>
          <p:cNvSpPr>
            <a:spLocks noGrp="1" noChangeArrowheads="1"/>
          </p:cNvSpPr>
          <p:nvPr>
            <p:ph type="title"/>
          </p:nvPr>
        </p:nvSpPr>
        <p:spPr/>
        <p:txBody>
          <a:bodyPr/>
          <a:lstStyle/>
          <a:p>
            <a:r>
              <a:rPr lang="en-US" dirty="0" smtClean="0"/>
              <a:t>Iteration 0</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D350201E-BCA1-4DAB-8992-20D9E50FDFD0}" type="slidenum">
              <a:rPr lang="en-US" smtClean="0"/>
              <a:pPr/>
              <a:t>6</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Limitations of Hard-Coding Data</a:t>
            </a:r>
          </a:p>
        </p:txBody>
      </p:sp>
      <p:sp>
        <p:nvSpPr>
          <p:cNvPr id="24580" name="Rectangle 3"/>
          <p:cNvSpPr>
            <a:spLocks noGrp="1" noChangeArrowheads="1"/>
          </p:cNvSpPr>
          <p:nvPr>
            <p:ph type="body" idx="1"/>
          </p:nvPr>
        </p:nvSpPr>
        <p:spPr>
          <a:xfrm>
            <a:off x="457200" y="1600200"/>
            <a:ext cx="8534400" cy="4724400"/>
          </a:xfrm>
        </p:spPr>
        <p:txBody>
          <a:bodyPr/>
          <a:lstStyle/>
          <a:p>
            <a:pPr eaLnBrk="1" hangingPunct="1"/>
            <a:r>
              <a:rPr lang="en-US" dirty="0" smtClean="0"/>
              <a:t>Our initial iteration assumes that:</a:t>
            </a:r>
          </a:p>
          <a:p>
            <a:pPr lvl="1" eaLnBrk="1" hangingPunct="1"/>
            <a:r>
              <a:rPr lang="en-US" dirty="0" smtClean="0"/>
              <a:t>we can code the data directly in the program;</a:t>
            </a:r>
          </a:p>
          <a:p>
            <a:pPr lvl="1" eaLnBrk="1" hangingPunct="1"/>
            <a:r>
              <a:rPr lang="en-US" dirty="0" smtClean="0"/>
              <a:t>the data never (or rarely) changes;</a:t>
            </a:r>
          </a:p>
          <a:p>
            <a:pPr lvl="1" eaLnBrk="1" hangingPunct="1"/>
            <a:r>
              <a:rPr lang="en-US" dirty="0" smtClean="0"/>
              <a:t>people who change data know how to program.</a:t>
            </a:r>
          </a:p>
          <a:p>
            <a:pPr eaLnBrk="1" hangingPunct="1"/>
            <a:r>
              <a:rPr lang="en-US" dirty="0" smtClean="0"/>
              <a:t>This approach does not scale well to real data-based applications.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Cloud Callout 22"/>
          <p:cNvSpPr/>
          <p:nvPr/>
        </p:nvSpPr>
        <p:spPr bwMode="auto">
          <a:xfrm>
            <a:off x="6172200" y="4724400"/>
            <a:ext cx="2133600" cy="1828800"/>
          </a:xfrm>
          <a:prstGeom prst="cloudCallout">
            <a:avLst>
              <a:gd name="adj1" fmla="val -62843"/>
              <a:gd name="adj2" fmla="val -1190"/>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Cloud Callout 21"/>
          <p:cNvSpPr/>
          <p:nvPr/>
        </p:nvSpPr>
        <p:spPr bwMode="auto">
          <a:xfrm>
            <a:off x="533400" y="2667000"/>
            <a:ext cx="2133600" cy="1828800"/>
          </a:xfrm>
          <a:prstGeom prst="cloudCallout">
            <a:avLst>
              <a:gd name="adj1" fmla="val 62871"/>
              <a:gd name="adj2" fmla="val -357"/>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410" name="Slide Number Placeholder 3"/>
          <p:cNvSpPr>
            <a:spLocks noGrp="1"/>
          </p:cNvSpPr>
          <p:nvPr>
            <p:ph type="sldNum" sz="quarter" idx="10"/>
          </p:nvPr>
        </p:nvSpPr>
        <p:spPr/>
        <p:txBody>
          <a:bodyPr/>
          <a:lstStyle/>
          <a:p>
            <a:fld id="{DDC5170D-FA73-4996-942A-3F77F776FF37}" type="slidenum">
              <a:rPr lang="en-US" smtClean="0"/>
              <a:pPr/>
              <a:t>7</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Input &amp; Output Streams</a:t>
            </a:r>
          </a:p>
        </p:txBody>
      </p:sp>
      <p:sp>
        <p:nvSpPr>
          <p:cNvPr id="17412" name="Rectangle 3"/>
          <p:cNvSpPr>
            <a:spLocks noGrp="1" noChangeArrowheads="1"/>
          </p:cNvSpPr>
          <p:nvPr>
            <p:ph type="body" idx="1"/>
          </p:nvPr>
        </p:nvSpPr>
        <p:spPr>
          <a:xfrm>
            <a:off x="381000" y="1600200"/>
            <a:ext cx="8229600" cy="4724400"/>
          </a:xfrm>
        </p:spPr>
        <p:txBody>
          <a:bodyPr/>
          <a:lstStyle/>
          <a:p>
            <a:r>
              <a:rPr lang="en-US" dirty="0" smtClean="0"/>
              <a:t>Input and output in Java is accomplished using </a:t>
            </a:r>
            <a:r>
              <a:rPr lang="en-US" i="1" dirty="0" smtClean="0"/>
              <a:t>stream </a:t>
            </a:r>
            <a:r>
              <a:rPr lang="en-US" dirty="0" smtClean="0"/>
              <a:t>classes:</a:t>
            </a:r>
          </a:p>
        </p:txBody>
      </p:sp>
      <p:pic>
        <p:nvPicPr>
          <p:cNvPr id="17413" name="Picture 4" descr="bd06771_"/>
          <p:cNvPicPr>
            <a:picLocks noChangeAspect="1" noChangeArrowheads="1"/>
          </p:cNvPicPr>
          <p:nvPr/>
        </p:nvPicPr>
        <p:blipFill>
          <a:blip r:embed="rId3" cstate="print"/>
          <a:srcRect/>
          <a:stretch>
            <a:fillRect/>
          </a:stretch>
        </p:blipFill>
        <p:spPr bwMode="auto">
          <a:xfrm>
            <a:off x="1229958" y="2895599"/>
            <a:ext cx="1056042" cy="534307"/>
          </a:xfrm>
          <a:prstGeom prst="rect">
            <a:avLst/>
          </a:prstGeom>
          <a:noFill/>
          <a:ln w="9525">
            <a:noFill/>
            <a:miter lim="800000"/>
            <a:headEnd/>
            <a:tailEnd/>
          </a:ln>
        </p:spPr>
      </p:pic>
      <p:pic>
        <p:nvPicPr>
          <p:cNvPr id="17414" name="Picture 5" descr="bs00283_"/>
          <p:cNvPicPr>
            <a:picLocks noChangeAspect="1" noChangeArrowheads="1"/>
          </p:cNvPicPr>
          <p:nvPr/>
        </p:nvPicPr>
        <p:blipFill>
          <a:blip r:embed="rId4" cstate="print"/>
          <a:srcRect/>
          <a:stretch>
            <a:fillRect/>
          </a:stretch>
        </p:blipFill>
        <p:spPr bwMode="auto">
          <a:xfrm>
            <a:off x="6477000" y="2691161"/>
            <a:ext cx="1371600" cy="1549052"/>
          </a:xfrm>
          <a:prstGeom prst="rect">
            <a:avLst/>
          </a:prstGeom>
          <a:noFill/>
          <a:ln w="9525">
            <a:noFill/>
            <a:miter lim="800000"/>
            <a:headEnd/>
            <a:tailEnd/>
          </a:ln>
        </p:spPr>
      </p:pic>
      <p:sp>
        <p:nvSpPr>
          <p:cNvPr id="17416" name="Text Box 7"/>
          <p:cNvSpPr txBox="1">
            <a:spLocks noChangeArrowheads="1"/>
          </p:cNvSpPr>
          <p:nvPr/>
        </p:nvSpPr>
        <p:spPr bwMode="auto">
          <a:xfrm>
            <a:off x="6096000" y="41910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17418" name="Text Box 9"/>
          <p:cNvSpPr txBox="1">
            <a:spLocks noChangeArrowheads="1"/>
          </p:cNvSpPr>
          <p:nvPr/>
        </p:nvSpPr>
        <p:spPr bwMode="auto">
          <a:xfrm>
            <a:off x="5486400" y="5256212"/>
            <a:ext cx="1447800" cy="366713"/>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17419" name="AutoShape 10"/>
          <p:cNvSpPr>
            <a:spLocks noChangeArrowheads="1"/>
          </p:cNvSpPr>
          <p:nvPr/>
        </p:nvSpPr>
        <p:spPr bwMode="auto">
          <a:xfrm>
            <a:off x="2743200" y="2819400"/>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a:latin typeface="Times New Roman" pitchFamily="18" charset="0"/>
              </a:rPr>
              <a:t>Input </a:t>
            </a:r>
            <a:r>
              <a:rPr lang="en-US" sz="2800" dirty="0" smtClean="0">
                <a:latin typeface="Times New Roman" pitchFamily="18" charset="0"/>
              </a:rPr>
              <a:t>Stream</a:t>
            </a:r>
            <a:endParaRPr lang="en-US" sz="2800" b="1" dirty="0">
              <a:latin typeface="Times New Roman" pitchFamily="18" charset="0"/>
            </a:endParaRPr>
          </a:p>
        </p:txBody>
      </p:sp>
      <p:sp>
        <p:nvSpPr>
          <p:cNvPr id="17" name="cddrive"/>
          <p:cNvSpPr>
            <a:spLocks noEditPoints="1" noChangeArrowheads="1"/>
          </p:cNvSpPr>
          <p:nvPr/>
        </p:nvSpPr>
        <p:spPr bwMode="auto">
          <a:xfrm>
            <a:off x="838200" y="33528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8" name="Picture 5" descr="bs00283_"/>
          <p:cNvPicPr>
            <a:picLocks noChangeAspect="1" noChangeArrowheads="1"/>
          </p:cNvPicPr>
          <p:nvPr/>
        </p:nvPicPr>
        <p:blipFill>
          <a:blip r:embed="rId4" cstate="print"/>
          <a:srcRect/>
          <a:stretch>
            <a:fillRect/>
          </a:stretch>
        </p:blipFill>
        <p:spPr bwMode="auto">
          <a:xfrm>
            <a:off x="1447800" y="3429000"/>
            <a:ext cx="762000" cy="860584"/>
          </a:xfrm>
          <a:prstGeom prst="rect">
            <a:avLst/>
          </a:prstGeom>
          <a:noFill/>
          <a:ln w="9525">
            <a:noFill/>
            <a:miter lim="800000"/>
            <a:headEnd/>
            <a:tailEnd/>
          </a:ln>
        </p:spPr>
      </p:pic>
      <p:sp>
        <p:nvSpPr>
          <p:cNvPr id="21" name="AutoShape 10"/>
          <p:cNvSpPr>
            <a:spLocks noChangeArrowheads="1"/>
          </p:cNvSpPr>
          <p:nvPr/>
        </p:nvSpPr>
        <p:spPr bwMode="auto">
          <a:xfrm>
            <a:off x="2743200" y="4814887"/>
            <a:ext cx="3352800" cy="1524000"/>
          </a:xfrm>
          <a:prstGeom prst="rightArrow">
            <a:avLst>
              <a:gd name="adj1" fmla="val 70000"/>
              <a:gd name="adj2" fmla="val 26563"/>
            </a:avLst>
          </a:prstGeom>
          <a:solidFill>
            <a:srgbClr val="99CCFF"/>
          </a:solidFill>
          <a:ln w="9525">
            <a:solidFill>
              <a:schemeClr val="tx1"/>
            </a:solidFill>
            <a:miter lim="800000"/>
            <a:headEnd/>
            <a:tailEnd/>
          </a:ln>
        </p:spPr>
        <p:txBody>
          <a:bodyPr wrap="none" anchor="ctr"/>
          <a:lstStyle/>
          <a:p>
            <a:pPr algn="ctr">
              <a:spcBef>
                <a:spcPct val="50000"/>
              </a:spcBef>
            </a:pPr>
            <a:r>
              <a:rPr lang="en-US" sz="2800" dirty="0" smtClean="0">
                <a:latin typeface="Times New Roman" pitchFamily="18" charset="0"/>
              </a:rPr>
              <a:t>Output Stream</a:t>
            </a:r>
            <a:endParaRPr lang="en-US" sz="2800" b="1" dirty="0">
              <a:latin typeface="Times New Roman" pitchFamily="18" charset="0"/>
            </a:endParaRPr>
          </a:p>
        </p:txBody>
      </p:sp>
      <p:sp>
        <p:nvSpPr>
          <p:cNvPr id="25" name="cddrive"/>
          <p:cNvSpPr>
            <a:spLocks noEditPoints="1" noChangeArrowheads="1"/>
          </p:cNvSpPr>
          <p:nvPr/>
        </p:nvSpPr>
        <p:spPr bwMode="auto">
          <a:xfrm>
            <a:off x="6477000" y="5410200"/>
            <a:ext cx="609600" cy="4572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686 w 21600"/>
              <a:gd name="T9" fmla="*/ 23059 h 21600"/>
              <a:gd name="T10" fmla="*/ 21005 w 21600"/>
              <a:gd name="T11" fmla="*/ 30503 h 21600"/>
            </a:gdLst>
            <a:ahLst/>
            <a:cxnLst>
              <a:cxn ang="0">
                <a:pos x="T0" y="T1"/>
              </a:cxn>
              <a:cxn ang="0">
                <a:pos x="T2" y="T3"/>
              </a:cxn>
              <a:cxn ang="0">
                <a:pos x="T4" y="T5"/>
              </a:cxn>
              <a:cxn ang="0">
                <a:pos x="T6" y="T7"/>
              </a:cxn>
            </a:cxnLst>
            <a:rect l="T8" t="T9" r="T10" b="T11"/>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6" name="Picture 5" descr="bs00283_"/>
          <p:cNvPicPr>
            <a:picLocks noChangeAspect="1" noChangeArrowheads="1"/>
          </p:cNvPicPr>
          <p:nvPr/>
        </p:nvPicPr>
        <p:blipFill>
          <a:blip r:embed="rId4" cstate="print"/>
          <a:srcRect/>
          <a:stretch>
            <a:fillRect/>
          </a:stretch>
        </p:blipFill>
        <p:spPr bwMode="auto">
          <a:xfrm>
            <a:off x="7086600" y="5486400"/>
            <a:ext cx="762000" cy="860584"/>
          </a:xfrm>
          <a:prstGeom prst="rect">
            <a:avLst/>
          </a:prstGeom>
          <a:noFill/>
          <a:ln w="9525">
            <a:noFill/>
            <a:miter lim="800000"/>
            <a:headEnd/>
            <a:tailEnd/>
          </a:ln>
        </p:spPr>
      </p:pic>
      <p:pic>
        <p:nvPicPr>
          <p:cNvPr id="27" name="Picture 5" descr="bs00283_"/>
          <p:cNvPicPr>
            <a:picLocks noChangeAspect="1" noChangeArrowheads="1"/>
          </p:cNvPicPr>
          <p:nvPr/>
        </p:nvPicPr>
        <p:blipFill>
          <a:blip r:embed="rId4" cstate="print"/>
          <a:srcRect/>
          <a:stretch>
            <a:fillRect/>
          </a:stretch>
        </p:blipFill>
        <p:spPr bwMode="auto">
          <a:xfrm>
            <a:off x="1066800" y="4806009"/>
            <a:ext cx="1371600" cy="1549052"/>
          </a:xfrm>
          <a:prstGeom prst="rect">
            <a:avLst/>
          </a:prstGeom>
          <a:noFill/>
          <a:ln w="9525">
            <a:noFill/>
            <a:miter lim="800000"/>
            <a:headEnd/>
            <a:tailEnd/>
          </a:ln>
        </p:spPr>
      </p:pic>
      <p:sp>
        <p:nvSpPr>
          <p:cNvPr id="28" name="Text Box 7"/>
          <p:cNvSpPr txBox="1">
            <a:spLocks noChangeArrowheads="1"/>
          </p:cNvSpPr>
          <p:nvPr/>
        </p:nvSpPr>
        <p:spPr bwMode="auto">
          <a:xfrm>
            <a:off x="685800" y="6248400"/>
            <a:ext cx="2057400" cy="461665"/>
          </a:xfrm>
          <a:prstGeom prst="rect">
            <a:avLst/>
          </a:prstGeom>
          <a:noFill/>
          <a:ln w="9525">
            <a:noFill/>
            <a:miter lim="800000"/>
            <a:headEnd/>
            <a:tailEnd/>
          </a:ln>
        </p:spPr>
        <p:txBody>
          <a:bodyPr wrap="square">
            <a:spAutoFit/>
          </a:bodyPr>
          <a:lstStyle/>
          <a:p>
            <a:pPr algn="ctr">
              <a:spcBef>
                <a:spcPct val="50000"/>
              </a:spcBef>
            </a:pPr>
            <a:r>
              <a:rPr lang="en-US" sz="2400" dirty="0" smtClean="0">
                <a:latin typeface="Times New Roman" pitchFamily="18" charset="0"/>
              </a:rPr>
              <a:t>Program</a:t>
            </a:r>
            <a:endParaRPr lang="en-US" sz="2400" dirty="0">
              <a:latin typeface="Times New Roman" pitchFamily="18" charset="0"/>
            </a:endParaRPr>
          </a:p>
        </p:txBody>
      </p:sp>
      <p:sp>
        <p:nvSpPr>
          <p:cNvPr id="1026" name="monitor"/>
          <p:cNvSpPr>
            <a:spLocks noEditPoints="1" noChangeArrowheads="1"/>
          </p:cNvSpPr>
          <p:nvPr/>
        </p:nvSpPr>
        <p:spPr bwMode="auto">
          <a:xfrm>
            <a:off x="7010400" y="4952999"/>
            <a:ext cx="609601" cy="533401"/>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p:txBody>
          <a:bodyPr/>
          <a:lstStyle/>
          <a:p>
            <a:fld id="{74F31723-9BC5-4513-8ECA-0934CA23DD76}" type="slidenum">
              <a:rPr lang="en-US" smtClean="0"/>
              <a:pPr/>
              <a:t>8</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Java Streams</a:t>
            </a:r>
          </a:p>
        </p:txBody>
      </p:sp>
      <p:sp>
        <p:nvSpPr>
          <p:cNvPr id="19460" name="Rectangle 3"/>
          <p:cNvSpPr>
            <a:spLocks noGrp="1" noChangeArrowheads="1"/>
          </p:cNvSpPr>
          <p:nvPr>
            <p:ph type="body" idx="1"/>
          </p:nvPr>
        </p:nvSpPr>
        <p:spPr>
          <a:xfrm>
            <a:off x="457200" y="1600200"/>
            <a:ext cx="8534400" cy="4114800"/>
          </a:xfrm>
        </p:spPr>
        <p:txBody>
          <a:bodyPr/>
          <a:lstStyle/>
          <a:p>
            <a:pPr eaLnBrk="1" hangingPunct="1"/>
            <a:r>
              <a:rPr lang="en-US" dirty="0" smtClean="0">
                <a:latin typeface="Arial Unicode MS" pitchFamily="34" charset="-128"/>
              </a:rPr>
              <a:t>Simple I/O uses predefined streams:</a:t>
            </a:r>
          </a:p>
          <a:p>
            <a:pPr lvl="1" eaLnBrk="1" hangingPunct="1"/>
            <a:r>
              <a:rPr lang="en-US" b="1" dirty="0" err="1" smtClean="0">
                <a:latin typeface="Courier New" pitchFamily="49" charset="0"/>
              </a:rPr>
              <a:t>System.in</a:t>
            </a:r>
            <a:endParaRPr lang="en-US" sz="1200" dirty="0" smtClean="0"/>
          </a:p>
          <a:p>
            <a:pPr lvl="1" eaLnBrk="1" hangingPunct="1"/>
            <a:r>
              <a:rPr lang="en-US" b="1" dirty="0" err="1" smtClean="0">
                <a:latin typeface="Courier New" pitchFamily="49" charset="0"/>
              </a:rPr>
              <a:t>System.out</a:t>
            </a:r>
            <a:endParaRPr lang="en-US" sz="1200" dirty="0" smtClean="0"/>
          </a:p>
          <a:p>
            <a:pPr lvl="1" eaLnBrk="1" hangingPunct="1"/>
            <a:r>
              <a:rPr lang="en-US" b="1" dirty="0" smtClean="0">
                <a:latin typeface="Courier New" pitchFamily="49" charset="0"/>
              </a:rPr>
              <a:t>System.err</a:t>
            </a:r>
            <a:endParaRPr lang="en-US" sz="1200" b="1" dirty="0" smtClean="0">
              <a:latin typeface="Courier New" pitchFamily="49" charset="0"/>
            </a:endParaRPr>
          </a:p>
          <a:p>
            <a:pPr eaLnBrk="1" hangingPunct="1">
              <a:lnSpc>
                <a:spcPct val="90000"/>
              </a:lnSpc>
            </a:pPr>
            <a:r>
              <a:rPr lang="en-US" dirty="0" smtClean="0"/>
              <a:t>Create file streams using:</a:t>
            </a:r>
          </a:p>
          <a:p>
            <a:pPr lvl="1" eaLnBrk="1" hangingPunct="1">
              <a:lnSpc>
                <a:spcPct val="90000"/>
              </a:lnSpc>
            </a:pPr>
            <a:r>
              <a:rPr lang="en-US" b="1" dirty="0" smtClean="0">
                <a:latin typeface="Courier New" pitchFamily="49" charset="0"/>
              </a:rPr>
              <a:t>File</a:t>
            </a:r>
          </a:p>
          <a:p>
            <a:pPr lvl="1" eaLnBrk="1" hangingPunct="1">
              <a:lnSpc>
                <a:spcPct val="90000"/>
              </a:lnSpc>
            </a:pPr>
            <a:r>
              <a:rPr lang="en-US" b="1" dirty="0" smtClean="0">
                <a:latin typeface="Courier New" pitchFamily="49" charset="0"/>
              </a:rPr>
              <a:t>Scanner</a:t>
            </a:r>
          </a:p>
          <a:p>
            <a:pPr lvl="1" eaLnBrk="1" hangingPunct="1">
              <a:lnSpc>
                <a:spcPct val="90000"/>
              </a:lnSpc>
            </a:pPr>
            <a:r>
              <a:rPr lang="en-US" b="1" dirty="0" err="1" smtClean="0">
                <a:latin typeface="Courier New" pitchFamily="49" charset="0"/>
              </a:rPr>
              <a:t>PrintWriter</a:t>
            </a:r>
            <a:endParaRPr lang="en-US" b="1" dirty="0" smtClean="0">
              <a:latin typeface="Courier New" pitchFamily="49" charset="0"/>
            </a:endParaRPr>
          </a:p>
          <a:p>
            <a:pPr lvl="1" eaLnBrk="1" hangingPunct="1">
              <a:lnSpc>
                <a:spcPct val="90000"/>
              </a:lnSpc>
            </a:pPr>
            <a:endParaRPr lang="en-US" sz="1800" b="1" dirty="0" smtClean="0">
              <a:latin typeface="Courier New"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p:txBody>
          <a:bodyPr/>
          <a:lstStyle/>
          <a:p>
            <a:fld id="{74F31723-9BC5-4513-8ECA-0934CA23DD76}" type="slidenum">
              <a:rPr lang="en-US" smtClean="0"/>
              <a:pPr/>
              <a:t>9</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File</a:t>
            </a:r>
          </a:p>
        </p:txBody>
      </p:sp>
      <p:sp>
        <p:nvSpPr>
          <p:cNvPr id="19460" name="Rectangle 3"/>
          <p:cNvSpPr>
            <a:spLocks noGrp="1" noChangeArrowheads="1"/>
          </p:cNvSpPr>
          <p:nvPr>
            <p:ph type="body" idx="1"/>
          </p:nvPr>
        </p:nvSpPr>
        <p:spPr>
          <a:xfrm>
            <a:off x="457200" y="1600200"/>
            <a:ext cx="8534400" cy="4114800"/>
          </a:xfrm>
        </p:spPr>
        <p:txBody>
          <a:bodyPr/>
          <a:lstStyle/>
          <a:p>
            <a:pPr>
              <a:lnSpc>
                <a:spcPct val="90000"/>
              </a:lnSpc>
            </a:pPr>
            <a:r>
              <a:rPr lang="en-US" dirty="0" smtClean="0">
                <a:latin typeface="Arial Unicode MS" pitchFamily="34" charset="-128"/>
                <a:ea typeface="Arial Unicode MS" pitchFamily="34" charset="-128"/>
                <a:cs typeface="Arial Unicode MS" pitchFamily="34" charset="-128"/>
              </a:rPr>
              <a:t>The </a:t>
            </a:r>
            <a:r>
              <a:rPr lang="en-US" b="1" dirty="0" smtClean="0">
                <a:latin typeface="Courier New" pitchFamily="49" charset="0"/>
                <a:ea typeface="Arial Unicode MS" pitchFamily="34" charset="-128"/>
                <a:cs typeface="Courier New" pitchFamily="49" charset="0"/>
              </a:rPr>
              <a:t>File</a:t>
            </a:r>
            <a:r>
              <a:rPr lang="en-US" dirty="0" smtClean="0">
                <a:latin typeface="Arial Unicode MS" pitchFamily="34" charset="-128"/>
                <a:ea typeface="Arial Unicode MS" pitchFamily="34" charset="-128"/>
                <a:cs typeface="Arial Unicode MS" pitchFamily="34" charset="-128"/>
              </a:rPr>
              <a:t> class models a system-independent view of a file comprising:</a:t>
            </a:r>
          </a:p>
          <a:p>
            <a:pPr lvl="1">
              <a:lnSpc>
                <a:spcPct val="90000"/>
              </a:lnSpc>
            </a:pPr>
            <a:r>
              <a:rPr lang="en-US" dirty="0" smtClean="0">
                <a:latin typeface="Arial Unicode MS" pitchFamily="34" charset="-128"/>
                <a:ea typeface="Arial Unicode MS" pitchFamily="34" charset="-128"/>
                <a:cs typeface="Arial Unicode MS" pitchFamily="34" charset="-128"/>
              </a:rPr>
              <a:t>Filename;</a:t>
            </a:r>
          </a:p>
          <a:p>
            <a:pPr lvl="1">
              <a:lnSpc>
                <a:spcPct val="90000"/>
              </a:lnSpc>
            </a:pPr>
            <a:r>
              <a:rPr lang="en-US" dirty="0" smtClean="0">
                <a:latin typeface="Arial Unicode MS" pitchFamily="34" charset="-128"/>
                <a:ea typeface="Arial Unicode MS" pitchFamily="34" charset="-128"/>
                <a:cs typeface="Arial Unicode MS" pitchFamily="34" charset="-128"/>
              </a:rPr>
              <a:t>Directory pathname:</a:t>
            </a:r>
          </a:p>
          <a:p>
            <a:pPr lvl="2">
              <a:lnSpc>
                <a:spcPct val="90000"/>
              </a:lnSpc>
            </a:pPr>
            <a:r>
              <a:rPr lang="en-US" dirty="0" smtClean="0">
                <a:latin typeface="Arial Unicode MS" pitchFamily="34" charset="-128"/>
                <a:ea typeface="Arial Unicode MS" pitchFamily="34" charset="-128"/>
                <a:cs typeface="Arial Unicode MS" pitchFamily="34" charset="-128"/>
              </a:rPr>
              <a:t>Relative;</a:t>
            </a:r>
          </a:p>
          <a:p>
            <a:pPr lvl="2">
              <a:lnSpc>
                <a:spcPct val="90000"/>
              </a:lnSpc>
            </a:pPr>
            <a:r>
              <a:rPr lang="en-US" dirty="0" smtClean="0">
                <a:latin typeface="Arial Unicode MS" pitchFamily="34" charset="-128"/>
                <a:ea typeface="Arial Unicode MS" pitchFamily="34" charset="-128"/>
                <a:cs typeface="Arial Unicode MS" pitchFamily="34" charset="-128"/>
              </a:rPr>
              <a:t>Absolute.</a:t>
            </a:r>
          </a:p>
          <a:p>
            <a:pPr>
              <a:lnSpc>
                <a:spcPct val="90000"/>
              </a:lnSpc>
            </a:pPr>
            <a:r>
              <a:rPr lang="en-US" dirty="0" smtClean="0">
                <a:latin typeface="Arial Unicode MS" pitchFamily="34" charset="-128"/>
                <a:ea typeface="Arial Unicode MS" pitchFamily="34" charset="-128"/>
                <a:cs typeface="Arial Unicode MS" pitchFamily="34" charset="-128"/>
              </a:rPr>
              <a:t>Patterns:</a:t>
            </a:r>
          </a:p>
          <a:p>
            <a:pPr lvl="2">
              <a:lnSpc>
                <a:spcPct val="90000"/>
              </a:lnSpc>
              <a:buNone/>
            </a:pPr>
            <a:r>
              <a:rPr lang="en-US" b="1" dirty="0" smtClean="0">
                <a:latin typeface="Courier New" pitchFamily="49" charset="0"/>
              </a:rPr>
              <a:t>new File(</a:t>
            </a:r>
            <a:r>
              <a:rPr lang="en-US" b="1" i="1" u="sng" dirty="0" err="1" smtClean="0">
                <a:latin typeface="Courier New" pitchFamily="49" charset="0"/>
              </a:rPr>
              <a:t>pathAndFilenameString</a:t>
            </a:r>
            <a:r>
              <a:rPr lang="en-US" b="1" dirty="0" smtClean="0">
                <a:latin typeface="Courier New" pitchFamily="49" charset="0"/>
              </a:rPr>
              <a:t>)</a:t>
            </a:r>
          </a:p>
          <a:p>
            <a:pPr lvl="2">
              <a:lnSpc>
                <a:spcPct val="90000"/>
              </a:lnSpc>
              <a:buNone/>
            </a:pPr>
            <a:r>
              <a:rPr lang="en-US" b="1" dirty="0" smtClean="0">
                <a:latin typeface="Courier New" pitchFamily="49" charset="0"/>
              </a:rPr>
              <a:t>new File(</a:t>
            </a:r>
            <a:r>
              <a:rPr lang="en-US" b="1" i="1" u="sng" dirty="0" err="1" smtClean="0">
                <a:latin typeface="Courier New" pitchFamily="49" charset="0"/>
              </a:rPr>
              <a:t>pathnameString</a:t>
            </a:r>
            <a:r>
              <a:rPr lang="en-US" b="1" dirty="0" smtClean="0">
                <a:latin typeface="Courier New" pitchFamily="49" charset="0"/>
              </a:rPr>
              <a:t>, </a:t>
            </a:r>
            <a:r>
              <a:rPr lang="en-US" b="1" i="1" u="sng" dirty="0" err="1" smtClean="0">
                <a:latin typeface="Courier New" pitchFamily="49" charset="0"/>
              </a:rPr>
              <a:t>filenameString</a:t>
            </a:r>
            <a:r>
              <a:rPr lang="en-US" b="1" dirty="0" smtClean="0">
                <a:latin typeface="Courier New" pitchFamily="49" charset="0"/>
              </a:rPr>
              <a:t>)</a:t>
            </a:r>
          </a:p>
          <a:p>
            <a:pPr lvl="1" eaLnBrk="1" hangingPunct="1">
              <a:lnSpc>
                <a:spcPct val="90000"/>
              </a:lnSpc>
            </a:pPr>
            <a:endParaRPr lang="en-US" sz="1800" b="1" dirty="0" smtClean="0">
              <a:latin typeface="Courier New"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5160</TotalTime>
  <Words>4677</Words>
  <Application>Microsoft Macintosh PowerPoint</Application>
  <PresentationFormat>On-screen Show (4:3)</PresentationFormat>
  <Paragraphs>714</Paragraphs>
  <Slides>33</Slides>
  <Notes>33</Notes>
  <HiddenSlides>6</HiddenSlides>
  <MMClips>0</MMClips>
  <ScaleCrop>false</ScaleCrop>
  <HeadingPairs>
    <vt:vector size="6" baseType="variant">
      <vt:variant>
        <vt:lpstr>Design Template</vt:lpstr>
      </vt:variant>
      <vt:variant>
        <vt:i4>1</vt:i4>
      </vt:variant>
      <vt:variant>
        <vt:lpstr>Slide Titles</vt:lpstr>
      </vt:variant>
      <vt:variant>
        <vt:i4>33</vt:i4>
      </vt:variant>
      <vt:variant>
        <vt:lpstr>Custom Shows</vt:lpstr>
      </vt:variant>
      <vt:variant>
        <vt:i4>8</vt:i4>
      </vt:variant>
    </vt:vector>
  </HeadingPairs>
  <TitlesOfParts>
    <vt:vector size="42" baseType="lpstr">
      <vt:lpstr>blank</vt:lpstr>
      <vt:lpstr>Slide 1</vt:lpstr>
      <vt:lpstr>File Input &amp; Output</vt:lpstr>
      <vt:lpstr>Example: Analysis</vt:lpstr>
      <vt:lpstr>Example: Design</vt:lpstr>
      <vt:lpstr>Iteration 0</vt:lpstr>
      <vt:lpstr>Limitations of Hard-Coding Data</vt:lpstr>
      <vt:lpstr>Input &amp; Output Streams</vt:lpstr>
      <vt:lpstr>Java Streams</vt:lpstr>
      <vt:lpstr>File</vt:lpstr>
      <vt:lpstr>Scanner</vt:lpstr>
      <vt:lpstr>Iteration 1</vt:lpstr>
      <vt:lpstr>Example: File Input</vt:lpstr>
      <vt:lpstr>Slide 13</vt:lpstr>
      <vt:lpstr>Iteration 2</vt:lpstr>
      <vt:lpstr>Example: Record Input</vt:lpstr>
      <vt:lpstr>Example: Record Input (cont.)</vt:lpstr>
      <vt:lpstr>Slide 17</vt:lpstr>
      <vt:lpstr>Slide 18</vt:lpstr>
      <vt:lpstr>Slide 19</vt:lpstr>
      <vt:lpstr>Slide 20</vt:lpstr>
      <vt:lpstr>PrintWriter</vt:lpstr>
      <vt:lpstr>Iteration 3</vt:lpstr>
      <vt:lpstr>Example: Record Output</vt:lpstr>
      <vt:lpstr>Example: Record Output (cont.)</vt:lpstr>
      <vt:lpstr>Slide 25</vt:lpstr>
      <vt:lpstr>Buffering</vt:lpstr>
      <vt:lpstr>Java Buffering</vt:lpstr>
      <vt:lpstr>Uses for File I/O</vt:lpstr>
      <vt:lpstr>Data Management</vt:lpstr>
      <vt:lpstr>The Relational Data Model</vt:lpstr>
      <vt:lpstr>Structured Query Language</vt:lpstr>
      <vt:lpstr>Edgar F. Codd (1923-2003) Relational Data Model</vt:lpstr>
      <vt:lpstr>Privacy</vt:lpstr>
      <vt:lpstr>example</vt:lpstr>
      <vt:lpstr>streams</vt:lpstr>
      <vt:lpstr>input</vt:lpstr>
      <vt:lpstr>output</vt:lpstr>
      <vt:lpstr>buffering</vt:lpstr>
      <vt:lpstr>applications</vt:lpstr>
      <vt:lpstr>dbms</vt:lpstr>
      <vt:lpstr>privacy</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818</cp:revision>
  <cp:lastPrinted>1998-09-04T12:28:27Z</cp:lastPrinted>
  <dcterms:created xsi:type="dcterms:W3CDTF">2011-01-05T16:41:40Z</dcterms:created>
  <dcterms:modified xsi:type="dcterms:W3CDTF">2011-01-05T16:50:48Z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