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Lst>
  <p:notesMasterIdLst>
    <p:notesMasterId r:id="rId26"/>
  </p:notesMasterIdLst>
  <p:handoutMasterIdLst>
    <p:handoutMasterId r:id="rId27"/>
  </p:handoutMasterIdLst>
  <p:sldIdLst>
    <p:sldId id="301" r:id="rId2"/>
    <p:sldId id="342" r:id="rId3"/>
    <p:sldId id="343" r:id="rId4"/>
    <p:sldId id="344" r:id="rId5"/>
    <p:sldId id="302" r:id="rId6"/>
    <p:sldId id="303" r:id="rId7"/>
    <p:sldId id="308" r:id="rId8"/>
    <p:sldId id="346" r:id="rId9"/>
    <p:sldId id="353" r:id="rId10"/>
    <p:sldId id="347" r:id="rId11"/>
    <p:sldId id="355" r:id="rId12"/>
    <p:sldId id="352" r:id="rId13"/>
    <p:sldId id="348" r:id="rId14"/>
    <p:sldId id="311" r:id="rId15"/>
    <p:sldId id="312" r:id="rId16"/>
    <p:sldId id="313" r:id="rId17"/>
    <p:sldId id="314" r:id="rId18"/>
    <p:sldId id="315" r:id="rId19"/>
    <p:sldId id="349" r:id="rId20"/>
    <p:sldId id="350" r:id="rId21"/>
    <p:sldId id="351" r:id="rId22"/>
    <p:sldId id="354" r:id="rId23"/>
    <p:sldId id="330" r:id="rId24"/>
    <p:sldId id="332" r:id="rId25"/>
  </p:sldIdLst>
  <p:sldSz cx="9144000" cy="6858000" type="screen4x3"/>
  <p:notesSz cx="6997700" cy="9283700"/>
  <p:custShowLst>
    <p:custShow name="example" id="0">
      <p:sldLst>
        <p:sld r:id="rId3"/>
        <p:sld r:id="rId4"/>
      </p:sldLst>
    </p:custShow>
    <p:custShow name="arrays" id="1">
      <p:sldLst>
        <p:sld r:id="rId5"/>
        <p:sld r:id="rId6"/>
      </p:sldLst>
    </p:custShow>
    <p:custShow name="lists" id="2">
      <p:sldLst>
        <p:sld r:id="rId7"/>
        <p:sld r:id="rId8"/>
        <p:sld r:id="rId9"/>
        <p:sld r:id="rId10"/>
        <p:sld r:id="rId11"/>
        <p:sld r:id="rId13"/>
        <p:sld r:id="rId14"/>
        <p:sld r:id="rId15"/>
        <p:sld r:id="rId16"/>
        <p:sld r:id="rId17"/>
        <p:sld r:id="rId18"/>
        <p:sld r:id="rId19"/>
        <p:sld r:id="rId20"/>
        <p:sld r:id="rId21"/>
        <p:sld r:id="rId22"/>
        <p:sld r:id="rId23"/>
      </p:sldLst>
    </p:custShow>
    <p:custShow name="multidimensionalLists" id="3">
      <p:sldLst>
        <p:sld r:id="rId24"/>
        <p:sld r:id="rId25"/>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004070"/>
    <a:srgbClr val="00589A"/>
    <a:srgbClr val="F8F8F8"/>
    <a:srgbClr val="C0C0C0"/>
    <a:srgbClr val="00B3F2"/>
    <a:srgbClr val="C8C8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9110" autoAdjust="0"/>
    <p:restoredTop sz="65385" autoAdjust="0"/>
  </p:normalViewPr>
  <p:slideViewPr>
    <p:cSldViewPr>
      <p:cViewPr varScale="1">
        <p:scale>
          <a:sx n="72" d="100"/>
          <a:sy n="72" d="100"/>
        </p:scale>
        <p:origin x="-12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7905D58F-3774-4D0E-AB0C-44405F3C97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3027" y="4409758"/>
            <a:ext cx="5131647"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745C7103-E8A1-43A8-B1E8-56444E8B75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3785B8E-C4A3-45FE-B60D-BD5463548EDA}" type="slidenum">
              <a:rPr lang="en-US" smtClean="0"/>
              <a:pPr/>
              <a:t>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A3664DA-065F-40C1-B706-92CB78026CAC}" type="slidenum">
              <a:rPr lang="en-US" smtClean="0"/>
              <a:pPr/>
              <a:t>10</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11</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Here we’d like to have an arbitrary number of countries in the “list”.</a:t>
            </a:r>
          </a:p>
          <a:p>
            <a:r>
              <a:rPr lang="en-US" dirty="0" smtClean="0"/>
              <a:t>We’ll keep the same GUI controller here, but will create an arbitrarily long</a:t>
            </a:r>
            <a:r>
              <a:rPr lang="en-US" baseline="0" dirty="0" smtClean="0"/>
              <a:t> </a:t>
            </a:r>
            <a:r>
              <a:rPr lang="en-US" b="1" baseline="0" dirty="0" smtClean="0">
                <a:latin typeface="Courier New" pitchFamily="49" charset="0"/>
                <a:cs typeface="Courier New" pitchFamily="49" charset="0"/>
              </a:rPr>
              <a:t>List</a:t>
            </a:r>
            <a:r>
              <a:rPr lang="en-US" baseline="0" dirty="0" smtClean="0"/>
              <a:t> of country name </a:t>
            </a:r>
            <a:r>
              <a:rPr lang="en-US" b="1" baseline="0" dirty="0" smtClean="0">
                <a:latin typeface="Courier New" pitchFamily="49" charset="0"/>
                <a:cs typeface="Courier New" pitchFamily="49" charset="0"/>
              </a:rPr>
              <a:t>Strings</a:t>
            </a:r>
            <a:r>
              <a:rPr lang="en-US" baseline="0" dirty="0" smtClean="0"/>
              <a:t>.</a:t>
            </a:r>
          </a:p>
          <a:p>
            <a:r>
              <a:rPr lang="en-US" baseline="0" dirty="0" smtClean="0"/>
              <a:t>Upgrade the </a:t>
            </a:r>
            <a:r>
              <a:rPr lang="en-US" baseline="0" dirty="0" err="1" smtClean="0"/>
              <a:t>CountryGuessGame</a:t>
            </a:r>
            <a:r>
              <a:rPr lang="en-US" baseline="0" dirty="0" smtClean="0"/>
              <a:t> to use lists rather than arrays. The results of this programming should be as follows:</a:t>
            </a:r>
          </a:p>
          <a:p>
            <a:pPr defTabSz="930311">
              <a:buFont typeface="Arial" pitchFamily="34" charset="0"/>
              <a:buChar char="•"/>
              <a:defRPr/>
            </a:pPr>
            <a:r>
              <a:rPr lang="en-US" baseline="0" dirty="0" smtClean="0"/>
              <a:t> CountryGuessController1 should not change;</a:t>
            </a:r>
          </a:p>
          <a:p>
            <a:pPr defTabSz="930311">
              <a:buFont typeface="Arial" pitchFamily="34" charset="0"/>
              <a:buChar char="•"/>
              <a:defRPr/>
            </a:pPr>
            <a:r>
              <a:rPr lang="en-US" baseline="0" dirty="0" smtClean="0"/>
              <a:t> </a:t>
            </a:r>
            <a:r>
              <a:rPr lang="en-US" baseline="0" dirty="0" err="1" smtClean="0"/>
              <a:t>CountryGuessGame</a:t>
            </a:r>
            <a:r>
              <a:rPr lang="en-US" baseline="0" dirty="0" smtClean="0"/>
              <a:t> should end up looking like CountryGuessGame1 (with </a:t>
            </a:r>
            <a:r>
              <a:rPr lang="en-US" baseline="0" smtClean="0"/>
              <a:t>a list </a:t>
            </a:r>
            <a:r>
              <a:rPr lang="en-US" baseline="0" dirty="0" smtClean="0"/>
              <a:t>of 2 solutions). </a:t>
            </a:r>
          </a:p>
          <a:p>
            <a:endParaRPr lang="en-US" baseline="0" dirty="0" smtClean="0"/>
          </a:p>
          <a:p>
            <a:pPr>
              <a:buFont typeface="Arial" pitchFamily="34" charset="0"/>
              <a:buChar char="•"/>
            </a:pPr>
            <a:endParaRPr lang="en-US" baseline="0" dirty="0" smtClean="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02CB573-1644-46B4-AF8A-9D9DF95E22D9}" type="slidenum">
              <a:rPr lang="en-US" smtClean="0"/>
              <a:pPr/>
              <a:t>12</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US" dirty="0" smtClean="0"/>
              <a:t>This example compares the syntax side-by-side.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13</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Here, we’d like to add</a:t>
            </a:r>
            <a:r>
              <a:rPr lang="en-US" baseline="0" dirty="0" smtClean="0"/>
              <a:t> the continent as a hint.</a:t>
            </a:r>
            <a:endParaRPr lang="en-US" dirty="0" smtClean="0"/>
          </a:p>
          <a:p>
            <a:r>
              <a:rPr lang="en-US" dirty="0" smtClean="0"/>
              <a:t>We’ll keep the same GUI controller again, but will fill the </a:t>
            </a:r>
            <a:r>
              <a:rPr lang="en-US" dirty="0" err="1" smtClean="0"/>
              <a:t>arraylist</a:t>
            </a:r>
            <a:r>
              <a:rPr lang="en-US" dirty="0" smtClean="0"/>
              <a:t> with Country</a:t>
            </a:r>
            <a:r>
              <a:rPr lang="en-US" baseline="0" dirty="0" smtClean="0"/>
              <a:t> objects rather than just strings. Start with just 2 countries again, and then add </a:t>
            </a:r>
            <a:r>
              <a:rPr lang="en-US" baseline="0" dirty="0" err="1" smtClean="0"/>
              <a:t>loadCountries</a:t>
            </a:r>
            <a:r>
              <a:rPr lang="en-US" baseline="0" dirty="0" smtClean="0"/>
              <a:t>(). See CountryGuessGame2.</a:t>
            </a:r>
          </a:p>
          <a:p>
            <a:pPr>
              <a:buFont typeface="Arial" pitchFamily="34" charset="0"/>
              <a:buChar char="•"/>
            </a:pPr>
            <a:endParaRPr lang="en-US" baseline="0" dirty="0" smtClean="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888020A-659B-4C5B-BA5E-61A63CF3D025}" type="slidenum">
              <a:rPr lang="en-US" smtClean="0"/>
              <a:pPr/>
              <a:t>14</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888020A-659B-4C5B-BA5E-61A63CF3D025}" type="slidenum">
              <a:rPr lang="en-US" smtClean="0"/>
              <a:pPr/>
              <a:t>15</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888020A-659B-4C5B-BA5E-61A63CF3D025}" type="slidenum">
              <a:rPr lang="en-US" smtClean="0"/>
              <a:pPr/>
              <a:t>16</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r>
              <a:rPr lang="en-US" baseline="0" dirty="0" smtClean="0"/>
              <a:t>See the demo code on this one. Note:</a:t>
            </a:r>
          </a:p>
          <a:p>
            <a:pPr>
              <a:buFont typeface="Arial" pitchFamily="34" charset="0"/>
              <a:buChar char="•"/>
            </a:pPr>
            <a:r>
              <a:rPr lang="en-US" baseline="0" dirty="0" smtClean="0"/>
              <a:t> There are 3 “levels” of copying for 3-level referenced structures like this.</a:t>
            </a:r>
          </a:p>
          <a:p>
            <a:pPr>
              <a:buFont typeface="Arial" pitchFamily="34" charset="0"/>
              <a:buChar char="•"/>
            </a:pPr>
            <a:r>
              <a:rPr lang="en-US" baseline="0" dirty="0" smtClean="0"/>
              <a:t> clone() returns an Object that must be explicitly cast.</a:t>
            </a:r>
          </a:p>
          <a:p>
            <a:pPr>
              <a:buFont typeface="Arial" pitchFamily="34" charset="0"/>
              <a:buChar char="•"/>
            </a:pPr>
            <a:r>
              <a:rPr lang="en-US" baseline="0" dirty="0" smtClean="0"/>
              <a:t> </a:t>
            </a:r>
            <a:r>
              <a:rPr lang="en-US" baseline="0" dirty="0" err="1" smtClean="0"/>
              <a:t>deepCopy</a:t>
            </a:r>
            <a:r>
              <a:rPr lang="en-US" baseline="0" dirty="0" smtClean="0"/>
              <a:t>() must copy the country</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888020A-659B-4C5B-BA5E-61A63CF3D025}" type="slidenum">
              <a:rPr lang="en-US" smtClean="0"/>
              <a:pPr/>
              <a:t>17</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baseline="0"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52D5AAD-5E61-4BF8-AA00-964E6DC4CCEB}" type="slidenum">
              <a:rPr lang="en-US" smtClean="0"/>
              <a:pPr/>
              <a:t>18</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i="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19</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2</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t>The hint could be text or</a:t>
            </a:r>
            <a:r>
              <a:rPr lang="en-US" baseline="0" dirty="0" smtClean="0"/>
              <a:t> an image (or both?).</a:t>
            </a:r>
          </a:p>
          <a:p>
            <a:endParaRPr lang="en-US" dirty="0" smtClean="0"/>
          </a:p>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20</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21</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18A696D5-EC0E-4C1A-AB13-869D0E199CBC}" type="slidenum">
              <a:rPr lang="en-US" smtClean="0"/>
              <a:pPr/>
              <a:t>23</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r>
              <a:rPr lang="en-US" dirty="0" smtClean="0"/>
              <a:t>I</a:t>
            </a:r>
            <a:r>
              <a:rPr lang="en-US" baseline="0" dirty="0" smtClean="0"/>
              <a:t> built a grid implementation of </a:t>
            </a:r>
            <a:r>
              <a:rPr lang="en-US" baseline="0" dirty="0" err="1" smtClean="0"/>
              <a:t>iSudoku</a:t>
            </a:r>
            <a:r>
              <a:rPr lang="en-US" baseline="0" dirty="0" smtClean="0"/>
              <a:t> and found that it work 2-3 times slower than the array version. Use arrays if you can fix the size by declaration time.</a:t>
            </a:r>
          </a:p>
          <a:p>
            <a:r>
              <a:rPr lang="en-US" baseline="0" dirty="0" smtClean="0"/>
              <a:t>The images lab uses something closer to this, providing an </a:t>
            </a:r>
            <a:r>
              <a:rPr lang="en-US" baseline="0" dirty="0" err="1" smtClean="0"/>
              <a:t>image.get</a:t>
            </a:r>
            <a:r>
              <a:rPr lang="en-US" baseline="0" dirty="0" smtClean="0"/>
              <a:t>(</a:t>
            </a:r>
            <a:r>
              <a:rPr lang="en-US" baseline="0" dirty="0" err="1" smtClean="0"/>
              <a:t>x,y</a:t>
            </a:r>
            <a:r>
              <a:rPr lang="en-US" baseline="0" dirty="0" smtClean="0"/>
              <a:t>) that implemented on top of a Java raster image (we won’t get into the details of this representation – we’ll just use it).</a:t>
            </a:r>
          </a:p>
          <a:p>
            <a:endParaRPr lang="en-US" baseline="0" dirty="0" smtClean="0"/>
          </a:p>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Implement</a:t>
            </a:r>
            <a:r>
              <a:rPr lang="en-US" baseline="0" dirty="0" smtClean="0"/>
              <a:t> this structure as an example.  Use it to compute a </a:t>
            </a:r>
            <a:r>
              <a:rPr lang="en-US" baseline="0" dirty="0" err="1" smtClean="0"/>
              <a:t>Flesch</a:t>
            </a:r>
            <a:r>
              <a:rPr lang="en-US" baseline="0" dirty="0" smtClean="0"/>
              <a:t> score of some text. This example pertains to next week’s focus on I/O as well.  Include the use of the </a:t>
            </a:r>
            <a:r>
              <a:rPr lang="en-US" baseline="0" dirty="0" err="1" smtClean="0"/>
              <a:t>StringTokenizer</a:t>
            </a:r>
            <a:r>
              <a:rPr lang="en-US" baseline="0" dirty="0" smtClean="0"/>
              <a:t> in this example. Explain the interpretation of the multiplicity markers on these associations.</a:t>
            </a:r>
            <a:endParaRPr lang="en-US" dirty="0" smtClean="0"/>
          </a:p>
          <a:p>
            <a:r>
              <a:rPr lang="en-US" dirty="0" smtClean="0"/>
              <a:t>Here, a text</a:t>
            </a:r>
            <a:r>
              <a:rPr lang="en-US" baseline="0" dirty="0" smtClean="0"/>
              <a:t> is made up of paragraphs (</a:t>
            </a:r>
            <a:r>
              <a:rPr lang="en-US" baseline="0" dirty="0" err="1" smtClean="0"/>
              <a:t>ArrayList</a:t>
            </a:r>
            <a:r>
              <a:rPr lang="en-US" baseline="0" dirty="0" smtClean="0"/>
              <a:t>&lt;Paragraph&gt;), a paragraph of sentences (</a:t>
            </a:r>
            <a:r>
              <a:rPr lang="en-US" baseline="0" dirty="0" err="1" smtClean="0"/>
              <a:t>ArrayList</a:t>
            </a:r>
            <a:r>
              <a:rPr lang="en-US" baseline="0" dirty="0" smtClean="0"/>
              <a:t>&lt;Sentence&gt;), etc.  </a:t>
            </a:r>
            <a:r>
              <a:rPr lang="en-US" baseline="0" dirty="0" err="1" smtClean="0"/>
              <a:t>ArrayLists</a:t>
            </a:r>
            <a:r>
              <a:rPr lang="en-US" baseline="0" dirty="0" smtClean="0"/>
              <a:t> allow us to have varying numbers of words in each sentence, varying numbers of sentences in each paragraph, etc, thus making “jagged” structures. Note the use of quantifiers on the UML association links. Draw a picture of the underlying data if that would help.</a:t>
            </a:r>
          </a:p>
          <a:p>
            <a:r>
              <a:rPr lang="en-US" baseline="0" dirty="0" smtClean="0"/>
              <a:t>You’ll build such a structure in lab #11.</a:t>
            </a:r>
            <a:endParaRPr lang="en-US" dirty="0"/>
          </a:p>
        </p:txBody>
      </p:sp>
      <p:sp>
        <p:nvSpPr>
          <p:cNvPr id="4" name="Slide Number Placeholder 3"/>
          <p:cNvSpPr>
            <a:spLocks noGrp="1"/>
          </p:cNvSpPr>
          <p:nvPr>
            <p:ph type="sldNum" sz="quarter" idx="10"/>
          </p:nvPr>
        </p:nvSpPr>
        <p:spPr/>
        <p:txBody>
          <a:bodyPr/>
          <a:lstStyle/>
          <a:p>
            <a:pPr>
              <a:defRPr/>
            </a:pPr>
            <a:fld id="{D1A607CA-2357-45AD-952F-54243184D48B}"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defTabSz="930219"/>
            <a:r>
              <a:rPr lang="en-US" dirty="0" smtClean="0"/>
              <a:t>As a preliminary design,</a:t>
            </a:r>
            <a:r>
              <a:rPr lang="en-US" baseline="0" dirty="0" smtClean="0"/>
              <a:t> we can start with just the country name, which probably doesn’t require a separate Country class. </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4</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defTabSz="930311">
              <a:defRPr/>
            </a:pPr>
            <a:r>
              <a:rPr lang="en-US" dirty="0" smtClean="0"/>
              <a:t>We’ll start wit</a:t>
            </a:r>
            <a:r>
              <a:rPr lang="en-US" baseline="0" dirty="0" smtClean="0"/>
              <a:t>h a simple GUI controller and a game class that keeps a single country name as the answer. This doesn’t require lists. Then make it an array of country names, with random choices. </a:t>
            </a:r>
          </a:p>
          <a:p>
            <a:pPr defTabSz="930311">
              <a:defRPr/>
            </a:pPr>
            <a:r>
              <a:rPr lang="en-US" baseline="0" dirty="0" smtClean="0"/>
              <a:t>See CountryGuessController0 (with the guess logic in </a:t>
            </a:r>
            <a:r>
              <a:rPr lang="en-US" baseline="0" dirty="0" err="1" smtClean="0"/>
              <a:t>actionPerformed</a:t>
            </a:r>
            <a:r>
              <a:rPr lang="en-US" baseline="0" dirty="0" smtClean="0"/>
              <a:t>() replaced with  a simple game with one hard-coded country name) and create (or simply show) </a:t>
            </a:r>
            <a:r>
              <a:rPr lang="en-US" baseline="0" dirty="0" err="1" smtClean="0"/>
              <a:t>CountryGuessGame</a:t>
            </a:r>
            <a:r>
              <a:rPr lang="en-US" baseline="0" dirty="0" smtClean="0"/>
              <a:t> class by hand that has an array of country name strings. The results of this programming should be as follows:</a:t>
            </a:r>
          </a:p>
          <a:p>
            <a:pPr defTabSz="930311">
              <a:buFont typeface="Arial" pitchFamily="34" charset="0"/>
              <a:buChar char="•"/>
              <a:defRPr/>
            </a:pPr>
            <a:r>
              <a:rPr lang="en-US" baseline="0" dirty="0" smtClean="0"/>
              <a:t> CountryGuessController0 should end up looking like ContryGuessController1 (change reference to CountryGuessGame0);</a:t>
            </a:r>
          </a:p>
          <a:p>
            <a:pPr defTabSz="930311">
              <a:buFont typeface="Arial" pitchFamily="34" charset="0"/>
              <a:buChar char="•"/>
              <a:defRPr/>
            </a:pPr>
            <a:r>
              <a:rPr lang="en-US" baseline="0" dirty="0" smtClean="0"/>
              <a:t> </a:t>
            </a:r>
            <a:r>
              <a:rPr lang="en-US" baseline="0" dirty="0" err="1" smtClean="0"/>
              <a:t>CountryGuessGame</a:t>
            </a:r>
            <a:r>
              <a:rPr lang="en-US" baseline="0" dirty="0" smtClean="0"/>
              <a:t> should end up looking like CountryGuessGame0 (with arrays). </a:t>
            </a:r>
          </a:p>
          <a:p>
            <a:endParaRPr lang="en-US" baseline="0"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02CB573-1644-46B4-AF8A-9D9DF95E22D9}" type="slidenum">
              <a:rPr lang="en-US" smtClean="0"/>
              <a:pPr/>
              <a:t>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US" dirty="0" smtClean="0"/>
              <a:t>Mostly, we’ll worry</a:t>
            </a:r>
            <a:r>
              <a:rPr lang="en-US" baseline="0" dirty="0" smtClean="0"/>
              <a:t> about</a:t>
            </a:r>
            <a:r>
              <a:rPr lang="en-US" dirty="0" smtClean="0"/>
              <a:t> the first limitation – fixed size.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94C9CA5-8602-49AB-8C1C-BB45DC8E111F}" type="slidenum">
              <a:rPr lang="en-US" smtClean="0"/>
              <a:pPr/>
              <a:t>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defTabSz="930311">
              <a:defRPr/>
            </a:pPr>
            <a:r>
              <a:rPr lang="en-US" dirty="0" smtClean="0"/>
              <a:t>For our example, we would like to support a list of country</a:t>
            </a:r>
            <a:r>
              <a:rPr lang="en-US" baseline="0" dirty="0" smtClean="0"/>
              <a:t> names</a:t>
            </a:r>
            <a:r>
              <a:rPr lang="en-US" dirty="0" smtClean="0"/>
              <a:t> of arbitrary length.</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A3664DA-065F-40C1-B706-92CB78026CAC}" type="slidenum">
              <a:rPr lang="en-US" smtClean="0"/>
              <a:pPr/>
              <a:t>7</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r>
              <a:rPr lang="en-US" dirty="0" smtClean="0"/>
              <a:t>References only, collections of objects of primitive types (e.g., </a:t>
            </a:r>
            <a:r>
              <a:rPr lang="en-US" dirty="0" err="1" smtClean="0"/>
              <a:t>int</a:t>
            </a:r>
            <a:r>
              <a:rPr lang="en-US" dirty="0" smtClean="0"/>
              <a:t>) must use the wrapper classes (e.g., Integer).</a:t>
            </a:r>
          </a:p>
          <a:p>
            <a:r>
              <a:rPr lang="en-US" dirty="0" smtClean="0"/>
              <a:t>There are</a:t>
            </a:r>
            <a:r>
              <a:rPr lang="en-US" baseline="0" dirty="0" smtClean="0"/>
              <a:t> other List&lt;E&gt; classes, but we’ll focus on this one here.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A3664DA-065F-40C1-B706-92CB78026CAC}" type="slidenum">
              <a:rPr lang="en-US" smtClean="0"/>
              <a:pPr/>
              <a:t>8</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A3664DA-065F-40C1-B706-92CB78026CAC}" type="slidenum">
              <a:rPr lang="en-US" smtClean="0"/>
              <a:pPr/>
              <a:t>9</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09E4DD9-A2E4-467D-8F17-6236A8491A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C18AE-201B-47EB-A501-0F800DB1AB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BF478BB-943A-47D6-98C5-2780FEF02E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3B0671-EDD1-4604-BE6C-9632C75592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208D256-697A-4B6F-A203-6854F0DF68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9D0CFB8-AE37-49F0-BACC-C543107960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FA2C9A-4148-42D0-B5EE-45753C2AC5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7BE369A-A742-49D3-B6B5-EEA0E80F4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F12F14-E017-4EB6-9212-C05C5DEE7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40F4F78-3630-45F7-8CF2-C906D6825A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8790" name="Rectangle 6"/>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18798"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99" name="Rectangle 1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8802" name="Rectangle 18"/>
          <p:cNvSpPr>
            <a:spLocks noChangeArrowheads="1"/>
          </p:cNvSpPr>
          <p:nvPr/>
        </p:nvSpPr>
        <p:spPr bwMode="auto">
          <a:xfrm>
            <a:off x="7239000" y="66294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a:t>
            </a:r>
            <a:r>
              <a:rPr lang="en-US" sz="900" dirty="0" smtClean="0">
                <a:latin typeface="Arial Unicode MS" pitchFamily="34" charset="-128"/>
              </a:rPr>
              <a:t>Calvin</a:t>
            </a:r>
            <a:r>
              <a:rPr lang="en-US" sz="900" baseline="0" dirty="0" smtClean="0">
                <a:latin typeface="Arial Unicode MS" pitchFamily="34" charset="-128"/>
              </a:rPr>
              <a:t> College</a:t>
            </a:r>
            <a:r>
              <a:rPr lang="en-US" sz="900" dirty="0" smtClean="0">
                <a:latin typeface="Arial Unicode MS" pitchFamily="34" charset="-128"/>
              </a:rPr>
              <a:t>, 2009</a:t>
            </a:r>
            <a:endParaRPr lang="en-US" sz="900" dirty="0">
              <a:latin typeface="Arial Unicode MS" pitchFamily="34" charset="-128"/>
            </a:endParaRPr>
          </a:p>
        </p:txBody>
      </p:sp>
      <p:sp>
        <p:nvSpPr>
          <p:cNvPr id="118787" name="Rectangle 3"/>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D44B6B40-2A27-4D7A-A5B0-FB7E522CEB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p:txBody>
          <a:bodyPr/>
          <a:lstStyle/>
          <a:p>
            <a:fld id="{8AE5E8BA-1746-416C-86CC-945A46C57DBF}" type="slidenum">
              <a:rPr lang="en-US" smtClean="0"/>
              <a:pPr/>
              <a:t>1</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Lists</a:t>
            </a:r>
          </a:p>
        </p:txBody>
      </p:sp>
      <p:sp>
        <p:nvSpPr>
          <p:cNvPr id="5124" name="Rectangle 3"/>
          <p:cNvSpPr>
            <a:spLocks noGrp="1" noChangeArrowheads="1"/>
          </p:cNvSpPr>
          <p:nvPr>
            <p:ph type="body" idx="1"/>
          </p:nvPr>
        </p:nvSpPr>
        <p:spPr/>
        <p:txBody>
          <a:bodyPr/>
          <a:lstStyle/>
          <a:p>
            <a:pPr eaLnBrk="1" hangingPunct="1"/>
            <a:r>
              <a:rPr lang="en-US" dirty="0" smtClean="0">
                <a:hlinkClick r:id="" action="ppaction://customshow?id=0&amp;return=true"/>
              </a:rPr>
              <a:t>Example</a:t>
            </a:r>
            <a:endParaRPr lang="en-US" dirty="0" smtClean="0"/>
          </a:p>
          <a:p>
            <a:pPr eaLnBrk="1" hangingPunct="1"/>
            <a:r>
              <a:rPr lang="en-US" dirty="0" smtClean="0"/>
              <a:t>Multiple-Value Data Structures: </a:t>
            </a:r>
          </a:p>
          <a:p>
            <a:pPr lvl="1"/>
            <a:r>
              <a:rPr lang="en-US" dirty="0" smtClean="0">
                <a:hlinkClick r:id="" action="ppaction://customshow?id=1&amp;return=true"/>
              </a:rPr>
              <a:t>Arrays</a:t>
            </a:r>
            <a:endParaRPr lang="en-US" dirty="0" smtClean="0"/>
          </a:p>
          <a:p>
            <a:pPr lvl="1"/>
            <a:r>
              <a:rPr lang="en-US" dirty="0" smtClean="0">
                <a:hlinkClick r:id="" action="ppaction://customshow?id=2&amp;return=true"/>
              </a:rPr>
              <a:t>Lists</a:t>
            </a:r>
            <a:endParaRPr lang="en-US" dirty="0" smtClean="0"/>
          </a:p>
          <a:p>
            <a:pPr eaLnBrk="1" hangingPunct="1"/>
            <a:r>
              <a:rPr lang="en-US" dirty="0" smtClean="0">
                <a:hlinkClick r:id="" action="ppaction://customshow?id=3&amp;return=true"/>
              </a:rPr>
              <a:t>Multi-Dimensional Lists</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77DB8E4E-A132-42BD-87C5-FFD4E70EF06A}" type="slidenum">
              <a:rPr lang="en-US" smtClean="0"/>
              <a:pPr/>
              <a:t>10</a:t>
            </a:fld>
            <a:endParaRPr lang="en-US" smtClean="0"/>
          </a:p>
        </p:txBody>
      </p:sp>
      <p:sp>
        <p:nvSpPr>
          <p:cNvPr id="37891" name="Rectangle 2"/>
          <p:cNvSpPr>
            <a:spLocks noGrp="1" noChangeArrowheads="1"/>
          </p:cNvSpPr>
          <p:nvPr>
            <p:ph type="title"/>
          </p:nvPr>
        </p:nvSpPr>
        <p:spPr/>
        <p:txBody>
          <a:bodyPr/>
          <a:lstStyle/>
          <a:p>
            <a:pPr eaLnBrk="1" hangingPunct="1"/>
            <a:r>
              <a:rPr lang="en-US" dirty="0" err="1" smtClean="0"/>
              <a:t>ArrayLists</a:t>
            </a:r>
            <a:r>
              <a:rPr lang="en-US" dirty="0" smtClean="0"/>
              <a:t>: Memory Allocation</a:t>
            </a:r>
          </a:p>
        </p:txBody>
      </p:sp>
      <p:sp>
        <p:nvSpPr>
          <p:cNvPr id="37892" name="Rectangle 3"/>
          <p:cNvSpPr>
            <a:spLocks noGrp="1" noChangeArrowheads="1"/>
          </p:cNvSpPr>
          <p:nvPr>
            <p:ph type="body" idx="1"/>
          </p:nvPr>
        </p:nvSpPr>
        <p:spPr>
          <a:xfrm>
            <a:off x="152400" y="1600200"/>
            <a:ext cx="8991600" cy="4724400"/>
          </a:xfrm>
        </p:spPr>
        <p:txBody>
          <a:bodyPr/>
          <a:lstStyle/>
          <a:p>
            <a:pPr eaLnBrk="1" hangingPunct="1">
              <a:buFontTx/>
              <a:buChar char=" "/>
            </a:pPr>
            <a:r>
              <a:rPr lang="en-US" dirty="0" err="1" smtClean="0"/>
              <a:t>ArrayLists</a:t>
            </a:r>
            <a:r>
              <a:rPr lang="en-US" dirty="0" smtClean="0"/>
              <a:t> allocate memory automatically.</a:t>
            </a:r>
          </a:p>
        </p:txBody>
      </p:sp>
      <p:sp>
        <p:nvSpPr>
          <p:cNvPr id="37893" name="Text Box 4"/>
          <p:cNvSpPr txBox="1">
            <a:spLocks noChangeArrowheads="1"/>
          </p:cNvSpPr>
          <p:nvPr/>
        </p:nvSpPr>
        <p:spPr bwMode="auto">
          <a:xfrm>
            <a:off x="666750" y="2286000"/>
            <a:ext cx="8324850" cy="2776145"/>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a:t>
            </a:r>
            <a:r>
              <a:rPr lang="en-US" sz="2000" b="1" i="1" u="sng" dirty="0" err="1" smtClean="0">
                <a:latin typeface="Courier New" pitchFamily="49" charset="0"/>
              </a:rPr>
              <a:t>aType</a:t>
            </a:r>
            <a:r>
              <a:rPr lang="en-US" sz="2000" b="1" dirty="0" smtClean="0">
                <a:latin typeface="Courier New" pitchFamily="49" charset="0"/>
              </a:rPr>
              <a:t>&gt; </a:t>
            </a:r>
            <a:r>
              <a:rPr lang="en-US" sz="2000" b="1" i="1" u="sng" dirty="0" err="1" smtClean="0">
                <a:latin typeface="Courier New" pitchFamily="49" charset="0"/>
              </a:rPr>
              <a:t>aList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a:t>
            </a:r>
            <a:r>
              <a:rPr lang="en-US" sz="2000" b="1" i="1" u="sng" dirty="0" err="1" smtClean="0">
                <a:latin typeface="Courier New" pitchFamily="49" charset="0"/>
              </a:rPr>
              <a:t>aType</a:t>
            </a:r>
            <a:r>
              <a:rPr lang="en-US" sz="2000" b="1" dirty="0" smtClean="0">
                <a:latin typeface="Courier New" pitchFamily="49" charset="0"/>
              </a:rPr>
              <a:t>&gt;();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err="1" smtClean="0">
                <a:latin typeface="Courier New" pitchFamily="49" charset="0"/>
              </a:rPr>
              <a:t>aTypeObject</a:t>
            </a:r>
            <a:r>
              <a:rPr lang="en-US" sz="2000" b="1" dirty="0" smtClean="0">
                <a:latin typeface="Courier New" pitchFamily="49" charset="0"/>
              </a:rPr>
              <a:t>);</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i="1" u="sng" dirty="0" err="1" smtClean="0">
                <a:latin typeface="Courier New" pitchFamily="49" charset="0"/>
              </a:rPr>
              <a:t>aList</a:t>
            </a:r>
            <a:r>
              <a:rPr lang="en-US" sz="2000" b="1" dirty="0" err="1" smtClean="0">
                <a:latin typeface="Courier New" pitchFamily="49" charset="0"/>
              </a:rPr>
              <a:t>.get</a:t>
            </a:r>
            <a:r>
              <a:rPr lang="en-US" sz="2000" b="1" dirty="0" smtClean="0">
                <a:latin typeface="Courier New" pitchFamily="49" charset="0"/>
              </a:rPr>
              <a:t>(</a:t>
            </a:r>
            <a:r>
              <a:rPr lang="en-US" sz="2000" b="1" i="1" u="sng" dirty="0" err="1" smtClean="0">
                <a:latin typeface="Courier New" pitchFamily="49" charset="0"/>
              </a:rPr>
              <a:t>arrayIndex</a:t>
            </a:r>
            <a:r>
              <a:rPr lang="en-US" sz="2000" b="1" dirty="0" smtClean="0">
                <a:latin typeface="Courier New" pitchFamily="49" charset="0"/>
              </a:rPr>
              <a: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smtClean="0">
                <a:latin typeface="Courier New" pitchFamily="49" charset="0"/>
              </a:rPr>
              <a:t>a2ndTypeObject</a:t>
            </a:r>
            <a:r>
              <a:rPr lang="en-US" sz="2000" b="1" dirty="0" smtClean="0">
                <a:latin typeface="Courier New" pitchFamily="49" charset="0"/>
              </a:rPr>
              <a:t>);</a:t>
            </a:r>
          </a:p>
          <a:p>
            <a:pPr>
              <a:spcBef>
                <a:spcPct val="20000"/>
              </a:spcBef>
            </a:pPr>
            <a:r>
              <a:rPr lang="en-US" sz="1200" b="1" dirty="0" smtClean="0">
                <a:latin typeface="Courier New" pitchFamily="49" charset="0"/>
              </a:rPr>
              <a: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smtClean="0">
                <a:latin typeface="Courier New" pitchFamily="49" charset="0"/>
              </a:rPr>
              <a:t>anM+1stTypeObject</a:t>
            </a:r>
            <a:r>
              <a:rPr lang="en-US" sz="2000" b="1" dirty="0" smtClean="0">
                <a:latin typeface="Courier New" pitchFamily="49" charset="0"/>
              </a:rPr>
              <a:t>);</a:t>
            </a:r>
          </a:p>
          <a:p>
            <a:pPr>
              <a:spcBef>
                <a:spcPct val="20000"/>
              </a:spcBef>
            </a:pPr>
            <a:endParaRPr lang="en-US" sz="2000" b="1" dirty="0" smtClean="0">
              <a:latin typeface="Courier New" pitchFamily="49" charset="0"/>
            </a:endParaRPr>
          </a:p>
          <a:p>
            <a:endParaRPr lang="en-US" sz="2000" b="1" dirty="0">
              <a:latin typeface="Courier New" pitchFamily="49" charset="0"/>
            </a:endParaRPr>
          </a:p>
        </p:txBody>
      </p:sp>
      <p:sp>
        <p:nvSpPr>
          <p:cNvPr id="37894" name="Text Box 5"/>
          <p:cNvSpPr txBox="1">
            <a:spLocks noChangeArrowheads="1"/>
          </p:cNvSpPr>
          <p:nvPr/>
        </p:nvSpPr>
        <p:spPr bwMode="auto">
          <a:xfrm>
            <a:off x="533400" y="4662487"/>
            <a:ext cx="1600200" cy="366713"/>
          </a:xfrm>
          <a:prstGeom prst="rect">
            <a:avLst/>
          </a:prstGeom>
          <a:noFill/>
          <a:ln w="9525">
            <a:noFill/>
            <a:miter lim="800000"/>
            <a:headEnd/>
            <a:tailEnd/>
          </a:ln>
        </p:spPr>
        <p:txBody>
          <a:bodyPr>
            <a:spAutoFit/>
          </a:bodyPr>
          <a:lstStyle/>
          <a:p>
            <a:pPr algn="ctr" eaLnBrk="1" hangingPunct="1">
              <a:spcBef>
                <a:spcPct val="50000"/>
              </a:spcBef>
            </a:pPr>
            <a:r>
              <a:rPr lang="en-US" b="1" i="1" u="sng" dirty="0" err="1" smtClean="0">
                <a:latin typeface="Courier New" pitchFamily="49" charset="0"/>
              </a:rPr>
              <a:t>aList</a:t>
            </a:r>
            <a:endParaRPr lang="en-US" b="1" i="1" u="sng" dirty="0">
              <a:latin typeface="Courier New" pitchFamily="49" charset="0"/>
            </a:endParaRPr>
          </a:p>
        </p:txBody>
      </p:sp>
      <p:sp>
        <p:nvSpPr>
          <p:cNvPr id="37895" name="Rectangle 6"/>
          <p:cNvSpPr>
            <a:spLocks noChangeArrowheads="1"/>
          </p:cNvSpPr>
          <p:nvPr/>
        </p:nvSpPr>
        <p:spPr bwMode="auto">
          <a:xfrm>
            <a:off x="990600" y="5105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6" name="Rectangle 7"/>
          <p:cNvSpPr>
            <a:spLocks noChangeArrowheads="1"/>
          </p:cNvSpPr>
          <p:nvPr/>
        </p:nvSpPr>
        <p:spPr bwMode="auto">
          <a:xfrm>
            <a:off x="2286000" y="47244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7" name="Text Box 8"/>
          <p:cNvSpPr txBox="1">
            <a:spLocks noChangeArrowheads="1"/>
          </p:cNvSpPr>
          <p:nvPr/>
        </p:nvSpPr>
        <p:spPr bwMode="auto">
          <a:xfrm>
            <a:off x="2514600" y="4648200"/>
            <a:ext cx="2743200" cy="396875"/>
          </a:xfrm>
          <a:prstGeom prst="rect">
            <a:avLst/>
          </a:prstGeom>
          <a:noFill/>
          <a:ln w="9525">
            <a:noFill/>
            <a:miter lim="800000"/>
            <a:headEnd/>
            <a:tailEnd/>
          </a:ln>
        </p:spPr>
        <p:txBody>
          <a:bodyPr>
            <a:spAutoFit/>
          </a:bodyPr>
          <a:lstStyle/>
          <a:p>
            <a:pPr algn="ctr" eaLnBrk="1" hangingPunct="1">
              <a:spcBef>
                <a:spcPct val="50000"/>
              </a:spcBef>
            </a:pPr>
            <a:r>
              <a:rPr lang="en-US" b="1" dirty="0">
                <a:latin typeface="Courier New" pitchFamily="49" charset="0"/>
              </a:rPr>
              <a:t>size</a:t>
            </a:r>
            <a:r>
              <a:rPr lang="en-US" sz="2000" dirty="0">
                <a:latin typeface="Times New Roman" pitchFamily="18" charset="0"/>
              </a:rPr>
              <a:t>                 </a:t>
            </a:r>
            <a:r>
              <a:rPr lang="en-US" b="1" dirty="0">
                <a:latin typeface="Courier New" pitchFamily="49" charset="0"/>
              </a:rPr>
              <a:t>array</a:t>
            </a:r>
          </a:p>
        </p:txBody>
      </p:sp>
      <p:sp>
        <p:nvSpPr>
          <p:cNvPr id="37898" name="Text Box 9"/>
          <p:cNvSpPr txBox="1">
            <a:spLocks noChangeArrowheads="1"/>
          </p:cNvSpPr>
          <p:nvPr/>
        </p:nvSpPr>
        <p:spPr bwMode="auto">
          <a:xfrm>
            <a:off x="2667000" y="5105400"/>
            <a:ext cx="762000" cy="461665"/>
          </a:xfrm>
          <a:prstGeom prst="rect">
            <a:avLst/>
          </a:prstGeom>
          <a:solidFill>
            <a:schemeClr val="accent1"/>
          </a:solidFill>
          <a:ln w="9525">
            <a:solidFill>
              <a:schemeClr val="tx1"/>
            </a:solidFill>
            <a:miter lim="800000"/>
            <a:headEnd/>
            <a:tailEnd/>
          </a:ln>
        </p:spPr>
        <p:txBody>
          <a:bodyPr wrap="square">
            <a:spAutoFit/>
          </a:bodyPr>
          <a:lstStyle/>
          <a:p>
            <a:pPr algn="ctr" eaLnBrk="1" hangingPunct="1">
              <a:spcBef>
                <a:spcPct val="50000"/>
              </a:spcBef>
            </a:pPr>
            <a:r>
              <a:rPr lang="en-US" sz="2400" dirty="0" smtClean="0">
                <a:latin typeface="Times New Roman" pitchFamily="18" charset="0"/>
              </a:rPr>
              <a:t>m+1</a:t>
            </a:r>
            <a:endParaRPr lang="en-US" sz="2400" dirty="0">
              <a:latin typeface="Times New Roman" pitchFamily="18" charset="0"/>
            </a:endParaRPr>
          </a:p>
        </p:txBody>
      </p:sp>
      <p:sp>
        <p:nvSpPr>
          <p:cNvPr id="37899" name="Text Box 10"/>
          <p:cNvSpPr txBox="1">
            <a:spLocks noChangeArrowheads="1"/>
          </p:cNvSpPr>
          <p:nvPr/>
        </p:nvSpPr>
        <p:spPr bwMode="auto">
          <a:xfrm>
            <a:off x="43434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900" name="Line 11"/>
          <p:cNvSpPr>
            <a:spLocks noChangeShapeType="1"/>
          </p:cNvSpPr>
          <p:nvPr/>
        </p:nvSpPr>
        <p:spPr bwMode="auto">
          <a:xfrm>
            <a:off x="1295400" y="53340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7902" name="Line 14"/>
          <p:cNvSpPr>
            <a:spLocks noChangeShapeType="1"/>
          </p:cNvSpPr>
          <p:nvPr/>
        </p:nvSpPr>
        <p:spPr bwMode="auto">
          <a:xfrm>
            <a:off x="6324600" y="5257800"/>
            <a:ext cx="0" cy="304800"/>
          </a:xfrm>
          <a:prstGeom prst="line">
            <a:avLst/>
          </a:prstGeom>
          <a:noFill/>
          <a:ln w="9525">
            <a:solidFill>
              <a:schemeClr val="tx1"/>
            </a:solidFill>
            <a:round/>
            <a:headEnd/>
            <a:tailEnd/>
          </a:ln>
        </p:spPr>
        <p:txBody>
          <a:bodyPr/>
          <a:lstStyle/>
          <a:p>
            <a:endParaRPr lang="en-US"/>
          </a:p>
        </p:txBody>
      </p:sp>
      <p:sp>
        <p:nvSpPr>
          <p:cNvPr id="37903" name="Line 15"/>
          <p:cNvSpPr>
            <a:spLocks noChangeShapeType="1"/>
          </p:cNvSpPr>
          <p:nvPr/>
        </p:nvSpPr>
        <p:spPr bwMode="auto">
          <a:xfrm>
            <a:off x="6400800" y="5334000"/>
            <a:ext cx="0" cy="152400"/>
          </a:xfrm>
          <a:prstGeom prst="line">
            <a:avLst/>
          </a:prstGeom>
          <a:noFill/>
          <a:ln w="9525">
            <a:solidFill>
              <a:schemeClr val="tx1"/>
            </a:solidFill>
            <a:round/>
            <a:headEnd/>
            <a:tailEnd/>
          </a:ln>
        </p:spPr>
        <p:txBody>
          <a:bodyPr/>
          <a:lstStyle/>
          <a:p>
            <a:endParaRPr lang="en-US"/>
          </a:p>
        </p:txBody>
      </p:sp>
      <p:sp>
        <p:nvSpPr>
          <p:cNvPr id="17" name="Text Box 19"/>
          <p:cNvSpPr txBox="1">
            <a:spLocks noChangeArrowheads="1"/>
          </p:cNvSpPr>
          <p:nvPr/>
        </p:nvSpPr>
        <p:spPr bwMode="auto">
          <a:xfrm>
            <a:off x="3276600" y="5994400"/>
            <a:ext cx="2057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err="1" smtClean="0">
                <a:latin typeface="Courier New" pitchFamily="49" charset="0"/>
              </a:rPr>
              <a:t>aTypeObject</a:t>
            </a:r>
            <a:endParaRPr lang="en-US" b="1" i="1" u="sng" dirty="0">
              <a:latin typeface="Courier New" pitchFamily="49" charset="0"/>
            </a:endParaRPr>
          </a:p>
        </p:txBody>
      </p:sp>
      <p:sp>
        <p:nvSpPr>
          <p:cNvPr id="18" name="Rectangle 22"/>
          <p:cNvSpPr>
            <a:spLocks noChangeArrowheads="1"/>
          </p:cNvSpPr>
          <p:nvPr/>
        </p:nvSpPr>
        <p:spPr bwMode="auto">
          <a:xfrm>
            <a:off x="5867400" y="5181600"/>
            <a:ext cx="27432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 name="Line 23"/>
          <p:cNvSpPr>
            <a:spLocks noChangeShapeType="1"/>
          </p:cNvSpPr>
          <p:nvPr/>
        </p:nvSpPr>
        <p:spPr bwMode="auto">
          <a:xfrm>
            <a:off x="6324600" y="5181600"/>
            <a:ext cx="0" cy="381000"/>
          </a:xfrm>
          <a:prstGeom prst="line">
            <a:avLst/>
          </a:prstGeom>
          <a:noFill/>
          <a:ln w="9525">
            <a:solidFill>
              <a:schemeClr val="tx1"/>
            </a:solidFill>
            <a:round/>
            <a:headEnd/>
            <a:tailEnd/>
          </a:ln>
        </p:spPr>
        <p:txBody>
          <a:bodyPr wrap="none"/>
          <a:lstStyle/>
          <a:p>
            <a:endParaRPr lang="en-US"/>
          </a:p>
        </p:txBody>
      </p:sp>
      <p:sp>
        <p:nvSpPr>
          <p:cNvPr id="20" name="Line 24"/>
          <p:cNvSpPr>
            <a:spLocks noChangeShapeType="1"/>
          </p:cNvSpPr>
          <p:nvPr/>
        </p:nvSpPr>
        <p:spPr bwMode="auto">
          <a:xfrm>
            <a:off x="6781800" y="5181600"/>
            <a:ext cx="0" cy="381000"/>
          </a:xfrm>
          <a:prstGeom prst="line">
            <a:avLst/>
          </a:prstGeom>
          <a:noFill/>
          <a:ln w="9525">
            <a:solidFill>
              <a:schemeClr val="tx1"/>
            </a:solidFill>
            <a:round/>
            <a:headEnd/>
            <a:tailEnd/>
          </a:ln>
        </p:spPr>
        <p:txBody>
          <a:bodyPr wrap="none"/>
          <a:lstStyle/>
          <a:p>
            <a:endParaRPr lang="en-US"/>
          </a:p>
        </p:txBody>
      </p:sp>
      <p:sp>
        <p:nvSpPr>
          <p:cNvPr id="21" name="Line 25"/>
          <p:cNvSpPr>
            <a:spLocks noChangeShapeType="1"/>
          </p:cNvSpPr>
          <p:nvPr/>
        </p:nvSpPr>
        <p:spPr bwMode="auto">
          <a:xfrm>
            <a:off x="8229600" y="5181600"/>
            <a:ext cx="0" cy="381000"/>
          </a:xfrm>
          <a:prstGeom prst="line">
            <a:avLst/>
          </a:prstGeom>
          <a:noFill/>
          <a:ln w="9525">
            <a:solidFill>
              <a:schemeClr val="tx1"/>
            </a:solidFill>
            <a:round/>
            <a:headEnd/>
            <a:tailEnd/>
          </a:ln>
        </p:spPr>
        <p:txBody>
          <a:bodyPr wrap="none"/>
          <a:lstStyle/>
          <a:p>
            <a:endParaRPr lang="en-US"/>
          </a:p>
        </p:txBody>
      </p:sp>
      <p:sp>
        <p:nvSpPr>
          <p:cNvPr id="22" name="Line 26"/>
          <p:cNvSpPr>
            <a:spLocks noChangeShapeType="1"/>
          </p:cNvSpPr>
          <p:nvPr/>
        </p:nvSpPr>
        <p:spPr bwMode="auto">
          <a:xfrm>
            <a:off x="7315200" y="5181600"/>
            <a:ext cx="0" cy="381000"/>
          </a:xfrm>
          <a:prstGeom prst="line">
            <a:avLst/>
          </a:prstGeom>
          <a:noFill/>
          <a:ln w="9525">
            <a:solidFill>
              <a:schemeClr val="tx1"/>
            </a:solidFill>
            <a:round/>
            <a:headEnd/>
            <a:tailEnd/>
          </a:ln>
        </p:spPr>
        <p:txBody>
          <a:bodyPr wrap="none"/>
          <a:lstStyle/>
          <a:p>
            <a:endParaRPr lang="en-US"/>
          </a:p>
        </p:txBody>
      </p:sp>
      <p:sp>
        <p:nvSpPr>
          <p:cNvPr id="23" name="Line 27"/>
          <p:cNvSpPr>
            <a:spLocks noChangeShapeType="1"/>
          </p:cNvSpPr>
          <p:nvPr/>
        </p:nvSpPr>
        <p:spPr bwMode="auto">
          <a:xfrm>
            <a:off x="7772400" y="5181600"/>
            <a:ext cx="0" cy="381000"/>
          </a:xfrm>
          <a:prstGeom prst="line">
            <a:avLst/>
          </a:prstGeom>
          <a:noFill/>
          <a:ln w="9525">
            <a:solidFill>
              <a:schemeClr val="tx1"/>
            </a:solidFill>
            <a:round/>
            <a:headEnd/>
            <a:tailEnd/>
          </a:ln>
        </p:spPr>
        <p:txBody>
          <a:bodyPr wrap="none"/>
          <a:lstStyle/>
          <a:p>
            <a:endParaRPr lang="en-US"/>
          </a:p>
        </p:txBody>
      </p:sp>
      <p:sp>
        <p:nvSpPr>
          <p:cNvPr id="24" name="Line 20"/>
          <p:cNvSpPr>
            <a:spLocks noChangeShapeType="1"/>
          </p:cNvSpPr>
          <p:nvPr/>
        </p:nvSpPr>
        <p:spPr bwMode="auto">
          <a:xfrm flipH="1">
            <a:off x="5334000" y="5384800"/>
            <a:ext cx="762000" cy="685800"/>
          </a:xfrm>
          <a:prstGeom prst="line">
            <a:avLst/>
          </a:prstGeom>
          <a:noFill/>
          <a:ln w="28575">
            <a:solidFill>
              <a:schemeClr val="tx1"/>
            </a:solidFill>
            <a:round/>
            <a:headEnd type="oval" w="med" len="med"/>
            <a:tailEnd type="stealth" w="lg" len="lg"/>
          </a:ln>
        </p:spPr>
        <p:txBody>
          <a:bodyPr/>
          <a:lstStyle/>
          <a:p>
            <a:endParaRPr lang="en-US"/>
          </a:p>
        </p:txBody>
      </p:sp>
      <p:sp>
        <p:nvSpPr>
          <p:cNvPr id="37901" name="Line 13"/>
          <p:cNvSpPr>
            <a:spLocks noChangeShapeType="1"/>
          </p:cNvSpPr>
          <p:nvPr/>
        </p:nvSpPr>
        <p:spPr bwMode="auto">
          <a:xfrm>
            <a:off x="4724400" y="5334000"/>
            <a:ext cx="1143000" cy="0"/>
          </a:xfrm>
          <a:prstGeom prst="line">
            <a:avLst/>
          </a:prstGeom>
          <a:noFill/>
          <a:ln w="28575">
            <a:solidFill>
              <a:schemeClr val="tx1"/>
            </a:solidFill>
            <a:round/>
            <a:headEnd type="oval" w="med" len="med"/>
            <a:tailEnd type="stealth" w="lg" len="lg"/>
          </a:ln>
        </p:spPr>
        <p:txBody>
          <a:bodyPr/>
          <a:lstStyle/>
          <a:p>
            <a:endParaRPr lang="en-US"/>
          </a:p>
        </p:txBody>
      </p:sp>
      <p:sp>
        <p:nvSpPr>
          <p:cNvPr id="25" name="Text Box 11"/>
          <p:cNvSpPr txBox="1">
            <a:spLocks noChangeArrowheads="1"/>
          </p:cNvSpPr>
          <p:nvPr/>
        </p:nvSpPr>
        <p:spPr bwMode="auto">
          <a:xfrm>
            <a:off x="5867400" y="4784725"/>
            <a:ext cx="2971800" cy="396875"/>
          </a:xfrm>
          <a:prstGeom prst="rect">
            <a:avLst/>
          </a:prstGeom>
          <a:noFill/>
          <a:ln w="9525">
            <a:noFill/>
            <a:miter lim="800000"/>
            <a:headEnd/>
            <a:tailEnd/>
          </a:ln>
        </p:spPr>
        <p:txBody>
          <a:bodyPr>
            <a:spAutoFit/>
          </a:bodyPr>
          <a:lstStyle/>
          <a:p>
            <a:pPr eaLnBrk="1" hangingPunct="1">
              <a:spcBef>
                <a:spcPct val="50000"/>
              </a:spcBef>
            </a:pPr>
            <a:r>
              <a:rPr lang="en-US" sz="2000" dirty="0">
                <a:latin typeface="Times New Roman" pitchFamily="18" charset="0"/>
              </a:rPr>
              <a:t>[0] </a:t>
            </a:r>
            <a:r>
              <a:rPr lang="en-US" sz="2000" dirty="0" smtClean="0">
                <a:latin typeface="Times New Roman" pitchFamily="18" charset="0"/>
              </a:rPr>
              <a:t> </a:t>
            </a:r>
            <a:r>
              <a:rPr lang="en-US" sz="2000" dirty="0">
                <a:latin typeface="Times New Roman" pitchFamily="18" charset="0"/>
              </a:rPr>
              <a:t>[1]  … </a:t>
            </a:r>
            <a:r>
              <a:rPr lang="en-US" sz="2000" dirty="0" smtClean="0">
                <a:latin typeface="Times New Roman" pitchFamily="18" charset="0"/>
              </a:rPr>
              <a:t> </a:t>
            </a:r>
            <a:r>
              <a:rPr lang="en-US" sz="2000" dirty="0">
                <a:latin typeface="Times New Roman" pitchFamily="18" charset="0"/>
              </a:rPr>
              <a:t>[m-1][m] …</a:t>
            </a:r>
          </a:p>
        </p:txBody>
      </p:sp>
      <p:sp>
        <p:nvSpPr>
          <p:cNvPr id="26" name="Text Box 19"/>
          <p:cNvSpPr txBox="1">
            <a:spLocks noChangeArrowheads="1"/>
          </p:cNvSpPr>
          <p:nvPr/>
        </p:nvSpPr>
        <p:spPr bwMode="auto">
          <a:xfrm>
            <a:off x="4419600" y="6172200"/>
            <a:ext cx="2057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smtClean="0">
                <a:latin typeface="Courier New" pitchFamily="49" charset="0"/>
              </a:rPr>
              <a:t>a2ndTypeObject</a:t>
            </a:r>
            <a:endParaRPr lang="en-US" b="1" i="1" u="sng" dirty="0">
              <a:latin typeface="Courier New" pitchFamily="49" charset="0"/>
            </a:endParaRPr>
          </a:p>
        </p:txBody>
      </p:sp>
      <p:sp>
        <p:nvSpPr>
          <p:cNvPr id="27" name="Line 20"/>
          <p:cNvSpPr>
            <a:spLocks noChangeShapeType="1"/>
          </p:cNvSpPr>
          <p:nvPr/>
        </p:nvSpPr>
        <p:spPr bwMode="auto">
          <a:xfrm flipH="1">
            <a:off x="6019800" y="5384800"/>
            <a:ext cx="533400" cy="787400"/>
          </a:xfrm>
          <a:prstGeom prst="line">
            <a:avLst/>
          </a:prstGeom>
          <a:noFill/>
          <a:ln w="28575">
            <a:solidFill>
              <a:schemeClr val="tx1"/>
            </a:solidFill>
            <a:round/>
            <a:headEnd type="oval" w="med" len="med"/>
            <a:tailEnd type="stealth" w="lg" len="lg"/>
          </a:ln>
        </p:spPr>
        <p:txBody>
          <a:bodyPr/>
          <a:lstStyle/>
          <a:p>
            <a:endParaRPr lang="en-US"/>
          </a:p>
        </p:txBody>
      </p:sp>
      <p:sp>
        <p:nvSpPr>
          <p:cNvPr id="28" name="Text Box 19"/>
          <p:cNvSpPr txBox="1">
            <a:spLocks noChangeArrowheads="1"/>
          </p:cNvSpPr>
          <p:nvPr/>
        </p:nvSpPr>
        <p:spPr bwMode="auto">
          <a:xfrm>
            <a:off x="6629400" y="6172200"/>
            <a:ext cx="2438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smtClean="0">
                <a:latin typeface="Courier New" pitchFamily="49" charset="0"/>
              </a:rPr>
              <a:t>anM+1stTypeObject</a:t>
            </a:r>
            <a:endParaRPr lang="en-US" b="1" i="1" u="sng" dirty="0">
              <a:latin typeface="Courier New" pitchFamily="49" charset="0"/>
            </a:endParaRPr>
          </a:p>
        </p:txBody>
      </p:sp>
      <p:sp>
        <p:nvSpPr>
          <p:cNvPr id="29" name="Line 20"/>
          <p:cNvSpPr>
            <a:spLocks noChangeShapeType="1"/>
          </p:cNvSpPr>
          <p:nvPr/>
        </p:nvSpPr>
        <p:spPr bwMode="auto">
          <a:xfrm flipH="1">
            <a:off x="8001000" y="5384800"/>
            <a:ext cx="0" cy="787400"/>
          </a:xfrm>
          <a:prstGeom prst="line">
            <a:avLst/>
          </a:prstGeom>
          <a:noFill/>
          <a:ln w="28575">
            <a:solidFill>
              <a:schemeClr val="tx1"/>
            </a:solidFill>
            <a:round/>
            <a:headEnd type="oval" w="med" len="med"/>
            <a:tailEnd type="stealth" w="lg" len="lg"/>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11</a:t>
            </a:fld>
            <a:endParaRPr lang="en-US"/>
          </a:p>
        </p:txBody>
      </p:sp>
      <p:sp>
        <p:nvSpPr>
          <p:cNvPr id="241666" name="Rectangle 2"/>
          <p:cNvSpPr>
            <a:spLocks noGrp="1" noChangeArrowheads="1"/>
          </p:cNvSpPr>
          <p:nvPr>
            <p:ph type="title"/>
          </p:nvPr>
        </p:nvSpPr>
        <p:spPr/>
        <p:txBody>
          <a:bodyPr/>
          <a:lstStyle/>
          <a:p>
            <a:r>
              <a:rPr lang="en-US" dirty="0" smtClean="0"/>
              <a:t>Iteration 1</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D350201E-BCA1-4DAB-8992-20D9E50FDFD0}" type="slidenum">
              <a:rPr lang="en-US" smtClean="0"/>
              <a:pPr/>
              <a:t>12</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Array &amp; Lists Syntax</a:t>
            </a:r>
          </a:p>
        </p:txBody>
      </p:sp>
      <p:sp>
        <p:nvSpPr>
          <p:cNvPr id="6" name="Text Box 4"/>
          <p:cNvSpPr txBox="1">
            <a:spLocks noChangeArrowheads="1"/>
          </p:cNvSpPr>
          <p:nvPr/>
        </p:nvSpPr>
        <p:spPr bwMode="auto">
          <a:xfrm>
            <a:off x="457200" y="1601450"/>
            <a:ext cx="7315200" cy="2185214"/>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String[] </a:t>
            </a:r>
            <a:r>
              <a:rPr lang="en-US" sz="2000" b="1" dirty="0" err="1" smtClean="0">
                <a:latin typeface="Courier New" pitchFamily="49" charset="0"/>
              </a:rPr>
              <a:t>myCountries</a:t>
            </a:r>
            <a:r>
              <a:rPr lang="en-US" sz="2000" b="1" dirty="0" smtClean="0">
                <a:latin typeface="Courier New" pitchFamily="49" charset="0"/>
              </a:rPr>
              <a:t> = new String[2];</a:t>
            </a:r>
          </a:p>
          <a:p>
            <a:pPr>
              <a:spcBef>
                <a:spcPct val="20000"/>
              </a:spcBef>
            </a:pPr>
            <a:r>
              <a:rPr lang="en-US" sz="2000" b="1" dirty="0" err="1" smtClean="0">
                <a:latin typeface="Courier New" pitchFamily="49" charset="0"/>
              </a:rPr>
              <a:t>myCountries</a:t>
            </a:r>
            <a:r>
              <a:rPr lang="en-US" sz="2000" b="1" dirty="0" smtClean="0">
                <a:latin typeface="Courier New" pitchFamily="49" charset="0"/>
              </a:rPr>
              <a:t>[0] = "Honduras";</a:t>
            </a:r>
          </a:p>
          <a:p>
            <a:pPr>
              <a:spcBef>
                <a:spcPct val="20000"/>
              </a:spcBef>
            </a:pPr>
            <a:r>
              <a:rPr lang="en-US" sz="2000" b="1" dirty="0" err="1" smtClean="0">
                <a:latin typeface="Courier New" pitchFamily="49" charset="0"/>
              </a:rPr>
              <a:t>myCountries</a:t>
            </a:r>
            <a:r>
              <a:rPr lang="en-US" sz="2000" b="1" dirty="0" smtClean="0">
                <a:latin typeface="Courier New" pitchFamily="49" charset="0"/>
              </a:rPr>
              <a:t>[1] = "Panama";</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dirty="0" err="1" smtClean="0">
                <a:latin typeface="Courier New" pitchFamily="49" charset="0"/>
              </a:rPr>
              <a:t>myCountriesArray.length</a:t>
            </a:r>
            <a:r>
              <a:rPr lang="en-US" sz="2000" b="1" dirty="0" smtClean="0">
                <a:latin typeface="Courier New" pitchFamily="49" charset="0"/>
              </a:rPr>
              <a:t>);</a:t>
            </a:r>
          </a:p>
          <a:p>
            <a:r>
              <a:rPr lang="en-US" sz="2000" b="1" dirty="0" err="1" smtClean="0">
                <a:latin typeface="Courier New" pitchFamily="49" charset="0"/>
              </a:rPr>
              <a:t>System.out.println</a:t>
            </a:r>
            <a:r>
              <a:rPr lang="en-US" sz="2000" b="1" dirty="0" smtClean="0">
                <a:latin typeface="Courier New" pitchFamily="49" charset="0"/>
              </a:rPr>
              <a:t>(</a:t>
            </a:r>
            <a:r>
              <a:rPr lang="en-US" sz="2000" b="1" dirty="0" err="1" smtClean="0">
                <a:latin typeface="Courier New" pitchFamily="49" charset="0"/>
              </a:rPr>
              <a:t>myCountriesArray</a:t>
            </a:r>
            <a:r>
              <a:rPr lang="en-US" sz="2000" b="1" dirty="0" smtClean="0">
                <a:latin typeface="Courier New" pitchFamily="49" charset="0"/>
              </a:rPr>
              <a:t>[0]);</a:t>
            </a:r>
          </a:p>
          <a:p>
            <a:endParaRPr lang="en-US" sz="2000" b="1" dirty="0">
              <a:latin typeface="Courier New" pitchFamily="49" charset="0"/>
            </a:endParaRPr>
          </a:p>
        </p:txBody>
      </p:sp>
      <p:sp>
        <p:nvSpPr>
          <p:cNvPr id="7" name="Text Box 4"/>
          <p:cNvSpPr txBox="1">
            <a:spLocks noChangeArrowheads="1"/>
          </p:cNvSpPr>
          <p:nvPr/>
        </p:nvSpPr>
        <p:spPr bwMode="auto">
          <a:xfrm>
            <a:off x="457200" y="3849231"/>
            <a:ext cx="8686800" cy="2616101"/>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List&lt;String&gt; </a:t>
            </a:r>
            <a:r>
              <a:rPr lang="en-US" sz="2000" b="1" dirty="0" err="1" smtClean="0">
                <a:latin typeface="Courier New" pitchFamily="49" charset="0"/>
              </a:rPr>
              <a:t>myCountriesList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&lt;String&gt;();</a:t>
            </a:r>
          </a:p>
          <a:p>
            <a:pPr>
              <a:spcBef>
                <a:spcPct val="20000"/>
              </a:spcBef>
            </a:pPr>
            <a:r>
              <a:rPr lang="en-US" sz="2000" b="1" dirty="0" err="1" smtClean="0">
                <a:latin typeface="Courier New" pitchFamily="49" charset="0"/>
              </a:rPr>
              <a:t>myCountriesList.add</a:t>
            </a:r>
            <a:r>
              <a:rPr lang="en-US" sz="2000" b="1" dirty="0" smtClean="0">
                <a:latin typeface="Courier New" pitchFamily="49" charset="0"/>
              </a:rPr>
              <a:t>("Honduras");</a:t>
            </a:r>
          </a:p>
          <a:p>
            <a:pPr>
              <a:spcBef>
                <a:spcPct val="20000"/>
              </a:spcBef>
            </a:pPr>
            <a:r>
              <a:rPr lang="en-US" sz="2000" b="1" dirty="0" err="1" smtClean="0">
                <a:latin typeface="Courier New" pitchFamily="49" charset="0"/>
              </a:rPr>
              <a:t>myCountriesList.add</a:t>
            </a:r>
            <a:r>
              <a:rPr lang="en-US" sz="2000" b="1" dirty="0" smtClean="0">
                <a:latin typeface="Courier New" pitchFamily="49" charset="0"/>
              </a:rPr>
              <a:t>("Panama");</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dirty="0" err="1" smtClean="0">
                <a:latin typeface="Courier New" pitchFamily="49" charset="0"/>
              </a:rPr>
              <a:t>myCountriesList.size</a:t>
            </a:r>
            <a:r>
              <a:rPr lang="en-US" sz="2000" b="1" dirty="0" smtClean="0">
                <a:latin typeface="Courier New" pitchFamily="49" charset="0"/>
              </a:rPr>
              <a:t>());</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dirty="0" err="1" smtClean="0">
                <a:latin typeface="Courier New" pitchFamily="49" charset="0"/>
              </a:rPr>
              <a:t>myCountriesList.get</a:t>
            </a:r>
            <a:r>
              <a:rPr lang="en-US" sz="2000" b="1" dirty="0" smtClean="0">
                <a:latin typeface="Courier New" pitchFamily="49" charset="0"/>
              </a:rPr>
              <a:t>(0));</a:t>
            </a:r>
          </a:p>
          <a:p>
            <a:pPr>
              <a:spcBef>
                <a:spcPct val="20000"/>
              </a:spcBef>
            </a:pPr>
            <a:endParaRPr lang="en-US" sz="2000" b="1" dirty="0" smtClean="0">
              <a:latin typeface="Courier New" pitchFamily="49" charset="0"/>
            </a:endParaRPr>
          </a:p>
          <a:p>
            <a:pPr>
              <a:spcBef>
                <a:spcPct val="20000"/>
              </a:spcBef>
            </a:pPr>
            <a:endParaRPr lang="en-US" sz="2000" b="1" dirty="0">
              <a:latin typeface="Courier New" pitchFamily="49" charset="0"/>
            </a:endParaRPr>
          </a:p>
        </p:txBody>
      </p:sp>
      <p:sp>
        <p:nvSpPr>
          <p:cNvPr id="8" name="Line 4"/>
          <p:cNvSpPr>
            <a:spLocks noChangeShapeType="1"/>
          </p:cNvSpPr>
          <p:nvPr/>
        </p:nvSpPr>
        <p:spPr bwMode="auto">
          <a:xfrm>
            <a:off x="304800" y="3581400"/>
            <a:ext cx="74676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13</a:t>
            </a:fld>
            <a:endParaRPr lang="en-US"/>
          </a:p>
        </p:txBody>
      </p:sp>
      <p:sp>
        <p:nvSpPr>
          <p:cNvPr id="241666" name="Rectangle 2"/>
          <p:cNvSpPr>
            <a:spLocks noGrp="1" noChangeArrowheads="1"/>
          </p:cNvSpPr>
          <p:nvPr>
            <p:ph type="title"/>
          </p:nvPr>
        </p:nvSpPr>
        <p:spPr/>
        <p:txBody>
          <a:bodyPr/>
          <a:lstStyle/>
          <a:p>
            <a:r>
              <a:rPr lang="en-US" dirty="0" smtClean="0"/>
              <a:t>Iteration 2</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352800" y="2209800"/>
            <a:ext cx="5783580"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8A93B875-2B47-4733-A6D4-EC12D630378D}" type="slidenum">
              <a:rPr lang="en-US" smtClean="0"/>
              <a:pPr/>
              <a:t>14</a:t>
            </a:fld>
            <a:endParaRPr lang="en-US" smtClean="0"/>
          </a:p>
        </p:txBody>
      </p:sp>
      <p:sp>
        <p:nvSpPr>
          <p:cNvPr id="39939" name="Rectangle 2"/>
          <p:cNvSpPr>
            <a:spLocks noGrp="1" noChangeArrowheads="1"/>
          </p:cNvSpPr>
          <p:nvPr>
            <p:ph type="body" idx="1"/>
          </p:nvPr>
        </p:nvSpPr>
        <p:spPr>
          <a:xfrm>
            <a:off x="228600" y="1600200"/>
            <a:ext cx="8686800" cy="4724400"/>
          </a:xfrm>
          <a:noFill/>
        </p:spPr>
        <p:txBody>
          <a:bodyPr/>
          <a:lstStyle/>
          <a:p>
            <a:pPr eaLnBrk="1" hangingPunct="1">
              <a:buFontTx/>
              <a:buChar char=" "/>
            </a:pPr>
            <a:r>
              <a:rPr lang="en-US" dirty="0" err="1" smtClean="0"/>
              <a:t>ArrayLists</a:t>
            </a:r>
            <a:r>
              <a:rPr lang="en-US" dirty="0" smtClean="0"/>
              <a:t> can be passed as parameters.</a:t>
            </a:r>
          </a:p>
        </p:txBody>
      </p:sp>
      <p:sp>
        <p:nvSpPr>
          <p:cNvPr id="39961" name="Rectangle 24"/>
          <p:cNvSpPr>
            <a:spLocks noGrp="1" noChangeArrowheads="1"/>
          </p:cNvSpPr>
          <p:nvPr>
            <p:ph type="title"/>
          </p:nvPr>
        </p:nvSpPr>
        <p:spPr>
          <a:xfrm>
            <a:off x="457200" y="457200"/>
            <a:ext cx="8305800" cy="1066800"/>
          </a:xfrm>
          <a:noFill/>
        </p:spPr>
        <p:txBody>
          <a:bodyPr/>
          <a:lstStyle/>
          <a:p>
            <a:pPr eaLnBrk="1" hangingPunct="1"/>
            <a:r>
              <a:rPr lang="en-US" dirty="0" err="1" smtClean="0"/>
              <a:t>ArrayLists</a:t>
            </a:r>
            <a:r>
              <a:rPr lang="en-US" dirty="0" smtClean="0"/>
              <a:t>: As Parameters</a:t>
            </a:r>
            <a:endParaRPr lang="en-US" sz="2400" dirty="0" smtClean="0"/>
          </a:p>
        </p:txBody>
      </p:sp>
      <p:sp>
        <p:nvSpPr>
          <p:cNvPr id="39962" name="Text Box 25"/>
          <p:cNvSpPr txBox="1">
            <a:spLocks noChangeArrowheads="1"/>
          </p:cNvSpPr>
          <p:nvPr/>
        </p:nvSpPr>
        <p:spPr bwMode="auto">
          <a:xfrm>
            <a:off x="228600" y="2438400"/>
            <a:ext cx="8731878" cy="2862322"/>
          </a:xfrm>
          <a:prstGeom prst="rect">
            <a:avLst/>
          </a:prstGeom>
          <a:noFill/>
          <a:ln w="9525">
            <a:noFill/>
            <a:miter lim="800000"/>
            <a:headEnd/>
            <a:tailEnd/>
          </a:ln>
        </p:spPr>
        <p:txBody>
          <a:bodyPr wrap="none">
            <a:spAutoFit/>
          </a:bodyPr>
          <a:lstStyle/>
          <a:p>
            <a:r>
              <a:rPr lang="en-US" b="1" dirty="0" smtClean="0">
                <a:latin typeface="Courier New" pitchFamily="49" charset="0"/>
              </a:rPr>
              <a:t>private </a:t>
            </a:r>
            <a:r>
              <a:rPr lang="en-US" b="1" dirty="0" err="1" smtClean="0">
                <a:latin typeface="Courier New" pitchFamily="49" charset="0"/>
              </a:rPr>
              <a:t>int</a:t>
            </a:r>
            <a:r>
              <a:rPr lang="en-US" b="1" dirty="0" smtClean="0">
                <a:latin typeface="Courier New" pitchFamily="49" charset="0"/>
              </a:rPr>
              <a:t> count(List&lt;Country&gt; countries, String continent) {</a:t>
            </a:r>
          </a:p>
          <a:p>
            <a:r>
              <a:rPr lang="en-US" b="1" dirty="0" smtClean="0">
                <a:latin typeface="Courier New" pitchFamily="49" charset="0"/>
              </a:rPr>
              <a:t>  </a:t>
            </a:r>
            <a:r>
              <a:rPr lang="en-US" b="1" dirty="0" err="1" smtClean="0">
                <a:latin typeface="Courier New" pitchFamily="49" charset="0"/>
              </a:rPr>
              <a:t>int</a:t>
            </a:r>
            <a:r>
              <a:rPr lang="en-US" b="1" dirty="0" smtClean="0">
                <a:latin typeface="Courier New" pitchFamily="49" charset="0"/>
              </a:rPr>
              <a:t> result = 0;</a:t>
            </a:r>
          </a:p>
          <a:p>
            <a:r>
              <a:rPr lang="en-US" b="1" dirty="0" smtClean="0">
                <a:latin typeface="Courier New" pitchFamily="49" charset="0"/>
              </a:rPr>
              <a:t>  for (</a:t>
            </a:r>
            <a:r>
              <a:rPr lang="en-US" b="1" dirty="0" err="1" smtClean="0">
                <a:latin typeface="Courier New" pitchFamily="49" charset="0"/>
              </a:rPr>
              <a:t>int</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 0; </a:t>
            </a:r>
            <a:r>
              <a:rPr lang="en-US" b="1" dirty="0" err="1" smtClean="0">
                <a:latin typeface="Courier New" pitchFamily="49" charset="0"/>
              </a:rPr>
              <a:t>i</a:t>
            </a:r>
            <a:r>
              <a:rPr lang="en-US" b="1" dirty="0" smtClean="0">
                <a:latin typeface="Courier New" pitchFamily="49" charset="0"/>
              </a:rPr>
              <a:t> &lt; </a:t>
            </a:r>
            <a:r>
              <a:rPr lang="en-US" b="1" dirty="0" err="1" smtClean="0">
                <a:latin typeface="Courier New" pitchFamily="49" charset="0"/>
              </a:rPr>
              <a:t>countries.size</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a:t>
            </a:r>
          </a:p>
          <a:p>
            <a:r>
              <a:rPr lang="en-US" b="1" dirty="0" smtClean="0">
                <a:latin typeface="Courier New" pitchFamily="49" charset="0"/>
              </a:rPr>
              <a:t>    if (</a:t>
            </a:r>
            <a:r>
              <a:rPr lang="en-US" b="1" dirty="0" err="1" smtClean="0">
                <a:latin typeface="Courier New" pitchFamily="49" charset="0"/>
              </a:rPr>
              <a:t>countries.get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r>
              <a:rPr lang="en-US" b="1" dirty="0" err="1" smtClean="0">
                <a:latin typeface="Courier New" pitchFamily="49" charset="0"/>
              </a:rPr>
              <a:t>getContinentName</a:t>
            </a:r>
            <a:r>
              <a:rPr lang="en-US" b="1" dirty="0" smtClean="0">
                <a:latin typeface="Courier New" pitchFamily="49" charset="0"/>
              </a:rPr>
              <a:t>()</a:t>
            </a:r>
          </a:p>
          <a:p>
            <a:r>
              <a:rPr lang="en-US" b="1" dirty="0" smtClean="0">
                <a:latin typeface="Courier New" pitchFamily="49" charset="0"/>
              </a:rPr>
              <a:t>                        .</a:t>
            </a:r>
            <a:r>
              <a:rPr lang="en-US" b="1" dirty="0" err="1" smtClean="0">
                <a:latin typeface="Courier New" pitchFamily="49" charset="0"/>
              </a:rPr>
              <a:t>equalsIgnoreCase</a:t>
            </a:r>
            <a:r>
              <a:rPr lang="en-US" b="1" dirty="0" smtClean="0">
                <a:latin typeface="Courier New" pitchFamily="49" charset="0"/>
              </a:rPr>
              <a:t>(continent)) {</a:t>
            </a:r>
          </a:p>
          <a:p>
            <a:r>
              <a:rPr lang="en-US" b="1" dirty="0" smtClean="0">
                <a:latin typeface="Courier New" pitchFamily="49" charset="0"/>
              </a:rPr>
              <a:t>      result++;</a:t>
            </a:r>
          </a:p>
          <a:p>
            <a:r>
              <a:rPr lang="en-US" b="1" dirty="0" smtClean="0">
                <a:latin typeface="Courier New" pitchFamily="49" charset="0"/>
              </a:rPr>
              <a:t>    }</a:t>
            </a:r>
          </a:p>
          <a:p>
            <a:r>
              <a:rPr lang="en-US" b="1" dirty="0" smtClean="0">
                <a:latin typeface="Courier New" pitchFamily="49" charset="0"/>
              </a:rPr>
              <a:t>  }</a:t>
            </a:r>
          </a:p>
          <a:p>
            <a:r>
              <a:rPr lang="en-US" b="1" dirty="0" smtClean="0">
                <a:latin typeface="Courier New" pitchFamily="49" charset="0"/>
              </a:rPr>
              <a:t>  return result;</a:t>
            </a:r>
          </a:p>
          <a:p>
            <a:r>
              <a:rPr lang="en-US" b="1" dirty="0" smtClean="0">
                <a:latin typeface="Courier New" pitchFamily="49" charset="0"/>
              </a:rPr>
              <a:t>}</a:t>
            </a:r>
            <a:endParaRPr lang="en-US" b="1" dirty="0">
              <a:latin typeface="Courier New" pitchFamily="49"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8A93B875-2B47-4733-A6D4-EC12D630378D}" type="slidenum">
              <a:rPr lang="en-US" smtClean="0"/>
              <a:pPr/>
              <a:t>15</a:t>
            </a:fld>
            <a:endParaRPr lang="en-US" smtClean="0"/>
          </a:p>
        </p:txBody>
      </p:sp>
      <p:sp>
        <p:nvSpPr>
          <p:cNvPr id="39939" name="Rectangle 2"/>
          <p:cNvSpPr>
            <a:spLocks noGrp="1" noChangeArrowheads="1"/>
          </p:cNvSpPr>
          <p:nvPr>
            <p:ph type="body" idx="1"/>
          </p:nvPr>
        </p:nvSpPr>
        <p:spPr>
          <a:xfrm>
            <a:off x="228600" y="1600200"/>
            <a:ext cx="8686800" cy="4724400"/>
          </a:xfrm>
          <a:noFill/>
        </p:spPr>
        <p:txBody>
          <a:bodyPr/>
          <a:lstStyle/>
          <a:p>
            <a:pPr eaLnBrk="1" hangingPunct="1">
              <a:buFontTx/>
              <a:buChar char=" "/>
            </a:pPr>
            <a:r>
              <a:rPr lang="en-US" dirty="0" err="1" smtClean="0"/>
              <a:t>ArrayLists</a:t>
            </a:r>
            <a:r>
              <a:rPr lang="en-US" dirty="0" smtClean="0"/>
              <a:t> can be returned as return values.</a:t>
            </a:r>
          </a:p>
        </p:txBody>
      </p:sp>
      <p:sp>
        <p:nvSpPr>
          <p:cNvPr id="39961" name="Rectangle 24"/>
          <p:cNvSpPr>
            <a:spLocks noGrp="1" noChangeArrowheads="1"/>
          </p:cNvSpPr>
          <p:nvPr>
            <p:ph type="title"/>
          </p:nvPr>
        </p:nvSpPr>
        <p:spPr>
          <a:xfrm>
            <a:off x="457200" y="457200"/>
            <a:ext cx="8305800" cy="1066800"/>
          </a:xfrm>
          <a:noFill/>
        </p:spPr>
        <p:txBody>
          <a:bodyPr/>
          <a:lstStyle/>
          <a:p>
            <a:pPr eaLnBrk="1" hangingPunct="1"/>
            <a:r>
              <a:rPr lang="en-US" dirty="0" err="1" smtClean="0"/>
              <a:t>ArrayLists</a:t>
            </a:r>
            <a:r>
              <a:rPr lang="en-US" dirty="0" smtClean="0"/>
              <a:t>: As Return values</a:t>
            </a:r>
            <a:endParaRPr lang="en-US" sz="2400" dirty="0" smtClean="0"/>
          </a:p>
        </p:txBody>
      </p:sp>
      <p:sp>
        <p:nvSpPr>
          <p:cNvPr id="39962" name="Text Box 25"/>
          <p:cNvSpPr txBox="1">
            <a:spLocks noChangeArrowheads="1"/>
          </p:cNvSpPr>
          <p:nvPr/>
        </p:nvSpPr>
        <p:spPr bwMode="auto">
          <a:xfrm>
            <a:off x="457200" y="2438400"/>
            <a:ext cx="7879080" cy="2246769"/>
          </a:xfrm>
          <a:prstGeom prst="rect">
            <a:avLst/>
          </a:prstGeom>
          <a:noFill/>
          <a:ln w="9525">
            <a:noFill/>
            <a:miter lim="800000"/>
            <a:headEnd/>
            <a:tailEnd/>
          </a:ln>
        </p:spPr>
        <p:txBody>
          <a:bodyPr wrap="none">
            <a:spAutoFit/>
          </a:bodyPr>
          <a:lstStyle/>
          <a:p>
            <a:r>
              <a:rPr lang="en-US" sz="2000" b="1" dirty="0" smtClean="0">
                <a:latin typeface="Courier New" pitchFamily="49" charset="0"/>
              </a:rPr>
              <a:t>private List&lt;Country&gt; </a:t>
            </a:r>
            <a:r>
              <a:rPr lang="en-US" sz="2000" b="1" dirty="0" err="1" smtClean="0">
                <a:latin typeface="Courier New" pitchFamily="49" charset="0"/>
              </a:rPr>
              <a:t>loadCountries</a:t>
            </a:r>
            <a:r>
              <a:rPr lang="en-US" sz="2000" b="1" dirty="0" smtClean="0">
                <a:latin typeface="Courier New" pitchFamily="49" charset="0"/>
              </a:rPr>
              <a:t>() {</a:t>
            </a:r>
          </a:p>
          <a:p>
            <a:r>
              <a:rPr lang="en-US" sz="2000" b="1" dirty="0" smtClean="0">
                <a:latin typeface="Courier New" pitchFamily="49" charset="0"/>
              </a:rPr>
              <a:t>  List&lt;Country&gt; result = new </a:t>
            </a:r>
            <a:r>
              <a:rPr lang="en-US" sz="2000" b="1" dirty="0" err="1" smtClean="0">
                <a:latin typeface="Courier New" pitchFamily="49" charset="0"/>
              </a:rPr>
              <a:t>ArrayList</a:t>
            </a:r>
            <a:r>
              <a:rPr lang="en-US" sz="2000" b="1" dirty="0" smtClean="0">
                <a:latin typeface="Courier New" pitchFamily="49" charset="0"/>
              </a:rPr>
              <a:t>&lt;Country&gt;();</a:t>
            </a:r>
          </a:p>
          <a:p>
            <a:r>
              <a:rPr lang="en-US" sz="2000" b="1" dirty="0" smtClean="0">
                <a:latin typeface="Courier New" pitchFamily="49" charset="0"/>
              </a:rPr>
              <a:t>  </a:t>
            </a:r>
            <a:r>
              <a:rPr lang="en-US" sz="2000" b="1" dirty="0" err="1" smtClean="0">
                <a:latin typeface="Courier New" pitchFamily="49" charset="0"/>
              </a:rPr>
              <a:t>result.add</a:t>
            </a:r>
            <a:r>
              <a:rPr lang="en-US" sz="2000" b="1" dirty="0" smtClean="0">
                <a:latin typeface="Courier New" pitchFamily="49" charset="0"/>
              </a:rPr>
              <a:t>(new Country("Algeria", "Africa"));</a:t>
            </a:r>
          </a:p>
          <a:p>
            <a:r>
              <a:rPr lang="en-US" sz="2000" b="1" dirty="0" smtClean="0">
                <a:latin typeface="Courier New" pitchFamily="49" charset="0"/>
              </a:rPr>
              <a:t>  </a:t>
            </a:r>
            <a:r>
              <a:rPr lang="en-US" sz="2000" b="1" dirty="0" err="1" smtClean="0">
                <a:latin typeface="Courier New" pitchFamily="49" charset="0"/>
              </a:rPr>
              <a:t>result.add</a:t>
            </a:r>
            <a:r>
              <a:rPr lang="en-US" sz="2000" b="1" dirty="0" smtClean="0">
                <a:latin typeface="Courier New" pitchFamily="49" charset="0"/>
              </a:rPr>
              <a:t>(new Country("Angola", "Africa"));</a:t>
            </a:r>
          </a:p>
          <a:p>
            <a:r>
              <a:rPr lang="en-US" sz="2000" b="1" dirty="0" smtClean="0">
                <a:latin typeface="Courier New" pitchFamily="49" charset="0"/>
              </a:rPr>
              <a:t>  ...</a:t>
            </a:r>
          </a:p>
          <a:p>
            <a:r>
              <a:rPr lang="en-US" sz="2000" b="1" dirty="0" smtClean="0">
                <a:latin typeface="Courier New" pitchFamily="49" charset="0"/>
              </a:rPr>
              <a:t>  return result;</a:t>
            </a:r>
          </a:p>
          <a:p>
            <a:r>
              <a:rPr lang="en-US" sz="2000" b="1" dirty="0" smtClean="0">
                <a:latin typeface="Courier New" pitchFamily="49" charset="0"/>
              </a:rPr>
              <a:t>}</a:t>
            </a:r>
            <a:endParaRPr lang="en-US" sz="2000" b="1" dirty="0">
              <a:latin typeface="Courier New" pitchFamily="49"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8A93B875-2B47-4733-A6D4-EC12D630378D}" type="slidenum">
              <a:rPr lang="en-US" smtClean="0"/>
              <a:pPr/>
              <a:t>16</a:t>
            </a:fld>
            <a:endParaRPr lang="en-US" smtClean="0"/>
          </a:p>
        </p:txBody>
      </p:sp>
      <p:sp>
        <p:nvSpPr>
          <p:cNvPr id="39961" name="Rectangle 24"/>
          <p:cNvSpPr>
            <a:spLocks noGrp="1" noChangeArrowheads="1"/>
          </p:cNvSpPr>
          <p:nvPr>
            <p:ph type="title"/>
          </p:nvPr>
        </p:nvSpPr>
        <p:spPr>
          <a:xfrm>
            <a:off x="457200" y="457200"/>
            <a:ext cx="8305800" cy="1066800"/>
          </a:xfrm>
          <a:noFill/>
        </p:spPr>
        <p:txBody>
          <a:bodyPr/>
          <a:lstStyle/>
          <a:p>
            <a:pPr eaLnBrk="1" hangingPunct="1"/>
            <a:r>
              <a:rPr lang="en-US" dirty="0" err="1" smtClean="0"/>
              <a:t>ArrayList</a:t>
            </a:r>
            <a:r>
              <a:rPr lang="en-US" dirty="0" smtClean="0"/>
              <a:t>: Copying</a:t>
            </a:r>
            <a:endParaRPr lang="en-US" sz="2400" dirty="0" smtClean="0"/>
          </a:p>
        </p:txBody>
      </p:sp>
      <p:sp>
        <p:nvSpPr>
          <p:cNvPr id="7" name="Text Box 25"/>
          <p:cNvSpPr txBox="1">
            <a:spLocks noChangeArrowheads="1"/>
          </p:cNvSpPr>
          <p:nvPr/>
        </p:nvSpPr>
        <p:spPr bwMode="auto">
          <a:xfrm>
            <a:off x="152400" y="1447800"/>
            <a:ext cx="8686800" cy="3847207"/>
          </a:xfrm>
          <a:prstGeom prst="rect">
            <a:avLst/>
          </a:prstGeom>
          <a:noFill/>
          <a:ln w="9525">
            <a:noFill/>
            <a:miter lim="800000"/>
            <a:headEnd/>
            <a:tailEnd/>
          </a:ln>
        </p:spPr>
        <p:txBody>
          <a:bodyPr wrap="square">
            <a:spAutoFit/>
          </a:bodyPr>
          <a:lstStyle/>
          <a:p>
            <a:r>
              <a:rPr lang="en-US" b="1" dirty="0" smtClean="0">
                <a:latin typeface="Courier New" pitchFamily="49" charset="0"/>
              </a:rPr>
              <a:t>List&lt;Country&gt; original = new </a:t>
            </a:r>
            <a:r>
              <a:rPr lang="en-US" b="1" dirty="0" err="1" smtClean="0">
                <a:latin typeface="Courier New" pitchFamily="49" charset="0"/>
              </a:rPr>
              <a:t>ArrayList</a:t>
            </a:r>
            <a:r>
              <a:rPr lang="en-US" b="1" dirty="0" smtClean="0">
                <a:latin typeface="Courier New" pitchFamily="49" charset="0"/>
              </a:rPr>
              <a:t>&lt;Country&gt;();</a:t>
            </a:r>
          </a:p>
          <a:p>
            <a:r>
              <a:rPr lang="en-US" i="1" dirty="0" smtClean="0">
                <a:latin typeface="Courier New" pitchFamily="49" charset="0"/>
              </a:rPr>
              <a:t>// add two country objects to original (c1 &amp; c2)…</a:t>
            </a:r>
            <a:endParaRPr lang="en-US" b="1" dirty="0" smtClean="0">
              <a:latin typeface="Courier New" pitchFamily="49" charset="0"/>
            </a:endParaRPr>
          </a:p>
          <a:p>
            <a:r>
              <a:rPr lang="en-US" b="1" dirty="0" smtClean="0">
                <a:latin typeface="Courier New" pitchFamily="49" charset="0"/>
              </a:rPr>
              <a:t>List&lt;Country&gt; </a:t>
            </a:r>
            <a:r>
              <a:rPr lang="en-US" b="1" dirty="0" err="1" smtClean="0">
                <a:latin typeface="Courier New" pitchFamily="49" charset="0"/>
              </a:rPr>
              <a:t>referenceCopy</a:t>
            </a:r>
            <a:r>
              <a:rPr lang="en-US" b="1" dirty="0" smtClean="0">
                <a:latin typeface="Courier New" pitchFamily="49" charset="0"/>
              </a:rPr>
              <a:t> = original;</a:t>
            </a: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2000" b="1" dirty="0" smtClean="0">
              <a:latin typeface="Courier New" pitchFamily="49" charset="0"/>
            </a:endParaRPr>
          </a:p>
          <a:p>
            <a:endParaRPr lang="en-US" sz="1200" b="1" dirty="0" smtClean="0">
              <a:latin typeface="Courier New" pitchFamily="49" charset="0"/>
            </a:endParaRPr>
          </a:p>
          <a:p>
            <a:r>
              <a:rPr lang="en-US" b="1" dirty="0" smtClean="0">
                <a:latin typeface="Courier New" pitchFamily="49" charset="0"/>
              </a:rPr>
              <a:t>List&lt;Country&gt; </a:t>
            </a:r>
            <a:r>
              <a:rPr lang="en-US" b="1" dirty="0" err="1" smtClean="0">
                <a:latin typeface="Courier New" pitchFamily="49" charset="0"/>
              </a:rPr>
              <a:t>shallowCopy</a:t>
            </a:r>
            <a:r>
              <a:rPr lang="en-US" b="1" dirty="0" smtClean="0">
                <a:latin typeface="Courier New" pitchFamily="49" charset="0"/>
              </a:rPr>
              <a:t> = (List&lt;Country&gt;)</a:t>
            </a:r>
            <a:r>
              <a:rPr lang="en-US" b="1" dirty="0" err="1" smtClean="0">
                <a:latin typeface="Courier New" pitchFamily="49" charset="0"/>
              </a:rPr>
              <a:t>original.clone</a:t>
            </a:r>
            <a:r>
              <a:rPr lang="en-US" b="1" dirty="0" smtClean="0">
                <a:latin typeface="Courier New" pitchFamily="49" charset="0"/>
              </a:rPr>
              <a:t>();</a:t>
            </a:r>
          </a:p>
        </p:txBody>
      </p:sp>
      <p:sp>
        <p:nvSpPr>
          <p:cNvPr id="31" name="Text Box 4"/>
          <p:cNvSpPr txBox="1">
            <a:spLocks noChangeArrowheads="1"/>
          </p:cNvSpPr>
          <p:nvPr/>
        </p:nvSpPr>
        <p:spPr bwMode="auto">
          <a:xfrm>
            <a:off x="685800" y="2667000"/>
            <a:ext cx="1371600" cy="366713"/>
          </a:xfrm>
          <a:prstGeom prst="rect">
            <a:avLst/>
          </a:prstGeom>
          <a:noFill/>
          <a:ln w="9525">
            <a:noFill/>
            <a:miter lim="800000"/>
            <a:headEnd/>
            <a:tailEnd/>
          </a:ln>
        </p:spPr>
        <p:txBody>
          <a:bodyPr wrap="square">
            <a:spAutoFit/>
          </a:bodyPr>
          <a:lstStyle/>
          <a:p>
            <a:pPr algn="r" eaLnBrk="1" hangingPunct="1">
              <a:spcBef>
                <a:spcPct val="50000"/>
              </a:spcBef>
            </a:pPr>
            <a:r>
              <a:rPr lang="en-US" dirty="0" smtClean="0">
                <a:latin typeface="Courier New" pitchFamily="49" charset="0"/>
              </a:rPr>
              <a:t>original</a:t>
            </a:r>
            <a:endParaRPr lang="en-US" dirty="0">
              <a:latin typeface="Courier New" pitchFamily="49" charset="0"/>
            </a:endParaRPr>
          </a:p>
        </p:txBody>
      </p:sp>
      <p:sp>
        <p:nvSpPr>
          <p:cNvPr id="32" name="Rectangle 5"/>
          <p:cNvSpPr>
            <a:spLocks noChangeArrowheads="1"/>
          </p:cNvSpPr>
          <p:nvPr/>
        </p:nvSpPr>
        <p:spPr bwMode="auto">
          <a:xfrm>
            <a:off x="1371600" y="29718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3" name="Rectangle 6"/>
          <p:cNvSpPr>
            <a:spLocks noChangeArrowheads="1"/>
          </p:cNvSpPr>
          <p:nvPr/>
        </p:nvSpPr>
        <p:spPr bwMode="auto">
          <a:xfrm>
            <a:off x="2667000" y="25908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4" name="Text Box 7"/>
          <p:cNvSpPr txBox="1">
            <a:spLocks noChangeArrowheads="1"/>
          </p:cNvSpPr>
          <p:nvPr/>
        </p:nvSpPr>
        <p:spPr bwMode="auto">
          <a:xfrm>
            <a:off x="2895600" y="2514600"/>
            <a:ext cx="2743200" cy="396875"/>
          </a:xfrm>
          <a:prstGeom prst="rect">
            <a:avLst/>
          </a:prstGeom>
          <a:noFill/>
          <a:ln w="9525">
            <a:noFill/>
            <a:miter lim="800000"/>
            <a:headEnd/>
            <a:tailEnd/>
          </a:ln>
        </p:spPr>
        <p:txBody>
          <a:bodyPr>
            <a:spAutoFit/>
          </a:bodyPr>
          <a:lstStyle/>
          <a:p>
            <a:pPr algn="ctr" eaLnBrk="1" hangingPunct="1">
              <a:spcBef>
                <a:spcPct val="50000"/>
              </a:spcBef>
            </a:pPr>
            <a:r>
              <a:rPr lang="en-US">
                <a:latin typeface="Courier New" pitchFamily="49" charset="0"/>
              </a:rPr>
              <a:t>size</a:t>
            </a:r>
            <a:r>
              <a:rPr lang="en-US" sz="2000">
                <a:latin typeface="Times New Roman" pitchFamily="18" charset="0"/>
              </a:rPr>
              <a:t>                 </a:t>
            </a:r>
            <a:r>
              <a:rPr lang="en-US">
                <a:latin typeface="Courier New" pitchFamily="49" charset="0"/>
              </a:rPr>
              <a:t>array</a:t>
            </a:r>
          </a:p>
        </p:txBody>
      </p:sp>
      <p:sp>
        <p:nvSpPr>
          <p:cNvPr id="35" name="Text Box 8"/>
          <p:cNvSpPr txBox="1">
            <a:spLocks noChangeArrowheads="1"/>
          </p:cNvSpPr>
          <p:nvPr/>
        </p:nvSpPr>
        <p:spPr bwMode="auto">
          <a:xfrm>
            <a:off x="3048000" y="29718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2</a:t>
            </a:r>
          </a:p>
        </p:txBody>
      </p:sp>
      <p:sp>
        <p:nvSpPr>
          <p:cNvPr id="36" name="Text Box 9"/>
          <p:cNvSpPr txBox="1">
            <a:spLocks noChangeArrowheads="1"/>
          </p:cNvSpPr>
          <p:nvPr/>
        </p:nvSpPr>
        <p:spPr bwMode="auto">
          <a:xfrm>
            <a:off x="4724400" y="29718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 name="Line 10"/>
          <p:cNvSpPr>
            <a:spLocks noChangeShapeType="1"/>
          </p:cNvSpPr>
          <p:nvPr/>
        </p:nvSpPr>
        <p:spPr bwMode="auto">
          <a:xfrm>
            <a:off x="1676400" y="32004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8" name="Line 18"/>
          <p:cNvSpPr>
            <a:spLocks noChangeShapeType="1"/>
          </p:cNvSpPr>
          <p:nvPr/>
        </p:nvSpPr>
        <p:spPr bwMode="auto">
          <a:xfrm>
            <a:off x="5105400" y="3200400"/>
            <a:ext cx="11430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9" name="Text Box 19"/>
          <p:cNvSpPr txBox="1">
            <a:spLocks noChangeArrowheads="1"/>
          </p:cNvSpPr>
          <p:nvPr/>
        </p:nvSpPr>
        <p:spPr bwMode="auto">
          <a:xfrm>
            <a:off x="6934200" y="4013200"/>
            <a:ext cx="7620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sz="1400" dirty="0" smtClean="0">
                <a:latin typeface="Courier New" pitchFamily="49" charset="0"/>
              </a:rPr>
              <a:t>c1</a:t>
            </a:r>
            <a:endParaRPr lang="en-US" sz="1400" dirty="0">
              <a:latin typeface="Courier New" pitchFamily="49" charset="0"/>
            </a:endParaRPr>
          </a:p>
        </p:txBody>
      </p:sp>
      <p:sp>
        <p:nvSpPr>
          <p:cNvPr id="40" name="Rectangle 22"/>
          <p:cNvSpPr>
            <a:spLocks noChangeArrowheads="1"/>
          </p:cNvSpPr>
          <p:nvPr/>
        </p:nvSpPr>
        <p:spPr bwMode="auto">
          <a:xfrm>
            <a:off x="6248400" y="3048000"/>
            <a:ext cx="1371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 name="Line 23"/>
          <p:cNvSpPr>
            <a:spLocks noChangeShapeType="1"/>
          </p:cNvSpPr>
          <p:nvPr/>
        </p:nvSpPr>
        <p:spPr bwMode="auto">
          <a:xfrm>
            <a:off x="6705600" y="3048000"/>
            <a:ext cx="0" cy="381000"/>
          </a:xfrm>
          <a:prstGeom prst="line">
            <a:avLst/>
          </a:prstGeom>
          <a:noFill/>
          <a:ln w="9525">
            <a:solidFill>
              <a:schemeClr val="tx1"/>
            </a:solidFill>
            <a:round/>
            <a:headEnd/>
            <a:tailEnd/>
          </a:ln>
        </p:spPr>
        <p:txBody>
          <a:bodyPr wrap="none"/>
          <a:lstStyle/>
          <a:p>
            <a:endParaRPr lang="en-US"/>
          </a:p>
        </p:txBody>
      </p:sp>
      <p:sp>
        <p:nvSpPr>
          <p:cNvPr id="42" name="Line 24"/>
          <p:cNvSpPr>
            <a:spLocks noChangeShapeType="1"/>
          </p:cNvSpPr>
          <p:nvPr/>
        </p:nvSpPr>
        <p:spPr bwMode="auto">
          <a:xfrm>
            <a:off x="7162800" y="3048000"/>
            <a:ext cx="0" cy="381000"/>
          </a:xfrm>
          <a:prstGeom prst="line">
            <a:avLst/>
          </a:prstGeom>
          <a:noFill/>
          <a:ln w="9525">
            <a:solidFill>
              <a:schemeClr val="tx1"/>
            </a:solidFill>
            <a:round/>
            <a:headEnd/>
            <a:tailEnd/>
          </a:ln>
        </p:spPr>
        <p:txBody>
          <a:bodyPr wrap="none"/>
          <a:lstStyle/>
          <a:p>
            <a:endParaRPr lang="en-US"/>
          </a:p>
        </p:txBody>
      </p:sp>
      <p:sp>
        <p:nvSpPr>
          <p:cNvPr id="46" name="Line 20"/>
          <p:cNvSpPr>
            <a:spLocks noChangeShapeType="1"/>
          </p:cNvSpPr>
          <p:nvPr/>
        </p:nvSpPr>
        <p:spPr bwMode="auto">
          <a:xfrm>
            <a:off x="6477000" y="3200400"/>
            <a:ext cx="838200" cy="838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47" name="Text Box 19"/>
          <p:cNvSpPr txBox="1">
            <a:spLocks noChangeArrowheads="1"/>
          </p:cNvSpPr>
          <p:nvPr/>
        </p:nvSpPr>
        <p:spPr bwMode="auto">
          <a:xfrm>
            <a:off x="7924800" y="4013200"/>
            <a:ext cx="7620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sz="1400" dirty="0" smtClean="0">
                <a:latin typeface="Courier New" pitchFamily="49" charset="0"/>
              </a:rPr>
              <a:t>c2</a:t>
            </a:r>
            <a:endParaRPr lang="en-US" sz="1400" dirty="0">
              <a:latin typeface="Courier New" pitchFamily="49" charset="0"/>
            </a:endParaRPr>
          </a:p>
        </p:txBody>
      </p:sp>
      <p:sp>
        <p:nvSpPr>
          <p:cNvPr id="48" name="Line 20"/>
          <p:cNvSpPr>
            <a:spLocks noChangeShapeType="1"/>
          </p:cNvSpPr>
          <p:nvPr/>
        </p:nvSpPr>
        <p:spPr bwMode="auto">
          <a:xfrm>
            <a:off x="6934200" y="3200400"/>
            <a:ext cx="1371600" cy="838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49" name="Text Box 4"/>
          <p:cNvSpPr txBox="1">
            <a:spLocks noChangeArrowheads="1"/>
          </p:cNvSpPr>
          <p:nvPr/>
        </p:nvSpPr>
        <p:spPr bwMode="auto">
          <a:xfrm>
            <a:off x="0" y="3657600"/>
            <a:ext cx="2057400" cy="369332"/>
          </a:xfrm>
          <a:prstGeom prst="rect">
            <a:avLst/>
          </a:prstGeom>
          <a:noFill/>
          <a:ln w="9525">
            <a:noFill/>
            <a:miter lim="800000"/>
            <a:headEnd/>
            <a:tailEnd/>
          </a:ln>
        </p:spPr>
        <p:txBody>
          <a:bodyPr wrap="square">
            <a:spAutoFit/>
          </a:bodyPr>
          <a:lstStyle/>
          <a:p>
            <a:pPr algn="r" eaLnBrk="1" hangingPunct="1">
              <a:spcBef>
                <a:spcPct val="50000"/>
              </a:spcBef>
            </a:pPr>
            <a:r>
              <a:rPr lang="en-US" dirty="0" err="1" smtClean="0">
                <a:latin typeface="Courier New" pitchFamily="49" charset="0"/>
              </a:rPr>
              <a:t>referenceCopy</a:t>
            </a:r>
            <a:endParaRPr lang="en-US" dirty="0">
              <a:latin typeface="Courier New" pitchFamily="49" charset="0"/>
            </a:endParaRPr>
          </a:p>
        </p:txBody>
      </p:sp>
      <p:sp>
        <p:nvSpPr>
          <p:cNvPr id="50" name="Rectangle 5"/>
          <p:cNvSpPr>
            <a:spLocks noChangeArrowheads="1"/>
          </p:cNvSpPr>
          <p:nvPr/>
        </p:nvSpPr>
        <p:spPr bwMode="auto">
          <a:xfrm>
            <a:off x="1371600" y="3962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51" name="Line 10"/>
          <p:cNvSpPr>
            <a:spLocks noChangeShapeType="1"/>
          </p:cNvSpPr>
          <p:nvPr/>
        </p:nvSpPr>
        <p:spPr bwMode="auto">
          <a:xfrm flipV="1">
            <a:off x="1676400" y="3200400"/>
            <a:ext cx="990600" cy="9906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52" name="Text Box 4"/>
          <p:cNvSpPr txBox="1">
            <a:spLocks noChangeArrowheads="1"/>
          </p:cNvSpPr>
          <p:nvPr/>
        </p:nvSpPr>
        <p:spPr bwMode="auto">
          <a:xfrm>
            <a:off x="304800" y="5486400"/>
            <a:ext cx="1752600" cy="369332"/>
          </a:xfrm>
          <a:prstGeom prst="rect">
            <a:avLst/>
          </a:prstGeom>
          <a:noFill/>
          <a:ln w="9525">
            <a:noFill/>
            <a:miter lim="800000"/>
            <a:headEnd/>
            <a:tailEnd/>
          </a:ln>
        </p:spPr>
        <p:txBody>
          <a:bodyPr wrap="square">
            <a:spAutoFit/>
          </a:bodyPr>
          <a:lstStyle/>
          <a:p>
            <a:pPr algn="r" eaLnBrk="1" hangingPunct="1">
              <a:spcBef>
                <a:spcPct val="50000"/>
              </a:spcBef>
            </a:pPr>
            <a:r>
              <a:rPr lang="en-US" dirty="0" err="1" smtClean="0">
                <a:latin typeface="Courier New" pitchFamily="49" charset="0"/>
              </a:rPr>
              <a:t>shallowCopy</a:t>
            </a:r>
            <a:endParaRPr lang="en-US" dirty="0">
              <a:latin typeface="Courier New" pitchFamily="49" charset="0"/>
            </a:endParaRPr>
          </a:p>
        </p:txBody>
      </p:sp>
      <p:sp>
        <p:nvSpPr>
          <p:cNvPr id="53" name="Rectangle 5"/>
          <p:cNvSpPr>
            <a:spLocks noChangeArrowheads="1"/>
          </p:cNvSpPr>
          <p:nvPr/>
        </p:nvSpPr>
        <p:spPr bwMode="auto">
          <a:xfrm>
            <a:off x="1371600" y="57912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54" name="Rectangle 6"/>
          <p:cNvSpPr>
            <a:spLocks noChangeArrowheads="1"/>
          </p:cNvSpPr>
          <p:nvPr/>
        </p:nvSpPr>
        <p:spPr bwMode="auto">
          <a:xfrm>
            <a:off x="2667000" y="54102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55" name="Text Box 7"/>
          <p:cNvSpPr txBox="1">
            <a:spLocks noChangeArrowheads="1"/>
          </p:cNvSpPr>
          <p:nvPr/>
        </p:nvSpPr>
        <p:spPr bwMode="auto">
          <a:xfrm>
            <a:off x="2895600" y="5334000"/>
            <a:ext cx="2743200" cy="396875"/>
          </a:xfrm>
          <a:prstGeom prst="rect">
            <a:avLst/>
          </a:prstGeom>
          <a:noFill/>
          <a:ln w="9525">
            <a:noFill/>
            <a:miter lim="800000"/>
            <a:headEnd/>
            <a:tailEnd/>
          </a:ln>
        </p:spPr>
        <p:txBody>
          <a:bodyPr>
            <a:spAutoFit/>
          </a:bodyPr>
          <a:lstStyle/>
          <a:p>
            <a:pPr algn="ctr" eaLnBrk="1" hangingPunct="1">
              <a:spcBef>
                <a:spcPct val="50000"/>
              </a:spcBef>
            </a:pPr>
            <a:r>
              <a:rPr lang="en-US">
                <a:latin typeface="Courier New" pitchFamily="49" charset="0"/>
              </a:rPr>
              <a:t>size</a:t>
            </a:r>
            <a:r>
              <a:rPr lang="en-US" sz="2000">
                <a:latin typeface="Times New Roman" pitchFamily="18" charset="0"/>
              </a:rPr>
              <a:t>                 </a:t>
            </a:r>
            <a:r>
              <a:rPr lang="en-US">
                <a:latin typeface="Courier New" pitchFamily="49" charset="0"/>
              </a:rPr>
              <a:t>array</a:t>
            </a:r>
          </a:p>
        </p:txBody>
      </p:sp>
      <p:sp>
        <p:nvSpPr>
          <p:cNvPr id="56" name="Text Box 8"/>
          <p:cNvSpPr txBox="1">
            <a:spLocks noChangeArrowheads="1"/>
          </p:cNvSpPr>
          <p:nvPr/>
        </p:nvSpPr>
        <p:spPr bwMode="auto">
          <a:xfrm>
            <a:off x="3048000" y="57912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2</a:t>
            </a:r>
          </a:p>
        </p:txBody>
      </p:sp>
      <p:sp>
        <p:nvSpPr>
          <p:cNvPr id="57" name="Text Box 9"/>
          <p:cNvSpPr txBox="1">
            <a:spLocks noChangeArrowheads="1"/>
          </p:cNvSpPr>
          <p:nvPr/>
        </p:nvSpPr>
        <p:spPr bwMode="auto">
          <a:xfrm>
            <a:off x="4724400" y="57912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58" name="Line 10"/>
          <p:cNvSpPr>
            <a:spLocks noChangeShapeType="1"/>
          </p:cNvSpPr>
          <p:nvPr/>
        </p:nvSpPr>
        <p:spPr bwMode="auto">
          <a:xfrm>
            <a:off x="1676400" y="60198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59" name="Line 18"/>
          <p:cNvSpPr>
            <a:spLocks noChangeShapeType="1"/>
          </p:cNvSpPr>
          <p:nvPr/>
        </p:nvSpPr>
        <p:spPr bwMode="auto">
          <a:xfrm>
            <a:off x="5105400" y="6019800"/>
            <a:ext cx="11430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60" name="Rectangle 22"/>
          <p:cNvSpPr>
            <a:spLocks noChangeArrowheads="1"/>
          </p:cNvSpPr>
          <p:nvPr/>
        </p:nvSpPr>
        <p:spPr bwMode="auto">
          <a:xfrm>
            <a:off x="6248400" y="5867400"/>
            <a:ext cx="1371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 name="Line 23"/>
          <p:cNvSpPr>
            <a:spLocks noChangeShapeType="1"/>
          </p:cNvSpPr>
          <p:nvPr/>
        </p:nvSpPr>
        <p:spPr bwMode="auto">
          <a:xfrm>
            <a:off x="6705600" y="5867400"/>
            <a:ext cx="0" cy="381000"/>
          </a:xfrm>
          <a:prstGeom prst="line">
            <a:avLst/>
          </a:prstGeom>
          <a:noFill/>
          <a:ln w="9525">
            <a:solidFill>
              <a:schemeClr val="tx1"/>
            </a:solidFill>
            <a:round/>
            <a:headEnd/>
            <a:tailEnd/>
          </a:ln>
        </p:spPr>
        <p:txBody>
          <a:bodyPr wrap="none"/>
          <a:lstStyle/>
          <a:p>
            <a:endParaRPr lang="en-US"/>
          </a:p>
        </p:txBody>
      </p:sp>
      <p:sp>
        <p:nvSpPr>
          <p:cNvPr id="62" name="Line 24"/>
          <p:cNvSpPr>
            <a:spLocks noChangeShapeType="1"/>
          </p:cNvSpPr>
          <p:nvPr/>
        </p:nvSpPr>
        <p:spPr bwMode="auto">
          <a:xfrm>
            <a:off x="7162800" y="5867400"/>
            <a:ext cx="0" cy="381000"/>
          </a:xfrm>
          <a:prstGeom prst="line">
            <a:avLst/>
          </a:prstGeom>
          <a:noFill/>
          <a:ln w="9525">
            <a:solidFill>
              <a:schemeClr val="tx1"/>
            </a:solidFill>
            <a:round/>
            <a:headEnd/>
            <a:tailEnd/>
          </a:ln>
        </p:spPr>
        <p:txBody>
          <a:bodyPr wrap="none"/>
          <a:lstStyle/>
          <a:p>
            <a:endParaRPr lang="en-US"/>
          </a:p>
        </p:txBody>
      </p:sp>
      <p:sp>
        <p:nvSpPr>
          <p:cNvPr id="63" name="Line 20"/>
          <p:cNvSpPr>
            <a:spLocks noChangeShapeType="1"/>
          </p:cNvSpPr>
          <p:nvPr/>
        </p:nvSpPr>
        <p:spPr bwMode="auto">
          <a:xfrm flipV="1">
            <a:off x="6477000" y="4419600"/>
            <a:ext cx="838200" cy="1600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64" name="Line 20"/>
          <p:cNvSpPr>
            <a:spLocks noChangeShapeType="1"/>
          </p:cNvSpPr>
          <p:nvPr/>
        </p:nvSpPr>
        <p:spPr bwMode="auto">
          <a:xfrm flipV="1">
            <a:off x="6934200" y="4419600"/>
            <a:ext cx="1371600" cy="1600200"/>
          </a:xfrm>
          <a:prstGeom prst="line">
            <a:avLst/>
          </a:prstGeom>
          <a:noFill/>
          <a:ln w="28575">
            <a:solidFill>
              <a:schemeClr val="tx1"/>
            </a:solidFill>
            <a:round/>
            <a:headEnd type="oval" w="med" len="me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p:txBody>
          <a:bodyPr/>
          <a:lstStyle/>
          <a:p>
            <a:fld id="{8A93B875-2B47-4733-A6D4-EC12D630378D}" type="slidenum">
              <a:rPr lang="en-US" smtClean="0"/>
              <a:pPr/>
              <a:t>17</a:t>
            </a:fld>
            <a:endParaRPr lang="en-US" smtClean="0"/>
          </a:p>
        </p:txBody>
      </p:sp>
      <p:sp>
        <p:nvSpPr>
          <p:cNvPr id="7" name="Text Box 25"/>
          <p:cNvSpPr txBox="1">
            <a:spLocks noChangeArrowheads="1"/>
          </p:cNvSpPr>
          <p:nvPr/>
        </p:nvSpPr>
        <p:spPr bwMode="auto">
          <a:xfrm>
            <a:off x="228600" y="819090"/>
            <a:ext cx="8915400" cy="5355312"/>
          </a:xfrm>
          <a:prstGeom prst="rect">
            <a:avLst/>
          </a:prstGeom>
          <a:noFill/>
          <a:ln w="9525">
            <a:noFill/>
            <a:miter lim="800000"/>
            <a:headEnd/>
            <a:tailEnd/>
          </a:ln>
        </p:spPr>
        <p:txBody>
          <a:bodyPr wrap="square">
            <a:spAutoFit/>
          </a:bodyPr>
          <a:lstStyle/>
          <a:p>
            <a:r>
              <a:rPr lang="en-US" b="1" dirty="0" smtClean="0">
                <a:latin typeface="Courier New" pitchFamily="49" charset="0"/>
              </a:rPr>
              <a:t>List&lt;Country&gt; </a:t>
            </a:r>
            <a:r>
              <a:rPr lang="en-US" b="1" dirty="0" err="1" smtClean="0">
                <a:latin typeface="Courier New" pitchFamily="49" charset="0"/>
              </a:rPr>
              <a:t>deepCopy</a:t>
            </a:r>
            <a:r>
              <a:rPr lang="en-US" b="1" dirty="0" smtClean="0">
                <a:latin typeface="Courier New" pitchFamily="49" charset="0"/>
              </a:rPr>
              <a:t> = </a:t>
            </a:r>
            <a:r>
              <a:rPr lang="en-US" b="1" dirty="0" err="1" smtClean="0">
                <a:latin typeface="Courier New" pitchFamily="49" charset="0"/>
              </a:rPr>
              <a:t>deepCopy</a:t>
            </a:r>
            <a:r>
              <a:rPr lang="en-US" b="1" dirty="0" smtClean="0">
                <a:latin typeface="Courier New" pitchFamily="49" charset="0"/>
              </a:rPr>
              <a:t>(original);</a:t>
            </a: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endParaRPr lang="en-US" b="1" dirty="0" smtClean="0">
              <a:latin typeface="Courier New" pitchFamily="49" charset="0"/>
            </a:endParaRPr>
          </a:p>
          <a:p>
            <a:r>
              <a:rPr lang="en-US" b="1" dirty="0" smtClean="0">
                <a:latin typeface="Courier New" pitchFamily="49" charset="0"/>
              </a:rPr>
              <a:t>public List&lt;Country&gt; </a:t>
            </a:r>
            <a:r>
              <a:rPr lang="en-US" b="1" dirty="0" err="1" smtClean="0">
                <a:latin typeface="Courier New" pitchFamily="49" charset="0"/>
              </a:rPr>
              <a:t>deepCopy</a:t>
            </a:r>
            <a:r>
              <a:rPr lang="en-US" b="1" dirty="0" smtClean="0">
                <a:latin typeface="Courier New" pitchFamily="49" charset="0"/>
              </a:rPr>
              <a:t>(List&lt;Country&gt; original) {</a:t>
            </a:r>
          </a:p>
          <a:p>
            <a:r>
              <a:rPr lang="en-US" b="1" dirty="0" smtClean="0">
                <a:latin typeface="Courier New" pitchFamily="49" charset="0"/>
              </a:rPr>
              <a:t>  List&lt;Country&gt; result = new </a:t>
            </a:r>
            <a:r>
              <a:rPr lang="en-US" b="1" dirty="0" err="1" smtClean="0">
                <a:latin typeface="Courier New" pitchFamily="49" charset="0"/>
              </a:rPr>
              <a:t>ArrayList</a:t>
            </a:r>
            <a:r>
              <a:rPr lang="en-US" b="1" dirty="0" smtClean="0">
                <a:latin typeface="Courier New" pitchFamily="49" charset="0"/>
              </a:rPr>
              <a:t>&lt;Country&gt;();</a:t>
            </a:r>
          </a:p>
          <a:p>
            <a:r>
              <a:rPr lang="en-US" b="1" dirty="0" smtClean="0">
                <a:latin typeface="Courier New" pitchFamily="49" charset="0"/>
              </a:rPr>
              <a:t>  for (</a:t>
            </a:r>
            <a:r>
              <a:rPr lang="en-US" b="1" dirty="0" err="1" smtClean="0">
                <a:latin typeface="Courier New" pitchFamily="49" charset="0"/>
              </a:rPr>
              <a:t>int</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 0; </a:t>
            </a:r>
            <a:r>
              <a:rPr lang="en-US" b="1" dirty="0" err="1" smtClean="0">
                <a:latin typeface="Courier New" pitchFamily="49" charset="0"/>
              </a:rPr>
              <a:t>i</a:t>
            </a:r>
            <a:r>
              <a:rPr lang="en-US" b="1" dirty="0" smtClean="0">
                <a:latin typeface="Courier New" pitchFamily="49" charset="0"/>
              </a:rPr>
              <a:t> &lt; </a:t>
            </a:r>
            <a:r>
              <a:rPr lang="en-US" b="1" dirty="0" err="1" smtClean="0">
                <a:latin typeface="Courier New" pitchFamily="49" charset="0"/>
              </a:rPr>
              <a:t>original.size</a:t>
            </a: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a:t>
            </a:r>
          </a:p>
          <a:p>
            <a:r>
              <a:rPr lang="en-US" b="1" dirty="0" smtClean="0">
                <a:latin typeface="Courier New" pitchFamily="49" charset="0"/>
              </a:rPr>
              <a:t>    </a:t>
            </a:r>
            <a:r>
              <a:rPr lang="en-US" b="1" dirty="0" err="1" smtClean="0">
                <a:latin typeface="Courier New" pitchFamily="49" charset="0"/>
              </a:rPr>
              <a:t>result.add</a:t>
            </a:r>
            <a:r>
              <a:rPr lang="en-US" b="1" dirty="0" smtClean="0">
                <a:latin typeface="Courier New" pitchFamily="49" charset="0"/>
              </a:rPr>
              <a:t>(new Country(</a:t>
            </a:r>
            <a:r>
              <a:rPr lang="en-US" b="1" dirty="0" err="1" smtClean="0">
                <a:latin typeface="Courier New" pitchFamily="49" charset="0"/>
              </a:rPr>
              <a:t>myCountries.get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r>
              <a:rPr lang="en-US" b="1" dirty="0" err="1" smtClean="0">
                <a:latin typeface="Courier New" pitchFamily="49" charset="0"/>
              </a:rPr>
              <a:t>getName</a:t>
            </a:r>
            <a:r>
              <a:rPr lang="en-US" b="1" dirty="0" smtClean="0">
                <a:latin typeface="Courier New" pitchFamily="49" charset="0"/>
              </a:rPr>
              <a:t>(),   </a:t>
            </a:r>
          </a:p>
          <a:p>
            <a:r>
              <a:rPr lang="en-US" b="1" dirty="0" smtClean="0">
                <a:latin typeface="Courier New" pitchFamily="49" charset="0"/>
              </a:rPr>
              <a:t>                         </a:t>
            </a:r>
            <a:r>
              <a:rPr lang="en-US" b="1" dirty="0" err="1" smtClean="0">
                <a:latin typeface="Courier New" pitchFamily="49" charset="0"/>
              </a:rPr>
              <a:t>myCountries.get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r>
              <a:rPr lang="en-US" b="1" dirty="0" err="1" smtClean="0">
                <a:latin typeface="Courier New" pitchFamily="49" charset="0"/>
              </a:rPr>
              <a:t>getContinentName</a:t>
            </a:r>
            <a:r>
              <a:rPr lang="en-US" b="1" dirty="0" smtClean="0">
                <a:latin typeface="Courier New" pitchFamily="49" charset="0"/>
              </a:rPr>
              <a:t>(), </a:t>
            </a:r>
          </a:p>
          <a:p>
            <a:r>
              <a:rPr lang="en-US" b="1" dirty="0" smtClean="0">
                <a:latin typeface="Courier New" pitchFamily="49" charset="0"/>
              </a:rPr>
              <a:t>                         </a:t>
            </a:r>
            <a:r>
              <a:rPr lang="en-US" b="1" dirty="0" err="1" smtClean="0">
                <a:latin typeface="Courier New" pitchFamily="49" charset="0"/>
              </a:rPr>
              <a:t>myCountries.get</a:t>
            </a:r>
            <a:r>
              <a:rPr lang="en-US" b="1" dirty="0" smtClean="0">
                <a:latin typeface="Courier New" pitchFamily="49" charset="0"/>
              </a:rPr>
              <a:t>(</a:t>
            </a:r>
            <a:r>
              <a:rPr lang="en-US" b="1" dirty="0" err="1" smtClean="0">
                <a:latin typeface="Courier New" pitchFamily="49" charset="0"/>
              </a:rPr>
              <a:t>i</a:t>
            </a:r>
            <a:r>
              <a:rPr lang="en-US" b="1" dirty="0" smtClean="0">
                <a:latin typeface="Courier New" pitchFamily="49" charset="0"/>
              </a:rPr>
              <a:t>).</a:t>
            </a:r>
            <a:r>
              <a:rPr lang="en-US" b="1" dirty="0" err="1" smtClean="0">
                <a:latin typeface="Courier New" pitchFamily="49" charset="0"/>
              </a:rPr>
              <a:t>getImageName</a:t>
            </a:r>
            <a:r>
              <a:rPr lang="en-US" b="1" dirty="0" smtClean="0">
                <a:latin typeface="Courier New" pitchFamily="49" charset="0"/>
              </a:rPr>
              <a:t>()));</a:t>
            </a:r>
          </a:p>
          <a:p>
            <a:r>
              <a:rPr lang="en-US" b="1" dirty="0" smtClean="0">
                <a:latin typeface="Courier New" pitchFamily="49" charset="0"/>
              </a:rPr>
              <a:t>  return result;</a:t>
            </a:r>
          </a:p>
          <a:p>
            <a:r>
              <a:rPr lang="en-US" b="1" dirty="0" smtClean="0">
                <a:latin typeface="Courier New" pitchFamily="49" charset="0"/>
              </a:rPr>
              <a:t>}</a:t>
            </a:r>
          </a:p>
        </p:txBody>
      </p:sp>
      <p:sp>
        <p:nvSpPr>
          <p:cNvPr id="31" name="Text Box 4"/>
          <p:cNvSpPr txBox="1">
            <a:spLocks noChangeArrowheads="1"/>
          </p:cNvSpPr>
          <p:nvPr/>
        </p:nvSpPr>
        <p:spPr bwMode="auto">
          <a:xfrm>
            <a:off x="685800" y="1600200"/>
            <a:ext cx="1371600" cy="366713"/>
          </a:xfrm>
          <a:prstGeom prst="rect">
            <a:avLst/>
          </a:prstGeom>
          <a:noFill/>
          <a:ln w="9525">
            <a:noFill/>
            <a:miter lim="800000"/>
            <a:headEnd/>
            <a:tailEnd/>
          </a:ln>
        </p:spPr>
        <p:txBody>
          <a:bodyPr wrap="square">
            <a:spAutoFit/>
          </a:bodyPr>
          <a:lstStyle/>
          <a:p>
            <a:pPr algn="r" eaLnBrk="1" hangingPunct="1">
              <a:spcBef>
                <a:spcPct val="50000"/>
              </a:spcBef>
            </a:pPr>
            <a:r>
              <a:rPr lang="en-US" dirty="0" err="1" smtClean="0">
                <a:latin typeface="Courier New" pitchFamily="49" charset="0"/>
              </a:rPr>
              <a:t>deepCopy</a:t>
            </a:r>
            <a:endParaRPr lang="en-US" dirty="0">
              <a:latin typeface="Courier New" pitchFamily="49" charset="0"/>
            </a:endParaRPr>
          </a:p>
        </p:txBody>
      </p:sp>
      <p:sp>
        <p:nvSpPr>
          <p:cNvPr id="32" name="Rectangle 5"/>
          <p:cNvSpPr>
            <a:spLocks noChangeArrowheads="1"/>
          </p:cNvSpPr>
          <p:nvPr/>
        </p:nvSpPr>
        <p:spPr bwMode="auto">
          <a:xfrm>
            <a:off x="1371600" y="19050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3" name="Rectangle 6"/>
          <p:cNvSpPr>
            <a:spLocks noChangeArrowheads="1"/>
          </p:cNvSpPr>
          <p:nvPr/>
        </p:nvSpPr>
        <p:spPr bwMode="auto">
          <a:xfrm>
            <a:off x="2667000" y="15240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4" name="Text Box 7"/>
          <p:cNvSpPr txBox="1">
            <a:spLocks noChangeArrowheads="1"/>
          </p:cNvSpPr>
          <p:nvPr/>
        </p:nvSpPr>
        <p:spPr bwMode="auto">
          <a:xfrm>
            <a:off x="2895600" y="1447800"/>
            <a:ext cx="2743200" cy="396875"/>
          </a:xfrm>
          <a:prstGeom prst="rect">
            <a:avLst/>
          </a:prstGeom>
          <a:noFill/>
          <a:ln w="9525">
            <a:noFill/>
            <a:miter lim="800000"/>
            <a:headEnd/>
            <a:tailEnd/>
          </a:ln>
        </p:spPr>
        <p:txBody>
          <a:bodyPr>
            <a:spAutoFit/>
          </a:bodyPr>
          <a:lstStyle/>
          <a:p>
            <a:pPr algn="ctr" eaLnBrk="1" hangingPunct="1">
              <a:spcBef>
                <a:spcPct val="50000"/>
              </a:spcBef>
            </a:pPr>
            <a:r>
              <a:rPr lang="en-US">
                <a:latin typeface="Courier New" pitchFamily="49" charset="0"/>
              </a:rPr>
              <a:t>size</a:t>
            </a:r>
            <a:r>
              <a:rPr lang="en-US" sz="2000">
                <a:latin typeface="Times New Roman" pitchFamily="18" charset="0"/>
              </a:rPr>
              <a:t>                 </a:t>
            </a:r>
            <a:r>
              <a:rPr lang="en-US">
                <a:latin typeface="Courier New" pitchFamily="49" charset="0"/>
              </a:rPr>
              <a:t>array</a:t>
            </a:r>
          </a:p>
        </p:txBody>
      </p:sp>
      <p:sp>
        <p:nvSpPr>
          <p:cNvPr id="35" name="Text Box 8"/>
          <p:cNvSpPr txBox="1">
            <a:spLocks noChangeArrowheads="1"/>
          </p:cNvSpPr>
          <p:nvPr/>
        </p:nvSpPr>
        <p:spPr bwMode="auto">
          <a:xfrm>
            <a:off x="3048000" y="19050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2</a:t>
            </a:r>
          </a:p>
        </p:txBody>
      </p:sp>
      <p:sp>
        <p:nvSpPr>
          <p:cNvPr id="36" name="Text Box 9"/>
          <p:cNvSpPr txBox="1">
            <a:spLocks noChangeArrowheads="1"/>
          </p:cNvSpPr>
          <p:nvPr/>
        </p:nvSpPr>
        <p:spPr bwMode="auto">
          <a:xfrm>
            <a:off x="4724400" y="19050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 name="Line 10"/>
          <p:cNvSpPr>
            <a:spLocks noChangeShapeType="1"/>
          </p:cNvSpPr>
          <p:nvPr/>
        </p:nvSpPr>
        <p:spPr bwMode="auto">
          <a:xfrm>
            <a:off x="1676400" y="21336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8" name="Line 18"/>
          <p:cNvSpPr>
            <a:spLocks noChangeShapeType="1"/>
          </p:cNvSpPr>
          <p:nvPr/>
        </p:nvSpPr>
        <p:spPr bwMode="auto">
          <a:xfrm>
            <a:off x="5105400" y="2133600"/>
            <a:ext cx="11430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9" name="Text Box 19"/>
          <p:cNvSpPr txBox="1">
            <a:spLocks noChangeArrowheads="1"/>
          </p:cNvSpPr>
          <p:nvPr/>
        </p:nvSpPr>
        <p:spPr bwMode="auto">
          <a:xfrm>
            <a:off x="6781800" y="2946400"/>
            <a:ext cx="914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sz="1400" dirty="0" smtClean="0">
                <a:latin typeface="Courier New" pitchFamily="49" charset="0"/>
              </a:rPr>
              <a:t>c1copy</a:t>
            </a:r>
            <a:endParaRPr lang="en-US" sz="1400" dirty="0">
              <a:latin typeface="Courier New" pitchFamily="49" charset="0"/>
            </a:endParaRPr>
          </a:p>
        </p:txBody>
      </p:sp>
      <p:sp>
        <p:nvSpPr>
          <p:cNvPr id="40" name="Rectangle 22"/>
          <p:cNvSpPr>
            <a:spLocks noChangeArrowheads="1"/>
          </p:cNvSpPr>
          <p:nvPr/>
        </p:nvSpPr>
        <p:spPr bwMode="auto">
          <a:xfrm>
            <a:off x="6248400" y="1981200"/>
            <a:ext cx="1371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 name="Line 23"/>
          <p:cNvSpPr>
            <a:spLocks noChangeShapeType="1"/>
          </p:cNvSpPr>
          <p:nvPr/>
        </p:nvSpPr>
        <p:spPr bwMode="auto">
          <a:xfrm>
            <a:off x="6705600" y="1981200"/>
            <a:ext cx="0" cy="381000"/>
          </a:xfrm>
          <a:prstGeom prst="line">
            <a:avLst/>
          </a:prstGeom>
          <a:noFill/>
          <a:ln w="9525">
            <a:solidFill>
              <a:schemeClr val="tx1"/>
            </a:solidFill>
            <a:round/>
            <a:headEnd/>
            <a:tailEnd/>
          </a:ln>
        </p:spPr>
        <p:txBody>
          <a:bodyPr wrap="none"/>
          <a:lstStyle/>
          <a:p>
            <a:endParaRPr lang="en-US"/>
          </a:p>
        </p:txBody>
      </p:sp>
      <p:sp>
        <p:nvSpPr>
          <p:cNvPr id="42" name="Line 24"/>
          <p:cNvSpPr>
            <a:spLocks noChangeShapeType="1"/>
          </p:cNvSpPr>
          <p:nvPr/>
        </p:nvSpPr>
        <p:spPr bwMode="auto">
          <a:xfrm>
            <a:off x="7162800" y="1981200"/>
            <a:ext cx="0" cy="381000"/>
          </a:xfrm>
          <a:prstGeom prst="line">
            <a:avLst/>
          </a:prstGeom>
          <a:noFill/>
          <a:ln w="9525">
            <a:solidFill>
              <a:schemeClr val="tx1"/>
            </a:solidFill>
            <a:round/>
            <a:headEnd/>
            <a:tailEnd/>
          </a:ln>
        </p:spPr>
        <p:txBody>
          <a:bodyPr wrap="none"/>
          <a:lstStyle/>
          <a:p>
            <a:endParaRPr lang="en-US"/>
          </a:p>
        </p:txBody>
      </p:sp>
      <p:sp>
        <p:nvSpPr>
          <p:cNvPr id="46" name="Line 20"/>
          <p:cNvSpPr>
            <a:spLocks noChangeShapeType="1"/>
          </p:cNvSpPr>
          <p:nvPr/>
        </p:nvSpPr>
        <p:spPr bwMode="auto">
          <a:xfrm>
            <a:off x="6477000" y="2133600"/>
            <a:ext cx="838200" cy="838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47" name="Text Box 19"/>
          <p:cNvSpPr txBox="1">
            <a:spLocks noChangeArrowheads="1"/>
          </p:cNvSpPr>
          <p:nvPr/>
        </p:nvSpPr>
        <p:spPr bwMode="auto">
          <a:xfrm>
            <a:off x="7924800" y="2946400"/>
            <a:ext cx="8382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sz="1400" dirty="0" smtClean="0">
                <a:latin typeface="Courier New" pitchFamily="49" charset="0"/>
              </a:rPr>
              <a:t>c2Copy</a:t>
            </a:r>
            <a:endParaRPr lang="en-US" sz="1400" dirty="0">
              <a:latin typeface="Courier New" pitchFamily="49" charset="0"/>
            </a:endParaRPr>
          </a:p>
        </p:txBody>
      </p:sp>
      <p:sp>
        <p:nvSpPr>
          <p:cNvPr id="48" name="Line 20"/>
          <p:cNvSpPr>
            <a:spLocks noChangeShapeType="1"/>
          </p:cNvSpPr>
          <p:nvPr/>
        </p:nvSpPr>
        <p:spPr bwMode="auto">
          <a:xfrm>
            <a:off x="6934200" y="2133600"/>
            <a:ext cx="1371600" cy="838200"/>
          </a:xfrm>
          <a:prstGeom prst="line">
            <a:avLst/>
          </a:prstGeom>
          <a:noFill/>
          <a:ln w="28575">
            <a:solidFill>
              <a:schemeClr val="tx1"/>
            </a:solidFill>
            <a:round/>
            <a:headEnd type="oval" w="med" len="med"/>
            <a:tailEnd type="triangle" w="med" len="med"/>
          </a:ln>
        </p:spPr>
        <p:txBody>
          <a:bodyPr wrap="none"/>
          <a:lstStyle/>
          <a:p>
            <a:endParaRPr lang="en-US"/>
          </a:p>
        </p:txBody>
      </p:sp>
      <p:sp>
        <p:nvSpPr>
          <p:cNvPr id="44" name="Line 4"/>
          <p:cNvSpPr>
            <a:spLocks noChangeShapeType="1"/>
          </p:cNvSpPr>
          <p:nvPr/>
        </p:nvSpPr>
        <p:spPr bwMode="auto">
          <a:xfrm>
            <a:off x="304800" y="3733800"/>
            <a:ext cx="74676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p:txBody>
          <a:bodyPr/>
          <a:lstStyle/>
          <a:p>
            <a:fld id="{39A6F38E-A6E5-4968-A78A-096F81DC63EF}" type="slidenum">
              <a:rPr lang="en-US" smtClean="0"/>
              <a:pPr/>
              <a:t>18</a:t>
            </a:fld>
            <a:endParaRPr lang="en-US" smtClean="0"/>
          </a:p>
        </p:txBody>
      </p:sp>
      <p:sp>
        <p:nvSpPr>
          <p:cNvPr id="23555" name="Rectangle 2"/>
          <p:cNvSpPr>
            <a:spLocks noGrp="1" noChangeArrowheads="1"/>
          </p:cNvSpPr>
          <p:nvPr>
            <p:ph type="title"/>
          </p:nvPr>
        </p:nvSpPr>
        <p:spPr/>
        <p:txBody>
          <a:bodyPr/>
          <a:lstStyle/>
          <a:p>
            <a:pPr eaLnBrk="1" hangingPunct="1"/>
            <a:r>
              <a:rPr lang="en-US" dirty="0" err="1" smtClean="0"/>
              <a:t>ArrayList</a:t>
            </a:r>
            <a:r>
              <a:rPr lang="en-US" dirty="0" smtClean="0"/>
              <a:t> Equality</a:t>
            </a:r>
          </a:p>
        </p:txBody>
      </p:sp>
      <p:sp>
        <p:nvSpPr>
          <p:cNvPr id="23556" name="Rectangle 3"/>
          <p:cNvSpPr>
            <a:spLocks noGrp="1" noChangeArrowheads="1"/>
          </p:cNvSpPr>
          <p:nvPr>
            <p:ph type="body" idx="1"/>
          </p:nvPr>
        </p:nvSpPr>
        <p:spPr>
          <a:xfrm>
            <a:off x="457200" y="1600200"/>
            <a:ext cx="8686800" cy="4724400"/>
          </a:xfrm>
        </p:spPr>
        <p:txBody>
          <a:bodyPr/>
          <a:lstStyle/>
          <a:p>
            <a:pPr eaLnBrk="1" hangingPunct="1">
              <a:buFontTx/>
              <a:buChar char=" "/>
            </a:pPr>
            <a:r>
              <a:rPr lang="en-US" dirty="0" smtClean="0"/>
              <a:t>Similar issues arise when checking </a:t>
            </a:r>
            <a:r>
              <a:rPr lang="en-US" dirty="0" err="1" smtClean="0"/>
              <a:t>arraylist</a:t>
            </a:r>
            <a:r>
              <a:rPr lang="en-US" dirty="0" smtClean="0"/>
              <a:t> equality:</a:t>
            </a:r>
          </a:p>
          <a:p>
            <a:pPr lvl="1" eaLnBrk="1" hangingPunct="1"/>
            <a:r>
              <a:rPr lang="en-US" b="1" dirty="0" err="1" smtClean="0">
                <a:latin typeface="Courier New" pitchFamily="49" charset="0"/>
              </a:rPr>
              <a:t>anArrayList.equals</a:t>
            </a:r>
            <a:r>
              <a:rPr lang="en-US" b="1" dirty="0" smtClean="0">
                <a:latin typeface="Courier New" pitchFamily="49" charset="0"/>
              </a:rPr>
              <a:t>(</a:t>
            </a:r>
            <a:r>
              <a:rPr lang="en-US" b="1" dirty="0" err="1" smtClean="0">
                <a:latin typeface="Courier New" pitchFamily="49" charset="0"/>
              </a:rPr>
              <a:t>anotherArrayList</a:t>
            </a:r>
            <a:r>
              <a:rPr lang="en-US" b="1" dirty="0" smtClean="0">
                <a:latin typeface="Courier New" pitchFamily="49" charset="0"/>
              </a:rPr>
              <a:t>)</a:t>
            </a:r>
            <a:r>
              <a:rPr lang="en-US" dirty="0" smtClean="0"/>
              <a:t> checks the two lists are the same size and that their corresponding elements are </a:t>
            </a:r>
            <a:r>
              <a:rPr lang="en-US" b="1" dirty="0" smtClean="0">
                <a:latin typeface="Courier New" pitchFamily="49" charset="0"/>
                <a:cs typeface="Courier New" pitchFamily="49" charset="0"/>
              </a:rPr>
              <a:t>equals()</a:t>
            </a:r>
            <a:r>
              <a:rPr lang="en-US" dirty="0" smtClean="0"/>
              <a:t>.</a:t>
            </a:r>
          </a:p>
          <a:p>
            <a:pPr lvl="1" eaLnBrk="1" hangingPunct="1"/>
            <a:r>
              <a:rPr lang="en-US" dirty="0" smtClean="0"/>
              <a:t>This works for lists of strings, but special equality checking routines must be written for lists of other types.</a:t>
            </a:r>
          </a:p>
          <a:p>
            <a:pPr lvl="1" eaLnBrk="1" hangingPunct="1"/>
            <a:r>
              <a:rPr lang="en-US" dirty="0" smtClean="0"/>
              <a:t>The String class has an </a:t>
            </a:r>
            <a:r>
              <a:rPr lang="en-US" b="1" dirty="0" smtClean="0">
                <a:latin typeface="Courier New" pitchFamily="49" charset="0"/>
              </a:rPr>
              <a:t>equals()</a:t>
            </a:r>
            <a:r>
              <a:rPr lang="en-US" dirty="0" smtClean="0"/>
              <a:t> operator   that checks string equality properly.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19</a:t>
            </a:fld>
            <a:endParaRPr lang="en-US"/>
          </a:p>
        </p:txBody>
      </p:sp>
      <p:sp>
        <p:nvSpPr>
          <p:cNvPr id="8" name="Rectangle 7"/>
          <p:cNvSpPr/>
          <p:nvPr/>
        </p:nvSpPr>
        <p:spPr>
          <a:xfrm rot="16200000">
            <a:off x="1168852" y="-1168856"/>
            <a:ext cx="6757095" cy="9094797"/>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commands here...</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a:t>
            </a:r>
            <a:r>
              <a:rPr lang="en-US" sz="1000" dirty="0" err="1" smtClean="0">
                <a:latin typeface="Courier New" pitchFamily="49" charset="0"/>
                <a:cs typeface="Courier New" pitchFamily="49" charset="0"/>
              </a:rPr>
              <a:t>CountryGuessController</a:t>
            </a:r>
            <a:r>
              <a:rPr lang="en-US" sz="1000" dirty="0" smtClean="0">
                <a:latin typeface="Courier New" pitchFamily="49" charset="0"/>
                <a:cs typeface="Courier New" pitchFamily="49" charset="0"/>
              </a:rPr>
              <a:t> extends </a:t>
            </a:r>
            <a:r>
              <a:rPr lang="en-US" sz="1000" dirty="0" err="1" smtClean="0">
                <a:latin typeface="Courier New" pitchFamily="49" charset="0"/>
                <a:cs typeface="Courier New" pitchFamily="49" charset="0"/>
              </a:rPr>
              <a:t>JFrame</a:t>
            </a:r>
            <a:r>
              <a:rPr lang="en-US" sz="1000" dirty="0" smtClean="0">
                <a:latin typeface="Courier New" pitchFamily="49" charset="0"/>
                <a:cs typeface="Courier New" pitchFamily="49" charset="0"/>
              </a:rPr>
              <a:t> implements </a:t>
            </a:r>
            <a:r>
              <a:rPr lang="en-US" sz="1000" dirty="0" err="1" smtClean="0">
                <a:latin typeface="Courier New" pitchFamily="49" charset="0"/>
                <a:cs typeface="Courier New" pitchFamily="49" charset="0"/>
              </a:rPr>
              <a:t>ActionListener</a:t>
            </a:r>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guessField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JButton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guessButton</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giveupButton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CountryGuessGame</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countryGuessGame</a:t>
            </a:r>
            <a:r>
              <a:rPr lang="en-US" sz="10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a:t>
            </a:r>
            <a:r>
              <a:rPr lang="en-US" sz="1000" dirty="0" err="1" smtClean="0">
                <a:latin typeface="Courier New" pitchFamily="49" charset="0"/>
                <a:cs typeface="Courier New" pitchFamily="49" charset="0"/>
              </a:rPr>
              <a:t>CountryGuessController</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super("Country Guess");</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setDefaultCloseOperation</a:t>
            </a:r>
            <a:r>
              <a:rPr lang="en-US" sz="1000" dirty="0" smtClean="0">
                <a:latin typeface="Courier New" pitchFamily="49" charset="0"/>
                <a:cs typeface="Courier New" pitchFamily="49" charset="0"/>
              </a:rPr>
              <a:t>(EXIT_ON_CLOSE);</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Font font = new Font("Ariel", 0, 18);</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hintLabel.setFont</a:t>
            </a:r>
            <a:r>
              <a:rPr lang="en-US" sz="1000" dirty="0" smtClean="0">
                <a:latin typeface="Courier New" pitchFamily="49" charset="0"/>
                <a:cs typeface="Courier New" pitchFamily="49" charset="0"/>
              </a:rPr>
              <a:t>(font);</a:t>
            </a:r>
          </a:p>
          <a:p>
            <a:r>
              <a:rPr lang="en-US" sz="1000" dirty="0" smtClean="0">
                <a:latin typeface="Courier New" pitchFamily="49" charset="0"/>
                <a:cs typeface="Courier New" pitchFamily="49" charset="0"/>
              </a:rPr>
              <a:t>    add(</a:t>
            </a:r>
            <a:r>
              <a:rPr lang="en-US" sz="1000" dirty="0" err="1" smtClean="0">
                <a:latin typeface="Courier New" pitchFamily="49" charset="0"/>
                <a:cs typeface="Courier New" pitchFamily="49" charset="0"/>
              </a:rPr>
              <a:t>hintLabel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BorderLayout.CENTER</a:t>
            </a:r>
            <a:r>
              <a:rPr lang="en-US" sz="10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JPanel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guessController</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JPanel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guessController.setLayout</a:t>
            </a:r>
            <a:r>
              <a:rPr lang="en-US" sz="1000" dirty="0" smtClean="0">
                <a:latin typeface="Courier New" pitchFamily="49" charset="0"/>
                <a:cs typeface="Courier New" pitchFamily="49" charset="0"/>
              </a:rPr>
              <a:t>(new </a:t>
            </a:r>
            <a:r>
              <a:rPr lang="en-US" sz="1000" dirty="0" err="1" smtClean="0">
                <a:latin typeface="Courier New" pitchFamily="49" charset="0"/>
                <a:cs typeface="Courier New" pitchFamily="49" charset="0"/>
              </a:rPr>
              <a:t>FlowLayout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guessLabel</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JLabel</a:t>
            </a:r>
            <a:r>
              <a:rPr lang="en-US" sz="1000" dirty="0" smtClean="0">
                <a:latin typeface="Courier New" pitchFamily="49" charset="0"/>
                <a:cs typeface="Courier New" pitchFamily="49" charset="0"/>
              </a:rPr>
              <a:t>("Guess: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guessLabel.setFont</a:t>
            </a:r>
            <a:r>
              <a:rPr lang="en-US" sz="1000" dirty="0" smtClean="0">
                <a:latin typeface="Courier New" pitchFamily="49" charset="0"/>
                <a:cs typeface="Courier New" pitchFamily="49" charset="0"/>
              </a:rPr>
              <a:t>(font);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guessController.add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guessLabel</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guessField</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JTextField</a:t>
            </a:r>
            <a:r>
              <a:rPr lang="en-US" sz="1000" dirty="0" smtClean="0">
                <a:latin typeface="Courier New" pitchFamily="49" charset="0"/>
                <a:cs typeface="Courier New" pitchFamily="49" charset="0"/>
              </a:rPr>
              <a:t>(15);</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guessField.setFont</a:t>
            </a:r>
            <a:r>
              <a:rPr lang="en-US" sz="1000" dirty="0" smtClean="0">
                <a:latin typeface="Courier New" pitchFamily="49" charset="0"/>
                <a:cs typeface="Courier New" pitchFamily="49" charset="0"/>
              </a:rPr>
              <a:t>(font);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guessField.setActionCommand</a:t>
            </a:r>
            <a:r>
              <a:rPr lang="en-US" sz="1000" dirty="0" smtClean="0">
                <a:latin typeface="Courier New" pitchFamily="49" charset="0"/>
                <a:cs typeface="Courier New" pitchFamily="49" charset="0"/>
              </a:rPr>
              <a:t>("Guess");</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guessField.addActionListener</a:t>
            </a:r>
            <a:r>
              <a:rPr lang="en-US" sz="1000" dirty="0" smtClean="0">
                <a:latin typeface="Courier New" pitchFamily="49" charset="0"/>
                <a:cs typeface="Courier New" pitchFamily="49" charset="0"/>
              </a:rPr>
              <a:t>(this);</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guessController.add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guessField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guessButton</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JButton</a:t>
            </a:r>
            <a:r>
              <a:rPr lang="en-US" sz="1000" dirty="0" smtClean="0">
                <a:latin typeface="Courier New" pitchFamily="49" charset="0"/>
                <a:cs typeface="Courier New" pitchFamily="49" charset="0"/>
              </a:rPr>
              <a:t>("Guess");</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guessButton.setFont</a:t>
            </a:r>
            <a:r>
              <a:rPr lang="en-US" sz="1000" dirty="0" smtClean="0">
                <a:latin typeface="Courier New" pitchFamily="49" charset="0"/>
                <a:cs typeface="Courier New" pitchFamily="49" charset="0"/>
              </a:rPr>
              <a:t>(font);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guessButton.addActionListener</a:t>
            </a:r>
            <a:r>
              <a:rPr lang="en-US" sz="1000" dirty="0" smtClean="0">
                <a:latin typeface="Courier New" pitchFamily="49" charset="0"/>
                <a:cs typeface="Courier New" pitchFamily="49" charset="0"/>
              </a:rPr>
              <a:t>(this);</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guessController.add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guessButton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giveupButton</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JButton</a:t>
            </a:r>
            <a:r>
              <a:rPr lang="en-US" sz="1000" dirty="0" smtClean="0">
                <a:latin typeface="Courier New" pitchFamily="49" charset="0"/>
                <a:cs typeface="Courier New" pitchFamily="49" charset="0"/>
              </a:rPr>
              <a:t>("Give Up");</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giveupButton.setFont</a:t>
            </a:r>
            <a:r>
              <a:rPr lang="en-US" sz="1000" dirty="0" smtClean="0">
                <a:latin typeface="Courier New" pitchFamily="49" charset="0"/>
                <a:cs typeface="Courier New" pitchFamily="49" charset="0"/>
              </a:rPr>
              <a:t>(font);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giveupButton.addActionListener</a:t>
            </a:r>
            <a:r>
              <a:rPr lang="en-US" sz="1000" dirty="0" smtClean="0">
                <a:latin typeface="Courier New" pitchFamily="49" charset="0"/>
                <a:cs typeface="Courier New" pitchFamily="49" charset="0"/>
              </a:rPr>
              <a:t>(this);</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guessController.add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giveupButton</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add(</a:t>
            </a:r>
            <a:r>
              <a:rPr lang="en-US" sz="1000" dirty="0" err="1" smtClean="0">
                <a:latin typeface="Courier New" pitchFamily="49" charset="0"/>
                <a:cs typeface="Courier New" pitchFamily="49" charset="0"/>
              </a:rPr>
              <a:t>guessController</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BorderLayout.SOUTH</a:t>
            </a:r>
            <a:r>
              <a:rPr lang="en-US" sz="10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countryGuessGame</a:t>
            </a:r>
            <a:r>
              <a:rPr lang="en-US" sz="1000" dirty="0" smtClean="0">
                <a:latin typeface="Courier New" pitchFamily="49" charset="0"/>
                <a:cs typeface="Courier New" pitchFamily="49" charset="0"/>
              </a:rPr>
              <a:t> = new </a:t>
            </a:r>
            <a:r>
              <a:rPr lang="en-US" sz="1000" dirty="0" err="1" smtClean="0">
                <a:latin typeface="Courier New" pitchFamily="49" charset="0"/>
                <a:cs typeface="Courier New" pitchFamily="49" charset="0"/>
              </a:rPr>
              <a:t>CountryGuessGame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hintLabel.setText</a:t>
            </a:r>
            <a:r>
              <a:rPr lang="en-US" sz="1000" dirty="0" smtClean="0">
                <a:latin typeface="Courier New" pitchFamily="49" charset="0"/>
                <a:cs typeface="Courier New" pitchFamily="49" charset="0"/>
              </a:rPr>
              <a:t>("Please guess a country -" + </a:t>
            </a:r>
            <a:r>
              <a:rPr lang="en-US" sz="1000" dirty="0" err="1" smtClean="0">
                <a:latin typeface="Courier New" pitchFamily="49" charset="0"/>
                <a:cs typeface="Courier New" pitchFamily="49" charset="0"/>
              </a:rPr>
              <a:t>countryGuessGame.getHintText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@Override</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actionPerformed</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ActionEvent</a:t>
            </a:r>
            <a:r>
              <a:rPr lang="en-US" sz="1000" dirty="0" smtClean="0">
                <a:latin typeface="Courier New" pitchFamily="49" charset="0"/>
                <a:cs typeface="Courier New" pitchFamily="49" charset="0"/>
              </a:rPr>
              <a:t> event) {</a:t>
            </a:r>
          </a:p>
          <a:p>
            <a:r>
              <a:rPr lang="en-US" sz="1000" dirty="0" smtClean="0">
                <a:latin typeface="Courier New" pitchFamily="49" charset="0"/>
                <a:cs typeface="Courier New" pitchFamily="49" charset="0"/>
              </a:rPr>
              <a:t>    String </a:t>
            </a:r>
            <a:r>
              <a:rPr lang="en-US" sz="1000" dirty="0" err="1" smtClean="0">
                <a:latin typeface="Courier New" pitchFamily="49" charset="0"/>
                <a:cs typeface="Courier New" pitchFamily="49" charset="0"/>
              </a:rPr>
              <a:t>actionCommand</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event.getActionCommand</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actionCommand.equalsIgnoreCase</a:t>
            </a:r>
            <a:r>
              <a:rPr lang="en-US" sz="1000" dirty="0" smtClean="0">
                <a:latin typeface="Courier New" pitchFamily="49" charset="0"/>
                <a:cs typeface="Courier New" pitchFamily="49" charset="0"/>
              </a:rPr>
              <a:t>("Guess")) {</a:t>
            </a:r>
          </a:p>
          <a:p>
            <a:r>
              <a:rPr lang="en-US" sz="1000" dirty="0" smtClean="0">
                <a:latin typeface="Courier New" pitchFamily="49" charset="0"/>
                <a:cs typeface="Courier New" pitchFamily="49" charset="0"/>
              </a:rPr>
              <a:t>      if (</a:t>
            </a:r>
            <a:r>
              <a:rPr lang="en-US" sz="1000" dirty="0" err="1" smtClean="0">
                <a:latin typeface="Courier New" pitchFamily="49" charset="0"/>
                <a:cs typeface="Courier New" pitchFamily="49" charset="0"/>
              </a:rPr>
              <a:t>countryGuessGame.guess</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guessField.getText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countryGuessGame.reset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hintLabel.setText</a:t>
            </a:r>
            <a:r>
              <a:rPr lang="en-US" sz="1000" dirty="0" smtClean="0">
                <a:latin typeface="Courier New" pitchFamily="49" charset="0"/>
                <a:cs typeface="Courier New" pitchFamily="49" charset="0"/>
              </a:rPr>
              <a:t>("Right! Next: " + </a:t>
            </a:r>
            <a:r>
              <a:rPr lang="en-US" sz="1000" dirty="0" err="1" smtClean="0">
                <a:latin typeface="Courier New" pitchFamily="49" charset="0"/>
                <a:cs typeface="Courier New" pitchFamily="49" charset="0"/>
              </a:rPr>
              <a:t>countryGuessGame.getHintText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 else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hintLabel.setText</a:t>
            </a:r>
            <a:r>
              <a:rPr lang="en-US" sz="1000" dirty="0" smtClean="0">
                <a:latin typeface="Courier New" pitchFamily="49" charset="0"/>
                <a:cs typeface="Courier New" pitchFamily="49" charset="0"/>
              </a:rPr>
              <a:t>("guess again - " + </a:t>
            </a:r>
            <a:r>
              <a:rPr lang="en-US" sz="1000" dirty="0" err="1" smtClean="0">
                <a:latin typeface="Courier New" pitchFamily="49" charset="0"/>
                <a:cs typeface="Courier New" pitchFamily="49" charset="0"/>
              </a:rPr>
              <a:t>countryGuessGame.getHintText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 else if (</a:t>
            </a:r>
            <a:r>
              <a:rPr lang="en-US" sz="1000" dirty="0" err="1" smtClean="0">
                <a:latin typeface="Courier New" pitchFamily="49" charset="0"/>
                <a:cs typeface="Courier New" pitchFamily="49" charset="0"/>
              </a:rPr>
              <a:t>actionCommand.equalsIgnoreCase</a:t>
            </a:r>
            <a:r>
              <a:rPr lang="en-US" sz="1000" dirty="0" smtClean="0">
                <a:latin typeface="Courier New" pitchFamily="49" charset="0"/>
                <a:cs typeface="Courier New" pitchFamily="49" charset="0"/>
              </a:rPr>
              <a:t>("Give Up")) {</a:t>
            </a:r>
          </a:p>
          <a:p>
            <a:r>
              <a:rPr lang="en-US" sz="1000" dirty="0" smtClean="0">
                <a:latin typeface="Courier New" pitchFamily="49" charset="0"/>
                <a:cs typeface="Courier New" pitchFamily="49" charset="0"/>
              </a:rPr>
              <a:t>      String answer = </a:t>
            </a:r>
            <a:r>
              <a:rPr lang="en-US" sz="1000" dirty="0" err="1" smtClean="0">
                <a:latin typeface="Courier New" pitchFamily="49" charset="0"/>
                <a:cs typeface="Courier New" pitchFamily="49" charset="0"/>
              </a:rPr>
              <a:t>countryGuessGame.getAnswer</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countryGuessGame.reset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hintLabel.setText</a:t>
            </a:r>
            <a:r>
              <a:rPr lang="en-US" sz="1000" dirty="0" smtClean="0">
                <a:latin typeface="Courier New" pitchFamily="49" charset="0"/>
                <a:cs typeface="Courier New" pitchFamily="49" charset="0"/>
              </a:rPr>
              <a:t>("Answer: "+answer+" - Next: "+</a:t>
            </a:r>
            <a:r>
              <a:rPr lang="en-US" sz="1000" dirty="0" err="1" smtClean="0">
                <a:latin typeface="Courier New" pitchFamily="49" charset="0"/>
                <a:cs typeface="Courier New" pitchFamily="49" charset="0"/>
              </a:rPr>
              <a:t>countryGuessGame.getHintText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guessField.setText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a standard GUI main() method.</a:t>
            </a:r>
          </a:p>
          <a:p>
            <a:r>
              <a:rPr lang="en-US" sz="10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2</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Analysis</a:t>
            </a:r>
          </a:p>
        </p:txBody>
      </p:sp>
      <p:sp>
        <p:nvSpPr>
          <p:cNvPr id="7172" name="Rectangle 3"/>
          <p:cNvSpPr>
            <a:spLocks noGrp="1" noChangeArrowheads="1"/>
          </p:cNvSpPr>
          <p:nvPr>
            <p:ph type="body" idx="1"/>
          </p:nvPr>
        </p:nvSpPr>
        <p:spPr>
          <a:xfrm>
            <a:off x="457200" y="1600200"/>
            <a:ext cx="5181600" cy="3733800"/>
          </a:xfrm>
        </p:spPr>
        <p:txBody>
          <a:bodyPr/>
          <a:lstStyle/>
          <a:p>
            <a:pPr eaLnBrk="1" hangingPunct="1">
              <a:lnSpc>
                <a:spcPct val="90000"/>
              </a:lnSpc>
            </a:pPr>
            <a:r>
              <a:rPr lang="en-US" dirty="0" smtClean="0">
                <a:latin typeface="Arial Unicode MS" pitchFamily="34" charset="-128"/>
              </a:rPr>
              <a:t>We’d like to guessing game that drills students on the countries of the world.</a:t>
            </a:r>
          </a:p>
          <a:p>
            <a:pPr>
              <a:lnSpc>
                <a:spcPct val="90000"/>
              </a:lnSpc>
            </a:pPr>
            <a:r>
              <a:rPr lang="en-US" dirty="0" smtClean="0">
                <a:latin typeface="Arial Unicode MS" pitchFamily="34" charset="-128"/>
              </a:rPr>
              <a:t>A sketch of a solution                                              achieving this goal is shown here.</a:t>
            </a:r>
          </a:p>
        </p:txBody>
      </p:sp>
      <p:grpSp>
        <p:nvGrpSpPr>
          <p:cNvPr id="13" name="Group 12"/>
          <p:cNvGrpSpPr/>
          <p:nvPr/>
        </p:nvGrpSpPr>
        <p:grpSpPr>
          <a:xfrm>
            <a:off x="5874150" y="1981200"/>
            <a:ext cx="3117450" cy="2743200"/>
            <a:chOff x="5638800" y="1981200"/>
            <a:chExt cx="3117450" cy="2743200"/>
          </a:xfrm>
        </p:grpSpPr>
        <p:sp>
          <p:nvSpPr>
            <p:cNvPr id="14" name="Freeform 13"/>
            <p:cNvSpPr/>
            <p:nvPr/>
          </p:nvSpPr>
          <p:spPr bwMode="auto">
            <a:xfrm>
              <a:off x="5638800" y="1981200"/>
              <a:ext cx="3117450" cy="27432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Rectangle 14"/>
            <p:cNvSpPr/>
            <p:nvPr/>
          </p:nvSpPr>
          <p:spPr bwMode="auto">
            <a:xfrm>
              <a:off x="5791200" y="4038600"/>
              <a:ext cx="1676400" cy="381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Your</a:t>
              </a:r>
              <a:r>
                <a:rPr kumimoji="0" lang="en-US" sz="1800" b="0" i="0" u="none" strike="noStrike" cap="none" normalizeH="0" baseline="0" dirty="0" smtClean="0">
                  <a:ln>
                    <a:noFill/>
                  </a:ln>
                  <a:solidFill>
                    <a:schemeClr val="tx1"/>
                  </a:solidFill>
                  <a:effectLst/>
                  <a:latin typeface="Arial" charset="0"/>
                </a:rPr>
                <a:t> guess…</a:t>
              </a:r>
            </a:p>
          </p:txBody>
        </p:sp>
        <p:sp>
          <p:nvSpPr>
            <p:cNvPr id="16" name="Rectangle 15"/>
            <p:cNvSpPr/>
            <p:nvPr/>
          </p:nvSpPr>
          <p:spPr bwMode="auto">
            <a:xfrm>
              <a:off x="7620000" y="4038600"/>
              <a:ext cx="990600" cy="381000"/>
            </a:xfrm>
            <a:prstGeom prst="rect">
              <a:avLst/>
            </a:prstGeom>
            <a:noFill/>
            <a:ln w="25400"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Give</a:t>
              </a:r>
              <a:r>
                <a:rPr kumimoji="0" lang="en-US" sz="1800" b="0" i="0" u="none" strike="noStrike" cap="none" normalizeH="0" dirty="0" smtClean="0">
                  <a:ln>
                    <a:noFill/>
                  </a:ln>
                  <a:solidFill>
                    <a:schemeClr val="tx1"/>
                  </a:solidFill>
                  <a:effectLst/>
                  <a:latin typeface="Arial" charset="0"/>
                </a:rPr>
                <a:t> up</a:t>
              </a:r>
              <a:endParaRPr kumimoji="0" lang="en-US" sz="18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5791200" y="2286000"/>
              <a:ext cx="2819400" cy="16002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a:p>
              <a:r>
                <a:rPr lang="en-US" dirty="0" smtClean="0"/>
                <a:t> Some hint goes here </a:t>
              </a:r>
            </a:p>
            <a:p>
              <a:r>
                <a:rPr lang="en-US" dirty="0" smtClean="0"/>
                <a:t> (maybe an image </a:t>
              </a:r>
            </a:p>
            <a:p>
              <a:r>
                <a:rPr lang="en-US" dirty="0" smtClean="0"/>
                <a:t>   and/or text)…</a:t>
              </a: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20</a:t>
            </a:fld>
            <a:endParaRPr lang="en-US"/>
          </a:p>
        </p:txBody>
      </p:sp>
      <p:sp>
        <p:nvSpPr>
          <p:cNvPr id="8" name="Rectangle 7"/>
          <p:cNvSpPr/>
          <p:nvPr/>
        </p:nvSpPr>
        <p:spPr>
          <a:xfrm rot="16200000">
            <a:off x="1331237" y="-1284275"/>
            <a:ext cx="6757095" cy="9325630"/>
          </a:xfrm>
          <a:prstGeom prst="rect">
            <a:avLst/>
          </a:prstGeom>
        </p:spPr>
        <p:txBody>
          <a:bodyPr wrap="square">
            <a:spAutoFit/>
          </a:bodyPr>
          <a:lstStyle/>
          <a:p>
            <a:r>
              <a:rPr lang="en-US" sz="1000" dirty="0" smtClean="0">
                <a:latin typeface="Courier New" pitchFamily="49" charset="0"/>
                <a:cs typeface="Courier New" pitchFamily="49" charset="0"/>
              </a:rPr>
              <a:t>// </a:t>
            </a:r>
            <a:r>
              <a:rPr lang="en-US" sz="1000" i="1" dirty="0" smtClean="0">
                <a:latin typeface="Courier New" pitchFamily="49" charset="0"/>
                <a:cs typeface="Courier New" pitchFamily="49" charset="0"/>
              </a:rPr>
              <a:t>header commands here...</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CountryGuessGame2 {</a:t>
            </a:r>
          </a:p>
          <a:p>
            <a:r>
              <a:rPr lang="en-US" sz="800"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private List&lt;Country&gt; </a:t>
            </a:r>
            <a:r>
              <a:rPr lang="en-US" sz="1000" b="1" dirty="0" err="1" smtClean="0">
                <a:latin typeface="Courier New" pitchFamily="49" charset="0"/>
                <a:cs typeface="Courier New" pitchFamily="49" charset="0"/>
              </a:rPr>
              <a:t>myCountries</a:t>
            </a:r>
            <a:r>
              <a:rPr lang="en-US" sz="1000" b="1"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private </a:t>
            </a:r>
            <a:r>
              <a:rPr lang="en-US" sz="1000" dirty="0" err="1" smtClean="0">
                <a:latin typeface="Courier New" pitchFamily="49" charset="0"/>
                <a:cs typeface="Courier New" pitchFamily="49" charset="0"/>
              </a:rPr>
              <a:t>int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Random </a:t>
            </a:r>
            <a:r>
              <a:rPr lang="en-US" sz="1000" dirty="0" err="1" smtClean="0">
                <a:latin typeface="Courier New" pitchFamily="49" charset="0"/>
                <a:cs typeface="Courier New" pitchFamily="49" charset="0"/>
              </a:rPr>
              <a:t>myRandom</a:t>
            </a:r>
            <a:r>
              <a:rPr lang="en-US" sz="1000" dirty="0" smtClean="0">
                <a:latin typeface="Courier New" pitchFamily="49" charset="0"/>
                <a:cs typeface="Courier New" pitchFamily="49" charset="0"/>
              </a:rPr>
              <a:t>;</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CountryGuessGame2()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myCountries</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loadCountries</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myRandom</a:t>
            </a:r>
            <a:r>
              <a:rPr lang="en-US" sz="1000" dirty="0" smtClean="0">
                <a:latin typeface="Courier New" pitchFamily="49" charset="0"/>
                <a:cs typeface="Courier New" pitchFamily="49" charset="0"/>
              </a:rPr>
              <a:t> = new Random();</a:t>
            </a:r>
          </a:p>
          <a:p>
            <a:r>
              <a:rPr lang="en-US" sz="1000" dirty="0" smtClean="0">
                <a:latin typeface="Courier New" pitchFamily="49" charset="0"/>
                <a:cs typeface="Courier New" pitchFamily="49" charset="0"/>
              </a:rPr>
              <a:t>    reset();</a:t>
            </a:r>
          </a:p>
          <a:p>
            <a:r>
              <a:rPr lang="en-US" sz="10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 For testing purposes only...</a:t>
            </a:r>
          </a:p>
          <a:p>
            <a:r>
              <a:rPr lang="en-US" sz="1000" dirty="0" smtClean="0">
                <a:latin typeface="Courier New" pitchFamily="49" charset="0"/>
                <a:cs typeface="Courier New" pitchFamily="49" charset="0"/>
              </a:rPr>
              <a:t>  public CountryGuessGame2(</a:t>
            </a:r>
            <a:r>
              <a:rPr lang="en-US" sz="1000" dirty="0" err="1" smtClean="0">
                <a:latin typeface="Courier New" pitchFamily="49" charset="0"/>
                <a:cs typeface="Courier New" pitchFamily="49" charset="0"/>
              </a:rPr>
              <a:t>int</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answerIndex</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myCountries</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loadCountries</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answerIndex</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 = 0;</a:t>
            </a:r>
          </a:p>
          <a:p>
            <a:r>
              <a:rPr lang="en-US" sz="10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void reset()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myAnswerIndex</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myRandom.nextInt</a:t>
            </a:r>
            <a:r>
              <a:rPr lang="en-US" sz="1000"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myCountries.size</a:t>
            </a:r>
            <a:r>
              <a:rPr lang="en-US" sz="1000" b="1" dirty="0" smtClean="0">
                <a:latin typeface="Courier New" pitchFamily="49" charset="0"/>
                <a:cs typeface="Courier New" pitchFamily="49" charset="0"/>
              </a:rPr>
              <a: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 = 0;</a:t>
            </a:r>
          </a:p>
          <a:p>
            <a:r>
              <a:rPr lang="en-US" sz="10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a:t>
            </a:r>
            <a:r>
              <a:rPr lang="en-US" sz="1000" dirty="0" err="1" smtClean="0">
                <a:latin typeface="Courier New" pitchFamily="49" charset="0"/>
                <a:cs typeface="Courier New" pitchFamily="49" charset="0"/>
              </a:rPr>
              <a:t>boolean</a:t>
            </a:r>
            <a:r>
              <a:rPr lang="en-US" sz="1000" dirty="0" smtClean="0">
                <a:latin typeface="Courier New" pitchFamily="49" charset="0"/>
                <a:cs typeface="Courier New" pitchFamily="49" charset="0"/>
              </a:rPr>
              <a:t> guess(String text) {</a:t>
            </a:r>
          </a:p>
          <a:p>
            <a:r>
              <a:rPr lang="en-US" sz="1000" dirty="0" smtClean="0">
                <a:latin typeface="Courier New" pitchFamily="49" charset="0"/>
                <a:cs typeface="Courier New" pitchFamily="49" charset="0"/>
              </a:rPr>
              <a:t>    return </a:t>
            </a:r>
            <a:r>
              <a:rPr lang="en-US" sz="1000" b="1" dirty="0" err="1" smtClean="0">
                <a:latin typeface="Courier New" pitchFamily="49" charset="0"/>
                <a:cs typeface="Courier New" pitchFamily="49" charset="0"/>
              </a:rPr>
              <a:t>myCountries.get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myAnswerIndex</a:t>
            </a:r>
            <a:r>
              <a:rPr lang="en-US" sz="1000" b="1" dirty="0" smtClean="0">
                <a:latin typeface="Courier New" pitchFamily="49" charset="0"/>
                <a:cs typeface="Courier New" pitchFamily="49" charset="0"/>
              </a:rPr>
              <a: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getName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equalsIgnoreCase</a:t>
            </a:r>
            <a:r>
              <a:rPr lang="en-US" sz="1000" dirty="0" smtClean="0">
                <a:latin typeface="Courier New" pitchFamily="49" charset="0"/>
                <a:cs typeface="Courier New" pitchFamily="49" charset="0"/>
              </a:rPr>
              <a:t>(text);</a:t>
            </a:r>
          </a:p>
          <a:p>
            <a:r>
              <a:rPr lang="en-US" sz="10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getAnswer</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return </a:t>
            </a:r>
            <a:r>
              <a:rPr lang="en-US" sz="1000" b="1" dirty="0" err="1" smtClean="0">
                <a:latin typeface="Courier New" pitchFamily="49" charset="0"/>
                <a:cs typeface="Courier New" pitchFamily="49" charset="0"/>
              </a:rPr>
              <a:t>myCountries.get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myAnswerIndex</a:t>
            </a:r>
            <a:r>
              <a:rPr lang="en-US" sz="1000" b="1" dirty="0" smtClean="0">
                <a:latin typeface="Courier New" pitchFamily="49" charset="0"/>
                <a:cs typeface="Courier New" pitchFamily="49" charset="0"/>
              </a:rPr>
              <a: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getName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8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getHintText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String name = </a:t>
            </a:r>
            <a:r>
              <a:rPr lang="en-US" sz="1000" b="1" dirty="0" err="1" smtClean="0">
                <a:latin typeface="Courier New" pitchFamily="49" charset="0"/>
                <a:cs typeface="Courier New" pitchFamily="49" charset="0"/>
              </a:rPr>
              <a:t>myCountries.get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myAnswerIndex</a:t>
            </a:r>
            <a:r>
              <a:rPr lang="en-US" sz="1000" b="1" dirty="0" smtClean="0">
                <a:latin typeface="Courier New" pitchFamily="49" charset="0"/>
                <a:cs typeface="Courier New" pitchFamily="49" charset="0"/>
              </a:rPr>
              <a: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getName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switch (</a:t>
            </a:r>
            <a:r>
              <a:rPr lang="en-US" sz="1000" dirty="0" err="1" smtClean="0">
                <a:latin typeface="Courier New" pitchFamily="49" charset="0"/>
                <a:cs typeface="Courier New" pitchFamily="49" charset="0"/>
              </a:rPr>
              <a:t>myHintCount</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case 1:</a:t>
            </a:r>
          </a:p>
          <a:p>
            <a:r>
              <a:rPr lang="en-US" sz="1000" dirty="0" smtClean="0">
                <a:latin typeface="Courier New" pitchFamily="49" charset="0"/>
                <a:cs typeface="Courier New" pitchFamily="49" charset="0"/>
              </a:rPr>
              <a:t>      return "The country is in " + </a:t>
            </a:r>
            <a:r>
              <a:rPr lang="en-US" sz="1000" b="1" dirty="0" err="1" smtClean="0">
                <a:latin typeface="Courier New" pitchFamily="49" charset="0"/>
                <a:cs typeface="Courier New" pitchFamily="49" charset="0"/>
              </a:rPr>
              <a:t>myCountries.get</a:t>
            </a:r>
            <a:r>
              <a:rPr lang="en-US" sz="1000" b="1" dirty="0" smtClean="0">
                <a:latin typeface="Courier New" pitchFamily="49" charset="0"/>
                <a:cs typeface="Courier New" pitchFamily="49" charset="0"/>
              </a:rPr>
              <a:t>(</a:t>
            </a:r>
            <a:r>
              <a:rPr lang="en-US" sz="1000" b="1" dirty="0" err="1" smtClean="0">
                <a:latin typeface="Courier New" pitchFamily="49" charset="0"/>
                <a:cs typeface="Courier New" pitchFamily="49" charset="0"/>
              </a:rPr>
              <a:t>myAnswerIndex</a:t>
            </a:r>
            <a:r>
              <a:rPr lang="en-US" sz="1000" b="1" dirty="0" smtClean="0">
                <a:latin typeface="Courier New" pitchFamily="49" charset="0"/>
                <a:cs typeface="Courier New" pitchFamily="49" charset="0"/>
              </a:rPr>
              <a:t>).</a:t>
            </a:r>
            <a:r>
              <a:rPr lang="en-US" sz="1000" dirty="0" err="1" smtClean="0">
                <a:latin typeface="Courier New" pitchFamily="49" charset="0"/>
                <a:cs typeface="Courier New" pitchFamily="49" charset="0"/>
              </a:rPr>
              <a:t>getContinentName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case 2:</a:t>
            </a:r>
          </a:p>
          <a:p>
            <a:r>
              <a:rPr lang="en-US" sz="1000" dirty="0" smtClean="0">
                <a:latin typeface="Courier New" pitchFamily="49" charset="0"/>
                <a:cs typeface="Courier New" pitchFamily="49" charset="0"/>
              </a:rPr>
              <a:t>      return "The name starts with '" + </a:t>
            </a:r>
            <a:r>
              <a:rPr lang="en-US" sz="1000" dirty="0" err="1" smtClean="0">
                <a:latin typeface="Courier New" pitchFamily="49" charset="0"/>
                <a:cs typeface="Courier New" pitchFamily="49" charset="0"/>
              </a:rPr>
              <a:t>name.charAt</a:t>
            </a:r>
            <a:r>
              <a:rPr lang="en-US" sz="1000" dirty="0" smtClean="0">
                <a:latin typeface="Courier New" pitchFamily="49" charset="0"/>
                <a:cs typeface="Courier New" pitchFamily="49" charset="0"/>
              </a:rPr>
              <a:t>(0) + "'";</a:t>
            </a:r>
          </a:p>
          <a:p>
            <a:r>
              <a:rPr lang="en-US" sz="1000" dirty="0" smtClean="0">
                <a:latin typeface="Courier New" pitchFamily="49" charset="0"/>
                <a:cs typeface="Courier New" pitchFamily="49" charset="0"/>
              </a:rPr>
              <a:t>    case 3:</a:t>
            </a:r>
          </a:p>
          <a:p>
            <a:r>
              <a:rPr lang="en-US" sz="1000" dirty="0" smtClean="0">
                <a:latin typeface="Courier New" pitchFamily="49" charset="0"/>
                <a:cs typeface="Courier New" pitchFamily="49" charset="0"/>
              </a:rPr>
              <a:t>      return "The name has " + </a:t>
            </a:r>
            <a:r>
              <a:rPr lang="en-US" sz="1000" dirty="0" err="1" smtClean="0">
                <a:latin typeface="Courier New" pitchFamily="49" charset="0"/>
                <a:cs typeface="Courier New" pitchFamily="49" charset="0"/>
              </a:rPr>
              <a:t>name.length</a:t>
            </a:r>
            <a:r>
              <a:rPr lang="en-US" sz="1000" dirty="0" smtClean="0">
                <a:latin typeface="Courier New" pitchFamily="49" charset="0"/>
                <a:cs typeface="Courier New" pitchFamily="49" charset="0"/>
              </a:rPr>
              <a:t>() + " letters";</a:t>
            </a:r>
          </a:p>
          <a:p>
            <a:r>
              <a:rPr lang="en-US" sz="1000" dirty="0" smtClean="0">
                <a:latin typeface="Courier New" pitchFamily="49" charset="0"/>
                <a:cs typeface="Courier New" pitchFamily="49" charset="0"/>
              </a:rPr>
              <a:t>    case 4:</a:t>
            </a:r>
          </a:p>
          <a:p>
            <a:r>
              <a:rPr lang="en-US" sz="1000" dirty="0" smtClean="0">
                <a:latin typeface="Courier New" pitchFamily="49" charset="0"/>
                <a:cs typeface="Courier New" pitchFamily="49" charset="0"/>
              </a:rPr>
              <a:t>      return "The name ends with '" + </a:t>
            </a:r>
            <a:r>
              <a:rPr lang="en-US" sz="1000" dirty="0" err="1" smtClean="0">
                <a:latin typeface="Courier New" pitchFamily="49" charset="0"/>
                <a:cs typeface="Courier New" pitchFamily="49" charset="0"/>
              </a:rPr>
              <a:t>name.charAt</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name.length</a:t>
            </a:r>
            <a:r>
              <a:rPr lang="en-US" sz="1000" dirty="0" smtClean="0">
                <a:latin typeface="Courier New" pitchFamily="49" charset="0"/>
                <a:cs typeface="Courier New" pitchFamily="49" charset="0"/>
              </a:rPr>
              <a:t>() - 1) + "'";</a:t>
            </a:r>
          </a:p>
          <a:p>
            <a:r>
              <a:rPr lang="en-US" sz="1000" dirty="0" smtClean="0">
                <a:latin typeface="Courier New" pitchFamily="49" charset="0"/>
                <a:cs typeface="Courier New" pitchFamily="49" charset="0"/>
              </a:rPr>
              <a:t>    default:</a:t>
            </a:r>
          </a:p>
          <a:p>
            <a:r>
              <a:rPr lang="en-US" sz="1000" dirty="0" smtClean="0">
                <a:latin typeface="Courier New" pitchFamily="49" charset="0"/>
                <a:cs typeface="Courier New" pitchFamily="49" charset="0"/>
              </a:rPr>
              <a:t>      return "no more hints";</a:t>
            </a:r>
          </a:p>
          <a:p>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endParaRPr lang="en-US" sz="800" dirty="0" smtClean="0">
              <a:latin typeface="Courier New" pitchFamily="49" charset="0"/>
              <a:cs typeface="Courier New" pitchFamily="49" charset="0"/>
            </a:endParaRPr>
          </a:p>
          <a:p>
            <a:r>
              <a:rPr lang="en-US" sz="800"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private List&lt;Country&gt; </a:t>
            </a:r>
            <a:r>
              <a:rPr lang="en-US" sz="1000" b="1" dirty="0" err="1" smtClean="0">
                <a:latin typeface="Courier New" pitchFamily="49" charset="0"/>
                <a:cs typeface="Courier New" pitchFamily="49" charset="0"/>
              </a:rPr>
              <a:t>loadCountries</a:t>
            </a:r>
            <a:r>
              <a:rPr lang="en-US" sz="1000" b="1" dirty="0" smtClean="0">
                <a:latin typeface="Courier New" pitchFamily="49" charset="0"/>
                <a:cs typeface="Courier New" pitchFamily="49" charset="0"/>
              </a:rPr>
              <a:t>() {</a:t>
            </a:r>
          </a:p>
          <a:p>
            <a:r>
              <a:rPr lang="en-US" sz="1000" b="1" dirty="0" smtClean="0">
                <a:latin typeface="Courier New" pitchFamily="49" charset="0"/>
                <a:cs typeface="Courier New" pitchFamily="49" charset="0"/>
              </a:rPr>
              <a:t>    List&lt;Country&gt; result = new </a:t>
            </a:r>
            <a:r>
              <a:rPr lang="en-US" sz="1000" b="1" dirty="0" err="1" smtClean="0">
                <a:latin typeface="Courier New" pitchFamily="49" charset="0"/>
                <a:cs typeface="Courier New" pitchFamily="49" charset="0"/>
              </a:rPr>
              <a:t>ArrayList</a:t>
            </a:r>
            <a:r>
              <a:rPr lang="en-US" sz="1000" b="1" dirty="0" smtClean="0">
                <a:latin typeface="Courier New" pitchFamily="49" charset="0"/>
                <a:cs typeface="Courier New" pitchFamily="49" charset="0"/>
              </a:rPr>
              <a:t>&lt;Country&gt;();</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result.add</a:t>
            </a:r>
            <a:r>
              <a:rPr lang="en-US" sz="1000" b="1" dirty="0" smtClean="0">
                <a:latin typeface="Courier New" pitchFamily="49" charset="0"/>
                <a:cs typeface="Courier New" pitchFamily="49" charset="0"/>
              </a:rPr>
              <a:t>(new Country("Algeria", "Africa"));</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result.add</a:t>
            </a:r>
            <a:r>
              <a:rPr lang="en-US" sz="1000" b="1" dirty="0" smtClean="0">
                <a:latin typeface="Courier New" pitchFamily="49" charset="0"/>
                <a:cs typeface="Courier New" pitchFamily="49" charset="0"/>
              </a:rPr>
              <a:t>(new Country("Angola", "Africa"));</a:t>
            </a:r>
          </a:p>
          <a:p>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result.add</a:t>
            </a:r>
            <a:r>
              <a:rPr lang="en-US" sz="1000" b="1" dirty="0" smtClean="0">
                <a:latin typeface="Courier New" pitchFamily="49" charset="0"/>
                <a:cs typeface="Courier New" pitchFamily="49" charset="0"/>
              </a:rPr>
              <a:t>(new Country("</a:t>
            </a:r>
            <a:r>
              <a:rPr lang="en-US" sz="1000" b="1" dirty="0" err="1" smtClean="0">
                <a:latin typeface="Courier New" pitchFamily="49" charset="0"/>
                <a:cs typeface="Courier New" pitchFamily="49" charset="0"/>
              </a:rPr>
              <a:t>Bassas</a:t>
            </a:r>
            <a:r>
              <a:rPr lang="en-US" sz="1000" b="1" dirty="0" smtClean="0">
                <a:latin typeface="Courier New" pitchFamily="49" charset="0"/>
                <a:cs typeface="Courier New" pitchFamily="49" charset="0"/>
              </a:rPr>
              <a:t> </a:t>
            </a:r>
            <a:r>
              <a:rPr lang="en-US" sz="1000" b="1" dirty="0" err="1" smtClean="0">
                <a:latin typeface="Courier New" pitchFamily="49" charset="0"/>
                <a:cs typeface="Courier New" pitchFamily="49" charset="0"/>
              </a:rPr>
              <a:t>da</a:t>
            </a:r>
            <a:r>
              <a:rPr lang="en-US" sz="1000" b="1" dirty="0" smtClean="0">
                <a:latin typeface="Courier New" pitchFamily="49" charset="0"/>
                <a:cs typeface="Courier New" pitchFamily="49" charset="0"/>
              </a:rPr>
              <a:t> India", "Asia")); </a:t>
            </a:r>
          </a:p>
          <a:p>
            <a:r>
              <a:rPr lang="en-US" sz="1000" b="1" dirty="0" smtClean="0">
                <a:latin typeface="Courier New" pitchFamily="49" charset="0"/>
                <a:cs typeface="Courier New" pitchFamily="49" charset="0"/>
              </a:rPr>
              <a:t>    // </a:t>
            </a:r>
            <a:r>
              <a:rPr lang="en-US" sz="1000" b="1" i="1" dirty="0" smtClean="0">
                <a:latin typeface="Courier New" pitchFamily="49" charset="0"/>
                <a:cs typeface="Courier New" pitchFamily="49" charset="0"/>
              </a:rPr>
              <a:t>more countries added here...</a:t>
            </a:r>
          </a:p>
          <a:p>
            <a:r>
              <a:rPr lang="en-US" sz="1000" b="1" dirty="0" smtClean="0">
                <a:latin typeface="Courier New" pitchFamily="49" charset="0"/>
                <a:cs typeface="Courier New" pitchFamily="49" charset="0"/>
              </a:rPr>
              <a:t>    return result;</a:t>
            </a:r>
          </a:p>
          <a:p>
            <a:r>
              <a:rPr lang="en-US" sz="1000" b="1"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21</a:t>
            </a:fld>
            <a:endParaRPr lang="en-US"/>
          </a:p>
        </p:txBody>
      </p:sp>
      <p:sp>
        <p:nvSpPr>
          <p:cNvPr id="8" name="Rectangle 7"/>
          <p:cNvSpPr/>
          <p:nvPr/>
        </p:nvSpPr>
        <p:spPr>
          <a:xfrm rot="16200000">
            <a:off x="-795456" y="1024047"/>
            <a:ext cx="6757095" cy="4708981"/>
          </a:xfrm>
          <a:prstGeom prst="rect">
            <a:avLst/>
          </a:prstGeom>
        </p:spPr>
        <p:txBody>
          <a:bodyPr wrap="square">
            <a:spAutoFit/>
          </a:bodyPr>
          <a:lstStyle/>
          <a:p>
            <a:r>
              <a:rPr lang="en-US" sz="1000" dirty="0" smtClean="0">
                <a:latin typeface="Courier New" pitchFamily="49" charset="0"/>
                <a:cs typeface="Courier New" pitchFamily="49" charset="0"/>
              </a:rPr>
              <a:t>package </a:t>
            </a:r>
            <a:r>
              <a:rPr lang="en-US" sz="1000" dirty="0" err="1" smtClean="0">
                <a:latin typeface="Courier New" pitchFamily="49" charset="0"/>
                <a:cs typeface="Courier New" pitchFamily="49" charset="0"/>
              </a:rPr>
              <a:t>project.countryguess</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Country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private String </a:t>
            </a:r>
            <a:r>
              <a:rPr lang="en-US" sz="1000" dirty="0" err="1" smtClean="0">
                <a:latin typeface="Courier New" pitchFamily="49" charset="0"/>
                <a:cs typeface="Courier New" pitchFamily="49" charset="0"/>
              </a:rPr>
              <a:t>myName</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myContinentName</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myImageName</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Country(String name, String </a:t>
            </a:r>
            <a:r>
              <a:rPr lang="en-US" sz="1000" dirty="0" err="1" smtClean="0">
                <a:latin typeface="Courier New" pitchFamily="49" charset="0"/>
                <a:cs typeface="Courier New" pitchFamily="49" charset="0"/>
              </a:rPr>
              <a:t>continentName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myName</a:t>
            </a:r>
            <a:r>
              <a:rPr lang="en-US" sz="1000" dirty="0" smtClean="0">
                <a:latin typeface="Courier New" pitchFamily="49" charset="0"/>
                <a:cs typeface="Courier New" pitchFamily="49" charset="0"/>
              </a:rPr>
              <a:t> = name;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myContinentName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continentName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Country(String name, String </a:t>
            </a:r>
            <a:r>
              <a:rPr lang="en-US" sz="1000" dirty="0" err="1" smtClean="0">
                <a:latin typeface="Courier New" pitchFamily="49" charset="0"/>
                <a:cs typeface="Courier New" pitchFamily="49" charset="0"/>
              </a:rPr>
              <a:t>continentName</a:t>
            </a:r>
            <a:r>
              <a:rPr lang="en-US" sz="1000" dirty="0" smtClean="0">
                <a:latin typeface="Courier New" pitchFamily="49" charset="0"/>
                <a:cs typeface="Courier New" pitchFamily="49" charset="0"/>
              </a:rPr>
              <a:t>, String </a:t>
            </a:r>
            <a:r>
              <a:rPr lang="en-US" sz="1000" dirty="0" err="1" smtClean="0">
                <a:latin typeface="Courier New" pitchFamily="49" charset="0"/>
                <a:cs typeface="Courier New" pitchFamily="49" charset="0"/>
              </a:rPr>
              <a:t>imageName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myName</a:t>
            </a:r>
            <a:r>
              <a:rPr lang="en-US" sz="1000" dirty="0" smtClean="0">
                <a:latin typeface="Courier New" pitchFamily="49" charset="0"/>
                <a:cs typeface="Courier New" pitchFamily="49" charset="0"/>
              </a:rPr>
              <a:t> = name;</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myContinentName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continentName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myImageName</a:t>
            </a:r>
            <a:r>
              <a:rPr lang="en-US" sz="1000" dirty="0" smtClean="0">
                <a:latin typeface="Courier New" pitchFamily="49" charset="0"/>
                <a:cs typeface="Courier New" pitchFamily="49" charset="0"/>
              </a:rPr>
              <a:t> = </a:t>
            </a:r>
            <a:r>
              <a:rPr lang="en-US" sz="1000" dirty="0" err="1" smtClean="0">
                <a:latin typeface="Courier New" pitchFamily="49" charset="0"/>
                <a:cs typeface="Courier New" pitchFamily="49" charset="0"/>
              </a:rPr>
              <a:t>imageName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getName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myName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getContinentName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myContinentName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public String </a:t>
            </a:r>
            <a:r>
              <a:rPr lang="en-US" sz="1000" dirty="0" err="1" smtClean="0">
                <a:latin typeface="Courier New" pitchFamily="49" charset="0"/>
                <a:cs typeface="Courier New" pitchFamily="49" charset="0"/>
              </a:rPr>
              <a:t>getImageName</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return </a:t>
            </a:r>
            <a:r>
              <a:rPr lang="en-US" sz="1000" dirty="0" err="1" smtClean="0">
                <a:latin typeface="Courier New" pitchFamily="49" charset="0"/>
                <a:cs typeface="Courier New" pitchFamily="49" charset="0"/>
              </a:rPr>
              <a:t>myImageName</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22</a:t>
            </a:fld>
            <a:endParaRPr lang="en-US"/>
          </a:p>
        </p:txBody>
      </p:sp>
      <p:sp>
        <p:nvSpPr>
          <p:cNvPr id="8" name="Rectangle 7"/>
          <p:cNvSpPr/>
          <p:nvPr/>
        </p:nvSpPr>
        <p:spPr>
          <a:xfrm rot="16200000">
            <a:off x="-781527" y="793211"/>
            <a:ext cx="6757095" cy="5170646"/>
          </a:xfrm>
          <a:prstGeom prst="rect">
            <a:avLst/>
          </a:prstGeom>
        </p:spPr>
        <p:txBody>
          <a:bodyPr wrap="square">
            <a:spAutoFit/>
          </a:bodyPr>
          <a:lstStyle/>
          <a:p>
            <a:r>
              <a:rPr lang="en-US" sz="1000" dirty="0" smtClean="0">
                <a:latin typeface="Courier New" pitchFamily="49" charset="0"/>
                <a:cs typeface="Courier New" pitchFamily="49" charset="0"/>
              </a:rPr>
              <a:t>package c10lists.countryguess;</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import static </a:t>
            </a:r>
            <a:r>
              <a:rPr lang="en-US" sz="1000" dirty="0" err="1" smtClean="0">
                <a:latin typeface="Courier New" pitchFamily="49" charset="0"/>
                <a:cs typeface="Courier New" pitchFamily="49" charset="0"/>
              </a:rPr>
              <a:t>org.junit.Assert.assertEquals</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import static </a:t>
            </a:r>
            <a:r>
              <a:rPr lang="en-US" sz="1000" dirty="0" err="1" smtClean="0">
                <a:latin typeface="Courier New" pitchFamily="49" charset="0"/>
                <a:cs typeface="Courier New" pitchFamily="49" charset="0"/>
              </a:rPr>
              <a:t>org.junit.Assert.assertTrue</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import </a:t>
            </a:r>
            <a:r>
              <a:rPr lang="en-US" sz="1000" dirty="0" err="1" smtClean="0">
                <a:latin typeface="Courier New" pitchFamily="49" charset="0"/>
                <a:cs typeface="Courier New" pitchFamily="49" charset="0"/>
              </a:rPr>
              <a:t>org.junit.Test</a:t>
            </a:r>
            <a:r>
              <a:rPr lang="en-US" sz="1000" dirty="0" smtClean="0">
                <a:latin typeface="Courier New" pitchFamily="49" charset="0"/>
                <a:cs typeface="Courier New" pitchFamily="49" charset="0"/>
              </a:rPr>
              <a:t>;</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public class </a:t>
            </a:r>
            <a:r>
              <a:rPr lang="en-US" sz="1000" dirty="0" err="1" smtClean="0">
                <a:latin typeface="Courier New" pitchFamily="49" charset="0"/>
                <a:cs typeface="Courier New" pitchFamily="49" charset="0"/>
              </a:rPr>
              <a:t>CountryGuessTest</a:t>
            </a:r>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CountryGuessGame2 game;</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@Test</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testGuessAlgeria</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game = new CountryGuessGame2(0);</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assertTrue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game.guess</a:t>
            </a:r>
            <a:r>
              <a:rPr lang="en-US" sz="1000" dirty="0" smtClean="0">
                <a:latin typeface="Courier New" pitchFamily="49" charset="0"/>
                <a:cs typeface="Courier New" pitchFamily="49" charset="0"/>
              </a:rPr>
              <a:t>("Algeria"));</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assertFalse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game.guess</a:t>
            </a:r>
            <a:r>
              <a:rPr lang="en-US" sz="1000" dirty="0" smtClean="0">
                <a:latin typeface="Courier New" pitchFamily="49" charset="0"/>
                <a:cs typeface="Courier New" pitchFamily="49" charset="0"/>
              </a:rPr>
              <a:t> ("Blob"));</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("The country is in Africa", </a:t>
            </a:r>
            <a:r>
              <a:rPr lang="en-US" sz="1000" dirty="0" err="1" smtClean="0">
                <a:latin typeface="Courier New" pitchFamily="49" charset="0"/>
                <a:cs typeface="Courier New" pitchFamily="49" charset="0"/>
              </a:rPr>
              <a:t>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("The name starts with 'A'", </a:t>
            </a:r>
            <a:r>
              <a:rPr lang="en-US" sz="1000" dirty="0" err="1" smtClean="0">
                <a:latin typeface="Courier New" pitchFamily="49" charset="0"/>
                <a:cs typeface="Courier New" pitchFamily="49" charset="0"/>
              </a:rPr>
              <a:t>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("The name has 7 letters", </a:t>
            </a:r>
            <a:r>
              <a:rPr lang="en-US" sz="1000" dirty="0" err="1" smtClean="0">
                <a:latin typeface="Courier New" pitchFamily="49" charset="0"/>
                <a:cs typeface="Courier New" pitchFamily="49" charset="0"/>
              </a:rPr>
              <a:t>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("The name ends with 'a'", </a:t>
            </a:r>
            <a:r>
              <a:rPr lang="en-US" sz="1000" dirty="0" err="1" smtClean="0">
                <a:latin typeface="Courier New" pitchFamily="49" charset="0"/>
                <a:cs typeface="Courier New" pitchFamily="49" charset="0"/>
              </a:rPr>
              <a:t>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  @Test</a:t>
            </a:r>
          </a:p>
          <a:p>
            <a:r>
              <a:rPr lang="en-US" sz="1000" dirty="0" smtClean="0">
                <a:latin typeface="Courier New" pitchFamily="49" charset="0"/>
                <a:cs typeface="Courier New" pitchFamily="49" charset="0"/>
              </a:rPr>
              <a:t>  public void </a:t>
            </a:r>
            <a:r>
              <a:rPr lang="en-US" sz="1000" dirty="0" err="1" smtClean="0">
                <a:latin typeface="Courier New" pitchFamily="49" charset="0"/>
                <a:cs typeface="Courier New" pitchFamily="49" charset="0"/>
              </a:rPr>
              <a:t>testGuessBassas</a:t>
            </a:r>
            <a:r>
              <a:rPr lang="en-US" sz="1000" dirty="0" smtClean="0">
                <a:latin typeface="Courier New" pitchFamily="49" charset="0"/>
                <a:cs typeface="Courier New" pitchFamily="49" charset="0"/>
              </a:rPr>
              <a:t>() {</a:t>
            </a:r>
          </a:p>
          <a:p>
            <a:r>
              <a:rPr lang="en-US" sz="1000" dirty="0" smtClean="0">
                <a:latin typeface="Courier New" pitchFamily="49" charset="0"/>
                <a:cs typeface="Courier New" pitchFamily="49" charset="0"/>
              </a:rPr>
              <a:t>    game = new CountryGuessGame2(2);</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assertTrue</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game.guess</a:t>
            </a:r>
            <a:r>
              <a:rPr lang="en-US" sz="1000" dirty="0" smtClean="0">
                <a:latin typeface="Courier New" pitchFamily="49" charset="0"/>
                <a:cs typeface="Courier New" pitchFamily="49" charset="0"/>
              </a:rPr>
              <a:t>("</a:t>
            </a:r>
            <a:r>
              <a:rPr lang="en-US" sz="1000" dirty="0" err="1" smtClean="0">
                <a:latin typeface="Courier New" pitchFamily="49" charset="0"/>
                <a:cs typeface="Courier New" pitchFamily="49" charset="0"/>
              </a:rPr>
              <a:t>Bassas</a:t>
            </a:r>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da</a:t>
            </a:r>
            <a:r>
              <a:rPr lang="en-US" sz="1000" dirty="0" smtClean="0">
                <a:latin typeface="Courier New" pitchFamily="49" charset="0"/>
                <a:cs typeface="Courier New" pitchFamily="49" charset="0"/>
              </a:rPr>
              <a:t> India"));</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("The country is in Asia", </a:t>
            </a:r>
            <a:r>
              <a:rPr lang="en-US" sz="1000" dirty="0" err="1" smtClean="0">
                <a:latin typeface="Courier New" pitchFamily="49" charset="0"/>
                <a:cs typeface="Courier New" pitchFamily="49" charset="0"/>
              </a:rPr>
              <a:t>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("The name starts with 'B'", </a:t>
            </a:r>
            <a:r>
              <a:rPr lang="en-US" sz="1000" dirty="0" err="1" smtClean="0">
                <a:latin typeface="Courier New" pitchFamily="49" charset="0"/>
                <a:cs typeface="Courier New" pitchFamily="49" charset="0"/>
              </a:rPr>
              <a:t>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("The name has 15 letters", </a:t>
            </a:r>
            <a:r>
              <a:rPr lang="en-US" sz="1000" dirty="0" err="1" smtClean="0">
                <a:latin typeface="Courier New" pitchFamily="49" charset="0"/>
                <a:cs typeface="Courier New" pitchFamily="49" charset="0"/>
              </a:rPr>
              <a:t>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r>
              <a:rPr lang="en-US" sz="1000" dirty="0" err="1" smtClean="0">
                <a:latin typeface="Courier New" pitchFamily="49" charset="0"/>
                <a:cs typeface="Courier New" pitchFamily="49" charset="0"/>
              </a:rPr>
              <a:t>assertEquals</a:t>
            </a:r>
            <a:r>
              <a:rPr lang="en-US" sz="1000" dirty="0" smtClean="0">
                <a:latin typeface="Courier New" pitchFamily="49" charset="0"/>
                <a:cs typeface="Courier New" pitchFamily="49" charset="0"/>
              </a:rPr>
              <a:t>("The name ends with 'a'", </a:t>
            </a:r>
            <a:r>
              <a:rPr lang="en-US" sz="1000" dirty="0" err="1" smtClean="0">
                <a:latin typeface="Courier New" pitchFamily="49" charset="0"/>
                <a:cs typeface="Courier New" pitchFamily="49" charset="0"/>
              </a:rPr>
              <a:t>game.getHintText</a:t>
            </a:r>
            <a:r>
              <a:rPr lang="en-US" sz="1000" dirty="0" smtClean="0">
                <a:latin typeface="Courier New" pitchFamily="49" charset="0"/>
                <a:cs typeface="Courier New" pitchFamily="49" charset="0"/>
              </a:rPr>
              <a:t>());</a:t>
            </a:r>
          </a:p>
          <a:p>
            <a:r>
              <a:rPr lang="en-US" sz="1000" dirty="0" smtClean="0">
                <a:latin typeface="Courier New" pitchFamily="49" charset="0"/>
                <a:cs typeface="Courier New" pitchFamily="49" charset="0"/>
              </a:rPr>
              <a:t>  }</a:t>
            </a:r>
          </a:p>
          <a:p>
            <a:endParaRPr lang="en-US" sz="1000" dirty="0" smtClean="0">
              <a:latin typeface="Courier New" pitchFamily="49" charset="0"/>
              <a:cs typeface="Courier New" pitchFamily="49" charset="0"/>
            </a:endParaRPr>
          </a:p>
          <a:p>
            <a:r>
              <a:rPr lang="en-US" sz="10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p:txBody>
          <a:bodyPr/>
          <a:lstStyle/>
          <a:p>
            <a:fld id="{B96E617F-08DB-448B-B3FF-366CBDC56E48}" type="slidenum">
              <a:rPr lang="en-US" smtClean="0"/>
              <a:pPr/>
              <a:t>23</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Multi-Dimensional Lists</a:t>
            </a:r>
          </a:p>
        </p:txBody>
      </p:sp>
      <p:sp>
        <p:nvSpPr>
          <p:cNvPr id="47108" name="Rectangle 3"/>
          <p:cNvSpPr>
            <a:spLocks noGrp="1" noChangeArrowheads="1"/>
          </p:cNvSpPr>
          <p:nvPr>
            <p:ph type="body" idx="1"/>
          </p:nvPr>
        </p:nvSpPr>
        <p:spPr>
          <a:xfrm>
            <a:off x="457200" y="1600200"/>
            <a:ext cx="8458200" cy="4572000"/>
          </a:xfrm>
        </p:spPr>
        <p:txBody>
          <a:bodyPr/>
          <a:lstStyle/>
          <a:p>
            <a:pPr eaLnBrk="1" hangingPunct="1"/>
            <a:r>
              <a:rPr lang="en-US" dirty="0" smtClean="0">
                <a:latin typeface="Arial Unicode MS" pitchFamily="34" charset="-128"/>
              </a:rPr>
              <a:t>Lists can also be multi-dimensional.</a:t>
            </a:r>
          </a:p>
          <a:p>
            <a:pPr lvl="1" eaLnBrk="1" hangingPunct="1"/>
            <a:r>
              <a:rPr lang="en-US" dirty="0" smtClean="0"/>
              <a:t>Declaring 2-D lists:</a:t>
            </a:r>
          </a:p>
          <a:p>
            <a:pPr lvl="1" eaLnBrk="1" hangingPunct="1">
              <a:spcBef>
                <a:spcPts val="0"/>
              </a:spcBef>
              <a:buNone/>
            </a:pPr>
            <a:r>
              <a:rPr lang="en-US"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ArrayList</a:t>
            </a:r>
            <a:r>
              <a:rPr lang="en-US" sz="2400" b="1" dirty="0" smtClean="0">
                <a:latin typeface="Courier New" pitchFamily="49" charset="0"/>
                <a:cs typeface="Courier New" pitchFamily="49" charset="0"/>
              </a:rPr>
              <a:t>&lt;</a:t>
            </a:r>
            <a:r>
              <a:rPr lang="en-US" sz="2400" b="1" dirty="0" err="1" smtClean="0">
                <a:latin typeface="Courier New" pitchFamily="49" charset="0"/>
                <a:cs typeface="Courier New" pitchFamily="49" charset="0"/>
              </a:rPr>
              <a:t>ArrayList</a:t>
            </a:r>
            <a:r>
              <a:rPr lang="en-US" sz="2400" b="1" dirty="0" smtClean="0">
                <a:latin typeface="Courier New" pitchFamily="49" charset="0"/>
                <a:cs typeface="Courier New" pitchFamily="49" charset="0"/>
              </a:rPr>
              <a:t>&lt;</a:t>
            </a:r>
            <a:r>
              <a:rPr lang="en-US" sz="2400" b="1" i="1" u="sng" dirty="0" err="1" smtClean="0">
                <a:latin typeface="Courier New" pitchFamily="49" charset="0"/>
                <a:cs typeface="Courier New" pitchFamily="49" charset="0"/>
              </a:rPr>
              <a:t>RType</a:t>
            </a:r>
            <a:r>
              <a:rPr lang="en-US" sz="2400" b="1" dirty="0" smtClean="0">
                <a:latin typeface="Courier New" pitchFamily="49" charset="0"/>
                <a:cs typeface="Courier New" pitchFamily="49" charset="0"/>
              </a:rPr>
              <a:t>&gt;&gt; </a:t>
            </a:r>
            <a:r>
              <a:rPr lang="en-US" sz="2400" b="1" i="1" u="sng" dirty="0" smtClean="0">
                <a:latin typeface="Courier New" pitchFamily="49" charset="0"/>
                <a:cs typeface="Courier New" pitchFamily="49" charset="0"/>
              </a:rPr>
              <a:t>ID</a:t>
            </a:r>
          </a:p>
          <a:p>
            <a:pPr lvl="1" eaLnBrk="1" hangingPunct="1"/>
            <a:r>
              <a:rPr lang="en-US" dirty="0" smtClean="0"/>
              <a:t>Initializing 2-D lists:</a:t>
            </a:r>
          </a:p>
          <a:p>
            <a:pPr lvl="1" eaLnBrk="1" hangingPunct="1">
              <a:spcBef>
                <a:spcPts val="0"/>
              </a:spcBef>
              <a:buNone/>
            </a:pPr>
            <a:r>
              <a:rPr lang="en-US" b="1" dirty="0" smtClean="0">
                <a:latin typeface="Courier New" pitchFamily="49" charset="0"/>
                <a:cs typeface="Courier New" pitchFamily="49" charset="0"/>
              </a:rPr>
              <a:t>	 </a:t>
            </a:r>
            <a:r>
              <a:rPr lang="en-US" sz="2400" b="1" dirty="0" smtClean="0">
                <a:latin typeface="Courier New" pitchFamily="49" charset="0"/>
                <a:cs typeface="Courier New" pitchFamily="49" charset="0"/>
              </a:rPr>
              <a:t>new </a:t>
            </a:r>
            <a:r>
              <a:rPr lang="en-US" sz="2400" b="1" dirty="0" err="1" smtClean="0">
                <a:latin typeface="Courier New" pitchFamily="49" charset="0"/>
                <a:cs typeface="Courier New" pitchFamily="49" charset="0"/>
              </a:rPr>
              <a:t>ArrayList</a:t>
            </a:r>
            <a:r>
              <a:rPr lang="en-US" sz="2400" b="1" dirty="0" smtClean="0">
                <a:latin typeface="Courier New" pitchFamily="49" charset="0"/>
                <a:cs typeface="Courier New" pitchFamily="49" charset="0"/>
              </a:rPr>
              <a:t>&lt;</a:t>
            </a:r>
            <a:r>
              <a:rPr lang="en-US" sz="2400" b="1" dirty="0" err="1" smtClean="0">
                <a:latin typeface="Courier New" pitchFamily="49" charset="0"/>
                <a:cs typeface="Courier New" pitchFamily="49" charset="0"/>
              </a:rPr>
              <a:t>ArrayList</a:t>
            </a:r>
            <a:r>
              <a:rPr lang="en-US" sz="2400" b="1" dirty="0" smtClean="0">
                <a:latin typeface="Courier New" pitchFamily="49" charset="0"/>
                <a:cs typeface="Courier New" pitchFamily="49" charset="0"/>
              </a:rPr>
              <a:t>&lt;</a:t>
            </a:r>
            <a:r>
              <a:rPr lang="en-US" sz="2400" b="1" i="1" u="sng" dirty="0" err="1" smtClean="0">
                <a:latin typeface="Courier New" pitchFamily="49" charset="0"/>
                <a:cs typeface="Courier New" pitchFamily="49" charset="0"/>
              </a:rPr>
              <a:t>RType</a:t>
            </a:r>
            <a:r>
              <a:rPr lang="en-US" sz="2400" b="1" dirty="0" smtClean="0">
                <a:latin typeface="Courier New" pitchFamily="49" charset="0"/>
                <a:cs typeface="Courier New" pitchFamily="49" charset="0"/>
              </a:rPr>
              <a:t>&gt;&gt;(</a:t>
            </a:r>
            <a:r>
              <a:rPr lang="en-US" sz="2400" b="1" i="1" u="sng" dirty="0" err="1" smtClean="0">
                <a:latin typeface="Courier New" pitchFamily="49" charset="0"/>
                <a:cs typeface="Courier New" pitchFamily="49" charset="0"/>
              </a:rPr>
              <a:t>rowsize</a:t>
            </a:r>
            <a:r>
              <a:rPr lang="en-US" sz="2400" b="1" dirty="0" smtClean="0">
                <a:latin typeface="Courier New" pitchFamily="49" charset="0"/>
                <a:cs typeface="Courier New" pitchFamily="49" charset="0"/>
              </a:rPr>
              <a:t>)</a:t>
            </a:r>
          </a:p>
          <a:p>
            <a:pPr lvl="1" eaLnBrk="1" hangingPunct="1"/>
            <a:r>
              <a:rPr lang="en-US" dirty="0" smtClean="0"/>
              <a:t>Accessing 2-D array elements:</a:t>
            </a:r>
          </a:p>
          <a:p>
            <a:pPr lvl="1" eaLnBrk="1" hangingPunct="1">
              <a:spcBef>
                <a:spcPts val="0"/>
              </a:spcBef>
              <a:buNone/>
            </a:pPr>
            <a:r>
              <a:rPr lang="en-US" sz="2400" b="1" dirty="0" smtClean="0">
                <a:latin typeface="Courier New" pitchFamily="49" charset="0"/>
              </a:rPr>
              <a:t>	   </a:t>
            </a:r>
            <a:r>
              <a:rPr lang="en-US" sz="2400" b="1" i="1" u="sng" dirty="0" err="1" smtClean="0">
                <a:latin typeface="Courier New" pitchFamily="49" charset="0"/>
              </a:rPr>
              <a:t>ID</a:t>
            </a:r>
            <a:r>
              <a:rPr lang="en-US" sz="2400" b="1" dirty="0" err="1" smtClean="0">
                <a:latin typeface="Courier New" pitchFamily="49" charset="0"/>
              </a:rPr>
              <a:t>.get</a:t>
            </a:r>
            <a:r>
              <a:rPr lang="en-US" sz="2400" b="1" dirty="0" smtClean="0">
                <a:latin typeface="Courier New" pitchFamily="49" charset="0"/>
              </a:rPr>
              <a:t>(</a:t>
            </a:r>
            <a:r>
              <a:rPr lang="en-US" sz="2400" b="1" i="1" u="sng" dirty="0" smtClean="0">
                <a:latin typeface="Courier New" pitchFamily="49" charset="0"/>
              </a:rPr>
              <a:t>row</a:t>
            </a:r>
            <a:r>
              <a:rPr lang="en-US" sz="2400" b="1" dirty="0" smtClean="0">
                <a:latin typeface="Courier New" pitchFamily="49" charset="0"/>
              </a:rPr>
              <a:t>).get(</a:t>
            </a:r>
            <a:r>
              <a:rPr lang="en-US" sz="2400" b="1" i="1" u="sng" dirty="0" smtClean="0">
                <a:latin typeface="Courier New" pitchFamily="49" charset="0"/>
              </a:rPr>
              <a:t>column</a:t>
            </a:r>
            <a:r>
              <a:rPr lang="en-US" sz="2400" b="1" dirty="0" smtClean="0">
                <a:latin typeface="Courier New" pitchFamily="49" charset="0"/>
              </a:rPr>
              <a:t>)</a:t>
            </a:r>
          </a:p>
          <a:p>
            <a:pPr lvl="0" eaLnBrk="1" hangingPunct="1">
              <a:buClr>
                <a:srgbClr val="003300"/>
              </a:buClr>
            </a:pPr>
            <a:endParaRPr lang="en-US" sz="800" dirty="0" smtClean="0">
              <a:solidFill>
                <a:srgbClr val="003300"/>
              </a:solidFill>
              <a:latin typeface="Arial Unicode MS" pitchFamily="34" charset="-128"/>
            </a:endParaRPr>
          </a:p>
          <a:p>
            <a:pPr lvl="0" eaLnBrk="1" hangingPunct="1">
              <a:buClr>
                <a:srgbClr val="003300"/>
              </a:buClr>
            </a:pPr>
            <a:r>
              <a:rPr lang="en-US" dirty="0" smtClean="0">
                <a:solidFill>
                  <a:srgbClr val="003300"/>
                </a:solidFill>
                <a:latin typeface="Arial Unicode MS" pitchFamily="34" charset="-128"/>
              </a:rPr>
              <a:t>Multidimensional arrays are generally easier to use and more efficient.</a:t>
            </a:r>
          </a:p>
          <a:p>
            <a:pPr eaLnBrk="1" hangingPunct="1">
              <a:spcBef>
                <a:spcPts val="0"/>
              </a:spcBef>
              <a:buNone/>
            </a:pPr>
            <a:endParaRPr lang="en-US" b="1" dirty="0" smtClean="0">
              <a:latin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82000" cy="1066800"/>
          </a:xfrm>
        </p:spPr>
        <p:txBody>
          <a:bodyPr/>
          <a:lstStyle/>
          <a:p>
            <a:r>
              <a:rPr lang="en-US" dirty="0" smtClean="0"/>
              <a:t>Multi-dimensional List Structures</a:t>
            </a:r>
            <a:endParaRPr lang="en-US" dirty="0"/>
          </a:p>
        </p:txBody>
      </p:sp>
      <p:sp>
        <p:nvSpPr>
          <p:cNvPr id="3" name="Content Placeholder 2"/>
          <p:cNvSpPr>
            <a:spLocks noGrp="1"/>
          </p:cNvSpPr>
          <p:nvPr>
            <p:ph idx="1"/>
          </p:nvPr>
        </p:nvSpPr>
        <p:spPr/>
        <p:txBody>
          <a:bodyPr/>
          <a:lstStyle/>
          <a:p>
            <a:r>
              <a:rPr lang="en-US" dirty="0" smtClean="0"/>
              <a:t>Multi-dimensional lists are useful for more general multi-dimensional structures.</a:t>
            </a:r>
          </a:p>
          <a:p>
            <a:r>
              <a:rPr lang="en-US" dirty="0" smtClean="0"/>
              <a:t>Example:</a:t>
            </a:r>
          </a:p>
        </p:txBody>
      </p:sp>
      <p:sp>
        <p:nvSpPr>
          <p:cNvPr id="4" name="Slide Number Placeholder 3"/>
          <p:cNvSpPr>
            <a:spLocks noGrp="1"/>
          </p:cNvSpPr>
          <p:nvPr>
            <p:ph type="sldNum" sz="quarter" idx="10"/>
          </p:nvPr>
        </p:nvSpPr>
        <p:spPr/>
        <p:txBody>
          <a:bodyPr/>
          <a:lstStyle/>
          <a:p>
            <a:pPr>
              <a:defRPr/>
            </a:pPr>
            <a:fld id="{93736C36-84FD-4B55-9457-468CC80E932B}" type="slidenum">
              <a:rPr lang="en-US" smtClean="0"/>
              <a:pPr>
                <a:defRPr/>
              </a:pPr>
              <a:t>24</a:t>
            </a:fld>
            <a:endParaRPr lang="en-US"/>
          </a:p>
        </p:txBody>
      </p:sp>
      <p:pic>
        <p:nvPicPr>
          <p:cNvPr id="101379" name="Picture 3"/>
          <p:cNvPicPr>
            <a:picLocks noChangeAspect="1" noChangeArrowheads="1"/>
          </p:cNvPicPr>
          <p:nvPr/>
        </p:nvPicPr>
        <p:blipFill>
          <a:blip r:embed="rId3" cstate="print"/>
          <a:srcRect/>
          <a:stretch>
            <a:fillRect/>
          </a:stretch>
        </p:blipFill>
        <p:spPr bwMode="auto">
          <a:xfrm>
            <a:off x="3124200" y="2957362"/>
            <a:ext cx="4038600" cy="34434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3</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Design</a:t>
            </a:r>
          </a:p>
        </p:txBody>
      </p:sp>
      <p:sp>
        <p:nvSpPr>
          <p:cNvPr id="7172" name="Rectangle 3"/>
          <p:cNvSpPr>
            <a:spLocks noGrp="1" noChangeArrowheads="1"/>
          </p:cNvSpPr>
          <p:nvPr>
            <p:ph type="body" idx="1"/>
          </p:nvPr>
        </p:nvSpPr>
        <p:spPr>
          <a:xfrm>
            <a:off x="457200" y="1600200"/>
            <a:ext cx="5638800" cy="5029200"/>
          </a:xfrm>
        </p:spPr>
        <p:txBody>
          <a:bodyPr/>
          <a:lstStyle/>
          <a:p>
            <a:pPr eaLnBrk="1" hangingPunct="1">
              <a:lnSpc>
                <a:spcPct val="90000"/>
              </a:lnSpc>
            </a:pPr>
            <a:r>
              <a:rPr lang="en-US" dirty="0" smtClean="0">
                <a:latin typeface="Arial Unicode MS" pitchFamily="34" charset="-128"/>
              </a:rPr>
              <a:t>Elements:</a:t>
            </a:r>
          </a:p>
          <a:p>
            <a:pPr lvl="1">
              <a:lnSpc>
                <a:spcPct val="90000"/>
              </a:lnSpc>
            </a:pPr>
            <a:r>
              <a:rPr lang="en-US" dirty="0" smtClean="0">
                <a:latin typeface="Arial Unicode MS" pitchFamily="34" charset="-128"/>
              </a:rPr>
              <a:t>A GUI controller;</a:t>
            </a:r>
          </a:p>
          <a:p>
            <a:pPr lvl="1">
              <a:lnSpc>
                <a:spcPct val="90000"/>
              </a:lnSpc>
            </a:pPr>
            <a:r>
              <a:rPr lang="en-US" dirty="0" smtClean="0">
                <a:latin typeface="Arial Unicode MS" pitchFamily="34" charset="-128"/>
              </a:rPr>
              <a:t>A Game class that:</a:t>
            </a:r>
          </a:p>
          <a:p>
            <a:pPr lvl="2">
              <a:lnSpc>
                <a:spcPct val="90000"/>
              </a:lnSpc>
            </a:pPr>
            <a:r>
              <a:rPr lang="en-US" dirty="0" smtClean="0">
                <a:latin typeface="Arial Unicode MS" pitchFamily="34" charset="-128"/>
              </a:rPr>
              <a:t>Represents a list of countries;</a:t>
            </a:r>
          </a:p>
          <a:p>
            <a:pPr lvl="2">
              <a:lnSpc>
                <a:spcPct val="90000"/>
              </a:lnSpc>
            </a:pPr>
            <a:r>
              <a:rPr lang="en-US" dirty="0" smtClean="0">
                <a:latin typeface="Arial Unicode MS" pitchFamily="34" charset="-128"/>
              </a:rPr>
              <a:t>Randomly chooses a country   as the current answer;</a:t>
            </a:r>
          </a:p>
          <a:p>
            <a:pPr lvl="2">
              <a:lnSpc>
                <a:spcPct val="90000"/>
              </a:lnSpc>
            </a:pPr>
            <a:r>
              <a:rPr lang="en-US" dirty="0" smtClean="0">
                <a:latin typeface="Arial Unicode MS" pitchFamily="34" charset="-128"/>
              </a:rPr>
              <a:t>Produces a sequence of hints.</a:t>
            </a:r>
          </a:p>
          <a:p>
            <a:pPr lvl="1">
              <a:lnSpc>
                <a:spcPct val="90000"/>
              </a:lnSpc>
            </a:pPr>
            <a:r>
              <a:rPr lang="en-US" dirty="0" smtClean="0">
                <a:latin typeface="Arial Unicode MS" pitchFamily="34" charset="-128"/>
              </a:rPr>
              <a:t>A Country class that:</a:t>
            </a:r>
          </a:p>
          <a:p>
            <a:pPr lvl="2">
              <a:lnSpc>
                <a:spcPct val="90000"/>
              </a:lnSpc>
            </a:pPr>
            <a:r>
              <a:rPr lang="en-US" dirty="0" smtClean="0">
                <a:latin typeface="Arial Unicode MS" pitchFamily="34" charset="-128"/>
              </a:rPr>
              <a:t>Represents stuff about countries.</a:t>
            </a:r>
          </a:p>
        </p:txBody>
      </p:sp>
      <p:sp>
        <p:nvSpPr>
          <p:cNvPr id="9" name="Text Box 8"/>
          <p:cNvSpPr txBox="1">
            <a:spLocks noChangeArrowheads="1"/>
          </p:cNvSpPr>
          <p:nvPr/>
        </p:nvSpPr>
        <p:spPr bwMode="auto">
          <a:xfrm>
            <a:off x="6858000" y="6477000"/>
            <a:ext cx="2286000" cy="246221"/>
          </a:xfrm>
          <a:prstGeom prst="rect">
            <a:avLst/>
          </a:prstGeom>
          <a:noFill/>
          <a:ln w="9525">
            <a:noFill/>
            <a:miter lim="800000"/>
            <a:headEnd/>
            <a:tailEnd/>
          </a:ln>
        </p:spPr>
        <p:txBody>
          <a:bodyPr wrap="square">
            <a:spAutoFit/>
          </a:bodyPr>
          <a:lstStyle/>
          <a:p>
            <a:pPr algn="r"/>
            <a:r>
              <a:rPr lang="en-US" sz="1000" dirty="0" smtClean="0">
                <a:latin typeface="Times New Roman" pitchFamily="18" charset="0"/>
              </a:rPr>
              <a:t>map from commons.wikimedia.org</a:t>
            </a:r>
            <a:endParaRPr lang="en-US" sz="1000" dirty="0">
              <a:latin typeface="Times New Roman" pitchFamily="18" charset="0"/>
            </a:endParaRPr>
          </a:p>
        </p:txBody>
      </p:sp>
      <p:grpSp>
        <p:nvGrpSpPr>
          <p:cNvPr id="8" name="Group 7"/>
          <p:cNvGrpSpPr/>
          <p:nvPr/>
        </p:nvGrpSpPr>
        <p:grpSpPr>
          <a:xfrm>
            <a:off x="5874150" y="1981200"/>
            <a:ext cx="3117450" cy="2743200"/>
            <a:chOff x="5638800" y="1981200"/>
            <a:chExt cx="3117450" cy="2743200"/>
          </a:xfrm>
        </p:grpSpPr>
        <p:sp>
          <p:nvSpPr>
            <p:cNvPr id="10" name="Freeform 9"/>
            <p:cNvSpPr/>
            <p:nvPr/>
          </p:nvSpPr>
          <p:spPr bwMode="auto">
            <a:xfrm>
              <a:off x="5638800" y="1981200"/>
              <a:ext cx="3117450" cy="2743200"/>
            </a:xfrm>
            <a:custGeom>
              <a:avLst/>
              <a:gdLst>
                <a:gd name="connsiteX0" fmla="*/ 76786 w 3117450"/>
                <a:gd name="connsiteY0" fmla="*/ 140857 h 1244270"/>
                <a:gd name="connsiteX1" fmla="*/ 273556 w 3117450"/>
                <a:gd name="connsiteY1" fmla="*/ 106133 h 1244270"/>
                <a:gd name="connsiteX2" fmla="*/ 516624 w 3117450"/>
                <a:gd name="connsiteY2" fmla="*/ 82983 h 1244270"/>
                <a:gd name="connsiteX3" fmla="*/ 2229677 w 3117450"/>
                <a:gd name="connsiteY3" fmla="*/ 71409 h 1244270"/>
                <a:gd name="connsiteX4" fmla="*/ 2310700 w 3117450"/>
                <a:gd name="connsiteY4" fmla="*/ 59834 h 1244270"/>
                <a:gd name="connsiteX5" fmla="*/ 2438021 w 3117450"/>
                <a:gd name="connsiteY5" fmla="*/ 36685 h 1244270"/>
                <a:gd name="connsiteX6" fmla="*/ 2530619 w 3117450"/>
                <a:gd name="connsiteY6" fmla="*/ 25110 h 1244270"/>
                <a:gd name="connsiteX7" fmla="*/ 2588492 w 3117450"/>
                <a:gd name="connsiteY7" fmla="*/ 13535 h 1244270"/>
                <a:gd name="connsiteX8" fmla="*/ 2773687 w 3117450"/>
                <a:gd name="connsiteY8" fmla="*/ 1961 h 1244270"/>
                <a:gd name="connsiteX9" fmla="*/ 2970457 w 3117450"/>
                <a:gd name="connsiteY9" fmla="*/ 13535 h 1244270"/>
                <a:gd name="connsiteX10" fmla="*/ 2993606 w 3117450"/>
                <a:gd name="connsiteY10" fmla="*/ 48259 h 1244270"/>
                <a:gd name="connsiteX11" fmla="*/ 3016756 w 3117450"/>
                <a:gd name="connsiteY11" fmla="*/ 117707 h 1244270"/>
                <a:gd name="connsiteX12" fmla="*/ 3039905 w 3117450"/>
                <a:gd name="connsiteY12" fmla="*/ 164006 h 1244270"/>
                <a:gd name="connsiteX13" fmla="*/ 3051480 w 3117450"/>
                <a:gd name="connsiteY13" fmla="*/ 198730 h 1244270"/>
                <a:gd name="connsiteX14" fmla="*/ 3063054 w 3117450"/>
                <a:gd name="connsiteY14" fmla="*/ 522821 h 1244270"/>
                <a:gd name="connsiteX15" fmla="*/ 3074629 w 3117450"/>
                <a:gd name="connsiteY15" fmla="*/ 592269 h 1244270"/>
                <a:gd name="connsiteX16" fmla="*/ 3097778 w 3117450"/>
                <a:gd name="connsiteY16" fmla="*/ 777464 h 1244270"/>
                <a:gd name="connsiteX17" fmla="*/ 3109353 w 3117450"/>
                <a:gd name="connsiteY17" fmla="*/ 1182578 h 1244270"/>
                <a:gd name="connsiteX18" fmla="*/ 3097778 w 3117450"/>
                <a:gd name="connsiteY18" fmla="*/ 1240452 h 1244270"/>
                <a:gd name="connsiteX19" fmla="*/ 2090781 w 3117450"/>
                <a:gd name="connsiteY19" fmla="*/ 1194153 h 1244270"/>
                <a:gd name="connsiteX20" fmla="*/ 632371 w 3117450"/>
                <a:gd name="connsiteY20" fmla="*/ 1182578 h 1244270"/>
                <a:gd name="connsiteX21" fmla="*/ 134659 w 3117450"/>
                <a:gd name="connsiteY21" fmla="*/ 1171004 h 1244270"/>
                <a:gd name="connsiteX22" fmla="*/ 99935 w 3117450"/>
                <a:gd name="connsiteY22" fmla="*/ 1136280 h 1244270"/>
                <a:gd name="connsiteX23" fmla="*/ 30487 w 3117450"/>
                <a:gd name="connsiteY23" fmla="*/ 1066831 h 1244270"/>
                <a:gd name="connsiteX24" fmla="*/ 7338 w 3117450"/>
                <a:gd name="connsiteY24" fmla="*/ 1020533 h 1244270"/>
                <a:gd name="connsiteX25" fmla="*/ 7338 w 3117450"/>
                <a:gd name="connsiteY25" fmla="*/ 117707 h 1244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117450" h="1244270">
                  <a:moveTo>
                    <a:pt x="76786" y="140857"/>
                  </a:moveTo>
                  <a:cubicBezTo>
                    <a:pt x="158196" y="113720"/>
                    <a:pt x="122140" y="123438"/>
                    <a:pt x="273556" y="106133"/>
                  </a:cubicBezTo>
                  <a:cubicBezTo>
                    <a:pt x="354419" y="96891"/>
                    <a:pt x="435237" y="83533"/>
                    <a:pt x="516624" y="82983"/>
                  </a:cubicBezTo>
                  <a:lnTo>
                    <a:pt x="2229677" y="71409"/>
                  </a:lnTo>
                  <a:cubicBezTo>
                    <a:pt x="2256685" y="67551"/>
                    <a:pt x="2283789" y="64319"/>
                    <a:pt x="2310700" y="59834"/>
                  </a:cubicBezTo>
                  <a:cubicBezTo>
                    <a:pt x="2430360" y="39890"/>
                    <a:pt x="2302913" y="55986"/>
                    <a:pt x="2438021" y="36685"/>
                  </a:cubicBezTo>
                  <a:cubicBezTo>
                    <a:pt x="2468815" y="32286"/>
                    <a:pt x="2499875" y="29840"/>
                    <a:pt x="2530619" y="25110"/>
                  </a:cubicBezTo>
                  <a:cubicBezTo>
                    <a:pt x="2550063" y="22118"/>
                    <a:pt x="2568908" y="15400"/>
                    <a:pt x="2588492" y="13535"/>
                  </a:cubicBezTo>
                  <a:cubicBezTo>
                    <a:pt x="2650065" y="7671"/>
                    <a:pt x="2711955" y="5819"/>
                    <a:pt x="2773687" y="1961"/>
                  </a:cubicBezTo>
                  <a:cubicBezTo>
                    <a:pt x="2839277" y="5819"/>
                    <a:pt x="2906163" y="0"/>
                    <a:pt x="2970457" y="13535"/>
                  </a:cubicBezTo>
                  <a:cubicBezTo>
                    <a:pt x="2984070" y="16401"/>
                    <a:pt x="2987956" y="35547"/>
                    <a:pt x="2993606" y="48259"/>
                  </a:cubicBezTo>
                  <a:cubicBezTo>
                    <a:pt x="3003516" y="70557"/>
                    <a:pt x="3009039" y="94558"/>
                    <a:pt x="3016756" y="117707"/>
                  </a:cubicBezTo>
                  <a:cubicBezTo>
                    <a:pt x="3022213" y="134076"/>
                    <a:pt x="3033108" y="148147"/>
                    <a:pt x="3039905" y="164006"/>
                  </a:cubicBezTo>
                  <a:cubicBezTo>
                    <a:pt x="3044711" y="175220"/>
                    <a:pt x="3047622" y="187155"/>
                    <a:pt x="3051480" y="198730"/>
                  </a:cubicBezTo>
                  <a:cubicBezTo>
                    <a:pt x="3055338" y="306760"/>
                    <a:pt x="3056706" y="414908"/>
                    <a:pt x="3063054" y="522821"/>
                  </a:cubicBezTo>
                  <a:cubicBezTo>
                    <a:pt x="3064432" y="546249"/>
                    <a:pt x="3071718" y="568982"/>
                    <a:pt x="3074629" y="592269"/>
                  </a:cubicBezTo>
                  <a:cubicBezTo>
                    <a:pt x="3102453" y="814856"/>
                    <a:pt x="3071408" y="619237"/>
                    <a:pt x="3097778" y="777464"/>
                  </a:cubicBezTo>
                  <a:cubicBezTo>
                    <a:pt x="3101636" y="912502"/>
                    <a:pt x="3109353" y="1047485"/>
                    <a:pt x="3109353" y="1182578"/>
                  </a:cubicBezTo>
                  <a:cubicBezTo>
                    <a:pt x="3109353" y="1202251"/>
                    <a:pt x="3117450" y="1240228"/>
                    <a:pt x="3097778" y="1240452"/>
                  </a:cubicBezTo>
                  <a:cubicBezTo>
                    <a:pt x="2761779" y="1244270"/>
                    <a:pt x="2426791" y="1196820"/>
                    <a:pt x="2090781" y="1194153"/>
                  </a:cubicBezTo>
                  <a:lnTo>
                    <a:pt x="632371" y="1182578"/>
                  </a:lnTo>
                  <a:cubicBezTo>
                    <a:pt x="466467" y="1178720"/>
                    <a:pt x="299984" y="1185380"/>
                    <a:pt x="134659" y="1171004"/>
                  </a:cubicBezTo>
                  <a:cubicBezTo>
                    <a:pt x="118351" y="1169586"/>
                    <a:pt x="112363" y="1146933"/>
                    <a:pt x="99935" y="1136280"/>
                  </a:cubicBezTo>
                  <a:cubicBezTo>
                    <a:pt x="48763" y="1092417"/>
                    <a:pt x="59828" y="1118176"/>
                    <a:pt x="30487" y="1066831"/>
                  </a:cubicBezTo>
                  <a:cubicBezTo>
                    <a:pt x="21926" y="1051850"/>
                    <a:pt x="7759" y="1037782"/>
                    <a:pt x="7338" y="1020533"/>
                  </a:cubicBezTo>
                  <a:cubicBezTo>
                    <a:pt x="0" y="719680"/>
                    <a:pt x="7338" y="418649"/>
                    <a:pt x="7338" y="117707"/>
                  </a:cubicBezTo>
                </a:path>
              </a:pathLst>
            </a:custGeom>
            <a:noFill/>
            <a:ln w="22225"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5791200" y="4038600"/>
              <a:ext cx="1676400" cy="3810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Your</a:t>
              </a:r>
              <a:r>
                <a:rPr kumimoji="0" lang="en-US" sz="1800" b="0" i="0" u="none" strike="noStrike" cap="none" normalizeH="0" baseline="0" dirty="0" smtClean="0">
                  <a:ln>
                    <a:noFill/>
                  </a:ln>
                  <a:solidFill>
                    <a:schemeClr val="tx1"/>
                  </a:solidFill>
                  <a:effectLst/>
                  <a:latin typeface="Arial" charset="0"/>
                </a:rPr>
                <a:t> guess…</a:t>
              </a:r>
            </a:p>
          </p:txBody>
        </p:sp>
        <p:sp>
          <p:nvSpPr>
            <p:cNvPr id="12" name="Rectangle 11"/>
            <p:cNvSpPr/>
            <p:nvPr/>
          </p:nvSpPr>
          <p:spPr bwMode="auto">
            <a:xfrm>
              <a:off x="7620000" y="4038600"/>
              <a:ext cx="990600" cy="381000"/>
            </a:xfrm>
            <a:prstGeom prst="rect">
              <a:avLst/>
            </a:prstGeom>
            <a:noFill/>
            <a:ln w="25400" cap="flat" cmpd="sng" algn="ctr">
              <a:solidFill>
                <a:srgbClr val="00407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Give</a:t>
              </a:r>
              <a:r>
                <a:rPr kumimoji="0" lang="en-US" sz="1800" b="0" i="0" u="none" strike="noStrike" cap="none" normalizeH="0" dirty="0" smtClean="0">
                  <a:ln>
                    <a:noFill/>
                  </a:ln>
                  <a:solidFill>
                    <a:schemeClr val="tx1"/>
                  </a:solidFill>
                  <a:effectLst/>
                  <a:latin typeface="Arial" charset="0"/>
                </a:rPr>
                <a:t> up</a:t>
              </a:r>
              <a:endParaRPr kumimoji="0" lang="en-US" sz="18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5791200" y="2286000"/>
              <a:ext cx="2819400" cy="1600200"/>
            </a:xfrm>
            <a:prstGeom prst="rect">
              <a:avLst/>
            </a:prstGeom>
            <a:noFill/>
            <a:ln w="6350" cap="flat" cmpd="sng" algn="ctr">
              <a:solidFill>
                <a:srgbClr val="00407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smtClean="0"/>
            </a:p>
            <a:p>
              <a:r>
                <a:rPr lang="en-US" dirty="0" smtClean="0"/>
                <a:t> Some hint goes here </a:t>
              </a:r>
            </a:p>
            <a:p>
              <a:r>
                <a:rPr lang="en-US" dirty="0" smtClean="0"/>
                <a:t> (maybe an image </a:t>
              </a:r>
            </a:p>
            <a:p>
              <a:r>
                <a:rPr lang="en-US" dirty="0" smtClean="0"/>
                <a:t>   and/or text)…</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4</a:t>
            </a:fld>
            <a:endParaRPr lang="en-US"/>
          </a:p>
        </p:txBody>
      </p:sp>
      <p:sp>
        <p:nvSpPr>
          <p:cNvPr id="241666" name="Rectangle 2"/>
          <p:cNvSpPr>
            <a:spLocks noGrp="1" noChangeArrowheads="1"/>
          </p:cNvSpPr>
          <p:nvPr>
            <p:ph type="title"/>
          </p:nvPr>
        </p:nvSpPr>
        <p:spPr/>
        <p:txBody>
          <a:bodyPr/>
          <a:lstStyle/>
          <a:p>
            <a:r>
              <a:rPr lang="en-US" dirty="0" smtClean="0"/>
              <a:t>Iteration 0</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p:txBody>
          <a:bodyPr/>
          <a:lstStyle/>
          <a:p>
            <a:fld id="{D350201E-BCA1-4DAB-8992-20D9E50FDFD0}" type="slidenum">
              <a:rPr lang="en-US" smtClean="0"/>
              <a:pPr/>
              <a:t>5</a:t>
            </a:fld>
            <a:endParaRPr lang="en-US" smtClean="0"/>
          </a:p>
        </p:txBody>
      </p:sp>
      <p:sp>
        <p:nvSpPr>
          <p:cNvPr id="24579" name="Rectangle 2"/>
          <p:cNvSpPr>
            <a:spLocks noGrp="1" noChangeArrowheads="1"/>
          </p:cNvSpPr>
          <p:nvPr>
            <p:ph type="title"/>
          </p:nvPr>
        </p:nvSpPr>
        <p:spPr/>
        <p:txBody>
          <a:bodyPr/>
          <a:lstStyle/>
          <a:p>
            <a:pPr eaLnBrk="1" hangingPunct="1"/>
            <a:r>
              <a:rPr lang="en-US" smtClean="0"/>
              <a:t>Limitations of Arrays</a:t>
            </a:r>
          </a:p>
        </p:txBody>
      </p:sp>
      <p:sp>
        <p:nvSpPr>
          <p:cNvPr id="24580" name="Rectangle 3"/>
          <p:cNvSpPr>
            <a:spLocks noGrp="1" noChangeArrowheads="1"/>
          </p:cNvSpPr>
          <p:nvPr>
            <p:ph type="body" idx="1"/>
          </p:nvPr>
        </p:nvSpPr>
        <p:spPr/>
        <p:txBody>
          <a:bodyPr/>
          <a:lstStyle/>
          <a:p>
            <a:pPr eaLnBrk="1" hangingPunct="1"/>
            <a:r>
              <a:rPr lang="en-US" dirty="0" smtClean="0"/>
              <a:t>Our initial </a:t>
            </a:r>
            <a:r>
              <a:rPr lang="en-US" smtClean="0"/>
              <a:t>iteration assumes </a:t>
            </a:r>
            <a:r>
              <a:rPr lang="en-US" dirty="0" smtClean="0"/>
              <a:t>that:</a:t>
            </a:r>
          </a:p>
          <a:p>
            <a:pPr lvl="1" eaLnBrk="1" hangingPunct="1"/>
            <a:r>
              <a:rPr lang="en-US" dirty="0" smtClean="0"/>
              <a:t>we know how many countries there are;</a:t>
            </a:r>
          </a:p>
          <a:p>
            <a:pPr lvl="1" eaLnBrk="1" hangingPunct="1"/>
            <a:r>
              <a:rPr lang="en-US" dirty="0" smtClean="0"/>
              <a:t>we’re happy with the low-level array methods.</a:t>
            </a:r>
          </a:p>
          <a:p>
            <a:pPr eaLnBrk="1" hangingPunct="1"/>
            <a:r>
              <a:rPr lang="en-US" dirty="0" smtClean="0"/>
              <a:t>Moving beyond these assumptions forces us to give up arrays because arrays:</a:t>
            </a:r>
          </a:p>
          <a:p>
            <a:pPr lvl="1" eaLnBrk="1" hangingPunct="1"/>
            <a:r>
              <a:rPr lang="en-US" dirty="0" smtClean="0"/>
              <a:t>are fixed in size at compile time;</a:t>
            </a:r>
          </a:p>
          <a:p>
            <a:pPr lvl="1" eaLnBrk="1" hangingPunct="1"/>
            <a:r>
              <a:rPr lang="en-US" dirty="0" smtClean="0"/>
              <a:t>have a limited set of predefined methods.</a:t>
            </a:r>
          </a:p>
          <a:p>
            <a:pPr eaLnBrk="1" hangingPunct="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p:txBody>
          <a:bodyPr/>
          <a:lstStyle/>
          <a:p>
            <a:fld id="{B0A946BD-3B07-41C0-965D-14B3218C29EE}" type="slidenum">
              <a:rPr lang="en-US" smtClean="0"/>
              <a:pPr/>
              <a:t>6</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Lists</a:t>
            </a:r>
          </a:p>
        </p:txBody>
      </p:sp>
      <p:sp>
        <p:nvSpPr>
          <p:cNvPr id="25604" name="Rectangle 3"/>
          <p:cNvSpPr>
            <a:spLocks noGrp="1" noChangeArrowheads="1"/>
          </p:cNvSpPr>
          <p:nvPr>
            <p:ph type="body" idx="1"/>
          </p:nvPr>
        </p:nvSpPr>
        <p:spPr>
          <a:xfrm>
            <a:off x="457200" y="1600200"/>
            <a:ext cx="8686800" cy="4495800"/>
          </a:xfrm>
        </p:spPr>
        <p:txBody>
          <a:bodyPr/>
          <a:lstStyle/>
          <a:p>
            <a:pPr eaLnBrk="1" hangingPunct="1"/>
            <a:r>
              <a:rPr lang="en-US" dirty="0" smtClean="0"/>
              <a:t>Java’s List data structure is more flexible:</a:t>
            </a:r>
          </a:p>
          <a:p>
            <a:pPr lvl="1" eaLnBrk="1" hangingPunct="1"/>
            <a:r>
              <a:rPr lang="en-US" dirty="0" smtClean="0"/>
              <a:t>Lists can grow or shrink at run time.</a:t>
            </a:r>
          </a:p>
          <a:p>
            <a:pPr lvl="1" eaLnBrk="1" hangingPunct="1"/>
            <a:r>
              <a:rPr lang="en-US" dirty="0" smtClean="0"/>
              <a:t>Lists provide more predefined behaviors.</a:t>
            </a:r>
          </a:p>
          <a:p>
            <a:pPr eaLnBrk="1" hangingPunct="1"/>
            <a:r>
              <a:rPr lang="en-US" dirty="0" smtClean="0"/>
              <a:t>The Java Collections framework provides classes supporting groups of objects:</a:t>
            </a:r>
          </a:p>
          <a:p>
            <a:pPr lvl="1"/>
            <a:r>
              <a:rPr lang="en-US" b="1" dirty="0" smtClean="0">
                <a:latin typeface="Courier New" pitchFamily="49" charset="0"/>
                <a:cs typeface="Courier New" pitchFamily="49" charset="0"/>
              </a:rPr>
              <a:t>List</a:t>
            </a:r>
            <a:r>
              <a:rPr lang="en-US" b="1" dirty="0" smtClean="0">
                <a:latin typeface="Arial Unicode MS" pitchFamily="34" charset="-128"/>
                <a:ea typeface="Arial Unicode MS" pitchFamily="34" charset="-128"/>
                <a:cs typeface="Arial Unicode MS" pitchFamily="34" charset="-128"/>
              </a:rPr>
              <a:t>&lt;&gt; </a:t>
            </a:r>
            <a:r>
              <a:rPr lang="en-US" dirty="0" smtClean="0">
                <a:latin typeface="Arial Unicode MS" pitchFamily="34" charset="-128"/>
                <a:ea typeface="Arial Unicode MS" pitchFamily="34" charset="-128"/>
                <a:cs typeface="Arial Unicode MS" pitchFamily="34" charset="-128"/>
              </a:rPr>
              <a:t>specifies an </a:t>
            </a:r>
            <a:r>
              <a:rPr lang="en-US" i="1" dirty="0" smtClean="0">
                <a:latin typeface="Arial Unicode MS" pitchFamily="34" charset="-128"/>
                <a:ea typeface="Arial Unicode MS" pitchFamily="34" charset="-128"/>
                <a:cs typeface="Arial Unicode MS" pitchFamily="34" charset="-128"/>
              </a:rPr>
              <a:t>interface</a:t>
            </a:r>
            <a:r>
              <a:rPr lang="en-US" dirty="0" smtClean="0">
                <a:latin typeface="Arial Unicode MS" pitchFamily="34" charset="-128"/>
                <a:ea typeface="Arial Unicode MS" pitchFamily="34" charset="-128"/>
                <a:cs typeface="Arial Unicode MS" pitchFamily="34" charset="-128"/>
              </a:rPr>
              <a:t> for an ordered collection of typed objects;</a:t>
            </a:r>
          </a:p>
          <a:p>
            <a:pPr lvl="1"/>
            <a:r>
              <a:rPr lang="en-US" b="1" dirty="0" err="1" smtClean="0">
                <a:latin typeface="Courier New" pitchFamily="49" charset="0"/>
                <a:cs typeface="Courier New" pitchFamily="49" charset="0"/>
              </a:rPr>
              <a:t>ArrayList</a:t>
            </a:r>
            <a:r>
              <a:rPr lang="en-US" b="1" dirty="0" smtClean="0">
                <a:latin typeface="Courier New" pitchFamily="49" charset="0"/>
                <a:cs typeface="Courier New" pitchFamily="49" charset="0"/>
              </a:rPr>
              <a:t>&lt;&gt;</a:t>
            </a:r>
            <a:r>
              <a:rPr lang="en-US" b="1" dirty="0" smtClean="0">
                <a:latin typeface="Arial Unicode MS" pitchFamily="34" charset="-128"/>
                <a:ea typeface="Arial Unicode MS" pitchFamily="34" charset="-128"/>
                <a:cs typeface="Arial Unicode MS" pitchFamily="34" charset="-128"/>
              </a:rPr>
              <a:t> </a:t>
            </a:r>
            <a:r>
              <a:rPr lang="en-US" dirty="0" smtClean="0"/>
              <a:t>implements the </a:t>
            </a:r>
            <a:r>
              <a:rPr lang="en-US" b="1" dirty="0" smtClean="0">
                <a:latin typeface="Courier New" pitchFamily="49" charset="0"/>
                <a:cs typeface="Courier New" pitchFamily="49" charset="0"/>
              </a:rPr>
              <a:t>List&lt;&gt; </a:t>
            </a:r>
            <a:r>
              <a:rPr lang="en-US" dirty="0" smtClean="0"/>
              <a:t>interface using an array.</a:t>
            </a:r>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77DB8E4E-A132-42BD-87C5-FFD4E70EF06A}" type="slidenum">
              <a:rPr lang="en-US" smtClean="0"/>
              <a:pPr/>
              <a:t>7</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The </a:t>
            </a:r>
            <a:r>
              <a:rPr lang="en-US" dirty="0" err="1" smtClean="0"/>
              <a:t>ArrayList</a:t>
            </a:r>
            <a:r>
              <a:rPr lang="en-US" dirty="0" smtClean="0"/>
              <a:t> Class</a:t>
            </a:r>
          </a:p>
        </p:txBody>
      </p:sp>
      <p:sp>
        <p:nvSpPr>
          <p:cNvPr id="37892" name="Rectangle 3"/>
          <p:cNvSpPr>
            <a:spLocks noGrp="1" noChangeArrowheads="1"/>
          </p:cNvSpPr>
          <p:nvPr>
            <p:ph type="body" idx="1"/>
          </p:nvPr>
        </p:nvSpPr>
        <p:spPr>
          <a:xfrm>
            <a:off x="152400" y="1600200"/>
            <a:ext cx="8763000" cy="4724400"/>
          </a:xfrm>
        </p:spPr>
        <p:txBody>
          <a:bodyPr/>
          <a:lstStyle/>
          <a:p>
            <a:pPr eaLnBrk="1" hangingPunct="1">
              <a:buFontTx/>
              <a:buChar char=" "/>
            </a:pPr>
            <a:r>
              <a:rPr lang="en-US" dirty="0" err="1" smtClean="0">
                <a:latin typeface="Arial Unicode MS" pitchFamily="34" charset="-128"/>
                <a:ea typeface="Arial Unicode MS" pitchFamily="34" charset="-128"/>
                <a:cs typeface="Arial Unicode MS" pitchFamily="34" charset="-128"/>
              </a:rPr>
              <a:t>ArrayLists</a:t>
            </a:r>
            <a:r>
              <a:rPr lang="en-US" dirty="0" smtClean="0">
                <a:latin typeface="Arial Unicode MS" pitchFamily="34" charset="-128"/>
                <a:ea typeface="Arial Unicode MS" pitchFamily="34" charset="-128"/>
                <a:cs typeface="Arial Unicode MS" pitchFamily="34" charset="-128"/>
              </a:rPr>
              <a:t> store </a:t>
            </a:r>
            <a:r>
              <a:rPr lang="en-US" dirty="0" smtClean="0"/>
              <a:t>an array </a:t>
            </a:r>
            <a:r>
              <a:rPr lang="en-US" dirty="0" smtClean="0">
                <a:latin typeface="Arial Unicode MS" pitchFamily="34" charset="-128"/>
                <a:ea typeface="Arial Unicode MS" pitchFamily="34" charset="-128"/>
                <a:cs typeface="Arial Unicode MS" pitchFamily="34" charset="-128"/>
              </a:rPr>
              <a:t>of typed objects</a:t>
            </a:r>
            <a:r>
              <a:rPr lang="en-US" dirty="0" smtClean="0"/>
              <a:t>.</a:t>
            </a:r>
          </a:p>
        </p:txBody>
      </p:sp>
      <p:sp>
        <p:nvSpPr>
          <p:cNvPr id="37893" name="Text Box 4"/>
          <p:cNvSpPr txBox="1">
            <a:spLocks noChangeArrowheads="1"/>
          </p:cNvSpPr>
          <p:nvPr/>
        </p:nvSpPr>
        <p:spPr bwMode="auto">
          <a:xfrm>
            <a:off x="666750" y="2286000"/>
            <a:ext cx="8324850" cy="1212640"/>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a:t>
            </a:r>
            <a:r>
              <a:rPr lang="en-US" sz="2000" b="1" i="1" u="sng" dirty="0" err="1" smtClean="0">
                <a:latin typeface="Courier New" pitchFamily="49" charset="0"/>
              </a:rPr>
              <a:t>aType</a:t>
            </a:r>
            <a:r>
              <a:rPr lang="en-US" sz="2000" b="1" dirty="0" smtClean="0">
                <a:latin typeface="Courier New" pitchFamily="49" charset="0"/>
              </a:rPr>
              <a:t>&gt; </a:t>
            </a:r>
            <a:r>
              <a:rPr lang="en-US" sz="2000" b="1" i="1" u="sng" dirty="0" err="1" smtClean="0">
                <a:latin typeface="Courier New" pitchFamily="49" charset="0"/>
              </a:rPr>
              <a:t>aList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a:t>
            </a:r>
            <a:r>
              <a:rPr lang="en-US" sz="2000" b="1" i="1" u="sng" dirty="0" err="1" smtClean="0">
                <a:latin typeface="Courier New" pitchFamily="49" charset="0"/>
              </a:rPr>
              <a:t>aType</a:t>
            </a:r>
            <a:r>
              <a:rPr lang="en-US" sz="2000" b="1" dirty="0" smtClean="0">
                <a:latin typeface="Courier New" pitchFamily="49" charset="0"/>
              </a:rPr>
              <a:t>&gt;();</a:t>
            </a:r>
          </a:p>
          <a:p>
            <a:pPr>
              <a:spcBef>
                <a:spcPct val="20000"/>
              </a:spcBef>
            </a:pPr>
            <a:endParaRPr lang="en-US" sz="2400" b="1" dirty="0">
              <a:latin typeface="Courier New" pitchFamily="49" charset="0"/>
            </a:endParaRPr>
          </a:p>
          <a:p>
            <a:endParaRPr lang="en-US" sz="2400" b="1" dirty="0">
              <a:latin typeface="Courier New" pitchFamily="49" charset="0"/>
            </a:endParaRPr>
          </a:p>
        </p:txBody>
      </p:sp>
      <p:sp>
        <p:nvSpPr>
          <p:cNvPr id="37894" name="Text Box 5"/>
          <p:cNvSpPr txBox="1">
            <a:spLocks noChangeArrowheads="1"/>
          </p:cNvSpPr>
          <p:nvPr/>
        </p:nvSpPr>
        <p:spPr bwMode="auto">
          <a:xfrm>
            <a:off x="533400" y="4662487"/>
            <a:ext cx="1600200" cy="366713"/>
          </a:xfrm>
          <a:prstGeom prst="rect">
            <a:avLst/>
          </a:prstGeom>
          <a:noFill/>
          <a:ln w="9525">
            <a:noFill/>
            <a:miter lim="800000"/>
            <a:headEnd/>
            <a:tailEnd/>
          </a:ln>
        </p:spPr>
        <p:txBody>
          <a:bodyPr>
            <a:spAutoFit/>
          </a:bodyPr>
          <a:lstStyle/>
          <a:p>
            <a:pPr algn="ctr" eaLnBrk="1" hangingPunct="1">
              <a:spcBef>
                <a:spcPct val="50000"/>
              </a:spcBef>
            </a:pPr>
            <a:r>
              <a:rPr lang="en-US" b="1" i="1" u="sng" dirty="0" err="1" smtClean="0">
                <a:latin typeface="Courier New" pitchFamily="49" charset="0"/>
              </a:rPr>
              <a:t>aList</a:t>
            </a:r>
            <a:endParaRPr lang="en-US" b="1" i="1" u="sng" dirty="0">
              <a:latin typeface="Courier New" pitchFamily="49" charset="0"/>
            </a:endParaRPr>
          </a:p>
        </p:txBody>
      </p:sp>
      <p:sp>
        <p:nvSpPr>
          <p:cNvPr id="37895" name="Rectangle 6"/>
          <p:cNvSpPr>
            <a:spLocks noChangeArrowheads="1"/>
          </p:cNvSpPr>
          <p:nvPr/>
        </p:nvSpPr>
        <p:spPr bwMode="auto">
          <a:xfrm>
            <a:off x="990600" y="5105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6" name="Rectangle 7"/>
          <p:cNvSpPr>
            <a:spLocks noChangeArrowheads="1"/>
          </p:cNvSpPr>
          <p:nvPr/>
        </p:nvSpPr>
        <p:spPr bwMode="auto">
          <a:xfrm>
            <a:off x="2286000" y="47244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7" name="Text Box 8"/>
          <p:cNvSpPr txBox="1">
            <a:spLocks noChangeArrowheads="1"/>
          </p:cNvSpPr>
          <p:nvPr/>
        </p:nvSpPr>
        <p:spPr bwMode="auto">
          <a:xfrm>
            <a:off x="2514600" y="4648200"/>
            <a:ext cx="2743200" cy="396875"/>
          </a:xfrm>
          <a:prstGeom prst="rect">
            <a:avLst/>
          </a:prstGeom>
          <a:noFill/>
          <a:ln w="9525">
            <a:noFill/>
            <a:miter lim="800000"/>
            <a:headEnd/>
            <a:tailEnd/>
          </a:ln>
        </p:spPr>
        <p:txBody>
          <a:bodyPr>
            <a:spAutoFit/>
          </a:bodyPr>
          <a:lstStyle/>
          <a:p>
            <a:pPr algn="ctr" eaLnBrk="1" hangingPunct="1">
              <a:spcBef>
                <a:spcPct val="50000"/>
              </a:spcBef>
            </a:pPr>
            <a:r>
              <a:rPr lang="en-US" b="1">
                <a:latin typeface="Courier New" pitchFamily="49" charset="0"/>
              </a:rPr>
              <a:t>size</a:t>
            </a:r>
            <a:r>
              <a:rPr lang="en-US" sz="2000">
                <a:latin typeface="Times New Roman" pitchFamily="18" charset="0"/>
              </a:rPr>
              <a:t>                 </a:t>
            </a:r>
            <a:r>
              <a:rPr lang="en-US" b="1">
                <a:latin typeface="Courier New" pitchFamily="49" charset="0"/>
              </a:rPr>
              <a:t>array</a:t>
            </a:r>
          </a:p>
        </p:txBody>
      </p:sp>
      <p:sp>
        <p:nvSpPr>
          <p:cNvPr id="37898" name="Text Box 9"/>
          <p:cNvSpPr txBox="1">
            <a:spLocks noChangeArrowheads="1"/>
          </p:cNvSpPr>
          <p:nvPr/>
        </p:nvSpPr>
        <p:spPr bwMode="auto">
          <a:xfrm>
            <a:off x="26670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a:latin typeface="Times New Roman" pitchFamily="18" charset="0"/>
              </a:rPr>
              <a:t>0</a:t>
            </a:r>
          </a:p>
        </p:txBody>
      </p:sp>
      <p:sp>
        <p:nvSpPr>
          <p:cNvPr id="37899" name="Text Box 10"/>
          <p:cNvSpPr txBox="1">
            <a:spLocks noChangeArrowheads="1"/>
          </p:cNvSpPr>
          <p:nvPr/>
        </p:nvSpPr>
        <p:spPr bwMode="auto">
          <a:xfrm>
            <a:off x="43434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900" name="Line 11"/>
          <p:cNvSpPr>
            <a:spLocks noChangeShapeType="1"/>
          </p:cNvSpPr>
          <p:nvPr/>
        </p:nvSpPr>
        <p:spPr bwMode="auto">
          <a:xfrm>
            <a:off x="1295400" y="53340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7901" name="Line 13"/>
          <p:cNvSpPr>
            <a:spLocks noChangeShapeType="1"/>
          </p:cNvSpPr>
          <p:nvPr/>
        </p:nvSpPr>
        <p:spPr bwMode="auto">
          <a:xfrm>
            <a:off x="4724400" y="5334000"/>
            <a:ext cx="1752600" cy="0"/>
          </a:xfrm>
          <a:prstGeom prst="line">
            <a:avLst/>
          </a:prstGeom>
          <a:noFill/>
          <a:ln w="28575">
            <a:solidFill>
              <a:schemeClr val="tx1"/>
            </a:solidFill>
            <a:round/>
            <a:headEnd type="oval" w="med" len="med"/>
            <a:tailEnd type="oval" w="sm" len="sm"/>
          </a:ln>
        </p:spPr>
        <p:txBody>
          <a:bodyPr/>
          <a:lstStyle/>
          <a:p>
            <a:endParaRPr lang="en-US"/>
          </a:p>
        </p:txBody>
      </p:sp>
      <p:sp>
        <p:nvSpPr>
          <p:cNvPr id="37902" name="Line 14"/>
          <p:cNvSpPr>
            <a:spLocks noChangeShapeType="1"/>
          </p:cNvSpPr>
          <p:nvPr/>
        </p:nvSpPr>
        <p:spPr bwMode="auto">
          <a:xfrm>
            <a:off x="6324600" y="5181600"/>
            <a:ext cx="0" cy="304800"/>
          </a:xfrm>
          <a:prstGeom prst="line">
            <a:avLst/>
          </a:prstGeom>
          <a:noFill/>
          <a:ln w="9525">
            <a:solidFill>
              <a:schemeClr val="tx1"/>
            </a:solidFill>
            <a:round/>
            <a:headEnd/>
            <a:tailEnd/>
          </a:ln>
        </p:spPr>
        <p:txBody>
          <a:bodyPr/>
          <a:lstStyle/>
          <a:p>
            <a:endParaRPr lang="en-US"/>
          </a:p>
        </p:txBody>
      </p:sp>
      <p:sp>
        <p:nvSpPr>
          <p:cNvPr id="37903" name="Line 15"/>
          <p:cNvSpPr>
            <a:spLocks noChangeShapeType="1"/>
          </p:cNvSpPr>
          <p:nvPr/>
        </p:nvSpPr>
        <p:spPr bwMode="auto">
          <a:xfrm>
            <a:off x="6400800" y="5257800"/>
            <a:ext cx="0" cy="1524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77DB8E4E-A132-42BD-87C5-FFD4E70EF06A}" type="slidenum">
              <a:rPr lang="en-US" smtClean="0"/>
              <a:pPr/>
              <a:t>8</a:t>
            </a:fld>
            <a:endParaRPr lang="en-US" smtClean="0"/>
          </a:p>
        </p:txBody>
      </p:sp>
      <p:sp>
        <p:nvSpPr>
          <p:cNvPr id="37891" name="Rectangle 2"/>
          <p:cNvSpPr>
            <a:spLocks noGrp="1" noChangeArrowheads="1"/>
          </p:cNvSpPr>
          <p:nvPr>
            <p:ph type="title"/>
          </p:nvPr>
        </p:nvSpPr>
        <p:spPr/>
        <p:txBody>
          <a:bodyPr/>
          <a:lstStyle/>
          <a:p>
            <a:pPr eaLnBrk="1" hangingPunct="1"/>
            <a:r>
              <a:rPr lang="en-US" dirty="0" err="1" smtClean="0"/>
              <a:t>ArrayLists</a:t>
            </a:r>
            <a:r>
              <a:rPr lang="en-US" dirty="0" smtClean="0"/>
              <a:t>: Adding Values (add)</a:t>
            </a:r>
          </a:p>
        </p:txBody>
      </p:sp>
      <p:sp>
        <p:nvSpPr>
          <p:cNvPr id="37892" name="Rectangle 3"/>
          <p:cNvSpPr>
            <a:spLocks noGrp="1" noChangeArrowheads="1"/>
          </p:cNvSpPr>
          <p:nvPr>
            <p:ph type="body" idx="1"/>
          </p:nvPr>
        </p:nvSpPr>
        <p:spPr>
          <a:xfrm>
            <a:off x="152400" y="1600200"/>
            <a:ext cx="8991600" cy="4724400"/>
          </a:xfrm>
        </p:spPr>
        <p:txBody>
          <a:bodyPr/>
          <a:lstStyle/>
          <a:p>
            <a:pPr eaLnBrk="1" hangingPunct="1">
              <a:buFontTx/>
              <a:buChar char=" "/>
            </a:pPr>
            <a:r>
              <a:rPr lang="en-US" dirty="0" err="1" smtClean="0"/>
              <a:t>ArrayLists</a:t>
            </a:r>
            <a:r>
              <a:rPr lang="en-US" dirty="0" smtClean="0"/>
              <a:t> handle their own memory allocation.</a:t>
            </a:r>
          </a:p>
        </p:txBody>
      </p:sp>
      <p:sp>
        <p:nvSpPr>
          <p:cNvPr id="37893" name="Text Box 4"/>
          <p:cNvSpPr txBox="1">
            <a:spLocks noChangeArrowheads="1"/>
          </p:cNvSpPr>
          <p:nvPr/>
        </p:nvSpPr>
        <p:spPr bwMode="auto">
          <a:xfrm>
            <a:off x="666750" y="2286000"/>
            <a:ext cx="8324850" cy="1138773"/>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a:t>
            </a:r>
            <a:r>
              <a:rPr lang="en-US" sz="2000" b="1" i="1" u="sng" dirty="0" err="1" smtClean="0">
                <a:latin typeface="Courier New" pitchFamily="49" charset="0"/>
              </a:rPr>
              <a:t>aType</a:t>
            </a:r>
            <a:r>
              <a:rPr lang="en-US" sz="2000" b="1" dirty="0" smtClean="0">
                <a:latin typeface="Courier New" pitchFamily="49" charset="0"/>
              </a:rPr>
              <a:t>&gt; </a:t>
            </a:r>
            <a:r>
              <a:rPr lang="en-US" sz="2000" b="1" i="1" u="sng" dirty="0" err="1" smtClean="0">
                <a:latin typeface="Courier New" pitchFamily="49" charset="0"/>
              </a:rPr>
              <a:t>aList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a:t>
            </a:r>
            <a:r>
              <a:rPr lang="en-US" sz="2000" b="1" i="1" u="sng" dirty="0" err="1" smtClean="0">
                <a:latin typeface="Courier New" pitchFamily="49" charset="0"/>
              </a:rPr>
              <a:t>aType</a:t>
            </a:r>
            <a:r>
              <a:rPr lang="en-US" sz="2000" b="1" dirty="0" smtClean="0">
                <a:latin typeface="Courier New" pitchFamily="49" charset="0"/>
              </a:rPr>
              <a:t>&gt;();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err="1" smtClean="0">
                <a:latin typeface="Courier New" pitchFamily="49" charset="0"/>
              </a:rPr>
              <a:t>aTypeObject</a:t>
            </a:r>
            <a:r>
              <a:rPr lang="en-US" sz="2000" b="1" dirty="0" smtClean="0">
                <a:latin typeface="Courier New" pitchFamily="49" charset="0"/>
              </a:rPr>
              <a:t>);</a:t>
            </a:r>
            <a:endParaRPr lang="en-US" sz="2000" b="1" dirty="0">
              <a:latin typeface="Courier New" pitchFamily="49" charset="0"/>
            </a:endParaRPr>
          </a:p>
          <a:p>
            <a:endParaRPr lang="en-US" sz="2400" b="1" dirty="0">
              <a:latin typeface="Courier New" pitchFamily="49" charset="0"/>
            </a:endParaRPr>
          </a:p>
        </p:txBody>
      </p:sp>
      <p:sp>
        <p:nvSpPr>
          <p:cNvPr id="37894" name="Text Box 5"/>
          <p:cNvSpPr txBox="1">
            <a:spLocks noChangeArrowheads="1"/>
          </p:cNvSpPr>
          <p:nvPr/>
        </p:nvSpPr>
        <p:spPr bwMode="auto">
          <a:xfrm>
            <a:off x="533400" y="4662487"/>
            <a:ext cx="1600200" cy="366713"/>
          </a:xfrm>
          <a:prstGeom prst="rect">
            <a:avLst/>
          </a:prstGeom>
          <a:noFill/>
          <a:ln w="9525">
            <a:noFill/>
            <a:miter lim="800000"/>
            <a:headEnd/>
            <a:tailEnd/>
          </a:ln>
        </p:spPr>
        <p:txBody>
          <a:bodyPr>
            <a:spAutoFit/>
          </a:bodyPr>
          <a:lstStyle/>
          <a:p>
            <a:pPr algn="ctr" eaLnBrk="1" hangingPunct="1">
              <a:spcBef>
                <a:spcPct val="50000"/>
              </a:spcBef>
            </a:pPr>
            <a:r>
              <a:rPr lang="en-US" b="1" i="1" u="sng" dirty="0" err="1" smtClean="0">
                <a:latin typeface="Courier New" pitchFamily="49" charset="0"/>
              </a:rPr>
              <a:t>aList</a:t>
            </a:r>
            <a:endParaRPr lang="en-US" b="1" i="1" u="sng" dirty="0">
              <a:latin typeface="Courier New" pitchFamily="49" charset="0"/>
            </a:endParaRPr>
          </a:p>
        </p:txBody>
      </p:sp>
      <p:sp>
        <p:nvSpPr>
          <p:cNvPr id="37895" name="Rectangle 6"/>
          <p:cNvSpPr>
            <a:spLocks noChangeArrowheads="1"/>
          </p:cNvSpPr>
          <p:nvPr/>
        </p:nvSpPr>
        <p:spPr bwMode="auto">
          <a:xfrm>
            <a:off x="990600" y="5105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6" name="Rectangle 7"/>
          <p:cNvSpPr>
            <a:spLocks noChangeArrowheads="1"/>
          </p:cNvSpPr>
          <p:nvPr/>
        </p:nvSpPr>
        <p:spPr bwMode="auto">
          <a:xfrm>
            <a:off x="2286000" y="47244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7" name="Text Box 8"/>
          <p:cNvSpPr txBox="1">
            <a:spLocks noChangeArrowheads="1"/>
          </p:cNvSpPr>
          <p:nvPr/>
        </p:nvSpPr>
        <p:spPr bwMode="auto">
          <a:xfrm>
            <a:off x="2514600" y="4648200"/>
            <a:ext cx="2743200" cy="396875"/>
          </a:xfrm>
          <a:prstGeom prst="rect">
            <a:avLst/>
          </a:prstGeom>
          <a:noFill/>
          <a:ln w="9525">
            <a:noFill/>
            <a:miter lim="800000"/>
            <a:headEnd/>
            <a:tailEnd/>
          </a:ln>
        </p:spPr>
        <p:txBody>
          <a:bodyPr>
            <a:spAutoFit/>
          </a:bodyPr>
          <a:lstStyle/>
          <a:p>
            <a:pPr algn="ctr" eaLnBrk="1" hangingPunct="1">
              <a:spcBef>
                <a:spcPct val="50000"/>
              </a:spcBef>
            </a:pPr>
            <a:r>
              <a:rPr lang="en-US" b="1" dirty="0">
                <a:latin typeface="Courier New" pitchFamily="49" charset="0"/>
              </a:rPr>
              <a:t>size</a:t>
            </a:r>
            <a:r>
              <a:rPr lang="en-US" sz="2000" dirty="0">
                <a:latin typeface="Times New Roman" pitchFamily="18" charset="0"/>
              </a:rPr>
              <a:t>                 </a:t>
            </a:r>
            <a:r>
              <a:rPr lang="en-US" b="1" dirty="0">
                <a:latin typeface="Courier New" pitchFamily="49" charset="0"/>
              </a:rPr>
              <a:t>array</a:t>
            </a:r>
          </a:p>
        </p:txBody>
      </p:sp>
      <p:sp>
        <p:nvSpPr>
          <p:cNvPr id="37898" name="Text Box 9"/>
          <p:cNvSpPr txBox="1">
            <a:spLocks noChangeArrowheads="1"/>
          </p:cNvSpPr>
          <p:nvPr/>
        </p:nvSpPr>
        <p:spPr bwMode="auto">
          <a:xfrm>
            <a:off x="26670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1</a:t>
            </a:r>
          </a:p>
        </p:txBody>
      </p:sp>
      <p:sp>
        <p:nvSpPr>
          <p:cNvPr id="37899" name="Text Box 10"/>
          <p:cNvSpPr txBox="1">
            <a:spLocks noChangeArrowheads="1"/>
          </p:cNvSpPr>
          <p:nvPr/>
        </p:nvSpPr>
        <p:spPr bwMode="auto">
          <a:xfrm>
            <a:off x="43434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900" name="Line 11"/>
          <p:cNvSpPr>
            <a:spLocks noChangeShapeType="1"/>
          </p:cNvSpPr>
          <p:nvPr/>
        </p:nvSpPr>
        <p:spPr bwMode="auto">
          <a:xfrm>
            <a:off x="1295400" y="53340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7902" name="Line 14"/>
          <p:cNvSpPr>
            <a:spLocks noChangeShapeType="1"/>
          </p:cNvSpPr>
          <p:nvPr/>
        </p:nvSpPr>
        <p:spPr bwMode="auto">
          <a:xfrm>
            <a:off x="6324600" y="5257800"/>
            <a:ext cx="0" cy="304800"/>
          </a:xfrm>
          <a:prstGeom prst="line">
            <a:avLst/>
          </a:prstGeom>
          <a:noFill/>
          <a:ln w="9525">
            <a:solidFill>
              <a:schemeClr val="tx1"/>
            </a:solidFill>
            <a:round/>
            <a:headEnd/>
            <a:tailEnd/>
          </a:ln>
        </p:spPr>
        <p:txBody>
          <a:bodyPr/>
          <a:lstStyle/>
          <a:p>
            <a:endParaRPr lang="en-US"/>
          </a:p>
        </p:txBody>
      </p:sp>
      <p:sp>
        <p:nvSpPr>
          <p:cNvPr id="37903" name="Line 15"/>
          <p:cNvSpPr>
            <a:spLocks noChangeShapeType="1"/>
          </p:cNvSpPr>
          <p:nvPr/>
        </p:nvSpPr>
        <p:spPr bwMode="auto">
          <a:xfrm>
            <a:off x="6400800" y="5334000"/>
            <a:ext cx="0" cy="152400"/>
          </a:xfrm>
          <a:prstGeom prst="line">
            <a:avLst/>
          </a:prstGeom>
          <a:noFill/>
          <a:ln w="9525">
            <a:solidFill>
              <a:schemeClr val="tx1"/>
            </a:solidFill>
            <a:round/>
            <a:headEnd/>
            <a:tailEnd/>
          </a:ln>
        </p:spPr>
        <p:txBody>
          <a:bodyPr/>
          <a:lstStyle/>
          <a:p>
            <a:endParaRPr lang="en-US"/>
          </a:p>
        </p:txBody>
      </p:sp>
      <p:sp>
        <p:nvSpPr>
          <p:cNvPr id="16" name="Text Box 13"/>
          <p:cNvSpPr txBox="1">
            <a:spLocks noChangeArrowheads="1"/>
          </p:cNvSpPr>
          <p:nvPr/>
        </p:nvSpPr>
        <p:spPr bwMode="auto">
          <a:xfrm>
            <a:off x="5791200" y="4784725"/>
            <a:ext cx="3200400" cy="396875"/>
          </a:xfrm>
          <a:prstGeom prst="rect">
            <a:avLst/>
          </a:prstGeom>
          <a:noFill/>
          <a:ln w="9525">
            <a:noFill/>
            <a:miter lim="800000"/>
            <a:headEnd/>
            <a:tailEnd/>
          </a:ln>
        </p:spPr>
        <p:txBody>
          <a:bodyPr>
            <a:spAutoFit/>
          </a:bodyPr>
          <a:lstStyle/>
          <a:p>
            <a:pPr eaLnBrk="1" hangingPunct="1">
              <a:spcBef>
                <a:spcPct val="50000"/>
              </a:spcBef>
            </a:pPr>
            <a:r>
              <a:rPr lang="en-US" sz="2000" dirty="0">
                <a:latin typeface="Times New Roman" pitchFamily="18" charset="0"/>
              </a:rPr>
              <a:t> [0]  [1</a:t>
            </a:r>
            <a:r>
              <a:rPr lang="en-US" sz="2000" dirty="0" smtClean="0">
                <a:latin typeface="Times New Roman" pitchFamily="18" charset="0"/>
              </a:rPr>
              <a:t>]   </a:t>
            </a:r>
            <a:r>
              <a:rPr lang="en-US" sz="2000" dirty="0">
                <a:latin typeface="Times New Roman" pitchFamily="18" charset="0"/>
              </a:rPr>
              <a:t>… </a:t>
            </a:r>
            <a:r>
              <a:rPr lang="en-US" sz="2000" dirty="0" smtClean="0">
                <a:latin typeface="Times New Roman" pitchFamily="18" charset="0"/>
              </a:rPr>
              <a:t> </a:t>
            </a:r>
            <a:r>
              <a:rPr lang="en-US" sz="2000" dirty="0">
                <a:latin typeface="Times New Roman" pitchFamily="18" charset="0"/>
              </a:rPr>
              <a:t>[m-1]   </a:t>
            </a:r>
          </a:p>
        </p:txBody>
      </p:sp>
      <p:sp>
        <p:nvSpPr>
          <p:cNvPr id="17" name="Text Box 19"/>
          <p:cNvSpPr txBox="1">
            <a:spLocks noChangeArrowheads="1"/>
          </p:cNvSpPr>
          <p:nvPr/>
        </p:nvSpPr>
        <p:spPr bwMode="auto">
          <a:xfrm>
            <a:off x="3276600" y="5994400"/>
            <a:ext cx="2057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err="1" smtClean="0">
                <a:latin typeface="Courier New" pitchFamily="49" charset="0"/>
              </a:rPr>
              <a:t>aTypeObject</a:t>
            </a:r>
            <a:endParaRPr lang="en-US" b="1" i="1" u="sng" dirty="0">
              <a:latin typeface="Courier New" pitchFamily="49" charset="0"/>
            </a:endParaRPr>
          </a:p>
        </p:txBody>
      </p:sp>
      <p:sp>
        <p:nvSpPr>
          <p:cNvPr id="18" name="Rectangle 22"/>
          <p:cNvSpPr>
            <a:spLocks noChangeArrowheads="1"/>
          </p:cNvSpPr>
          <p:nvPr/>
        </p:nvSpPr>
        <p:spPr bwMode="auto">
          <a:xfrm>
            <a:off x="5867400" y="5181600"/>
            <a:ext cx="19050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 name="Line 23"/>
          <p:cNvSpPr>
            <a:spLocks noChangeShapeType="1"/>
          </p:cNvSpPr>
          <p:nvPr/>
        </p:nvSpPr>
        <p:spPr bwMode="auto">
          <a:xfrm>
            <a:off x="6324600" y="5181600"/>
            <a:ext cx="0" cy="381000"/>
          </a:xfrm>
          <a:prstGeom prst="line">
            <a:avLst/>
          </a:prstGeom>
          <a:noFill/>
          <a:ln w="9525">
            <a:solidFill>
              <a:schemeClr val="tx1"/>
            </a:solidFill>
            <a:round/>
            <a:headEnd/>
            <a:tailEnd/>
          </a:ln>
        </p:spPr>
        <p:txBody>
          <a:bodyPr wrap="none"/>
          <a:lstStyle/>
          <a:p>
            <a:endParaRPr lang="en-US"/>
          </a:p>
        </p:txBody>
      </p:sp>
      <p:sp>
        <p:nvSpPr>
          <p:cNvPr id="20" name="Line 24"/>
          <p:cNvSpPr>
            <a:spLocks noChangeShapeType="1"/>
          </p:cNvSpPr>
          <p:nvPr/>
        </p:nvSpPr>
        <p:spPr bwMode="auto">
          <a:xfrm>
            <a:off x="6781800" y="5181600"/>
            <a:ext cx="0" cy="381000"/>
          </a:xfrm>
          <a:prstGeom prst="line">
            <a:avLst/>
          </a:prstGeom>
          <a:noFill/>
          <a:ln w="9525">
            <a:solidFill>
              <a:schemeClr val="tx1"/>
            </a:solidFill>
            <a:round/>
            <a:headEnd/>
            <a:tailEnd/>
          </a:ln>
        </p:spPr>
        <p:txBody>
          <a:bodyPr wrap="none"/>
          <a:lstStyle/>
          <a:p>
            <a:endParaRPr lang="en-US"/>
          </a:p>
        </p:txBody>
      </p:sp>
      <p:sp>
        <p:nvSpPr>
          <p:cNvPr id="22" name="Line 26"/>
          <p:cNvSpPr>
            <a:spLocks noChangeShapeType="1"/>
          </p:cNvSpPr>
          <p:nvPr/>
        </p:nvSpPr>
        <p:spPr bwMode="auto">
          <a:xfrm>
            <a:off x="7315200" y="5181600"/>
            <a:ext cx="0" cy="381000"/>
          </a:xfrm>
          <a:prstGeom prst="line">
            <a:avLst/>
          </a:prstGeom>
          <a:noFill/>
          <a:ln w="9525">
            <a:solidFill>
              <a:schemeClr val="tx1"/>
            </a:solidFill>
            <a:round/>
            <a:headEnd/>
            <a:tailEnd/>
          </a:ln>
        </p:spPr>
        <p:txBody>
          <a:bodyPr wrap="none"/>
          <a:lstStyle/>
          <a:p>
            <a:endParaRPr lang="en-US"/>
          </a:p>
        </p:txBody>
      </p:sp>
      <p:sp>
        <p:nvSpPr>
          <p:cNvPr id="23" name="Line 27"/>
          <p:cNvSpPr>
            <a:spLocks noChangeShapeType="1"/>
          </p:cNvSpPr>
          <p:nvPr/>
        </p:nvSpPr>
        <p:spPr bwMode="auto">
          <a:xfrm>
            <a:off x="7772400" y="5181600"/>
            <a:ext cx="0" cy="381000"/>
          </a:xfrm>
          <a:prstGeom prst="line">
            <a:avLst/>
          </a:prstGeom>
          <a:noFill/>
          <a:ln w="9525">
            <a:solidFill>
              <a:schemeClr val="tx1"/>
            </a:solidFill>
            <a:round/>
            <a:headEnd/>
            <a:tailEnd/>
          </a:ln>
        </p:spPr>
        <p:txBody>
          <a:bodyPr wrap="none"/>
          <a:lstStyle/>
          <a:p>
            <a:endParaRPr lang="en-US"/>
          </a:p>
        </p:txBody>
      </p:sp>
      <p:sp>
        <p:nvSpPr>
          <p:cNvPr id="24" name="Line 20"/>
          <p:cNvSpPr>
            <a:spLocks noChangeShapeType="1"/>
          </p:cNvSpPr>
          <p:nvPr/>
        </p:nvSpPr>
        <p:spPr bwMode="auto">
          <a:xfrm flipH="1">
            <a:off x="5334000" y="5384800"/>
            <a:ext cx="762000" cy="685800"/>
          </a:xfrm>
          <a:prstGeom prst="line">
            <a:avLst/>
          </a:prstGeom>
          <a:noFill/>
          <a:ln w="28575">
            <a:solidFill>
              <a:schemeClr val="tx1"/>
            </a:solidFill>
            <a:round/>
            <a:headEnd type="oval" w="med" len="med"/>
            <a:tailEnd type="stealth" w="lg" len="lg"/>
          </a:ln>
        </p:spPr>
        <p:txBody>
          <a:bodyPr/>
          <a:lstStyle/>
          <a:p>
            <a:endParaRPr lang="en-US"/>
          </a:p>
        </p:txBody>
      </p:sp>
      <p:sp>
        <p:nvSpPr>
          <p:cNvPr id="37901" name="Line 13"/>
          <p:cNvSpPr>
            <a:spLocks noChangeShapeType="1"/>
          </p:cNvSpPr>
          <p:nvPr/>
        </p:nvSpPr>
        <p:spPr bwMode="auto">
          <a:xfrm>
            <a:off x="4724400" y="5334000"/>
            <a:ext cx="1143000" cy="0"/>
          </a:xfrm>
          <a:prstGeom prst="line">
            <a:avLst/>
          </a:prstGeom>
          <a:noFill/>
          <a:ln w="28575">
            <a:solidFill>
              <a:schemeClr val="tx1"/>
            </a:solidFill>
            <a:round/>
            <a:headEnd type="oval" w="med" len="med"/>
            <a:tailEnd type="stealth" w="lg" len="lg"/>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p:txBody>
          <a:bodyPr/>
          <a:lstStyle/>
          <a:p>
            <a:fld id="{77DB8E4E-A132-42BD-87C5-FFD4E70EF06A}" type="slidenum">
              <a:rPr lang="en-US" smtClean="0"/>
              <a:pPr/>
              <a:t>9</a:t>
            </a:fld>
            <a:endParaRPr lang="en-US" smtClean="0"/>
          </a:p>
        </p:txBody>
      </p:sp>
      <p:sp>
        <p:nvSpPr>
          <p:cNvPr id="37891" name="Rectangle 2"/>
          <p:cNvSpPr>
            <a:spLocks noGrp="1" noChangeArrowheads="1"/>
          </p:cNvSpPr>
          <p:nvPr>
            <p:ph type="title"/>
          </p:nvPr>
        </p:nvSpPr>
        <p:spPr>
          <a:xfrm>
            <a:off x="152400" y="457200"/>
            <a:ext cx="8839200" cy="1066800"/>
          </a:xfrm>
        </p:spPr>
        <p:txBody>
          <a:bodyPr/>
          <a:lstStyle/>
          <a:p>
            <a:pPr eaLnBrk="1" hangingPunct="1"/>
            <a:r>
              <a:rPr lang="en-US" dirty="0" err="1" smtClean="0"/>
              <a:t>ArrayLists</a:t>
            </a:r>
            <a:r>
              <a:rPr lang="en-US" dirty="0" smtClean="0"/>
              <a:t>: Accessing Values (get)</a:t>
            </a:r>
          </a:p>
        </p:txBody>
      </p:sp>
      <p:sp>
        <p:nvSpPr>
          <p:cNvPr id="37892" name="Rectangle 3"/>
          <p:cNvSpPr>
            <a:spLocks noGrp="1" noChangeArrowheads="1"/>
          </p:cNvSpPr>
          <p:nvPr>
            <p:ph type="body" idx="1"/>
          </p:nvPr>
        </p:nvSpPr>
        <p:spPr>
          <a:xfrm>
            <a:off x="152400" y="1600200"/>
            <a:ext cx="8229600" cy="4724400"/>
          </a:xfrm>
        </p:spPr>
        <p:txBody>
          <a:bodyPr/>
          <a:lstStyle/>
          <a:p>
            <a:pPr eaLnBrk="1" hangingPunct="1">
              <a:buFontTx/>
              <a:buChar char=" "/>
            </a:pPr>
            <a:r>
              <a:rPr lang="en-US" dirty="0" err="1" smtClean="0"/>
              <a:t>ArrayLists</a:t>
            </a:r>
            <a:r>
              <a:rPr lang="en-US" dirty="0" smtClean="0"/>
              <a:t> provide indexed access.</a:t>
            </a:r>
          </a:p>
        </p:txBody>
      </p:sp>
      <p:sp>
        <p:nvSpPr>
          <p:cNvPr id="37893" name="Text Box 4"/>
          <p:cNvSpPr txBox="1">
            <a:spLocks noChangeArrowheads="1"/>
          </p:cNvSpPr>
          <p:nvPr/>
        </p:nvSpPr>
        <p:spPr bwMode="auto">
          <a:xfrm>
            <a:off x="666750" y="2286000"/>
            <a:ext cx="8324850" cy="1138773"/>
          </a:xfrm>
          <a:prstGeom prst="rect">
            <a:avLst/>
          </a:prstGeom>
          <a:noFill/>
          <a:ln w="9525">
            <a:noFill/>
            <a:miter lim="800000"/>
            <a:headEnd/>
            <a:tailEnd/>
          </a:ln>
        </p:spPr>
        <p:txBody>
          <a:bodyPr wrap="square">
            <a:spAutoFit/>
          </a:bodyPr>
          <a:lstStyle/>
          <a:p>
            <a:pPr>
              <a:spcBef>
                <a:spcPct val="20000"/>
              </a:spcBef>
            </a:pPr>
            <a:r>
              <a:rPr lang="en-US" sz="2000" b="1" dirty="0" smtClean="0">
                <a:latin typeface="Courier New" pitchFamily="49" charset="0"/>
              </a:rPr>
              <a:t>List&lt;</a:t>
            </a:r>
            <a:r>
              <a:rPr lang="en-US" sz="2000" b="1" i="1" u="sng" dirty="0" err="1" smtClean="0">
                <a:latin typeface="Courier New" pitchFamily="49" charset="0"/>
              </a:rPr>
              <a:t>aType</a:t>
            </a:r>
            <a:r>
              <a:rPr lang="en-US" sz="2000" b="1" dirty="0" smtClean="0">
                <a:latin typeface="Courier New" pitchFamily="49" charset="0"/>
              </a:rPr>
              <a:t>&gt; </a:t>
            </a:r>
            <a:r>
              <a:rPr lang="en-US" sz="2000" b="1" i="1" u="sng" dirty="0" err="1" smtClean="0">
                <a:latin typeface="Courier New" pitchFamily="49" charset="0"/>
              </a:rPr>
              <a:t>aList</a:t>
            </a:r>
            <a:r>
              <a:rPr lang="en-US" sz="2000" b="1" dirty="0" smtClean="0">
                <a:latin typeface="Courier New" pitchFamily="49" charset="0"/>
              </a:rPr>
              <a:t> = new </a:t>
            </a:r>
            <a:r>
              <a:rPr lang="en-US" sz="2000" b="1" dirty="0" err="1" smtClean="0">
                <a:latin typeface="Courier New" pitchFamily="49" charset="0"/>
              </a:rPr>
              <a:t>ArrayList</a:t>
            </a:r>
            <a:r>
              <a:rPr lang="en-US" sz="2000" b="1" dirty="0" smtClean="0">
                <a:latin typeface="Courier New" pitchFamily="49" charset="0"/>
              </a:rPr>
              <a:t>&lt;</a:t>
            </a:r>
            <a:r>
              <a:rPr lang="en-US" sz="2000" b="1" i="1" u="sng" dirty="0" err="1" smtClean="0">
                <a:latin typeface="Courier New" pitchFamily="49" charset="0"/>
              </a:rPr>
              <a:t>aType</a:t>
            </a:r>
            <a:r>
              <a:rPr lang="en-US" sz="2000" b="1" dirty="0" smtClean="0">
                <a:latin typeface="Courier New" pitchFamily="49" charset="0"/>
              </a:rPr>
              <a:t>&gt;();</a:t>
            </a:r>
          </a:p>
          <a:p>
            <a:pPr>
              <a:spcBef>
                <a:spcPct val="20000"/>
              </a:spcBef>
            </a:pPr>
            <a:r>
              <a:rPr lang="en-US" sz="2000" b="1" i="1" u="sng" dirty="0" err="1" smtClean="0">
                <a:latin typeface="Courier New" pitchFamily="49" charset="0"/>
              </a:rPr>
              <a:t>aList</a:t>
            </a:r>
            <a:r>
              <a:rPr lang="en-US" sz="2000" b="1" dirty="0" err="1" smtClean="0">
                <a:latin typeface="Courier New" pitchFamily="49" charset="0"/>
              </a:rPr>
              <a:t>.add</a:t>
            </a:r>
            <a:r>
              <a:rPr lang="en-US" sz="2000" b="1" dirty="0" smtClean="0">
                <a:latin typeface="Courier New" pitchFamily="49" charset="0"/>
              </a:rPr>
              <a:t>(</a:t>
            </a:r>
            <a:r>
              <a:rPr lang="en-US" sz="2000" b="1" i="1" u="sng" dirty="0" err="1" smtClean="0">
                <a:latin typeface="Courier New" pitchFamily="49" charset="0"/>
              </a:rPr>
              <a:t>aTypeObject</a:t>
            </a:r>
            <a:r>
              <a:rPr lang="en-US" sz="2000" b="1" dirty="0" smtClean="0">
                <a:latin typeface="Courier New" pitchFamily="49" charset="0"/>
              </a:rPr>
              <a:t>);</a:t>
            </a:r>
          </a:p>
          <a:p>
            <a:pPr>
              <a:spcBef>
                <a:spcPct val="20000"/>
              </a:spcBef>
            </a:pPr>
            <a:r>
              <a:rPr lang="en-US" sz="2000" b="1" dirty="0" err="1" smtClean="0">
                <a:latin typeface="Courier New" pitchFamily="49" charset="0"/>
              </a:rPr>
              <a:t>System.out.println</a:t>
            </a:r>
            <a:r>
              <a:rPr lang="en-US" sz="2000" b="1" dirty="0" smtClean="0">
                <a:latin typeface="Courier New" pitchFamily="49" charset="0"/>
              </a:rPr>
              <a:t>(</a:t>
            </a:r>
            <a:r>
              <a:rPr lang="en-US" sz="2000" b="1" i="1" u="sng" dirty="0" err="1" smtClean="0">
                <a:latin typeface="Courier New" pitchFamily="49" charset="0"/>
              </a:rPr>
              <a:t>aList</a:t>
            </a:r>
            <a:r>
              <a:rPr lang="en-US" sz="2000" b="1" dirty="0" err="1" smtClean="0">
                <a:latin typeface="Courier New" pitchFamily="49" charset="0"/>
              </a:rPr>
              <a:t>.get</a:t>
            </a:r>
            <a:r>
              <a:rPr lang="en-US" sz="2000" b="1" dirty="0" smtClean="0">
                <a:latin typeface="Courier New" pitchFamily="49" charset="0"/>
              </a:rPr>
              <a:t>(</a:t>
            </a:r>
            <a:r>
              <a:rPr lang="en-US" sz="2000" b="1" i="1" u="sng" dirty="0" err="1" smtClean="0">
                <a:latin typeface="Courier New" pitchFamily="49" charset="0"/>
              </a:rPr>
              <a:t>arrayIndex</a:t>
            </a:r>
            <a:r>
              <a:rPr lang="en-US" sz="2000" b="1" dirty="0" smtClean="0">
                <a:latin typeface="Courier New" pitchFamily="49" charset="0"/>
              </a:rPr>
              <a:t>));</a:t>
            </a:r>
            <a:endParaRPr lang="en-US" sz="2400" b="1" dirty="0">
              <a:latin typeface="Courier New" pitchFamily="49" charset="0"/>
            </a:endParaRPr>
          </a:p>
        </p:txBody>
      </p:sp>
      <p:sp>
        <p:nvSpPr>
          <p:cNvPr id="37894" name="Text Box 5"/>
          <p:cNvSpPr txBox="1">
            <a:spLocks noChangeArrowheads="1"/>
          </p:cNvSpPr>
          <p:nvPr/>
        </p:nvSpPr>
        <p:spPr bwMode="auto">
          <a:xfrm>
            <a:off x="533400" y="4662487"/>
            <a:ext cx="1600200" cy="366713"/>
          </a:xfrm>
          <a:prstGeom prst="rect">
            <a:avLst/>
          </a:prstGeom>
          <a:noFill/>
          <a:ln w="9525">
            <a:noFill/>
            <a:miter lim="800000"/>
            <a:headEnd/>
            <a:tailEnd/>
          </a:ln>
        </p:spPr>
        <p:txBody>
          <a:bodyPr>
            <a:spAutoFit/>
          </a:bodyPr>
          <a:lstStyle/>
          <a:p>
            <a:pPr algn="ctr" eaLnBrk="1" hangingPunct="1">
              <a:spcBef>
                <a:spcPct val="50000"/>
              </a:spcBef>
            </a:pPr>
            <a:r>
              <a:rPr lang="en-US" b="1" i="1" u="sng" dirty="0" err="1" smtClean="0">
                <a:latin typeface="Courier New" pitchFamily="49" charset="0"/>
              </a:rPr>
              <a:t>aList</a:t>
            </a:r>
            <a:endParaRPr lang="en-US" b="1" i="1" u="sng" dirty="0">
              <a:latin typeface="Courier New" pitchFamily="49" charset="0"/>
            </a:endParaRPr>
          </a:p>
        </p:txBody>
      </p:sp>
      <p:sp>
        <p:nvSpPr>
          <p:cNvPr id="37895" name="Rectangle 6"/>
          <p:cNvSpPr>
            <a:spLocks noChangeArrowheads="1"/>
          </p:cNvSpPr>
          <p:nvPr/>
        </p:nvSpPr>
        <p:spPr bwMode="auto">
          <a:xfrm>
            <a:off x="990600" y="5105400"/>
            <a:ext cx="533400" cy="5334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6" name="Rectangle 7"/>
          <p:cNvSpPr>
            <a:spLocks noChangeArrowheads="1"/>
          </p:cNvSpPr>
          <p:nvPr/>
        </p:nvSpPr>
        <p:spPr bwMode="auto">
          <a:xfrm>
            <a:off x="2286000" y="4724400"/>
            <a:ext cx="3276600" cy="990600"/>
          </a:xfrm>
          <a:prstGeom prst="rect">
            <a:avLst/>
          </a:prstGeom>
          <a:solidFill>
            <a:srgbClr val="C0C0C0"/>
          </a:solidFill>
          <a:ln w="9525">
            <a:solidFill>
              <a:schemeClr val="tx1"/>
            </a:solidFill>
            <a:miter lim="800000"/>
            <a:headEnd/>
            <a:tailEnd/>
          </a:ln>
        </p:spPr>
        <p:txBody>
          <a:bodyPr wrap="none" anchor="ctr"/>
          <a:lstStyle/>
          <a:p>
            <a:endParaRPr lang="en-US"/>
          </a:p>
        </p:txBody>
      </p:sp>
      <p:sp>
        <p:nvSpPr>
          <p:cNvPr id="37897" name="Text Box 8"/>
          <p:cNvSpPr txBox="1">
            <a:spLocks noChangeArrowheads="1"/>
          </p:cNvSpPr>
          <p:nvPr/>
        </p:nvSpPr>
        <p:spPr bwMode="auto">
          <a:xfrm>
            <a:off x="2514600" y="4648200"/>
            <a:ext cx="2743200" cy="396875"/>
          </a:xfrm>
          <a:prstGeom prst="rect">
            <a:avLst/>
          </a:prstGeom>
          <a:noFill/>
          <a:ln w="9525">
            <a:noFill/>
            <a:miter lim="800000"/>
            <a:headEnd/>
            <a:tailEnd/>
          </a:ln>
        </p:spPr>
        <p:txBody>
          <a:bodyPr>
            <a:spAutoFit/>
          </a:bodyPr>
          <a:lstStyle/>
          <a:p>
            <a:pPr algn="ctr" eaLnBrk="1" hangingPunct="1">
              <a:spcBef>
                <a:spcPct val="50000"/>
              </a:spcBef>
            </a:pPr>
            <a:r>
              <a:rPr lang="en-US" b="1" dirty="0">
                <a:latin typeface="Courier New" pitchFamily="49" charset="0"/>
              </a:rPr>
              <a:t>size</a:t>
            </a:r>
            <a:r>
              <a:rPr lang="en-US" sz="2000" dirty="0">
                <a:latin typeface="Times New Roman" pitchFamily="18" charset="0"/>
              </a:rPr>
              <a:t>                 </a:t>
            </a:r>
            <a:r>
              <a:rPr lang="en-US" b="1" dirty="0">
                <a:latin typeface="Courier New" pitchFamily="49" charset="0"/>
              </a:rPr>
              <a:t>array</a:t>
            </a:r>
          </a:p>
        </p:txBody>
      </p:sp>
      <p:sp>
        <p:nvSpPr>
          <p:cNvPr id="37898" name="Text Box 9"/>
          <p:cNvSpPr txBox="1">
            <a:spLocks noChangeArrowheads="1"/>
          </p:cNvSpPr>
          <p:nvPr/>
        </p:nvSpPr>
        <p:spPr bwMode="auto">
          <a:xfrm>
            <a:off x="26670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r>
              <a:rPr lang="en-US" sz="2400" dirty="0">
                <a:latin typeface="Times New Roman" pitchFamily="18" charset="0"/>
              </a:rPr>
              <a:t>1</a:t>
            </a:r>
          </a:p>
        </p:txBody>
      </p:sp>
      <p:sp>
        <p:nvSpPr>
          <p:cNvPr id="37899" name="Text Box 10"/>
          <p:cNvSpPr txBox="1">
            <a:spLocks noChangeArrowheads="1"/>
          </p:cNvSpPr>
          <p:nvPr/>
        </p:nvSpPr>
        <p:spPr bwMode="auto">
          <a:xfrm>
            <a:off x="4343400" y="5105400"/>
            <a:ext cx="685800" cy="466725"/>
          </a:xfrm>
          <a:prstGeom prst="rect">
            <a:avLst/>
          </a:prstGeom>
          <a:solidFill>
            <a:schemeClr val="accent1"/>
          </a:solidFill>
          <a:ln w="9525">
            <a:solidFill>
              <a:schemeClr val="tx1"/>
            </a:solidFill>
            <a:miter lim="800000"/>
            <a:headEnd/>
            <a:tailEnd/>
          </a:ln>
        </p:spPr>
        <p:txBody>
          <a:bodyPr>
            <a:spAutoFit/>
          </a:bodyPr>
          <a:lstStyle/>
          <a:p>
            <a:pPr algn="ctr" eaLnBrk="1" hangingPunct="1">
              <a:spcBef>
                <a:spcPct val="50000"/>
              </a:spcBef>
            </a:pPr>
            <a:endParaRPr lang="en-US" sz="2400">
              <a:latin typeface="Times New Roman" pitchFamily="18" charset="0"/>
            </a:endParaRPr>
          </a:p>
        </p:txBody>
      </p:sp>
      <p:sp>
        <p:nvSpPr>
          <p:cNvPr id="37900" name="Line 11"/>
          <p:cNvSpPr>
            <a:spLocks noChangeShapeType="1"/>
          </p:cNvSpPr>
          <p:nvPr/>
        </p:nvSpPr>
        <p:spPr bwMode="auto">
          <a:xfrm>
            <a:off x="1295400" y="5334000"/>
            <a:ext cx="990600" cy="0"/>
          </a:xfrm>
          <a:prstGeom prst="line">
            <a:avLst/>
          </a:prstGeom>
          <a:noFill/>
          <a:ln w="28575">
            <a:solidFill>
              <a:schemeClr val="tx1"/>
            </a:solidFill>
            <a:round/>
            <a:headEnd type="oval" w="med" len="med"/>
            <a:tailEnd type="triangle" w="med" len="med"/>
          </a:ln>
        </p:spPr>
        <p:txBody>
          <a:bodyPr wrap="none"/>
          <a:lstStyle/>
          <a:p>
            <a:endParaRPr lang="en-US"/>
          </a:p>
        </p:txBody>
      </p:sp>
      <p:sp>
        <p:nvSpPr>
          <p:cNvPr id="37902" name="Line 14"/>
          <p:cNvSpPr>
            <a:spLocks noChangeShapeType="1"/>
          </p:cNvSpPr>
          <p:nvPr/>
        </p:nvSpPr>
        <p:spPr bwMode="auto">
          <a:xfrm>
            <a:off x="6324600" y="5257800"/>
            <a:ext cx="0" cy="304800"/>
          </a:xfrm>
          <a:prstGeom prst="line">
            <a:avLst/>
          </a:prstGeom>
          <a:noFill/>
          <a:ln w="9525">
            <a:solidFill>
              <a:schemeClr val="tx1"/>
            </a:solidFill>
            <a:round/>
            <a:headEnd/>
            <a:tailEnd/>
          </a:ln>
        </p:spPr>
        <p:txBody>
          <a:bodyPr/>
          <a:lstStyle/>
          <a:p>
            <a:endParaRPr lang="en-US"/>
          </a:p>
        </p:txBody>
      </p:sp>
      <p:sp>
        <p:nvSpPr>
          <p:cNvPr id="37903" name="Line 15"/>
          <p:cNvSpPr>
            <a:spLocks noChangeShapeType="1"/>
          </p:cNvSpPr>
          <p:nvPr/>
        </p:nvSpPr>
        <p:spPr bwMode="auto">
          <a:xfrm>
            <a:off x="6400800" y="5334000"/>
            <a:ext cx="0" cy="152400"/>
          </a:xfrm>
          <a:prstGeom prst="line">
            <a:avLst/>
          </a:prstGeom>
          <a:noFill/>
          <a:ln w="9525">
            <a:solidFill>
              <a:schemeClr val="tx1"/>
            </a:solidFill>
            <a:round/>
            <a:headEnd/>
            <a:tailEnd/>
          </a:ln>
        </p:spPr>
        <p:txBody>
          <a:bodyPr/>
          <a:lstStyle/>
          <a:p>
            <a:endParaRPr lang="en-US"/>
          </a:p>
        </p:txBody>
      </p:sp>
      <p:sp>
        <p:nvSpPr>
          <p:cNvPr id="16" name="Text Box 13"/>
          <p:cNvSpPr txBox="1">
            <a:spLocks noChangeArrowheads="1"/>
          </p:cNvSpPr>
          <p:nvPr/>
        </p:nvSpPr>
        <p:spPr bwMode="auto">
          <a:xfrm>
            <a:off x="5791200" y="4784725"/>
            <a:ext cx="3200400" cy="396875"/>
          </a:xfrm>
          <a:prstGeom prst="rect">
            <a:avLst/>
          </a:prstGeom>
          <a:noFill/>
          <a:ln w="9525">
            <a:noFill/>
            <a:miter lim="800000"/>
            <a:headEnd/>
            <a:tailEnd/>
          </a:ln>
        </p:spPr>
        <p:txBody>
          <a:bodyPr>
            <a:spAutoFit/>
          </a:bodyPr>
          <a:lstStyle/>
          <a:p>
            <a:pPr eaLnBrk="1" hangingPunct="1">
              <a:spcBef>
                <a:spcPct val="50000"/>
              </a:spcBef>
            </a:pPr>
            <a:r>
              <a:rPr lang="en-US" sz="2000" dirty="0">
                <a:latin typeface="Times New Roman" pitchFamily="18" charset="0"/>
              </a:rPr>
              <a:t> [0]  [1</a:t>
            </a:r>
            <a:r>
              <a:rPr lang="en-US" sz="2000" dirty="0" smtClean="0">
                <a:latin typeface="Times New Roman" pitchFamily="18" charset="0"/>
              </a:rPr>
              <a:t>]   </a:t>
            </a:r>
            <a:r>
              <a:rPr lang="en-US" sz="2000" dirty="0">
                <a:latin typeface="Times New Roman" pitchFamily="18" charset="0"/>
              </a:rPr>
              <a:t>… </a:t>
            </a:r>
            <a:r>
              <a:rPr lang="en-US" sz="2000" dirty="0" smtClean="0">
                <a:latin typeface="Times New Roman" pitchFamily="18" charset="0"/>
              </a:rPr>
              <a:t> </a:t>
            </a:r>
            <a:r>
              <a:rPr lang="en-US" sz="2000" dirty="0">
                <a:latin typeface="Times New Roman" pitchFamily="18" charset="0"/>
              </a:rPr>
              <a:t>[m-1]   </a:t>
            </a:r>
          </a:p>
        </p:txBody>
      </p:sp>
      <p:sp>
        <p:nvSpPr>
          <p:cNvPr id="17" name="Text Box 19"/>
          <p:cNvSpPr txBox="1">
            <a:spLocks noChangeArrowheads="1"/>
          </p:cNvSpPr>
          <p:nvPr/>
        </p:nvSpPr>
        <p:spPr bwMode="auto">
          <a:xfrm>
            <a:off x="3276600" y="5994400"/>
            <a:ext cx="2057400" cy="406400"/>
          </a:xfrm>
          <a:prstGeom prst="rect">
            <a:avLst/>
          </a:prstGeom>
          <a:solidFill>
            <a:srgbClr val="C0C0C0"/>
          </a:solidFill>
          <a:ln w="9525">
            <a:solidFill>
              <a:schemeClr val="tx1"/>
            </a:solidFill>
            <a:miter lim="800000"/>
            <a:headEnd/>
            <a:tailEnd/>
          </a:ln>
        </p:spPr>
        <p:txBody>
          <a:bodyPr wrap="none" anchor="ctr"/>
          <a:lstStyle/>
          <a:p>
            <a:pPr algn="ctr" eaLnBrk="1" hangingPunct="1">
              <a:spcBef>
                <a:spcPct val="50000"/>
              </a:spcBef>
            </a:pPr>
            <a:r>
              <a:rPr lang="en-US" b="1" i="1" u="sng" dirty="0" err="1" smtClean="0">
                <a:latin typeface="Courier New" pitchFamily="49" charset="0"/>
              </a:rPr>
              <a:t>aTypeObject</a:t>
            </a:r>
            <a:endParaRPr lang="en-US" b="1" i="1" u="sng" dirty="0">
              <a:latin typeface="Courier New" pitchFamily="49" charset="0"/>
            </a:endParaRPr>
          </a:p>
        </p:txBody>
      </p:sp>
      <p:sp>
        <p:nvSpPr>
          <p:cNvPr id="18" name="Rectangle 22"/>
          <p:cNvSpPr>
            <a:spLocks noChangeArrowheads="1"/>
          </p:cNvSpPr>
          <p:nvPr/>
        </p:nvSpPr>
        <p:spPr bwMode="auto">
          <a:xfrm>
            <a:off x="5867400" y="5181600"/>
            <a:ext cx="19050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9" name="Line 23"/>
          <p:cNvSpPr>
            <a:spLocks noChangeShapeType="1"/>
          </p:cNvSpPr>
          <p:nvPr/>
        </p:nvSpPr>
        <p:spPr bwMode="auto">
          <a:xfrm>
            <a:off x="6324600" y="5181600"/>
            <a:ext cx="0" cy="381000"/>
          </a:xfrm>
          <a:prstGeom prst="line">
            <a:avLst/>
          </a:prstGeom>
          <a:noFill/>
          <a:ln w="9525">
            <a:solidFill>
              <a:schemeClr val="tx1"/>
            </a:solidFill>
            <a:round/>
            <a:headEnd/>
            <a:tailEnd/>
          </a:ln>
        </p:spPr>
        <p:txBody>
          <a:bodyPr wrap="none"/>
          <a:lstStyle/>
          <a:p>
            <a:endParaRPr lang="en-US"/>
          </a:p>
        </p:txBody>
      </p:sp>
      <p:sp>
        <p:nvSpPr>
          <p:cNvPr id="20" name="Line 24"/>
          <p:cNvSpPr>
            <a:spLocks noChangeShapeType="1"/>
          </p:cNvSpPr>
          <p:nvPr/>
        </p:nvSpPr>
        <p:spPr bwMode="auto">
          <a:xfrm>
            <a:off x="6781800" y="5181600"/>
            <a:ext cx="0" cy="381000"/>
          </a:xfrm>
          <a:prstGeom prst="line">
            <a:avLst/>
          </a:prstGeom>
          <a:noFill/>
          <a:ln w="9525">
            <a:solidFill>
              <a:schemeClr val="tx1"/>
            </a:solidFill>
            <a:round/>
            <a:headEnd/>
            <a:tailEnd/>
          </a:ln>
        </p:spPr>
        <p:txBody>
          <a:bodyPr wrap="none"/>
          <a:lstStyle/>
          <a:p>
            <a:endParaRPr lang="en-US"/>
          </a:p>
        </p:txBody>
      </p:sp>
      <p:sp>
        <p:nvSpPr>
          <p:cNvPr id="22" name="Line 26"/>
          <p:cNvSpPr>
            <a:spLocks noChangeShapeType="1"/>
          </p:cNvSpPr>
          <p:nvPr/>
        </p:nvSpPr>
        <p:spPr bwMode="auto">
          <a:xfrm>
            <a:off x="7315200" y="5181600"/>
            <a:ext cx="0" cy="381000"/>
          </a:xfrm>
          <a:prstGeom prst="line">
            <a:avLst/>
          </a:prstGeom>
          <a:noFill/>
          <a:ln w="9525">
            <a:solidFill>
              <a:schemeClr val="tx1"/>
            </a:solidFill>
            <a:round/>
            <a:headEnd/>
            <a:tailEnd/>
          </a:ln>
        </p:spPr>
        <p:txBody>
          <a:bodyPr wrap="none"/>
          <a:lstStyle/>
          <a:p>
            <a:endParaRPr lang="en-US"/>
          </a:p>
        </p:txBody>
      </p:sp>
      <p:sp>
        <p:nvSpPr>
          <p:cNvPr id="23" name="Line 27"/>
          <p:cNvSpPr>
            <a:spLocks noChangeShapeType="1"/>
          </p:cNvSpPr>
          <p:nvPr/>
        </p:nvSpPr>
        <p:spPr bwMode="auto">
          <a:xfrm>
            <a:off x="7772400" y="5181600"/>
            <a:ext cx="0" cy="381000"/>
          </a:xfrm>
          <a:prstGeom prst="line">
            <a:avLst/>
          </a:prstGeom>
          <a:noFill/>
          <a:ln w="9525">
            <a:solidFill>
              <a:schemeClr val="tx1"/>
            </a:solidFill>
            <a:round/>
            <a:headEnd/>
            <a:tailEnd/>
          </a:ln>
        </p:spPr>
        <p:txBody>
          <a:bodyPr wrap="none"/>
          <a:lstStyle/>
          <a:p>
            <a:endParaRPr lang="en-US"/>
          </a:p>
        </p:txBody>
      </p:sp>
      <p:sp>
        <p:nvSpPr>
          <p:cNvPr id="24" name="Line 20"/>
          <p:cNvSpPr>
            <a:spLocks noChangeShapeType="1"/>
          </p:cNvSpPr>
          <p:nvPr/>
        </p:nvSpPr>
        <p:spPr bwMode="auto">
          <a:xfrm flipH="1">
            <a:off x="5334000" y="5384800"/>
            <a:ext cx="762000" cy="685800"/>
          </a:xfrm>
          <a:prstGeom prst="line">
            <a:avLst/>
          </a:prstGeom>
          <a:noFill/>
          <a:ln w="28575">
            <a:solidFill>
              <a:schemeClr val="tx1"/>
            </a:solidFill>
            <a:round/>
            <a:headEnd type="oval" w="med" len="med"/>
            <a:tailEnd type="stealth" w="lg" len="lg"/>
          </a:ln>
        </p:spPr>
        <p:txBody>
          <a:bodyPr/>
          <a:lstStyle/>
          <a:p>
            <a:endParaRPr lang="en-US"/>
          </a:p>
        </p:txBody>
      </p:sp>
      <p:sp>
        <p:nvSpPr>
          <p:cNvPr id="37901" name="Line 13"/>
          <p:cNvSpPr>
            <a:spLocks noChangeShapeType="1"/>
          </p:cNvSpPr>
          <p:nvPr/>
        </p:nvSpPr>
        <p:spPr bwMode="auto">
          <a:xfrm>
            <a:off x="4724400" y="5334000"/>
            <a:ext cx="1143000" cy="0"/>
          </a:xfrm>
          <a:prstGeom prst="line">
            <a:avLst/>
          </a:prstGeom>
          <a:noFill/>
          <a:ln w="28575">
            <a:solidFill>
              <a:schemeClr val="tx1"/>
            </a:solidFill>
            <a:round/>
            <a:headEnd type="oval" w="med" len="med"/>
            <a:tailEnd type="stealth" w="lg" len="lg"/>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4800</TotalTime>
  <Words>2932</Words>
  <Application>Microsoft Macintosh PowerPoint</Application>
  <PresentationFormat>On-screen Show (4:3)</PresentationFormat>
  <Paragraphs>469</Paragraphs>
  <Slides>24</Slides>
  <Notes>24</Notes>
  <HiddenSlides>4</HiddenSlides>
  <MMClips>0</MMClips>
  <ScaleCrop>false</ScaleCrop>
  <HeadingPairs>
    <vt:vector size="6" baseType="variant">
      <vt:variant>
        <vt:lpstr>Design Template</vt:lpstr>
      </vt:variant>
      <vt:variant>
        <vt:i4>1</vt:i4>
      </vt:variant>
      <vt:variant>
        <vt:lpstr>Slide Titles</vt:lpstr>
      </vt:variant>
      <vt:variant>
        <vt:i4>24</vt:i4>
      </vt:variant>
      <vt:variant>
        <vt:lpstr>Custom Shows</vt:lpstr>
      </vt:variant>
      <vt:variant>
        <vt:i4>4</vt:i4>
      </vt:variant>
    </vt:vector>
  </HeadingPairs>
  <TitlesOfParts>
    <vt:vector size="29" baseType="lpstr">
      <vt:lpstr>blank</vt:lpstr>
      <vt:lpstr>Lists</vt:lpstr>
      <vt:lpstr>Example: Analysis</vt:lpstr>
      <vt:lpstr>Example: Design</vt:lpstr>
      <vt:lpstr>Iteration 0</vt:lpstr>
      <vt:lpstr>Limitations of Arrays</vt:lpstr>
      <vt:lpstr>Lists</vt:lpstr>
      <vt:lpstr>The ArrayList Class</vt:lpstr>
      <vt:lpstr>ArrayLists: Adding Values (add)</vt:lpstr>
      <vt:lpstr>ArrayLists: Accessing Values (get)</vt:lpstr>
      <vt:lpstr>ArrayLists: Memory Allocation</vt:lpstr>
      <vt:lpstr>Iteration 1</vt:lpstr>
      <vt:lpstr>Array &amp; Lists Syntax</vt:lpstr>
      <vt:lpstr>Iteration 2</vt:lpstr>
      <vt:lpstr>ArrayLists: As Parameters</vt:lpstr>
      <vt:lpstr>ArrayLists: As Return values</vt:lpstr>
      <vt:lpstr>ArrayList: Copying</vt:lpstr>
      <vt:lpstr>Slide 17</vt:lpstr>
      <vt:lpstr>ArrayList Equality</vt:lpstr>
      <vt:lpstr>Slide 19</vt:lpstr>
      <vt:lpstr>Slide 20</vt:lpstr>
      <vt:lpstr>Slide 21</vt:lpstr>
      <vt:lpstr>Slide 22</vt:lpstr>
      <vt:lpstr>Multi-Dimensional Lists</vt:lpstr>
      <vt:lpstr>Multi-dimensional List Structures</vt:lpstr>
      <vt:lpstr>example</vt:lpstr>
      <vt:lpstr>arrays</vt:lpstr>
      <vt:lpstr>lists</vt:lpstr>
      <vt:lpstr>multidimensionalLists</vt:lpstr>
    </vt:vector>
  </TitlesOfParts>
  <Company>Calvin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108 - Intro to Computing - Calvin College</dc:title>
  <dc:creator>Keith Vander Linden</dc:creator>
  <cp:lastModifiedBy>Serita Nelesen</cp:lastModifiedBy>
  <cp:revision>669</cp:revision>
  <cp:lastPrinted>1998-09-04T12:28:27Z</cp:lastPrinted>
  <dcterms:created xsi:type="dcterms:W3CDTF">2011-01-05T16:41:29Z</dcterms:created>
  <dcterms:modified xsi:type="dcterms:W3CDTF">2011-01-05T16:48:16Z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