
<file path=[Content_Types].xml><?xml version="1.0" encoding="utf-8"?>
<Types xmlns="http://schemas.openxmlformats.org/package/2006/content-types">
  <Override PartName="/ppt/notesSlides/notesSlide24.xml" ContentType="application/vnd.openxmlformats-officedocument.presentationml.notesSlide+xml"/>
  <Default Extension="gif" ContentType="image/gif"/>
  <Override PartName="/ppt/slides/slide14.xml" ContentType="application/vnd.openxmlformats-officedocument.presentationml.slide+xml"/>
  <Default Extension="rels" ContentType="application/vnd.openxmlformats-package.relationships+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notesSlides/notesSlide40.xml" ContentType="application/vnd.openxmlformats-officedocument.presentationml.notes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39.xml" ContentType="application/vnd.openxmlformats-officedocument.presentationml.notes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docProps/custom.xml" ContentType="application/vnd.openxmlformats-officedocument.custom-properties+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Default Extension="emf" ContentType="image/x-emf"/>
  <Override PartName="/ppt/slides/slide4.xml" ContentType="application/vnd.openxmlformats-officedocument.presentationml.slide+xml"/>
  <Override PartName="/ppt/notesSlides/notesSlide22.xml" ContentType="application/vnd.openxmlformats-officedocument.presentationml.notes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notesSlides/notesSlide38.xml" ContentType="application/vnd.openxmlformats-officedocument.presentationml.notesSlide+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notesSlides/notesSlide37.xml" ContentType="application/vnd.openxmlformats-officedocument.presentationml.notes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notesSlides/notesSlide36.xml" ContentType="application/vnd.openxmlformats-officedocument.presentationml.notes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notesSlides/notesSlide25.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Default Extension="tiff" ContentType="image/tiff"/>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83"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96" r:id="rId16"/>
    <p:sldId id="272" r:id="rId17"/>
    <p:sldId id="273" r:id="rId18"/>
    <p:sldId id="274" r:id="rId19"/>
    <p:sldId id="275" r:id="rId20"/>
    <p:sldId id="276" r:id="rId21"/>
    <p:sldId id="277" r:id="rId22"/>
    <p:sldId id="278" r:id="rId23"/>
    <p:sldId id="280" r:id="rId24"/>
    <p:sldId id="281" r:id="rId25"/>
    <p:sldId id="297" r:id="rId26"/>
    <p:sldId id="282" r:id="rId27"/>
    <p:sldId id="283" r:id="rId28"/>
    <p:sldId id="298"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997700" cy="9283700"/>
  <p:custShowLst>
    <p:custShow name="introduction" id="0">
      <p:sldLst/>
    </p:custShow>
    <p:custShow name="example" id="1">
      <p:sldLst/>
    </p:custShow>
    <p:custShow name="exceptions" id="2">
      <p:sldLst/>
    </p:custShow>
    <p:custShow name="testing" id="3">
      <p:sldLst/>
    </p:custShow>
    <p:custShow name="debugging" id="4">
      <p:sldLst/>
    </p:custShow>
    <p:custShow name="quality" id="5">
      <p:sldLst/>
    </p:custShow>
    <p:custShow name="enumeratedTypes" id="6">
      <p:sldLst/>
    </p:custShow>
  </p:custShow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F8F8F8"/>
    <a:srgbClr val="C0C0C0"/>
    <a:srgbClr val="00B3F2"/>
    <a:srgbClr val="C8C86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aximized">
    <p:restoredLeft sz="19110" autoAdjust="0"/>
    <p:restoredTop sz="75740" autoAdjust="0"/>
  </p:normalViewPr>
  <p:slideViewPr>
    <p:cSldViewPr>
      <p:cViewPr varScale="1">
        <p:scale>
          <a:sx n="85" d="100"/>
          <a:sy n="85" d="100"/>
        </p:scale>
        <p:origin x="-84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defRPr sz="1200">
                <a:latin typeface="Times New Roman" pitchFamily="18" charset="0"/>
              </a:defRPr>
            </a:lvl1pPr>
          </a:lstStyle>
          <a:p>
            <a:endParaRPr lang="en-US"/>
          </a:p>
        </p:txBody>
      </p:sp>
      <p:sp>
        <p:nvSpPr>
          <p:cNvPr id="12291" name="Rectangle 3"/>
          <p:cNvSpPr>
            <a:spLocks noGrp="1" noChangeArrowheads="1"/>
          </p:cNvSpPr>
          <p:nvPr>
            <p:ph type="dt" sz="quarter" idx="1"/>
          </p:nvPr>
        </p:nvSpPr>
        <p:spPr bwMode="auto">
          <a:xfrm>
            <a:off x="3965363"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a:defRPr sz="1200">
                <a:latin typeface="Times New Roman" pitchFamily="18" charset="0"/>
              </a:defRPr>
            </a:lvl1pPr>
          </a:lstStyle>
          <a:p>
            <a:endParaRPr lang="en-US"/>
          </a:p>
        </p:txBody>
      </p:sp>
      <p:sp>
        <p:nvSpPr>
          <p:cNvPr id="12292" name="Rectangle 4"/>
          <p:cNvSpPr>
            <a:spLocks noGrp="1" noChangeArrowheads="1"/>
          </p:cNvSpPr>
          <p:nvPr>
            <p:ph type="ftr" sz="quarter" idx="2"/>
          </p:nvPr>
        </p:nvSpPr>
        <p:spPr bwMode="auto">
          <a:xfrm>
            <a:off x="0"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defRPr sz="1200">
                <a:latin typeface="Times New Roman" pitchFamily="18" charset="0"/>
              </a:defRPr>
            </a:lvl1pPr>
          </a:lstStyle>
          <a:p>
            <a:endParaRPr lang="en-US"/>
          </a:p>
        </p:txBody>
      </p:sp>
      <p:sp>
        <p:nvSpPr>
          <p:cNvPr id="12293" name="Rectangle 5"/>
          <p:cNvSpPr>
            <a:spLocks noGrp="1" noChangeArrowheads="1"/>
          </p:cNvSpPr>
          <p:nvPr>
            <p:ph type="sldNum" sz="quarter" idx="3"/>
          </p:nvPr>
        </p:nvSpPr>
        <p:spPr bwMode="auto">
          <a:xfrm>
            <a:off x="3965363"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a:defRPr sz="1200">
                <a:latin typeface="Times New Roman" pitchFamily="18" charset="0"/>
              </a:defRPr>
            </a:lvl1pPr>
          </a:lstStyle>
          <a:p>
            <a:fld id="{7905D58F-3774-4D0E-AB0C-44405F3C971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defRPr sz="12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965363"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a:defRPr sz="12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33027" y="4409758"/>
            <a:ext cx="5131647" cy="417766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defRPr sz="12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965363"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a:defRPr sz="1200">
                <a:latin typeface="Times New Roman" pitchFamily="18" charset="0"/>
              </a:defRPr>
            </a:lvl1pPr>
          </a:lstStyle>
          <a:p>
            <a:fld id="{745C7103-E8A1-43A8-B1E8-56444E8B752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 Id="rId3" Type="http://schemas.openxmlformats.org/officeDocument/2006/relationships/hyperlink" Target="http://martinfowler.com/books.html"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081081-6FA6-4622-85C3-4FEA759DD865}" type="slidenum">
              <a:rPr lang="en-US"/>
              <a:pPr/>
              <a:t>1</a:t>
            </a:fld>
            <a:endParaRPr 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r>
              <a:rPr lang="en-US" dirty="0" smtClean="0"/>
              <a:t>If you go to junit.org, you'll see a quote from me: "never in the field of software development have so many owed so much to so few lines of code". </a:t>
            </a:r>
            <a:r>
              <a:rPr lang="en-US" dirty="0" err="1" smtClean="0"/>
              <a:t>JUnit</a:t>
            </a:r>
            <a:r>
              <a:rPr lang="en-US" dirty="0" smtClean="0"/>
              <a:t> has been criticized as a minor thing, something any reasonable programmer could produce in a weekend. This is true, but utterly misses the point. The reason </a:t>
            </a:r>
            <a:r>
              <a:rPr lang="en-US" dirty="0" err="1" smtClean="0"/>
              <a:t>JUnit</a:t>
            </a:r>
            <a:r>
              <a:rPr lang="en-US" dirty="0" smtClean="0"/>
              <a:t> is important, and deserves the </a:t>
            </a:r>
            <a:r>
              <a:rPr lang="en-US" dirty="0" err="1" smtClean="0"/>
              <a:t>Churchillian</a:t>
            </a:r>
            <a:r>
              <a:rPr lang="en-US" dirty="0" smtClean="0"/>
              <a:t> knock-off, is that the presence of this tiny tool has been essential to a fundamental shift for many programmers. A shift where testing has moved to a front and central part of programming. People have advocated it before, but </a:t>
            </a:r>
            <a:r>
              <a:rPr lang="en-US" dirty="0" err="1" smtClean="0"/>
              <a:t>JUnit</a:t>
            </a:r>
            <a:r>
              <a:rPr lang="en-US" dirty="0" smtClean="0"/>
              <a:t> made it happen more than anything else. (from </a:t>
            </a:r>
            <a:r>
              <a:rPr lang="en-US" dirty="0" smtClean="0">
                <a:hlinkClick r:id="rId3"/>
              </a:rPr>
              <a:t>http://martinfowler.com/books.html</a:t>
            </a:r>
            <a:r>
              <a:rPr lang="en-US" dirty="0" smtClean="0"/>
              <a:t>, 6nov2009)</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AA20895C-E6F8-4557-9B53-81D7528AE4B9}" type="slidenum">
              <a:rPr lang="en-US" smtClean="0"/>
              <a:pPr/>
              <a:t>10</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r>
              <a:rPr lang="en-US" dirty="0" smtClean="0"/>
              <a:t>In the past we have simply</a:t>
            </a:r>
            <a:r>
              <a:rPr lang="en-US" baseline="0" dirty="0" smtClean="0"/>
              <a:t> printed an ugly message and stopped the program. This is inappropriately extreme in most cases. The division of labor should be as follows:</a:t>
            </a:r>
          </a:p>
          <a:p>
            <a:pPr>
              <a:buFont typeface="Arial" pitchFamily="34" charset="0"/>
              <a:buChar char="•"/>
            </a:pPr>
            <a:r>
              <a:rPr lang="en-US" baseline="0" dirty="0" smtClean="0"/>
              <a:t> Because the class knows its own </a:t>
            </a:r>
            <a:r>
              <a:rPr lang="en-US" b="1" baseline="0" dirty="0" smtClean="0"/>
              <a:t>invariants</a:t>
            </a:r>
            <a:r>
              <a:rPr lang="en-US" baseline="0" dirty="0" smtClean="0"/>
              <a:t>, it should throw an exception when a problem occurs.</a:t>
            </a:r>
          </a:p>
          <a:p>
            <a:pPr>
              <a:buFont typeface="Arial" pitchFamily="34" charset="0"/>
              <a:buChar char="•"/>
            </a:pPr>
            <a:r>
              <a:rPr lang="en-US" baseline="0" dirty="0" smtClean="0"/>
              <a:t> Because the GUI controller (or other calling environment) knows the interface environment, it should deal with the exception appropriately.</a:t>
            </a:r>
            <a:endParaRPr lang="en-US" dirty="0" smtClean="0"/>
          </a:p>
          <a:p>
            <a:r>
              <a:rPr lang="en-US" dirty="0" smtClean="0"/>
              <a:t>The goal is to anticipate all potential problems and deal with them in an explicit way.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DDD916DC-7C6E-4466-BFE5-5A7F0FF5DA3C}" type="slidenum">
              <a:rPr lang="en-US" smtClean="0"/>
              <a:pPr/>
              <a:t>11</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r>
              <a:rPr lang="en-US" dirty="0" smtClean="0"/>
              <a:t>The catch clause includes an</a:t>
            </a:r>
            <a:r>
              <a:rPr lang="en-US" baseline="0" dirty="0" smtClean="0"/>
              <a:t> exception type/identifier pair, which is formatted like a parameter.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3F42C096-2B62-4C86-90C5-B262E4A7F122}" type="slidenum">
              <a:rPr lang="en-US" smtClean="0"/>
              <a:pPr/>
              <a:t>12</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r>
              <a:rPr lang="en-US" dirty="0" smtClean="0"/>
              <a:t>Show how the containment hierarchy is useful for catching either specific or more general exceptions. Note that this is a UML diagram that uses block arrows</a:t>
            </a:r>
            <a:r>
              <a:rPr lang="en-US" baseline="0" dirty="0" smtClean="0"/>
              <a:t> for inheritance.</a:t>
            </a:r>
            <a:endParaRPr lang="en-US" dirty="0" smtClean="0"/>
          </a:p>
          <a:p>
            <a:r>
              <a:rPr lang="en-US" dirty="0" smtClean="0"/>
              <a:t>You can always catch an Exception, knowing that it will handle all its children.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DDD916DC-7C6E-4466-BFE5-5A7F0FF5DA3C}" type="slidenum">
              <a:rPr lang="en-US" smtClean="0"/>
              <a:pPr/>
              <a:t>13</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r>
              <a:rPr lang="en-US" dirty="0" smtClean="0"/>
              <a:t>In</a:t>
            </a:r>
            <a:r>
              <a:rPr lang="en-US" baseline="0" dirty="0" smtClean="0"/>
              <a:t> this case, it is important to order the catch blocks in order of non-decreasing generality of their exception type (e.g., put </a:t>
            </a:r>
            <a:r>
              <a:rPr lang="en-US" baseline="0" dirty="0" err="1" smtClean="0"/>
              <a:t>IllegalArgument</a:t>
            </a:r>
            <a:r>
              <a:rPr lang="en-US" baseline="0" dirty="0" smtClean="0"/>
              <a:t> exception after </a:t>
            </a:r>
            <a:r>
              <a:rPr lang="en-US" baseline="0" dirty="0" err="1" smtClean="0"/>
              <a:t>NumberFormatException</a:t>
            </a:r>
            <a:r>
              <a:rPr lang="en-US" baseline="0" dirty="0" smtClean="0"/>
              <a:t>).</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AA20895C-E6F8-4557-9B53-81D7528AE4B9}" type="slidenum">
              <a:rPr lang="en-US" smtClean="0"/>
              <a:pPr/>
              <a:t>14</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r>
              <a:rPr lang="en-US" dirty="0" smtClean="0"/>
              <a:t>Use the try-catch if your</a:t>
            </a:r>
            <a:r>
              <a:rPr lang="en-US" baseline="0" dirty="0" smtClean="0"/>
              <a:t> method should deal with the exception; use the throws clause if your code should “pass the buck” on out to the calling program.</a:t>
            </a:r>
          </a:p>
          <a:p>
            <a:r>
              <a:rPr lang="en-US" baseline="0" dirty="0" smtClean="0"/>
              <a:t>Using unchecked exceptions is controversial; we’ll stick with checked exceptions (i.e., non-runtime exceptions) for illustrative purposes.</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15</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Now we start</a:t>
            </a:r>
            <a:r>
              <a:rPr lang="en-US" baseline="0" dirty="0" smtClean="0"/>
              <a:t> handling the exception conditions (bad numeric input, logically incorrect temperatures).</a:t>
            </a:r>
          </a:p>
          <a:p>
            <a:pPr>
              <a:buFont typeface="Arial" pitchFamily="34" charset="0"/>
              <a:buChar char="•"/>
            </a:pPr>
            <a:endParaRPr lang="en-US" baseline="0" dirty="0" smtClean="0"/>
          </a:p>
          <a:p>
            <a:r>
              <a:rPr lang="en-US" baseline="0" dirty="0" smtClean="0"/>
              <a:t>Start creating iteration 1 by starting with iteration 0 and:</a:t>
            </a:r>
          </a:p>
          <a:p>
            <a:pPr marL="232578" indent="-232578">
              <a:buFont typeface="+mj-lt"/>
              <a:buAutoNum type="arabicPeriod"/>
            </a:pPr>
            <a:r>
              <a:rPr lang="en-US" baseline="0" dirty="0" smtClean="0"/>
              <a:t>Add a single thrown exception:</a:t>
            </a:r>
          </a:p>
          <a:p>
            <a:pPr marL="697733" lvl="1" indent="-232578"/>
            <a:r>
              <a:rPr lang="en-US" baseline="0" dirty="0" smtClean="0"/>
              <a:t>a. Add the </a:t>
            </a:r>
            <a:r>
              <a:rPr lang="en-US" baseline="0" dirty="0" err="1" smtClean="0"/>
              <a:t>isValid</a:t>
            </a:r>
            <a:r>
              <a:rPr lang="en-US" baseline="0" dirty="0" smtClean="0"/>
              <a:t>() method to return true/false based on the scale name (ignore absolute zero).</a:t>
            </a:r>
          </a:p>
          <a:p>
            <a:pPr marL="697733" lvl="1" indent="-232578"/>
            <a:r>
              <a:rPr lang="en-US" baseline="0" dirty="0" err="1" smtClean="0"/>
              <a:t>b</a:t>
            </a:r>
            <a:r>
              <a:rPr lang="en-US" baseline="0" dirty="0" smtClean="0"/>
              <a:t>. Throw an Exception object in the explicit-value constructor and in the </a:t>
            </a:r>
            <a:r>
              <a:rPr lang="en-US" baseline="0" dirty="0" err="1" smtClean="0"/>
              <a:t>setScale</a:t>
            </a:r>
            <a:r>
              <a:rPr lang="en-US" baseline="0" dirty="0" smtClean="0"/>
              <a:t>() method.</a:t>
            </a:r>
          </a:p>
          <a:p>
            <a:pPr marL="697733" lvl="1" indent="-232578"/>
            <a:r>
              <a:rPr lang="en-US" baseline="0" dirty="0" err="1" smtClean="0"/>
              <a:t>c</a:t>
            </a:r>
            <a:r>
              <a:rPr lang="en-US" baseline="0" dirty="0" smtClean="0"/>
              <a:t>. Add the throws clause to the two throwing methods.</a:t>
            </a:r>
          </a:p>
          <a:p>
            <a:pPr marL="697733" lvl="1" indent="-232578"/>
            <a:r>
              <a:rPr lang="en-US" baseline="0" dirty="0" err="1" smtClean="0"/>
              <a:t>d</a:t>
            </a:r>
            <a:r>
              <a:rPr lang="en-US" baseline="0" dirty="0" smtClean="0"/>
              <a:t>. Add try-catch to the </a:t>
            </a:r>
            <a:r>
              <a:rPr lang="en-US" baseline="0" dirty="0" err="1" smtClean="0"/>
              <a:t>TemperatureConverterController#actionPerformed</a:t>
            </a:r>
            <a:r>
              <a:rPr lang="en-US" baseline="0" dirty="0" smtClean="0"/>
              <a:t>() method.</a:t>
            </a:r>
          </a:p>
          <a:p>
            <a:pPr marL="697733" lvl="1" indent="-232578"/>
            <a:r>
              <a:rPr lang="en-US" baseline="0" dirty="0" err="1" smtClean="0"/>
              <a:t>e</a:t>
            </a:r>
            <a:r>
              <a:rPr lang="en-US" baseline="0" dirty="0" smtClean="0"/>
              <a:t>. Add the set field color method to indicate an error condition.</a:t>
            </a:r>
          </a:p>
          <a:p>
            <a:r>
              <a:rPr lang="en-US" dirty="0" smtClean="0"/>
              <a:t>2. Add the absolute zero constraints and modify the thrown exception.</a:t>
            </a:r>
          </a:p>
          <a:p>
            <a:r>
              <a:rPr lang="en-US" dirty="0" smtClean="0"/>
              <a:t>3. Add the second catch block</a:t>
            </a:r>
            <a:r>
              <a:rPr lang="en-US" baseline="0" dirty="0" smtClean="0"/>
              <a:t> to handle number format exceptions (put it before the general Exception catch block).</a:t>
            </a:r>
            <a:endParaRPr lang="en-US" dirty="0" smtClean="0"/>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16</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baseline="0" dirty="0" smtClean="0"/>
              <a:t>Start creating iteration 1 by starting with iteration 0 and:</a:t>
            </a:r>
          </a:p>
          <a:p>
            <a:pPr marL="232578" indent="-232578">
              <a:buFont typeface="+mj-lt"/>
              <a:buAutoNum type="arabicPeriod"/>
            </a:pPr>
            <a:r>
              <a:rPr lang="en-US" baseline="0" dirty="0" smtClean="0"/>
              <a:t>Add a single thrown exception:</a:t>
            </a:r>
          </a:p>
          <a:p>
            <a:pPr marL="697733" lvl="1" indent="-232578"/>
            <a:r>
              <a:rPr lang="en-US" baseline="0" dirty="0" smtClean="0"/>
              <a:t>a. Add the </a:t>
            </a:r>
            <a:r>
              <a:rPr lang="en-US" baseline="0" dirty="0" err="1" smtClean="0"/>
              <a:t>isValid</a:t>
            </a:r>
            <a:r>
              <a:rPr lang="en-US" baseline="0" dirty="0" smtClean="0"/>
              <a:t>() method to return true/false based on the scale name (ignore absolute zero).</a:t>
            </a:r>
          </a:p>
          <a:p>
            <a:pPr marL="697733" lvl="1" indent="-232578"/>
            <a:r>
              <a:rPr lang="en-US" baseline="0" dirty="0" smtClean="0"/>
              <a:t>b. Throw an Exception object in the explicit-value constructor and in the </a:t>
            </a:r>
            <a:r>
              <a:rPr lang="en-US" baseline="0" dirty="0" err="1" smtClean="0"/>
              <a:t>setScale</a:t>
            </a:r>
            <a:r>
              <a:rPr lang="en-US" baseline="0" dirty="0" smtClean="0"/>
              <a:t>() method.</a:t>
            </a:r>
          </a:p>
          <a:p>
            <a:pPr marL="697733" lvl="1" indent="-232578"/>
            <a:r>
              <a:rPr lang="en-US" baseline="0" dirty="0" smtClean="0"/>
              <a:t>c. Add the throws clause to the two throwing methods.</a:t>
            </a:r>
          </a:p>
          <a:p>
            <a:pPr marL="697733" lvl="1" indent="-232578"/>
            <a:r>
              <a:rPr lang="en-US" baseline="0" dirty="0" smtClean="0"/>
              <a:t>d. Add try-catch to the </a:t>
            </a:r>
            <a:r>
              <a:rPr lang="en-US" baseline="0" dirty="0" err="1" smtClean="0"/>
              <a:t>TemperatureConverterController#actionPerformed</a:t>
            </a:r>
            <a:r>
              <a:rPr lang="en-US" baseline="0" dirty="0" smtClean="0"/>
              <a:t>() method.</a:t>
            </a:r>
          </a:p>
          <a:p>
            <a:pPr marL="697733" lvl="1" indent="-232578"/>
            <a:r>
              <a:rPr lang="en-US" baseline="0" dirty="0" smtClean="0"/>
              <a:t>e. Add the set field color method to indicate an error condition.</a:t>
            </a:r>
          </a:p>
          <a:p>
            <a:r>
              <a:rPr lang="en-US" dirty="0" smtClean="0"/>
              <a:t>2. Add the absolute zero constraints and modify the thrown exception.</a:t>
            </a:r>
          </a:p>
          <a:p>
            <a:r>
              <a:rPr lang="en-US" dirty="0" smtClean="0"/>
              <a:t>3. Add the second catch block</a:t>
            </a:r>
            <a:r>
              <a:rPr lang="en-US" baseline="0" dirty="0" smtClean="0"/>
              <a:t> to handle number format exceptions (put it before the general Exception catch block).</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17</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74D7E86C-2039-4938-9B57-650F6F751406}" type="slidenum">
              <a:rPr lang="en-US" smtClean="0"/>
              <a:pPr/>
              <a:t>18</a:t>
            </a:fld>
            <a:endParaRPr lang="en-US"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74D7E86C-2039-4938-9B57-650F6F751406}" type="slidenum">
              <a:rPr lang="en-US" smtClean="0"/>
              <a:pPr/>
              <a:t>19</a:t>
            </a:fld>
            <a:endParaRPr lang="en-US"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r>
              <a:rPr lang="en-US" dirty="0" smtClean="0"/>
              <a:t>Functional testing tests features of the code. Unit testing tests individual units (i.e., classes); system testing</a:t>
            </a:r>
            <a:r>
              <a:rPr lang="en-US" baseline="0" dirty="0" smtClean="0"/>
              <a:t> tests the system as a whole.</a:t>
            </a:r>
            <a:endParaRPr lang="en-US" dirty="0" smtClean="0"/>
          </a:p>
          <a:p>
            <a:r>
              <a:rPr lang="en-US" dirty="0" smtClean="0"/>
              <a:t>Nonfunctional testing tests other aspects</a:t>
            </a:r>
            <a:r>
              <a:rPr lang="en-US" baseline="0" dirty="0" smtClean="0"/>
              <a:t> of the application not related to features, e.g., user testing.</a:t>
            </a:r>
          </a:p>
          <a:p>
            <a:r>
              <a:rPr lang="en-US" baseline="0" dirty="0" smtClean="0"/>
              <a:t>There are other levels/types that could be listed – we’ll focus on these in the course.</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5EA7080E-9F03-4CC4-8EC6-B3FF8953A561}" type="slidenum">
              <a:rPr lang="en-US" smtClean="0"/>
              <a:pPr/>
              <a:t>2</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US" dirty="0" smtClean="0"/>
              <a:t>Monday – introduction,</a:t>
            </a:r>
            <a:r>
              <a:rPr lang="en-US" baseline="0" dirty="0" smtClean="0"/>
              <a:t> example, exception handling (It’s hard to get through all of it, but get as far as possible)</a:t>
            </a:r>
            <a:endParaRPr lang="en-US" dirty="0" smtClean="0"/>
          </a:p>
          <a:p>
            <a:r>
              <a:rPr lang="en-US" dirty="0" smtClean="0"/>
              <a:t>Wednesday – testing</a:t>
            </a:r>
            <a:r>
              <a:rPr lang="en-US" baseline="0" dirty="0" smtClean="0"/>
              <a:t> (try to get through all of unit testing)</a:t>
            </a:r>
            <a:endParaRPr lang="en-US" dirty="0" smtClean="0"/>
          </a:p>
          <a:p>
            <a:r>
              <a:rPr lang="en-US" dirty="0" smtClean="0"/>
              <a:t>Friday – debugging/debugger,</a:t>
            </a:r>
            <a:r>
              <a:rPr lang="en-US" baseline="0" dirty="0" smtClean="0"/>
              <a:t> </a:t>
            </a:r>
            <a:r>
              <a:rPr lang="en-US" dirty="0" smtClean="0"/>
              <a:t>quality</a:t>
            </a:r>
          </a:p>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74D7E86C-2039-4938-9B57-650F6F751406}" type="slidenum">
              <a:rPr lang="en-US" smtClean="0"/>
              <a:pPr/>
              <a:t>20</a:t>
            </a:fld>
            <a:endParaRPr lang="en-US"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21</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Now we use the </a:t>
            </a:r>
            <a:r>
              <a:rPr lang="en-US" baseline="0" dirty="0" smtClean="0"/>
              <a:t>command-line harness to test the Temperature class/unit manually.</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22</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This code</a:t>
            </a:r>
            <a:r>
              <a:rPr lang="en-US" baseline="0" dirty="0" smtClean="0"/>
              <a:t> manually tests the Temperature class/unit. It is very much like the </a:t>
            </a:r>
            <a:r>
              <a:rPr lang="en-US" baseline="0" dirty="0" err="1" smtClean="0"/>
              <a:t>TemperatureConsole</a:t>
            </a:r>
            <a:r>
              <a:rPr lang="en-US" baseline="0" dirty="0" smtClean="0"/>
              <a:t> built in iteration 0, except that now we program it to read the test cases from the user manually – Note that it doesn’t test the user interface (the view), only the computations (the model).</a:t>
            </a:r>
          </a:p>
          <a:p>
            <a:r>
              <a:rPr lang="en-US" baseline="0" dirty="0" err="1" smtClean="0"/>
              <a:t>JUnit</a:t>
            </a:r>
            <a:r>
              <a:rPr lang="en-US" baseline="0" dirty="0" smtClean="0"/>
              <a:t> provides a mechanism to automate model tests like this.</a:t>
            </a: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DDD916DC-7C6E-4466-BFE5-5A7F0FF5DA3C}" type="slidenum">
              <a:rPr lang="en-US" smtClean="0"/>
              <a:pPr/>
              <a:t>23</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r>
              <a:rPr lang="en-US" dirty="0" smtClean="0"/>
              <a:t>Models and views:</a:t>
            </a:r>
          </a:p>
          <a:p>
            <a:pPr>
              <a:buFontTx/>
              <a:buChar char="•"/>
            </a:pPr>
            <a:r>
              <a:rPr lang="en-US" dirty="0" smtClean="0"/>
              <a:t>The model is tool implementation. (no I/O here)</a:t>
            </a:r>
          </a:p>
          <a:p>
            <a:pPr>
              <a:buFontTx/>
              <a:buChar char="•"/>
            </a:pPr>
            <a:r>
              <a:rPr lang="en-US" dirty="0" smtClean="0"/>
              <a:t>The view is the visible interface to the tool. (no computation here, but interface)</a:t>
            </a:r>
          </a:p>
          <a:p>
            <a:r>
              <a:rPr lang="en-US" dirty="0" smtClean="0"/>
              <a:t>Advantages:</a:t>
            </a:r>
          </a:p>
          <a:p>
            <a:pPr>
              <a:buFontTx/>
              <a:buChar char="•"/>
            </a:pPr>
            <a:r>
              <a:rPr lang="en-US" dirty="0" smtClean="0"/>
              <a:t>Better modularization.</a:t>
            </a:r>
          </a:p>
          <a:p>
            <a:pPr>
              <a:buFontTx/>
              <a:buChar char="•"/>
            </a:pPr>
            <a:r>
              <a:rPr lang="en-US" dirty="0" smtClean="0"/>
              <a:t>You can create multiple views on the same model (e.g., a GUI driver and a command-line driver).</a:t>
            </a:r>
          </a:p>
          <a:p>
            <a:pPr>
              <a:buFontTx/>
              <a:buChar char="•"/>
            </a:pPr>
            <a:r>
              <a:rPr lang="en-US" dirty="0" smtClean="0"/>
              <a:t>You can more easily Unit test the model (GUIs are harder to test).</a:t>
            </a:r>
          </a:p>
          <a:p>
            <a:r>
              <a:rPr lang="en-US" dirty="0" smtClean="0"/>
              <a:t>For us, the V and C in MVC will be melded together.</a:t>
            </a:r>
          </a:p>
          <a:p>
            <a:pPr>
              <a:buFontTx/>
              <a:buChar char="•"/>
            </a:pPr>
            <a:endParaRPr lang="en-US" dirty="0" smtClean="0"/>
          </a:p>
          <a:p>
            <a:endParaRPr lang="en-US" baseline="0"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DDD916DC-7C6E-4466-BFE5-5A7F0FF5DA3C}" type="slidenum">
              <a:rPr lang="en-US" smtClean="0"/>
              <a:pPr/>
              <a:t>24</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r>
              <a:rPr lang="en-US" baseline="0" dirty="0" smtClean="0"/>
              <a:t>You can find a complete API reference for </a:t>
            </a:r>
            <a:r>
              <a:rPr lang="en-US" baseline="0" dirty="0" err="1" smtClean="0"/>
              <a:t>JUnit</a:t>
            </a:r>
            <a:r>
              <a:rPr lang="en-US" baseline="0" dirty="0" smtClean="0"/>
              <a:t> assert commands here: http://junit.org/apidocs/org/junit/Assert.html</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25</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Now we build an automated </a:t>
            </a:r>
            <a:r>
              <a:rPr lang="en-US" dirty="0" err="1" smtClean="0"/>
              <a:t>JUnit</a:t>
            </a:r>
            <a:r>
              <a:rPr lang="en-US" dirty="0" smtClean="0"/>
              <a:t> test for the Temperature</a:t>
            </a:r>
            <a:r>
              <a:rPr lang="en-US" baseline="0" dirty="0" smtClean="0"/>
              <a:t> class.</a:t>
            </a:r>
          </a:p>
          <a:p>
            <a:r>
              <a:rPr lang="en-US" baseline="0" dirty="0" smtClean="0"/>
              <a:t>It is very important to think about the test cases here. What should we test? E.g.:</a:t>
            </a:r>
          </a:p>
          <a:p>
            <a:pPr>
              <a:buFont typeface="Arial" pitchFamily="34" charset="0"/>
              <a:buChar char="•"/>
            </a:pPr>
            <a:r>
              <a:rPr lang="en-US" baseline="0" dirty="0" smtClean="0"/>
              <a:t> default constructor values;</a:t>
            </a:r>
          </a:p>
          <a:p>
            <a:pPr>
              <a:buFont typeface="Arial" pitchFamily="34" charset="0"/>
              <a:buChar char="•"/>
            </a:pPr>
            <a:r>
              <a:rPr lang="en-US" baseline="0" dirty="0" smtClean="0"/>
              <a:t> explicit value constructor for 3 scales, small and large values;</a:t>
            </a:r>
          </a:p>
          <a:p>
            <a:pPr>
              <a:buFont typeface="Arial" pitchFamily="34" charset="0"/>
              <a:buChar char="•"/>
            </a:pPr>
            <a:r>
              <a:rPr lang="en-US" baseline="0" dirty="0" smtClean="0"/>
              <a:t> explicit value constructor with bad scales and/or bad values;</a:t>
            </a:r>
          </a:p>
          <a:p>
            <a:pPr>
              <a:buFont typeface="Arial" pitchFamily="34" charset="0"/>
              <a:buChar char="•"/>
            </a:pPr>
            <a:r>
              <a:rPr lang="en-US" baseline="0" dirty="0" smtClean="0"/>
              <a:t> good temperatures with good </a:t>
            </a:r>
            <a:r>
              <a:rPr lang="en-US" baseline="0" dirty="0" err="1" smtClean="0"/>
              <a:t>setScale</a:t>
            </a:r>
            <a:r>
              <a:rPr lang="en-US" baseline="0" dirty="0" smtClean="0"/>
              <a:t>() values;</a:t>
            </a:r>
          </a:p>
          <a:p>
            <a:pPr>
              <a:buFont typeface="Arial" pitchFamily="34" charset="0"/>
              <a:buChar char="•"/>
            </a:pPr>
            <a:r>
              <a:rPr lang="en-US" baseline="0" dirty="0" smtClean="0"/>
              <a:t> goo temperatures with bad </a:t>
            </a:r>
            <a:r>
              <a:rPr lang="en-US" baseline="0" dirty="0" err="1" smtClean="0"/>
              <a:t>setScale</a:t>
            </a:r>
            <a:r>
              <a:rPr lang="en-US" baseline="0" dirty="0" smtClean="0"/>
              <a:t>() values.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26</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14FD9D0A-239B-4425-BA01-8963FFEBA309}" type="slidenum">
              <a:rPr lang="en-US" smtClean="0"/>
              <a:pPr/>
              <a:t>27</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r>
              <a:rPr lang="en-US" smtClean="0"/>
              <a:t>Note:</a:t>
            </a:r>
          </a:p>
          <a:p>
            <a:pPr>
              <a:buFontTx/>
              <a:buChar char="•"/>
            </a:pPr>
            <a:r>
              <a:rPr lang="en-US" smtClean="0"/>
              <a:t>The bad arguments here should lead to the raising of an exception.</a:t>
            </a:r>
          </a:p>
          <a:p>
            <a:pPr>
              <a:buFontTx/>
              <a:buChar char="•"/>
            </a:pPr>
            <a:r>
              <a:rPr lang="en-US" smtClean="0"/>
              <a:t>If we don’t get thrown to the catch expression, we should fail() the test.</a:t>
            </a:r>
          </a:p>
          <a:p>
            <a:pPr>
              <a:buFontTx/>
              <a:buChar char="•"/>
            </a:pPr>
            <a:r>
              <a:rPr lang="en-US" smtClean="0"/>
              <a:t>We can just leave the catch expression empty because getting there means that everything worked properly.</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r>
              <a:rPr lang="en-US" baseline="0" dirty="0" smtClean="0"/>
              <a:t> the alternative where an exception is thrown, and shouldn’t be.  Where does the fail expression appear in </a:t>
            </a:r>
            <a:r>
              <a:rPr lang="en-US" baseline="0" smtClean="0"/>
              <a:t>that case?</a:t>
            </a:r>
            <a:endParaRPr lang="en-US"/>
          </a:p>
        </p:txBody>
      </p:sp>
      <p:sp>
        <p:nvSpPr>
          <p:cNvPr id="4" name="Slide Number Placeholder 3"/>
          <p:cNvSpPr>
            <a:spLocks noGrp="1"/>
          </p:cNvSpPr>
          <p:nvPr>
            <p:ph type="sldNum" sz="quarter" idx="10"/>
          </p:nvPr>
        </p:nvSpPr>
        <p:spPr/>
        <p:txBody>
          <a:bodyPr/>
          <a:lstStyle/>
          <a:p>
            <a:fld id="{745C7103-E8A1-43A8-B1E8-56444E8B7523}"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29</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A1CB9516-5E36-4C46-90D3-5ACB1701E642}" type="slidenum">
              <a:rPr lang="en-US" smtClean="0"/>
              <a:pPr/>
              <a:t>3</a:t>
            </a:fld>
            <a:endParaRPr lang="en-US"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r>
              <a:rPr lang="en-US" dirty="0" smtClean="0"/>
              <a:t>Validate: the application does what the stakeholders</a:t>
            </a:r>
            <a:r>
              <a:rPr lang="en-US" baseline="0" dirty="0" smtClean="0"/>
              <a:t> wanted</a:t>
            </a:r>
            <a:endParaRPr lang="en-US" dirty="0" smtClean="0"/>
          </a:p>
          <a:p>
            <a:r>
              <a:rPr lang="en-US" dirty="0" smtClean="0"/>
              <a:t>Verify: the application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30</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372D604E-71F7-43FA-9A51-84051E878C0F}" type="slidenum">
              <a:rPr lang="en-US" smtClean="0"/>
              <a:pPr/>
              <a:t>31</a:t>
            </a:fld>
            <a:endParaRPr lang="en-US"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A1CB9516-5E36-4C46-90D3-5ACB1701E642}" type="slidenum">
              <a:rPr lang="en-US" smtClean="0"/>
              <a:pPr/>
              <a:t>32</a:t>
            </a:fld>
            <a:endParaRPr lang="en-US"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r>
              <a:rPr lang="en-US" dirty="0" smtClean="0"/>
              <a:t>We’ll assume here that the program compiles.  </a:t>
            </a:r>
          </a:p>
          <a:p>
            <a:r>
              <a:rPr lang="en-US" dirty="0" smtClean="0"/>
              <a:t>Here’s Jeremy’s list of debugging techniques:</a:t>
            </a:r>
          </a:p>
          <a:p>
            <a:pPr>
              <a:buFontTx/>
              <a:buChar char="•"/>
            </a:pPr>
            <a:r>
              <a:rPr lang="en-US" dirty="0" smtClean="0"/>
              <a:t>Exceptions use the data that they give to you. (using trace statements)</a:t>
            </a:r>
          </a:p>
          <a:p>
            <a:pPr>
              <a:buFontTx/>
              <a:buChar char="•"/>
            </a:pPr>
            <a:r>
              <a:rPr lang="en-US" dirty="0" smtClean="0"/>
              <a:t>Output statements crude, but can be effective. (using trace statements)</a:t>
            </a:r>
          </a:p>
          <a:p>
            <a:pPr>
              <a:buFontTx/>
              <a:buChar char="•"/>
            </a:pPr>
            <a:r>
              <a:rPr lang="en-US" dirty="0" smtClean="0"/>
              <a:t>Use a debugger to watch your program as it executes. (using the debugger)</a:t>
            </a:r>
          </a:p>
          <a:p>
            <a:pPr>
              <a:buFontTx/>
              <a:buChar char="•"/>
            </a:pPr>
            <a:r>
              <a:rPr lang="en-US" dirty="0" smtClean="0"/>
              <a:t>Spaniel method explain the program to your pet. (using contemplation)</a:t>
            </a:r>
          </a:p>
          <a:p>
            <a:pPr>
              <a:buFontTx/>
              <a:buChar char="•"/>
            </a:pPr>
            <a:r>
              <a:rPr lang="en-US" dirty="0" smtClean="0"/>
              <a:t>Take a shower 5% of all bugs are fixed this way. (using contemplation)</a:t>
            </a:r>
          </a:p>
          <a:p>
            <a:endParaRPr lang="en-US" dirty="0" smtClean="0"/>
          </a:p>
          <a:p>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94C79C2A-FCB1-4036-AFB7-EB8D0A0E4CCC}" type="slidenum">
              <a:rPr lang="en-US" smtClean="0"/>
              <a:pPr/>
              <a:t>33</a:t>
            </a:fld>
            <a:endParaRPr 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r>
              <a:rPr lang="en-US" smtClean="0"/>
              <a:t>Do some demo of the debugger, perhaps on the if-then-else statements found in calculator lab exercise (lab8).</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34</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Introduce enumerated types to the Temperature class to more</a:t>
            </a:r>
            <a:r>
              <a:rPr lang="en-US" baseline="0" dirty="0" smtClean="0"/>
              <a:t> effectively prevent users of the Temperature API from specifying incorrect types.</a:t>
            </a:r>
          </a:p>
          <a:p>
            <a:r>
              <a:rPr lang="en-US" baseline="0" dirty="0" smtClean="0"/>
              <a:t>See Temperature2-related classes.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29024B59-CC90-4BDB-B0C7-4B456FA3B1C6}" type="slidenum">
              <a:rPr lang="en-US" smtClean="0"/>
              <a:pPr/>
              <a:t>35</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US" smtClean="0"/>
              <a:t>Explain why it is more efficient – it only tests the condition once and then does a single branch to the correct statementList.</a:t>
            </a:r>
          </a:p>
          <a:p>
            <a:r>
              <a:rPr lang="en-US" smtClean="0"/>
              <a:t>As a general rule, use the most specific tool for the job; it can help the compiler to know more about what you are actually doing.</a:t>
            </a:r>
          </a:p>
          <a:p>
            <a:r>
              <a:rPr lang="en-US" smtClean="0"/>
              <a:t>Examples:</a:t>
            </a:r>
          </a:p>
          <a:p>
            <a:pPr>
              <a:buFontTx/>
              <a:buChar char="•"/>
            </a:pPr>
            <a:r>
              <a:rPr lang="en-US" smtClean="0"/>
              <a:t> CLI driver uses a switch (on input character)</a:t>
            </a:r>
          </a:p>
          <a:p>
            <a:pPr>
              <a:buFontTx/>
              <a:buChar char="•"/>
            </a:pPr>
            <a:r>
              <a:rPr lang="en-US" smtClean="0"/>
              <a:t> GUI driver uses an if (on action “command”)</a:t>
            </a:r>
          </a:p>
          <a:p>
            <a:pPr>
              <a:buFontTx/>
              <a:buChar char="•"/>
            </a:pPr>
            <a:r>
              <a:rPr lang="en-US" smtClean="0"/>
              <a:t> model uses a switch (on guess number)</a:t>
            </a:r>
          </a:p>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29024B59-CC90-4BDB-B0C7-4B456FA3B1C6}" type="slidenum">
              <a:rPr lang="en-US" smtClean="0"/>
              <a:pPr/>
              <a:t>36</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US" dirty="0" smtClean="0">
                <a:latin typeface="Arial Unicode MS" pitchFamily="34" charset="-128"/>
              </a:rPr>
              <a:t>Enumerated types can be:</a:t>
            </a:r>
          </a:p>
          <a:p>
            <a:pPr lvl="1"/>
            <a:r>
              <a:rPr lang="en-US" dirty="0" smtClean="0">
                <a:latin typeface="Arial Unicode MS" pitchFamily="34" charset="-128"/>
              </a:rPr>
              <a:t>Easier to read and write;</a:t>
            </a:r>
          </a:p>
          <a:p>
            <a:pPr lvl="1"/>
            <a:r>
              <a:rPr lang="en-US" dirty="0" smtClean="0">
                <a:latin typeface="Arial Unicode MS" pitchFamily="34" charset="-128"/>
              </a:rPr>
              <a:t>Safer to use than unrestricted strings or integers.</a:t>
            </a:r>
          </a:p>
          <a:p>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37</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38</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Note here how it is syntactically</a:t>
            </a:r>
            <a:r>
              <a:rPr lang="en-US" baseline="0" dirty="0" smtClean="0"/>
              <a:t> illegal to specify the wrong temperature scale.</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C73A0731-DEDC-49A3-B5B4-72E03DD8D6C3}" type="slidenum">
              <a:rPr lang="en-US" smtClean="0"/>
              <a:pPr/>
              <a:t>39</a:t>
            </a:fld>
            <a:endParaRPr lang="en-US"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pPr>
              <a:buFontTx/>
              <a:buNone/>
            </a:pPr>
            <a:r>
              <a:rPr lang="en-US" dirty="0" smtClean="0"/>
              <a:t>Your</a:t>
            </a:r>
            <a:r>
              <a:rPr lang="en-US" baseline="0" dirty="0" smtClean="0"/>
              <a:t> goal is not to get the program running, it’s to get it RIGHT.</a:t>
            </a:r>
          </a:p>
          <a:p>
            <a:pPr>
              <a:buFontTx/>
              <a:buNone/>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40922B0-87F7-49FD-9C7F-3C8ACE3E2595}" type="slidenum">
              <a:rPr lang="en-US" smtClean="0"/>
              <a:pPr/>
              <a:t>4</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dirty="0" smtClean="0"/>
              <a:t>I can’t remember the correct value for Kelvin in this case!</a:t>
            </a:r>
          </a:p>
          <a:p>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63751545-40BC-4628-8BA5-0C4E3C54E5A9}" type="slidenum">
              <a:rPr lang="en-US" smtClean="0"/>
              <a:pPr/>
              <a:t>40</a:t>
            </a:fld>
            <a:endParaRPr lang="en-US"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r>
              <a:rPr lang="en-US" smtClean="0"/>
              <a:t>This tool revolutionized my approach to programming.</a:t>
            </a:r>
          </a:p>
          <a:p>
            <a:r>
              <a:rPr lang="en-US" smtClean="0"/>
              <a:t>This is an example of the power of intelligent abstractions.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40922B0-87F7-49FD-9C7F-3C8ACE3E2595}" type="slidenum">
              <a:rPr lang="en-US" smtClean="0"/>
              <a:pPr/>
              <a:t>5</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defTabSz="930311"/>
            <a:r>
              <a:rPr lang="en-US" dirty="0" smtClean="0"/>
              <a:t>Can</a:t>
            </a:r>
            <a:r>
              <a:rPr lang="en-US" baseline="0" dirty="0" smtClean="0"/>
              <a:t> they think of examples of potential bad input? (-1 Kelvin, </a:t>
            </a:r>
            <a:r>
              <a:rPr lang="en-US" b="0" baseline="0" dirty="0" smtClean="0"/>
              <a:t>unsupported scales, e.g., </a:t>
            </a:r>
            <a:r>
              <a:rPr lang="en-US" dirty="0" err="1" smtClean="0"/>
              <a:t>Réaumur</a:t>
            </a:r>
            <a:r>
              <a:rPr lang="en-US" dirty="0" smtClean="0"/>
              <a:t>, and </a:t>
            </a:r>
            <a:r>
              <a:rPr lang="en-US" dirty="0" err="1" smtClean="0"/>
              <a:t>Rankine</a:t>
            </a:r>
            <a:r>
              <a:rPr lang="en-US" dirty="0" smtClean="0"/>
              <a:t>)</a:t>
            </a:r>
          </a:p>
          <a:p>
            <a:pPr defTabSz="93031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6</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Start with a simple Temperature class (Temperature0),</a:t>
            </a:r>
            <a:r>
              <a:rPr lang="en-US" baseline="0" dirty="0" smtClean="0"/>
              <a:t> a command-line controller (Temperature0ConverterCommandLine) and a</a:t>
            </a:r>
            <a:r>
              <a:rPr lang="en-US" dirty="0" smtClean="0"/>
              <a:t> GUI</a:t>
            </a:r>
            <a:r>
              <a:rPr lang="en-US" baseline="0" dirty="0" smtClean="0"/>
              <a:t> (TemperatureConverterController0). Build the temperature and the command line classes by hand. Don’t give much detail on the GUI controller (unless there is time).</a:t>
            </a:r>
          </a:p>
          <a:p>
            <a:endParaRPr lang="en-US" baseline="0" dirty="0" smtClean="0"/>
          </a:p>
          <a:p>
            <a:r>
              <a:rPr lang="en-US" baseline="0" dirty="0" smtClean="0"/>
              <a:t>Make sure to highlight </a:t>
            </a:r>
            <a:r>
              <a:rPr lang="en-US" baseline="0" dirty="0" err="1" smtClean="0"/>
              <a:t>toString</a:t>
            </a:r>
            <a:r>
              <a:rPr lang="en-US" baseline="0" dirty="0" smtClean="0"/>
              <a:t> method and explain how Java print calls it.</a:t>
            </a:r>
          </a:p>
          <a:p>
            <a:endParaRPr lang="en-US" baseline="0" dirty="0" smtClean="0"/>
          </a:p>
          <a:p>
            <a:r>
              <a:rPr lang="en-US" baseline="0" dirty="0" smtClean="0"/>
              <a:t>Explain how the code is built (including a preliminary discussion of the importance of the model-view separation), how it runs, and most importantly how to break it. Test Cases:</a:t>
            </a:r>
          </a:p>
          <a:p>
            <a:pPr>
              <a:buFont typeface="Arial" pitchFamily="34" charset="0"/>
              <a:buChar char="•"/>
            </a:pPr>
            <a:r>
              <a:rPr lang="en-US" baseline="0" dirty="0" smtClean="0"/>
              <a:t> 0C = 32F = 273.15K</a:t>
            </a:r>
          </a:p>
          <a:p>
            <a:pPr>
              <a:buFont typeface="Arial" pitchFamily="34" charset="0"/>
              <a:buChar char="•"/>
            </a:pPr>
            <a:r>
              <a:rPr lang="en-US" baseline="0" dirty="0" smtClean="0"/>
              <a:t> 100C = 212F = 373.15K</a:t>
            </a:r>
          </a:p>
          <a:p>
            <a:pPr>
              <a:buFont typeface="Arial" pitchFamily="34" charset="0"/>
              <a:buChar char="•"/>
            </a:pPr>
            <a:r>
              <a:rPr lang="en-US" baseline="0" dirty="0" smtClean="0"/>
              <a:t> -273.15C = -459.67F = 0K </a:t>
            </a:r>
          </a:p>
          <a:p>
            <a:pPr>
              <a:buFont typeface="Arial" pitchFamily="34" charset="0"/>
              <a:buNone/>
            </a:pPr>
            <a:r>
              <a:rPr lang="en-US" baseline="0" dirty="0" smtClean="0"/>
              <a:t>Perhaps they won’t think of these </a:t>
            </a:r>
            <a:r>
              <a:rPr lang="en-US" baseline="0" dirty="0" err="1" smtClean="0"/>
              <a:t>anomolous</a:t>
            </a:r>
            <a:r>
              <a:rPr lang="en-US" baseline="0" dirty="0" smtClean="0"/>
              <a:t> cases – let them get away with it until we have the application running and the proceed to break it easily. Them make them come up with these cases:</a:t>
            </a:r>
          </a:p>
          <a:p>
            <a:pPr>
              <a:buFont typeface="Arial" pitchFamily="34" charset="0"/>
              <a:buChar char="•"/>
            </a:pPr>
            <a:r>
              <a:rPr lang="en-US" baseline="0" dirty="0" smtClean="0"/>
              <a:t> Enter a bad scale;</a:t>
            </a:r>
          </a:p>
          <a:p>
            <a:pPr>
              <a:buFont typeface="Arial" pitchFamily="34" charset="0"/>
              <a:buChar char="•"/>
            </a:pPr>
            <a:r>
              <a:rPr lang="en-US" baseline="0" dirty="0" smtClean="0"/>
              <a:t> Hit enter on an empty field;</a:t>
            </a:r>
          </a:p>
          <a:p>
            <a:pPr>
              <a:buFont typeface="Arial" pitchFamily="34" charset="0"/>
              <a:buChar char="•"/>
            </a:pPr>
            <a:r>
              <a:rPr lang="en-US" baseline="0" dirty="0" smtClean="0"/>
              <a:t> Enter -1 Kelvin;</a:t>
            </a:r>
          </a:p>
          <a:p>
            <a:pPr>
              <a:buFont typeface="Arial" pitchFamily="34" charset="0"/>
              <a:buChar char="•"/>
            </a:pPr>
            <a:r>
              <a:rPr lang="en-US" baseline="0" dirty="0" smtClean="0"/>
              <a:t> Enter “zero” into any field.</a:t>
            </a:r>
          </a:p>
          <a:p>
            <a:pPr>
              <a:buFont typeface="Arial" pitchFamily="34" charset="0"/>
              <a:buNone/>
            </a:pPr>
            <a:r>
              <a:rPr lang="en-US" baseline="0" dirty="0" smtClean="0"/>
              <a:t>Show how Java simply dumps the exception message to System.err. Explain how to read these error messages, starting with the most recent level of the call stack. Show also how Eclipse will direct you to the source of such errors (e.g., a null pointer error).</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7</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This is a simple command line controller to exercise Temperature class objects.</a:t>
            </a:r>
          </a:p>
          <a:p>
            <a:r>
              <a:rPr lang="en-US" dirty="0" smtClean="0"/>
              <a:t>Add a </a:t>
            </a:r>
            <a:r>
              <a:rPr lang="en-US" dirty="0" err="1" smtClean="0"/>
              <a:t>toString</a:t>
            </a:r>
            <a:r>
              <a:rPr lang="en-US" dirty="0" smtClean="0"/>
              <a:t>()</a:t>
            </a:r>
            <a:r>
              <a:rPr lang="en-US" baseline="0" dirty="0" smtClean="0"/>
              <a:t> method to the class for printing.</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8</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9</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Mention the overriding of </a:t>
            </a:r>
            <a:r>
              <a:rPr lang="en-US" dirty="0" err="1" smtClean="0"/>
              <a:t>toString</a:t>
            </a:r>
            <a:r>
              <a:rPr lang="en-US" dirty="0" smtClean="0"/>
              <a:t>()</a:t>
            </a:r>
            <a:r>
              <a:rPr lang="en-US" baseline="0" dirty="0" smtClean="0"/>
              <a:t> – Java print statements automatically call </a:t>
            </a:r>
            <a:r>
              <a:rPr lang="en-US" baseline="0" dirty="0" err="1" smtClean="0"/>
              <a:t>toString</a:t>
            </a:r>
            <a:r>
              <a:rPr lang="en-US" baseline="0" dirty="0" smtClean="0"/>
              <a:t>() when asked to print an object.</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09E4DD9-A2E4-467D-8F17-6236A8491AB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E0C18AE-201B-47EB-A501-0F800DB1AB7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724400"/>
          </a:xfrm>
        </p:spPr>
        <p:txBody>
          <a:bodyPr/>
          <a:lstStyle/>
          <a:p>
            <a:pPr lvl="0"/>
            <a:endParaRPr lang="en-US" noProof="0" smtClean="0"/>
          </a:p>
        </p:txBody>
      </p:sp>
      <p:sp>
        <p:nvSpPr>
          <p:cNvPr id="4" name="Rectangle 3"/>
          <p:cNvSpPr>
            <a:spLocks noGrp="1" noChangeArrowheads="1"/>
          </p:cNvSpPr>
          <p:nvPr>
            <p:ph type="sldNum" sz="quarter" idx="10"/>
          </p:nvPr>
        </p:nvSpPr>
        <p:spPr>
          <a:ln/>
        </p:spPr>
        <p:txBody>
          <a:bodyPr/>
          <a:lstStyle>
            <a:lvl1pPr>
              <a:defRPr/>
            </a:lvl1pPr>
          </a:lstStyle>
          <a:p>
            <a:pPr>
              <a:defRPr/>
            </a:pPr>
            <a:fld id="{F4438D90-C332-4464-B71D-B07BC83BA77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BF478BB-943A-47D6-98C5-2780FEF02E9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23B0671-EDD1-4604-BE6C-9632C755924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208D256-697A-4B6F-A203-6854F0DF68C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39D0CFB8-AE37-49F0-BACC-C543107960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AFA2C9A-4148-42D0-B5EE-45753C2AC57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7BE369A-A742-49D3-B6B5-EEA0E80F4AF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4F12F14-E017-4EB6-9212-C05C5DEE7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40F4F78-3630-45F7-8CF2-C906D6825A3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8790" name="Rectangle 6"/>
          <p:cNvSpPr>
            <a:spLocks noChangeArrowheads="1"/>
          </p:cNvSpPr>
          <p:nvPr/>
        </p:nvSpPr>
        <p:spPr bwMode="auto">
          <a:xfrm>
            <a:off x="0" y="0"/>
            <a:ext cx="9144000" cy="457200"/>
          </a:xfrm>
          <a:prstGeom prst="rect">
            <a:avLst/>
          </a:prstGeom>
          <a:gradFill rotWithShape="1">
            <a:gsLst>
              <a:gs pos="0">
                <a:srgbClr val="C8C864"/>
              </a:gs>
              <a:gs pos="100000">
                <a:srgbClr val="C8C864">
                  <a:gamma/>
                  <a:shade val="46275"/>
                  <a:invGamma/>
                  <a:alpha val="0"/>
                </a:srgbClr>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18798" name="Rectangle 14"/>
          <p:cNvSpPr>
            <a:spLocks noGrp="1" noChangeArrowheads="1"/>
          </p:cNvSpPr>
          <p:nvPr>
            <p:ph type="title"/>
          </p:nvPr>
        </p:nvSpPr>
        <p:spPr bwMode="auto">
          <a:xfrm>
            <a:off x="457200" y="457200"/>
            <a:ext cx="8229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8799" name="Rectangle 15"/>
          <p:cNvSpPr>
            <a:spLocks noGrp="1" noChangeArrowheads="1"/>
          </p:cNvSpPr>
          <p:nvPr>
            <p:ph type="body" idx="1"/>
          </p:nvPr>
        </p:nvSpPr>
        <p:spPr bwMode="auto">
          <a:xfrm>
            <a:off x="457200" y="1600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8802" name="Rectangle 18"/>
          <p:cNvSpPr>
            <a:spLocks noChangeArrowheads="1"/>
          </p:cNvSpPr>
          <p:nvPr/>
        </p:nvSpPr>
        <p:spPr bwMode="auto">
          <a:xfrm>
            <a:off x="7239000" y="6629400"/>
            <a:ext cx="1905000" cy="228600"/>
          </a:xfrm>
          <a:prstGeom prst="rect">
            <a:avLst/>
          </a:prstGeom>
          <a:noFill/>
          <a:ln w="9525">
            <a:noFill/>
            <a:miter lim="800000"/>
            <a:headEnd/>
            <a:tailEnd/>
          </a:ln>
          <a:effectLst/>
        </p:spPr>
        <p:txBody>
          <a:bodyPr/>
          <a:lstStyle/>
          <a:p>
            <a:pPr algn="r"/>
            <a:r>
              <a:rPr lang="en-US" sz="900" dirty="0">
                <a:latin typeface="Arial Unicode MS" pitchFamily="34" charset="-128"/>
              </a:rPr>
              <a:t>© </a:t>
            </a:r>
            <a:r>
              <a:rPr lang="en-US" sz="900" dirty="0" smtClean="0">
                <a:latin typeface="Arial Unicode MS" pitchFamily="34" charset="-128"/>
              </a:rPr>
              <a:t>Calvin</a:t>
            </a:r>
            <a:r>
              <a:rPr lang="en-US" sz="900" baseline="0" dirty="0" smtClean="0">
                <a:latin typeface="Arial Unicode MS" pitchFamily="34" charset="-128"/>
              </a:rPr>
              <a:t> College</a:t>
            </a:r>
            <a:r>
              <a:rPr lang="en-US" sz="900" dirty="0" smtClean="0">
                <a:latin typeface="Arial Unicode MS" pitchFamily="34" charset="-128"/>
              </a:rPr>
              <a:t>, 2009</a:t>
            </a:r>
            <a:endParaRPr lang="en-US" sz="900" dirty="0">
              <a:latin typeface="Arial Unicode MS" pitchFamily="34" charset="-128"/>
            </a:endParaRPr>
          </a:p>
        </p:txBody>
      </p:sp>
      <p:sp>
        <p:nvSpPr>
          <p:cNvPr id="118787" name="Rectangle 3"/>
          <p:cNvSpPr>
            <a:spLocks noGrp="1" noChangeArrowheads="1"/>
          </p:cNvSpPr>
          <p:nvPr>
            <p:ph type="sldNum" sz="quarter" idx="4"/>
          </p:nvPr>
        </p:nvSpPr>
        <p:spPr bwMode="auto">
          <a:xfrm>
            <a:off x="8763000" y="0"/>
            <a:ext cx="381000" cy="45720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900">
                <a:latin typeface="Arial Unicode MS" pitchFamily="34" charset="-128"/>
              </a:defRPr>
            </a:lvl1pPr>
          </a:lstStyle>
          <a:p>
            <a:fld id="{D44B6B40-2A27-4D7A-A5B0-FB7E522CEB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tx1"/>
        </a:buClr>
        <a:buSzPct val="75000"/>
        <a:buFont typeface="Arial" charset="0"/>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80000"/>
        <a:buFont typeface="Arial" charset="0"/>
        <a:buChar char="–"/>
        <a:defRPr sz="2800">
          <a:solidFill>
            <a:schemeClr val="tx1"/>
          </a:solidFill>
          <a:latin typeface="+mn-lt"/>
        </a:defRPr>
      </a:lvl2pPr>
      <a:lvl3pPr marL="1143000" indent="-228600" algn="l" rtl="0" fontAlgn="base">
        <a:spcBef>
          <a:spcPct val="20000"/>
        </a:spcBef>
        <a:spcAft>
          <a:spcPct val="0"/>
        </a:spcAft>
        <a:buClr>
          <a:schemeClr val="tx1"/>
        </a:buClr>
        <a:buSzPct val="65000"/>
        <a:buChar char="•"/>
        <a:defRPr sz="2400">
          <a:solidFill>
            <a:schemeClr val="tx1"/>
          </a:solidFill>
          <a:latin typeface="+mn-lt"/>
        </a:defRPr>
      </a:lvl3pPr>
      <a:lvl4pPr marL="1600200" indent="-228600" algn="l" rtl="0" fontAlgn="base">
        <a:spcBef>
          <a:spcPct val="20000"/>
        </a:spcBef>
        <a:spcAft>
          <a:spcPct val="0"/>
        </a:spcAft>
        <a:buClr>
          <a:schemeClr val="tx1"/>
        </a:buClr>
        <a:buSzPct val="70000"/>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5pPr>
      <a:lvl6pPr marL="25146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6pPr>
      <a:lvl7pPr marL="29718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7pPr>
      <a:lvl8pPr marL="34290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8pPr>
      <a:lvl9pPr marL="38862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image" Target="../media/image5.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7.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image" Target="../media/image8.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tiff"/></Relationships>
</file>

<file path=ppt/slides/_rels/slide40.xml.rels><?xml version="1.0" encoding="UTF-8" standalone="yes"?>
<Relationships xmlns="http://schemas.openxmlformats.org/package/2006/relationships"><Relationship Id="rId3" Type="http://schemas.openxmlformats.org/officeDocument/2006/relationships/image" Target="../media/image11.gif"/><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4.png"/><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p>
            <a:fld id="{CEBAD27D-47FE-4567-9CE0-813D4688A83E}" type="slidenum">
              <a:rPr lang="en-US"/>
              <a:pPr/>
              <a:t>1</a:t>
            </a:fld>
            <a:endParaRPr lang="en-US"/>
          </a:p>
        </p:txBody>
      </p:sp>
      <p:sp>
        <p:nvSpPr>
          <p:cNvPr id="282626" name="Text Box 2"/>
          <p:cNvSpPr txBox="1">
            <a:spLocks noChangeArrowheads="1"/>
          </p:cNvSpPr>
          <p:nvPr/>
        </p:nvSpPr>
        <p:spPr bwMode="auto">
          <a:xfrm>
            <a:off x="914400" y="1524000"/>
            <a:ext cx="7315200" cy="1477328"/>
          </a:xfrm>
          <a:prstGeom prst="rect">
            <a:avLst/>
          </a:prstGeom>
          <a:noFill/>
          <a:ln w="9525">
            <a:noFill/>
            <a:miter lim="800000"/>
            <a:headEnd/>
            <a:tailEnd/>
          </a:ln>
          <a:effectLst/>
        </p:spPr>
        <p:txBody>
          <a:bodyPr>
            <a:spAutoFit/>
          </a:bodyPr>
          <a:lstStyle/>
          <a:p>
            <a:r>
              <a:rPr lang="en-US" sz="2400" i="1" dirty="0" smtClean="0"/>
              <a:t>Never in the field of software development was so much owed by so many to so few lines of code.</a:t>
            </a:r>
          </a:p>
          <a:p>
            <a:r>
              <a:rPr lang="en-US" sz="2400" dirty="0" smtClean="0">
                <a:latin typeface="Arial Unicode MS" pitchFamily="34" charset="-128"/>
              </a:rPr>
              <a:t> </a:t>
            </a:r>
            <a:r>
              <a:rPr lang="en-US" sz="2400" dirty="0">
                <a:latin typeface="Arial Unicode MS" pitchFamily="34" charset="-128"/>
              </a:rPr>
              <a:t>	</a:t>
            </a:r>
            <a:r>
              <a:rPr lang="en-US" sz="1600" dirty="0" smtClean="0">
                <a:latin typeface="Arial Unicode MS" pitchFamily="34" charset="-128"/>
              </a:rPr>
              <a:t>- Martin Fowler, www.junit.org</a:t>
            </a:r>
            <a:endParaRPr lang="en-US" sz="1600" dirty="0">
              <a:latin typeface="Arial Unicode MS" pitchFamily="34" charset="-128"/>
            </a:endParaRPr>
          </a:p>
          <a:p>
            <a:endParaRPr lang="en-US" dirty="0">
              <a:latin typeface="Arial Unicode MS" pitchFamily="34"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p:txBody>
          <a:bodyPr/>
          <a:lstStyle/>
          <a:p>
            <a:fld id="{3C46AE49-3AA8-412D-984A-AAF33E1B56DB}" type="slidenum">
              <a:rPr lang="en-US" smtClean="0"/>
              <a:pPr/>
              <a:t>10</a:t>
            </a:fld>
            <a:endParaRPr lang="en-US" smtClean="0"/>
          </a:p>
        </p:txBody>
      </p:sp>
      <p:sp>
        <p:nvSpPr>
          <p:cNvPr id="37891" name="Rectangle 2"/>
          <p:cNvSpPr>
            <a:spLocks noGrp="1" noChangeArrowheads="1"/>
          </p:cNvSpPr>
          <p:nvPr>
            <p:ph type="title"/>
          </p:nvPr>
        </p:nvSpPr>
        <p:spPr/>
        <p:txBody>
          <a:bodyPr/>
          <a:lstStyle/>
          <a:p>
            <a:pPr eaLnBrk="1" hangingPunct="1"/>
            <a:r>
              <a:rPr lang="en-US" smtClean="0"/>
              <a:t>Exception Handling</a:t>
            </a:r>
          </a:p>
        </p:txBody>
      </p:sp>
      <p:sp>
        <p:nvSpPr>
          <p:cNvPr id="37892" name="Rectangle 3"/>
          <p:cNvSpPr>
            <a:spLocks noGrp="1" noChangeArrowheads="1"/>
          </p:cNvSpPr>
          <p:nvPr>
            <p:ph type="body" idx="1"/>
          </p:nvPr>
        </p:nvSpPr>
        <p:spPr/>
        <p:txBody>
          <a:bodyPr/>
          <a:lstStyle/>
          <a:p>
            <a:pPr eaLnBrk="1" hangingPunct="1"/>
            <a:r>
              <a:rPr lang="en-US" dirty="0" smtClean="0"/>
              <a:t>Classes may not know how to deal with certain types of problems appropriately.</a:t>
            </a:r>
          </a:p>
          <a:p>
            <a:pPr eaLnBrk="1" hangingPunct="1"/>
            <a:r>
              <a:rPr lang="en-US" dirty="0" smtClean="0"/>
              <a:t>Java provides </a:t>
            </a:r>
            <a:r>
              <a:rPr lang="en-US" i="1" dirty="0" smtClean="0"/>
              <a:t>exception handling </a:t>
            </a:r>
            <a:r>
              <a:rPr lang="en-US" dirty="0" smtClean="0"/>
              <a:t>to announce and to deal with such problems:</a:t>
            </a:r>
          </a:p>
          <a:p>
            <a:pPr lvl="1" eaLnBrk="1" hangingPunct="1"/>
            <a:r>
              <a:rPr lang="en-US" dirty="0" smtClean="0"/>
              <a:t>A class can </a:t>
            </a:r>
            <a:r>
              <a:rPr lang="en-US" i="1" dirty="0" smtClean="0"/>
              <a:t>throw</a:t>
            </a:r>
            <a:r>
              <a:rPr lang="en-US" dirty="0" smtClean="0"/>
              <a:t> an </a:t>
            </a:r>
            <a:r>
              <a:rPr lang="en-US" i="1" dirty="0" smtClean="0"/>
              <a:t>exception</a:t>
            </a:r>
            <a:r>
              <a:rPr lang="en-US" dirty="0" smtClean="0"/>
              <a:t> when a problem occurs.</a:t>
            </a:r>
          </a:p>
          <a:p>
            <a:pPr lvl="1" eaLnBrk="1" hangingPunct="1"/>
            <a:r>
              <a:rPr lang="en-US" dirty="0" smtClean="0"/>
              <a:t>A calling method can </a:t>
            </a:r>
            <a:r>
              <a:rPr lang="en-US" i="1" dirty="0" smtClean="0"/>
              <a:t>catch</a:t>
            </a:r>
            <a:r>
              <a:rPr lang="en-US" dirty="0" smtClean="0"/>
              <a:t> the exception and deal with the consequences appropriately.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p:txBody>
          <a:bodyPr/>
          <a:lstStyle/>
          <a:p>
            <a:fld id="{9ED270BE-666F-4CC9-B2C5-AC6BAA2E1965}" type="slidenum">
              <a:rPr lang="en-US" smtClean="0"/>
              <a:pPr/>
              <a:t>11</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Implementing Exceptions</a:t>
            </a:r>
          </a:p>
        </p:txBody>
      </p:sp>
      <p:sp>
        <p:nvSpPr>
          <p:cNvPr id="38916" name="Rectangle 3"/>
          <p:cNvSpPr>
            <a:spLocks noGrp="1" noChangeArrowheads="1"/>
          </p:cNvSpPr>
          <p:nvPr>
            <p:ph type="body" idx="1"/>
          </p:nvPr>
        </p:nvSpPr>
        <p:spPr/>
        <p:txBody>
          <a:bodyPr/>
          <a:lstStyle/>
          <a:p>
            <a:pPr eaLnBrk="1" hangingPunct="1"/>
            <a:r>
              <a:rPr lang="en-US" dirty="0" smtClean="0"/>
              <a:t>Throwing (or raising) exceptions:</a:t>
            </a:r>
          </a:p>
          <a:p>
            <a:pPr eaLnBrk="1" hangingPunct="1"/>
            <a:endParaRPr lang="en-US" sz="800" dirty="0" smtClean="0"/>
          </a:p>
          <a:p>
            <a:pPr eaLnBrk="1" hangingPunct="1">
              <a:buFont typeface="Arial" pitchFamily="34" charset="0"/>
              <a:buNone/>
            </a:pPr>
            <a:r>
              <a:rPr lang="en-US" sz="2000" b="1" dirty="0" smtClean="0">
                <a:latin typeface="Courier New" pitchFamily="49" charset="0"/>
              </a:rPr>
              <a:t>		throw new </a:t>
            </a:r>
            <a:r>
              <a:rPr lang="en-US" sz="2000" b="1" i="1" u="sng" dirty="0" err="1" smtClean="0">
                <a:latin typeface="Courier New" pitchFamily="49" charset="0"/>
              </a:rPr>
              <a:t>ExceptionType</a:t>
            </a:r>
            <a:r>
              <a:rPr lang="en-US" sz="2000" b="1" dirty="0" smtClean="0">
                <a:latin typeface="Courier New" pitchFamily="49" charset="0"/>
              </a:rPr>
              <a:t>(</a:t>
            </a:r>
            <a:r>
              <a:rPr lang="en-US" sz="2000" b="1" i="1" u="sng" dirty="0" smtClean="0">
                <a:latin typeface="Courier New" pitchFamily="49" charset="0"/>
              </a:rPr>
              <a:t>message</a:t>
            </a:r>
            <a:r>
              <a:rPr lang="en-US" sz="2000" b="1" dirty="0" smtClean="0">
                <a:latin typeface="Courier New" pitchFamily="49" charset="0"/>
              </a:rPr>
              <a:t>);</a:t>
            </a:r>
          </a:p>
          <a:p>
            <a:pPr eaLnBrk="1" hangingPunct="1">
              <a:buFont typeface="Arial" pitchFamily="34" charset="0"/>
              <a:buNone/>
            </a:pPr>
            <a:endParaRPr lang="en-US" sz="2000" b="1" dirty="0" smtClean="0">
              <a:latin typeface="Courier New" pitchFamily="49" charset="0"/>
            </a:endParaRPr>
          </a:p>
          <a:p>
            <a:pPr eaLnBrk="1" hangingPunct="1"/>
            <a:r>
              <a:rPr lang="en-US" dirty="0" smtClean="0"/>
              <a:t>Catching exceptions:</a:t>
            </a:r>
          </a:p>
          <a:p>
            <a:pPr eaLnBrk="1" hangingPunct="1"/>
            <a:endParaRPr lang="en-US" sz="800" dirty="0" smtClean="0"/>
          </a:p>
          <a:p>
            <a:pPr eaLnBrk="1" hangingPunct="1">
              <a:buFont typeface="Arial" pitchFamily="34" charset="0"/>
              <a:buNone/>
            </a:pPr>
            <a:r>
              <a:rPr lang="en-US" sz="2000" b="1" dirty="0" smtClean="0">
                <a:latin typeface="Courier New" pitchFamily="49" charset="0"/>
              </a:rPr>
              <a:t>		try {</a:t>
            </a:r>
          </a:p>
          <a:p>
            <a:pPr eaLnBrk="1" hangingPunct="1">
              <a:buFont typeface="Arial" pitchFamily="34" charset="0"/>
              <a:buNone/>
            </a:pPr>
            <a:endParaRPr lang="en-US" sz="800" b="1" dirty="0" smtClean="0">
              <a:latin typeface="Courier New" pitchFamily="49" charset="0"/>
            </a:endParaRPr>
          </a:p>
          <a:p>
            <a:pPr eaLnBrk="1" hangingPunct="1">
              <a:buFont typeface="Arial" pitchFamily="34" charset="0"/>
              <a:buNone/>
            </a:pPr>
            <a:r>
              <a:rPr lang="en-US" sz="2000" b="1" dirty="0" smtClean="0">
                <a:solidFill>
                  <a:schemeClr val="bg1">
                    <a:lumMod val="50000"/>
                  </a:schemeClr>
                </a:solidFill>
                <a:latin typeface="Courier New" pitchFamily="49" charset="0"/>
              </a:rPr>
              <a:t>        // </a:t>
            </a:r>
            <a:r>
              <a:rPr lang="en-US" sz="2000" b="1" i="1" dirty="0" smtClean="0">
                <a:solidFill>
                  <a:schemeClr val="bg1">
                    <a:lumMod val="50000"/>
                  </a:schemeClr>
                </a:solidFill>
                <a:latin typeface="Courier New" pitchFamily="49" charset="0"/>
              </a:rPr>
              <a:t>method calls that might raise exceptions</a:t>
            </a:r>
          </a:p>
          <a:p>
            <a:pPr eaLnBrk="1" hangingPunct="1">
              <a:buFont typeface="Arial" pitchFamily="34" charset="0"/>
              <a:buNone/>
            </a:pPr>
            <a:endParaRPr lang="en-US" sz="800" b="1" dirty="0" smtClean="0">
              <a:latin typeface="Courier New" pitchFamily="49" charset="0"/>
            </a:endParaRPr>
          </a:p>
          <a:p>
            <a:pPr eaLnBrk="1" hangingPunct="1">
              <a:buFont typeface="Arial" pitchFamily="34" charset="0"/>
              <a:buNone/>
            </a:pPr>
            <a:r>
              <a:rPr lang="en-US" sz="2000" b="1" dirty="0" smtClean="0">
                <a:latin typeface="Courier New" pitchFamily="49" charset="0"/>
              </a:rPr>
              <a:t>      } catch (</a:t>
            </a:r>
            <a:r>
              <a:rPr lang="en-US" sz="2000" b="1" i="1" u="sng" dirty="0" err="1" smtClean="0">
                <a:latin typeface="Courier New" pitchFamily="49" charset="0"/>
              </a:rPr>
              <a:t>ExceptionType</a:t>
            </a:r>
            <a:r>
              <a:rPr lang="en-US" sz="2000" b="1" dirty="0" smtClean="0">
                <a:latin typeface="Courier New" pitchFamily="49" charset="0"/>
              </a:rPr>
              <a:t> </a:t>
            </a:r>
            <a:r>
              <a:rPr lang="en-US" sz="2000" b="1" i="1" u="sng" dirty="0" smtClean="0">
                <a:latin typeface="Courier New" pitchFamily="49" charset="0"/>
              </a:rPr>
              <a:t>identifier</a:t>
            </a:r>
            <a:r>
              <a:rPr lang="en-US" sz="2000" b="1" dirty="0" smtClean="0">
                <a:latin typeface="Courier New" pitchFamily="49" charset="0"/>
              </a:rPr>
              <a:t>) {</a:t>
            </a:r>
          </a:p>
          <a:p>
            <a:pPr eaLnBrk="1" hangingPunct="1">
              <a:buFont typeface="Arial" pitchFamily="34" charset="0"/>
              <a:buNone/>
            </a:pPr>
            <a:endParaRPr lang="en-US" sz="800" b="1" dirty="0" smtClean="0">
              <a:latin typeface="Courier New" pitchFamily="49" charset="0"/>
            </a:endParaRPr>
          </a:p>
          <a:p>
            <a:pPr eaLnBrk="1" hangingPunct="1">
              <a:buFont typeface="Arial" pitchFamily="34" charset="0"/>
              <a:buNone/>
            </a:pPr>
            <a:r>
              <a:rPr lang="en-US" sz="2000" b="1" dirty="0" smtClean="0">
                <a:solidFill>
                  <a:schemeClr val="bg1">
                    <a:lumMod val="50000"/>
                  </a:schemeClr>
                </a:solidFill>
                <a:latin typeface="Courier New" pitchFamily="49" charset="0"/>
              </a:rPr>
              <a:t>        // </a:t>
            </a:r>
            <a:r>
              <a:rPr lang="en-US" sz="2000" b="1" i="1" dirty="0" smtClean="0">
                <a:solidFill>
                  <a:schemeClr val="bg1">
                    <a:lumMod val="50000"/>
                  </a:schemeClr>
                </a:solidFill>
                <a:latin typeface="Courier New" pitchFamily="49" charset="0"/>
              </a:rPr>
              <a:t>code to deal with the exceptions</a:t>
            </a:r>
          </a:p>
          <a:p>
            <a:pPr eaLnBrk="1" hangingPunct="1">
              <a:buFont typeface="Arial" pitchFamily="34" charset="0"/>
              <a:buNone/>
            </a:pPr>
            <a:endParaRPr lang="en-US" sz="800" b="1" dirty="0" smtClean="0">
              <a:latin typeface="Courier New" pitchFamily="49" charset="0"/>
            </a:endParaRPr>
          </a:p>
          <a:p>
            <a:pPr eaLnBrk="1" hangingPunct="1">
              <a:buFont typeface="Arial" pitchFamily="34" charset="0"/>
              <a:buNone/>
            </a:pPr>
            <a:r>
              <a:rPr lang="en-US" sz="2000" b="1" dirty="0" smtClean="0">
                <a:latin typeface="Courier New" pitchFamily="49" charset="0"/>
              </a:rPr>
              <a:t>      }</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p:txBody>
          <a:bodyPr/>
          <a:lstStyle/>
          <a:p>
            <a:fld id="{BDE3AD8F-E766-46F5-9663-72BC3330CF1C}" type="slidenum">
              <a:rPr lang="en-US" smtClean="0"/>
              <a:pPr/>
              <a:t>12</a:t>
            </a:fld>
            <a:endParaRPr lang="en-US" smtClean="0"/>
          </a:p>
        </p:txBody>
      </p:sp>
      <p:sp>
        <p:nvSpPr>
          <p:cNvPr id="39940" name="Rectangle 3"/>
          <p:cNvSpPr>
            <a:spLocks noGrp="1" noChangeArrowheads="1"/>
          </p:cNvSpPr>
          <p:nvPr>
            <p:ph type="title"/>
          </p:nvPr>
        </p:nvSpPr>
        <p:spPr/>
        <p:txBody>
          <a:bodyPr/>
          <a:lstStyle/>
          <a:p>
            <a:pPr eaLnBrk="1" hangingPunct="1"/>
            <a:r>
              <a:rPr lang="en-US" dirty="0" smtClean="0"/>
              <a:t>Exception Hierarchy</a:t>
            </a:r>
          </a:p>
        </p:txBody>
      </p:sp>
      <p:sp>
        <p:nvSpPr>
          <p:cNvPr id="25" name="Rectangle 3"/>
          <p:cNvSpPr txBox="1">
            <a:spLocks noChangeArrowheads="1"/>
          </p:cNvSpPr>
          <p:nvPr/>
        </p:nvSpPr>
        <p:spPr bwMode="auto">
          <a:xfrm>
            <a:off x="457200" y="1600200"/>
            <a:ext cx="82296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1"/>
              </a:buClr>
              <a:buSzPct val="75000"/>
              <a:buFont typeface="Arial" charset="0"/>
              <a:buChar char="●"/>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Java exceptions</a:t>
            </a:r>
            <a:r>
              <a:rPr kumimoji="0" lang="en-US" sz="3200" b="0" i="0" u="none" strike="noStrike" kern="0" cap="none" spc="0" normalizeH="0" noProof="0" dirty="0" smtClean="0">
                <a:ln>
                  <a:noFill/>
                </a:ln>
                <a:solidFill>
                  <a:schemeClr val="tx1"/>
                </a:solidFill>
                <a:effectLst/>
                <a:uLnTx/>
                <a:uFillTx/>
                <a:latin typeface="+mn-lt"/>
                <a:ea typeface="+mn-ea"/>
                <a:cs typeface="+mn-cs"/>
              </a:rPr>
              <a:t> are arranged in a class hierarchy.</a:t>
            </a:r>
            <a:endParaRPr kumimoji="0" lang="en-US" sz="2800" b="0" i="0" u="none" strike="noStrike" kern="0" cap="none" spc="0" normalizeH="0" baseline="0" noProof="0" dirty="0" smtClean="0">
              <a:ln>
                <a:noFill/>
              </a:ln>
              <a:solidFill>
                <a:schemeClr val="tx1"/>
              </a:solidFill>
              <a:effectLst/>
              <a:uLnTx/>
              <a:uFillTx/>
              <a:latin typeface="+mn-lt"/>
            </a:endParaRPr>
          </a:p>
        </p:txBody>
      </p:sp>
      <p:pic>
        <p:nvPicPr>
          <p:cNvPr id="1026" name="Picture 2"/>
          <p:cNvPicPr>
            <a:picLocks noChangeAspect="1" noChangeArrowheads="1"/>
          </p:cNvPicPr>
          <p:nvPr/>
        </p:nvPicPr>
        <p:blipFill>
          <a:blip r:embed="rId3" cstate="print"/>
          <a:srcRect/>
          <a:stretch>
            <a:fillRect/>
          </a:stretch>
        </p:blipFill>
        <p:spPr bwMode="auto">
          <a:xfrm>
            <a:off x="1116676" y="2667000"/>
            <a:ext cx="6924502" cy="3886200"/>
          </a:xfrm>
          <a:prstGeom prst="rect">
            <a:avLst/>
          </a:prstGeom>
          <a:noFill/>
          <a:ln w="9525">
            <a:noFill/>
            <a:miter lim="800000"/>
            <a:headEnd/>
            <a:tailEnd/>
          </a:ln>
          <a:effectLst/>
        </p:spPr>
      </p:pic>
      <p:sp>
        <p:nvSpPr>
          <p:cNvPr id="27" name="TextBox 26"/>
          <p:cNvSpPr txBox="1"/>
          <p:nvPr/>
        </p:nvSpPr>
        <p:spPr>
          <a:xfrm>
            <a:off x="2819400" y="3962400"/>
            <a:ext cx="415498" cy="369332"/>
          </a:xfrm>
          <a:prstGeom prst="rect">
            <a:avLst/>
          </a:prstGeom>
          <a:noFill/>
        </p:spPr>
        <p:txBody>
          <a:bodyPr wrap="none" rtlCol="0">
            <a:spAutoFit/>
          </a:bodyPr>
          <a:lstStyle/>
          <a:p>
            <a:r>
              <a:rPr lang="en-US" dirty="0" smtClean="0"/>
              <a:t>…</a:t>
            </a:r>
            <a:endParaRPr lang="en-US" dirty="0"/>
          </a:p>
        </p:txBody>
      </p:sp>
      <p:sp>
        <p:nvSpPr>
          <p:cNvPr id="28" name="TextBox 27"/>
          <p:cNvSpPr txBox="1"/>
          <p:nvPr/>
        </p:nvSpPr>
        <p:spPr>
          <a:xfrm>
            <a:off x="7924800" y="4876800"/>
            <a:ext cx="415498" cy="369332"/>
          </a:xfrm>
          <a:prstGeom prst="rect">
            <a:avLst/>
          </a:prstGeom>
          <a:noFill/>
        </p:spPr>
        <p:txBody>
          <a:bodyPr wrap="none" rtlCol="0">
            <a:spAutoFit/>
          </a:bodyPr>
          <a:lstStyle/>
          <a:p>
            <a:r>
              <a:rPr lang="en-US" dirty="0" smtClean="0"/>
              <a:t>…</a:t>
            </a:r>
            <a:endParaRPr lang="en-US" dirty="0"/>
          </a:p>
        </p:txBody>
      </p:sp>
      <p:sp>
        <p:nvSpPr>
          <p:cNvPr id="29" name="TextBox 28"/>
          <p:cNvSpPr txBox="1"/>
          <p:nvPr/>
        </p:nvSpPr>
        <p:spPr>
          <a:xfrm>
            <a:off x="6553200" y="5867400"/>
            <a:ext cx="415498" cy="369332"/>
          </a:xfrm>
          <a:prstGeom prst="rect">
            <a:avLst/>
          </a:prstGeom>
          <a:noFill/>
        </p:spPr>
        <p:txBody>
          <a:bodyPr wrap="none" rtlCol="0">
            <a:spAutoFit/>
          </a:bodyPr>
          <a:lstStyle/>
          <a:p>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p:txBody>
          <a:bodyPr/>
          <a:lstStyle/>
          <a:p>
            <a:fld id="{9ED270BE-666F-4CC9-B2C5-AC6BAA2E1965}" type="slidenum">
              <a:rPr lang="en-US" smtClean="0"/>
              <a:pPr/>
              <a:t>13</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Multiple Catch Blocks</a:t>
            </a:r>
          </a:p>
        </p:txBody>
      </p:sp>
      <p:sp>
        <p:nvSpPr>
          <p:cNvPr id="38916" name="Rectangle 3"/>
          <p:cNvSpPr>
            <a:spLocks noGrp="1" noChangeArrowheads="1"/>
          </p:cNvSpPr>
          <p:nvPr>
            <p:ph type="body" idx="1"/>
          </p:nvPr>
        </p:nvSpPr>
        <p:spPr/>
        <p:txBody>
          <a:bodyPr/>
          <a:lstStyle/>
          <a:p>
            <a:pPr eaLnBrk="1" hangingPunct="1"/>
            <a:r>
              <a:rPr lang="en-US" dirty="0" smtClean="0"/>
              <a:t>Using multiple catch blocks:</a:t>
            </a:r>
          </a:p>
          <a:p>
            <a:pPr eaLnBrk="1" hangingPunct="1"/>
            <a:endParaRPr lang="en-US" sz="2000" dirty="0" smtClean="0">
              <a:latin typeface="Courier New" pitchFamily="49" charset="0"/>
              <a:cs typeface="Courier New" pitchFamily="49" charset="0"/>
            </a:endParaRPr>
          </a:p>
          <a:p>
            <a:pPr eaLnBrk="1" hangingPunct="1">
              <a:buFont typeface="Arial" pitchFamily="34" charset="0"/>
              <a:buNone/>
            </a:pPr>
            <a:r>
              <a:rPr lang="en-US" sz="2000" b="1" dirty="0" smtClean="0">
                <a:latin typeface="Courier New" pitchFamily="49" charset="0"/>
                <a:cs typeface="Courier New" pitchFamily="49" charset="0"/>
              </a:rPr>
              <a:t>		try {</a:t>
            </a:r>
          </a:p>
          <a:p>
            <a:pPr eaLnBrk="1" hangingPunct="1">
              <a:buFont typeface="Arial" pitchFamily="34" charset="0"/>
              <a:buNone/>
            </a:pPr>
            <a:endParaRPr lang="en-US" sz="800" b="1" dirty="0" smtClean="0">
              <a:latin typeface="Courier New" pitchFamily="49" charset="0"/>
              <a:cs typeface="Courier New" pitchFamily="49" charset="0"/>
            </a:endParaRPr>
          </a:p>
          <a:p>
            <a:pPr eaLnBrk="1" hangingPunct="1">
              <a:buFont typeface="Arial" pitchFamily="34" charset="0"/>
              <a:buNone/>
            </a:pPr>
            <a:r>
              <a:rPr lang="en-US" sz="2000" b="1" dirty="0" smtClean="0">
                <a:solidFill>
                  <a:schemeClr val="bg1">
                    <a:lumMod val="50000"/>
                  </a:schemeClr>
                </a:solidFill>
                <a:latin typeface="Courier New" pitchFamily="49" charset="0"/>
                <a:cs typeface="Courier New" pitchFamily="49" charset="0"/>
              </a:rPr>
              <a:t>        // </a:t>
            </a:r>
            <a:r>
              <a:rPr lang="en-US" sz="2000" b="1" i="1" dirty="0" smtClean="0">
                <a:solidFill>
                  <a:schemeClr val="bg1">
                    <a:lumMod val="50000"/>
                  </a:schemeClr>
                </a:solidFill>
                <a:latin typeface="Courier New" pitchFamily="49" charset="0"/>
                <a:cs typeface="Courier New" pitchFamily="49" charset="0"/>
              </a:rPr>
              <a:t>method calls that might raise multiple </a:t>
            </a:r>
          </a:p>
          <a:p>
            <a:pPr eaLnBrk="1" hangingPunct="1">
              <a:buFont typeface="Arial" pitchFamily="34" charset="0"/>
              <a:buNone/>
            </a:pPr>
            <a:r>
              <a:rPr lang="en-US" sz="2000" b="1" i="1" dirty="0" smtClean="0">
                <a:solidFill>
                  <a:schemeClr val="bg1">
                    <a:lumMod val="50000"/>
                  </a:schemeClr>
                </a:solidFill>
                <a:latin typeface="Courier New" pitchFamily="49" charset="0"/>
                <a:cs typeface="Courier New" pitchFamily="49" charset="0"/>
              </a:rPr>
              <a:t>		  </a:t>
            </a:r>
            <a:r>
              <a:rPr lang="en-US" sz="2000" b="1" dirty="0" smtClean="0">
                <a:solidFill>
                  <a:schemeClr val="bg1">
                    <a:lumMod val="50000"/>
                  </a:schemeClr>
                </a:solidFill>
                <a:latin typeface="Courier New" pitchFamily="49" charset="0"/>
                <a:cs typeface="Courier New" pitchFamily="49" charset="0"/>
              </a:rPr>
              <a:t>//</a:t>
            </a:r>
            <a:r>
              <a:rPr lang="en-US" sz="2000" b="1" i="1" dirty="0" smtClean="0">
                <a:solidFill>
                  <a:schemeClr val="bg1">
                    <a:lumMod val="50000"/>
                  </a:schemeClr>
                </a:solidFill>
                <a:latin typeface="Courier New" pitchFamily="49" charset="0"/>
                <a:cs typeface="Courier New" pitchFamily="49" charset="0"/>
              </a:rPr>
              <a:t> types of exceptions...</a:t>
            </a:r>
          </a:p>
          <a:p>
            <a:pPr eaLnBrk="1" hangingPunct="1">
              <a:buFont typeface="Arial" pitchFamily="34" charset="0"/>
              <a:buNone/>
            </a:pPr>
            <a:endParaRPr lang="en-US" sz="800" b="1" dirty="0" smtClean="0">
              <a:latin typeface="Courier New" pitchFamily="49" charset="0"/>
              <a:cs typeface="Courier New" pitchFamily="49" charset="0"/>
            </a:endParaRPr>
          </a:p>
          <a:p>
            <a:pPr eaLnBrk="1" hangingPunct="1">
              <a:buFont typeface="Arial" pitchFamily="34" charset="0"/>
              <a:buNone/>
            </a:pPr>
            <a:r>
              <a:rPr lang="en-US" sz="2000" b="1" dirty="0" smtClean="0">
                <a:latin typeface="Courier New" pitchFamily="49" charset="0"/>
                <a:cs typeface="Courier New" pitchFamily="49" charset="0"/>
              </a:rPr>
              <a:t>      } catch (</a:t>
            </a:r>
            <a:r>
              <a:rPr lang="en-US" sz="2000" b="1" i="1" u="sng" dirty="0" smtClean="0">
                <a:latin typeface="Courier New" pitchFamily="49" charset="0"/>
                <a:cs typeface="Courier New" pitchFamily="49" charset="0"/>
              </a:rPr>
              <a:t>ExceptionType1</a:t>
            </a:r>
            <a:r>
              <a:rPr lang="en-US" sz="2000" b="1" dirty="0" smtClean="0">
                <a:latin typeface="Courier New" pitchFamily="49" charset="0"/>
                <a:cs typeface="Courier New" pitchFamily="49" charset="0"/>
              </a:rPr>
              <a:t> </a:t>
            </a:r>
            <a:r>
              <a:rPr lang="en-US" sz="2000" b="1" i="1" u="sng" dirty="0" smtClean="0">
                <a:latin typeface="Courier New" pitchFamily="49" charset="0"/>
                <a:cs typeface="Courier New" pitchFamily="49" charset="0"/>
              </a:rPr>
              <a:t>identifier</a:t>
            </a:r>
            <a:r>
              <a:rPr lang="en-US" sz="2000" b="1" dirty="0" smtClean="0">
                <a:latin typeface="Courier New" pitchFamily="49" charset="0"/>
                <a:cs typeface="Courier New" pitchFamily="49" charset="0"/>
              </a:rPr>
              <a:t>) {</a:t>
            </a:r>
          </a:p>
          <a:p>
            <a:pPr eaLnBrk="1" hangingPunct="1">
              <a:buFont typeface="Arial" pitchFamily="34" charset="0"/>
              <a:buNone/>
            </a:pPr>
            <a:endParaRPr lang="en-US" sz="800" b="1" dirty="0" smtClean="0">
              <a:latin typeface="Courier New" pitchFamily="49" charset="0"/>
              <a:cs typeface="Courier New" pitchFamily="49" charset="0"/>
            </a:endParaRPr>
          </a:p>
          <a:p>
            <a:pPr eaLnBrk="1" hangingPunct="1">
              <a:buFont typeface="Arial" pitchFamily="34" charset="0"/>
              <a:buNone/>
            </a:pPr>
            <a:r>
              <a:rPr lang="en-US" sz="2000" b="1" dirty="0" smtClean="0">
                <a:solidFill>
                  <a:schemeClr val="bg1">
                    <a:lumMod val="50000"/>
                  </a:schemeClr>
                </a:solidFill>
                <a:latin typeface="Courier New" pitchFamily="49" charset="0"/>
                <a:cs typeface="Courier New" pitchFamily="49" charset="0"/>
              </a:rPr>
              <a:t>        // </a:t>
            </a:r>
            <a:r>
              <a:rPr lang="en-US" sz="2000" b="1" i="1" dirty="0" smtClean="0">
                <a:solidFill>
                  <a:schemeClr val="bg1">
                    <a:lumMod val="50000"/>
                  </a:schemeClr>
                </a:solidFill>
                <a:latin typeface="Courier New" pitchFamily="49" charset="0"/>
                <a:cs typeface="Courier New" pitchFamily="49" charset="0"/>
              </a:rPr>
              <a:t>code to deal with exceptions of type 1...</a:t>
            </a:r>
          </a:p>
          <a:p>
            <a:pPr eaLnBrk="1" hangingPunct="1">
              <a:buFont typeface="Arial" pitchFamily="34" charset="0"/>
              <a:buNone/>
            </a:pPr>
            <a:endParaRPr lang="en-US" sz="800" b="1" dirty="0" smtClean="0">
              <a:latin typeface="Courier New" pitchFamily="49" charset="0"/>
              <a:cs typeface="Courier New" pitchFamily="49" charset="0"/>
            </a:endParaRPr>
          </a:p>
          <a:p>
            <a:pPr eaLnBrk="1" hangingPunct="1">
              <a:buFont typeface="Arial" pitchFamily="34" charset="0"/>
              <a:buNone/>
            </a:pPr>
            <a:r>
              <a:rPr lang="en-US" sz="2000" b="1" dirty="0" smtClean="0">
                <a:latin typeface="Courier New" pitchFamily="49" charset="0"/>
                <a:cs typeface="Courier New" pitchFamily="49" charset="0"/>
              </a:rPr>
              <a:t>      } catch (</a:t>
            </a:r>
            <a:r>
              <a:rPr lang="en-US" sz="2000" b="1" i="1" u="sng" dirty="0" smtClean="0">
                <a:latin typeface="Courier New" pitchFamily="49" charset="0"/>
                <a:cs typeface="Courier New" pitchFamily="49" charset="0"/>
              </a:rPr>
              <a:t>ExceptionType2</a:t>
            </a:r>
            <a:r>
              <a:rPr lang="en-US" sz="2000" b="1" dirty="0" smtClean="0">
                <a:latin typeface="Courier New" pitchFamily="49" charset="0"/>
                <a:cs typeface="Courier New" pitchFamily="49" charset="0"/>
              </a:rPr>
              <a:t> </a:t>
            </a:r>
            <a:r>
              <a:rPr lang="en-US" sz="2000" b="1" i="1" u="sng" dirty="0" smtClean="0">
                <a:latin typeface="Courier New" pitchFamily="49" charset="0"/>
                <a:cs typeface="Courier New" pitchFamily="49" charset="0"/>
              </a:rPr>
              <a:t>identifier</a:t>
            </a:r>
            <a:r>
              <a:rPr lang="en-US" sz="2000" b="1" dirty="0" smtClean="0">
                <a:latin typeface="Courier New" pitchFamily="49" charset="0"/>
                <a:cs typeface="Courier New" pitchFamily="49" charset="0"/>
              </a:rPr>
              <a:t>) {</a:t>
            </a:r>
          </a:p>
          <a:p>
            <a:pPr eaLnBrk="1" hangingPunct="1">
              <a:buFont typeface="Arial" pitchFamily="34" charset="0"/>
              <a:buNone/>
            </a:pPr>
            <a:endParaRPr lang="en-US" sz="800" b="1" dirty="0" smtClean="0">
              <a:latin typeface="Courier New" pitchFamily="49" charset="0"/>
              <a:cs typeface="Courier New" pitchFamily="49" charset="0"/>
            </a:endParaRPr>
          </a:p>
          <a:p>
            <a:pPr eaLnBrk="1" hangingPunct="1">
              <a:buFont typeface="Arial" pitchFamily="34" charset="0"/>
              <a:buNone/>
            </a:pPr>
            <a:r>
              <a:rPr lang="en-US" sz="2000" b="1" dirty="0" smtClean="0">
                <a:solidFill>
                  <a:schemeClr val="bg1">
                    <a:lumMod val="50000"/>
                  </a:schemeClr>
                </a:solidFill>
                <a:latin typeface="Courier New" pitchFamily="49" charset="0"/>
                <a:cs typeface="Courier New" pitchFamily="49" charset="0"/>
              </a:rPr>
              <a:t>        // </a:t>
            </a:r>
            <a:r>
              <a:rPr lang="en-US" sz="2000" b="1" i="1" dirty="0" smtClean="0">
                <a:solidFill>
                  <a:schemeClr val="bg1">
                    <a:lumMod val="50000"/>
                  </a:schemeClr>
                </a:solidFill>
                <a:latin typeface="Courier New" pitchFamily="49" charset="0"/>
                <a:cs typeface="Courier New" pitchFamily="49" charset="0"/>
              </a:rPr>
              <a:t>code to deal with exceptions of type 2...</a:t>
            </a:r>
          </a:p>
          <a:p>
            <a:pPr eaLnBrk="1" hangingPunct="1">
              <a:buFont typeface="Arial" pitchFamily="34" charset="0"/>
              <a:buNone/>
            </a:pPr>
            <a:endParaRPr lang="en-US" sz="800" b="1" dirty="0" smtClean="0">
              <a:latin typeface="Courier New" pitchFamily="49" charset="0"/>
              <a:cs typeface="Courier New" pitchFamily="49" charset="0"/>
            </a:endParaRPr>
          </a:p>
          <a:p>
            <a:pPr eaLnBrk="1" hangingPunct="1">
              <a:buFont typeface="Arial" pitchFamily="34" charset="0"/>
              <a:buNone/>
            </a:pPr>
            <a:r>
              <a:rPr lang="en-US" sz="2000" b="1" dirty="0" smtClean="0">
                <a:latin typeface="Courier New" pitchFamily="49" charset="0"/>
                <a:cs typeface="Courier New" pitchFamily="49" charset="0"/>
              </a:rPr>
              <a:t>      }    </a:t>
            </a:r>
            <a:r>
              <a:rPr lang="en-US" sz="2000" b="1" dirty="0" smtClean="0">
                <a:solidFill>
                  <a:schemeClr val="bg1">
                    <a:lumMod val="50000"/>
                  </a:schemeClr>
                </a:solidFill>
                <a:latin typeface="Courier New" pitchFamily="49" charset="0"/>
                <a:cs typeface="Courier New" pitchFamily="49" charset="0"/>
              </a:rPr>
              <a:t>//</a:t>
            </a:r>
            <a:r>
              <a:rPr lang="en-US" sz="2000" b="1" i="1" dirty="0" smtClean="0">
                <a:solidFill>
                  <a:schemeClr val="bg1">
                    <a:lumMod val="50000"/>
                  </a:schemeClr>
                </a:solidFill>
                <a:latin typeface="Courier New" pitchFamily="49" charset="0"/>
                <a:cs typeface="Courier New" pitchFamily="49" charset="0"/>
              </a:rPr>
              <a:t> and so forth...</a:t>
            </a:r>
            <a:endParaRPr lang="en-US" sz="2000" i="1" dirty="0" smtClean="0">
              <a:solidFill>
                <a:schemeClr val="bg1">
                  <a:lumMod val="50000"/>
                </a:schemeClr>
              </a:solidFill>
              <a:latin typeface="Courier New" pitchFamily="49" charset="0"/>
              <a:cs typeface="Courier New" pitchFamily="49" charset="0"/>
            </a:endParaRPr>
          </a:p>
          <a:p>
            <a:pPr eaLnBrk="1" hangingPunct="1">
              <a:buFont typeface="Arial" pitchFamily="34" charset="0"/>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p:txBody>
          <a:bodyPr/>
          <a:lstStyle/>
          <a:p>
            <a:fld id="{3C46AE49-3AA8-412D-984A-AAF33E1B56DB}" type="slidenum">
              <a:rPr lang="en-US" smtClean="0"/>
              <a:pPr/>
              <a:t>14</a:t>
            </a:fld>
            <a:endParaRPr lang="en-US" smtClean="0"/>
          </a:p>
        </p:txBody>
      </p:sp>
      <p:sp>
        <p:nvSpPr>
          <p:cNvPr id="37891" name="Rectangle 2"/>
          <p:cNvSpPr>
            <a:spLocks noGrp="1" noChangeArrowheads="1"/>
          </p:cNvSpPr>
          <p:nvPr>
            <p:ph type="title"/>
          </p:nvPr>
        </p:nvSpPr>
        <p:spPr>
          <a:xfrm>
            <a:off x="457200" y="457200"/>
            <a:ext cx="8229600" cy="1066800"/>
          </a:xfrm>
        </p:spPr>
        <p:txBody>
          <a:bodyPr/>
          <a:lstStyle/>
          <a:p>
            <a:pPr eaLnBrk="1" hangingPunct="1"/>
            <a:r>
              <a:rPr lang="en-US" dirty="0" smtClean="0"/>
              <a:t>Catch-or-Specify Requirement</a:t>
            </a:r>
          </a:p>
        </p:txBody>
      </p:sp>
      <p:sp>
        <p:nvSpPr>
          <p:cNvPr id="37892" name="Rectangle 3"/>
          <p:cNvSpPr>
            <a:spLocks noGrp="1" noChangeArrowheads="1"/>
          </p:cNvSpPr>
          <p:nvPr>
            <p:ph type="body" idx="1"/>
          </p:nvPr>
        </p:nvSpPr>
        <p:spPr/>
        <p:txBody>
          <a:bodyPr/>
          <a:lstStyle/>
          <a:p>
            <a:pPr eaLnBrk="1" hangingPunct="1"/>
            <a:r>
              <a:rPr lang="en-US" dirty="0" smtClean="0"/>
              <a:t>Code that might throw an exception must be enclosed in either:</a:t>
            </a:r>
          </a:p>
          <a:p>
            <a:pPr lvl="1"/>
            <a:r>
              <a:rPr lang="en-US" dirty="0" smtClean="0"/>
              <a:t>A </a:t>
            </a:r>
            <a:r>
              <a:rPr lang="en-US" b="1" dirty="0" smtClean="0">
                <a:latin typeface="Courier New" pitchFamily="49" charset="0"/>
                <a:cs typeface="Courier New" pitchFamily="49" charset="0"/>
              </a:rPr>
              <a:t>try</a:t>
            </a:r>
            <a:r>
              <a:rPr lang="en-US" dirty="0" smtClean="0"/>
              <a:t>-</a:t>
            </a:r>
            <a:r>
              <a:rPr lang="en-US" b="1" dirty="0" smtClean="0">
                <a:latin typeface="Courier New" pitchFamily="49" charset="0"/>
                <a:cs typeface="Courier New" pitchFamily="49" charset="0"/>
              </a:rPr>
              <a:t>catch</a:t>
            </a:r>
            <a:r>
              <a:rPr lang="en-US" dirty="0" smtClean="0"/>
              <a:t> block;</a:t>
            </a:r>
          </a:p>
          <a:p>
            <a:pPr lvl="1"/>
            <a:endParaRPr lang="en-US" dirty="0" smtClean="0"/>
          </a:p>
          <a:p>
            <a:pPr lvl="1"/>
            <a:r>
              <a:rPr lang="en-US" dirty="0" smtClean="0"/>
              <a:t>A method that specifies a </a:t>
            </a:r>
            <a:r>
              <a:rPr lang="en-US" b="1" dirty="0" smtClean="0">
                <a:latin typeface="Courier New" pitchFamily="49" charset="0"/>
                <a:cs typeface="Courier New" pitchFamily="49" charset="0"/>
              </a:rPr>
              <a:t>throws</a:t>
            </a:r>
            <a:r>
              <a:rPr lang="en-US" dirty="0" smtClean="0"/>
              <a:t> clause.</a:t>
            </a:r>
          </a:p>
          <a:p>
            <a:pPr lvl="1"/>
            <a:endParaRPr lang="en-US" dirty="0" smtClean="0"/>
          </a:p>
          <a:p>
            <a:r>
              <a:rPr lang="en-US" dirty="0" smtClean="0"/>
              <a:t>Runtime exceptions are not subject to this requirement.</a:t>
            </a:r>
          </a:p>
          <a:p>
            <a:pPr lvl="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15</a:t>
            </a:fld>
            <a:endParaRPr lang="en-US"/>
          </a:p>
        </p:txBody>
      </p:sp>
      <p:sp>
        <p:nvSpPr>
          <p:cNvPr id="241666" name="Rectangle 2"/>
          <p:cNvSpPr>
            <a:spLocks noGrp="1" noChangeArrowheads="1"/>
          </p:cNvSpPr>
          <p:nvPr>
            <p:ph type="title"/>
          </p:nvPr>
        </p:nvSpPr>
        <p:spPr/>
        <p:txBody>
          <a:bodyPr/>
          <a:lstStyle/>
          <a:p>
            <a:r>
              <a:rPr lang="en-US" dirty="0" smtClean="0"/>
              <a:t>Iteration 1</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16</a:t>
            </a:fld>
            <a:endParaRPr lang="en-US"/>
          </a:p>
        </p:txBody>
      </p:sp>
      <p:sp>
        <p:nvSpPr>
          <p:cNvPr id="8" name="Rectangle 7"/>
          <p:cNvSpPr/>
          <p:nvPr/>
        </p:nvSpPr>
        <p:spPr>
          <a:xfrm rot="16200000">
            <a:off x="1245796" y="-1245800"/>
            <a:ext cx="6757095" cy="9248686"/>
          </a:xfrm>
          <a:prstGeom prst="rect">
            <a:avLst/>
          </a:prstGeom>
        </p:spPr>
        <p:txBody>
          <a:bodyPr wrap="square">
            <a:spAutoFit/>
          </a:bodyPr>
          <a:lstStyle/>
          <a:p>
            <a:r>
              <a:rPr lang="en-US" sz="1000" dirty="0" smtClean="0">
                <a:latin typeface="Courier New" pitchFamily="49" charset="0"/>
                <a:cs typeface="Courier New" pitchFamily="49" charset="0"/>
              </a:rPr>
              <a:t>public class Temperature1ConverterController </a:t>
            </a:r>
            <a:r>
              <a:rPr lang="en-US" sz="1000" i="1" u="sng" dirty="0" smtClean="0">
                <a:latin typeface="Courier New" pitchFamily="49" charset="0"/>
                <a:cs typeface="Courier New" pitchFamily="49" charset="0"/>
              </a:rPr>
              <a:t>extends and implements clauses </a:t>
            </a:r>
            <a:r>
              <a:rPr lang="en-US" sz="1000" dirty="0" smtClean="0">
                <a:latin typeface="Courier New" pitchFamily="49" charset="0"/>
                <a:cs typeface="Courier New" pitchFamily="49" charset="0"/>
              </a:rPr>
              <a:t>{</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JTextField</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celsiusField</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fahrenheitField</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kelvinField</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b="1" dirty="0" smtClean="0">
                <a:latin typeface="Courier New" pitchFamily="49" charset="0"/>
                <a:cs typeface="Courier New" pitchFamily="49" charset="0"/>
              </a:rPr>
              <a:t>private </a:t>
            </a:r>
            <a:r>
              <a:rPr lang="en-US" sz="1000" b="1" dirty="0" err="1" smtClean="0">
                <a:latin typeface="Courier New" pitchFamily="49" charset="0"/>
                <a:cs typeface="Courier New" pitchFamily="49" charset="0"/>
              </a:rPr>
              <a:t>JLabel</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messageLabel</a:t>
            </a:r>
            <a:r>
              <a:rPr lang="en-US" sz="1000" b="1" dirty="0" smtClean="0">
                <a:latin typeface="Courier New" pitchFamily="49" charset="0"/>
                <a:cs typeface="Courier New" pitchFamily="49" charset="0"/>
              </a:rPr>
              <a:t>;</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Temperature1ConverterController() {</a:t>
            </a:r>
          </a:p>
          <a:p>
            <a:r>
              <a:rPr lang="en-US" sz="1000" dirty="0" smtClean="0">
                <a:latin typeface="Courier New" pitchFamily="49" charset="0"/>
                <a:cs typeface="Courier New" pitchFamily="49" charset="0"/>
              </a:rPr>
              <a:t>    super("Temperature Converter");</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setDefaultCloseOperation</a:t>
            </a:r>
            <a:r>
              <a:rPr lang="en-US" sz="1000" dirty="0" smtClean="0">
                <a:latin typeface="Courier New" pitchFamily="49" charset="0"/>
                <a:cs typeface="Courier New" pitchFamily="49" charset="0"/>
              </a:rPr>
              <a:t>(EXIT_ON_CLOSE);</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setLayout</a:t>
            </a:r>
            <a:r>
              <a:rPr lang="en-US" sz="1000" dirty="0" smtClean="0">
                <a:latin typeface="Courier New" pitchFamily="49" charset="0"/>
                <a:cs typeface="Courier New" pitchFamily="49" charset="0"/>
              </a:rPr>
              <a:t>(new </a:t>
            </a:r>
            <a:r>
              <a:rPr lang="en-US" sz="1000" dirty="0" err="1" smtClean="0">
                <a:latin typeface="Courier New" pitchFamily="49" charset="0"/>
                <a:cs typeface="Courier New" pitchFamily="49" charset="0"/>
              </a:rPr>
              <a:t>GridLayout</a:t>
            </a:r>
            <a:r>
              <a:rPr lang="en-US" sz="1000" dirty="0" smtClean="0">
                <a:latin typeface="Courier New" pitchFamily="49" charset="0"/>
                <a:cs typeface="Courier New" pitchFamily="49" charset="0"/>
              </a:rPr>
              <a:t>(</a:t>
            </a:r>
            <a:r>
              <a:rPr lang="en-US" sz="1000" b="1" dirty="0" smtClean="0">
                <a:latin typeface="Courier New" pitchFamily="49" charset="0"/>
                <a:cs typeface="Courier New" pitchFamily="49" charset="0"/>
              </a:rPr>
              <a:t>4</a:t>
            </a:r>
            <a:r>
              <a:rPr lang="en-US" sz="1000" dirty="0" smtClean="0">
                <a:latin typeface="Courier New" pitchFamily="49" charset="0"/>
                <a:cs typeface="Courier New" pitchFamily="49" charset="0"/>
              </a:rPr>
              <a:t>, 1));</a:t>
            </a:r>
          </a:p>
          <a:p>
            <a:r>
              <a:rPr lang="en-US" sz="1000" dirty="0" smtClean="0">
                <a:latin typeface="Courier New" pitchFamily="49" charset="0"/>
                <a:cs typeface="Courier New" pitchFamily="49" charset="0"/>
              </a:rPr>
              <a:t>    // </a:t>
            </a:r>
            <a:r>
              <a:rPr lang="en-US" sz="1000" i="1" dirty="0" smtClean="0">
                <a:latin typeface="Courier New" pitchFamily="49" charset="0"/>
                <a:cs typeface="Courier New" pitchFamily="49" charset="0"/>
              </a:rPr>
              <a:t>previous GUI objects copied here...</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messageLabel</a:t>
            </a:r>
            <a:r>
              <a:rPr lang="en-US" sz="1000" b="1" dirty="0" smtClean="0">
                <a:latin typeface="Courier New" pitchFamily="49" charset="0"/>
                <a:cs typeface="Courier New" pitchFamily="49" charset="0"/>
              </a:rPr>
              <a:t> = new </a:t>
            </a:r>
            <a:r>
              <a:rPr lang="en-US" sz="1000" b="1" dirty="0" err="1" smtClean="0">
                <a:latin typeface="Courier New" pitchFamily="49" charset="0"/>
                <a:cs typeface="Courier New" pitchFamily="49" charset="0"/>
              </a:rPr>
              <a:t>JLabel</a:t>
            </a:r>
            <a:r>
              <a:rPr lang="en-US" sz="1000" b="1" dirty="0" smtClean="0">
                <a:latin typeface="Courier New" pitchFamily="49" charset="0"/>
                <a:cs typeface="Courier New" pitchFamily="49" charset="0"/>
              </a:rPr>
              <a:t>("Please enter a temperature.");</a:t>
            </a:r>
          </a:p>
          <a:p>
            <a:r>
              <a:rPr lang="en-US" sz="1000" b="1" dirty="0" smtClean="0">
                <a:latin typeface="Courier New" pitchFamily="49" charset="0"/>
                <a:cs typeface="Courier New" pitchFamily="49" charset="0"/>
              </a:rPr>
              <a:t>    add(</a:t>
            </a:r>
            <a:r>
              <a:rPr lang="en-US" sz="1000" b="1" dirty="0" err="1" smtClean="0">
                <a:latin typeface="Courier New" pitchFamily="49" charset="0"/>
                <a:cs typeface="Courier New" pitchFamily="49" charset="0"/>
              </a:rPr>
              <a:t>messageLabel</a:t>
            </a:r>
            <a:r>
              <a:rPr lang="en-US" sz="1000" b="1"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 </a:t>
            </a:r>
            <a:r>
              <a:rPr lang="en-US" sz="1000" i="1" dirty="0" smtClean="0">
                <a:latin typeface="Courier New" pitchFamily="49" charset="0"/>
                <a:cs typeface="Courier New" pitchFamily="49" charset="0"/>
              </a:rPr>
              <a:t>Utility method copied here...</a:t>
            </a:r>
          </a:p>
          <a:p>
            <a:r>
              <a:rPr lang="en-US" sz="1000" dirty="0" smtClean="0">
                <a:latin typeface="Courier New" pitchFamily="49" charset="0"/>
                <a:cs typeface="Courier New" pitchFamily="49" charset="0"/>
              </a:rPr>
              <a:t>  @Override</a:t>
            </a: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actionPerformed</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ActionEvent</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ae</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String </a:t>
            </a:r>
            <a:r>
              <a:rPr lang="en-US" sz="1000" dirty="0" err="1" smtClean="0">
                <a:latin typeface="Courier New" pitchFamily="49" charset="0"/>
                <a:cs typeface="Courier New" pitchFamily="49" charset="0"/>
              </a:rPr>
              <a:t>actionEvent</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ae.getActionCommand</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Temperature1 temperature;</a:t>
            </a:r>
          </a:p>
          <a:p>
            <a:r>
              <a:rPr lang="en-US" sz="1000" dirty="0" smtClean="0">
                <a:latin typeface="Courier New" pitchFamily="49" charset="0"/>
                <a:cs typeface="Courier New" pitchFamily="49" charset="0"/>
              </a:rPr>
              <a:t>    double degrees;</a:t>
            </a:r>
          </a:p>
          <a:p>
            <a:r>
              <a:rPr lang="en-US" sz="1000" b="1" dirty="0" smtClean="0">
                <a:latin typeface="Courier New" pitchFamily="49" charset="0"/>
                <a:cs typeface="Courier New" pitchFamily="49" charset="0"/>
              </a:rPr>
              <a:t>    try {</a:t>
            </a:r>
          </a:p>
          <a:p>
            <a:r>
              <a:rPr lang="en-US" sz="1000" dirty="0" smtClean="0">
                <a:latin typeface="Courier New" pitchFamily="49" charset="0"/>
                <a:cs typeface="Courier New" pitchFamily="49" charset="0"/>
              </a:rPr>
              <a:t>      if (</a:t>
            </a:r>
            <a:r>
              <a:rPr lang="en-US" sz="1000" dirty="0" err="1" smtClean="0">
                <a:latin typeface="Courier New" pitchFamily="49" charset="0"/>
                <a:cs typeface="Courier New" pitchFamily="49" charset="0"/>
              </a:rPr>
              <a:t>actionEvent.equalsIgnoreCase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celsius</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degrees = </a:t>
            </a:r>
            <a:r>
              <a:rPr lang="en-US" sz="1000" dirty="0" err="1" smtClean="0">
                <a:latin typeface="Courier New" pitchFamily="49" charset="0"/>
                <a:cs typeface="Courier New" pitchFamily="49" charset="0"/>
              </a:rPr>
              <a:t>Double.parseDouble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celsiusField.getText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 else if (</a:t>
            </a:r>
            <a:r>
              <a:rPr lang="en-US" sz="1000" dirty="0" err="1" smtClean="0">
                <a:latin typeface="Courier New" pitchFamily="49" charset="0"/>
                <a:cs typeface="Courier New" pitchFamily="49" charset="0"/>
              </a:rPr>
              <a:t>actionEvent.equalsIgnoreCase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fahrenheit</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degrees = </a:t>
            </a:r>
            <a:r>
              <a:rPr lang="en-US" sz="1000" dirty="0" err="1" smtClean="0">
                <a:latin typeface="Courier New" pitchFamily="49" charset="0"/>
                <a:cs typeface="Courier New" pitchFamily="49" charset="0"/>
              </a:rPr>
              <a:t>Double.parseDouble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fahrenheitField.getText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 else {</a:t>
            </a:r>
          </a:p>
          <a:p>
            <a:r>
              <a:rPr lang="en-US" sz="1000" dirty="0" smtClean="0">
                <a:latin typeface="Courier New" pitchFamily="49" charset="0"/>
                <a:cs typeface="Courier New" pitchFamily="49" charset="0"/>
              </a:rPr>
              <a:t>        degrees = </a:t>
            </a:r>
            <a:r>
              <a:rPr lang="en-US" sz="1000" dirty="0" err="1" smtClean="0">
                <a:latin typeface="Courier New" pitchFamily="49" charset="0"/>
                <a:cs typeface="Courier New" pitchFamily="49" charset="0"/>
              </a:rPr>
              <a:t>Double.parseDouble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kelvinField.getText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temperature = new Temperature1(degrees, </a:t>
            </a:r>
            <a:r>
              <a:rPr lang="en-US" sz="1000" dirty="0" err="1" smtClean="0">
                <a:latin typeface="Courier New" pitchFamily="49" charset="0"/>
                <a:cs typeface="Courier New" pitchFamily="49" charset="0"/>
              </a:rPr>
              <a:t>ae.getActionCommand</a:t>
            </a:r>
            <a:r>
              <a:rPr lang="en-US" sz="1000" dirty="0" smtClean="0">
                <a:latin typeface="Courier New" pitchFamily="49" charset="0"/>
                <a:cs typeface="Courier New" pitchFamily="49" charset="0"/>
              </a:rPr>
              <a:t>());</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setFieldColor</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Color.WHITE</a:t>
            </a:r>
            <a:r>
              <a:rPr lang="en-US" sz="1000" b="1" dirty="0" smtClean="0">
                <a:latin typeface="Courier New" pitchFamily="49" charset="0"/>
                <a:cs typeface="Courier New" pitchFamily="49" charset="0"/>
              </a:rPr>
              <a:t>);</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setTextFields</a:t>
            </a:r>
            <a:r>
              <a:rPr lang="en-US" sz="1000" b="1" dirty="0" smtClean="0">
                <a:latin typeface="Courier New" pitchFamily="49" charset="0"/>
                <a:cs typeface="Courier New" pitchFamily="49" charset="0"/>
              </a:rPr>
              <a:t>(temperature);</a:t>
            </a:r>
          </a:p>
          <a:p>
            <a:r>
              <a:rPr lang="en-US" sz="1000"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messageLabel.setText</a:t>
            </a:r>
            <a:r>
              <a:rPr lang="en-US" sz="1000" b="1" dirty="0" smtClean="0">
                <a:latin typeface="Courier New" pitchFamily="49" charset="0"/>
                <a:cs typeface="Courier New" pitchFamily="49" charset="0"/>
              </a:rPr>
              <a:t>("success...");</a:t>
            </a:r>
          </a:p>
          <a:p>
            <a:r>
              <a:rPr lang="en-US" sz="1000" b="1" dirty="0" smtClean="0">
                <a:latin typeface="Courier New" pitchFamily="49" charset="0"/>
                <a:cs typeface="Courier New" pitchFamily="49" charset="0"/>
              </a:rPr>
              <a:t>    } catch (</a:t>
            </a:r>
            <a:r>
              <a:rPr lang="en-US" sz="1000" b="1" dirty="0" err="1" smtClean="0">
                <a:latin typeface="Courier New" pitchFamily="49" charset="0"/>
                <a:cs typeface="Courier New" pitchFamily="49" charset="0"/>
              </a:rPr>
              <a:t>NumberFormatException</a:t>
            </a:r>
            <a:r>
              <a:rPr lang="en-US" sz="1000" b="1" dirty="0" smtClean="0">
                <a:latin typeface="Courier New" pitchFamily="49" charset="0"/>
                <a:cs typeface="Courier New" pitchFamily="49" charset="0"/>
              </a:rPr>
              <a:t> e) {</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setFieldColor</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Color.CYAN</a:t>
            </a:r>
            <a:r>
              <a:rPr lang="en-US" sz="1000" b="1" dirty="0" smtClean="0">
                <a:latin typeface="Courier New" pitchFamily="49" charset="0"/>
                <a:cs typeface="Courier New" pitchFamily="49" charset="0"/>
              </a:rPr>
              <a:t>);</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messageLabel.setText</a:t>
            </a:r>
            <a:r>
              <a:rPr lang="en-US" sz="1000" b="1" dirty="0" smtClean="0">
                <a:latin typeface="Courier New" pitchFamily="49" charset="0"/>
                <a:cs typeface="Courier New" pitchFamily="49" charset="0"/>
              </a:rPr>
              <a:t>("Illegal format: " + </a:t>
            </a:r>
            <a:r>
              <a:rPr lang="en-US" sz="1000" b="1" dirty="0" err="1" smtClean="0">
                <a:latin typeface="Courier New" pitchFamily="49" charset="0"/>
                <a:cs typeface="Courier New" pitchFamily="49" charset="0"/>
              </a:rPr>
              <a:t>e.getMessage</a:t>
            </a:r>
            <a:r>
              <a:rPr lang="en-US" sz="1000" b="1" dirty="0" smtClean="0">
                <a:latin typeface="Courier New" pitchFamily="49" charset="0"/>
                <a:cs typeface="Courier New" pitchFamily="49" charset="0"/>
              </a:rPr>
              <a:t>());</a:t>
            </a:r>
          </a:p>
          <a:p>
            <a:r>
              <a:rPr lang="en-US" sz="1000" b="1" dirty="0" smtClean="0">
                <a:latin typeface="Courier New" pitchFamily="49" charset="0"/>
                <a:cs typeface="Courier New" pitchFamily="49" charset="0"/>
              </a:rPr>
              <a:t>    } catch (Exception e) {</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setFieldColor</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Color.YELLOW</a:t>
            </a:r>
            <a:r>
              <a:rPr lang="en-US" sz="1000" b="1" dirty="0" smtClean="0">
                <a:latin typeface="Courier New" pitchFamily="49" charset="0"/>
                <a:cs typeface="Courier New" pitchFamily="49" charset="0"/>
              </a:rPr>
              <a:t>);</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messageLabel.setText</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e.getMessage</a:t>
            </a:r>
            <a:r>
              <a:rPr lang="en-US" sz="1000" b="1" dirty="0" smtClean="0">
                <a:latin typeface="Courier New" pitchFamily="49" charset="0"/>
                <a:cs typeface="Courier New" pitchFamily="49" charset="0"/>
              </a:rPr>
              <a:t>());</a:t>
            </a:r>
          </a:p>
          <a:p>
            <a:r>
              <a:rPr lang="en-US" sz="1000" b="1"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000" b="1" dirty="0" smtClean="0">
                <a:latin typeface="Courier New" pitchFamily="49" charset="0"/>
                <a:cs typeface="Courier New" pitchFamily="49" charset="0"/>
              </a:rPr>
              <a:t>  private void </a:t>
            </a:r>
            <a:r>
              <a:rPr lang="en-US" sz="1000" b="1" dirty="0" err="1" smtClean="0">
                <a:latin typeface="Courier New" pitchFamily="49" charset="0"/>
                <a:cs typeface="Courier New" pitchFamily="49" charset="0"/>
              </a:rPr>
              <a:t>setFieldColor</a:t>
            </a:r>
            <a:r>
              <a:rPr lang="en-US" sz="1000" b="1" dirty="0" smtClean="0">
                <a:latin typeface="Courier New" pitchFamily="49" charset="0"/>
                <a:cs typeface="Courier New" pitchFamily="49" charset="0"/>
              </a:rPr>
              <a:t>(Color </a:t>
            </a:r>
            <a:r>
              <a:rPr lang="en-US" sz="1000" b="1" dirty="0" err="1" smtClean="0">
                <a:latin typeface="Courier New" pitchFamily="49" charset="0"/>
                <a:cs typeface="Courier New" pitchFamily="49" charset="0"/>
              </a:rPr>
              <a:t>color</a:t>
            </a:r>
            <a:r>
              <a:rPr lang="en-US" sz="1000" b="1" dirty="0" smtClean="0">
                <a:latin typeface="Courier New" pitchFamily="49" charset="0"/>
                <a:cs typeface="Courier New" pitchFamily="49" charset="0"/>
              </a:rPr>
              <a:t>) {</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celsiusField.setBackground</a:t>
            </a:r>
            <a:r>
              <a:rPr lang="en-US" sz="1000" b="1" dirty="0" smtClean="0">
                <a:latin typeface="Courier New" pitchFamily="49" charset="0"/>
                <a:cs typeface="Courier New" pitchFamily="49" charset="0"/>
              </a:rPr>
              <a:t>(color);</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fahrenheitField.setBackground</a:t>
            </a:r>
            <a:r>
              <a:rPr lang="en-US" sz="1000" b="1" dirty="0" smtClean="0">
                <a:latin typeface="Courier New" pitchFamily="49" charset="0"/>
                <a:cs typeface="Courier New" pitchFamily="49" charset="0"/>
              </a:rPr>
              <a:t>(color);</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kelvinField.setBackground</a:t>
            </a:r>
            <a:r>
              <a:rPr lang="en-US" sz="1000" b="1" dirty="0" smtClean="0">
                <a:latin typeface="Courier New" pitchFamily="49" charset="0"/>
                <a:cs typeface="Courier New" pitchFamily="49" charset="0"/>
              </a:rPr>
              <a:t>(color);</a:t>
            </a:r>
          </a:p>
          <a:p>
            <a:r>
              <a:rPr lang="en-US" sz="1000" b="1" dirty="0" smtClean="0">
                <a:latin typeface="Courier New" pitchFamily="49" charset="0"/>
                <a:cs typeface="Courier New" pitchFamily="49" charset="0"/>
              </a:rPr>
              <a:t>  }</a:t>
            </a:r>
          </a:p>
          <a:p>
            <a:endParaRPr lang="en-US" sz="500" b="1" dirty="0" smtClean="0">
              <a:latin typeface="Courier New" pitchFamily="49" charset="0"/>
              <a:cs typeface="Courier New" pitchFamily="49" charset="0"/>
            </a:endParaRPr>
          </a:p>
          <a:p>
            <a:r>
              <a:rPr lang="en-US" sz="1000" b="1" dirty="0" smtClean="0">
                <a:latin typeface="Courier New" pitchFamily="49" charset="0"/>
                <a:cs typeface="Courier New" pitchFamily="49" charset="0"/>
              </a:rPr>
              <a:t>  private void </a:t>
            </a:r>
            <a:r>
              <a:rPr lang="en-US" sz="1000" b="1" dirty="0" err="1" smtClean="0">
                <a:latin typeface="Courier New" pitchFamily="49" charset="0"/>
                <a:cs typeface="Courier New" pitchFamily="49" charset="0"/>
              </a:rPr>
              <a:t>setTextFields</a:t>
            </a:r>
            <a:r>
              <a:rPr lang="en-US" sz="1000" b="1" dirty="0" smtClean="0">
                <a:latin typeface="Courier New" pitchFamily="49" charset="0"/>
                <a:cs typeface="Courier New" pitchFamily="49" charset="0"/>
              </a:rPr>
              <a:t>(Temperature1 temperature) throws Exception {</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temperature.setScale</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celsius</a:t>
            </a:r>
            <a:r>
              <a:rPr lang="en-US" sz="1000" b="1" dirty="0" smtClean="0">
                <a:latin typeface="Courier New" pitchFamily="49" charset="0"/>
                <a:cs typeface="Courier New" pitchFamily="49" charset="0"/>
              </a:rPr>
              <a:t>");</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celsiusField.setText</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doubleToString</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temperature.getDegrees</a:t>
            </a:r>
            <a:r>
              <a:rPr lang="en-US" sz="1000" b="1" dirty="0" smtClean="0">
                <a:latin typeface="Courier New" pitchFamily="49" charset="0"/>
                <a:cs typeface="Courier New" pitchFamily="49" charset="0"/>
              </a:rPr>
              <a:t>()));</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temperature.setScale</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fahrenheit</a:t>
            </a:r>
            <a:r>
              <a:rPr lang="en-US" sz="1000" b="1" dirty="0" smtClean="0">
                <a:latin typeface="Courier New" pitchFamily="49" charset="0"/>
                <a:cs typeface="Courier New" pitchFamily="49" charset="0"/>
              </a:rPr>
              <a:t>");</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fahrenheitField.setText</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doubleToString</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temperature.getDegrees</a:t>
            </a:r>
            <a:r>
              <a:rPr lang="en-US" sz="1000" b="1" dirty="0" smtClean="0">
                <a:latin typeface="Courier New" pitchFamily="49" charset="0"/>
                <a:cs typeface="Courier New" pitchFamily="49" charset="0"/>
              </a:rPr>
              <a:t>()));</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temperature.setScale</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kelvin</a:t>
            </a:r>
            <a:r>
              <a:rPr lang="en-US" sz="1000" b="1" dirty="0" smtClean="0">
                <a:latin typeface="Courier New" pitchFamily="49" charset="0"/>
                <a:cs typeface="Courier New" pitchFamily="49" charset="0"/>
              </a:rPr>
              <a:t>");</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kelvinField.setText</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doubleToString</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temperature.getDegrees</a:t>
            </a:r>
            <a:r>
              <a:rPr lang="en-US" sz="1000" b="1" dirty="0" smtClean="0">
                <a:latin typeface="Courier New" pitchFamily="49" charset="0"/>
                <a:cs typeface="Courier New" pitchFamily="49" charset="0"/>
              </a:rPr>
              <a:t>()));</a:t>
            </a:r>
          </a:p>
          <a:p>
            <a:r>
              <a:rPr lang="en-US" sz="1000" b="1"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000" b="1" dirty="0" smtClean="0">
                <a:latin typeface="Courier New" pitchFamily="49" charset="0"/>
                <a:cs typeface="Courier New" pitchFamily="49" charset="0"/>
              </a:rPr>
              <a:t>  private String </a:t>
            </a:r>
            <a:r>
              <a:rPr lang="en-US" sz="1000" b="1" dirty="0" err="1" smtClean="0">
                <a:latin typeface="Courier New" pitchFamily="49" charset="0"/>
                <a:cs typeface="Courier New" pitchFamily="49" charset="0"/>
              </a:rPr>
              <a:t>doubleToString</a:t>
            </a:r>
            <a:r>
              <a:rPr lang="en-US" sz="1000" b="1" dirty="0" smtClean="0">
                <a:latin typeface="Courier New" pitchFamily="49" charset="0"/>
                <a:cs typeface="Courier New" pitchFamily="49" charset="0"/>
              </a:rPr>
              <a:t>(double value) {</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DecimalFormat</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doubleFormat</a:t>
            </a:r>
            <a:r>
              <a:rPr lang="en-US" sz="1000" b="1" dirty="0" smtClean="0">
                <a:latin typeface="Courier New" pitchFamily="49" charset="0"/>
                <a:cs typeface="Courier New" pitchFamily="49" charset="0"/>
              </a:rPr>
              <a:t> = new </a:t>
            </a:r>
            <a:r>
              <a:rPr lang="en-US" sz="1000" b="1" dirty="0" err="1" smtClean="0">
                <a:latin typeface="Courier New" pitchFamily="49" charset="0"/>
                <a:cs typeface="Courier New" pitchFamily="49" charset="0"/>
              </a:rPr>
              <a:t>DecimalFormat</a:t>
            </a:r>
            <a:r>
              <a:rPr lang="en-US" sz="1000" b="1" dirty="0" smtClean="0">
                <a:latin typeface="Courier New" pitchFamily="49" charset="0"/>
                <a:cs typeface="Courier New" pitchFamily="49" charset="0"/>
              </a:rPr>
              <a:t>("#.##");</a:t>
            </a:r>
          </a:p>
          <a:p>
            <a:r>
              <a:rPr lang="en-US" sz="1000" b="1" dirty="0" smtClean="0">
                <a:latin typeface="Courier New" pitchFamily="49" charset="0"/>
                <a:cs typeface="Courier New" pitchFamily="49" charset="0"/>
              </a:rPr>
              <a:t>    return </a:t>
            </a:r>
            <a:r>
              <a:rPr lang="en-US" sz="1000" b="1" dirty="0" err="1" smtClean="0">
                <a:latin typeface="Courier New" pitchFamily="49" charset="0"/>
                <a:cs typeface="Courier New" pitchFamily="49" charset="0"/>
              </a:rPr>
              <a:t>doubleFormat.format</a:t>
            </a:r>
            <a:r>
              <a:rPr lang="en-US" sz="1000" b="1" dirty="0" smtClean="0">
                <a:latin typeface="Courier New" pitchFamily="49" charset="0"/>
                <a:cs typeface="Courier New" pitchFamily="49" charset="0"/>
              </a:rPr>
              <a:t>(value);</a:t>
            </a:r>
          </a:p>
          <a:p>
            <a:r>
              <a:rPr lang="en-US" sz="1000" b="1" dirty="0" smtClean="0">
                <a:latin typeface="Courier New" pitchFamily="49" charset="0"/>
                <a:cs typeface="Courier New" pitchFamily="49" charset="0"/>
              </a:rPr>
              <a:t>  }</a:t>
            </a:r>
            <a:endParaRPr lang="en-US" sz="500" b="1" dirty="0" smtClean="0">
              <a:latin typeface="Courier New" pitchFamily="49" charset="0"/>
              <a:cs typeface="Courier New" pitchFamily="49" charset="0"/>
            </a:endParaRPr>
          </a:p>
          <a:p>
            <a:r>
              <a:rPr lang="en-US" sz="1000" dirty="0" smtClean="0">
                <a:latin typeface="Courier New" pitchFamily="49" charset="0"/>
                <a:cs typeface="Courier New" pitchFamily="49" charset="0"/>
              </a:rPr>
              <a:t>  // </a:t>
            </a:r>
            <a:r>
              <a:rPr lang="en-US" sz="1000" i="1" dirty="0" smtClean="0">
                <a:latin typeface="Courier New" pitchFamily="49" charset="0"/>
                <a:cs typeface="Courier New" pitchFamily="49" charset="0"/>
              </a:rPr>
              <a:t>main method copied here...</a:t>
            </a:r>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a:t>
            </a:r>
            <a:endParaRPr lang="en-US" sz="1000" i="1" dirty="0" smtClean="0">
              <a:latin typeface="Courier New" pitchFamily="49" charset="0"/>
              <a:cs typeface="Courier New" pitchFamily="49" charset="0"/>
            </a:endParaRPr>
          </a:p>
        </p:txBody>
      </p:sp>
      <p:pic>
        <p:nvPicPr>
          <p:cNvPr id="4" name="Picture 4"/>
          <p:cNvPicPr>
            <a:picLocks noChangeAspect="1" noChangeArrowheads="1"/>
          </p:cNvPicPr>
          <p:nvPr/>
        </p:nvPicPr>
        <p:blipFill>
          <a:blip r:embed="rId3" cstate="print"/>
          <a:srcRect/>
          <a:stretch>
            <a:fillRect/>
          </a:stretch>
        </p:blipFill>
        <p:spPr bwMode="auto">
          <a:xfrm rot="16200000">
            <a:off x="1503123" y="478076"/>
            <a:ext cx="1870553" cy="1219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17</a:t>
            </a:fld>
            <a:endParaRPr lang="en-US"/>
          </a:p>
        </p:txBody>
      </p:sp>
      <p:sp>
        <p:nvSpPr>
          <p:cNvPr id="8" name="Rectangle 7"/>
          <p:cNvSpPr/>
          <p:nvPr/>
        </p:nvSpPr>
        <p:spPr>
          <a:xfrm rot="16200000">
            <a:off x="1155353" y="-1054463"/>
            <a:ext cx="6757095" cy="8915399"/>
          </a:xfrm>
          <a:prstGeom prst="rect">
            <a:avLst/>
          </a:prstGeom>
        </p:spPr>
        <p:txBody>
          <a:bodyPr wrap="square">
            <a:spAutoFit/>
          </a:bodyPr>
          <a:lstStyle/>
          <a:p>
            <a:r>
              <a:rPr lang="en-US" sz="1200" dirty="0" smtClean="0">
                <a:latin typeface="Courier New" pitchFamily="49" charset="0"/>
                <a:cs typeface="Courier New" pitchFamily="49" charset="0"/>
              </a:rPr>
              <a:t>public class Temperature1 {</a:t>
            </a:r>
          </a:p>
          <a:p>
            <a:endParaRPr lang="en-US" sz="500"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 private final static double ABSOLUTE_ZERO_CELSIUS = -273.15,</a:t>
            </a:r>
          </a:p>
          <a:p>
            <a:r>
              <a:rPr lang="en-US" sz="1200" b="1" dirty="0" smtClean="0">
                <a:latin typeface="Courier New" pitchFamily="49" charset="0"/>
                <a:cs typeface="Courier New" pitchFamily="49" charset="0"/>
              </a:rPr>
              <a:t>                             ABSOLUTE_ZERO_FAHRENHEIT = -459.67, </a:t>
            </a:r>
          </a:p>
          <a:p>
            <a:r>
              <a:rPr lang="en-US" sz="1200" b="1" dirty="0" smtClean="0">
                <a:latin typeface="Courier New" pitchFamily="49" charset="0"/>
                <a:cs typeface="Courier New" pitchFamily="49" charset="0"/>
              </a:rPr>
              <a:t>                             ABSOLUTE_ZERO_KELVIN = 0.0;</a:t>
            </a:r>
          </a:p>
          <a:p>
            <a:r>
              <a:rPr lang="en-US" sz="1200" dirty="0" smtClean="0">
                <a:latin typeface="Courier New" pitchFamily="49" charset="0"/>
                <a:cs typeface="Courier New" pitchFamily="49" charset="0"/>
              </a:rPr>
              <a:t>  private double </a:t>
            </a:r>
            <a:r>
              <a:rPr lang="en-US" sz="1200" dirty="0" err="1" smtClean="0">
                <a:latin typeface="Courier New" pitchFamily="49" charset="0"/>
                <a:cs typeface="Courier New" pitchFamily="49" charset="0"/>
              </a:rPr>
              <a:t>myDegrees</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private String </a:t>
            </a:r>
            <a:r>
              <a:rPr lang="en-US" sz="1200" dirty="0" err="1" smtClean="0">
                <a:latin typeface="Courier New" pitchFamily="49" charset="0"/>
                <a:cs typeface="Courier New" pitchFamily="49" charset="0"/>
              </a:rPr>
              <a:t>myScale</a:t>
            </a:r>
            <a:r>
              <a:rPr lang="en-US" sz="1200" dirty="0" smtClean="0">
                <a:latin typeface="Courier New" pitchFamily="49" charset="0"/>
                <a:cs typeface="Courier New" pitchFamily="49" charset="0"/>
              </a:rPr>
              <a:t>;</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Temperature1()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myDegrees</a:t>
            </a:r>
            <a:r>
              <a:rPr lang="en-US" sz="1200" dirty="0" smtClean="0">
                <a:latin typeface="Courier New" pitchFamily="49" charset="0"/>
                <a:cs typeface="Courier New" pitchFamily="49" charset="0"/>
              </a:rPr>
              <a:t> = 0.0;</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myScale</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celsius</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Temperature1(double degrees, String scale) </a:t>
            </a:r>
            <a:r>
              <a:rPr lang="en-US" sz="1200" b="1" dirty="0" smtClean="0">
                <a:latin typeface="Courier New" pitchFamily="49" charset="0"/>
                <a:cs typeface="Courier New" pitchFamily="49" charset="0"/>
              </a:rPr>
              <a:t>throws Exception </a:t>
            </a:r>
            <a:r>
              <a:rPr lang="en-US" sz="1200" dirty="0" smtClean="0">
                <a:latin typeface="Courier New" pitchFamily="49" charset="0"/>
                <a:cs typeface="Courier New" pitchFamily="49" charset="0"/>
              </a:rPr>
              <a:t>{</a:t>
            </a:r>
          </a:p>
          <a:p>
            <a:r>
              <a:rPr lang="en-US" sz="1200" b="1" dirty="0" smtClean="0">
                <a:latin typeface="Courier New" pitchFamily="49" charset="0"/>
                <a:cs typeface="Courier New" pitchFamily="49" charset="0"/>
              </a:rPr>
              <a:t>    if (</a:t>
            </a:r>
            <a:r>
              <a:rPr lang="en-US" sz="1200" b="1" dirty="0" err="1" smtClean="0">
                <a:latin typeface="Courier New" pitchFamily="49" charset="0"/>
                <a:cs typeface="Courier New" pitchFamily="49" charset="0"/>
              </a:rPr>
              <a:t>isValid</a:t>
            </a:r>
            <a:r>
              <a:rPr lang="en-US" sz="1200" b="1" dirty="0" smtClean="0">
                <a:latin typeface="Courier New" pitchFamily="49" charset="0"/>
                <a:cs typeface="Courier New" pitchFamily="49" charset="0"/>
              </a:rPr>
              <a:t>(degrees, scale))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myDegrees</a:t>
            </a:r>
            <a:r>
              <a:rPr lang="en-US" sz="1200" dirty="0" smtClean="0">
                <a:latin typeface="Courier New" pitchFamily="49" charset="0"/>
                <a:cs typeface="Courier New" pitchFamily="49" charset="0"/>
              </a:rPr>
              <a:t> = degrees;</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myScale</a:t>
            </a:r>
            <a:r>
              <a:rPr lang="en-US" sz="1200" dirty="0" smtClean="0">
                <a:latin typeface="Courier New" pitchFamily="49" charset="0"/>
                <a:cs typeface="Courier New" pitchFamily="49" charset="0"/>
              </a:rPr>
              <a:t> = </a:t>
            </a:r>
            <a:r>
              <a:rPr lang="en-US" sz="1200" b="1" dirty="0" err="1" smtClean="0">
                <a:latin typeface="Courier New" pitchFamily="49" charset="0"/>
                <a:cs typeface="Courier New" pitchFamily="49" charset="0"/>
              </a:rPr>
              <a:t>scale.toLowerCase</a:t>
            </a:r>
            <a:r>
              <a:rPr lang="en-US" sz="1200" b="1" dirty="0" smtClean="0">
                <a:latin typeface="Courier New" pitchFamily="49" charset="0"/>
                <a:cs typeface="Courier New" pitchFamily="49" charset="0"/>
              </a:rPr>
              <a:t>();</a:t>
            </a:r>
          </a:p>
          <a:p>
            <a:r>
              <a:rPr lang="en-US" sz="1200" b="1" dirty="0" smtClean="0">
                <a:latin typeface="Courier New" pitchFamily="49" charset="0"/>
                <a:cs typeface="Courier New" pitchFamily="49" charset="0"/>
              </a:rPr>
              <a:t>    } else {</a:t>
            </a:r>
          </a:p>
          <a:p>
            <a:r>
              <a:rPr lang="en-US" sz="1200" b="1" dirty="0" smtClean="0">
                <a:latin typeface="Courier New" pitchFamily="49" charset="0"/>
                <a:cs typeface="Courier New" pitchFamily="49" charset="0"/>
              </a:rPr>
              <a:t>      throw new Exception("Invalid temperature: " + degrees + " " </a:t>
            </a:r>
          </a:p>
          <a:p>
            <a:r>
              <a:rPr lang="en-US" sz="1200" b="1" dirty="0" smtClean="0">
                <a:latin typeface="Courier New" pitchFamily="49" charset="0"/>
                <a:cs typeface="Courier New" pitchFamily="49" charset="0"/>
              </a:rPr>
              <a:t>                          + scale);</a:t>
            </a:r>
          </a:p>
          <a:p>
            <a:r>
              <a:rPr lang="en-US" sz="1200" b="1"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  private static </a:t>
            </a:r>
            <a:r>
              <a:rPr lang="en-US" sz="1200" b="1" dirty="0" err="1" smtClean="0">
                <a:latin typeface="Courier New" pitchFamily="49" charset="0"/>
                <a:cs typeface="Courier New" pitchFamily="49" charset="0"/>
              </a:rPr>
              <a:t>boolean</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isValid</a:t>
            </a:r>
            <a:r>
              <a:rPr lang="en-US" sz="1200" b="1" dirty="0" smtClean="0">
                <a:latin typeface="Courier New" pitchFamily="49" charset="0"/>
                <a:cs typeface="Courier New" pitchFamily="49" charset="0"/>
              </a:rPr>
              <a:t>(double degrees, String scale) {</a:t>
            </a:r>
          </a:p>
          <a:p>
            <a:r>
              <a:rPr lang="en-US" sz="1200" b="1" dirty="0" smtClean="0">
                <a:latin typeface="Courier New" pitchFamily="49" charset="0"/>
                <a:cs typeface="Courier New" pitchFamily="49" charset="0"/>
              </a:rPr>
              <a:t>    if (</a:t>
            </a:r>
            <a:r>
              <a:rPr lang="en-US" sz="1200" b="1" dirty="0" err="1" smtClean="0">
                <a:latin typeface="Courier New" pitchFamily="49" charset="0"/>
                <a:cs typeface="Courier New" pitchFamily="49" charset="0"/>
              </a:rPr>
              <a:t>scale.equalsIgnoreCase</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celsius</a:t>
            </a:r>
            <a:r>
              <a:rPr lang="en-US" sz="1200" b="1" dirty="0" smtClean="0">
                <a:latin typeface="Courier New" pitchFamily="49" charset="0"/>
                <a:cs typeface="Courier New" pitchFamily="49" charset="0"/>
              </a:rPr>
              <a:t>")) {</a:t>
            </a:r>
          </a:p>
          <a:p>
            <a:r>
              <a:rPr lang="en-US" sz="1200" b="1" dirty="0" smtClean="0">
                <a:latin typeface="Courier New" pitchFamily="49" charset="0"/>
                <a:cs typeface="Courier New" pitchFamily="49" charset="0"/>
              </a:rPr>
              <a:t>      return degrees &gt;= ABSOLUTE_ZERO_CELSIUS;</a:t>
            </a:r>
          </a:p>
          <a:p>
            <a:r>
              <a:rPr lang="en-US" sz="1200" b="1" dirty="0" smtClean="0">
                <a:latin typeface="Courier New" pitchFamily="49" charset="0"/>
                <a:cs typeface="Courier New" pitchFamily="49" charset="0"/>
              </a:rPr>
              <a:t>    } else if (</a:t>
            </a:r>
            <a:r>
              <a:rPr lang="en-US" sz="1200" b="1" dirty="0" err="1" smtClean="0">
                <a:latin typeface="Courier New" pitchFamily="49" charset="0"/>
                <a:cs typeface="Courier New" pitchFamily="49" charset="0"/>
              </a:rPr>
              <a:t>scale.equalsIgnoreCase</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fahrenheit</a:t>
            </a:r>
            <a:r>
              <a:rPr lang="en-US" sz="1200" b="1" dirty="0" smtClean="0">
                <a:latin typeface="Courier New" pitchFamily="49" charset="0"/>
                <a:cs typeface="Courier New" pitchFamily="49" charset="0"/>
              </a:rPr>
              <a:t>")) {</a:t>
            </a:r>
          </a:p>
          <a:p>
            <a:r>
              <a:rPr lang="en-US" sz="1200" b="1" dirty="0" smtClean="0">
                <a:latin typeface="Courier New" pitchFamily="49" charset="0"/>
                <a:cs typeface="Courier New" pitchFamily="49" charset="0"/>
              </a:rPr>
              <a:t>      return degrees &gt;= ABSOLUTE_ZERO_FAHRENHEIT;</a:t>
            </a:r>
          </a:p>
          <a:p>
            <a:r>
              <a:rPr lang="en-US" sz="1200" b="1" dirty="0" smtClean="0">
                <a:latin typeface="Courier New" pitchFamily="49" charset="0"/>
                <a:cs typeface="Courier New" pitchFamily="49" charset="0"/>
              </a:rPr>
              <a:t>    } else if (</a:t>
            </a:r>
            <a:r>
              <a:rPr lang="en-US" sz="1200" b="1" dirty="0" err="1" smtClean="0">
                <a:latin typeface="Courier New" pitchFamily="49" charset="0"/>
                <a:cs typeface="Courier New" pitchFamily="49" charset="0"/>
              </a:rPr>
              <a:t>scale.equalsIgnoreCase</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kelvin</a:t>
            </a:r>
            <a:r>
              <a:rPr lang="en-US" sz="1200" b="1" dirty="0" smtClean="0">
                <a:latin typeface="Courier New" pitchFamily="49" charset="0"/>
                <a:cs typeface="Courier New" pitchFamily="49" charset="0"/>
              </a:rPr>
              <a:t>")) {</a:t>
            </a:r>
          </a:p>
          <a:p>
            <a:r>
              <a:rPr lang="en-US" sz="1200" b="1" dirty="0" smtClean="0">
                <a:latin typeface="Courier New" pitchFamily="49" charset="0"/>
                <a:cs typeface="Courier New" pitchFamily="49" charset="0"/>
              </a:rPr>
              <a:t>      return degrees &gt;= ABSOLUTE_ZERO_KELVIN;</a:t>
            </a:r>
          </a:p>
          <a:p>
            <a:r>
              <a:rPr lang="en-US" sz="1200" b="1" dirty="0" smtClean="0">
                <a:latin typeface="Courier New" pitchFamily="49" charset="0"/>
                <a:cs typeface="Courier New" pitchFamily="49" charset="0"/>
              </a:rPr>
              <a:t>    } else {</a:t>
            </a:r>
          </a:p>
          <a:p>
            <a:r>
              <a:rPr lang="en-US" sz="1200" b="1" dirty="0" smtClean="0">
                <a:latin typeface="Courier New" pitchFamily="49" charset="0"/>
                <a:cs typeface="Courier New" pitchFamily="49" charset="0"/>
              </a:rPr>
              <a:t>      return false;</a:t>
            </a:r>
          </a:p>
          <a:p>
            <a:r>
              <a:rPr lang="en-US" sz="1200" b="1" dirty="0" smtClean="0">
                <a:latin typeface="Courier New" pitchFamily="49" charset="0"/>
                <a:cs typeface="Courier New" pitchFamily="49" charset="0"/>
              </a:rPr>
              <a:t>    }</a:t>
            </a:r>
          </a:p>
          <a:p>
            <a:r>
              <a:rPr lang="en-US" sz="1200" b="1"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accessor</a:t>
            </a:r>
            <a:r>
              <a:rPr lang="en-US" sz="1200" dirty="0" smtClean="0">
                <a:latin typeface="Courier New" pitchFamily="49" charset="0"/>
                <a:cs typeface="Courier New" pitchFamily="49" charset="0"/>
              </a:rPr>
              <a:t> methods here...</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void </a:t>
            </a:r>
            <a:r>
              <a:rPr lang="en-US" sz="1200" dirty="0" err="1" smtClean="0">
                <a:latin typeface="Courier New" pitchFamily="49" charset="0"/>
                <a:cs typeface="Courier New" pitchFamily="49" charset="0"/>
              </a:rPr>
              <a:t>setScale</a:t>
            </a:r>
            <a:r>
              <a:rPr lang="en-US" sz="1200" dirty="0" smtClean="0">
                <a:latin typeface="Courier New" pitchFamily="49" charset="0"/>
                <a:cs typeface="Courier New" pitchFamily="49" charset="0"/>
              </a:rPr>
              <a:t>(String scale) </a:t>
            </a:r>
            <a:r>
              <a:rPr lang="en-US" sz="1200" b="1" dirty="0" smtClean="0">
                <a:latin typeface="Courier New" pitchFamily="49" charset="0"/>
                <a:cs typeface="Courier New" pitchFamily="49" charset="0"/>
              </a:rPr>
              <a:t>throws Exception </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if (</a:t>
            </a:r>
            <a:r>
              <a:rPr lang="en-US" sz="1200" dirty="0" err="1" smtClean="0">
                <a:latin typeface="Courier New" pitchFamily="49" charset="0"/>
                <a:cs typeface="Courier New" pitchFamily="49" charset="0"/>
              </a:rPr>
              <a:t>scale.</a:t>
            </a:r>
            <a:r>
              <a:rPr lang="en-US" sz="1200" b="1" dirty="0" err="1" smtClean="0">
                <a:latin typeface="Courier New" pitchFamily="49" charset="0"/>
                <a:cs typeface="Courier New" pitchFamily="49" charset="0"/>
              </a:rPr>
              <a:t>equalsIgnoreCase</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celsius</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convertToCelsius</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 else if (</a:t>
            </a:r>
            <a:r>
              <a:rPr lang="en-US" sz="1200" dirty="0" err="1" smtClean="0">
                <a:latin typeface="Courier New" pitchFamily="49" charset="0"/>
                <a:cs typeface="Courier New" pitchFamily="49" charset="0"/>
              </a:rPr>
              <a:t>scale.</a:t>
            </a:r>
            <a:r>
              <a:rPr lang="en-US" sz="1200" b="1" dirty="0" err="1" smtClean="0">
                <a:latin typeface="Courier New" pitchFamily="49" charset="0"/>
                <a:cs typeface="Courier New" pitchFamily="49" charset="0"/>
              </a:rPr>
              <a:t>equalsIgnoreCase</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fahrenheit</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convertToFahrenheit</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 else if (</a:t>
            </a:r>
            <a:r>
              <a:rPr lang="en-US" sz="1200" dirty="0" err="1" smtClean="0">
                <a:latin typeface="Courier New" pitchFamily="49" charset="0"/>
                <a:cs typeface="Courier New" pitchFamily="49" charset="0"/>
              </a:rPr>
              <a:t>scale.</a:t>
            </a:r>
            <a:r>
              <a:rPr lang="en-US" sz="1200" b="1" dirty="0" err="1" smtClean="0">
                <a:latin typeface="Courier New" pitchFamily="49" charset="0"/>
                <a:cs typeface="Courier New" pitchFamily="49" charset="0"/>
              </a:rPr>
              <a:t>equalsIgnoreCase</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kelvin</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convertToKelvin</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r>
              <a:rPr lang="en-US" sz="1200" b="1" dirty="0" smtClean="0">
                <a:latin typeface="Courier New" pitchFamily="49" charset="0"/>
                <a:cs typeface="Courier New" pitchFamily="49" charset="0"/>
              </a:rPr>
              <a:t> else {</a:t>
            </a:r>
          </a:p>
          <a:p>
            <a:r>
              <a:rPr lang="en-US" sz="1200" b="1" dirty="0" smtClean="0">
                <a:latin typeface="Courier New" pitchFamily="49" charset="0"/>
                <a:cs typeface="Courier New" pitchFamily="49" charset="0"/>
              </a:rPr>
              <a:t>      throw new Exception("Invalid scale: " + scale);</a:t>
            </a:r>
          </a:p>
          <a:p>
            <a:r>
              <a:rPr lang="en-US" sz="1200" b="1"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 three conversion methods copied here...</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p:txBody>
          <a:bodyPr/>
          <a:lstStyle/>
          <a:p>
            <a:fld id="{8A4029CF-59B6-446E-8F02-79F1E43130DB}" type="slidenum">
              <a:rPr lang="en-US" smtClean="0"/>
              <a:pPr/>
              <a:t>18</a:t>
            </a:fld>
            <a:endParaRPr lang="en-US" smtClean="0"/>
          </a:p>
        </p:txBody>
      </p:sp>
      <p:sp>
        <p:nvSpPr>
          <p:cNvPr id="56323" name="Rectangle 2"/>
          <p:cNvSpPr>
            <a:spLocks noGrp="1" noChangeArrowheads="1"/>
          </p:cNvSpPr>
          <p:nvPr>
            <p:ph type="title"/>
          </p:nvPr>
        </p:nvSpPr>
        <p:spPr/>
        <p:txBody>
          <a:bodyPr/>
          <a:lstStyle/>
          <a:p>
            <a:pPr eaLnBrk="1" hangingPunct="1"/>
            <a:r>
              <a:rPr lang="en-US" dirty="0" smtClean="0"/>
              <a:t>Testing</a:t>
            </a:r>
          </a:p>
        </p:txBody>
      </p:sp>
      <p:sp>
        <p:nvSpPr>
          <p:cNvPr id="56324" name="Rectangle 3"/>
          <p:cNvSpPr>
            <a:spLocks noGrp="1" noChangeArrowheads="1"/>
          </p:cNvSpPr>
          <p:nvPr>
            <p:ph type="body" idx="1"/>
          </p:nvPr>
        </p:nvSpPr>
        <p:spPr/>
        <p:txBody>
          <a:bodyPr/>
          <a:lstStyle/>
          <a:p>
            <a:pPr eaLnBrk="1" hangingPunct="1"/>
            <a:r>
              <a:rPr lang="en-US" dirty="0" smtClean="0"/>
              <a:t>Testing is a much maligned, but critically important aspect of software development.</a:t>
            </a:r>
          </a:p>
          <a:p>
            <a:pPr eaLnBrk="1" hangingPunct="1"/>
            <a:r>
              <a:rPr lang="en-US" dirty="0" smtClean="0"/>
              <a:t>Principles:</a:t>
            </a:r>
          </a:p>
          <a:p>
            <a:pPr lvl="1"/>
            <a:r>
              <a:rPr lang="en-US" dirty="0" smtClean="0"/>
              <a:t>Test all aspects of the application.</a:t>
            </a:r>
          </a:p>
          <a:p>
            <a:pPr lvl="1"/>
            <a:endParaRPr lang="en-US" sz="1400" dirty="0" smtClean="0"/>
          </a:p>
          <a:p>
            <a:pPr lvl="1"/>
            <a:r>
              <a:rPr lang="en-US" dirty="0" smtClean="0"/>
              <a:t>You can’t test every possible case.</a:t>
            </a:r>
          </a:p>
          <a:p>
            <a:pPr lvl="1"/>
            <a:endParaRPr lang="en-US" sz="1400" dirty="0" smtClean="0"/>
          </a:p>
          <a:p>
            <a:pPr lvl="1"/>
            <a:r>
              <a:rPr lang="en-US" dirty="0" smtClean="0"/>
              <a:t>Test rigorously.</a:t>
            </a:r>
          </a:p>
          <a:p>
            <a:pPr lvl="1"/>
            <a:endParaRPr lang="en-US" sz="1400" dirty="0" smtClean="0"/>
          </a:p>
          <a:p>
            <a:pPr lvl="1"/>
            <a:r>
              <a:rPr lang="en-US" dirty="0" smtClean="0"/>
              <a:t>Test early and test often.</a:t>
            </a:r>
          </a:p>
          <a:p>
            <a:pPr eaLnBrk="1" hangingPunct="1">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p:txBody>
          <a:bodyPr/>
          <a:lstStyle/>
          <a:p>
            <a:fld id="{8A4029CF-59B6-446E-8F02-79F1E43130DB}" type="slidenum">
              <a:rPr lang="en-US" smtClean="0"/>
              <a:pPr/>
              <a:t>19</a:t>
            </a:fld>
            <a:endParaRPr lang="en-US" smtClean="0"/>
          </a:p>
        </p:txBody>
      </p:sp>
      <p:sp>
        <p:nvSpPr>
          <p:cNvPr id="56323" name="Rectangle 2"/>
          <p:cNvSpPr>
            <a:spLocks noGrp="1" noChangeArrowheads="1"/>
          </p:cNvSpPr>
          <p:nvPr>
            <p:ph type="title"/>
          </p:nvPr>
        </p:nvSpPr>
        <p:spPr/>
        <p:txBody>
          <a:bodyPr/>
          <a:lstStyle/>
          <a:p>
            <a:pPr eaLnBrk="1" hangingPunct="1"/>
            <a:r>
              <a:rPr lang="en-US" dirty="0" smtClean="0"/>
              <a:t>Varieties of Testing</a:t>
            </a:r>
          </a:p>
        </p:txBody>
      </p:sp>
      <p:sp>
        <p:nvSpPr>
          <p:cNvPr id="56324" name="Rectangle 3"/>
          <p:cNvSpPr>
            <a:spLocks noGrp="1" noChangeArrowheads="1"/>
          </p:cNvSpPr>
          <p:nvPr>
            <p:ph type="body" idx="1"/>
          </p:nvPr>
        </p:nvSpPr>
        <p:spPr/>
        <p:txBody>
          <a:bodyPr/>
          <a:lstStyle/>
          <a:p>
            <a:r>
              <a:rPr lang="en-US" dirty="0" smtClean="0"/>
              <a:t>Functional testing</a:t>
            </a:r>
          </a:p>
          <a:p>
            <a:pPr>
              <a:buNone/>
            </a:pPr>
            <a:endParaRPr lang="en-US" sz="1200" dirty="0" smtClean="0"/>
          </a:p>
          <a:p>
            <a:pPr lvl="1"/>
            <a:r>
              <a:rPr lang="en-US" dirty="0" smtClean="0"/>
              <a:t>Levels of functional testing:</a:t>
            </a:r>
          </a:p>
          <a:p>
            <a:pPr lvl="2"/>
            <a:r>
              <a:rPr lang="en-US" dirty="0" smtClean="0"/>
              <a:t>Unit testing</a:t>
            </a:r>
          </a:p>
          <a:p>
            <a:pPr lvl="2"/>
            <a:r>
              <a:rPr lang="en-US" dirty="0" smtClean="0"/>
              <a:t>System testing</a:t>
            </a:r>
          </a:p>
          <a:p>
            <a:pPr lvl="2">
              <a:buNone/>
            </a:pPr>
            <a:endParaRPr lang="en-US" dirty="0" smtClean="0"/>
          </a:p>
          <a:p>
            <a:r>
              <a:rPr lang="en-US" dirty="0" smtClean="0"/>
              <a:t>Non-functional testing</a:t>
            </a:r>
          </a:p>
          <a:p>
            <a:endParaRPr lang="en-US" sz="1200" dirty="0" smtClean="0"/>
          </a:p>
          <a:p>
            <a:pPr lvl="1"/>
            <a:r>
              <a:rPr lang="en-US" dirty="0" smtClean="0"/>
              <a:t>Types of non-functional testing:</a:t>
            </a:r>
          </a:p>
          <a:p>
            <a:pPr lvl="2"/>
            <a:r>
              <a:rPr lang="en-US" dirty="0" smtClean="0"/>
              <a:t>Usability testing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p:txBody>
          <a:bodyPr/>
          <a:lstStyle/>
          <a:p>
            <a:fld id="{47436FAC-7E10-4282-A454-C7E99424F9A8}"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Software Quality</a:t>
            </a:r>
          </a:p>
        </p:txBody>
      </p:sp>
      <p:sp>
        <p:nvSpPr>
          <p:cNvPr id="4100" name="Rectangle 3"/>
          <p:cNvSpPr>
            <a:spLocks noGrp="1" noChangeArrowheads="1"/>
          </p:cNvSpPr>
          <p:nvPr>
            <p:ph type="body" idx="1"/>
          </p:nvPr>
        </p:nvSpPr>
        <p:spPr/>
        <p:txBody>
          <a:bodyPr/>
          <a:lstStyle/>
          <a:p>
            <a:pPr eaLnBrk="1" hangingPunct="1"/>
            <a:r>
              <a:rPr lang="en-US" dirty="0" smtClean="0">
                <a:hlinkClick r:id="" action="ppaction://customshow?id=0&amp;return=true"/>
              </a:rPr>
              <a:t>Introduction</a:t>
            </a:r>
            <a:endParaRPr lang="en-US" dirty="0" smtClean="0"/>
          </a:p>
          <a:p>
            <a:pPr eaLnBrk="1" hangingPunct="1"/>
            <a:r>
              <a:rPr lang="en-US" dirty="0" smtClean="0">
                <a:hlinkClick r:id="" action="ppaction://customshow?id=1&amp;return=true"/>
              </a:rPr>
              <a:t>Example</a:t>
            </a:r>
            <a:endParaRPr lang="en-US" dirty="0" smtClean="0"/>
          </a:p>
          <a:p>
            <a:r>
              <a:rPr lang="en-US" dirty="0" smtClean="0"/>
              <a:t>Useful Java features:</a:t>
            </a:r>
            <a:endParaRPr lang="en-US" dirty="0" smtClean="0">
              <a:hlinkClick r:id="" action="ppaction://customshow?id=2&amp;return=true"/>
            </a:endParaRPr>
          </a:p>
          <a:p>
            <a:pPr lvl="1"/>
            <a:r>
              <a:rPr lang="en-US" dirty="0" smtClean="0">
                <a:hlinkClick r:id="" action="ppaction://customshow?id=2&amp;return=true"/>
              </a:rPr>
              <a:t>Exception Handling</a:t>
            </a:r>
            <a:endParaRPr lang="en-US" dirty="0" smtClean="0"/>
          </a:p>
          <a:p>
            <a:pPr lvl="1"/>
            <a:r>
              <a:rPr lang="en-US" dirty="0" smtClean="0">
                <a:hlinkClick r:id="" action="ppaction://customshow?id=3&amp;return=true"/>
              </a:rPr>
              <a:t>Testing</a:t>
            </a:r>
            <a:endParaRPr lang="en-US" dirty="0" smtClean="0"/>
          </a:p>
          <a:p>
            <a:pPr lvl="1"/>
            <a:r>
              <a:rPr lang="en-US" dirty="0" smtClean="0">
                <a:hlinkClick r:id="" action="ppaction://customshow?id=4&amp;return=true"/>
              </a:rPr>
              <a:t>Debugging</a:t>
            </a:r>
            <a:endParaRPr lang="en-US" dirty="0" smtClean="0"/>
          </a:p>
          <a:p>
            <a:pPr lvl="1"/>
            <a:r>
              <a:rPr lang="en-US" dirty="0" smtClean="0">
                <a:hlinkClick r:id="" action="ppaction://customshow?id=6&amp;return=true"/>
              </a:rPr>
              <a:t>Enumerated Types</a:t>
            </a:r>
            <a:endParaRPr lang="en-US" dirty="0" smtClean="0"/>
          </a:p>
          <a:p>
            <a:pPr eaLnBrk="1" hangingPunct="1"/>
            <a:r>
              <a:rPr lang="en-US" dirty="0" smtClean="0">
                <a:hlinkClick r:id="" action="ppaction://customshow?id=5&amp;return=true"/>
              </a:rPr>
              <a:t>Quality – A call to arms</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p:txBody>
          <a:bodyPr/>
          <a:lstStyle/>
          <a:p>
            <a:fld id="{8A4029CF-59B6-446E-8F02-79F1E43130DB}" type="slidenum">
              <a:rPr lang="en-US" smtClean="0"/>
              <a:pPr/>
              <a:t>20</a:t>
            </a:fld>
            <a:endParaRPr lang="en-US" smtClean="0"/>
          </a:p>
        </p:txBody>
      </p:sp>
      <p:sp>
        <p:nvSpPr>
          <p:cNvPr id="56323" name="Rectangle 2"/>
          <p:cNvSpPr>
            <a:spLocks noGrp="1" noChangeArrowheads="1"/>
          </p:cNvSpPr>
          <p:nvPr>
            <p:ph type="title"/>
          </p:nvPr>
        </p:nvSpPr>
        <p:spPr/>
        <p:txBody>
          <a:bodyPr/>
          <a:lstStyle/>
          <a:p>
            <a:pPr eaLnBrk="1" hangingPunct="1"/>
            <a:r>
              <a:rPr lang="en-US" dirty="0" smtClean="0"/>
              <a:t>Unit Testing</a:t>
            </a:r>
          </a:p>
        </p:txBody>
      </p:sp>
      <p:sp>
        <p:nvSpPr>
          <p:cNvPr id="56324" name="Rectangle 3"/>
          <p:cNvSpPr>
            <a:spLocks noGrp="1" noChangeArrowheads="1"/>
          </p:cNvSpPr>
          <p:nvPr>
            <p:ph type="body" idx="1"/>
          </p:nvPr>
        </p:nvSpPr>
        <p:spPr/>
        <p:txBody>
          <a:bodyPr/>
          <a:lstStyle/>
          <a:p>
            <a:pPr eaLnBrk="1" hangingPunct="1"/>
            <a:r>
              <a:rPr lang="en-US" dirty="0" smtClean="0"/>
              <a:t>Classes are the fundamental program </a:t>
            </a:r>
            <a:r>
              <a:rPr lang="en-US" i="1" dirty="0" smtClean="0"/>
              <a:t>unit</a:t>
            </a:r>
            <a:r>
              <a:rPr lang="en-US" dirty="0" smtClean="0"/>
              <a:t>.</a:t>
            </a:r>
          </a:p>
          <a:p>
            <a:pPr eaLnBrk="1" hangingPunct="1"/>
            <a:r>
              <a:rPr lang="en-US" dirty="0" smtClean="0"/>
              <a:t>Manually testing the functions each unit can be both tedious and error-prone.</a:t>
            </a:r>
          </a:p>
          <a:p>
            <a:pPr eaLnBrk="1" hangingPunct="1"/>
            <a:r>
              <a:rPr lang="en-US" dirty="0" err="1" smtClean="0"/>
              <a:t>JUnit</a:t>
            </a:r>
            <a:r>
              <a:rPr lang="en-US" dirty="0" smtClean="0"/>
              <a:t> provides an automated unit testing framework for Java applications.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21</a:t>
            </a:fld>
            <a:endParaRPr lang="en-US"/>
          </a:p>
        </p:txBody>
      </p:sp>
      <p:sp>
        <p:nvSpPr>
          <p:cNvPr id="241666" name="Rectangle 2"/>
          <p:cNvSpPr>
            <a:spLocks noGrp="1" noChangeArrowheads="1"/>
          </p:cNvSpPr>
          <p:nvPr>
            <p:ph type="title"/>
          </p:nvPr>
        </p:nvSpPr>
        <p:spPr/>
        <p:txBody>
          <a:bodyPr/>
          <a:lstStyle/>
          <a:p>
            <a:r>
              <a:rPr lang="en-US" dirty="0" smtClean="0"/>
              <a:t>Iteration 2</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22</a:t>
            </a:fld>
            <a:endParaRPr lang="en-US"/>
          </a:p>
        </p:txBody>
      </p:sp>
      <p:sp>
        <p:nvSpPr>
          <p:cNvPr id="8" name="Rectangle 7"/>
          <p:cNvSpPr/>
          <p:nvPr/>
        </p:nvSpPr>
        <p:spPr>
          <a:xfrm>
            <a:off x="-76200" y="378559"/>
            <a:ext cx="9829800" cy="6555641"/>
          </a:xfrm>
          <a:prstGeom prst="rect">
            <a:avLst/>
          </a:prstGeom>
        </p:spPr>
        <p:txBody>
          <a:bodyPr wrap="square">
            <a:spAutoFit/>
          </a:bodyPr>
          <a:lstStyle/>
          <a:p>
            <a:r>
              <a:rPr lang="en-US" sz="2000" dirty="0" smtClean="0">
                <a:latin typeface="Courier New" pitchFamily="49" charset="0"/>
                <a:cs typeface="Courier New" pitchFamily="49" charset="0"/>
              </a:rPr>
              <a:t>package c09quality.application_temperature;</a:t>
            </a:r>
          </a:p>
          <a:p>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import </a:t>
            </a:r>
            <a:r>
              <a:rPr lang="en-US" sz="2000" dirty="0" err="1" smtClean="0">
                <a:latin typeface="Courier New" pitchFamily="49" charset="0"/>
                <a:cs typeface="Courier New" pitchFamily="49" charset="0"/>
              </a:rPr>
              <a:t>java.util.Scanner</a:t>
            </a:r>
            <a:r>
              <a:rPr lang="en-US" sz="2000" dirty="0" smtClean="0">
                <a:latin typeface="Courier New" pitchFamily="49" charset="0"/>
                <a:cs typeface="Courier New" pitchFamily="49" charset="0"/>
              </a:rPr>
              <a:t>;</a:t>
            </a:r>
          </a:p>
          <a:p>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public class Temperature1ConverterCommandLine {</a:t>
            </a:r>
          </a:p>
          <a:p>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  public static void main(String[] </a:t>
            </a:r>
            <a:r>
              <a:rPr lang="en-US" sz="2000" dirty="0" err="1" smtClean="0">
                <a:latin typeface="Courier New" pitchFamily="49" charset="0"/>
                <a:cs typeface="Courier New" pitchFamily="49" charset="0"/>
              </a:rPr>
              <a:t>args</a:t>
            </a:r>
            <a:r>
              <a:rPr lang="en-US" sz="2000" dirty="0" smtClean="0">
                <a:latin typeface="Courier New" pitchFamily="49" charset="0"/>
                <a:cs typeface="Courier New" pitchFamily="49" charset="0"/>
              </a:rPr>
              <a:t>) throws Exception {</a:t>
            </a: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System.out.print(“Temp</a:t>
            </a:r>
            <a:r>
              <a:rPr lang="en-US" sz="2000" dirty="0" smtClean="0">
                <a:latin typeface="Courier New" pitchFamily="49" charset="0"/>
                <a:cs typeface="Courier New" pitchFamily="49" charset="0"/>
              </a:rPr>
              <a:t> (e.g. 98.6 </a:t>
            </a:r>
            <a:r>
              <a:rPr lang="en-US" sz="2000" dirty="0" err="1" smtClean="0">
                <a:latin typeface="Courier New" pitchFamily="49" charset="0"/>
                <a:cs typeface="Courier New" pitchFamily="49" charset="0"/>
              </a:rPr>
              <a:t>fahrenheit</a:t>
            </a:r>
            <a:r>
              <a:rPr lang="en-US" sz="2000" dirty="0" smtClean="0">
                <a:latin typeface="Courier New" pitchFamily="49" charset="0"/>
                <a:cs typeface="Courier New" pitchFamily="49" charset="0"/>
              </a:rPr>
              <a:t>): ");</a:t>
            </a:r>
          </a:p>
          <a:p>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    Scanner keyboard = new Scanner(</a:t>
            </a:r>
            <a:r>
              <a:rPr lang="en-US" sz="2000" dirty="0" err="1" smtClean="0">
                <a:latin typeface="Courier New" pitchFamily="49" charset="0"/>
                <a:cs typeface="Courier New" pitchFamily="49" charset="0"/>
              </a:rPr>
              <a:t>System.in</a:t>
            </a:r>
            <a:r>
              <a:rPr lang="en-US" sz="2000" dirty="0" smtClean="0">
                <a:latin typeface="Courier New" pitchFamily="49" charset="0"/>
                <a:cs typeface="Courier New" pitchFamily="49" charset="0"/>
              </a:rPr>
              <a:t>);</a:t>
            </a:r>
          </a:p>
          <a:p>
            <a:r>
              <a:rPr lang="en-US" sz="2000" dirty="0" smtClean="0">
                <a:latin typeface="Courier New" pitchFamily="49" charset="0"/>
                <a:cs typeface="Courier New" pitchFamily="49" charset="0"/>
              </a:rPr>
              <a:t>    Temperature1 temperature = new    </a:t>
            </a:r>
          </a:p>
          <a:p>
            <a:r>
              <a:rPr lang="en-US" sz="2000" dirty="0" smtClean="0">
                <a:latin typeface="Courier New" pitchFamily="49" charset="0"/>
                <a:cs typeface="Courier New" pitchFamily="49" charset="0"/>
              </a:rPr>
              <a:t>                        Temperature1(</a:t>
            </a:r>
            <a:r>
              <a:rPr lang="en-US" sz="2000" dirty="0" err="1" smtClean="0">
                <a:latin typeface="Courier New" pitchFamily="49" charset="0"/>
                <a:cs typeface="Courier New" pitchFamily="49" charset="0"/>
              </a:rPr>
              <a:t>keyboard.nextDouble</a:t>
            </a:r>
            <a:r>
              <a:rPr lang="en-US" sz="2000" dirty="0" smtClean="0">
                <a:latin typeface="Courier New" pitchFamily="49" charset="0"/>
                <a:cs typeface="Courier New" pitchFamily="49" charset="0"/>
              </a:rPr>
              <a:t>(), </a:t>
            </a: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keyboard.next</a:t>
            </a:r>
            <a:r>
              <a:rPr lang="en-US" sz="2000" dirty="0" smtClean="0">
                <a:latin typeface="Courier New" pitchFamily="49" charset="0"/>
                <a:cs typeface="Courier New" pitchFamily="49" charset="0"/>
              </a:rPr>
              <a:t>());</a:t>
            </a: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System.out.println</a:t>
            </a:r>
            <a:r>
              <a:rPr lang="en-US" sz="2000" dirty="0" smtClean="0">
                <a:latin typeface="Courier New" pitchFamily="49" charset="0"/>
                <a:cs typeface="Courier New" pitchFamily="49" charset="0"/>
              </a:rPr>
              <a:t>("\t" + temperature);</a:t>
            </a:r>
          </a:p>
          <a:p>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System.out.print</a:t>
            </a:r>
            <a:r>
              <a:rPr lang="en-US" sz="2000" dirty="0" smtClean="0">
                <a:latin typeface="Courier New" pitchFamily="49" charset="0"/>
                <a:cs typeface="Courier New" pitchFamily="49" charset="0"/>
              </a:rPr>
              <a:t>("Convert to (e.g., </a:t>
            </a:r>
            <a:r>
              <a:rPr lang="en-US" sz="2000" dirty="0" err="1" smtClean="0">
                <a:latin typeface="Courier New" pitchFamily="49" charset="0"/>
                <a:cs typeface="Courier New" pitchFamily="49" charset="0"/>
              </a:rPr>
              <a:t>celsius</a:t>
            </a:r>
            <a:r>
              <a:rPr lang="en-US" sz="2000" dirty="0" smtClean="0">
                <a:latin typeface="Courier New" pitchFamily="49" charset="0"/>
                <a:cs typeface="Courier New" pitchFamily="49" charset="0"/>
              </a:rPr>
              <a:t>): ");</a:t>
            </a: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temperature.setScale</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keyboard.next</a:t>
            </a:r>
            <a:r>
              <a:rPr lang="en-US" sz="2000" dirty="0" smtClean="0">
                <a:latin typeface="Courier New" pitchFamily="49" charset="0"/>
                <a:cs typeface="Courier New" pitchFamily="49" charset="0"/>
              </a:rPr>
              <a:t>());</a:t>
            </a: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System.out.println</a:t>
            </a:r>
            <a:r>
              <a:rPr lang="en-US" sz="2000" dirty="0" smtClean="0">
                <a:latin typeface="Courier New" pitchFamily="49" charset="0"/>
                <a:cs typeface="Courier New" pitchFamily="49" charset="0"/>
              </a:rPr>
              <a:t>("\t" + temperature + "\n" + "finis");</a:t>
            </a:r>
          </a:p>
          <a:p>
            <a:r>
              <a:rPr lang="en-US" sz="2000" dirty="0" smtClean="0">
                <a:latin typeface="Courier New" pitchFamily="49" charset="0"/>
                <a:cs typeface="Courier New" pitchFamily="49" charset="0"/>
              </a:rPr>
              <a:t>  }</a:t>
            </a:r>
          </a:p>
          <a:p>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p:txBody>
          <a:bodyPr/>
          <a:lstStyle/>
          <a:p>
            <a:fld id="{9ED270BE-666F-4CC9-B2C5-AC6BAA2E1965}" type="slidenum">
              <a:rPr lang="en-US" smtClean="0"/>
              <a:pPr/>
              <a:t>23</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Implementing </a:t>
            </a:r>
            <a:r>
              <a:rPr lang="en-US" dirty="0" err="1" smtClean="0"/>
              <a:t>JUnit</a:t>
            </a:r>
            <a:r>
              <a:rPr lang="en-US" dirty="0" smtClean="0"/>
              <a:t> Tests</a:t>
            </a:r>
          </a:p>
        </p:txBody>
      </p:sp>
      <p:sp>
        <p:nvSpPr>
          <p:cNvPr id="38916" name="Rectangle 3"/>
          <p:cNvSpPr>
            <a:spLocks noGrp="1" noChangeArrowheads="1"/>
          </p:cNvSpPr>
          <p:nvPr>
            <p:ph type="body" idx="1"/>
          </p:nvPr>
        </p:nvSpPr>
        <p:spPr/>
        <p:txBody>
          <a:bodyPr/>
          <a:lstStyle/>
          <a:p>
            <a:pPr eaLnBrk="1" hangingPunct="1"/>
            <a:r>
              <a:rPr lang="en-US" dirty="0" err="1" smtClean="0"/>
              <a:t>JUnit</a:t>
            </a:r>
            <a:r>
              <a:rPr lang="en-US" dirty="0" smtClean="0"/>
              <a:t> test class pattern:</a:t>
            </a:r>
          </a:p>
          <a:p>
            <a:pPr eaLnBrk="1" hangingPunct="1">
              <a:buNone/>
            </a:pPr>
            <a:endParaRPr lang="en-US" sz="800" dirty="0" smtClean="0"/>
          </a:p>
          <a:p>
            <a:pPr>
              <a:buNone/>
            </a:pPr>
            <a:r>
              <a:rPr lang="en-US" sz="2000" b="1" dirty="0" smtClean="0">
                <a:latin typeface="Courier New" pitchFamily="49" charset="0"/>
              </a:rPr>
              <a:t>		import </a:t>
            </a:r>
            <a:r>
              <a:rPr lang="en-US" sz="2000" b="1" dirty="0" err="1" smtClean="0">
                <a:latin typeface="Courier New" pitchFamily="49" charset="0"/>
              </a:rPr>
              <a:t>org.junit.Test</a:t>
            </a:r>
            <a:r>
              <a:rPr lang="en-US" sz="2000" b="1" dirty="0" smtClean="0">
                <a:latin typeface="Courier New" pitchFamily="49" charset="0"/>
              </a:rPr>
              <a:t>;</a:t>
            </a:r>
          </a:p>
          <a:p>
            <a:pPr>
              <a:buNone/>
            </a:pPr>
            <a:r>
              <a:rPr lang="en-US" sz="2000" b="1" dirty="0" smtClean="0">
                <a:latin typeface="Courier New" pitchFamily="49" charset="0"/>
              </a:rPr>
              <a:t>		public class </a:t>
            </a:r>
            <a:r>
              <a:rPr lang="en-US" sz="2000" b="1" i="1" u="sng" dirty="0" err="1" smtClean="0">
                <a:latin typeface="Courier New" pitchFamily="49" charset="0"/>
              </a:rPr>
              <a:t>ClassTestName</a:t>
            </a:r>
            <a:r>
              <a:rPr lang="en-US" sz="2000" b="1" dirty="0" smtClean="0">
                <a:latin typeface="Courier New" pitchFamily="49" charset="0"/>
              </a:rPr>
              <a:t> {</a:t>
            </a:r>
          </a:p>
          <a:p>
            <a:pPr>
              <a:buNone/>
            </a:pPr>
            <a:r>
              <a:rPr lang="en-US" sz="2000" b="1" dirty="0" smtClean="0">
                <a:latin typeface="Courier New" pitchFamily="49" charset="0"/>
              </a:rPr>
              <a:t>		  </a:t>
            </a:r>
            <a:r>
              <a:rPr lang="en-US" sz="2000" b="1" i="1" u="sng" dirty="0" err="1" smtClean="0">
                <a:latin typeface="Courier New" pitchFamily="49" charset="0"/>
              </a:rPr>
              <a:t>testMethods</a:t>
            </a:r>
            <a:endParaRPr lang="en-US" sz="2000" b="1" i="1" u="sng" dirty="0" smtClean="0">
              <a:latin typeface="Courier New" pitchFamily="49" charset="0"/>
            </a:endParaRPr>
          </a:p>
          <a:p>
            <a:pPr>
              <a:buNone/>
            </a:pPr>
            <a:r>
              <a:rPr lang="en-US" sz="2000" b="1" dirty="0" smtClean="0">
                <a:latin typeface="Courier New" pitchFamily="49" charset="0"/>
              </a:rPr>
              <a:t>		}</a:t>
            </a:r>
          </a:p>
          <a:p>
            <a:pPr eaLnBrk="1" hangingPunct="1">
              <a:buFont typeface="Arial" pitchFamily="34" charset="0"/>
              <a:buNone/>
            </a:pPr>
            <a:endParaRPr lang="en-US" sz="800" b="1" dirty="0" smtClean="0">
              <a:latin typeface="Courier New" pitchFamily="49" charset="0"/>
            </a:endParaRPr>
          </a:p>
          <a:p>
            <a:pPr lvl="0">
              <a:buClr>
                <a:srgbClr val="003300"/>
              </a:buClr>
            </a:pPr>
            <a:r>
              <a:rPr lang="en-US" dirty="0" smtClean="0">
                <a:solidFill>
                  <a:srgbClr val="003300"/>
                </a:solidFill>
              </a:rPr>
              <a:t>Distinguish:</a:t>
            </a:r>
          </a:p>
          <a:p>
            <a:pPr lvl="1">
              <a:buClr>
                <a:srgbClr val="003300"/>
              </a:buClr>
            </a:pPr>
            <a:r>
              <a:rPr lang="en-US" dirty="0" smtClean="0">
                <a:solidFill>
                  <a:srgbClr val="003300"/>
                </a:solidFill>
              </a:rPr>
              <a:t>Model</a:t>
            </a:r>
          </a:p>
          <a:p>
            <a:pPr lvl="1">
              <a:buClr>
                <a:srgbClr val="003300"/>
              </a:buClr>
            </a:pPr>
            <a:r>
              <a:rPr lang="en-US" dirty="0" smtClean="0">
                <a:solidFill>
                  <a:srgbClr val="003300"/>
                </a:solidFill>
              </a:rPr>
              <a:t>View(s)</a:t>
            </a:r>
          </a:p>
          <a:p>
            <a:pPr eaLnBrk="1" hangingPunct="1">
              <a:buFont typeface="Arial" pitchFamily="34" charset="0"/>
              <a:buNone/>
            </a:pPr>
            <a:endParaRPr lang="en-US" sz="800" b="1" dirty="0" smtClean="0">
              <a:latin typeface="Courier New" pitchFamily="49" charset="0"/>
            </a:endParaRPr>
          </a:p>
        </p:txBody>
      </p:sp>
      <p:pic>
        <p:nvPicPr>
          <p:cNvPr id="6" name="Picture 3"/>
          <p:cNvPicPr>
            <a:picLocks noChangeAspect="1" noChangeArrowheads="1"/>
          </p:cNvPicPr>
          <p:nvPr/>
        </p:nvPicPr>
        <p:blipFill>
          <a:blip r:embed="rId3" cstate="print"/>
          <a:srcRect/>
          <a:stretch>
            <a:fillRect/>
          </a:stretch>
        </p:blipFill>
        <p:spPr bwMode="auto">
          <a:xfrm>
            <a:off x="3581400" y="3967941"/>
            <a:ext cx="5181601" cy="26614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p:txBody>
          <a:bodyPr/>
          <a:lstStyle/>
          <a:p>
            <a:fld id="{9ED270BE-666F-4CC9-B2C5-AC6BAA2E1965}" type="slidenum">
              <a:rPr lang="en-US" smtClean="0"/>
              <a:pPr/>
              <a:t>24</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Implementing </a:t>
            </a:r>
            <a:r>
              <a:rPr lang="en-US" dirty="0" err="1" smtClean="0"/>
              <a:t>JUnit</a:t>
            </a:r>
            <a:r>
              <a:rPr lang="en-US" dirty="0" smtClean="0"/>
              <a:t> Tests </a:t>
            </a:r>
            <a:r>
              <a:rPr lang="en-US" sz="2800" dirty="0" smtClean="0"/>
              <a:t>(cont.)</a:t>
            </a:r>
          </a:p>
        </p:txBody>
      </p:sp>
      <p:sp>
        <p:nvSpPr>
          <p:cNvPr id="38916" name="Rectangle 3"/>
          <p:cNvSpPr>
            <a:spLocks noGrp="1" noChangeArrowheads="1"/>
          </p:cNvSpPr>
          <p:nvPr>
            <p:ph type="body" idx="1"/>
          </p:nvPr>
        </p:nvSpPr>
        <p:spPr>
          <a:xfrm>
            <a:off x="457200" y="1600200"/>
            <a:ext cx="8534400" cy="4953000"/>
          </a:xfrm>
        </p:spPr>
        <p:txBody>
          <a:bodyPr/>
          <a:lstStyle/>
          <a:p>
            <a:pPr eaLnBrk="1" hangingPunct="1"/>
            <a:r>
              <a:rPr lang="en-US" dirty="0" smtClean="0"/>
              <a:t>Test method pattern:</a:t>
            </a:r>
          </a:p>
          <a:p>
            <a:pPr eaLnBrk="1" hangingPunct="1">
              <a:buNone/>
            </a:pPr>
            <a:endParaRPr lang="en-US" sz="500" dirty="0" smtClean="0"/>
          </a:p>
          <a:p>
            <a:pPr eaLnBrk="1" hangingPunct="1">
              <a:buFont typeface="Arial" pitchFamily="34" charset="0"/>
              <a:buNone/>
            </a:pPr>
            <a:r>
              <a:rPr lang="en-US" sz="2000" b="1" dirty="0" smtClean="0">
                <a:latin typeface="Courier New" pitchFamily="49" charset="0"/>
              </a:rPr>
              <a:t>		@Test</a:t>
            </a:r>
          </a:p>
          <a:p>
            <a:pPr eaLnBrk="1" hangingPunct="1">
              <a:buFont typeface="Arial" pitchFamily="34" charset="0"/>
              <a:buNone/>
            </a:pPr>
            <a:r>
              <a:rPr lang="en-US" sz="2000" b="1" dirty="0" smtClean="0">
                <a:latin typeface="Courier New" pitchFamily="49" charset="0"/>
              </a:rPr>
              <a:t>		public void </a:t>
            </a:r>
            <a:r>
              <a:rPr lang="en-US" sz="2000" b="1" i="1" u="sng" dirty="0" err="1" smtClean="0">
                <a:latin typeface="Courier New" pitchFamily="49" charset="0"/>
              </a:rPr>
              <a:t>methodTestName</a:t>
            </a:r>
            <a:r>
              <a:rPr lang="en-US" sz="2000" b="1" dirty="0" smtClean="0">
                <a:latin typeface="Courier New" pitchFamily="49" charset="0"/>
              </a:rPr>
              <a:t>() {</a:t>
            </a:r>
          </a:p>
          <a:p>
            <a:pPr eaLnBrk="1" hangingPunct="1">
              <a:buFont typeface="Arial" pitchFamily="34" charset="0"/>
              <a:buNone/>
            </a:pPr>
            <a:r>
              <a:rPr lang="en-US" sz="2000" b="1" dirty="0" smtClean="0">
                <a:latin typeface="Courier New" pitchFamily="49" charset="0"/>
              </a:rPr>
              <a:t>		  </a:t>
            </a:r>
            <a:r>
              <a:rPr lang="en-US" sz="2000" b="1" i="1" u="sng" dirty="0" err="1" smtClean="0">
                <a:latin typeface="Courier New" pitchFamily="49" charset="0"/>
              </a:rPr>
              <a:t>assertCommands</a:t>
            </a:r>
            <a:endParaRPr lang="en-US" sz="2000" b="1" dirty="0" smtClean="0">
              <a:latin typeface="Courier New" pitchFamily="49" charset="0"/>
            </a:endParaRPr>
          </a:p>
          <a:p>
            <a:pPr eaLnBrk="1" hangingPunct="1">
              <a:buFont typeface="Arial" pitchFamily="34" charset="0"/>
              <a:buNone/>
            </a:pPr>
            <a:r>
              <a:rPr lang="en-US" sz="2000" b="1" dirty="0" smtClean="0">
                <a:latin typeface="Courier New" pitchFamily="49" charset="0"/>
              </a:rPr>
              <a:t>		}</a:t>
            </a:r>
            <a:endParaRPr lang="en-US" dirty="0" smtClean="0"/>
          </a:p>
          <a:p>
            <a:r>
              <a:rPr lang="en-US" dirty="0" smtClean="0"/>
              <a:t>Assert commands signal unit test failures when their assertions are not satisfied.</a:t>
            </a:r>
          </a:p>
          <a:p>
            <a:r>
              <a:rPr lang="en-US" dirty="0" smtClean="0"/>
              <a:t>Assert Command patterns:</a:t>
            </a:r>
          </a:p>
          <a:p>
            <a:pPr lvl="1">
              <a:buNone/>
            </a:pPr>
            <a:r>
              <a:rPr lang="en-US" sz="2000" b="1" dirty="0" smtClean="0">
                <a:solidFill>
                  <a:srgbClr val="003300"/>
                </a:solidFill>
                <a:latin typeface="Courier New" pitchFamily="49" charset="0"/>
              </a:rPr>
              <a:t>  </a:t>
            </a:r>
            <a:r>
              <a:rPr lang="en-US" sz="2000" b="1" dirty="0" err="1" smtClean="0">
                <a:solidFill>
                  <a:srgbClr val="003300"/>
                </a:solidFill>
                <a:latin typeface="Courier New" pitchFamily="49" charset="0"/>
              </a:rPr>
              <a:t>assertTrue</a:t>
            </a:r>
            <a:r>
              <a:rPr lang="en-US" sz="2000" b="1" dirty="0" smtClean="0">
                <a:solidFill>
                  <a:srgbClr val="003300"/>
                </a:solidFill>
                <a:latin typeface="Courier New" pitchFamily="49" charset="0"/>
              </a:rPr>
              <a:t>(</a:t>
            </a:r>
            <a:r>
              <a:rPr lang="en-US" sz="2000" b="1" i="1" u="sng" dirty="0" err="1" smtClean="0">
                <a:solidFill>
                  <a:srgbClr val="003300"/>
                </a:solidFill>
                <a:latin typeface="Courier New" pitchFamily="49" charset="0"/>
              </a:rPr>
              <a:t>booleanExpression</a:t>
            </a:r>
            <a:r>
              <a:rPr lang="en-US" sz="2000" b="1" dirty="0" smtClean="0">
                <a:solidFill>
                  <a:srgbClr val="003300"/>
                </a:solidFill>
                <a:latin typeface="Courier New" pitchFamily="49" charset="0"/>
              </a:rPr>
              <a:t>)</a:t>
            </a:r>
          </a:p>
          <a:p>
            <a:pPr lvl="1">
              <a:buNone/>
            </a:pPr>
            <a:r>
              <a:rPr lang="en-US" sz="2000" b="1" dirty="0" smtClean="0">
                <a:solidFill>
                  <a:srgbClr val="003300"/>
                </a:solidFill>
                <a:latin typeface="Courier New" pitchFamily="49" charset="0"/>
              </a:rPr>
              <a:t>  </a:t>
            </a:r>
            <a:r>
              <a:rPr lang="en-US" sz="2000" b="1" dirty="0" err="1" smtClean="0">
                <a:solidFill>
                  <a:srgbClr val="003300"/>
                </a:solidFill>
                <a:latin typeface="Courier New" pitchFamily="49" charset="0"/>
              </a:rPr>
              <a:t>assertEquals</a:t>
            </a:r>
            <a:r>
              <a:rPr lang="en-US" sz="2000" b="1" dirty="0" smtClean="0">
                <a:solidFill>
                  <a:srgbClr val="003300"/>
                </a:solidFill>
                <a:latin typeface="Courier New" pitchFamily="49" charset="0"/>
              </a:rPr>
              <a:t>(</a:t>
            </a:r>
            <a:r>
              <a:rPr lang="en-US" sz="2000" b="1" i="1" u="sng" dirty="0" smtClean="0">
                <a:solidFill>
                  <a:srgbClr val="003300"/>
                </a:solidFill>
                <a:latin typeface="Courier New" pitchFamily="49" charset="0"/>
              </a:rPr>
              <a:t>expr1</a:t>
            </a:r>
            <a:r>
              <a:rPr lang="en-US" sz="2000" b="1" dirty="0" smtClean="0">
                <a:solidFill>
                  <a:srgbClr val="003300"/>
                </a:solidFill>
                <a:latin typeface="Courier New" pitchFamily="49" charset="0"/>
              </a:rPr>
              <a:t>, </a:t>
            </a:r>
            <a:r>
              <a:rPr lang="en-US" sz="2000" b="1" i="1" u="sng" dirty="0" smtClean="0">
                <a:solidFill>
                  <a:srgbClr val="003300"/>
                </a:solidFill>
                <a:latin typeface="Courier New" pitchFamily="49" charset="0"/>
              </a:rPr>
              <a:t>expr2</a:t>
            </a:r>
            <a:r>
              <a:rPr lang="en-US" sz="2000" b="1" dirty="0" smtClean="0">
                <a:solidFill>
                  <a:srgbClr val="003300"/>
                </a:solidFill>
                <a:latin typeface="Courier New" pitchFamily="49" charset="0"/>
              </a:rPr>
              <a:t>, </a:t>
            </a:r>
            <a:r>
              <a:rPr lang="en-US" sz="2000" b="1" dirty="0" smtClean="0">
                <a:solidFill>
                  <a:schemeClr val="bg1">
                    <a:lumMod val="50000"/>
                  </a:schemeClr>
                </a:solidFill>
                <a:latin typeface="Courier New" pitchFamily="49" charset="0"/>
              </a:rPr>
              <a:t>[</a:t>
            </a:r>
            <a:r>
              <a:rPr lang="en-US" sz="2000" b="1" i="1" u="sng" dirty="0" smtClean="0">
                <a:solidFill>
                  <a:srgbClr val="003300"/>
                </a:solidFill>
                <a:latin typeface="Courier New" pitchFamily="49" charset="0"/>
              </a:rPr>
              <a:t>delta</a:t>
            </a:r>
            <a:r>
              <a:rPr lang="en-US" sz="2000" b="1" dirty="0" smtClean="0">
                <a:solidFill>
                  <a:schemeClr val="bg1">
                    <a:lumMod val="50000"/>
                  </a:schemeClr>
                </a:solidFill>
                <a:latin typeface="Courier New" pitchFamily="49" charset="0"/>
              </a:rPr>
              <a:t>]</a:t>
            </a:r>
            <a:r>
              <a:rPr lang="en-US" sz="2000" b="1" dirty="0" smtClean="0">
                <a:solidFill>
                  <a:srgbClr val="003300"/>
                </a:solidFill>
                <a:latin typeface="Courier New" pitchFamily="49" charset="0"/>
              </a:rPr>
              <a:t>)</a:t>
            </a:r>
          </a:p>
          <a:p>
            <a:pPr lvl="1">
              <a:buNone/>
            </a:pPr>
            <a:r>
              <a:rPr lang="en-US" sz="2000" b="1" dirty="0" smtClean="0">
                <a:solidFill>
                  <a:srgbClr val="003300"/>
                </a:solidFill>
                <a:latin typeface="Courier New" pitchFamily="49" charset="0"/>
              </a:rPr>
              <a:t>  fail(</a:t>
            </a:r>
            <a:r>
              <a:rPr lang="en-US" sz="2000" b="1" i="1" u="sng" dirty="0" err="1" smtClean="0">
                <a:solidFill>
                  <a:srgbClr val="003300"/>
                </a:solidFill>
                <a:latin typeface="Courier New" pitchFamily="49" charset="0"/>
              </a:rPr>
              <a:t>messageString</a:t>
            </a:r>
            <a:r>
              <a:rPr lang="en-US" sz="2000" b="1" dirty="0" smtClean="0">
                <a:solidFill>
                  <a:srgbClr val="003300"/>
                </a:solidFill>
                <a:latin typeface="Courier New" pitchFamily="49" charset="0"/>
              </a:rPr>
              <a:t>)</a:t>
            </a:r>
            <a:endParaRPr lang="en-US" sz="2000" dirty="0" smtClean="0"/>
          </a:p>
          <a:p>
            <a:pPr>
              <a:buNone/>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25</a:t>
            </a:fld>
            <a:endParaRPr lang="en-US"/>
          </a:p>
        </p:txBody>
      </p:sp>
      <p:sp>
        <p:nvSpPr>
          <p:cNvPr id="241666" name="Rectangle 2"/>
          <p:cNvSpPr>
            <a:spLocks noGrp="1" noChangeArrowheads="1"/>
          </p:cNvSpPr>
          <p:nvPr>
            <p:ph type="title"/>
          </p:nvPr>
        </p:nvSpPr>
        <p:spPr/>
        <p:txBody>
          <a:bodyPr/>
          <a:lstStyle/>
          <a:p>
            <a:r>
              <a:rPr lang="en-US" dirty="0" smtClean="0"/>
              <a:t>Iteration 3</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26</a:t>
            </a:fld>
            <a:endParaRPr lang="en-US"/>
          </a:p>
        </p:txBody>
      </p:sp>
      <p:sp>
        <p:nvSpPr>
          <p:cNvPr id="8" name="Rectangle 7"/>
          <p:cNvSpPr/>
          <p:nvPr/>
        </p:nvSpPr>
        <p:spPr>
          <a:xfrm>
            <a:off x="0" y="-97988"/>
            <a:ext cx="9144000" cy="7017306"/>
          </a:xfrm>
          <a:prstGeom prst="rect">
            <a:avLst/>
          </a:prstGeom>
        </p:spPr>
        <p:txBody>
          <a:bodyPr wrap="square">
            <a:spAutoFit/>
          </a:bodyPr>
          <a:lstStyle/>
          <a:p>
            <a:r>
              <a:rPr lang="en-US" sz="2000" i="1" dirty="0" smtClean="0">
                <a:latin typeface="Courier New" pitchFamily="49" charset="0"/>
                <a:cs typeface="Courier New" pitchFamily="49" charset="0"/>
              </a:rPr>
              <a:t>package c09quality.application_temperature;</a:t>
            </a:r>
          </a:p>
          <a:p>
            <a:endParaRPr lang="en-US" sz="2000" i="1" dirty="0" smtClean="0">
              <a:latin typeface="Courier New" pitchFamily="49" charset="0"/>
              <a:cs typeface="Courier New" pitchFamily="49" charset="0"/>
            </a:endParaRPr>
          </a:p>
          <a:p>
            <a:r>
              <a:rPr lang="en-US" sz="2000" i="1" dirty="0" smtClean="0">
                <a:latin typeface="Courier New" pitchFamily="49" charset="0"/>
                <a:cs typeface="Courier New" pitchFamily="49" charset="0"/>
              </a:rPr>
              <a:t>import static </a:t>
            </a:r>
            <a:r>
              <a:rPr lang="en-US" sz="2000" i="1" dirty="0" err="1" smtClean="0">
                <a:latin typeface="Courier New" pitchFamily="49" charset="0"/>
                <a:cs typeface="Courier New" pitchFamily="49" charset="0"/>
              </a:rPr>
              <a:t>org.junit.Assert.assertEquals</a:t>
            </a:r>
            <a:r>
              <a:rPr lang="en-US" sz="2000" i="1" dirty="0" smtClean="0">
                <a:latin typeface="Courier New" pitchFamily="49" charset="0"/>
                <a:cs typeface="Courier New" pitchFamily="49" charset="0"/>
              </a:rPr>
              <a:t>;</a:t>
            </a:r>
          </a:p>
          <a:p>
            <a:r>
              <a:rPr lang="en-US" sz="2000" i="1" dirty="0" smtClean="0">
                <a:latin typeface="Courier New" pitchFamily="49" charset="0"/>
                <a:cs typeface="Courier New" pitchFamily="49" charset="0"/>
              </a:rPr>
              <a:t>import static </a:t>
            </a:r>
            <a:r>
              <a:rPr lang="en-US" sz="2000" i="1" dirty="0" err="1" smtClean="0">
                <a:latin typeface="Courier New" pitchFamily="49" charset="0"/>
                <a:cs typeface="Courier New" pitchFamily="49" charset="0"/>
              </a:rPr>
              <a:t>org.junit.Assert.assertTrue</a:t>
            </a:r>
            <a:r>
              <a:rPr lang="en-US" sz="2000" i="1" dirty="0" smtClean="0">
                <a:latin typeface="Courier New" pitchFamily="49" charset="0"/>
                <a:cs typeface="Courier New" pitchFamily="49" charset="0"/>
              </a:rPr>
              <a:t>;</a:t>
            </a:r>
          </a:p>
          <a:p>
            <a:r>
              <a:rPr lang="en-US" sz="2000" i="1" dirty="0" smtClean="0">
                <a:latin typeface="Courier New" pitchFamily="49" charset="0"/>
                <a:cs typeface="Courier New" pitchFamily="49" charset="0"/>
              </a:rPr>
              <a:t>import static </a:t>
            </a:r>
            <a:r>
              <a:rPr lang="en-US" sz="2000" i="1" dirty="0" err="1" smtClean="0">
                <a:latin typeface="Courier New" pitchFamily="49" charset="0"/>
                <a:cs typeface="Courier New" pitchFamily="49" charset="0"/>
              </a:rPr>
              <a:t>org.junit.Assert.fail</a:t>
            </a:r>
            <a:r>
              <a:rPr lang="en-US" sz="2000" i="1" dirty="0" smtClean="0">
                <a:latin typeface="Courier New" pitchFamily="49" charset="0"/>
                <a:cs typeface="Courier New" pitchFamily="49" charset="0"/>
              </a:rPr>
              <a:t>;</a:t>
            </a:r>
          </a:p>
          <a:p>
            <a:r>
              <a:rPr lang="en-US" sz="2000" i="1" dirty="0" smtClean="0">
                <a:latin typeface="Courier New" pitchFamily="49" charset="0"/>
                <a:cs typeface="Courier New" pitchFamily="49" charset="0"/>
              </a:rPr>
              <a:t>import </a:t>
            </a:r>
            <a:r>
              <a:rPr lang="en-US" sz="2000" i="1" dirty="0" err="1" smtClean="0">
                <a:latin typeface="Courier New" pitchFamily="49" charset="0"/>
                <a:cs typeface="Courier New" pitchFamily="49" charset="0"/>
              </a:rPr>
              <a:t>org.junit.Test</a:t>
            </a:r>
            <a:r>
              <a:rPr lang="en-US" sz="2000" i="1" dirty="0" smtClean="0">
                <a:latin typeface="Courier New" pitchFamily="49" charset="0"/>
                <a:cs typeface="Courier New" pitchFamily="49" charset="0"/>
              </a:rPr>
              <a:t>;</a:t>
            </a:r>
          </a:p>
          <a:p>
            <a:endParaRPr lang="en-US" sz="2000" i="1" dirty="0" smtClean="0">
              <a:latin typeface="Courier New" pitchFamily="49" charset="0"/>
              <a:cs typeface="Courier New" pitchFamily="49" charset="0"/>
            </a:endParaRPr>
          </a:p>
          <a:p>
            <a:r>
              <a:rPr lang="en-US" sz="2000" i="1" dirty="0" smtClean="0">
                <a:latin typeface="Courier New" pitchFamily="49" charset="0"/>
                <a:cs typeface="Courier New" pitchFamily="49" charset="0"/>
              </a:rPr>
              <a:t>public class Temperature1Test {</a:t>
            </a:r>
          </a:p>
          <a:p>
            <a:r>
              <a:rPr lang="en-US" sz="2000" i="1" dirty="0" smtClean="0">
                <a:latin typeface="Courier New" pitchFamily="49" charset="0"/>
                <a:cs typeface="Courier New" pitchFamily="49" charset="0"/>
              </a:rPr>
              <a:t>   private static final double DOUBLE_EPSILON = 1e-3;</a:t>
            </a:r>
          </a:p>
          <a:p>
            <a:endParaRPr lang="en-US" sz="2000" i="1" dirty="0" smtClean="0">
              <a:latin typeface="Courier New" pitchFamily="49" charset="0"/>
              <a:cs typeface="Courier New" pitchFamily="49" charset="0"/>
            </a:endParaRPr>
          </a:p>
          <a:p>
            <a:r>
              <a:rPr lang="en-US" sz="2000" i="1" dirty="0" smtClean="0">
                <a:latin typeface="Courier New" pitchFamily="49" charset="0"/>
                <a:cs typeface="Courier New" pitchFamily="49" charset="0"/>
              </a:rPr>
              <a:t>  @Test</a:t>
            </a:r>
          </a:p>
          <a:p>
            <a:r>
              <a:rPr lang="en-US" sz="2000" i="1" dirty="0" smtClean="0">
                <a:latin typeface="Courier New" pitchFamily="49" charset="0"/>
                <a:cs typeface="Courier New" pitchFamily="49" charset="0"/>
              </a:rPr>
              <a:t>  public void </a:t>
            </a:r>
            <a:r>
              <a:rPr lang="en-US" sz="2000" i="1" dirty="0" err="1" smtClean="0">
                <a:latin typeface="Courier New" pitchFamily="49" charset="0"/>
                <a:cs typeface="Courier New" pitchFamily="49" charset="0"/>
              </a:rPr>
              <a:t>doNothingTest</a:t>
            </a:r>
            <a:r>
              <a:rPr lang="en-US" sz="2000" i="1" dirty="0" smtClean="0">
                <a:latin typeface="Courier New" pitchFamily="49" charset="0"/>
                <a:cs typeface="Courier New" pitchFamily="49" charset="0"/>
              </a:rPr>
              <a:t>() {</a:t>
            </a:r>
          </a:p>
          <a:p>
            <a:r>
              <a:rPr lang="en-US" sz="2000" i="1" dirty="0" smtClean="0">
                <a:latin typeface="Courier New" pitchFamily="49" charset="0"/>
                <a:cs typeface="Courier New" pitchFamily="49" charset="0"/>
              </a:rPr>
              <a:t>    </a:t>
            </a:r>
            <a:r>
              <a:rPr lang="en-US" sz="2000" i="1" dirty="0" err="1" smtClean="0">
                <a:latin typeface="Courier New" pitchFamily="49" charset="0"/>
                <a:cs typeface="Courier New" pitchFamily="49" charset="0"/>
              </a:rPr>
              <a:t>assertTrue</a:t>
            </a:r>
            <a:r>
              <a:rPr lang="en-US" sz="2000" i="1" dirty="0" smtClean="0">
                <a:latin typeface="Courier New" pitchFamily="49" charset="0"/>
                <a:cs typeface="Courier New" pitchFamily="49" charset="0"/>
              </a:rPr>
              <a:t>(true);</a:t>
            </a:r>
          </a:p>
          <a:p>
            <a:r>
              <a:rPr lang="en-US" sz="2000" i="1" dirty="0" smtClean="0">
                <a:latin typeface="Courier New" pitchFamily="49" charset="0"/>
                <a:cs typeface="Courier New" pitchFamily="49" charset="0"/>
              </a:rPr>
              <a:t>    </a:t>
            </a:r>
            <a:r>
              <a:rPr lang="en-US" sz="2000" i="1" dirty="0" err="1" smtClean="0">
                <a:latin typeface="Courier New" pitchFamily="49" charset="0"/>
                <a:cs typeface="Courier New" pitchFamily="49" charset="0"/>
              </a:rPr>
              <a:t>assertEquals</a:t>
            </a:r>
            <a:r>
              <a:rPr lang="en-US" sz="2000" i="1" dirty="0" smtClean="0">
                <a:latin typeface="Courier New" pitchFamily="49" charset="0"/>
                <a:cs typeface="Courier New" pitchFamily="49" charset="0"/>
              </a:rPr>
              <a:t>(1, 1);</a:t>
            </a:r>
          </a:p>
          <a:p>
            <a:r>
              <a:rPr lang="en-US" sz="2000" i="1" dirty="0" smtClean="0">
                <a:latin typeface="Courier New" pitchFamily="49" charset="0"/>
                <a:cs typeface="Courier New" pitchFamily="49" charset="0"/>
              </a:rPr>
              <a:t>  }</a:t>
            </a:r>
          </a:p>
          <a:p>
            <a:endParaRPr lang="en-US" sz="2000" i="1" dirty="0" smtClean="0">
              <a:latin typeface="Courier New" pitchFamily="49" charset="0"/>
              <a:cs typeface="Courier New" pitchFamily="49" charset="0"/>
            </a:endParaRPr>
          </a:p>
          <a:p>
            <a:r>
              <a:rPr lang="en-US" sz="2000" i="1" dirty="0" smtClean="0">
                <a:latin typeface="Courier New" pitchFamily="49" charset="0"/>
                <a:cs typeface="Courier New" pitchFamily="49" charset="0"/>
              </a:rPr>
              <a:t> @Test</a:t>
            </a:r>
          </a:p>
          <a:p>
            <a:r>
              <a:rPr lang="en-US" sz="2000" i="1" dirty="0" smtClean="0">
                <a:latin typeface="Courier New" pitchFamily="49" charset="0"/>
                <a:cs typeface="Courier New" pitchFamily="49" charset="0"/>
              </a:rPr>
              <a:t>  public void </a:t>
            </a:r>
            <a:r>
              <a:rPr lang="en-US" sz="2000" i="1" dirty="0" err="1" smtClean="0">
                <a:latin typeface="Courier New" pitchFamily="49" charset="0"/>
                <a:cs typeface="Courier New" pitchFamily="49" charset="0"/>
              </a:rPr>
              <a:t>defaultConstructorTest</a:t>
            </a:r>
            <a:r>
              <a:rPr lang="en-US" sz="2000" i="1" dirty="0" smtClean="0">
                <a:latin typeface="Courier New" pitchFamily="49" charset="0"/>
                <a:cs typeface="Courier New" pitchFamily="49" charset="0"/>
              </a:rPr>
              <a:t>() {</a:t>
            </a:r>
          </a:p>
          <a:p>
            <a:r>
              <a:rPr lang="en-US" sz="2000" i="1" dirty="0" smtClean="0">
                <a:latin typeface="Courier New" pitchFamily="49" charset="0"/>
                <a:cs typeface="Courier New" pitchFamily="49" charset="0"/>
              </a:rPr>
              <a:t>    Temperature1 t = new Temperature1();</a:t>
            </a:r>
          </a:p>
          <a:p>
            <a:r>
              <a:rPr lang="en-US" sz="2000" i="1" dirty="0" smtClean="0">
                <a:latin typeface="Courier New" pitchFamily="49" charset="0"/>
                <a:cs typeface="Courier New" pitchFamily="49" charset="0"/>
              </a:rPr>
              <a:t>    </a:t>
            </a:r>
            <a:r>
              <a:rPr lang="en-US" sz="2000" i="1" dirty="0" err="1" smtClean="0">
                <a:latin typeface="Courier New" pitchFamily="49" charset="0"/>
                <a:cs typeface="Courier New" pitchFamily="49" charset="0"/>
              </a:rPr>
              <a:t>assertEquals</a:t>
            </a:r>
            <a:r>
              <a:rPr lang="en-US" sz="2000" i="1" dirty="0" smtClean="0">
                <a:latin typeface="Courier New" pitchFamily="49" charset="0"/>
                <a:cs typeface="Courier New" pitchFamily="49" charset="0"/>
              </a:rPr>
              <a:t>(0.0, </a:t>
            </a:r>
            <a:r>
              <a:rPr lang="en-US" sz="2000" i="1" dirty="0" err="1" smtClean="0">
                <a:latin typeface="Courier New" pitchFamily="49" charset="0"/>
                <a:cs typeface="Courier New" pitchFamily="49" charset="0"/>
              </a:rPr>
              <a:t>t.getDegrees</a:t>
            </a:r>
            <a:r>
              <a:rPr lang="en-US" sz="2000" i="1" dirty="0" smtClean="0">
                <a:latin typeface="Courier New" pitchFamily="49" charset="0"/>
                <a:cs typeface="Courier New" pitchFamily="49" charset="0"/>
              </a:rPr>
              <a:t>(), DOUBLE_EPSILON);</a:t>
            </a:r>
          </a:p>
          <a:p>
            <a:r>
              <a:rPr lang="en-US" sz="2000" i="1" dirty="0" smtClean="0">
                <a:latin typeface="Courier New" pitchFamily="49" charset="0"/>
                <a:cs typeface="Courier New" pitchFamily="49" charset="0"/>
              </a:rPr>
              <a:t>    </a:t>
            </a:r>
            <a:r>
              <a:rPr lang="en-US" sz="2000" i="1" dirty="0" err="1" smtClean="0">
                <a:latin typeface="Courier New" pitchFamily="49" charset="0"/>
                <a:cs typeface="Courier New" pitchFamily="49" charset="0"/>
              </a:rPr>
              <a:t>assertEquals</a:t>
            </a:r>
            <a:r>
              <a:rPr lang="en-US" sz="2000" i="1" dirty="0" smtClean="0">
                <a:latin typeface="Courier New" pitchFamily="49" charset="0"/>
                <a:cs typeface="Courier New" pitchFamily="49" charset="0"/>
              </a:rPr>
              <a:t>("</a:t>
            </a:r>
            <a:r>
              <a:rPr lang="en-US" sz="2000" i="1" dirty="0" err="1" smtClean="0">
                <a:latin typeface="Courier New" pitchFamily="49" charset="0"/>
                <a:cs typeface="Courier New" pitchFamily="49" charset="0"/>
              </a:rPr>
              <a:t>celsius</a:t>
            </a:r>
            <a:r>
              <a:rPr lang="en-US" sz="2000" i="1" dirty="0" smtClean="0">
                <a:latin typeface="Courier New" pitchFamily="49" charset="0"/>
                <a:cs typeface="Courier New" pitchFamily="49" charset="0"/>
              </a:rPr>
              <a:t>", </a:t>
            </a:r>
            <a:r>
              <a:rPr lang="en-US" sz="2000" i="1" dirty="0" err="1" smtClean="0">
                <a:latin typeface="Courier New" pitchFamily="49" charset="0"/>
                <a:cs typeface="Courier New" pitchFamily="49" charset="0"/>
              </a:rPr>
              <a:t>t.getScale</a:t>
            </a:r>
            <a:r>
              <a:rPr lang="en-US" sz="2000" i="1" dirty="0" smtClean="0">
                <a:latin typeface="Courier New" pitchFamily="49" charset="0"/>
                <a:cs typeface="Courier New" pitchFamily="49" charset="0"/>
              </a:rPr>
              <a:t>());</a:t>
            </a:r>
          </a:p>
          <a:p>
            <a:r>
              <a:rPr lang="en-US" sz="2000" i="1" dirty="0" smtClean="0">
                <a:latin typeface="Courier New" pitchFamily="49" charset="0"/>
                <a:cs typeface="Courier New" pitchFamily="49" charset="0"/>
              </a:rPr>
              <a:t>  }}</a:t>
            </a:r>
          </a:p>
          <a:p>
            <a:endParaRPr lang="en-US" sz="1000" i="1" dirty="0" smtClean="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0"/>
          </p:nvPr>
        </p:nvSpPr>
        <p:spPr/>
        <p:txBody>
          <a:bodyPr/>
          <a:lstStyle/>
          <a:p>
            <a:fld id="{C49D8D99-68E8-4B35-A676-DECFA7FA415A}" type="slidenum">
              <a:rPr lang="en-US" smtClean="0"/>
              <a:pPr/>
              <a:t>27</a:t>
            </a:fld>
            <a:endParaRPr lang="en-US" smtClean="0"/>
          </a:p>
        </p:txBody>
      </p:sp>
      <p:sp>
        <p:nvSpPr>
          <p:cNvPr id="44035" name="Rectangle 2"/>
          <p:cNvSpPr>
            <a:spLocks noGrp="1" noChangeArrowheads="1"/>
          </p:cNvSpPr>
          <p:nvPr>
            <p:ph type="title"/>
          </p:nvPr>
        </p:nvSpPr>
        <p:spPr/>
        <p:txBody>
          <a:bodyPr/>
          <a:lstStyle/>
          <a:p>
            <a:pPr eaLnBrk="1" hangingPunct="1"/>
            <a:r>
              <a:rPr lang="en-US" dirty="0" smtClean="0"/>
              <a:t>Testing Thrown Exceptions</a:t>
            </a:r>
          </a:p>
        </p:txBody>
      </p:sp>
      <p:sp>
        <p:nvSpPr>
          <p:cNvPr id="44036" name="Rectangle 3"/>
          <p:cNvSpPr>
            <a:spLocks noGrp="1" noChangeArrowheads="1"/>
          </p:cNvSpPr>
          <p:nvPr>
            <p:ph type="body" idx="1"/>
          </p:nvPr>
        </p:nvSpPr>
        <p:spPr/>
        <p:txBody>
          <a:bodyPr/>
          <a:lstStyle/>
          <a:p>
            <a:pPr eaLnBrk="1" hangingPunct="1"/>
            <a:r>
              <a:rPr lang="en-US" dirty="0" smtClean="0"/>
              <a:t>Exceptions can (and should) be tested.</a:t>
            </a:r>
          </a:p>
          <a:p>
            <a:pPr eaLnBrk="1" hangingPunct="1"/>
            <a:r>
              <a:rPr lang="en-US" dirty="0" smtClean="0"/>
              <a:t>Pattern:</a:t>
            </a:r>
          </a:p>
        </p:txBody>
      </p:sp>
      <p:sp>
        <p:nvSpPr>
          <p:cNvPr id="44037" name="Text Box 4"/>
          <p:cNvSpPr txBox="1">
            <a:spLocks noChangeArrowheads="1"/>
          </p:cNvSpPr>
          <p:nvPr/>
        </p:nvSpPr>
        <p:spPr bwMode="auto">
          <a:xfrm>
            <a:off x="533400" y="2930525"/>
            <a:ext cx="6801862" cy="2862322"/>
          </a:xfrm>
          <a:prstGeom prst="rect">
            <a:avLst/>
          </a:prstGeom>
          <a:noFill/>
          <a:ln w="9525">
            <a:noFill/>
            <a:miter lim="800000"/>
            <a:headEnd/>
            <a:tailEnd/>
          </a:ln>
        </p:spPr>
        <p:txBody>
          <a:bodyPr wrap="none">
            <a:spAutoFit/>
          </a:bodyPr>
          <a:lstStyle/>
          <a:p>
            <a:r>
              <a:rPr lang="en-US" sz="2000" b="1" dirty="0" smtClean="0">
                <a:latin typeface="Courier New" pitchFamily="49" charset="0"/>
              </a:rPr>
              <a:t>	try </a:t>
            </a:r>
            <a:r>
              <a:rPr lang="en-US" sz="2000" b="1" dirty="0">
                <a:latin typeface="Courier New" pitchFamily="49" charset="0"/>
              </a:rPr>
              <a:t>{</a:t>
            </a:r>
          </a:p>
          <a:p>
            <a:r>
              <a:rPr lang="en-US" sz="2000" b="1" dirty="0" smtClean="0">
                <a:latin typeface="Courier New" pitchFamily="49" charset="0"/>
              </a:rPr>
              <a:t>	  </a:t>
            </a:r>
            <a:r>
              <a:rPr lang="en-US" sz="2000" b="1" i="1" u="sng" dirty="0" err="1" smtClean="0">
                <a:latin typeface="Courier New" pitchFamily="49" charset="0"/>
              </a:rPr>
              <a:t>someMethod</a:t>
            </a:r>
            <a:r>
              <a:rPr lang="en-US" sz="2000" b="1" dirty="0" smtClean="0">
                <a:latin typeface="Courier New" pitchFamily="49" charset="0"/>
              </a:rPr>
              <a:t>(</a:t>
            </a:r>
            <a:r>
              <a:rPr lang="en-US" sz="2000" b="1" i="1" u="sng" dirty="0" err="1" smtClean="0">
                <a:latin typeface="Courier New" pitchFamily="49" charset="0"/>
              </a:rPr>
              <a:t>badArguments</a:t>
            </a:r>
            <a:r>
              <a:rPr lang="en-US" sz="2000" b="1" dirty="0">
                <a:latin typeface="Courier New" pitchFamily="49" charset="0"/>
              </a:rPr>
              <a:t>);</a:t>
            </a:r>
          </a:p>
          <a:p>
            <a:r>
              <a:rPr lang="en-US" sz="2000" b="1" dirty="0" smtClean="0">
                <a:latin typeface="Courier New" pitchFamily="49" charset="0"/>
              </a:rPr>
              <a:t>	  </a:t>
            </a:r>
            <a:r>
              <a:rPr lang="en-US" sz="2000" b="1" dirty="0">
                <a:latin typeface="Courier New" pitchFamily="49" charset="0"/>
              </a:rPr>
              <a:t>fail(</a:t>
            </a:r>
            <a:r>
              <a:rPr lang="en-US" sz="2000" b="1" i="1" u="sng" dirty="0">
                <a:latin typeface="Courier New" pitchFamily="49" charset="0"/>
              </a:rPr>
              <a:t>message</a:t>
            </a:r>
            <a:r>
              <a:rPr lang="en-US" sz="2000" b="1" dirty="0">
                <a:latin typeface="Courier New" pitchFamily="49" charset="0"/>
              </a:rPr>
              <a:t>);</a:t>
            </a:r>
          </a:p>
          <a:p>
            <a:r>
              <a:rPr lang="en-US" sz="2000" b="1" dirty="0" smtClean="0">
                <a:latin typeface="Courier New" pitchFamily="49" charset="0"/>
              </a:rPr>
              <a:t>	} </a:t>
            </a:r>
            <a:r>
              <a:rPr lang="en-US" sz="2000" b="1" dirty="0">
                <a:latin typeface="Courier New" pitchFamily="49" charset="0"/>
              </a:rPr>
              <a:t>catch </a:t>
            </a:r>
            <a:r>
              <a:rPr lang="en-US" sz="2000" b="1" dirty="0" smtClean="0">
                <a:latin typeface="Courier New" pitchFamily="49" charset="0"/>
              </a:rPr>
              <a:t>(</a:t>
            </a:r>
            <a:r>
              <a:rPr lang="en-US" sz="2000" b="1" i="1" u="sng" dirty="0" err="1" smtClean="0">
                <a:latin typeface="Courier New" pitchFamily="49" charset="0"/>
              </a:rPr>
              <a:t>ExceptionType</a:t>
            </a:r>
            <a:r>
              <a:rPr lang="en-US" sz="2000" b="1" dirty="0" smtClean="0">
                <a:latin typeface="Courier New" pitchFamily="49" charset="0"/>
              </a:rPr>
              <a:t> </a:t>
            </a:r>
            <a:r>
              <a:rPr lang="en-US" sz="2000" b="1" dirty="0">
                <a:latin typeface="Courier New" pitchFamily="49" charset="0"/>
              </a:rPr>
              <a:t>e) { </a:t>
            </a:r>
          </a:p>
          <a:p>
            <a:r>
              <a:rPr lang="en-US" sz="2000" b="1" dirty="0" smtClean="0">
                <a:solidFill>
                  <a:schemeClr val="bg1">
                    <a:lumMod val="50000"/>
                  </a:schemeClr>
                </a:solidFill>
                <a:latin typeface="Courier New" pitchFamily="49" charset="0"/>
              </a:rPr>
              <a:t>        // We </a:t>
            </a:r>
            <a:r>
              <a:rPr lang="en-US" sz="2000" b="1" dirty="0">
                <a:solidFill>
                  <a:schemeClr val="bg1">
                    <a:lumMod val="50000"/>
                  </a:schemeClr>
                </a:solidFill>
                <a:latin typeface="Courier New" pitchFamily="49" charset="0"/>
              </a:rPr>
              <a:t>should catch an exception </a:t>
            </a:r>
            <a:r>
              <a:rPr lang="en-US" sz="2000" b="1" dirty="0" smtClean="0">
                <a:solidFill>
                  <a:schemeClr val="bg1">
                    <a:lumMod val="50000"/>
                  </a:schemeClr>
                </a:solidFill>
                <a:latin typeface="Courier New" pitchFamily="49" charset="0"/>
              </a:rPr>
              <a:t>so </a:t>
            </a:r>
          </a:p>
          <a:p>
            <a:r>
              <a:rPr lang="en-US" sz="2000" b="1" dirty="0" smtClean="0">
                <a:solidFill>
                  <a:schemeClr val="bg1">
                    <a:lumMod val="50000"/>
                  </a:schemeClr>
                </a:solidFill>
                <a:latin typeface="Courier New" pitchFamily="49" charset="0"/>
              </a:rPr>
              <a:t>        // do nothing here.</a:t>
            </a:r>
            <a:endParaRPr lang="en-US" sz="2000" b="1" dirty="0">
              <a:solidFill>
                <a:schemeClr val="bg1">
                  <a:lumMod val="50000"/>
                </a:schemeClr>
              </a:solidFill>
              <a:latin typeface="Courier New" pitchFamily="49" charset="0"/>
            </a:endParaRPr>
          </a:p>
          <a:p>
            <a:r>
              <a:rPr lang="en-US" sz="2000" b="1" dirty="0" smtClean="0">
                <a:latin typeface="Courier New" pitchFamily="49" charset="0"/>
              </a:rPr>
              <a:t>	}</a:t>
            </a:r>
            <a:endParaRPr lang="en-US" sz="2000" b="1" dirty="0">
              <a:latin typeface="Courier New" pitchFamily="49" charset="0"/>
            </a:endParaRPr>
          </a:p>
          <a:p>
            <a:endParaRPr lang="en-US" sz="2000" b="1" dirty="0">
              <a:latin typeface="Courier New" pitchFamily="49" charset="0"/>
            </a:endParaRPr>
          </a:p>
          <a:p>
            <a:endParaRPr lang="en-US" sz="2000" b="1" dirty="0">
              <a:latin typeface="Courier New" pitchFamily="49"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BF478BB-943A-47D6-98C5-2780FEF02E95}" type="slidenum">
              <a:rPr lang="en-US" smtClean="0"/>
              <a:pPr/>
              <a:t>28</a:t>
            </a:fld>
            <a:endParaRPr lang="en-US"/>
          </a:p>
        </p:txBody>
      </p:sp>
      <p:sp>
        <p:nvSpPr>
          <p:cNvPr id="5" name="Text Box 4"/>
          <p:cNvSpPr txBox="1">
            <a:spLocks noChangeArrowheads="1"/>
          </p:cNvSpPr>
          <p:nvPr/>
        </p:nvSpPr>
        <p:spPr bwMode="auto">
          <a:xfrm>
            <a:off x="-761999" y="874455"/>
            <a:ext cx="9906000" cy="3816429"/>
          </a:xfrm>
          <a:prstGeom prst="rect">
            <a:avLst/>
          </a:prstGeom>
          <a:noFill/>
          <a:ln w="9525">
            <a:noFill/>
            <a:miter lim="800000"/>
            <a:headEnd/>
            <a:tailEnd/>
          </a:ln>
        </p:spPr>
        <p:txBody>
          <a:bodyPr wrap="square">
            <a:spAutoFit/>
          </a:bodyPr>
          <a:lstStyle/>
          <a:p>
            <a:r>
              <a:rPr lang="en-US" sz="2000" b="1" dirty="0" smtClean="0">
                <a:latin typeface="Courier New" pitchFamily="49" charset="0"/>
              </a:rPr>
              <a:t>	</a:t>
            </a:r>
            <a:r>
              <a:rPr lang="en-US" sz="2200" b="1" dirty="0" smtClean="0">
                <a:latin typeface="Courier New" pitchFamily="49" charset="0"/>
              </a:rPr>
              <a:t>private void </a:t>
            </a:r>
            <a:r>
              <a:rPr lang="en-US" sz="2200" b="1" dirty="0" err="1" smtClean="0">
                <a:latin typeface="Courier New" pitchFamily="49" charset="0"/>
              </a:rPr>
              <a:t>badTemperatureConstructionUtility</a:t>
            </a:r>
            <a:endParaRPr lang="en-US" sz="2200" b="1" dirty="0" smtClean="0">
              <a:latin typeface="Courier New" pitchFamily="49" charset="0"/>
            </a:endParaRPr>
          </a:p>
          <a:p>
            <a:r>
              <a:rPr lang="en-US" sz="2200" b="1" dirty="0" smtClean="0">
                <a:latin typeface="Courier New" pitchFamily="49" charset="0"/>
              </a:rPr>
              <a:t>					(double degrees, String scale) {</a:t>
            </a:r>
          </a:p>
          <a:p>
            <a:r>
              <a:rPr lang="en-US" sz="2200" b="1" dirty="0" smtClean="0">
                <a:latin typeface="Courier New" pitchFamily="49" charset="0"/>
              </a:rPr>
              <a:t>		try {</a:t>
            </a:r>
          </a:p>
          <a:p>
            <a:r>
              <a:rPr lang="en-US" sz="2200" b="1" dirty="0" smtClean="0">
                <a:latin typeface="Courier New" pitchFamily="49" charset="0"/>
              </a:rPr>
              <a:t>			new Temperature1(degrees, scale);</a:t>
            </a:r>
          </a:p>
          <a:p>
            <a:r>
              <a:rPr lang="en-US" sz="2200" b="1" dirty="0" smtClean="0">
                <a:latin typeface="Courier New" pitchFamily="49" charset="0"/>
              </a:rPr>
              <a:t>			</a:t>
            </a:r>
            <a:r>
              <a:rPr lang="en-US" sz="2200" b="1" dirty="0" err="1" smtClean="0">
                <a:latin typeface="Courier New" pitchFamily="49" charset="0"/>
              </a:rPr>
              <a:t>fail("inappropriately</a:t>
            </a:r>
            <a:r>
              <a:rPr lang="en-US" sz="2200" b="1" dirty="0" smtClean="0">
                <a:latin typeface="Courier New" pitchFamily="49" charset="0"/>
              </a:rPr>
              <a:t> constructed a " </a:t>
            </a:r>
          </a:p>
          <a:p>
            <a:r>
              <a:rPr lang="en-US" sz="2200" b="1" dirty="0" smtClean="0">
                <a:latin typeface="Courier New" pitchFamily="49" charset="0"/>
              </a:rPr>
              <a:t>				+ degrees + " degree " + scale </a:t>
            </a:r>
          </a:p>
          <a:p>
            <a:r>
              <a:rPr lang="en-US" sz="2200" b="1" dirty="0" smtClean="0">
                <a:latin typeface="Courier New" pitchFamily="49" charset="0"/>
              </a:rPr>
              <a:t>				+ " Temperature");</a:t>
            </a:r>
          </a:p>
          <a:p>
            <a:r>
              <a:rPr lang="en-US" sz="2200" b="1" dirty="0" smtClean="0">
                <a:latin typeface="Courier New" pitchFamily="49" charset="0"/>
              </a:rPr>
              <a:t>		} catch (Exception </a:t>
            </a:r>
            <a:r>
              <a:rPr lang="en-US" sz="2200" b="1" dirty="0" err="1" smtClean="0">
                <a:latin typeface="Courier New" pitchFamily="49" charset="0"/>
              </a:rPr>
              <a:t>e</a:t>
            </a:r>
            <a:r>
              <a:rPr lang="en-US" sz="2200" b="1" dirty="0" smtClean="0">
                <a:latin typeface="Courier New" pitchFamily="49" charset="0"/>
              </a:rPr>
              <a:t>) {</a:t>
            </a:r>
          </a:p>
          <a:p>
            <a:r>
              <a:rPr lang="en-US" sz="2200" b="1" dirty="0" smtClean="0">
                <a:latin typeface="Courier New" pitchFamily="49" charset="0"/>
              </a:rPr>
              <a:t>			// It should throw this exception!</a:t>
            </a:r>
          </a:p>
          <a:p>
            <a:r>
              <a:rPr lang="en-US" sz="2200" b="1" dirty="0" smtClean="0">
                <a:latin typeface="Courier New" pitchFamily="49" charset="0"/>
              </a:rPr>
              <a:t>		}</a:t>
            </a:r>
          </a:p>
          <a:p>
            <a:r>
              <a:rPr lang="en-US" sz="2200" b="1" dirty="0" smtClean="0">
                <a:latin typeface="Courier New" pitchFamily="49" charset="0"/>
              </a:rPr>
              <a:t>	}</a:t>
            </a:r>
            <a:endParaRPr lang="en-US" sz="2200" b="1" dirty="0">
              <a:latin typeface="Courier New" pitchFamily="49"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29</a:t>
            </a:fld>
            <a:endParaRPr lang="en-US"/>
          </a:p>
        </p:txBody>
      </p:sp>
      <p:sp>
        <p:nvSpPr>
          <p:cNvPr id="8" name="Rectangle 7"/>
          <p:cNvSpPr/>
          <p:nvPr/>
        </p:nvSpPr>
        <p:spPr>
          <a:xfrm rot="16200000">
            <a:off x="1231560" y="-1016086"/>
            <a:ext cx="6528484" cy="9017853"/>
          </a:xfrm>
          <a:prstGeom prst="rect">
            <a:avLst/>
          </a:prstGeom>
        </p:spPr>
        <p:txBody>
          <a:bodyPr wrap="square">
            <a:spAutoFit/>
          </a:bodyPr>
          <a:lstStyle/>
          <a:p>
            <a:r>
              <a:rPr lang="en-US" sz="1000" i="1" dirty="0" smtClean="0">
                <a:latin typeface="Courier New" pitchFamily="49" charset="0"/>
                <a:cs typeface="Courier New" pitchFamily="49" charset="0"/>
              </a:rPr>
              <a:t>package c09quality.application_temperature;</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 imports copied here...</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public class Temperature1Test {</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  // previous tests copied here...</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  @Test</a:t>
            </a:r>
          </a:p>
          <a:p>
            <a:r>
              <a:rPr lang="en-US" sz="1000" i="1" dirty="0" smtClean="0">
                <a:latin typeface="Courier New" pitchFamily="49" charset="0"/>
                <a:cs typeface="Courier New" pitchFamily="49" charset="0"/>
              </a:rPr>
              <a:t>  public void </a:t>
            </a:r>
            <a:r>
              <a:rPr lang="en-US" sz="1000" i="1" dirty="0" err="1" smtClean="0">
                <a:latin typeface="Courier New" pitchFamily="49" charset="0"/>
                <a:cs typeface="Courier New" pitchFamily="49" charset="0"/>
              </a:rPr>
              <a:t>explicitConstructorTest</a:t>
            </a:r>
            <a:r>
              <a:rPr lang="en-US" sz="1000" i="1" dirty="0" smtClean="0">
                <a:latin typeface="Courier New" pitchFamily="49" charset="0"/>
                <a:cs typeface="Courier New" pitchFamily="49" charset="0"/>
              </a:rPr>
              <a:t>() {</a:t>
            </a:r>
          </a:p>
          <a:p>
            <a:r>
              <a:rPr lang="en-US" sz="1000" i="1" dirty="0" smtClean="0">
                <a:latin typeface="Courier New" pitchFamily="49" charset="0"/>
                <a:cs typeface="Courier New" pitchFamily="49" charset="0"/>
              </a:rPr>
              <a:t>    try {</a:t>
            </a:r>
          </a:p>
          <a:p>
            <a:r>
              <a:rPr lang="en-US" sz="1000" i="1" dirty="0" smtClean="0">
                <a:latin typeface="Courier New" pitchFamily="49" charset="0"/>
                <a:cs typeface="Courier New" pitchFamily="49" charset="0"/>
              </a:rPr>
              <a:t>      Temperature1 t = new Temperature1(0.0, "</a:t>
            </a:r>
            <a:r>
              <a:rPr lang="en-US" sz="1000" i="1" dirty="0" err="1" smtClean="0">
                <a:latin typeface="Courier New" pitchFamily="49" charset="0"/>
                <a:cs typeface="Courier New" pitchFamily="49" charset="0"/>
              </a:rPr>
              <a:t>celsius</a:t>
            </a:r>
            <a:r>
              <a:rPr lang="en-US" sz="1000" i="1" dirty="0" smtClean="0">
                <a:latin typeface="Courier New" pitchFamily="49" charset="0"/>
                <a:cs typeface="Courier New" pitchFamily="49" charset="0"/>
              </a:rPr>
              <a:t>");</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assertEquals</a:t>
            </a:r>
            <a:r>
              <a:rPr lang="en-US" sz="1000" i="1" dirty="0" smtClean="0">
                <a:latin typeface="Courier New" pitchFamily="49" charset="0"/>
                <a:cs typeface="Courier New" pitchFamily="49" charset="0"/>
              </a:rPr>
              <a:t>(0.0, </a:t>
            </a:r>
            <a:r>
              <a:rPr lang="en-US" sz="1000" i="1" dirty="0" err="1" smtClean="0">
                <a:latin typeface="Courier New" pitchFamily="49" charset="0"/>
                <a:cs typeface="Courier New" pitchFamily="49" charset="0"/>
              </a:rPr>
              <a:t>t.getDegrees</a:t>
            </a:r>
            <a:r>
              <a:rPr lang="en-US" sz="1000" i="1" dirty="0" smtClean="0">
                <a:latin typeface="Courier New" pitchFamily="49" charset="0"/>
                <a:cs typeface="Courier New" pitchFamily="49" charset="0"/>
              </a:rPr>
              <a:t>(), DOUBLE_EPSILON);</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assertEquals</a:t>
            </a:r>
            <a:r>
              <a:rPr lang="en-US" sz="1000" i="1" dirty="0" smtClean="0">
                <a:latin typeface="Courier New" pitchFamily="49" charset="0"/>
                <a:cs typeface="Courier New" pitchFamily="49" charset="0"/>
              </a:rPr>
              <a:t>("</a:t>
            </a:r>
            <a:r>
              <a:rPr lang="en-US" sz="1000" i="1" dirty="0" err="1" smtClean="0">
                <a:latin typeface="Courier New" pitchFamily="49" charset="0"/>
                <a:cs typeface="Courier New" pitchFamily="49" charset="0"/>
              </a:rPr>
              <a:t>celsius</a:t>
            </a:r>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t.getScale</a:t>
            </a:r>
            <a:r>
              <a:rPr lang="en-US" sz="1000" i="1" dirty="0" smtClean="0">
                <a:latin typeface="Courier New" pitchFamily="49" charset="0"/>
                <a:cs typeface="Courier New" pitchFamily="49" charset="0"/>
              </a:rPr>
              <a:t>());</a:t>
            </a:r>
          </a:p>
          <a:p>
            <a:r>
              <a:rPr lang="en-US" sz="1000" i="1" dirty="0" smtClean="0">
                <a:latin typeface="Courier New" pitchFamily="49" charset="0"/>
                <a:cs typeface="Courier New" pitchFamily="49" charset="0"/>
              </a:rPr>
              <a:t>  </a:t>
            </a:r>
          </a:p>
          <a:p>
            <a:r>
              <a:rPr lang="en-US" sz="1000" i="1" dirty="0" smtClean="0">
                <a:latin typeface="Courier New" pitchFamily="49" charset="0"/>
                <a:cs typeface="Courier New" pitchFamily="49" charset="0"/>
              </a:rPr>
              <a:t>      t = new Temperature1(273.15, "</a:t>
            </a:r>
            <a:r>
              <a:rPr lang="en-US" sz="1000" i="1" dirty="0" err="1" smtClean="0">
                <a:latin typeface="Courier New" pitchFamily="49" charset="0"/>
                <a:cs typeface="Courier New" pitchFamily="49" charset="0"/>
              </a:rPr>
              <a:t>kelvin</a:t>
            </a:r>
            <a:r>
              <a:rPr lang="en-US" sz="1000" i="1" dirty="0" smtClean="0">
                <a:latin typeface="Courier New" pitchFamily="49" charset="0"/>
                <a:cs typeface="Courier New" pitchFamily="49" charset="0"/>
              </a:rPr>
              <a:t>");</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assertEquals</a:t>
            </a:r>
            <a:r>
              <a:rPr lang="en-US" sz="1000" i="1" dirty="0" smtClean="0">
                <a:latin typeface="Courier New" pitchFamily="49" charset="0"/>
                <a:cs typeface="Courier New" pitchFamily="49" charset="0"/>
              </a:rPr>
              <a:t>(273.15, </a:t>
            </a:r>
            <a:r>
              <a:rPr lang="en-US" sz="1000" i="1" dirty="0" err="1" smtClean="0">
                <a:latin typeface="Courier New" pitchFamily="49" charset="0"/>
                <a:cs typeface="Courier New" pitchFamily="49" charset="0"/>
              </a:rPr>
              <a:t>t.getDegrees</a:t>
            </a:r>
            <a:r>
              <a:rPr lang="en-US" sz="1000" i="1" dirty="0" smtClean="0">
                <a:latin typeface="Courier New" pitchFamily="49" charset="0"/>
                <a:cs typeface="Courier New" pitchFamily="49" charset="0"/>
              </a:rPr>
              <a:t>(), DOUBLE_EPSILON);</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assertEquals</a:t>
            </a:r>
            <a:r>
              <a:rPr lang="en-US" sz="1000" i="1" dirty="0" smtClean="0">
                <a:latin typeface="Courier New" pitchFamily="49" charset="0"/>
                <a:cs typeface="Courier New" pitchFamily="49" charset="0"/>
              </a:rPr>
              <a:t>("</a:t>
            </a:r>
            <a:r>
              <a:rPr lang="en-US" sz="1000" i="1" dirty="0" err="1" smtClean="0">
                <a:latin typeface="Courier New" pitchFamily="49" charset="0"/>
                <a:cs typeface="Courier New" pitchFamily="49" charset="0"/>
              </a:rPr>
              <a:t>kelvin</a:t>
            </a:r>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t.getScale</a:t>
            </a:r>
            <a:r>
              <a:rPr lang="en-US" sz="1000" i="1" dirty="0" smtClean="0">
                <a:latin typeface="Courier New" pitchFamily="49" charset="0"/>
                <a:cs typeface="Courier New" pitchFamily="49" charset="0"/>
              </a:rPr>
              <a:t>());</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      t = new Temperature1(32.0, "</a:t>
            </a:r>
            <a:r>
              <a:rPr lang="en-US" sz="1000" i="1" dirty="0" err="1" smtClean="0">
                <a:latin typeface="Courier New" pitchFamily="49" charset="0"/>
                <a:cs typeface="Courier New" pitchFamily="49" charset="0"/>
              </a:rPr>
              <a:t>fahrenheit</a:t>
            </a:r>
            <a:r>
              <a:rPr lang="en-US" sz="1000" i="1" dirty="0" smtClean="0">
                <a:latin typeface="Courier New" pitchFamily="49" charset="0"/>
                <a:cs typeface="Courier New" pitchFamily="49" charset="0"/>
              </a:rPr>
              <a:t>");</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assertEquals</a:t>
            </a:r>
            <a:r>
              <a:rPr lang="en-US" sz="1000" i="1" dirty="0" smtClean="0">
                <a:latin typeface="Courier New" pitchFamily="49" charset="0"/>
                <a:cs typeface="Courier New" pitchFamily="49" charset="0"/>
              </a:rPr>
              <a:t>(32.0, </a:t>
            </a:r>
            <a:r>
              <a:rPr lang="en-US" sz="1000" i="1" dirty="0" err="1" smtClean="0">
                <a:latin typeface="Courier New" pitchFamily="49" charset="0"/>
                <a:cs typeface="Courier New" pitchFamily="49" charset="0"/>
              </a:rPr>
              <a:t>t.getDegrees</a:t>
            </a:r>
            <a:r>
              <a:rPr lang="en-US" sz="1000" i="1" dirty="0" smtClean="0">
                <a:latin typeface="Courier New" pitchFamily="49" charset="0"/>
                <a:cs typeface="Courier New" pitchFamily="49" charset="0"/>
              </a:rPr>
              <a:t>(), DOUBLE_EPSILON);</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assertEquals</a:t>
            </a:r>
            <a:r>
              <a:rPr lang="en-US" sz="1000" i="1" dirty="0" smtClean="0">
                <a:latin typeface="Courier New" pitchFamily="49" charset="0"/>
                <a:cs typeface="Courier New" pitchFamily="49" charset="0"/>
              </a:rPr>
              <a:t>("</a:t>
            </a:r>
            <a:r>
              <a:rPr lang="en-US" sz="1000" i="1" dirty="0" err="1" smtClean="0">
                <a:latin typeface="Courier New" pitchFamily="49" charset="0"/>
                <a:cs typeface="Courier New" pitchFamily="49" charset="0"/>
              </a:rPr>
              <a:t>fahrenheit</a:t>
            </a:r>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t.getScale</a:t>
            </a:r>
            <a:r>
              <a:rPr lang="en-US" sz="1000" i="1" dirty="0" smtClean="0">
                <a:latin typeface="Courier New" pitchFamily="49" charset="0"/>
                <a:cs typeface="Courier New" pitchFamily="49" charset="0"/>
              </a:rPr>
              <a:t>());</a:t>
            </a:r>
          </a:p>
          <a:p>
            <a:r>
              <a:rPr lang="en-US" sz="1000" i="1" dirty="0" smtClean="0">
                <a:latin typeface="Courier New" pitchFamily="49" charset="0"/>
                <a:cs typeface="Courier New" pitchFamily="49" charset="0"/>
              </a:rPr>
              <a:t>    } catch (Exception e) {</a:t>
            </a:r>
          </a:p>
          <a:p>
            <a:r>
              <a:rPr lang="en-US" sz="1000" i="1" dirty="0" smtClean="0">
                <a:latin typeface="Courier New" pitchFamily="49" charset="0"/>
                <a:cs typeface="Courier New" pitchFamily="49" charset="0"/>
              </a:rPr>
              <a:t>      fail("Failed explicit constructors test...");</a:t>
            </a:r>
          </a:p>
          <a:p>
            <a:r>
              <a:rPr lang="en-US" sz="1000" i="1" dirty="0" smtClean="0">
                <a:latin typeface="Courier New" pitchFamily="49" charset="0"/>
                <a:cs typeface="Courier New" pitchFamily="49" charset="0"/>
              </a:rPr>
              <a:t>    }</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badTemperatureConstructionUtility</a:t>
            </a:r>
            <a:r>
              <a:rPr lang="en-US" sz="1000" i="1" dirty="0" smtClean="0">
                <a:latin typeface="Courier New" pitchFamily="49" charset="0"/>
                <a:cs typeface="Courier New" pitchFamily="49" charset="0"/>
              </a:rPr>
              <a:t>(-1.0, "</a:t>
            </a:r>
            <a:r>
              <a:rPr lang="en-US" sz="1000" i="1" dirty="0" err="1" smtClean="0">
                <a:latin typeface="Courier New" pitchFamily="49" charset="0"/>
                <a:cs typeface="Courier New" pitchFamily="49" charset="0"/>
              </a:rPr>
              <a:t>kelvin</a:t>
            </a:r>
            <a:r>
              <a:rPr lang="en-US" sz="1000" i="1" dirty="0" smtClean="0">
                <a:latin typeface="Courier New" pitchFamily="49" charset="0"/>
                <a:cs typeface="Courier New" pitchFamily="49" charset="0"/>
              </a:rPr>
              <a:t>");</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badTemperatureConstructionUtility</a:t>
            </a:r>
            <a:r>
              <a:rPr lang="en-US" sz="1000" i="1" dirty="0" smtClean="0">
                <a:latin typeface="Courier New" pitchFamily="49" charset="0"/>
                <a:cs typeface="Courier New" pitchFamily="49" charset="0"/>
              </a:rPr>
              <a:t>(-274.0, "</a:t>
            </a:r>
            <a:r>
              <a:rPr lang="en-US" sz="1000" i="1" dirty="0" err="1" smtClean="0">
                <a:latin typeface="Courier New" pitchFamily="49" charset="0"/>
                <a:cs typeface="Courier New" pitchFamily="49" charset="0"/>
              </a:rPr>
              <a:t>celsius</a:t>
            </a:r>
            <a:r>
              <a:rPr lang="en-US" sz="1000" i="1" dirty="0" smtClean="0">
                <a:latin typeface="Courier New" pitchFamily="49" charset="0"/>
                <a:cs typeface="Courier New" pitchFamily="49" charset="0"/>
              </a:rPr>
              <a:t>");</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badTemperatureConstructionUtility</a:t>
            </a:r>
            <a:r>
              <a:rPr lang="en-US" sz="1000" i="1" dirty="0" smtClean="0">
                <a:latin typeface="Courier New" pitchFamily="49" charset="0"/>
                <a:cs typeface="Courier New" pitchFamily="49" charset="0"/>
              </a:rPr>
              <a:t>(-460.0, "</a:t>
            </a:r>
            <a:r>
              <a:rPr lang="en-US" sz="1000" i="1" dirty="0" err="1" smtClean="0">
                <a:latin typeface="Courier New" pitchFamily="49" charset="0"/>
                <a:cs typeface="Courier New" pitchFamily="49" charset="0"/>
              </a:rPr>
              <a:t>fahrenheit</a:t>
            </a:r>
            <a:r>
              <a:rPr lang="en-US" sz="1000" i="1" dirty="0" smtClean="0">
                <a:latin typeface="Courier New" pitchFamily="49" charset="0"/>
                <a:cs typeface="Courier New" pitchFamily="49" charset="0"/>
              </a:rPr>
              <a:t>");</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badTemperatureConstructionUtility</a:t>
            </a:r>
            <a:r>
              <a:rPr lang="en-US" sz="1000" i="1" dirty="0" smtClean="0">
                <a:latin typeface="Courier New" pitchFamily="49" charset="0"/>
                <a:cs typeface="Courier New" pitchFamily="49" charset="0"/>
              </a:rPr>
              <a:t>(-460.0, "blob");</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goodTemperatureConstructionUtility</a:t>
            </a:r>
            <a:r>
              <a:rPr lang="en-US" sz="1000" i="1" dirty="0" smtClean="0">
                <a:latin typeface="Courier New" pitchFamily="49" charset="0"/>
                <a:cs typeface="Courier New" pitchFamily="49" charset="0"/>
              </a:rPr>
              <a:t>(10000.5, "</a:t>
            </a:r>
            <a:r>
              <a:rPr lang="en-US" sz="1000" i="1" dirty="0" err="1" smtClean="0">
                <a:latin typeface="Courier New" pitchFamily="49" charset="0"/>
                <a:cs typeface="Courier New" pitchFamily="49" charset="0"/>
              </a:rPr>
              <a:t>celsius</a:t>
            </a:r>
            <a:r>
              <a:rPr lang="en-US" sz="1000" i="1" dirty="0" smtClean="0">
                <a:latin typeface="Courier New" pitchFamily="49" charset="0"/>
                <a:cs typeface="Courier New" pitchFamily="49" charset="0"/>
              </a:rPr>
              <a:t>");</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goodTemperatureConstructionUtility</a:t>
            </a:r>
            <a:r>
              <a:rPr lang="en-US" sz="1000" i="1" dirty="0" smtClean="0">
                <a:latin typeface="Courier New" pitchFamily="49" charset="0"/>
                <a:cs typeface="Courier New" pitchFamily="49" charset="0"/>
              </a:rPr>
              <a:t>(10000.5, "Fahrenheit");</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goodTemperatureConstructionUtility</a:t>
            </a:r>
            <a:r>
              <a:rPr lang="en-US" sz="1000" i="1" dirty="0" smtClean="0">
                <a:latin typeface="Courier New" pitchFamily="49" charset="0"/>
                <a:cs typeface="Courier New" pitchFamily="49" charset="0"/>
              </a:rPr>
              <a:t>(10000.5, "KELVIN");</a:t>
            </a:r>
          </a:p>
          <a:p>
            <a:r>
              <a:rPr lang="en-US" sz="1000" i="1" dirty="0" smtClean="0">
                <a:latin typeface="Courier New" pitchFamily="49" charset="0"/>
                <a:cs typeface="Courier New" pitchFamily="49" charset="0"/>
              </a:rPr>
              <a:t>  }</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  private void </a:t>
            </a:r>
            <a:r>
              <a:rPr lang="en-US" sz="1000" i="1" dirty="0" err="1" smtClean="0">
                <a:latin typeface="Courier New" pitchFamily="49" charset="0"/>
                <a:cs typeface="Courier New" pitchFamily="49" charset="0"/>
              </a:rPr>
              <a:t>goodTemperatureConstructionUtility</a:t>
            </a:r>
            <a:r>
              <a:rPr lang="en-US" sz="1000" i="1" dirty="0" smtClean="0">
                <a:latin typeface="Courier New" pitchFamily="49" charset="0"/>
                <a:cs typeface="Courier New" pitchFamily="49" charset="0"/>
              </a:rPr>
              <a:t>(double degrees, String scale) {</a:t>
            </a:r>
          </a:p>
          <a:p>
            <a:r>
              <a:rPr lang="en-US" sz="1000" i="1" dirty="0" smtClean="0">
                <a:latin typeface="Courier New" pitchFamily="49" charset="0"/>
                <a:cs typeface="Courier New" pitchFamily="49" charset="0"/>
              </a:rPr>
              <a:t>    try {</a:t>
            </a:r>
          </a:p>
          <a:p>
            <a:r>
              <a:rPr lang="en-US" sz="1000" i="1" dirty="0" smtClean="0">
                <a:latin typeface="Courier New" pitchFamily="49" charset="0"/>
                <a:cs typeface="Courier New" pitchFamily="49" charset="0"/>
              </a:rPr>
              <a:t>      new Temperature1(degrees, scale);</a:t>
            </a:r>
          </a:p>
          <a:p>
            <a:r>
              <a:rPr lang="en-US" sz="1000" i="1" dirty="0" smtClean="0">
                <a:latin typeface="Courier New" pitchFamily="49" charset="0"/>
                <a:cs typeface="Courier New" pitchFamily="49" charset="0"/>
              </a:rPr>
              <a:t>    } catch (Exception e) {</a:t>
            </a:r>
          </a:p>
          <a:p>
            <a:r>
              <a:rPr lang="en-US" sz="1000" i="1" dirty="0" smtClean="0">
                <a:latin typeface="Courier New" pitchFamily="49" charset="0"/>
                <a:cs typeface="Courier New" pitchFamily="49" charset="0"/>
              </a:rPr>
              <a:t>      fail("failed good temperature test...");</a:t>
            </a:r>
          </a:p>
          <a:p>
            <a:r>
              <a:rPr lang="en-US" sz="1000" i="1" dirty="0" smtClean="0">
                <a:latin typeface="Courier New" pitchFamily="49" charset="0"/>
                <a:cs typeface="Courier New" pitchFamily="49" charset="0"/>
              </a:rPr>
              <a:t>    }</a:t>
            </a:r>
          </a:p>
          <a:p>
            <a:r>
              <a:rPr lang="en-US" sz="1000" i="1" dirty="0" smtClean="0">
                <a:latin typeface="Courier New" pitchFamily="49" charset="0"/>
                <a:cs typeface="Courier New" pitchFamily="49" charset="0"/>
              </a:rPr>
              <a:t>  }</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  private void </a:t>
            </a:r>
            <a:r>
              <a:rPr lang="en-US" sz="1000" i="1" dirty="0" err="1" smtClean="0">
                <a:latin typeface="Courier New" pitchFamily="49" charset="0"/>
                <a:cs typeface="Courier New" pitchFamily="49" charset="0"/>
              </a:rPr>
              <a:t>badTemperatureConstructionUtility</a:t>
            </a:r>
            <a:r>
              <a:rPr lang="en-US" sz="1000" i="1" dirty="0" smtClean="0">
                <a:latin typeface="Courier New" pitchFamily="49" charset="0"/>
                <a:cs typeface="Courier New" pitchFamily="49" charset="0"/>
              </a:rPr>
              <a:t>(double degrees, String scale) {</a:t>
            </a:r>
          </a:p>
          <a:p>
            <a:r>
              <a:rPr lang="en-US" sz="1000" i="1" dirty="0" smtClean="0">
                <a:latin typeface="Courier New" pitchFamily="49" charset="0"/>
                <a:cs typeface="Courier New" pitchFamily="49" charset="0"/>
              </a:rPr>
              <a:t>    try {</a:t>
            </a:r>
          </a:p>
          <a:p>
            <a:r>
              <a:rPr lang="en-US" sz="1000" i="1" dirty="0" smtClean="0">
                <a:latin typeface="Courier New" pitchFamily="49" charset="0"/>
                <a:cs typeface="Courier New" pitchFamily="49" charset="0"/>
              </a:rPr>
              <a:t>      new Temperature1(degrees, scale);</a:t>
            </a:r>
          </a:p>
          <a:p>
            <a:r>
              <a:rPr lang="en-US" sz="1000" i="1" dirty="0" smtClean="0">
                <a:latin typeface="Courier New" pitchFamily="49" charset="0"/>
                <a:cs typeface="Courier New" pitchFamily="49" charset="0"/>
              </a:rPr>
              <a:t>      fail("inappropriately constructed a " + degrees + " degree "</a:t>
            </a:r>
          </a:p>
          <a:p>
            <a:r>
              <a:rPr lang="en-US" sz="1000" i="1" dirty="0" smtClean="0">
                <a:latin typeface="Courier New" pitchFamily="49" charset="0"/>
                <a:cs typeface="Courier New" pitchFamily="49" charset="0"/>
              </a:rPr>
              <a:t>                     + scale + " Temperature");</a:t>
            </a:r>
          </a:p>
          <a:p>
            <a:r>
              <a:rPr lang="en-US" sz="1000" i="1" dirty="0" smtClean="0">
                <a:latin typeface="Courier New" pitchFamily="49" charset="0"/>
                <a:cs typeface="Courier New" pitchFamily="49" charset="0"/>
              </a:rPr>
              <a:t>    } catch (Exception e) {</a:t>
            </a:r>
          </a:p>
          <a:p>
            <a:r>
              <a:rPr lang="en-US" sz="1000" i="1" dirty="0" smtClean="0">
                <a:latin typeface="Courier New" pitchFamily="49" charset="0"/>
                <a:cs typeface="Courier New" pitchFamily="49" charset="0"/>
              </a:rPr>
              <a:t>      // It should throw this exception!</a:t>
            </a:r>
          </a:p>
          <a:p>
            <a:r>
              <a:rPr lang="en-US" sz="1000" i="1" dirty="0" smtClean="0">
                <a:latin typeface="Courier New" pitchFamily="49" charset="0"/>
                <a:cs typeface="Courier New" pitchFamily="49" charset="0"/>
              </a:rPr>
              <a:t>    }</a:t>
            </a:r>
          </a:p>
          <a:p>
            <a:r>
              <a:rPr lang="en-US" sz="1000" i="1" dirty="0" smtClean="0">
                <a:latin typeface="Courier New" pitchFamily="49" charset="0"/>
                <a:cs typeface="Courier New" pitchFamily="49" charset="0"/>
              </a:rPr>
              <a:t>  }</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  // additional tests copied here...</a:t>
            </a:r>
          </a:p>
          <a:p>
            <a:r>
              <a:rPr lang="en-US" sz="1000" i="1" dirty="0" smtClean="0">
                <a:latin typeface="Courier New" pitchFamily="49" charset="0"/>
                <a:cs typeface="Courier New" pitchFamily="49" charset="0"/>
              </a:rPr>
              <a:t>}</a:t>
            </a:r>
          </a:p>
          <a:p>
            <a:endParaRPr lang="en-US" sz="1000" i="1" dirty="0" smtClean="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0"/>
          </p:nvPr>
        </p:nvSpPr>
        <p:spPr/>
        <p:txBody>
          <a:bodyPr/>
          <a:lstStyle/>
          <a:p>
            <a:fld id="{29C59EDD-994A-4913-BA75-F7DBD665E3A5}" type="slidenum">
              <a:rPr lang="en-US" smtClean="0"/>
              <a:pPr/>
              <a:t>3</a:t>
            </a:fld>
            <a:endParaRPr lang="en-US" smtClean="0"/>
          </a:p>
        </p:txBody>
      </p:sp>
      <p:sp>
        <p:nvSpPr>
          <p:cNvPr id="53251" name="Rectangle 2"/>
          <p:cNvSpPr>
            <a:spLocks noGrp="1" noChangeArrowheads="1"/>
          </p:cNvSpPr>
          <p:nvPr>
            <p:ph type="title"/>
          </p:nvPr>
        </p:nvSpPr>
        <p:spPr/>
        <p:txBody>
          <a:bodyPr/>
          <a:lstStyle/>
          <a:p>
            <a:pPr eaLnBrk="1" hangingPunct="1"/>
            <a:r>
              <a:rPr lang="en-US" dirty="0" smtClean="0"/>
              <a:t>Introduction</a:t>
            </a:r>
          </a:p>
        </p:txBody>
      </p:sp>
      <p:sp>
        <p:nvSpPr>
          <p:cNvPr id="53252" name="Rectangle 3"/>
          <p:cNvSpPr>
            <a:spLocks noGrp="1" noChangeArrowheads="1"/>
          </p:cNvSpPr>
          <p:nvPr>
            <p:ph type="body" idx="1"/>
          </p:nvPr>
        </p:nvSpPr>
        <p:spPr>
          <a:xfrm>
            <a:off x="457200" y="1600200"/>
            <a:ext cx="8534400" cy="5029200"/>
          </a:xfrm>
        </p:spPr>
        <p:txBody>
          <a:bodyPr/>
          <a:lstStyle/>
          <a:p>
            <a:pPr eaLnBrk="1" hangingPunct="1"/>
            <a:r>
              <a:rPr lang="en-US" dirty="0" smtClean="0"/>
              <a:t>Our goal is to produce </a:t>
            </a:r>
            <a:r>
              <a:rPr lang="en-US" i="1" dirty="0" smtClean="0"/>
              <a:t>quality</a:t>
            </a:r>
            <a:r>
              <a:rPr lang="en-US" dirty="0" smtClean="0"/>
              <a:t> software that:</a:t>
            </a:r>
          </a:p>
          <a:p>
            <a:pPr lvl="1"/>
            <a:r>
              <a:rPr lang="en-US" dirty="0" smtClean="0"/>
              <a:t>Responds appropriately to anomalous conditions;</a:t>
            </a:r>
          </a:p>
          <a:p>
            <a:pPr lvl="1"/>
            <a:r>
              <a:rPr lang="en-US" dirty="0" smtClean="0"/>
              <a:t>Produces correct output behavior.</a:t>
            </a:r>
          </a:p>
          <a:p>
            <a:pPr eaLnBrk="1" hangingPunct="1"/>
            <a:r>
              <a:rPr lang="en-US" dirty="0" smtClean="0"/>
              <a:t>Java provides tools that can help achieve these goals:</a:t>
            </a:r>
          </a:p>
          <a:p>
            <a:pPr lvl="1"/>
            <a:r>
              <a:rPr lang="en-US" i="1" dirty="0" smtClean="0"/>
              <a:t>Exception handling </a:t>
            </a:r>
            <a:r>
              <a:rPr lang="en-US" dirty="0" smtClean="0"/>
              <a:t>helps a program deal with anomalous conditions;</a:t>
            </a:r>
          </a:p>
          <a:p>
            <a:pPr lvl="1"/>
            <a:r>
              <a:rPr lang="en-US" i="1" dirty="0" smtClean="0"/>
              <a:t>Unit testing </a:t>
            </a:r>
            <a:r>
              <a:rPr lang="en-US" dirty="0" smtClean="0"/>
              <a:t>helps verify the correctness of a program’s behavior.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30</a:t>
            </a:fld>
            <a:endParaRPr lang="en-US"/>
          </a:p>
        </p:txBody>
      </p:sp>
      <p:sp>
        <p:nvSpPr>
          <p:cNvPr id="8" name="Rectangle 7"/>
          <p:cNvSpPr/>
          <p:nvPr/>
        </p:nvSpPr>
        <p:spPr>
          <a:xfrm rot="16200000">
            <a:off x="1089309" y="-785256"/>
            <a:ext cx="6528484" cy="8556188"/>
          </a:xfrm>
          <a:prstGeom prst="rect">
            <a:avLst/>
          </a:prstGeom>
        </p:spPr>
        <p:txBody>
          <a:bodyPr wrap="square">
            <a:spAutoFit/>
          </a:bodyPr>
          <a:lstStyle/>
          <a:p>
            <a:r>
              <a:rPr lang="en-US" sz="1000" i="1" dirty="0" smtClean="0">
                <a:latin typeface="Courier New" pitchFamily="49" charset="0"/>
                <a:cs typeface="Courier New" pitchFamily="49" charset="0"/>
              </a:rPr>
              <a:t>package c09quality.application_temperature;</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 imports copied here...</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public class Temperature1Test {</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  // previous tests copied here...</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  @Test</a:t>
            </a:r>
          </a:p>
          <a:p>
            <a:r>
              <a:rPr lang="en-US" sz="1000" i="1" dirty="0" smtClean="0">
                <a:latin typeface="Courier New" pitchFamily="49" charset="0"/>
                <a:cs typeface="Courier New" pitchFamily="49" charset="0"/>
              </a:rPr>
              <a:t>  public void </a:t>
            </a:r>
            <a:r>
              <a:rPr lang="en-US" sz="1000" i="1" dirty="0" err="1" smtClean="0">
                <a:latin typeface="Courier New" pitchFamily="49" charset="0"/>
                <a:cs typeface="Courier New" pitchFamily="49" charset="0"/>
              </a:rPr>
              <a:t>mutatorGoodTest</a:t>
            </a:r>
            <a:r>
              <a:rPr lang="en-US" sz="1000" i="1" dirty="0" smtClean="0">
                <a:latin typeface="Courier New" pitchFamily="49" charset="0"/>
                <a:cs typeface="Courier New" pitchFamily="49" charset="0"/>
              </a:rPr>
              <a:t>() {</a:t>
            </a:r>
          </a:p>
          <a:p>
            <a:r>
              <a:rPr lang="en-US" sz="1000" i="1" dirty="0" smtClean="0">
                <a:latin typeface="Courier New" pitchFamily="49" charset="0"/>
                <a:cs typeface="Courier New" pitchFamily="49" charset="0"/>
              </a:rPr>
              <a:t>    try {</a:t>
            </a:r>
          </a:p>
          <a:p>
            <a:r>
              <a:rPr lang="en-US" sz="1000" i="1" dirty="0" smtClean="0">
                <a:latin typeface="Courier New" pitchFamily="49" charset="0"/>
                <a:cs typeface="Courier New" pitchFamily="49" charset="0"/>
              </a:rPr>
              <a:t>      Temperature1 t = new Temperature1();</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t.setScale</a:t>
            </a:r>
            <a:r>
              <a:rPr lang="en-US" sz="1000" i="1" dirty="0" smtClean="0">
                <a:latin typeface="Courier New" pitchFamily="49" charset="0"/>
                <a:cs typeface="Courier New" pitchFamily="49" charset="0"/>
              </a:rPr>
              <a:t>("</a:t>
            </a:r>
            <a:r>
              <a:rPr lang="en-US" sz="1000" i="1" dirty="0" err="1" smtClean="0">
                <a:latin typeface="Courier New" pitchFamily="49" charset="0"/>
                <a:cs typeface="Courier New" pitchFamily="49" charset="0"/>
              </a:rPr>
              <a:t>fahrenheit</a:t>
            </a:r>
            <a:r>
              <a:rPr lang="en-US" sz="1000" i="1" dirty="0" smtClean="0">
                <a:latin typeface="Courier New" pitchFamily="49" charset="0"/>
                <a:cs typeface="Courier New" pitchFamily="49" charset="0"/>
              </a:rPr>
              <a:t>");</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assertEquals</a:t>
            </a:r>
            <a:r>
              <a:rPr lang="en-US" sz="1000" i="1" dirty="0" smtClean="0">
                <a:latin typeface="Courier New" pitchFamily="49" charset="0"/>
                <a:cs typeface="Courier New" pitchFamily="49" charset="0"/>
              </a:rPr>
              <a:t>(32.0, </a:t>
            </a:r>
            <a:r>
              <a:rPr lang="en-US" sz="1000" i="1" dirty="0" err="1" smtClean="0">
                <a:latin typeface="Courier New" pitchFamily="49" charset="0"/>
                <a:cs typeface="Courier New" pitchFamily="49" charset="0"/>
              </a:rPr>
              <a:t>t.getDegrees</a:t>
            </a:r>
            <a:r>
              <a:rPr lang="en-US" sz="1000" i="1" dirty="0" smtClean="0">
                <a:latin typeface="Courier New" pitchFamily="49" charset="0"/>
                <a:cs typeface="Courier New" pitchFamily="49" charset="0"/>
              </a:rPr>
              <a:t>(), DOUBLE_EPSILON);</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t.setScale</a:t>
            </a:r>
            <a:r>
              <a:rPr lang="en-US" sz="1000" i="1" dirty="0" smtClean="0">
                <a:latin typeface="Courier New" pitchFamily="49" charset="0"/>
                <a:cs typeface="Courier New" pitchFamily="49" charset="0"/>
              </a:rPr>
              <a:t>("Kelvin");</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assertEquals</a:t>
            </a:r>
            <a:r>
              <a:rPr lang="en-US" sz="1000" i="1" dirty="0" smtClean="0">
                <a:latin typeface="Courier New" pitchFamily="49" charset="0"/>
                <a:cs typeface="Courier New" pitchFamily="49" charset="0"/>
              </a:rPr>
              <a:t>(273.15, </a:t>
            </a:r>
            <a:r>
              <a:rPr lang="en-US" sz="1000" i="1" dirty="0" err="1" smtClean="0">
                <a:latin typeface="Courier New" pitchFamily="49" charset="0"/>
                <a:cs typeface="Courier New" pitchFamily="49" charset="0"/>
              </a:rPr>
              <a:t>t.getDegrees</a:t>
            </a:r>
            <a:r>
              <a:rPr lang="en-US" sz="1000" i="1" dirty="0" smtClean="0">
                <a:latin typeface="Courier New" pitchFamily="49" charset="0"/>
                <a:cs typeface="Courier New" pitchFamily="49" charset="0"/>
              </a:rPr>
              <a:t>(), DOUBLE_EPSILON);</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      t = new Temperature1(373.15, "</a:t>
            </a:r>
            <a:r>
              <a:rPr lang="en-US" sz="1000" i="1" dirty="0" err="1" smtClean="0">
                <a:latin typeface="Courier New" pitchFamily="49" charset="0"/>
                <a:cs typeface="Courier New" pitchFamily="49" charset="0"/>
              </a:rPr>
              <a:t>kelvin</a:t>
            </a:r>
            <a:r>
              <a:rPr lang="en-US" sz="1000" i="1" dirty="0" smtClean="0">
                <a:latin typeface="Courier New" pitchFamily="49" charset="0"/>
                <a:cs typeface="Courier New" pitchFamily="49" charset="0"/>
              </a:rPr>
              <a:t>");</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t.setScale</a:t>
            </a:r>
            <a:r>
              <a:rPr lang="en-US" sz="1000" i="1" dirty="0" smtClean="0">
                <a:latin typeface="Courier New" pitchFamily="49" charset="0"/>
                <a:cs typeface="Courier New" pitchFamily="49" charset="0"/>
              </a:rPr>
              <a:t>("</a:t>
            </a:r>
            <a:r>
              <a:rPr lang="en-US" sz="1000" i="1" dirty="0" err="1" smtClean="0">
                <a:latin typeface="Courier New" pitchFamily="49" charset="0"/>
                <a:cs typeface="Courier New" pitchFamily="49" charset="0"/>
              </a:rPr>
              <a:t>fahrenheit</a:t>
            </a:r>
            <a:r>
              <a:rPr lang="en-US" sz="1000" i="1" dirty="0" smtClean="0">
                <a:latin typeface="Courier New" pitchFamily="49" charset="0"/>
                <a:cs typeface="Courier New" pitchFamily="49" charset="0"/>
              </a:rPr>
              <a:t>");</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assertEquals</a:t>
            </a:r>
            <a:r>
              <a:rPr lang="en-US" sz="1000" i="1" dirty="0" smtClean="0">
                <a:latin typeface="Courier New" pitchFamily="49" charset="0"/>
                <a:cs typeface="Courier New" pitchFamily="49" charset="0"/>
              </a:rPr>
              <a:t>(212.0, </a:t>
            </a:r>
            <a:r>
              <a:rPr lang="en-US" sz="1000" i="1" dirty="0" err="1" smtClean="0">
                <a:latin typeface="Courier New" pitchFamily="49" charset="0"/>
                <a:cs typeface="Courier New" pitchFamily="49" charset="0"/>
              </a:rPr>
              <a:t>t.getDegrees</a:t>
            </a:r>
            <a:r>
              <a:rPr lang="en-US" sz="1000" i="1" dirty="0" smtClean="0">
                <a:latin typeface="Courier New" pitchFamily="49" charset="0"/>
                <a:cs typeface="Courier New" pitchFamily="49" charset="0"/>
              </a:rPr>
              <a:t>(), DOUBLE_EPSILON);</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t.setScale</a:t>
            </a:r>
            <a:r>
              <a:rPr lang="en-US" sz="1000" i="1" dirty="0" smtClean="0">
                <a:latin typeface="Courier New" pitchFamily="49" charset="0"/>
                <a:cs typeface="Courier New" pitchFamily="49" charset="0"/>
              </a:rPr>
              <a:t>("CELSIUS");</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assertEquals</a:t>
            </a:r>
            <a:r>
              <a:rPr lang="en-US" sz="1000" i="1" dirty="0" smtClean="0">
                <a:latin typeface="Courier New" pitchFamily="49" charset="0"/>
                <a:cs typeface="Courier New" pitchFamily="49" charset="0"/>
              </a:rPr>
              <a:t>(100.0, </a:t>
            </a:r>
            <a:r>
              <a:rPr lang="en-US" sz="1000" i="1" dirty="0" err="1" smtClean="0">
                <a:latin typeface="Courier New" pitchFamily="49" charset="0"/>
                <a:cs typeface="Courier New" pitchFamily="49" charset="0"/>
              </a:rPr>
              <a:t>t.getDegrees</a:t>
            </a:r>
            <a:r>
              <a:rPr lang="en-US" sz="1000" i="1" dirty="0" smtClean="0">
                <a:latin typeface="Courier New" pitchFamily="49" charset="0"/>
                <a:cs typeface="Courier New" pitchFamily="49" charset="0"/>
              </a:rPr>
              <a:t>(), DOUBLE_EPSILON);</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      t = new Temperature1(-273.15, "</a:t>
            </a:r>
            <a:r>
              <a:rPr lang="en-US" sz="1000" i="1" dirty="0" err="1" smtClean="0">
                <a:latin typeface="Courier New" pitchFamily="49" charset="0"/>
                <a:cs typeface="Courier New" pitchFamily="49" charset="0"/>
              </a:rPr>
              <a:t>celsius</a:t>
            </a:r>
            <a:r>
              <a:rPr lang="en-US" sz="1000" i="1" dirty="0" smtClean="0">
                <a:latin typeface="Courier New" pitchFamily="49" charset="0"/>
                <a:cs typeface="Courier New" pitchFamily="49" charset="0"/>
              </a:rPr>
              <a:t>");</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t.setScale</a:t>
            </a:r>
            <a:r>
              <a:rPr lang="en-US" sz="1000" i="1" dirty="0" smtClean="0">
                <a:latin typeface="Courier New" pitchFamily="49" charset="0"/>
                <a:cs typeface="Courier New" pitchFamily="49" charset="0"/>
              </a:rPr>
              <a:t>("</a:t>
            </a:r>
            <a:r>
              <a:rPr lang="en-US" sz="1000" i="1" dirty="0" err="1" smtClean="0">
                <a:latin typeface="Courier New" pitchFamily="49" charset="0"/>
                <a:cs typeface="Courier New" pitchFamily="49" charset="0"/>
              </a:rPr>
              <a:t>fahrenheit</a:t>
            </a:r>
            <a:r>
              <a:rPr lang="en-US" sz="1000" i="1" dirty="0" smtClean="0">
                <a:latin typeface="Courier New" pitchFamily="49" charset="0"/>
                <a:cs typeface="Courier New" pitchFamily="49" charset="0"/>
              </a:rPr>
              <a:t>");</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assertEquals</a:t>
            </a:r>
            <a:r>
              <a:rPr lang="en-US" sz="1000" i="1" dirty="0" smtClean="0">
                <a:latin typeface="Courier New" pitchFamily="49" charset="0"/>
                <a:cs typeface="Courier New" pitchFamily="49" charset="0"/>
              </a:rPr>
              <a:t>(-459.67, </a:t>
            </a:r>
            <a:r>
              <a:rPr lang="en-US" sz="1000" i="1" dirty="0" err="1" smtClean="0">
                <a:latin typeface="Courier New" pitchFamily="49" charset="0"/>
                <a:cs typeface="Courier New" pitchFamily="49" charset="0"/>
              </a:rPr>
              <a:t>t.getDegrees</a:t>
            </a:r>
            <a:r>
              <a:rPr lang="en-US" sz="1000" i="1" dirty="0" smtClean="0">
                <a:latin typeface="Courier New" pitchFamily="49" charset="0"/>
                <a:cs typeface="Courier New" pitchFamily="49" charset="0"/>
              </a:rPr>
              <a:t>(), DOUBLE_EPSILON);</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t.setScale</a:t>
            </a:r>
            <a:r>
              <a:rPr lang="en-US" sz="1000" i="1" dirty="0" smtClean="0">
                <a:latin typeface="Courier New" pitchFamily="49" charset="0"/>
                <a:cs typeface="Courier New" pitchFamily="49" charset="0"/>
              </a:rPr>
              <a:t>("Kelvin");</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assertEquals</a:t>
            </a:r>
            <a:r>
              <a:rPr lang="en-US" sz="1000" i="1" dirty="0" smtClean="0">
                <a:latin typeface="Courier New" pitchFamily="49" charset="0"/>
                <a:cs typeface="Courier New" pitchFamily="49" charset="0"/>
              </a:rPr>
              <a:t>(0.0, </a:t>
            </a:r>
            <a:r>
              <a:rPr lang="en-US" sz="1000" i="1" dirty="0" err="1" smtClean="0">
                <a:latin typeface="Courier New" pitchFamily="49" charset="0"/>
                <a:cs typeface="Courier New" pitchFamily="49" charset="0"/>
              </a:rPr>
              <a:t>t.getDegrees</a:t>
            </a:r>
            <a:r>
              <a:rPr lang="en-US" sz="1000" i="1" dirty="0" smtClean="0">
                <a:latin typeface="Courier New" pitchFamily="49" charset="0"/>
                <a:cs typeface="Courier New" pitchFamily="49" charset="0"/>
              </a:rPr>
              <a:t>(), DOUBLE_EPSILON);</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      t = new Temperature1(1799540.33, "</a:t>
            </a:r>
            <a:r>
              <a:rPr lang="en-US" sz="1000" i="1" dirty="0" err="1" smtClean="0">
                <a:latin typeface="Courier New" pitchFamily="49" charset="0"/>
                <a:cs typeface="Courier New" pitchFamily="49" charset="0"/>
              </a:rPr>
              <a:t>fahrenheit</a:t>
            </a:r>
            <a:r>
              <a:rPr lang="en-US" sz="1000" i="1" dirty="0" smtClean="0">
                <a:latin typeface="Courier New" pitchFamily="49" charset="0"/>
                <a:cs typeface="Courier New" pitchFamily="49" charset="0"/>
              </a:rPr>
              <a:t>");</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t.setScale</a:t>
            </a:r>
            <a:r>
              <a:rPr lang="en-US" sz="1000" i="1" dirty="0" smtClean="0">
                <a:latin typeface="Courier New" pitchFamily="49" charset="0"/>
                <a:cs typeface="Courier New" pitchFamily="49" charset="0"/>
              </a:rPr>
              <a:t>("Celsius");</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assertEquals</a:t>
            </a:r>
            <a:r>
              <a:rPr lang="en-US" sz="1000" i="1" dirty="0" smtClean="0">
                <a:latin typeface="Courier New" pitchFamily="49" charset="0"/>
                <a:cs typeface="Courier New" pitchFamily="49" charset="0"/>
              </a:rPr>
              <a:t>(999726.85, </a:t>
            </a:r>
            <a:r>
              <a:rPr lang="en-US" sz="1000" i="1" dirty="0" err="1" smtClean="0">
                <a:latin typeface="Courier New" pitchFamily="49" charset="0"/>
                <a:cs typeface="Courier New" pitchFamily="49" charset="0"/>
              </a:rPr>
              <a:t>t.getDegrees</a:t>
            </a:r>
            <a:r>
              <a:rPr lang="en-US" sz="1000" i="1" dirty="0" smtClean="0">
                <a:latin typeface="Courier New" pitchFamily="49" charset="0"/>
                <a:cs typeface="Courier New" pitchFamily="49" charset="0"/>
              </a:rPr>
              <a:t>(), DOUBLE_EPSILON);</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t.setScale</a:t>
            </a:r>
            <a:r>
              <a:rPr lang="en-US" sz="1000" i="1" dirty="0" smtClean="0">
                <a:latin typeface="Courier New" pitchFamily="49" charset="0"/>
                <a:cs typeface="Courier New" pitchFamily="49" charset="0"/>
              </a:rPr>
              <a:t>("</a:t>
            </a:r>
            <a:r>
              <a:rPr lang="en-US" sz="1000" i="1" dirty="0" err="1" smtClean="0">
                <a:latin typeface="Courier New" pitchFamily="49" charset="0"/>
                <a:cs typeface="Courier New" pitchFamily="49" charset="0"/>
              </a:rPr>
              <a:t>kelvin</a:t>
            </a:r>
            <a:r>
              <a:rPr lang="en-US" sz="1000" i="1" dirty="0" smtClean="0">
                <a:latin typeface="Courier New" pitchFamily="49" charset="0"/>
                <a:cs typeface="Courier New" pitchFamily="49" charset="0"/>
              </a:rPr>
              <a:t>");</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assertEquals</a:t>
            </a:r>
            <a:r>
              <a:rPr lang="en-US" sz="1000" i="1" dirty="0" smtClean="0">
                <a:latin typeface="Courier New" pitchFamily="49" charset="0"/>
                <a:cs typeface="Courier New" pitchFamily="49" charset="0"/>
              </a:rPr>
              <a:t>(1000000.0, </a:t>
            </a:r>
            <a:r>
              <a:rPr lang="en-US" sz="1000" i="1" dirty="0" err="1" smtClean="0">
                <a:latin typeface="Courier New" pitchFamily="49" charset="0"/>
                <a:cs typeface="Courier New" pitchFamily="49" charset="0"/>
              </a:rPr>
              <a:t>t.getDegrees</a:t>
            </a:r>
            <a:r>
              <a:rPr lang="en-US" sz="1000" i="1" dirty="0" smtClean="0">
                <a:latin typeface="Courier New" pitchFamily="49" charset="0"/>
                <a:cs typeface="Courier New" pitchFamily="49" charset="0"/>
              </a:rPr>
              <a:t>(), DOUBLE_EPSILON);</a:t>
            </a:r>
          </a:p>
          <a:p>
            <a:r>
              <a:rPr lang="en-US" sz="1000" i="1" dirty="0" smtClean="0">
                <a:latin typeface="Courier New" pitchFamily="49" charset="0"/>
                <a:cs typeface="Courier New" pitchFamily="49" charset="0"/>
              </a:rPr>
              <a:t>    } catch (Exception e) {</a:t>
            </a:r>
          </a:p>
          <a:p>
            <a:r>
              <a:rPr lang="en-US" sz="1000" i="1" dirty="0" smtClean="0">
                <a:latin typeface="Courier New" pitchFamily="49" charset="0"/>
                <a:cs typeface="Courier New" pitchFamily="49" charset="0"/>
              </a:rPr>
              <a:t>      fail("Failed </a:t>
            </a:r>
            <a:r>
              <a:rPr lang="en-US" sz="1000" i="1" dirty="0" err="1" smtClean="0">
                <a:latin typeface="Courier New" pitchFamily="49" charset="0"/>
                <a:cs typeface="Courier New" pitchFamily="49" charset="0"/>
              </a:rPr>
              <a:t>mutator</a:t>
            </a:r>
            <a:r>
              <a:rPr lang="en-US" sz="1000" i="1" dirty="0" smtClean="0">
                <a:latin typeface="Courier New" pitchFamily="49" charset="0"/>
                <a:cs typeface="Courier New" pitchFamily="49" charset="0"/>
              </a:rPr>
              <a:t> test");</a:t>
            </a:r>
          </a:p>
          <a:p>
            <a:r>
              <a:rPr lang="en-US" sz="1000" i="1" dirty="0" smtClean="0">
                <a:latin typeface="Courier New" pitchFamily="49" charset="0"/>
                <a:cs typeface="Courier New" pitchFamily="49" charset="0"/>
              </a:rPr>
              <a:t>    }</a:t>
            </a:r>
          </a:p>
          <a:p>
            <a:r>
              <a:rPr lang="en-US" sz="1000" i="1" dirty="0" smtClean="0">
                <a:latin typeface="Courier New" pitchFamily="49" charset="0"/>
                <a:cs typeface="Courier New" pitchFamily="49" charset="0"/>
              </a:rPr>
              <a:t>  }</a:t>
            </a: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  @Test</a:t>
            </a:r>
          </a:p>
          <a:p>
            <a:r>
              <a:rPr lang="en-US" sz="1000" i="1" dirty="0" smtClean="0">
                <a:latin typeface="Courier New" pitchFamily="49" charset="0"/>
                <a:cs typeface="Courier New" pitchFamily="49" charset="0"/>
              </a:rPr>
              <a:t>  public void </a:t>
            </a:r>
            <a:r>
              <a:rPr lang="en-US" sz="1000" i="1" dirty="0" err="1" smtClean="0">
                <a:latin typeface="Courier New" pitchFamily="49" charset="0"/>
                <a:cs typeface="Courier New" pitchFamily="49" charset="0"/>
              </a:rPr>
              <a:t>mutatorBadTest</a:t>
            </a:r>
            <a:r>
              <a:rPr lang="en-US" sz="1000" i="1" dirty="0" smtClean="0">
                <a:latin typeface="Courier New" pitchFamily="49" charset="0"/>
                <a:cs typeface="Courier New" pitchFamily="49" charset="0"/>
              </a:rPr>
              <a:t>() {</a:t>
            </a:r>
          </a:p>
          <a:p>
            <a:r>
              <a:rPr lang="en-US" sz="1000" i="1" dirty="0" smtClean="0">
                <a:latin typeface="Courier New" pitchFamily="49" charset="0"/>
                <a:cs typeface="Courier New" pitchFamily="49" charset="0"/>
              </a:rPr>
              <a:t>    Temperature1 t;</a:t>
            </a:r>
          </a:p>
          <a:p>
            <a:r>
              <a:rPr lang="en-US" sz="1000" i="1" dirty="0" smtClean="0">
                <a:latin typeface="Courier New" pitchFamily="49" charset="0"/>
                <a:cs typeface="Courier New" pitchFamily="49" charset="0"/>
              </a:rPr>
              <a:t>    try {</a:t>
            </a:r>
          </a:p>
          <a:p>
            <a:r>
              <a:rPr lang="en-US" sz="1000" i="1" dirty="0" smtClean="0">
                <a:latin typeface="Courier New" pitchFamily="49" charset="0"/>
                <a:cs typeface="Courier New" pitchFamily="49" charset="0"/>
              </a:rPr>
              <a:t>      t = new Temperature1();</a:t>
            </a:r>
          </a:p>
          <a:p>
            <a:r>
              <a:rPr lang="en-US" sz="1000" i="1" dirty="0" smtClean="0">
                <a:latin typeface="Courier New" pitchFamily="49" charset="0"/>
                <a:cs typeface="Courier New" pitchFamily="49" charset="0"/>
              </a:rPr>
              <a:t>      </a:t>
            </a:r>
            <a:r>
              <a:rPr lang="en-US" sz="1000" i="1" dirty="0" err="1" smtClean="0">
                <a:latin typeface="Courier New" pitchFamily="49" charset="0"/>
                <a:cs typeface="Courier New" pitchFamily="49" charset="0"/>
              </a:rPr>
              <a:t>t.setScale</a:t>
            </a:r>
            <a:r>
              <a:rPr lang="en-US" sz="1000" i="1" dirty="0" smtClean="0">
                <a:latin typeface="Courier New" pitchFamily="49" charset="0"/>
                <a:cs typeface="Courier New" pitchFamily="49" charset="0"/>
              </a:rPr>
              <a:t>("blob");</a:t>
            </a:r>
          </a:p>
          <a:p>
            <a:r>
              <a:rPr lang="en-US" sz="1000" i="1" dirty="0" smtClean="0">
                <a:latin typeface="Courier New" pitchFamily="49" charset="0"/>
                <a:cs typeface="Courier New" pitchFamily="49" charset="0"/>
              </a:rPr>
              <a:t>      fail("Failed </a:t>
            </a:r>
            <a:r>
              <a:rPr lang="en-US" sz="1000" i="1" dirty="0" err="1" smtClean="0">
                <a:latin typeface="Courier New" pitchFamily="49" charset="0"/>
                <a:cs typeface="Courier New" pitchFamily="49" charset="0"/>
              </a:rPr>
              <a:t>mutator</a:t>
            </a:r>
            <a:r>
              <a:rPr lang="en-US" sz="1000" i="1" dirty="0" smtClean="0">
                <a:latin typeface="Courier New" pitchFamily="49" charset="0"/>
                <a:cs typeface="Courier New" pitchFamily="49" charset="0"/>
              </a:rPr>
              <a:t> test");</a:t>
            </a:r>
          </a:p>
          <a:p>
            <a:r>
              <a:rPr lang="en-US" sz="1000" i="1" dirty="0" smtClean="0">
                <a:latin typeface="Courier New" pitchFamily="49" charset="0"/>
                <a:cs typeface="Courier New" pitchFamily="49" charset="0"/>
              </a:rPr>
              <a:t>    } catch (Exception e) {</a:t>
            </a:r>
          </a:p>
          <a:p>
            <a:r>
              <a:rPr lang="en-US" sz="1000" i="1" dirty="0" smtClean="0">
                <a:latin typeface="Courier New" pitchFamily="49" charset="0"/>
                <a:cs typeface="Courier New" pitchFamily="49" charset="0"/>
              </a:rPr>
              <a:t>      // This should throw an exception.</a:t>
            </a:r>
          </a:p>
          <a:p>
            <a:r>
              <a:rPr lang="en-US" sz="1000" i="1" dirty="0" smtClean="0">
                <a:latin typeface="Courier New" pitchFamily="49" charset="0"/>
                <a:cs typeface="Courier New" pitchFamily="49" charset="0"/>
              </a:rPr>
              <a:t>    }</a:t>
            </a:r>
          </a:p>
          <a:p>
            <a:r>
              <a:rPr lang="en-US" sz="1000" i="1" dirty="0" smtClean="0">
                <a:latin typeface="Courier New" pitchFamily="49" charset="0"/>
                <a:cs typeface="Courier New" pitchFamily="49" charset="0"/>
              </a:rPr>
              <a:t>  }</a:t>
            </a:r>
          </a:p>
          <a:p>
            <a:endParaRPr lang="en-US" sz="1000" i="1" dirty="0" smtClean="0">
              <a:latin typeface="Courier New" pitchFamily="49" charset="0"/>
              <a:cs typeface="Courier New" pitchFamily="49" charset="0"/>
            </a:endParaRPr>
          </a:p>
          <a:p>
            <a:endParaRPr lang="en-US" sz="1000" i="1" dirty="0" smtClean="0">
              <a:latin typeface="Courier New" pitchFamily="49" charset="0"/>
              <a:cs typeface="Courier New" pitchFamily="49" charset="0"/>
            </a:endParaRPr>
          </a:p>
          <a:p>
            <a:r>
              <a:rPr lang="en-US" sz="1000" i="1" dirty="0" smtClean="0">
                <a:latin typeface="Courier New" pitchFamily="49" charset="0"/>
                <a:cs typeface="Courier New" pitchFamily="49" charset="0"/>
              </a:rPr>
              <a:t>}</a:t>
            </a:r>
          </a:p>
          <a:p>
            <a:endParaRPr lang="en-US" sz="1000" i="1" dirty="0" smtClean="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0"/>
          </p:nvPr>
        </p:nvSpPr>
        <p:spPr/>
        <p:txBody>
          <a:bodyPr/>
          <a:lstStyle/>
          <a:p>
            <a:fld id="{061C7767-6BF8-417F-9795-E053EC1AA320}" type="slidenum">
              <a:rPr lang="en-US" smtClean="0"/>
              <a:pPr/>
              <a:t>31</a:t>
            </a:fld>
            <a:endParaRPr lang="en-US" smtClean="0"/>
          </a:p>
        </p:txBody>
      </p:sp>
      <p:sp>
        <p:nvSpPr>
          <p:cNvPr id="52227" name="Rectangle 2"/>
          <p:cNvSpPr>
            <a:spLocks noGrp="1" noChangeArrowheads="1"/>
          </p:cNvSpPr>
          <p:nvPr>
            <p:ph type="title"/>
          </p:nvPr>
        </p:nvSpPr>
        <p:spPr/>
        <p:txBody>
          <a:bodyPr/>
          <a:lstStyle/>
          <a:p>
            <a:pPr eaLnBrk="1" hangingPunct="1"/>
            <a:r>
              <a:rPr lang="en-US" smtClean="0"/>
              <a:t>Running the Tests</a:t>
            </a:r>
          </a:p>
        </p:txBody>
      </p:sp>
      <p:pic>
        <p:nvPicPr>
          <p:cNvPr id="1026" name="Picture 2"/>
          <p:cNvPicPr>
            <a:picLocks noChangeAspect="1" noChangeArrowheads="1"/>
          </p:cNvPicPr>
          <p:nvPr/>
        </p:nvPicPr>
        <p:blipFill>
          <a:blip r:embed="rId3" cstate="print"/>
          <a:srcRect/>
          <a:stretch>
            <a:fillRect/>
          </a:stretch>
        </p:blipFill>
        <p:spPr bwMode="auto">
          <a:xfrm>
            <a:off x="914400" y="1524000"/>
            <a:ext cx="6781800" cy="4887665"/>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0"/>
          </p:nvPr>
        </p:nvSpPr>
        <p:spPr/>
        <p:txBody>
          <a:bodyPr/>
          <a:lstStyle/>
          <a:p>
            <a:fld id="{29C59EDD-994A-4913-BA75-F7DBD665E3A5}" type="slidenum">
              <a:rPr lang="en-US" smtClean="0"/>
              <a:pPr/>
              <a:t>32</a:t>
            </a:fld>
            <a:endParaRPr lang="en-US" smtClean="0"/>
          </a:p>
        </p:txBody>
      </p:sp>
      <p:sp>
        <p:nvSpPr>
          <p:cNvPr id="53251" name="Rectangle 2"/>
          <p:cNvSpPr>
            <a:spLocks noGrp="1" noChangeArrowheads="1"/>
          </p:cNvSpPr>
          <p:nvPr>
            <p:ph type="title"/>
          </p:nvPr>
        </p:nvSpPr>
        <p:spPr/>
        <p:txBody>
          <a:bodyPr/>
          <a:lstStyle/>
          <a:p>
            <a:pPr eaLnBrk="1" hangingPunct="1"/>
            <a:r>
              <a:rPr lang="en-US" dirty="0" smtClean="0"/>
              <a:t>Testing vs. Debugging</a:t>
            </a:r>
          </a:p>
        </p:txBody>
      </p:sp>
      <p:sp>
        <p:nvSpPr>
          <p:cNvPr id="53252" name="Rectangle 3"/>
          <p:cNvSpPr>
            <a:spLocks noGrp="1" noChangeArrowheads="1"/>
          </p:cNvSpPr>
          <p:nvPr>
            <p:ph type="body" idx="1"/>
          </p:nvPr>
        </p:nvSpPr>
        <p:spPr>
          <a:xfrm>
            <a:off x="457200" y="1600200"/>
            <a:ext cx="8534400" cy="5029200"/>
          </a:xfrm>
        </p:spPr>
        <p:txBody>
          <a:bodyPr/>
          <a:lstStyle/>
          <a:p>
            <a:pPr eaLnBrk="1" hangingPunct="1"/>
            <a:r>
              <a:rPr lang="en-US" dirty="0" smtClean="0"/>
              <a:t>Testing is the process of </a:t>
            </a:r>
            <a:r>
              <a:rPr lang="en-US" i="1" dirty="0" smtClean="0"/>
              <a:t>finding</a:t>
            </a:r>
            <a:r>
              <a:rPr lang="en-US" dirty="0" smtClean="0"/>
              <a:t> faults.</a:t>
            </a:r>
          </a:p>
          <a:p>
            <a:pPr eaLnBrk="1" hangingPunct="1"/>
            <a:r>
              <a:rPr lang="en-US" dirty="0" smtClean="0"/>
              <a:t>Debugging is the process of </a:t>
            </a:r>
            <a:r>
              <a:rPr lang="en-US" i="1" dirty="0" smtClean="0"/>
              <a:t>fixing</a:t>
            </a:r>
            <a:r>
              <a:rPr lang="en-US" dirty="0" smtClean="0"/>
              <a:t> faults, commonly done using:</a:t>
            </a:r>
          </a:p>
          <a:p>
            <a:pPr lvl="1" eaLnBrk="1" hangingPunct="1"/>
            <a:r>
              <a:rPr lang="en-US" dirty="0" smtClean="0"/>
              <a:t>Execution by hand;</a:t>
            </a:r>
          </a:p>
          <a:p>
            <a:pPr lvl="1" eaLnBrk="1" hangingPunct="1"/>
            <a:r>
              <a:rPr lang="en-US" dirty="0" smtClean="0"/>
              <a:t>Normal execution with trace statements;</a:t>
            </a:r>
          </a:p>
          <a:p>
            <a:pPr lvl="1" eaLnBrk="1" hangingPunct="1"/>
            <a:r>
              <a:rPr lang="en-US" dirty="0" smtClean="0"/>
              <a:t>Step-by-step execution with a debugger.</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p:txBody>
          <a:bodyPr/>
          <a:lstStyle/>
          <a:p>
            <a:fld id="{A797CFD4-AD8B-44EC-A772-E65D4FBAEECD}" type="slidenum">
              <a:rPr lang="en-US" smtClean="0"/>
              <a:pPr/>
              <a:t>33</a:t>
            </a:fld>
            <a:endParaRPr lang="en-US" smtClean="0"/>
          </a:p>
        </p:txBody>
      </p:sp>
      <p:sp>
        <p:nvSpPr>
          <p:cNvPr id="54275" name="Rectangle 2"/>
          <p:cNvSpPr>
            <a:spLocks noGrp="1" noChangeArrowheads="1"/>
          </p:cNvSpPr>
          <p:nvPr>
            <p:ph type="title"/>
          </p:nvPr>
        </p:nvSpPr>
        <p:spPr/>
        <p:txBody>
          <a:bodyPr/>
          <a:lstStyle/>
          <a:p>
            <a:pPr eaLnBrk="1" hangingPunct="1"/>
            <a:r>
              <a:rPr lang="en-US" smtClean="0"/>
              <a:t>Using the Eclipse Debugger</a:t>
            </a:r>
          </a:p>
        </p:txBody>
      </p:sp>
      <p:pic>
        <p:nvPicPr>
          <p:cNvPr id="2050" name="Picture 2"/>
          <p:cNvPicPr>
            <a:picLocks noChangeAspect="1" noChangeArrowheads="1"/>
          </p:cNvPicPr>
          <p:nvPr/>
        </p:nvPicPr>
        <p:blipFill>
          <a:blip r:embed="rId3" cstate="print"/>
          <a:srcRect/>
          <a:stretch>
            <a:fillRect/>
          </a:stretch>
        </p:blipFill>
        <p:spPr bwMode="auto">
          <a:xfrm>
            <a:off x="6591300" y="1600200"/>
            <a:ext cx="2095500" cy="1409700"/>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b="1935"/>
          <a:stretch>
            <a:fillRect/>
          </a:stretch>
        </p:blipFill>
        <p:spPr bwMode="auto">
          <a:xfrm>
            <a:off x="331441" y="2209800"/>
            <a:ext cx="6145559"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34</a:t>
            </a:fld>
            <a:endParaRPr lang="en-US"/>
          </a:p>
        </p:txBody>
      </p:sp>
      <p:sp>
        <p:nvSpPr>
          <p:cNvPr id="241666" name="Rectangle 2"/>
          <p:cNvSpPr>
            <a:spLocks noGrp="1" noChangeArrowheads="1"/>
          </p:cNvSpPr>
          <p:nvPr>
            <p:ph type="title"/>
          </p:nvPr>
        </p:nvSpPr>
        <p:spPr/>
        <p:txBody>
          <a:bodyPr/>
          <a:lstStyle/>
          <a:p>
            <a:r>
              <a:rPr lang="en-US" dirty="0" smtClean="0"/>
              <a:t>Iteration 4</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p:txBody>
          <a:bodyPr/>
          <a:lstStyle/>
          <a:p>
            <a:fld id="{D7F33AEA-981D-4885-B136-025800386888}" type="slidenum">
              <a:rPr lang="en-US" smtClean="0"/>
              <a:pPr/>
              <a:t>35</a:t>
            </a:fld>
            <a:endParaRPr lang="en-US" smtClean="0"/>
          </a:p>
        </p:txBody>
      </p:sp>
      <p:sp>
        <p:nvSpPr>
          <p:cNvPr id="21507" name="Rectangle 2"/>
          <p:cNvSpPr>
            <a:spLocks noGrp="1" noChangeArrowheads="1"/>
          </p:cNvSpPr>
          <p:nvPr>
            <p:ph type="title"/>
          </p:nvPr>
        </p:nvSpPr>
        <p:spPr/>
        <p:txBody>
          <a:bodyPr/>
          <a:lstStyle/>
          <a:p>
            <a:pPr eaLnBrk="1" hangingPunct="1"/>
            <a:r>
              <a:rPr lang="en-GB" dirty="0" smtClean="0">
                <a:latin typeface="Arial Unicode MS" pitchFamily="34" charset="-128"/>
              </a:rPr>
              <a:t>Enumerated Types</a:t>
            </a:r>
            <a:endParaRPr lang="en-US" dirty="0" smtClean="0">
              <a:latin typeface="Arial Unicode MS" pitchFamily="34" charset="-128"/>
            </a:endParaRPr>
          </a:p>
        </p:txBody>
      </p:sp>
      <p:sp>
        <p:nvSpPr>
          <p:cNvPr id="21508" name="Rectangle 3"/>
          <p:cNvSpPr>
            <a:spLocks noGrp="1" noChangeArrowheads="1"/>
          </p:cNvSpPr>
          <p:nvPr>
            <p:ph type="body" idx="1"/>
          </p:nvPr>
        </p:nvSpPr>
        <p:spPr>
          <a:xfrm>
            <a:off x="457200" y="1600200"/>
            <a:ext cx="8229600" cy="5029200"/>
          </a:xfrm>
        </p:spPr>
        <p:txBody>
          <a:bodyPr/>
          <a:lstStyle/>
          <a:p>
            <a:pPr eaLnBrk="1" hangingPunct="1"/>
            <a:r>
              <a:rPr lang="en-US" dirty="0" smtClean="0"/>
              <a:t>Enumerated types specify objects that must have one of a fixed set of </a:t>
            </a:r>
            <a:r>
              <a:rPr lang="en-US" dirty="0" smtClean="0">
                <a:latin typeface="Arial Unicode MS" pitchFamily="34" charset="-128"/>
              </a:rPr>
              <a:t>values.</a:t>
            </a:r>
          </a:p>
          <a:p>
            <a:pPr eaLnBrk="1" hangingPunct="1"/>
            <a:r>
              <a:rPr lang="en-US" dirty="0" smtClean="0">
                <a:latin typeface="Arial Unicode MS" pitchFamily="34" charset="-128"/>
              </a:rPr>
              <a:t>Java specifies enumerations using </a:t>
            </a:r>
            <a:r>
              <a:rPr lang="en-US" b="1" dirty="0" err="1" smtClean="0">
                <a:latin typeface="Courier New" pitchFamily="49" charset="0"/>
                <a:cs typeface="Courier New" pitchFamily="49" charset="0"/>
              </a:rPr>
              <a:t>enum</a:t>
            </a:r>
            <a:r>
              <a:rPr lang="en-US" dirty="0" smtClean="0">
                <a:latin typeface="Arial Unicode MS" pitchFamily="34" charset="-128"/>
              </a:rPr>
              <a:t>.</a:t>
            </a:r>
          </a:p>
          <a:p>
            <a:r>
              <a:rPr lang="en-US" dirty="0" smtClean="0">
                <a:latin typeface="Arial Unicode MS" pitchFamily="34" charset="-128"/>
                <a:ea typeface="Arial Unicode MS" pitchFamily="34" charset="-128"/>
                <a:cs typeface="Arial Unicode MS" pitchFamily="34" charset="-128"/>
              </a:rPr>
              <a:t>Enumerated type values are accessed as constants.</a:t>
            </a:r>
          </a:p>
          <a:p>
            <a:pPr>
              <a:buNone/>
            </a:pPr>
            <a:endParaRPr lang="en-US"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p:txBody>
          <a:bodyPr/>
          <a:lstStyle/>
          <a:p>
            <a:fld id="{D7F33AEA-981D-4885-B136-025800386888}" type="slidenum">
              <a:rPr lang="en-US" smtClean="0"/>
              <a:pPr/>
              <a:t>36</a:t>
            </a:fld>
            <a:endParaRPr lang="en-US" smtClean="0"/>
          </a:p>
        </p:txBody>
      </p:sp>
      <p:sp>
        <p:nvSpPr>
          <p:cNvPr id="21507" name="Rectangle 2"/>
          <p:cNvSpPr>
            <a:spLocks noGrp="1" noChangeArrowheads="1"/>
          </p:cNvSpPr>
          <p:nvPr>
            <p:ph type="title"/>
          </p:nvPr>
        </p:nvSpPr>
        <p:spPr/>
        <p:txBody>
          <a:bodyPr/>
          <a:lstStyle/>
          <a:p>
            <a:pPr eaLnBrk="1" hangingPunct="1"/>
            <a:r>
              <a:rPr lang="en-GB" dirty="0" smtClean="0">
                <a:latin typeface="Arial Unicode MS" pitchFamily="34" charset="-128"/>
              </a:rPr>
              <a:t>Enumerated Types Example</a:t>
            </a:r>
            <a:endParaRPr lang="en-US" sz="3200" dirty="0" smtClean="0">
              <a:latin typeface="Arial Unicode MS" pitchFamily="34" charset="-128"/>
            </a:endParaRPr>
          </a:p>
        </p:txBody>
      </p:sp>
      <p:sp>
        <p:nvSpPr>
          <p:cNvPr id="21508" name="Rectangle 3"/>
          <p:cNvSpPr>
            <a:spLocks noGrp="1" noChangeArrowheads="1"/>
          </p:cNvSpPr>
          <p:nvPr>
            <p:ph type="body" idx="1"/>
          </p:nvPr>
        </p:nvSpPr>
        <p:spPr>
          <a:xfrm>
            <a:off x="457200" y="1524000"/>
            <a:ext cx="8229600" cy="5029200"/>
          </a:xfrm>
        </p:spPr>
        <p:txBody>
          <a:bodyPr/>
          <a:lstStyle/>
          <a:p>
            <a:pPr eaLnBrk="1" hangingPunct="1"/>
            <a:endParaRPr lang="en-US" sz="800" dirty="0" smtClean="0">
              <a:latin typeface="Arial Unicode MS" pitchFamily="34" charset="-128"/>
            </a:endParaRPr>
          </a:p>
          <a:p>
            <a:pPr lvl="1">
              <a:spcBef>
                <a:spcPts val="0"/>
              </a:spcBef>
              <a:buNone/>
            </a:pPr>
            <a:r>
              <a:rPr lang="en-US" sz="2400" b="1" dirty="0" smtClean="0">
                <a:latin typeface="Courier New" pitchFamily="49" charset="0"/>
                <a:cs typeface="Courier New" pitchFamily="49" charset="0"/>
              </a:rPr>
              <a:t>public static </a:t>
            </a:r>
            <a:r>
              <a:rPr lang="en-US" sz="2400" b="1" dirty="0" err="1" smtClean="0">
                <a:latin typeface="Courier New" pitchFamily="49" charset="0"/>
                <a:cs typeface="Courier New" pitchFamily="49" charset="0"/>
              </a:rPr>
              <a:t>enum</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ScaleName</a:t>
            </a:r>
            <a:r>
              <a:rPr lang="en-US" sz="2400" b="1" dirty="0" smtClean="0">
                <a:latin typeface="Courier New" pitchFamily="49" charset="0"/>
                <a:cs typeface="Courier New" pitchFamily="49" charset="0"/>
              </a:rPr>
              <a:t> {</a:t>
            </a:r>
          </a:p>
          <a:p>
            <a:pPr lvl="1">
              <a:spcBef>
                <a:spcPts val="0"/>
              </a:spcBef>
              <a:buNone/>
            </a:pPr>
            <a:r>
              <a:rPr lang="en-US" sz="2400" b="1" dirty="0" smtClean="0">
                <a:latin typeface="Courier New" pitchFamily="49" charset="0"/>
                <a:cs typeface="Courier New" pitchFamily="49" charset="0"/>
              </a:rPr>
              <a:t>  FAHRENHEIT, CELSIUS, KELVIN</a:t>
            </a:r>
          </a:p>
          <a:p>
            <a:pPr lvl="1">
              <a:spcBef>
                <a:spcPts val="0"/>
              </a:spcBef>
              <a:buNone/>
            </a:pPr>
            <a:r>
              <a:rPr lang="en-US" sz="2400" b="1" dirty="0" smtClean="0">
                <a:latin typeface="Courier New" pitchFamily="49" charset="0"/>
                <a:cs typeface="Courier New" pitchFamily="49" charset="0"/>
              </a:rPr>
              <a:t>}</a:t>
            </a:r>
          </a:p>
          <a:p>
            <a:pPr lvl="1">
              <a:spcBef>
                <a:spcPts val="0"/>
              </a:spcBef>
              <a:buNone/>
            </a:pPr>
            <a:endParaRPr lang="en-US" sz="2400" dirty="0" smtClean="0">
              <a:latin typeface="Courier New" pitchFamily="49" charset="0"/>
              <a:cs typeface="Courier New" pitchFamily="49" charset="0"/>
            </a:endParaRPr>
          </a:p>
          <a:p>
            <a:pPr lvl="1">
              <a:spcBef>
                <a:spcPts val="0"/>
              </a:spcBef>
              <a:buNone/>
            </a:pPr>
            <a:r>
              <a:rPr lang="en-US" sz="2400" dirty="0" smtClean="0">
                <a:latin typeface="Courier New" pitchFamily="49" charset="0"/>
                <a:cs typeface="Courier New" pitchFamily="49" charset="0"/>
              </a:rPr>
              <a:t>private double </a:t>
            </a:r>
            <a:r>
              <a:rPr lang="en-US" sz="2400" dirty="0" err="1" smtClean="0">
                <a:latin typeface="Courier New" pitchFamily="49" charset="0"/>
                <a:cs typeface="Courier New" pitchFamily="49" charset="0"/>
              </a:rPr>
              <a:t>myDegrees</a:t>
            </a:r>
            <a:r>
              <a:rPr lang="en-US" sz="2400" dirty="0" smtClean="0">
                <a:latin typeface="Courier New" pitchFamily="49" charset="0"/>
                <a:cs typeface="Courier New" pitchFamily="49" charset="0"/>
              </a:rPr>
              <a:t>;</a:t>
            </a:r>
          </a:p>
          <a:p>
            <a:pPr lvl="1">
              <a:spcBef>
                <a:spcPts val="0"/>
              </a:spcBef>
              <a:buNone/>
            </a:pPr>
            <a:r>
              <a:rPr lang="en-US" sz="2400" dirty="0" smtClean="0">
                <a:latin typeface="Courier New" pitchFamily="49" charset="0"/>
                <a:cs typeface="Courier New" pitchFamily="49" charset="0"/>
              </a:rPr>
              <a:t>private </a:t>
            </a:r>
            <a:r>
              <a:rPr lang="en-US" sz="2400" b="1" dirty="0" err="1" smtClean="0">
                <a:latin typeface="Courier New" pitchFamily="49" charset="0"/>
                <a:cs typeface="Courier New" pitchFamily="49" charset="0"/>
              </a:rPr>
              <a:t>ScaleName</a:t>
            </a:r>
            <a:r>
              <a:rPr lang="en-US" sz="2400" b="1" dirty="0" smtClean="0">
                <a:latin typeface="Courier New" pitchFamily="49" charset="0"/>
                <a:cs typeface="Courier New" pitchFamily="49" charset="0"/>
              </a:rPr>
              <a:t> </a:t>
            </a:r>
            <a:r>
              <a:rPr lang="en-US" sz="2400" dirty="0" err="1" smtClean="0">
                <a:latin typeface="Courier New" pitchFamily="49" charset="0"/>
                <a:cs typeface="Courier New" pitchFamily="49" charset="0"/>
              </a:rPr>
              <a:t>myScale</a:t>
            </a:r>
            <a:r>
              <a:rPr lang="en-US" sz="2400" dirty="0" smtClean="0">
                <a:latin typeface="Courier New" pitchFamily="49" charset="0"/>
                <a:cs typeface="Courier New" pitchFamily="49" charset="0"/>
              </a:rPr>
              <a:t>;</a:t>
            </a:r>
          </a:p>
          <a:p>
            <a:pPr lvl="1">
              <a:spcBef>
                <a:spcPts val="0"/>
              </a:spcBef>
              <a:buNone/>
            </a:pPr>
            <a:endParaRPr lang="en-US" sz="2400" dirty="0" smtClean="0">
              <a:latin typeface="Courier New" pitchFamily="49" charset="0"/>
              <a:cs typeface="Courier New" pitchFamily="49" charset="0"/>
            </a:endParaRPr>
          </a:p>
          <a:p>
            <a:pPr lvl="1">
              <a:spcBef>
                <a:spcPts val="0"/>
              </a:spcBef>
              <a:buNone/>
            </a:pPr>
            <a:r>
              <a:rPr lang="en-US" sz="2400" dirty="0" smtClean="0">
                <a:latin typeface="Courier New" pitchFamily="49" charset="0"/>
                <a:cs typeface="Courier New" pitchFamily="49" charset="0"/>
              </a:rPr>
              <a:t>public Temperature2() {</a:t>
            </a:r>
          </a:p>
          <a:p>
            <a:pPr lvl="1">
              <a:spcBef>
                <a:spcPts val="0"/>
              </a:spcBef>
              <a:buNone/>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myDegrees</a:t>
            </a:r>
            <a:r>
              <a:rPr lang="en-US" sz="2400" dirty="0" smtClean="0">
                <a:latin typeface="Courier New" pitchFamily="49" charset="0"/>
                <a:cs typeface="Courier New" pitchFamily="49" charset="0"/>
              </a:rPr>
              <a:t> = 0.0;</a:t>
            </a:r>
          </a:p>
          <a:p>
            <a:pPr lvl="1">
              <a:spcBef>
                <a:spcPts val="0"/>
              </a:spcBef>
              <a:buNone/>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myScale</a:t>
            </a:r>
            <a:r>
              <a:rPr lang="en-US" sz="2400" dirty="0" smtClean="0">
                <a:latin typeface="Courier New" pitchFamily="49" charset="0"/>
                <a:cs typeface="Courier New" pitchFamily="49" charset="0"/>
              </a:rPr>
              <a:t> = </a:t>
            </a:r>
            <a:r>
              <a:rPr lang="en-US" sz="2400" b="1" dirty="0" err="1" smtClean="0">
                <a:latin typeface="Courier New" pitchFamily="49" charset="0"/>
                <a:cs typeface="Courier New" pitchFamily="49" charset="0"/>
              </a:rPr>
              <a:t>ScaleName.CELSIUS</a:t>
            </a:r>
            <a:r>
              <a:rPr lang="en-US" sz="2400" dirty="0" smtClean="0">
                <a:latin typeface="Courier New" pitchFamily="49" charset="0"/>
                <a:cs typeface="Courier New" pitchFamily="49" charset="0"/>
              </a:rPr>
              <a:t>;</a:t>
            </a:r>
          </a:p>
          <a:p>
            <a:pPr lvl="1">
              <a:spcBef>
                <a:spcPts val="0"/>
              </a:spcBef>
              <a:buNone/>
            </a:pPr>
            <a:r>
              <a:rPr lang="en-US" sz="2400" dirty="0" smtClean="0">
                <a:latin typeface="Courier New" pitchFamily="49" charset="0"/>
                <a:cs typeface="Courier New" pitchFamily="49" charset="0"/>
              </a:rPr>
              <a:t>}</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37</a:t>
            </a:fld>
            <a:endParaRPr lang="en-US"/>
          </a:p>
        </p:txBody>
      </p:sp>
      <p:sp>
        <p:nvSpPr>
          <p:cNvPr id="8" name="Rectangle 7"/>
          <p:cNvSpPr/>
          <p:nvPr/>
        </p:nvSpPr>
        <p:spPr>
          <a:xfrm rot="16200000">
            <a:off x="1129873" y="-1079929"/>
            <a:ext cx="6858000" cy="9017853"/>
          </a:xfrm>
          <a:prstGeom prst="rect">
            <a:avLst/>
          </a:prstGeom>
        </p:spPr>
        <p:txBody>
          <a:bodyPr wrap="square">
            <a:spAutoFit/>
          </a:bodyPr>
          <a:lstStyle/>
          <a:p>
            <a:r>
              <a:rPr lang="en-US" sz="1200" dirty="0" smtClean="0">
                <a:latin typeface="Courier New" pitchFamily="49" charset="0"/>
                <a:cs typeface="Courier New" pitchFamily="49" charset="0"/>
              </a:rPr>
              <a:t>package c09quality.application_temperature;</a:t>
            </a:r>
          </a:p>
          <a:p>
            <a:endParaRPr lang="en-US" sz="8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public class Temperature2 {</a:t>
            </a:r>
          </a:p>
          <a:p>
            <a:endParaRPr lang="en-US" sz="8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 </a:t>
            </a:r>
            <a:r>
              <a:rPr lang="en-US" sz="1200" i="1" dirty="0" smtClean="0">
                <a:latin typeface="Courier New" pitchFamily="49" charset="0"/>
                <a:cs typeface="Courier New" pitchFamily="49" charset="0"/>
              </a:rPr>
              <a:t>absolute value constants copied here...</a:t>
            </a:r>
          </a:p>
          <a:p>
            <a:endParaRPr lang="en-US" sz="800"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  public static </a:t>
            </a:r>
            <a:r>
              <a:rPr lang="en-US" sz="1200" b="1" dirty="0" err="1" smtClean="0">
                <a:latin typeface="Courier New" pitchFamily="49" charset="0"/>
                <a:cs typeface="Courier New" pitchFamily="49" charset="0"/>
              </a:rPr>
              <a:t>enum</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ScaleName</a:t>
            </a:r>
            <a:r>
              <a:rPr lang="en-US" sz="1200" b="1" dirty="0" smtClean="0">
                <a:latin typeface="Courier New" pitchFamily="49" charset="0"/>
                <a:cs typeface="Courier New" pitchFamily="49" charset="0"/>
              </a:rPr>
              <a:t> {</a:t>
            </a:r>
          </a:p>
          <a:p>
            <a:r>
              <a:rPr lang="en-US" sz="1200" b="1" dirty="0" smtClean="0">
                <a:latin typeface="Courier New" pitchFamily="49" charset="0"/>
                <a:cs typeface="Courier New" pitchFamily="49" charset="0"/>
              </a:rPr>
              <a:t>    FAHRENHEIT, CELSIUS, KELVIN</a:t>
            </a:r>
          </a:p>
          <a:p>
            <a:r>
              <a:rPr lang="en-US" sz="1200" b="1" dirty="0" smtClean="0">
                <a:latin typeface="Courier New" pitchFamily="49" charset="0"/>
                <a:cs typeface="Courier New" pitchFamily="49" charset="0"/>
              </a:rPr>
              <a:t>  }</a:t>
            </a:r>
          </a:p>
          <a:p>
            <a:endParaRPr lang="en-US" sz="8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private double </a:t>
            </a:r>
            <a:r>
              <a:rPr lang="en-US" sz="1200" dirty="0" err="1" smtClean="0">
                <a:latin typeface="Courier New" pitchFamily="49" charset="0"/>
                <a:cs typeface="Courier New" pitchFamily="49" charset="0"/>
              </a:rPr>
              <a:t>myDegrees</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private </a:t>
            </a:r>
            <a:r>
              <a:rPr lang="en-US" sz="1200" dirty="0" err="1" smtClean="0">
                <a:latin typeface="Courier New" pitchFamily="49" charset="0"/>
                <a:cs typeface="Courier New" pitchFamily="49" charset="0"/>
              </a:rPr>
              <a:t>ScaleName</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myScale</a:t>
            </a:r>
            <a:r>
              <a:rPr lang="en-US" sz="1200" dirty="0" smtClean="0">
                <a:latin typeface="Courier New" pitchFamily="49" charset="0"/>
                <a:cs typeface="Courier New" pitchFamily="49" charset="0"/>
              </a:rPr>
              <a:t>;</a:t>
            </a:r>
          </a:p>
          <a:p>
            <a:endParaRPr lang="en-US" sz="8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Temperature2()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myDegrees</a:t>
            </a:r>
            <a:r>
              <a:rPr lang="en-US" sz="1200" dirty="0" smtClean="0">
                <a:latin typeface="Courier New" pitchFamily="49" charset="0"/>
                <a:cs typeface="Courier New" pitchFamily="49" charset="0"/>
              </a:rPr>
              <a:t> = 0.0;</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myScale</a:t>
            </a:r>
            <a:r>
              <a:rPr lang="en-US" sz="1200" dirty="0" smtClean="0">
                <a:latin typeface="Courier New" pitchFamily="49" charset="0"/>
                <a:cs typeface="Courier New" pitchFamily="49" charset="0"/>
              </a:rPr>
              <a:t> = </a:t>
            </a:r>
            <a:r>
              <a:rPr lang="en-US" sz="1200" b="1" dirty="0" err="1" smtClean="0">
                <a:latin typeface="Courier New" pitchFamily="49" charset="0"/>
                <a:cs typeface="Courier New" pitchFamily="49" charset="0"/>
              </a:rPr>
              <a:t>ScaleName.CELSIUS</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p>
          <a:p>
            <a:endParaRPr lang="en-US" sz="8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Temperature2(double degrees, </a:t>
            </a:r>
            <a:r>
              <a:rPr lang="en-US" sz="1200" b="1" dirty="0" err="1" smtClean="0">
                <a:latin typeface="Courier New" pitchFamily="49" charset="0"/>
                <a:cs typeface="Courier New" pitchFamily="49" charset="0"/>
              </a:rPr>
              <a:t>ScaleName</a:t>
            </a:r>
            <a:r>
              <a:rPr lang="en-US" sz="1200" b="1" dirty="0" smtClean="0">
                <a:latin typeface="Courier New" pitchFamily="49" charset="0"/>
                <a:cs typeface="Courier New" pitchFamily="49" charset="0"/>
              </a:rPr>
              <a:t> </a:t>
            </a:r>
            <a:r>
              <a:rPr lang="en-US" sz="1200" dirty="0" smtClean="0">
                <a:latin typeface="Courier New" pitchFamily="49" charset="0"/>
                <a:cs typeface="Courier New" pitchFamily="49" charset="0"/>
              </a:rPr>
              <a:t>scale) throws Exception{</a:t>
            </a:r>
          </a:p>
          <a:p>
            <a:r>
              <a:rPr lang="en-US" sz="1200" dirty="0" smtClean="0">
                <a:latin typeface="Courier New" pitchFamily="49" charset="0"/>
                <a:cs typeface="Courier New" pitchFamily="49" charset="0"/>
              </a:rPr>
              <a:t>    if (</a:t>
            </a:r>
            <a:r>
              <a:rPr lang="en-US" sz="1200" dirty="0" err="1" smtClean="0">
                <a:latin typeface="Courier New" pitchFamily="49" charset="0"/>
                <a:cs typeface="Courier New" pitchFamily="49" charset="0"/>
              </a:rPr>
              <a:t>isValid</a:t>
            </a:r>
            <a:r>
              <a:rPr lang="en-US" sz="1200" dirty="0" smtClean="0">
                <a:latin typeface="Courier New" pitchFamily="49" charset="0"/>
                <a:cs typeface="Courier New" pitchFamily="49" charset="0"/>
              </a:rPr>
              <a:t>(degrees, scale))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myDegrees</a:t>
            </a:r>
            <a:r>
              <a:rPr lang="en-US" sz="1200" dirty="0" smtClean="0">
                <a:latin typeface="Courier New" pitchFamily="49" charset="0"/>
                <a:cs typeface="Courier New" pitchFamily="49" charset="0"/>
              </a:rPr>
              <a:t> = degrees;</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myScale</a:t>
            </a:r>
            <a:r>
              <a:rPr lang="en-US" sz="1200" dirty="0" smtClean="0">
                <a:latin typeface="Courier New" pitchFamily="49" charset="0"/>
                <a:cs typeface="Courier New" pitchFamily="49" charset="0"/>
              </a:rPr>
              <a:t> = </a:t>
            </a:r>
            <a:r>
              <a:rPr lang="en-US" sz="1200" b="1" dirty="0" smtClean="0">
                <a:latin typeface="Courier New" pitchFamily="49" charset="0"/>
                <a:cs typeface="Courier New" pitchFamily="49" charset="0"/>
              </a:rPr>
              <a:t>scale</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 else {</a:t>
            </a:r>
          </a:p>
          <a:p>
            <a:r>
              <a:rPr lang="en-US" sz="1200" dirty="0" smtClean="0">
                <a:latin typeface="Courier New" pitchFamily="49" charset="0"/>
                <a:cs typeface="Courier New" pitchFamily="49" charset="0"/>
              </a:rPr>
              <a:t>      throw new Exception("Invalid temperature: " + </a:t>
            </a:r>
          </a:p>
          <a:p>
            <a:r>
              <a:rPr lang="en-US" sz="1200" dirty="0" smtClean="0">
                <a:latin typeface="Courier New" pitchFamily="49" charset="0"/>
                <a:cs typeface="Courier New" pitchFamily="49" charset="0"/>
              </a:rPr>
              <a:t>                          degrees + " " + scale);</a:t>
            </a:r>
          </a:p>
          <a:p>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p>
          <a:p>
            <a:endParaRPr lang="en-US" sz="8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private static </a:t>
            </a:r>
            <a:r>
              <a:rPr lang="en-US" sz="1200" dirty="0" err="1" smtClean="0">
                <a:latin typeface="Courier New" pitchFamily="49" charset="0"/>
                <a:cs typeface="Courier New" pitchFamily="49" charset="0"/>
              </a:rPr>
              <a:t>boolean</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isValid</a:t>
            </a:r>
            <a:r>
              <a:rPr lang="en-US" sz="1200" dirty="0" smtClean="0">
                <a:latin typeface="Courier New" pitchFamily="49" charset="0"/>
                <a:cs typeface="Courier New" pitchFamily="49" charset="0"/>
              </a:rPr>
              <a:t>(double degrees, </a:t>
            </a:r>
            <a:r>
              <a:rPr lang="en-US" sz="1200" b="1" dirty="0" err="1" smtClean="0">
                <a:latin typeface="Courier New" pitchFamily="49" charset="0"/>
                <a:cs typeface="Courier New" pitchFamily="49" charset="0"/>
              </a:rPr>
              <a:t>ScaleName</a:t>
            </a:r>
            <a:r>
              <a:rPr lang="en-US" sz="1200" b="1" dirty="0" smtClean="0">
                <a:latin typeface="Courier New" pitchFamily="49" charset="0"/>
                <a:cs typeface="Courier New" pitchFamily="49" charset="0"/>
              </a:rPr>
              <a:t> scale</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if (</a:t>
            </a:r>
            <a:r>
              <a:rPr lang="en-US" sz="1200" b="1" dirty="0" smtClean="0">
                <a:latin typeface="Courier New" pitchFamily="49" charset="0"/>
                <a:cs typeface="Courier New" pitchFamily="49" charset="0"/>
              </a:rPr>
              <a:t>scale == </a:t>
            </a:r>
            <a:r>
              <a:rPr lang="en-US" sz="1200" b="1" dirty="0" err="1" smtClean="0">
                <a:latin typeface="Courier New" pitchFamily="49" charset="0"/>
                <a:cs typeface="Courier New" pitchFamily="49" charset="0"/>
              </a:rPr>
              <a:t>ScaleName.CELSIUS</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return degrees &gt;= ABSOLUTE_ZERO_CELSIUS;</a:t>
            </a:r>
          </a:p>
          <a:p>
            <a:r>
              <a:rPr lang="en-US" sz="1200" dirty="0" smtClean="0">
                <a:latin typeface="Courier New" pitchFamily="49" charset="0"/>
                <a:cs typeface="Courier New" pitchFamily="49" charset="0"/>
              </a:rPr>
              <a:t>    } else if (</a:t>
            </a:r>
            <a:r>
              <a:rPr lang="en-US" sz="1200" b="1" dirty="0" smtClean="0">
                <a:latin typeface="Courier New" pitchFamily="49" charset="0"/>
                <a:cs typeface="Courier New" pitchFamily="49" charset="0"/>
              </a:rPr>
              <a:t>scale == </a:t>
            </a:r>
            <a:r>
              <a:rPr lang="en-US" sz="1200" b="1" dirty="0" err="1" smtClean="0">
                <a:latin typeface="Courier New" pitchFamily="49" charset="0"/>
                <a:cs typeface="Courier New" pitchFamily="49" charset="0"/>
              </a:rPr>
              <a:t>ScaleName.FAHRENHEIT</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return degrees &gt;= ABSOLUTE_ZERO_FAHRENHEIT;</a:t>
            </a:r>
          </a:p>
          <a:p>
            <a:r>
              <a:rPr lang="en-US" sz="1200" dirty="0" smtClean="0">
                <a:latin typeface="Courier New" pitchFamily="49" charset="0"/>
                <a:cs typeface="Courier New" pitchFamily="49" charset="0"/>
              </a:rPr>
              <a:t>    } else if (</a:t>
            </a:r>
            <a:r>
              <a:rPr lang="en-US" sz="1200" b="1" dirty="0" smtClean="0">
                <a:latin typeface="Courier New" pitchFamily="49" charset="0"/>
                <a:cs typeface="Courier New" pitchFamily="49" charset="0"/>
              </a:rPr>
              <a:t>scale == </a:t>
            </a:r>
            <a:r>
              <a:rPr lang="en-US" sz="1200" b="1" dirty="0" err="1" smtClean="0">
                <a:latin typeface="Courier New" pitchFamily="49" charset="0"/>
                <a:cs typeface="Courier New" pitchFamily="49" charset="0"/>
              </a:rPr>
              <a:t>ScaleName.KELVIN</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return degrees &gt;= ABSOLUTE_ZERO_KELVIN;</a:t>
            </a:r>
          </a:p>
          <a:p>
            <a:r>
              <a:rPr lang="en-US" sz="1200" dirty="0" smtClean="0">
                <a:latin typeface="Courier New" pitchFamily="49" charset="0"/>
                <a:cs typeface="Courier New" pitchFamily="49" charset="0"/>
              </a:rPr>
              <a:t>    } else {</a:t>
            </a:r>
          </a:p>
          <a:p>
            <a:r>
              <a:rPr lang="en-US" sz="1200" dirty="0" smtClean="0">
                <a:latin typeface="Courier New" pitchFamily="49" charset="0"/>
                <a:cs typeface="Courier New" pitchFamily="49" charset="0"/>
              </a:rPr>
              <a:t>      return false; // will never happen...</a:t>
            </a:r>
          </a:p>
          <a:p>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p>
          <a:p>
            <a:endParaRPr lang="en-US" sz="8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void </a:t>
            </a:r>
            <a:r>
              <a:rPr lang="en-US" sz="1200" dirty="0" err="1" smtClean="0">
                <a:latin typeface="Courier New" pitchFamily="49" charset="0"/>
                <a:cs typeface="Courier New" pitchFamily="49" charset="0"/>
              </a:rPr>
              <a:t>setScale</a:t>
            </a:r>
            <a:r>
              <a:rPr lang="en-US" sz="1200"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ScaleName</a:t>
            </a:r>
            <a:r>
              <a:rPr lang="en-US" sz="1200" dirty="0" smtClean="0">
                <a:latin typeface="Courier New" pitchFamily="49" charset="0"/>
                <a:cs typeface="Courier New" pitchFamily="49" charset="0"/>
              </a:rPr>
              <a:t> scale) throws Exception {</a:t>
            </a:r>
          </a:p>
          <a:p>
            <a:r>
              <a:rPr lang="en-US" sz="1200" dirty="0" smtClean="0">
                <a:latin typeface="Courier New" pitchFamily="49" charset="0"/>
                <a:cs typeface="Courier New" pitchFamily="49" charset="0"/>
              </a:rPr>
              <a:t>    if (scale == </a:t>
            </a:r>
            <a:r>
              <a:rPr lang="en-US" sz="1200" b="1" dirty="0" err="1" smtClean="0">
                <a:latin typeface="Courier New" pitchFamily="49" charset="0"/>
                <a:cs typeface="Courier New" pitchFamily="49" charset="0"/>
              </a:rPr>
              <a:t>ScaleName.CELSIUS</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convertToCelsius</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 else if (scale == </a:t>
            </a:r>
            <a:r>
              <a:rPr lang="en-US" sz="1200" b="1" dirty="0" err="1" smtClean="0">
                <a:latin typeface="Courier New" pitchFamily="49" charset="0"/>
                <a:cs typeface="Courier New" pitchFamily="49" charset="0"/>
              </a:rPr>
              <a:t>ScaleName.FAHRENHEIT</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convertToFahrenheit</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 else if (scale == </a:t>
            </a:r>
            <a:r>
              <a:rPr lang="en-US" sz="1200" b="1" dirty="0" err="1" smtClean="0">
                <a:latin typeface="Courier New" pitchFamily="49" charset="0"/>
                <a:cs typeface="Courier New" pitchFamily="49" charset="0"/>
              </a:rPr>
              <a:t>ScaleName.KELVIN</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convertToKelvin</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 </a:t>
            </a:r>
          </a:p>
          <a:p>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 mode code copied here...</a:t>
            </a:r>
          </a:p>
          <a:p>
            <a:r>
              <a:rPr lang="en-US" sz="1200"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38</a:t>
            </a:fld>
            <a:endParaRPr lang="en-US"/>
          </a:p>
        </p:txBody>
      </p:sp>
      <p:sp>
        <p:nvSpPr>
          <p:cNvPr id="8" name="Rectangle 7"/>
          <p:cNvSpPr/>
          <p:nvPr/>
        </p:nvSpPr>
        <p:spPr>
          <a:xfrm rot="16200000">
            <a:off x="1400919" y="-1418486"/>
            <a:ext cx="6858000" cy="9694962"/>
          </a:xfrm>
          <a:prstGeom prst="rect">
            <a:avLst/>
          </a:prstGeom>
        </p:spPr>
        <p:txBody>
          <a:bodyPr wrap="square">
            <a:spAutoFit/>
          </a:bodyPr>
          <a:lstStyle/>
          <a:p>
            <a:r>
              <a:rPr lang="en-US" sz="1200" dirty="0" smtClean="0">
                <a:latin typeface="Courier New" pitchFamily="49" charset="0"/>
                <a:cs typeface="Courier New" pitchFamily="49" charset="0"/>
              </a:rPr>
              <a:t>package c09quality.application_temperature;</a:t>
            </a:r>
          </a:p>
          <a:p>
            <a:endParaRPr lang="en-US" sz="800"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import static c09quality.application_temperature.Temperature2.ScaleName.CELSIUS;</a:t>
            </a:r>
          </a:p>
          <a:p>
            <a:r>
              <a:rPr lang="en-US" sz="1200" b="1" dirty="0" smtClean="0">
                <a:latin typeface="Courier New" pitchFamily="49" charset="0"/>
                <a:cs typeface="Courier New" pitchFamily="49" charset="0"/>
              </a:rPr>
              <a:t>import static c09quality.application_temperature.Temperature2.ScaleName.FAHRENHEIT;</a:t>
            </a:r>
          </a:p>
          <a:p>
            <a:r>
              <a:rPr lang="en-US" sz="1200" b="1" dirty="0" smtClean="0">
                <a:latin typeface="Courier New" pitchFamily="49" charset="0"/>
                <a:cs typeface="Courier New" pitchFamily="49" charset="0"/>
              </a:rPr>
              <a:t>import static c09quality.application_temperature.Temperature2.ScaleName.KELVIN;</a:t>
            </a:r>
          </a:p>
          <a:p>
            <a:endParaRPr lang="en-US" sz="8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a:t>
            </a:r>
            <a:r>
              <a:rPr lang="en-US" sz="1200" i="1" dirty="0" smtClean="0">
                <a:latin typeface="Courier New" pitchFamily="49" charset="0"/>
                <a:cs typeface="Courier New" pitchFamily="49" charset="0"/>
              </a:rPr>
              <a:t>other imports included here...</a:t>
            </a:r>
          </a:p>
          <a:p>
            <a:endParaRPr lang="en-US" sz="8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public class Temperature2ConverterController extends </a:t>
            </a:r>
            <a:r>
              <a:rPr lang="en-US" sz="1200" dirty="0" err="1" smtClean="0">
                <a:latin typeface="Courier New" pitchFamily="49" charset="0"/>
                <a:cs typeface="Courier New" pitchFamily="49" charset="0"/>
              </a:rPr>
              <a:t>JFrame</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implements </a:t>
            </a:r>
            <a:r>
              <a:rPr lang="en-US" sz="1200" dirty="0" err="1" smtClean="0">
                <a:latin typeface="Courier New" pitchFamily="49" charset="0"/>
                <a:cs typeface="Courier New" pitchFamily="49" charset="0"/>
              </a:rPr>
              <a:t>ActionListener</a:t>
            </a:r>
            <a:r>
              <a:rPr lang="en-US" sz="1200" dirty="0" smtClean="0">
                <a:latin typeface="Courier New" pitchFamily="49" charset="0"/>
                <a:cs typeface="Courier New" pitchFamily="49" charset="0"/>
              </a:rPr>
              <a:t> {</a:t>
            </a:r>
          </a:p>
          <a:p>
            <a:endParaRPr lang="en-US" sz="8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 </a:t>
            </a:r>
            <a:r>
              <a:rPr lang="en-US" sz="1200" i="1" dirty="0" smtClean="0">
                <a:latin typeface="Courier New" pitchFamily="49" charset="0"/>
                <a:cs typeface="Courier New" pitchFamily="49" charset="0"/>
              </a:rPr>
              <a:t>other methods included here...</a:t>
            </a:r>
          </a:p>
          <a:p>
            <a:endParaRPr lang="en-US" sz="8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@Override</a:t>
            </a:r>
          </a:p>
          <a:p>
            <a:r>
              <a:rPr lang="en-US" sz="1200" dirty="0" smtClean="0">
                <a:latin typeface="Courier New" pitchFamily="49" charset="0"/>
                <a:cs typeface="Courier New" pitchFamily="49" charset="0"/>
              </a:rPr>
              <a:t>  public void </a:t>
            </a:r>
            <a:r>
              <a:rPr lang="en-US" sz="1200" dirty="0" err="1" smtClean="0">
                <a:latin typeface="Courier New" pitchFamily="49" charset="0"/>
                <a:cs typeface="Courier New" pitchFamily="49" charset="0"/>
              </a:rPr>
              <a:t>actionPerformed</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ActionEvent</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ae</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String </a:t>
            </a:r>
            <a:r>
              <a:rPr lang="en-US" sz="1200" dirty="0" err="1" smtClean="0">
                <a:latin typeface="Courier New" pitchFamily="49" charset="0"/>
                <a:cs typeface="Courier New" pitchFamily="49" charset="0"/>
              </a:rPr>
              <a:t>actionCommand</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ae.getActionCommand</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double degrees;</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messageField.setText</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try {</a:t>
            </a:r>
          </a:p>
          <a:p>
            <a:r>
              <a:rPr lang="en-US" sz="1200" dirty="0" smtClean="0">
                <a:latin typeface="Courier New" pitchFamily="49" charset="0"/>
                <a:cs typeface="Courier New" pitchFamily="49" charset="0"/>
              </a:rPr>
              <a:t>      if (</a:t>
            </a:r>
            <a:r>
              <a:rPr lang="en-US" sz="1200" dirty="0" err="1" smtClean="0">
                <a:latin typeface="Courier New" pitchFamily="49" charset="0"/>
                <a:cs typeface="Courier New" pitchFamily="49" charset="0"/>
              </a:rPr>
              <a:t>actionCommand.equalsIgnoreCase</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celsius</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degrees = </a:t>
            </a:r>
            <a:r>
              <a:rPr lang="en-US" sz="1200" dirty="0" err="1" smtClean="0">
                <a:latin typeface="Courier New" pitchFamily="49" charset="0"/>
                <a:cs typeface="Courier New" pitchFamily="49" charset="0"/>
              </a:rPr>
              <a:t>Double.parseDouble</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celsiusField.getText</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temperature = new Temperature2(degrees, </a:t>
            </a:r>
            <a:r>
              <a:rPr lang="en-US" sz="1200" b="1" dirty="0" smtClean="0">
                <a:latin typeface="Courier New" pitchFamily="49" charset="0"/>
                <a:cs typeface="Courier New" pitchFamily="49" charset="0"/>
              </a:rPr>
              <a:t>CELSIUS</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 else if (</a:t>
            </a:r>
            <a:r>
              <a:rPr lang="en-US" sz="1200" dirty="0" err="1" smtClean="0">
                <a:latin typeface="Courier New" pitchFamily="49" charset="0"/>
                <a:cs typeface="Courier New" pitchFamily="49" charset="0"/>
              </a:rPr>
              <a:t>actionCommand.equalsIgnoreCase</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fahrenheit</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degrees = </a:t>
            </a:r>
            <a:r>
              <a:rPr lang="en-US" sz="1200" dirty="0" err="1" smtClean="0">
                <a:latin typeface="Courier New" pitchFamily="49" charset="0"/>
                <a:cs typeface="Courier New" pitchFamily="49" charset="0"/>
              </a:rPr>
              <a:t>Double.parseDouble</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fahrenheitField.getText</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temperature = new Temperature2(degrees, </a:t>
            </a:r>
            <a:r>
              <a:rPr lang="en-US" sz="1200" b="1" dirty="0" smtClean="0">
                <a:latin typeface="Courier New" pitchFamily="49" charset="0"/>
                <a:cs typeface="Courier New" pitchFamily="49" charset="0"/>
              </a:rPr>
              <a:t>FAHRENHEIT</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 else if (</a:t>
            </a:r>
            <a:r>
              <a:rPr lang="en-US" sz="1200" dirty="0" err="1" smtClean="0">
                <a:latin typeface="Courier New" pitchFamily="49" charset="0"/>
                <a:cs typeface="Courier New" pitchFamily="49" charset="0"/>
              </a:rPr>
              <a:t>actionCommand.equalsIgnoreCase</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kelvin</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degrees = </a:t>
            </a:r>
            <a:r>
              <a:rPr lang="en-US" sz="1200" dirty="0" err="1" smtClean="0">
                <a:latin typeface="Courier New" pitchFamily="49" charset="0"/>
                <a:cs typeface="Courier New" pitchFamily="49" charset="0"/>
              </a:rPr>
              <a:t>Double.parseDouble</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kelvinField.getText</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temperature = new Temperature2(degrees, </a:t>
            </a:r>
            <a:r>
              <a:rPr lang="en-US" sz="1200" b="1" dirty="0" smtClean="0">
                <a:latin typeface="Courier New" pitchFamily="49" charset="0"/>
                <a:cs typeface="Courier New" pitchFamily="49" charset="0"/>
              </a:rPr>
              <a:t>KELVIN</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 </a:t>
            </a:r>
          </a:p>
          <a:p>
            <a:r>
              <a:rPr lang="en-US" sz="1200" dirty="0" smtClean="0">
                <a:latin typeface="Courier New" pitchFamily="49" charset="0"/>
                <a:cs typeface="Courier New" pitchFamily="49" charset="0"/>
              </a:rPr>
              <a:t>    } catch (Exception e)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messageField.setText</a:t>
            </a:r>
            <a:r>
              <a:rPr lang="en-US" sz="1200" dirty="0" smtClean="0">
                <a:latin typeface="Courier New" pitchFamily="49" charset="0"/>
                <a:cs typeface="Courier New" pitchFamily="49" charset="0"/>
              </a:rPr>
              <a:t>("Illegal input: " + </a:t>
            </a:r>
            <a:r>
              <a:rPr lang="en-US" sz="1200" dirty="0" err="1" smtClean="0">
                <a:latin typeface="Courier New" pitchFamily="49" charset="0"/>
                <a:cs typeface="Courier New" pitchFamily="49" charset="0"/>
              </a:rPr>
              <a:t>e.getMessage</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if (temperature != null)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temperature.setScale</a:t>
            </a:r>
            <a:r>
              <a:rPr lang="en-US" sz="1200" dirty="0" smtClean="0">
                <a:latin typeface="Courier New" pitchFamily="49" charset="0"/>
                <a:cs typeface="Courier New" pitchFamily="49" charset="0"/>
              </a:rPr>
              <a:t>(</a:t>
            </a:r>
            <a:r>
              <a:rPr lang="en-US" sz="1200" b="1" dirty="0" smtClean="0">
                <a:latin typeface="Courier New" pitchFamily="49" charset="0"/>
                <a:cs typeface="Courier New" pitchFamily="49" charset="0"/>
              </a:rPr>
              <a:t>CELSIUS</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thermometer.setTemperature</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temperature.getDegrees</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celsiusField.setText</a:t>
            </a:r>
            <a:r>
              <a:rPr lang="en-US" sz="1200" dirty="0" smtClean="0">
                <a:latin typeface="Courier New" pitchFamily="49" charset="0"/>
                <a:cs typeface="Courier New" pitchFamily="49" charset="0"/>
              </a:rPr>
              <a:t>(new     </a:t>
            </a:r>
          </a:p>
          <a:p>
            <a:r>
              <a:rPr lang="en-US" sz="1200" dirty="0" smtClean="0">
                <a:latin typeface="Courier New" pitchFamily="49" charset="0"/>
                <a:cs typeface="Courier New" pitchFamily="49" charset="0"/>
              </a:rPr>
              <a:t>                    Double(</a:t>
            </a:r>
            <a:r>
              <a:rPr lang="en-US" sz="1200" dirty="0" err="1" smtClean="0">
                <a:latin typeface="Courier New" pitchFamily="49" charset="0"/>
                <a:cs typeface="Courier New" pitchFamily="49" charset="0"/>
              </a:rPr>
              <a:t>temperature.getDegrees</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toString</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temperature.setScale</a:t>
            </a:r>
            <a:r>
              <a:rPr lang="en-US" sz="1200" dirty="0" smtClean="0">
                <a:latin typeface="Courier New" pitchFamily="49" charset="0"/>
                <a:cs typeface="Courier New" pitchFamily="49" charset="0"/>
              </a:rPr>
              <a:t>(</a:t>
            </a:r>
            <a:r>
              <a:rPr lang="en-US" sz="1200" b="1" dirty="0" smtClean="0">
                <a:latin typeface="Courier New" pitchFamily="49" charset="0"/>
                <a:cs typeface="Courier New" pitchFamily="49" charset="0"/>
              </a:rPr>
              <a:t>FAHRENHEIT</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fahrenheitField.setText</a:t>
            </a:r>
            <a:r>
              <a:rPr lang="en-US" sz="1200" dirty="0" smtClean="0">
                <a:latin typeface="Courier New" pitchFamily="49" charset="0"/>
                <a:cs typeface="Courier New" pitchFamily="49" charset="0"/>
              </a:rPr>
              <a:t>(new </a:t>
            </a:r>
          </a:p>
          <a:p>
            <a:r>
              <a:rPr lang="en-US" sz="1200" dirty="0" smtClean="0">
                <a:latin typeface="Courier New" pitchFamily="49" charset="0"/>
                <a:cs typeface="Courier New" pitchFamily="49" charset="0"/>
              </a:rPr>
              <a:t>                    Double(</a:t>
            </a:r>
            <a:r>
              <a:rPr lang="en-US" sz="1200" dirty="0" err="1" smtClean="0">
                <a:latin typeface="Courier New" pitchFamily="49" charset="0"/>
                <a:cs typeface="Courier New" pitchFamily="49" charset="0"/>
              </a:rPr>
              <a:t>temperature.getDegrees</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toString</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temperature.setScale</a:t>
            </a:r>
            <a:r>
              <a:rPr lang="en-US" sz="1200" dirty="0" smtClean="0">
                <a:latin typeface="Courier New" pitchFamily="49" charset="0"/>
                <a:cs typeface="Courier New" pitchFamily="49" charset="0"/>
              </a:rPr>
              <a:t>(</a:t>
            </a:r>
            <a:r>
              <a:rPr lang="en-US" sz="1200" b="1" dirty="0" smtClean="0">
                <a:latin typeface="Courier New" pitchFamily="49" charset="0"/>
                <a:cs typeface="Courier New" pitchFamily="49" charset="0"/>
              </a:rPr>
              <a:t>KELVIN</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kelvinField.setText</a:t>
            </a:r>
            <a:r>
              <a:rPr lang="en-US" sz="1200" dirty="0" smtClean="0">
                <a:latin typeface="Courier New" pitchFamily="49" charset="0"/>
                <a:cs typeface="Courier New" pitchFamily="49" charset="0"/>
              </a:rPr>
              <a:t>(new </a:t>
            </a:r>
          </a:p>
          <a:p>
            <a:r>
              <a:rPr lang="en-US" sz="1200" dirty="0" smtClean="0">
                <a:latin typeface="Courier New" pitchFamily="49" charset="0"/>
                <a:cs typeface="Courier New" pitchFamily="49" charset="0"/>
              </a:rPr>
              <a:t>                    Double(</a:t>
            </a:r>
            <a:r>
              <a:rPr lang="en-US" sz="1200" dirty="0" err="1" smtClean="0">
                <a:latin typeface="Courier New" pitchFamily="49" charset="0"/>
                <a:cs typeface="Courier New" pitchFamily="49" charset="0"/>
              </a:rPr>
              <a:t>temperature.getDegrees</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toString</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p>
          <a:p>
            <a:endParaRPr lang="en-US" sz="8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 </a:t>
            </a:r>
            <a:r>
              <a:rPr lang="en-US" sz="1200" i="1" dirty="0" smtClean="0">
                <a:latin typeface="Courier New" pitchFamily="49" charset="0"/>
                <a:cs typeface="Courier New" pitchFamily="49" charset="0"/>
              </a:rPr>
              <a:t>other methods included here...</a:t>
            </a:r>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Slide Number Placeholder 3"/>
          <p:cNvSpPr>
            <a:spLocks noGrp="1"/>
          </p:cNvSpPr>
          <p:nvPr>
            <p:ph type="sldNum" sz="quarter" idx="10"/>
          </p:nvPr>
        </p:nvSpPr>
        <p:spPr/>
        <p:txBody>
          <a:bodyPr/>
          <a:lstStyle/>
          <a:p>
            <a:fld id="{76CD4AA4-C807-4D48-B69B-B61465BCF46D}" type="slidenum">
              <a:rPr lang="en-US" smtClean="0"/>
              <a:pPr/>
              <a:t>39</a:t>
            </a:fld>
            <a:endParaRPr lang="en-US" smtClean="0"/>
          </a:p>
        </p:txBody>
      </p:sp>
      <p:sp>
        <p:nvSpPr>
          <p:cNvPr id="79875" name="Rectangle 2"/>
          <p:cNvSpPr>
            <a:spLocks noGrp="1" noChangeArrowheads="1"/>
          </p:cNvSpPr>
          <p:nvPr>
            <p:ph type="title"/>
          </p:nvPr>
        </p:nvSpPr>
        <p:spPr/>
        <p:txBody>
          <a:bodyPr/>
          <a:lstStyle/>
          <a:p>
            <a:pPr eaLnBrk="1" hangingPunct="1"/>
            <a:r>
              <a:rPr lang="en-US" dirty="0" smtClean="0"/>
              <a:t>Quality Goals</a:t>
            </a:r>
          </a:p>
        </p:txBody>
      </p:sp>
      <p:sp>
        <p:nvSpPr>
          <p:cNvPr id="79876" name="Rectangle 3"/>
          <p:cNvSpPr>
            <a:spLocks noGrp="1" noChangeArrowheads="1"/>
          </p:cNvSpPr>
          <p:nvPr>
            <p:ph type="body" idx="1"/>
          </p:nvPr>
        </p:nvSpPr>
        <p:spPr/>
        <p:txBody>
          <a:bodyPr/>
          <a:lstStyle/>
          <a:p>
            <a:pPr eaLnBrk="1" hangingPunct="1"/>
            <a:r>
              <a:rPr lang="en-US" dirty="0" smtClean="0"/>
              <a:t>Correctness</a:t>
            </a:r>
          </a:p>
          <a:p>
            <a:pPr eaLnBrk="1" hangingPunct="1"/>
            <a:endParaRPr lang="en-US" sz="1200" dirty="0" smtClean="0"/>
          </a:p>
          <a:p>
            <a:pPr eaLnBrk="1" hangingPunct="1"/>
            <a:r>
              <a:rPr lang="en-US" dirty="0" smtClean="0"/>
              <a:t>Efficiency</a:t>
            </a:r>
          </a:p>
          <a:p>
            <a:pPr eaLnBrk="1" hangingPunct="1"/>
            <a:endParaRPr lang="en-US" sz="1200" dirty="0" smtClean="0"/>
          </a:p>
          <a:p>
            <a:pPr eaLnBrk="1" hangingPunct="1"/>
            <a:r>
              <a:rPr lang="en-US" dirty="0" smtClean="0"/>
              <a:t>Usability</a:t>
            </a:r>
          </a:p>
          <a:p>
            <a:pPr eaLnBrk="1" hangingPunct="1"/>
            <a:endParaRPr lang="en-US" sz="1200" dirty="0" smtClean="0"/>
          </a:p>
          <a:p>
            <a:pPr eaLnBrk="1" hangingPunct="1"/>
            <a:r>
              <a:rPr lang="en-US" dirty="0" smtClean="0"/>
              <a:t>Understandability</a:t>
            </a:r>
          </a:p>
          <a:p>
            <a:pPr eaLnBrk="1" hangingPunct="1">
              <a:buNone/>
            </a:pPr>
            <a:endParaRPr lang="en-US" sz="1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p:txBody>
          <a:bodyPr/>
          <a:lstStyle/>
          <a:p>
            <a:fld id="{9F54D835-630F-4BC5-B7E3-9AA23F19A0F9}" type="slidenum">
              <a:rPr lang="en-US" smtClean="0"/>
              <a:pPr/>
              <a:t>4</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Example: Analysis (1)</a:t>
            </a:r>
          </a:p>
        </p:txBody>
      </p:sp>
      <p:sp>
        <p:nvSpPr>
          <p:cNvPr id="7172" name="Rectangle 3"/>
          <p:cNvSpPr>
            <a:spLocks noGrp="1" noChangeArrowheads="1"/>
          </p:cNvSpPr>
          <p:nvPr>
            <p:ph type="body" idx="1"/>
          </p:nvPr>
        </p:nvSpPr>
        <p:spPr>
          <a:xfrm>
            <a:off x="457200" y="1600200"/>
            <a:ext cx="5181600" cy="5029200"/>
          </a:xfrm>
        </p:spPr>
        <p:txBody>
          <a:bodyPr/>
          <a:lstStyle/>
          <a:p>
            <a:pPr eaLnBrk="1" hangingPunct="1">
              <a:lnSpc>
                <a:spcPct val="90000"/>
              </a:lnSpc>
            </a:pPr>
            <a:r>
              <a:rPr lang="en-US" dirty="0" smtClean="0">
                <a:latin typeface="Arial Unicode MS" pitchFamily="34" charset="-128"/>
              </a:rPr>
              <a:t>We’d like to represent and convert temperatures using Celsius, Fahrenheit and Kelvin.</a:t>
            </a:r>
          </a:p>
          <a:p>
            <a:pPr>
              <a:lnSpc>
                <a:spcPct val="90000"/>
              </a:lnSpc>
            </a:pPr>
            <a:r>
              <a:rPr lang="en-US" dirty="0" smtClean="0">
                <a:latin typeface="Arial Unicode MS" pitchFamily="34" charset="-128"/>
              </a:rPr>
              <a:t>A sketch of a solution                                              achieving this goal is shown here.</a:t>
            </a:r>
          </a:p>
        </p:txBody>
      </p:sp>
      <p:pic>
        <p:nvPicPr>
          <p:cNvPr id="6" name="Picture 5" descr="converterSketch.tif"/>
          <p:cNvPicPr/>
          <p:nvPr/>
        </p:nvPicPr>
        <p:blipFill>
          <a:blip r:embed="rId3" cstate="print"/>
          <a:stretch>
            <a:fillRect/>
          </a:stretch>
        </p:blipFill>
        <p:spPr>
          <a:xfrm>
            <a:off x="5638800" y="1828800"/>
            <a:ext cx="2801112" cy="2133600"/>
          </a:xfrm>
          <a:prstGeom prst="rect">
            <a:avLst/>
          </a:prstGeom>
          <a:noFill/>
          <a:ln>
            <a:noFill/>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ju.gif"/>
          <p:cNvPicPr>
            <a:picLocks noChangeAspect="1"/>
          </p:cNvPicPr>
          <p:nvPr/>
        </p:nvPicPr>
        <p:blipFill>
          <a:blip r:embed="rId3" cstate="print"/>
          <a:stretch>
            <a:fillRect/>
          </a:stretch>
        </p:blipFill>
        <p:spPr>
          <a:xfrm>
            <a:off x="381000" y="457200"/>
            <a:ext cx="1676400" cy="1066800"/>
          </a:xfrm>
          <a:prstGeom prst="rect">
            <a:avLst/>
          </a:prstGeom>
        </p:spPr>
      </p:pic>
      <p:sp>
        <p:nvSpPr>
          <p:cNvPr id="58370" name="Slide Number Placeholder 3"/>
          <p:cNvSpPr>
            <a:spLocks noGrp="1"/>
          </p:cNvSpPr>
          <p:nvPr>
            <p:ph type="sldNum" sz="quarter" idx="10"/>
          </p:nvPr>
        </p:nvSpPr>
        <p:spPr/>
        <p:txBody>
          <a:bodyPr/>
          <a:lstStyle/>
          <a:p>
            <a:fld id="{38EAE9B0-9B9B-4115-A635-72B30D782762}" type="slidenum">
              <a:rPr lang="en-US" smtClean="0"/>
              <a:pPr/>
              <a:t>40</a:t>
            </a:fld>
            <a:endParaRPr lang="en-US" smtClean="0"/>
          </a:p>
        </p:txBody>
      </p:sp>
      <p:pic>
        <p:nvPicPr>
          <p:cNvPr id="58371" name="Picture 12"/>
          <p:cNvPicPr>
            <a:picLocks noChangeAspect="1" noChangeArrowheads="1"/>
          </p:cNvPicPr>
          <p:nvPr/>
        </p:nvPicPr>
        <p:blipFill>
          <a:blip r:embed="rId4" cstate="print"/>
          <a:srcRect/>
          <a:stretch>
            <a:fillRect/>
          </a:stretch>
        </p:blipFill>
        <p:spPr bwMode="auto">
          <a:xfrm>
            <a:off x="7162800" y="1828800"/>
            <a:ext cx="1485900" cy="1676400"/>
          </a:xfrm>
          <a:prstGeom prst="rect">
            <a:avLst/>
          </a:prstGeom>
          <a:noFill/>
          <a:ln w="9525">
            <a:noFill/>
            <a:miter lim="800000"/>
            <a:headEnd/>
            <a:tailEnd/>
          </a:ln>
        </p:spPr>
      </p:pic>
      <p:sp>
        <p:nvSpPr>
          <p:cNvPr id="58372" name="Rectangle 4"/>
          <p:cNvSpPr>
            <a:spLocks noGrp="1" noChangeArrowheads="1"/>
          </p:cNvSpPr>
          <p:nvPr>
            <p:ph type="title"/>
          </p:nvPr>
        </p:nvSpPr>
        <p:spPr>
          <a:xfrm>
            <a:off x="2057400" y="609600"/>
            <a:ext cx="6007100" cy="1066800"/>
          </a:xfrm>
          <a:noFill/>
        </p:spPr>
        <p:txBody>
          <a:bodyPr/>
          <a:lstStyle/>
          <a:p>
            <a:pPr eaLnBrk="1" hangingPunct="1"/>
            <a:r>
              <a:rPr lang="en-US" sz="4000" dirty="0" smtClean="0"/>
              <a:t>Eric Gamma &amp; Kent Beck</a:t>
            </a:r>
            <a:endParaRPr lang="en-US" sz="3200" i="1" dirty="0" smtClean="0"/>
          </a:p>
        </p:txBody>
      </p:sp>
      <p:sp>
        <p:nvSpPr>
          <p:cNvPr id="58373" name="Rectangle 5"/>
          <p:cNvSpPr>
            <a:spLocks noGrp="1" noChangeArrowheads="1"/>
          </p:cNvSpPr>
          <p:nvPr>
            <p:ph type="body" idx="1"/>
          </p:nvPr>
        </p:nvSpPr>
        <p:spPr>
          <a:xfrm>
            <a:off x="457200" y="1676400"/>
            <a:ext cx="6400800" cy="4114800"/>
          </a:xfrm>
          <a:noFill/>
        </p:spPr>
        <p:txBody>
          <a:bodyPr/>
          <a:lstStyle/>
          <a:p>
            <a:pPr eaLnBrk="1" hangingPunct="1"/>
            <a:r>
              <a:rPr lang="en-US" sz="2800" dirty="0" err="1" smtClean="0"/>
              <a:t>JUnit</a:t>
            </a:r>
            <a:r>
              <a:rPr lang="en-US" sz="2800" dirty="0" smtClean="0"/>
              <a:t> is a regression testing framework that automates the construction/execution of test cases for Java applications.</a:t>
            </a:r>
          </a:p>
          <a:p>
            <a:pPr eaLnBrk="1" hangingPunct="1"/>
            <a:r>
              <a:rPr lang="en-US" sz="2800" i="1" dirty="0" smtClean="0"/>
              <a:t>"Never in the field of software development was so much owed by so many to so few lines of code"</a:t>
            </a:r>
            <a:r>
              <a:rPr lang="en-US" sz="2800" dirty="0" smtClean="0"/>
              <a:t>      			– </a:t>
            </a:r>
            <a:r>
              <a:rPr lang="en-US" sz="2400" dirty="0" smtClean="0"/>
              <a:t>Martin Fowler</a:t>
            </a:r>
          </a:p>
        </p:txBody>
      </p:sp>
      <p:grpSp>
        <p:nvGrpSpPr>
          <p:cNvPr id="2" name="Group 6"/>
          <p:cNvGrpSpPr>
            <a:grpSpLocks/>
          </p:cNvGrpSpPr>
          <p:nvPr/>
        </p:nvGrpSpPr>
        <p:grpSpPr bwMode="auto">
          <a:xfrm>
            <a:off x="8229600" y="441325"/>
            <a:ext cx="825500" cy="1006475"/>
            <a:chOff x="5184" y="96"/>
            <a:chExt cx="520" cy="634"/>
          </a:xfrm>
        </p:grpSpPr>
        <p:pic>
          <p:nvPicPr>
            <p:cNvPr id="58378" name="Picture 7"/>
            <p:cNvPicPr>
              <a:picLocks noChangeAspect="1" noChangeArrowheads="1"/>
            </p:cNvPicPr>
            <p:nvPr/>
          </p:nvPicPr>
          <p:blipFill>
            <a:blip r:embed="rId5" cstate="print"/>
            <a:srcRect/>
            <a:stretch>
              <a:fillRect/>
            </a:stretch>
          </p:blipFill>
          <p:spPr bwMode="auto">
            <a:xfrm>
              <a:off x="5318" y="96"/>
              <a:ext cx="284" cy="432"/>
            </a:xfrm>
            <a:prstGeom prst="rect">
              <a:avLst/>
            </a:prstGeom>
            <a:noFill/>
            <a:ln w="9525">
              <a:noFill/>
              <a:miter lim="800000"/>
              <a:headEnd/>
              <a:tailEnd/>
            </a:ln>
          </p:spPr>
        </p:pic>
        <p:sp>
          <p:nvSpPr>
            <p:cNvPr id="58379" name="Text Box 8"/>
            <p:cNvSpPr txBox="1">
              <a:spLocks noChangeArrowheads="1"/>
            </p:cNvSpPr>
            <p:nvPr/>
          </p:nvSpPr>
          <p:spPr bwMode="auto">
            <a:xfrm>
              <a:off x="5184" y="480"/>
              <a:ext cx="520" cy="250"/>
            </a:xfrm>
            <a:prstGeom prst="rect">
              <a:avLst/>
            </a:prstGeom>
            <a:noFill/>
            <a:ln w="9525">
              <a:noFill/>
              <a:miter lim="800000"/>
              <a:headEnd/>
              <a:tailEnd/>
            </a:ln>
          </p:spPr>
          <p:txBody>
            <a:bodyPr wrap="none">
              <a:spAutoFit/>
            </a:bodyPr>
            <a:lstStyle/>
            <a:p>
              <a:pPr algn="ctr"/>
              <a:r>
                <a:rPr lang="en-US" sz="1000" b="1"/>
                <a:t>What’s the</a:t>
              </a:r>
            </a:p>
            <a:p>
              <a:pPr algn="ctr"/>
              <a:r>
                <a:rPr lang="en-US" sz="1000" b="1"/>
                <a:t>Big Idea</a:t>
              </a:r>
              <a:endParaRPr lang="en-US" sz="2400">
                <a:latin typeface="Times New Roman" pitchFamily="18" charset="0"/>
              </a:endParaRPr>
            </a:p>
          </p:txBody>
        </p:sp>
      </p:grpSp>
      <p:pic>
        <p:nvPicPr>
          <p:cNvPr id="58375" name="Picture 11"/>
          <p:cNvPicPr>
            <a:picLocks noChangeAspect="1" noChangeArrowheads="1"/>
          </p:cNvPicPr>
          <p:nvPr/>
        </p:nvPicPr>
        <p:blipFill>
          <a:blip r:embed="rId6" cstate="print"/>
          <a:srcRect/>
          <a:stretch>
            <a:fillRect/>
          </a:stretch>
        </p:blipFill>
        <p:spPr bwMode="auto">
          <a:xfrm>
            <a:off x="7162800" y="3638550"/>
            <a:ext cx="1428750" cy="1695450"/>
          </a:xfrm>
          <a:prstGeom prst="rect">
            <a:avLst/>
          </a:prstGeom>
          <a:noFill/>
          <a:ln w="9525">
            <a:noFill/>
            <a:miter lim="800000"/>
            <a:headEnd/>
            <a:tailEnd/>
          </a:ln>
        </p:spPr>
      </p:pic>
      <p:sp>
        <p:nvSpPr>
          <p:cNvPr id="58377" name="Text Box 14"/>
          <p:cNvSpPr txBox="1">
            <a:spLocks noChangeArrowheads="1"/>
          </p:cNvSpPr>
          <p:nvPr/>
        </p:nvSpPr>
        <p:spPr bwMode="auto">
          <a:xfrm>
            <a:off x="6248400" y="6477000"/>
            <a:ext cx="2895600" cy="228600"/>
          </a:xfrm>
          <a:prstGeom prst="rect">
            <a:avLst/>
          </a:prstGeom>
          <a:noFill/>
          <a:ln w="9525">
            <a:noFill/>
            <a:miter lim="800000"/>
            <a:headEnd/>
            <a:tailEnd/>
          </a:ln>
        </p:spPr>
        <p:txBody>
          <a:bodyPr>
            <a:spAutoFit/>
          </a:bodyPr>
          <a:lstStyle/>
          <a:p>
            <a:pPr algn="r"/>
            <a:r>
              <a:rPr lang="en-US" sz="900">
                <a:latin typeface="Times New Roman" pitchFamily="18" charset="0"/>
              </a:rPr>
              <a:t>images from www.junit.org, June., 2006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p:txBody>
          <a:bodyPr/>
          <a:lstStyle/>
          <a:p>
            <a:fld id="{9F54D835-630F-4BC5-B7E3-9AA23F19A0F9}"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Example: Design (1)</a:t>
            </a:r>
          </a:p>
        </p:txBody>
      </p:sp>
      <p:sp>
        <p:nvSpPr>
          <p:cNvPr id="7172" name="Rectangle 3"/>
          <p:cNvSpPr>
            <a:spLocks noGrp="1" noChangeArrowheads="1"/>
          </p:cNvSpPr>
          <p:nvPr>
            <p:ph type="body" idx="1"/>
          </p:nvPr>
        </p:nvSpPr>
        <p:spPr>
          <a:xfrm>
            <a:off x="457200" y="1600200"/>
            <a:ext cx="5029200" cy="5029200"/>
          </a:xfrm>
        </p:spPr>
        <p:txBody>
          <a:bodyPr/>
          <a:lstStyle/>
          <a:p>
            <a:pPr eaLnBrk="1" hangingPunct="1">
              <a:lnSpc>
                <a:spcPct val="90000"/>
              </a:lnSpc>
            </a:pPr>
            <a:r>
              <a:rPr lang="en-US" dirty="0" smtClean="0">
                <a:latin typeface="Arial Unicode MS" pitchFamily="34" charset="-128"/>
              </a:rPr>
              <a:t>Elements:</a:t>
            </a:r>
          </a:p>
          <a:p>
            <a:pPr lvl="1">
              <a:lnSpc>
                <a:spcPct val="90000"/>
              </a:lnSpc>
            </a:pPr>
            <a:r>
              <a:rPr lang="en-US" dirty="0" smtClean="0">
                <a:latin typeface="Arial Unicode MS" pitchFamily="34" charset="-128"/>
              </a:rPr>
              <a:t>A simple GUI controller;</a:t>
            </a:r>
          </a:p>
          <a:p>
            <a:pPr lvl="1">
              <a:lnSpc>
                <a:spcPct val="90000"/>
              </a:lnSpc>
            </a:pPr>
            <a:r>
              <a:rPr lang="en-US" dirty="0" smtClean="0">
                <a:latin typeface="Arial Unicode MS" pitchFamily="34" charset="-128"/>
              </a:rPr>
              <a:t>A temperature class that:</a:t>
            </a:r>
          </a:p>
          <a:p>
            <a:pPr lvl="2">
              <a:lnSpc>
                <a:spcPct val="90000"/>
              </a:lnSpc>
            </a:pPr>
            <a:r>
              <a:rPr lang="en-US" dirty="0" smtClean="0">
                <a:latin typeface="Arial Unicode MS" pitchFamily="34" charset="-128"/>
              </a:rPr>
              <a:t>Represents a temperature object;</a:t>
            </a:r>
          </a:p>
          <a:p>
            <a:pPr lvl="2">
              <a:lnSpc>
                <a:spcPct val="90000"/>
              </a:lnSpc>
            </a:pPr>
            <a:r>
              <a:rPr lang="en-US" dirty="0" smtClean="0">
                <a:latin typeface="Arial Unicode MS" pitchFamily="34" charset="-128"/>
              </a:rPr>
              <a:t>Performs conversions;</a:t>
            </a:r>
          </a:p>
          <a:p>
            <a:pPr lvl="2">
              <a:lnSpc>
                <a:spcPct val="90000"/>
              </a:lnSpc>
            </a:pPr>
            <a:r>
              <a:rPr lang="en-US" dirty="0" smtClean="0">
                <a:latin typeface="Arial Unicode MS" pitchFamily="34" charset="-128"/>
              </a:rPr>
              <a:t>Can be reused.</a:t>
            </a:r>
          </a:p>
          <a:p>
            <a:pPr lvl="1">
              <a:lnSpc>
                <a:spcPct val="90000"/>
              </a:lnSpc>
            </a:pPr>
            <a:r>
              <a:rPr lang="en-US" dirty="0" smtClean="0">
                <a:latin typeface="Arial Unicode MS" pitchFamily="34" charset="-128"/>
              </a:rPr>
              <a:t>This system will need to handle bad input.</a:t>
            </a:r>
          </a:p>
        </p:txBody>
      </p:sp>
      <p:sp>
        <p:nvSpPr>
          <p:cNvPr id="9" name="Text Box 8"/>
          <p:cNvSpPr txBox="1">
            <a:spLocks noChangeArrowheads="1"/>
          </p:cNvSpPr>
          <p:nvPr/>
        </p:nvSpPr>
        <p:spPr bwMode="auto">
          <a:xfrm>
            <a:off x="6858000" y="6477000"/>
            <a:ext cx="2286000" cy="246221"/>
          </a:xfrm>
          <a:prstGeom prst="rect">
            <a:avLst/>
          </a:prstGeom>
          <a:noFill/>
          <a:ln w="9525">
            <a:noFill/>
            <a:miter lim="800000"/>
            <a:headEnd/>
            <a:tailEnd/>
          </a:ln>
        </p:spPr>
        <p:txBody>
          <a:bodyPr wrap="square">
            <a:spAutoFit/>
          </a:bodyPr>
          <a:lstStyle/>
          <a:p>
            <a:pPr algn="r"/>
            <a:r>
              <a:rPr lang="en-US" sz="1000" dirty="0" smtClean="0">
                <a:latin typeface="Times New Roman" pitchFamily="18" charset="0"/>
              </a:rPr>
              <a:t>map from commons.wikimedia.org</a:t>
            </a:r>
            <a:endParaRPr lang="en-US" sz="1000" dirty="0">
              <a:latin typeface="Times New Roman" pitchFamily="18" charset="0"/>
            </a:endParaRPr>
          </a:p>
        </p:txBody>
      </p:sp>
      <p:pic>
        <p:nvPicPr>
          <p:cNvPr id="7" name="Picture 6" descr="converterSketch.tif"/>
          <p:cNvPicPr/>
          <p:nvPr/>
        </p:nvPicPr>
        <p:blipFill>
          <a:blip r:embed="rId3" cstate="print"/>
          <a:stretch>
            <a:fillRect/>
          </a:stretch>
        </p:blipFill>
        <p:spPr>
          <a:xfrm>
            <a:off x="5638800" y="1828800"/>
            <a:ext cx="2801112" cy="2133600"/>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6</a:t>
            </a:fld>
            <a:endParaRPr lang="en-US"/>
          </a:p>
        </p:txBody>
      </p:sp>
      <p:sp>
        <p:nvSpPr>
          <p:cNvPr id="241666" name="Rectangle 2"/>
          <p:cNvSpPr>
            <a:spLocks noGrp="1" noChangeArrowheads="1"/>
          </p:cNvSpPr>
          <p:nvPr>
            <p:ph type="title"/>
          </p:nvPr>
        </p:nvSpPr>
        <p:spPr/>
        <p:txBody>
          <a:bodyPr/>
          <a:lstStyle/>
          <a:p>
            <a:r>
              <a:rPr lang="en-US" dirty="0" smtClean="0"/>
              <a:t>Iteration 0</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pic>
        <p:nvPicPr>
          <p:cNvPr id="7" name="Picture 2"/>
          <p:cNvPicPr>
            <a:picLocks noChangeAspect="1" noChangeArrowheads="1"/>
          </p:cNvPicPr>
          <p:nvPr/>
        </p:nvPicPr>
        <p:blipFill>
          <a:blip r:embed="rId3" cstate="print"/>
          <a:srcRect/>
          <a:stretch>
            <a:fillRect/>
          </a:stretch>
        </p:blipFill>
        <p:spPr bwMode="auto">
          <a:xfrm>
            <a:off x="5191125" y="2362200"/>
            <a:ext cx="3952875" cy="1695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7</a:t>
            </a:fld>
            <a:endParaRPr lang="en-US"/>
          </a:p>
        </p:txBody>
      </p:sp>
      <p:sp>
        <p:nvSpPr>
          <p:cNvPr id="8" name="Rectangle 7"/>
          <p:cNvSpPr/>
          <p:nvPr/>
        </p:nvSpPr>
        <p:spPr>
          <a:xfrm rot="16200000">
            <a:off x="-1721763" y="2255160"/>
            <a:ext cx="6757095" cy="2246769"/>
          </a:xfrm>
          <a:prstGeom prst="rect">
            <a:avLst/>
          </a:prstGeom>
        </p:spPr>
        <p:txBody>
          <a:bodyPr wrap="square">
            <a:spAutoFit/>
          </a:bodyPr>
          <a:lstStyle/>
          <a:p>
            <a:r>
              <a:rPr lang="en-US" sz="1000" dirty="0" smtClean="0">
                <a:latin typeface="Courier New" pitchFamily="49" charset="0"/>
                <a:cs typeface="Courier New" pitchFamily="49" charset="0"/>
              </a:rPr>
              <a:t>package c09quality.application_temperature;</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public class Temperature0ConverterCommandLine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static void main(String[] </a:t>
            </a:r>
            <a:r>
              <a:rPr lang="en-US" sz="1000" dirty="0" err="1" smtClean="0">
                <a:latin typeface="Courier New" pitchFamily="49" charset="0"/>
                <a:cs typeface="Courier New" pitchFamily="49" charset="0"/>
              </a:rPr>
              <a:t>args</a:t>
            </a:r>
            <a:r>
              <a:rPr lang="en-US" sz="1000" dirty="0" smtClean="0">
                <a:latin typeface="Courier New" pitchFamily="49" charset="0"/>
                <a:cs typeface="Courier New" pitchFamily="49" charset="0"/>
              </a:rPr>
              <a:t>) throws Exception {</a:t>
            </a:r>
          </a:p>
          <a:p>
            <a:r>
              <a:rPr lang="en-US" sz="1000" dirty="0" smtClean="0">
                <a:latin typeface="Courier New" pitchFamily="49" charset="0"/>
                <a:cs typeface="Courier New" pitchFamily="49" charset="0"/>
              </a:rPr>
              <a:t>    Temperature0 temperature = new Temperature0();</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System.out.println</a:t>
            </a:r>
            <a:r>
              <a:rPr lang="en-US" sz="1000" dirty="0" smtClean="0">
                <a:latin typeface="Courier New" pitchFamily="49" charset="0"/>
                <a:cs typeface="Courier New" pitchFamily="49" charset="0"/>
              </a:rPr>
              <a:t>(temperature);</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temperature.setScale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fahrenheit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System.out.println</a:t>
            </a:r>
            <a:r>
              <a:rPr lang="en-US" sz="1000" dirty="0" smtClean="0">
                <a:latin typeface="Courier New" pitchFamily="49" charset="0"/>
                <a:cs typeface="Courier New" pitchFamily="49" charset="0"/>
              </a:rPr>
              <a:t>(temperature);</a:t>
            </a:r>
          </a:p>
          <a:p>
            <a:r>
              <a:rPr lang="en-US" sz="1000" dirty="0" smtClean="0">
                <a:latin typeface="Courier New" pitchFamily="49" charset="0"/>
                <a:cs typeface="Courier New" pitchFamily="49" charset="0"/>
              </a:rPr>
              <a:t>    temperature = new Temperature0(100.0, "</a:t>
            </a:r>
            <a:r>
              <a:rPr lang="en-US" sz="1000" dirty="0" err="1" smtClean="0">
                <a:latin typeface="Courier New" pitchFamily="49" charset="0"/>
                <a:cs typeface="Courier New" pitchFamily="49" charset="0"/>
              </a:rPr>
              <a:t>kelvin</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System.out.println</a:t>
            </a:r>
            <a:r>
              <a:rPr lang="en-US" sz="1000" dirty="0" smtClean="0">
                <a:latin typeface="Courier New" pitchFamily="49" charset="0"/>
                <a:cs typeface="Courier New" pitchFamily="49" charset="0"/>
              </a:rPr>
              <a:t>(temperature);</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a:t>
            </a:r>
            <a:endParaRPr lang="en-US" sz="1000" i="1" dirty="0" smtClean="0">
              <a:latin typeface="Courier New" pitchFamily="49" charset="0"/>
              <a:cs typeface="Courier New" pitchFamily="49" charset="0"/>
            </a:endParaRPr>
          </a:p>
        </p:txBody>
      </p:sp>
      <p:pic>
        <p:nvPicPr>
          <p:cNvPr id="1028" name="Picture 4"/>
          <p:cNvPicPr>
            <a:picLocks noChangeAspect="1" noChangeArrowheads="1"/>
          </p:cNvPicPr>
          <p:nvPr/>
        </p:nvPicPr>
        <p:blipFill>
          <a:blip r:embed="rId3" cstate="print"/>
          <a:srcRect/>
          <a:stretch>
            <a:fillRect/>
          </a:stretch>
        </p:blipFill>
        <p:spPr bwMode="auto">
          <a:xfrm rot="16200000">
            <a:off x="3976687" y="2043113"/>
            <a:ext cx="5095875" cy="23812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8</a:t>
            </a:fld>
            <a:endParaRPr lang="en-US"/>
          </a:p>
        </p:txBody>
      </p:sp>
      <p:sp>
        <p:nvSpPr>
          <p:cNvPr id="8" name="Rectangle 7"/>
          <p:cNvSpPr/>
          <p:nvPr/>
        </p:nvSpPr>
        <p:spPr>
          <a:xfrm rot="16200000">
            <a:off x="1238102" y="-1238101"/>
            <a:ext cx="6757095" cy="9233297"/>
          </a:xfrm>
          <a:prstGeom prst="rect">
            <a:avLst/>
          </a:prstGeom>
        </p:spPr>
        <p:txBody>
          <a:bodyPr wrap="square">
            <a:spAutoFit/>
          </a:bodyPr>
          <a:lstStyle/>
          <a:p>
            <a:r>
              <a:rPr lang="en-US" sz="1000" dirty="0" smtClean="0">
                <a:latin typeface="Courier New" pitchFamily="49" charset="0"/>
                <a:cs typeface="Courier New" pitchFamily="49" charset="0"/>
              </a:rPr>
              <a:t>// </a:t>
            </a:r>
            <a:r>
              <a:rPr lang="en-US" sz="1000" i="1" dirty="0" smtClean="0">
                <a:latin typeface="Courier New" pitchFamily="49" charset="0"/>
                <a:cs typeface="Courier New" pitchFamily="49" charset="0"/>
              </a:rPr>
              <a:t>header commands here...</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public class Temperature0ConverterController extends </a:t>
            </a:r>
            <a:r>
              <a:rPr lang="en-US" sz="1000" dirty="0" err="1" smtClean="0">
                <a:latin typeface="Courier New" pitchFamily="49" charset="0"/>
                <a:cs typeface="Courier New" pitchFamily="49" charset="0"/>
              </a:rPr>
              <a:t>JFrame</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implements </a:t>
            </a:r>
            <a:r>
              <a:rPr lang="en-US" sz="1000" dirty="0" err="1" smtClean="0">
                <a:latin typeface="Courier New" pitchFamily="49" charset="0"/>
                <a:cs typeface="Courier New" pitchFamily="49" charset="0"/>
              </a:rPr>
              <a:t>ActionListener</a:t>
            </a:r>
            <a:r>
              <a:rPr lang="en-US" sz="10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Temperature0 temperature;</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JTextField</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celsiusField</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fahrenheitField</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kelvinField</a:t>
            </a:r>
            <a:r>
              <a:rPr lang="en-US" sz="1000" dirty="0" smtClean="0">
                <a:latin typeface="Courier New" pitchFamily="49" charset="0"/>
                <a:cs typeface="Courier New" pitchFamily="49" charset="0"/>
              </a:rPr>
              <a:t>;</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Temperature0ConverterController() {</a:t>
            </a:r>
          </a:p>
          <a:p>
            <a:r>
              <a:rPr lang="en-US" sz="1000" dirty="0" smtClean="0">
                <a:latin typeface="Courier New" pitchFamily="49" charset="0"/>
                <a:cs typeface="Courier New" pitchFamily="49" charset="0"/>
              </a:rPr>
              <a:t>    super("Temperature Converter");</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setDefaultCloseOperation</a:t>
            </a:r>
            <a:r>
              <a:rPr lang="en-US" sz="1000" dirty="0" smtClean="0">
                <a:latin typeface="Courier New" pitchFamily="49" charset="0"/>
                <a:cs typeface="Courier New" pitchFamily="49" charset="0"/>
              </a:rPr>
              <a:t>(EXIT_ON_CLOSE);</a:t>
            </a:r>
          </a:p>
          <a:p>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setLayout</a:t>
            </a:r>
            <a:r>
              <a:rPr lang="en-US" sz="1000" dirty="0" smtClean="0">
                <a:latin typeface="Courier New" pitchFamily="49" charset="0"/>
                <a:cs typeface="Courier New" pitchFamily="49" charset="0"/>
              </a:rPr>
              <a:t>(new </a:t>
            </a:r>
            <a:r>
              <a:rPr lang="en-US" sz="1000" dirty="0" err="1" smtClean="0">
                <a:latin typeface="Courier New" pitchFamily="49" charset="0"/>
                <a:cs typeface="Courier New" pitchFamily="49" charset="0"/>
              </a:rPr>
              <a:t>GridLayout</a:t>
            </a:r>
            <a:r>
              <a:rPr lang="en-US" sz="1000" dirty="0" smtClean="0">
                <a:latin typeface="Courier New" pitchFamily="49" charset="0"/>
                <a:cs typeface="Courier New" pitchFamily="49" charset="0"/>
              </a:rPr>
              <a:t>(3, 1));</a:t>
            </a:r>
          </a:p>
          <a:p>
            <a:r>
              <a:rPr lang="en-US" sz="1000" dirty="0" smtClean="0">
                <a:latin typeface="Courier New" pitchFamily="49" charset="0"/>
                <a:cs typeface="Courier New" pitchFamily="49" charset="0"/>
              </a:rPr>
              <a:t>    Font </a:t>
            </a:r>
            <a:r>
              <a:rPr lang="en-US" sz="1000" dirty="0" err="1" smtClean="0">
                <a:latin typeface="Courier New" pitchFamily="49" charset="0"/>
                <a:cs typeface="Courier New" pitchFamily="49" charset="0"/>
              </a:rPr>
              <a:t>font</a:t>
            </a:r>
            <a:r>
              <a:rPr lang="en-US" sz="1000" dirty="0" smtClean="0">
                <a:latin typeface="Courier New" pitchFamily="49" charset="0"/>
                <a:cs typeface="Courier New" pitchFamily="49" charset="0"/>
              </a:rPr>
              <a:t> = new Font("Ariel", 0, 18);</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celsiusField</a:t>
            </a:r>
            <a:r>
              <a:rPr lang="en-US" sz="1000" dirty="0" smtClean="0">
                <a:latin typeface="Courier New" pitchFamily="49" charset="0"/>
                <a:cs typeface="Courier New" pitchFamily="49" charset="0"/>
              </a:rPr>
              <a:t> = new </a:t>
            </a:r>
            <a:r>
              <a:rPr lang="en-US" sz="1000" dirty="0" err="1" smtClean="0">
                <a:latin typeface="Courier New" pitchFamily="49" charset="0"/>
                <a:cs typeface="Courier New" pitchFamily="49" charset="0"/>
              </a:rPr>
              <a:t>JTextField</a:t>
            </a:r>
            <a:r>
              <a:rPr lang="en-US" sz="1000" dirty="0" smtClean="0">
                <a:latin typeface="Courier New" pitchFamily="49" charset="0"/>
                <a:cs typeface="Courier New" pitchFamily="49" charset="0"/>
              </a:rPr>
              <a:t>(7);</a:t>
            </a:r>
          </a:p>
          <a:p>
            <a:r>
              <a:rPr lang="en-US" sz="1000" dirty="0" smtClean="0">
                <a:latin typeface="Courier New" pitchFamily="49" charset="0"/>
                <a:cs typeface="Courier New" pitchFamily="49" charset="0"/>
              </a:rPr>
              <a:t>    add(</a:t>
            </a:r>
            <a:r>
              <a:rPr lang="en-US" sz="1000" dirty="0" err="1" smtClean="0">
                <a:latin typeface="Courier New" pitchFamily="49" charset="0"/>
                <a:cs typeface="Courier New" pitchFamily="49" charset="0"/>
              </a:rPr>
              <a:t>createTemperatureControl</a:t>
            </a:r>
            <a:r>
              <a:rPr lang="en-US" sz="1000" dirty="0" smtClean="0">
                <a:latin typeface="Courier New" pitchFamily="49" charset="0"/>
                <a:cs typeface="Courier New" pitchFamily="49" charset="0"/>
              </a:rPr>
              <a:t>("Celsius", </a:t>
            </a:r>
            <a:r>
              <a:rPr lang="en-US" sz="1000" dirty="0" err="1" smtClean="0">
                <a:latin typeface="Courier New" pitchFamily="49" charset="0"/>
                <a:cs typeface="Courier New" pitchFamily="49" charset="0"/>
              </a:rPr>
              <a:t>celsiusField</a:t>
            </a:r>
            <a:r>
              <a:rPr lang="en-US" sz="1000" dirty="0" smtClean="0">
                <a:latin typeface="Courier New" pitchFamily="49" charset="0"/>
                <a:cs typeface="Courier New" pitchFamily="49" charset="0"/>
              </a:rPr>
              <a:t>, font));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fahrenheitField</a:t>
            </a:r>
            <a:r>
              <a:rPr lang="en-US" sz="1000" dirty="0" smtClean="0">
                <a:latin typeface="Courier New" pitchFamily="49" charset="0"/>
                <a:cs typeface="Courier New" pitchFamily="49" charset="0"/>
              </a:rPr>
              <a:t> = new </a:t>
            </a:r>
            <a:r>
              <a:rPr lang="en-US" sz="1000" dirty="0" err="1" smtClean="0">
                <a:latin typeface="Courier New" pitchFamily="49" charset="0"/>
                <a:cs typeface="Courier New" pitchFamily="49" charset="0"/>
              </a:rPr>
              <a:t>JTextField</a:t>
            </a:r>
            <a:r>
              <a:rPr lang="en-US" sz="1000" dirty="0" smtClean="0">
                <a:latin typeface="Courier New" pitchFamily="49" charset="0"/>
                <a:cs typeface="Courier New" pitchFamily="49" charset="0"/>
              </a:rPr>
              <a:t>(7);</a:t>
            </a:r>
          </a:p>
          <a:p>
            <a:r>
              <a:rPr lang="en-US" sz="1000" dirty="0" smtClean="0">
                <a:latin typeface="Courier New" pitchFamily="49" charset="0"/>
                <a:cs typeface="Courier New" pitchFamily="49" charset="0"/>
              </a:rPr>
              <a:t>    add(</a:t>
            </a:r>
            <a:r>
              <a:rPr lang="en-US" sz="1000" dirty="0" err="1" smtClean="0">
                <a:latin typeface="Courier New" pitchFamily="49" charset="0"/>
                <a:cs typeface="Courier New" pitchFamily="49" charset="0"/>
              </a:rPr>
              <a:t>createTemperatureControl</a:t>
            </a:r>
            <a:r>
              <a:rPr lang="en-US" sz="1000" dirty="0" smtClean="0">
                <a:latin typeface="Courier New" pitchFamily="49" charset="0"/>
                <a:cs typeface="Courier New" pitchFamily="49" charset="0"/>
              </a:rPr>
              <a:t>("Fahrenheit", </a:t>
            </a:r>
            <a:r>
              <a:rPr lang="en-US" sz="1000" dirty="0" err="1" smtClean="0">
                <a:latin typeface="Courier New" pitchFamily="49" charset="0"/>
                <a:cs typeface="Courier New" pitchFamily="49" charset="0"/>
              </a:rPr>
              <a:t>fahrenheitField</a:t>
            </a:r>
            <a:r>
              <a:rPr lang="en-US" sz="1000" dirty="0" smtClean="0">
                <a:latin typeface="Courier New" pitchFamily="49" charset="0"/>
                <a:cs typeface="Courier New" pitchFamily="49" charset="0"/>
              </a:rPr>
              <a:t>, font));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kelvinField</a:t>
            </a:r>
            <a:r>
              <a:rPr lang="en-US" sz="1000" dirty="0" smtClean="0">
                <a:latin typeface="Courier New" pitchFamily="49" charset="0"/>
                <a:cs typeface="Courier New" pitchFamily="49" charset="0"/>
              </a:rPr>
              <a:t> = new </a:t>
            </a:r>
            <a:r>
              <a:rPr lang="en-US" sz="1000" dirty="0" err="1" smtClean="0">
                <a:latin typeface="Courier New" pitchFamily="49" charset="0"/>
                <a:cs typeface="Courier New" pitchFamily="49" charset="0"/>
              </a:rPr>
              <a:t>JTextField</a:t>
            </a:r>
            <a:r>
              <a:rPr lang="en-US" sz="1000" dirty="0" smtClean="0">
                <a:latin typeface="Courier New" pitchFamily="49" charset="0"/>
                <a:cs typeface="Courier New" pitchFamily="49" charset="0"/>
              </a:rPr>
              <a:t>(7);</a:t>
            </a:r>
          </a:p>
          <a:p>
            <a:r>
              <a:rPr lang="en-US" sz="1000" dirty="0" smtClean="0">
                <a:latin typeface="Courier New" pitchFamily="49" charset="0"/>
                <a:cs typeface="Courier New" pitchFamily="49" charset="0"/>
              </a:rPr>
              <a:t>    add(</a:t>
            </a:r>
            <a:r>
              <a:rPr lang="en-US" sz="1000" dirty="0" err="1" smtClean="0">
                <a:latin typeface="Courier New" pitchFamily="49" charset="0"/>
                <a:cs typeface="Courier New" pitchFamily="49" charset="0"/>
              </a:rPr>
              <a:t>createTemperatureControl</a:t>
            </a:r>
            <a:r>
              <a:rPr lang="en-US" sz="1000" dirty="0" smtClean="0">
                <a:latin typeface="Courier New" pitchFamily="49" charset="0"/>
                <a:cs typeface="Courier New" pitchFamily="49" charset="0"/>
              </a:rPr>
              <a:t>("Kelvin", </a:t>
            </a:r>
            <a:r>
              <a:rPr lang="en-US" sz="1000" dirty="0" err="1" smtClean="0">
                <a:latin typeface="Courier New" pitchFamily="49" charset="0"/>
                <a:cs typeface="Courier New" pitchFamily="49" charset="0"/>
              </a:rPr>
              <a:t>kelvinField</a:t>
            </a:r>
            <a:r>
              <a:rPr lang="en-US" sz="1000" dirty="0" smtClean="0">
                <a:latin typeface="Courier New" pitchFamily="49" charset="0"/>
                <a:cs typeface="Courier New" pitchFamily="49" charset="0"/>
              </a:rPr>
              <a:t>, font));</a:t>
            </a:r>
          </a:p>
          <a:p>
            <a:r>
              <a:rPr lang="en-US" sz="10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JPanel</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createTemperatureControl</a:t>
            </a:r>
            <a:r>
              <a:rPr lang="en-US" sz="1000" dirty="0" smtClean="0">
                <a:latin typeface="Courier New" pitchFamily="49" charset="0"/>
                <a:cs typeface="Courier New" pitchFamily="49" charset="0"/>
              </a:rPr>
              <a:t>(String name,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JTextField</a:t>
            </a:r>
            <a:r>
              <a:rPr lang="en-US" sz="1000" dirty="0" smtClean="0">
                <a:latin typeface="Courier New" pitchFamily="49" charset="0"/>
                <a:cs typeface="Courier New" pitchFamily="49" charset="0"/>
              </a:rPr>
              <a:t> field, Font </a:t>
            </a:r>
            <a:r>
              <a:rPr lang="en-US" sz="1000" dirty="0" err="1" smtClean="0">
                <a:latin typeface="Courier New" pitchFamily="49" charset="0"/>
                <a:cs typeface="Courier New" pitchFamily="49" charset="0"/>
              </a:rPr>
              <a:t>font</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JPanel</a:t>
            </a:r>
            <a:r>
              <a:rPr lang="en-US" sz="1000" dirty="0" smtClean="0">
                <a:latin typeface="Courier New" pitchFamily="49" charset="0"/>
                <a:cs typeface="Courier New" pitchFamily="49" charset="0"/>
              </a:rPr>
              <a:t> panel = new </a:t>
            </a:r>
            <a:r>
              <a:rPr lang="en-US" sz="1000" dirty="0" err="1" smtClean="0">
                <a:latin typeface="Courier New" pitchFamily="49" charset="0"/>
                <a:cs typeface="Courier New" pitchFamily="49" charset="0"/>
              </a:rPr>
              <a:t>JPanel</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panel.setLayout</a:t>
            </a:r>
            <a:r>
              <a:rPr lang="en-US" sz="1000" dirty="0" smtClean="0">
                <a:latin typeface="Courier New" pitchFamily="49" charset="0"/>
                <a:cs typeface="Courier New" pitchFamily="49" charset="0"/>
              </a:rPr>
              <a:t>(new </a:t>
            </a:r>
            <a:r>
              <a:rPr lang="en-US" sz="1000" dirty="0" err="1" smtClean="0">
                <a:latin typeface="Courier New" pitchFamily="49" charset="0"/>
                <a:cs typeface="Courier New" pitchFamily="49" charset="0"/>
              </a:rPr>
              <a:t>GridLayout</a:t>
            </a:r>
            <a:r>
              <a:rPr lang="en-US" sz="1000" dirty="0" smtClean="0">
                <a:latin typeface="Courier New" pitchFamily="49" charset="0"/>
                <a:cs typeface="Courier New" pitchFamily="49" charset="0"/>
              </a:rPr>
              <a:t>(1, 2));</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JLabel</a:t>
            </a:r>
            <a:r>
              <a:rPr lang="en-US" sz="1000" dirty="0" smtClean="0">
                <a:latin typeface="Courier New" pitchFamily="49" charset="0"/>
                <a:cs typeface="Courier New" pitchFamily="49" charset="0"/>
              </a:rPr>
              <a:t> label = new </a:t>
            </a:r>
            <a:r>
              <a:rPr lang="en-US" sz="1000" dirty="0" err="1" smtClean="0">
                <a:latin typeface="Courier New" pitchFamily="49" charset="0"/>
                <a:cs typeface="Courier New" pitchFamily="49" charset="0"/>
              </a:rPr>
              <a:t>JLabel</a:t>
            </a:r>
            <a:r>
              <a:rPr lang="en-US" sz="1000" dirty="0" smtClean="0">
                <a:latin typeface="Courier New" pitchFamily="49" charset="0"/>
                <a:cs typeface="Courier New" pitchFamily="49" charset="0"/>
              </a:rPr>
              <a:t>(name + ": ", </a:t>
            </a:r>
            <a:r>
              <a:rPr lang="en-US" sz="1000" dirty="0" err="1" smtClean="0">
                <a:latin typeface="Courier New" pitchFamily="49" charset="0"/>
                <a:cs typeface="Courier New" pitchFamily="49" charset="0"/>
              </a:rPr>
              <a:t>JLabel.RIGHT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label.setFont</a:t>
            </a:r>
            <a:r>
              <a:rPr lang="en-US" sz="1000" dirty="0" smtClean="0">
                <a:latin typeface="Courier New" pitchFamily="49" charset="0"/>
                <a:cs typeface="Courier New" pitchFamily="49" charset="0"/>
              </a:rPr>
              <a:t>(font);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panel.add</a:t>
            </a:r>
            <a:r>
              <a:rPr lang="en-US" sz="1000" dirty="0" smtClean="0">
                <a:latin typeface="Courier New" pitchFamily="49" charset="0"/>
                <a:cs typeface="Courier New" pitchFamily="49" charset="0"/>
              </a:rPr>
              <a:t>(label);</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field.setFont</a:t>
            </a:r>
            <a:r>
              <a:rPr lang="en-US" sz="1000" dirty="0" smtClean="0">
                <a:latin typeface="Courier New" pitchFamily="49" charset="0"/>
                <a:cs typeface="Courier New" pitchFamily="49" charset="0"/>
              </a:rPr>
              <a:t>(font);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field.setActionCommand</a:t>
            </a:r>
            <a:r>
              <a:rPr lang="en-US" sz="1000" dirty="0" smtClean="0">
                <a:latin typeface="Courier New" pitchFamily="49" charset="0"/>
                <a:cs typeface="Courier New" pitchFamily="49" charset="0"/>
              </a:rPr>
              <a:t>(name);</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field.addActionListener</a:t>
            </a:r>
            <a:r>
              <a:rPr lang="en-US" sz="1000" dirty="0" smtClean="0">
                <a:latin typeface="Courier New" pitchFamily="49" charset="0"/>
                <a:cs typeface="Courier New" pitchFamily="49" charset="0"/>
              </a:rPr>
              <a:t>(this);</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panel.add</a:t>
            </a:r>
            <a:r>
              <a:rPr lang="en-US" sz="1000" dirty="0" smtClean="0">
                <a:latin typeface="Courier New" pitchFamily="49" charset="0"/>
                <a:cs typeface="Courier New" pitchFamily="49" charset="0"/>
              </a:rPr>
              <a:t>(field);</a:t>
            </a:r>
          </a:p>
          <a:p>
            <a:r>
              <a:rPr lang="en-US" sz="1000" dirty="0" smtClean="0">
                <a:latin typeface="Courier New" pitchFamily="49" charset="0"/>
                <a:cs typeface="Courier New" pitchFamily="49" charset="0"/>
              </a:rPr>
              <a:t>    return panel;</a:t>
            </a:r>
          </a:p>
          <a:p>
            <a:r>
              <a:rPr lang="en-US" sz="10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@Override</a:t>
            </a: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actionPerformed</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ActionEvent</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ae</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String </a:t>
            </a:r>
            <a:r>
              <a:rPr lang="en-US" sz="1000" dirty="0" err="1" smtClean="0">
                <a:latin typeface="Courier New" pitchFamily="49" charset="0"/>
                <a:cs typeface="Courier New" pitchFamily="49" charset="0"/>
              </a:rPr>
              <a:t>actionEvent</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ae.getActionCommand</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double degrees;</a:t>
            </a:r>
          </a:p>
          <a:p>
            <a:r>
              <a:rPr lang="en-US" sz="1000" dirty="0" smtClean="0">
                <a:latin typeface="Courier New" pitchFamily="49" charset="0"/>
                <a:cs typeface="Courier New" pitchFamily="49" charset="0"/>
              </a:rPr>
              <a:t>    if (</a:t>
            </a:r>
            <a:r>
              <a:rPr lang="en-US" sz="1000" dirty="0" err="1" smtClean="0">
                <a:latin typeface="Courier New" pitchFamily="49" charset="0"/>
                <a:cs typeface="Courier New" pitchFamily="49" charset="0"/>
              </a:rPr>
              <a:t>actionEvent.equalsIgnoreCase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celsius</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degrees = </a:t>
            </a:r>
            <a:r>
              <a:rPr lang="en-US" sz="1000" dirty="0" err="1" smtClean="0">
                <a:latin typeface="Courier New" pitchFamily="49" charset="0"/>
                <a:cs typeface="Courier New" pitchFamily="49" charset="0"/>
              </a:rPr>
              <a:t>Double.parseDouble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celsiusField.getText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 else if (</a:t>
            </a:r>
            <a:r>
              <a:rPr lang="en-US" sz="1000" dirty="0" err="1" smtClean="0">
                <a:latin typeface="Courier New" pitchFamily="49" charset="0"/>
                <a:cs typeface="Courier New" pitchFamily="49" charset="0"/>
              </a:rPr>
              <a:t>actionEvent.equalsIgnoreCase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fahrenheit</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degrees = </a:t>
            </a:r>
            <a:r>
              <a:rPr lang="en-US" sz="1000" dirty="0" err="1" smtClean="0">
                <a:latin typeface="Courier New" pitchFamily="49" charset="0"/>
                <a:cs typeface="Courier New" pitchFamily="49" charset="0"/>
              </a:rPr>
              <a:t>Double.parseDouble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fahrenheitField.getText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 else {</a:t>
            </a:r>
          </a:p>
          <a:p>
            <a:r>
              <a:rPr lang="en-US" sz="1000" dirty="0" smtClean="0">
                <a:latin typeface="Courier New" pitchFamily="49" charset="0"/>
                <a:cs typeface="Courier New" pitchFamily="49" charset="0"/>
              </a:rPr>
              <a:t>      degrees = </a:t>
            </a:r>
            <a:r>
              <a:rPr lang="en-US" sz="1000" dirty="0" err="1" smtClean="0">
                <a:latin typeface="Courier New" pitchFamily="49" charset="0"/>
                <a:cs typeface="Courier New" pitchFamily="49" charset="0"/>
              </a:rPr>
              <a:t>Double.parseDouble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kelvinField.getText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temperature = new Temperature0(degrees, </a:t>
            </a:r>
            <a:r>
              <a:rPr lang="en-US" sz="1000" dirty="0" err="1" smtClean="0">
                <a:latin typeface="Courier New" pitchFamily="49" charset="0"/>
                <a:cs typeface="Courier New" pitchFamily="49" charset="0"/>
              </a:rPr>
              <a:t>ae.getActionCommand</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temperature.setScale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celsius</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celsiusField.setText</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doubleToString</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temperature.getDegrees</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temperature.setScale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fahrenheit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fahrenheitField.setText</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doubleToString</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temperature.getDegrees</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temperature.setScale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kelvin</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kelvinField.setText</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doubleToString</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temperature.getDegrees</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String </a:t>
            </a:r>
            <a:r>
              <a:rPr lang="en-US" sz="1000" dirty="0" err="1" smtClean="0">
                <a:latin typeface="Courier New" pitchFamily="49" charset="0"/>
                <a:cs typeface="Courier New" pitchFamily="49" charset="0"/>
              </a:rPr>
              <a:t>doubleToString</a:t>
            </a:r>
            <a:r>
              <a:rPr lang="en-US" sz="1000" dirty="0" smtClean="0">
                <a:latin typeface="Courier New" pitchFamily="49" charset="0"/>
                <a:cs typeface="Courier New" pitchFamily="49" charset="0"/>
              </a:rPr>
              <a:t>(double value)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DecimalFormat</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doubleFormat</a:t>
            </a:r>
            <a:r>
              <a:rPr lang="en-US" sz="1000" dirty="0" smtClean="0">
                <a:latin typeface="Courier New" pitchFamily="49" charset="0"/>
                <a:cs typeface="Courier New" pitchFamily="49" charset="0"/>
              </a:rPr>
              <a:t> = new </a:t>
            </a:r>
            <a:r>
              <a:rPr lang="en-US" sz="1000" dirty="0" err="1" smtClean="0">
                <a:latin typeface="Courier New" pitchFamily="49" charset="0"/>
                <a:cs typeface="Courier New" pitchFamily="49" charset="0"/>
              </a:rPr>
              <a:t>DecimalFormat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return </a:t>
            </a:r>
            <a:r>
              <a:rPr lang="en-US" sz="1000" dirty="0" err="1" smtClean="0">
                <a:latin typeface="Courier New" pitchFamily="49" charset="0"/>
                <a:cs typeface="Courier New" pitchFamily="49" charset="0"/>
              </a:rPr>
              <a:t>doubleFormat.format</a:t>
            </a:r>
            <a:r>
              <a:rPr lang="en-US" sz="1000" dirty="0" smtClean="0">
                <a:latin typeface="Courier New" pitchFamily="49" charset="0"/>
                <a:cs typeface="Courier New" pitchFamily="49" charset="0"/>
              </a:rPr>
              <a:t>(value);</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 </a:t>
            </a:r>
            <a:r>
              <a:rPr lang="en-US" sz="1000" i="1" dirty="0" err="1" smtClean="0">
                <a:latin typeface="Courier New" pitchFamily="49" charset="0"/>
                <a:cs typeface="Courier New" pitchFamily="49" charset="0"/>
              </a:rPr>
              <a:t>Statndard</a:t>
            </a:r>
            <a:r>
              <a:rPr lang="en-US" sz="1000" i="1" dirty="0" smtClean="0">
                <a:latin typeface="Courier New" pitchFamily="49" charset="0"/>
                <a:cs typeface="Courier New" pitchFamily="49" charset="0"/>
              </a:rPr>
              <a:t> main() method here...</a:t>
            </a:r>
          </a:p>
          <a:p>
            <a:r>
              <a:rPr lang="en-US" sz="1000" i="1" dirty="0" smtClean="0">
                <a:latin typeface="Courier New" pitchFamily="49" charset="0"/>
                <a:cs typeface="Courier New" pitchFamily="49" charset="0"/>
              </a:rPr>
              <a:t>}</a:t>
            </a:r>
          </a:p>
        </p:txBody>
      </p:sp>
      <p:pic>
        <p:nvPicPr>
          <p:cNvPr id="4" name="Picture 2"/>
          <p:cNvPicPr>
            <a:picLocks noChangeAspect="1" noChangeArrowheads="1"/>
          </p:cNvPicPr>
          <p:nvPr/>
        </p:nvPicPr>
        <p:blipFill>
          <a:blip r:embed="rId3" cstate="print"/>
          <a:srcRect/>
          <a:stretch>
            <a:fillRect/>
          </a:stretch>
        </p:blipFill>
        <p:spPr bwMode="auto">
          <a:xfrm rot="16200000">
            <a:off x="3533238" y="786272"/>
            <a:ext cx="2386090" cy="107056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9</a:t>
            </a:fld>
            <a:endParaRPr lang="en-US"/>
          </a:p>
        </p:txBody>
      </p:sp>
      <p:sp>
        <p:nvSpPr>
          <p:cNvPr id="8" name="Rectangle 7"/>
          <p:cNvSpPr/>
          <p:nvPr/>
        </p:nvSpPr>
        <p:spPr>
          <a:xfrm rot="16200000">
            <a:off x="818435" y="-705565"/>
            <a:ext cx="6757095" cy="8217634"/>
          </a:xfrm>
          <a:prstGeom prst="rect">
            <a:avLst/>
          </a:prstGeom>
        </p:spPr>
        <p:txBody>
          <a:bodyPr wrap="square">
            <a:spAutoFit/>
          </a:bodyPr>
          <a:lstStyle/>
          <a:p>
            <a:r>
              <a:rPr lang="en-US" sz="1200" dirty="0" smtClean="0">
                <a:latin typeface="Courier New" pitchFamily="49" charset="0"/>
                <a:cs typeface="Courier New" pitchFamily="49" charset="0"/>
              </a:rPr>
              <a:t>public class Temperature0 {</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private double </a:t>
            </a:r>
            <a:r>
              <a:rPr lang="en-US" sz="1200" dirty="0" err="1" smtClean="0">
                <a:latin typeface="Courier New" pitchFamily="49" charset="0"/>
                <a:cs typeface="Courier New" pitchFamily="49" charset="0"/>
              </a:rPr>
              <a:t>myDegrees</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private String </a:t>
            </a:r>
            <a:r>
              <a:rPr lang="en-US" sz="1200" dirty="0" err="1" smtClean="0">
                <a:latin typeface="Courier New" pitchFamily="49" charset="0"/>
                <a:cs typeface="Courier New" pitchFamily="49" charset="0"/>
              </a:rPr>
              <a:t>myScale</a:t>
            </a:r>
            <a:r>
              <a:rPr lang="en-US" sz="1200" dirty="0" smtClean="0">
                <a:latin typeface="Courier New" pitchFamily="49" charset="0"/>
                <a:cs typeface="Courier New" pitchFamily="49" charset="0"/>
              </a:rPr>
              <a:t>;</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Temperature0()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myDegrees</a:t>
            </a:r>
            <a:r>
              <a:rPr lang="en-US" sz="1200" dirty="0" smtClean="0">
                <a:latin typeface="Courier New" pitchFamily="49" charset="0"/>
                <a:cs typeface="Courier New" pitchFamily="49" charset="0"/>
              </a:rPr>
              <a:t> = 0.0;</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myScale</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celsius</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Temperature0(double degrees, String scale)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myDegrees</a:t>
            </a:r>
            <a:r>
              <a:rPr lang="en-US" sz="1200" dirty="0" smtClean="0">
                <a:latin typeface="Courier New" pitchFamily="49" charset="0"/>
                <a:cs typeface="Courier New" pitchFamily="49" charset="0"/>
              </a:rPr>
              <a:t> = degrees;</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myScale</a:t>
            </a:r>
            <a:r>
              <a:rPr lang="en-US" sz="1200" dirty="0" smtClean="0">
                <a:latin typeface="Courier New" pitchFamily="49" charset="0"/>
                <a:cs typeface="Courier New" pitchFamily="49" charset="0"/>
              </a:rPr>
              <a:t> = scale;</a:t>
            </a:r>
          </a:p>
          <a:p>
            <a:r>
              <a:rPr lang="en-US" sz="1200" dirty="0" smtClean="0">
                <a:latin typeface="Courier New" pitchFamily="49" charset="0"/>
                <a:cs typeface="Courier New" pitchFamily="49" charset="0"/>
              </a:rPr>
              <a:t>  }</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accessor</a:t>
            </a:r>
            <a:r>
              <a:rPr lang="en-US" sz="1200" dirty="0" smtClean="0">
                <a:latin typeface="Courier New" pitchFamily="49" charset="0"/>
                <a:cs typeface="Courier New" pitchFamily="49" charset="0"/>
              </a:rPr>
              <a:t> methods here...</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void </a:t>
            </a:r>
            <a:r>
              <a:rPr lang="en-US" sz="1200" dirty="0" err="1" smtClean="0">
                <a:latin typeface="Courier New" pitchFamily="49" charset="0"/>
                <a:cs typeface="Courier New" pitchFamily="49" charset="0"/>
              </a:rPr>
              <a:t>setScale</a:t>
            </a:r>
            <a:r>
              <a:rPr lang="en-US" sz="1200" dirty="0" smtClean="0">
                <a:latin typeface="Courier New" pitchFamily="49" charset="0"/>
                <a:cs typeface="Courier New" pitchFamily="49" charset="0"/>
              </a:rPr>
              <a:t>(String scale) {</a:t>
            </a:r>
          </a:p>
          <a:p>
            <a:r>
              <a:rPr lang="en-US" sz="1200" dirty="0" smtClean="0">
                <a:latin typeface="Courier New" pitchFamily="49" charset="0"/>
                <a:cs typeface="Courier New" pitchFamily="49" charset="0"/>
              </a:rPr>
              <a:t>    if (</a:t>
            </a:r>
            <a:r>
              <a:rPr lang="en-US" sz="1200" dirty="0" err="1" smtClean="0">
                <a:latin typeface="Courier New" pitchFamily="49" charset="0"/>
                <a:cs typeface="Courier New" pitchFamily="49" charset="0"/>
              </a:rPr>
              <a:t>scale.equals</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celsius</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ConvertToCelsius</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 else if (</a:t>
            </a:r>
            <a:r>
              <a:rPr lang="en-US" sz="1200" dirty="0" err="1" smtClean="0">
                <a:latin typeface="Courier New" pitchFamily="49" charset="0"/>
                <a:cs typeface="Courier New" pitchFamily="49" charset="0"/>
              </a:rPr>
              <a:t>scale.equals</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fahrenheit</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convertToFahrenheit</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 else if (</a:t>
            </a:r>
            <a:r>
              <a:rPr lang="en-US" sz="1200" dirty="0" err="1" smtClean="0">
                <a:latin typeface="Courier New" pitchFamily="49" charset="0"/>
                <a:cs typeface="Courier New" pitchFamily="49" charset="0"/>
              </a:rPr>
              <a:t>scale.equals</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kelvin</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convertToKelvin</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private void </a:t>
            </a:r>
            <a:r>
              <a:rPr lang="en-US" sz="1200" dirty="0" err="1" smtClean="0">
                <a:latin typeface="Courier New" pitchFamily="49" charset="0"/>
                <a:cs typeface="Courier New" pitchFamily="49" charset="0"/>
              </a:rPr>
              <a:t>convertToCelsius</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if (</a:t>
            </a:r>
            <a:r>
              <a:rPr lang="en-US" sz="1200" dirty="0" err="1" smtClean="0">
                <a:latin typeface="Courier New" pitchFamily="49" charset="0"/>
                <a:cs typeface="Courier New" pitchFamily="49" charset="0"/>
              </a:rPr>
              <a:t>myScale.equals</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fahrenheit</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myDegrees</a:t>
            </a:r>
            <a:r>
              <a:rPr lang="en-US" sz="1200" dirty="0" smtClean="0">
                <a:latin typeface="Courier New" pitchFamily="49" charset="0"/>
                <a:cs typeface="Courier New" pitchFamily="49" charset="0"/>
              </a:rPr>
              <a:t> = 5.0 / 9.0 * (</a:t>
            </a:r>
            <a:r>
              <a:rPr lang="en-US" sz="1200" dirty="0" err="1" smtClean="0">
                <a:latin typeface="Courier New" pitchFamily="49" charset="0"/>
                <a:cs typeface="Courier New" pitchFamily="49" charset="0"/>
              </a:rPr>
              <a:t>myDegrees</a:t>
            </a:r>
            <a:r>
              <a:rPr lang="en-US" sz="1200" dirty="0" smtClean="0">
                <a:latin typeface="Courier New" pitchFamily="49" charset="0"/>
                <a:cs typeface="Courier New" pitchFamily="49" charset="0"/>
              </a:rPr>
              <a:t> - 32.0);</a:t>
            </a:r>
          </a:p>
          <a:p>
            <a:r>
              <a:rPr lang="en-US" sz="1200" dirty="0" smtClean="0">
                <a:latin typeface="Courier New" pitchFamily="49" charset="0"/>
                <a:cs typeface="Courier New" pitchFamily="49" charset="0"/>
              </a:rPr>
              <a:t>    } else if (</a:t>
            </a:r>
            <a:r>
              <a:rPr lang="en-US" sz="1200" dirty="0" err="1" smtClean="0">
                <a:latin typeface="Courier New" pitchFamily="49" charset="0"/>
                <a:cs typeface="Courier New" pitchFamily="49" charset="0"/>
              </a:rPr>
              <a:t>myScale.equals</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kelvin</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myDegrees</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myDegrees</a:t>
            </a:r>
            <a:r>
              <a:rPr lang="en-US" sz="1200" dirty="0" smtClean="0">
                <a:latin typeface="Courier New" pitchFamily="49" charset="0"/>
                <a:cs typeface="Courier New" pitchFamily="49" charset="0"/>
              </a:rPr>
              <a:t> - 273.15;</a:t>
            </a:r>
          </a:p>
          <a:p>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myScale</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celsius</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 two other conversion methods here...</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String </a:t>
            </a:r>
            <a:r>
              <a:rPr lang="en-US" sz="1200" dirty="0" err="1" smtClean="0">
                <a:latin typeface="Courier New" pitchFamily="49" charset="0"/>
                <a:cs typeface="Courier New" pitchFamily="49" charset="0"/>
              </a:rPr>
              <a:t>toString</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return </a:t>
            </a:r>
            <a:r>
              <a:rPr lang="en-US" sz="1200" dirty="0" err="1" smtClean="0">
                <a:latin typeface="Courier New" pitchFamily="49" charset="0"/>
                <a:cs typeface="Courier New" pitchFamily="49" charset="0"/>
              </a:rPr>
              <a:t>getDegrees</a:t>
            </a:r>
            <a:r>
              <a:rPr lang="en-US" sz="1200" dirty="0" smtClean="0">
                <a:latin typeface="Courier New" pitchFamily="49" charset="0"/>
                <a:cs typeface="Courier New" pitchFamily="49" charset="0"/>
              </a:rPr>
              <a:t>() + " " +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Character.toUpperCase</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getScale</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charAt</a:t>
            </a:r>
            <a:r>
              <a:rPr lang="en-US" sz="1200" dirty="0" smtClean="0">
                <a:latin typeface="Courier New" pitchFamily="49" charset="0"/>
                <a:cs typeface="Courier New" pitchFamily="49" charset="0"/>
              </a:rPr>
              <a:t>(0));</a:t>
            </a:r>
          </a:p>
          <a:p>
            <a:r>
              <a:rPr lang="en-US" sz="1200" dirty="0" smtClean="0">
                <a:latin typeface="Courier New" pitchFamily="49" charset="0"/>
                <a:cs typeface="Courier New" pitchFamily="49" charset="0"/>
              </a:rPr>
              <a:t>  }</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a:themeElements>
    <a:clrScheme name="">
      <a:dk1>
        <a:srgbClr val="003300"/>
      </a:dk1>
      <a:lt1>
        <a:srgbClr val="FFFFFF"/>
      </a:lt1>
      <a:dk2>
        <a:srgbClr val="000000"/>
      </a:dk2>
      <a:lt2>
        <a:srgbClr val="336600"/>
      </a:lt2>
      <a:accent1>
        <a:srgbClr val="D5D000"/>
      </a:accent1>
      <a:accent2>
        <a:srgbClr val="669900"/>
      </a:accent2>
      <a:accent3>
        <a:srgbClr val="FFFFFF"/>
      </a:accent3>
      <a:accent4>
        <a:srgbClr val="002A00"/>
      </a:accent4>
      <a:accent5>
        <a:srgbClr val="E7E4AA"/>
      </a:accent5>
      <a:accent6>
        <a:srgbClr val="5C8A00"/>
      </a:accent6>
      <a:hlink>
        <a:srgbClr val="333300"/>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blank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blank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blank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blank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blank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blank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blank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blank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996600"/>
        </a:hlink>
        <a:folHlink>
          <a:srgbClr val="CC9900"/>
        </a:folHlink>
      </a:clrScheme>
      <a:clrMap bg1="lt1" tx1="dk1" bg2="lt2" tx2="dk2" accent1="accent1" accent2="accent2" accent3="accent3" accent4="accent4" accent5="accent5" accent6="accent6" hlink="hlink" folHlink="folHlink"/>
    </a:extraClrScheme>
    <a:extraClrScheme>
      <a:clrScheme name="blank 14">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15">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9900"/>
        </a:folHlink>
      </a:clrScheme>
      <a:clrMap bg1="lt1" tx1="dk1" bg2="lt2" tx2="dk2" accent1="accent1" accent2="accent2" accent3="accent3" accent4="accent4" accent5="accent5" accent6="accent6" hlink="hlink" folHlink="folHlink"/>
    </a:extraClrScheme>
    <a:extraClrScheme>
      <a:clrScheme name="blank 16">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5117</TotalTime>
  <Words>5895</Words>
  <Application>Microsoft Macintosh PowerPoint</Application>
  <PresentationFormat>On-screen Show (4:3)</PresentationFormat>
  <Paragraphs>899</Paragraphs>
  <Slides>40</Slides>
  <Notes>40</Notes>
  <HiddenSlides>9</HiddenSlides>
  <MMClips>0</MMClips>
  <ScaleCrop>false</ScaleCrop>
  <HeadingPairs>
    <vt:vector size="6" baseType="variant">
      <vt:variant>
        <vt:lpstr>Design Template</vt:lpstr>
      </vt:variant>
      <vt:variant>
        <vt:i4>1</vt:i4>
      </vt:variant>
      <vt:variant>
        <vt:lpstr>Slide Titles</vt:lpstr>
      </vt:variant>
      <vt:variant>
        <vt:i4>40</vt:i4>
      </vt:variant>
      <vt:variant>
        <vt:lpstr>Custom Shows</vt:lpstr>
      </vt:variant>
      <vt:variant>
        <vt:i4>7</vt:i4>
      </vt:variant>
    </vt:vector>
  </HeadingPairs>
  <TitlesOfParts>
    <vt:vector size="48" baseType="lpstr">
      <vt:lpstr>blank</vt:lpstr>
      <vt:lpstr>Slide 1</vt:lpstr>
      <vt:lpstr>Software Quality</vt:lpstr>
      <vt:lpstr>Introduction</vt:lpstr>
      <vt:lpstr>Example: Analysis (1)</vt:lpstr>
      <vt:lpstr>Example: Design (1)</vt:lpstr>
      <vt:lpstr>Iteration 0</vt:lpstr>
      <vt:lpstr>Slide 7</vt:lpstr>
      <vt:lpstr>Slide 8</vt:lpstr>
      <vt:lpstr>Slide 9</vt:lpstr>
      <vt:lpstr>Exception Handling</vt:lpstr>
      <vt:lpstr>Implementing Exceptions</vt:lpstr>
      <vt:lpstr>Exception Hierarchy</vt:lpstr>
      <vt:lpstr>Multiple Catch Blocks</vt:lpstr>
      <vt:lpstr>Catch-or-Specify Requirement</vt:lpstr>
      <vt:lpstr>Iteration 1</vt:lpstr>
      <vt:lpstr>Slide 16</vt:lpstr>
      <vt:lpstr>Slide 17</vt:lpstr>
      <vt:lpstr>Testing</vt:lpstr>
      <vt:lpstr>Varieties of Testing</vt:lpstr>
      <vt:lpstr>Unit Testing</vt:lpstr>
      <vt:lpstr>Iteration 2</vt:lpstr>
      <vt:lpstr>Slide 22</vt:lpstr>
      <vt:lpstr>Implementing JUnit Tests</vt:lpstr>
      <vt:lpstr>Implementing JUnit Tests (cont.)</vt:lpstr>
      <vt:lpstr>Iteration 3</vt:lpstr>
      <vt:lpstr>Slide 26</vt:lpstr>
      <vt:lpstr>Testing Thrown Exceptions</vt:lpstr>
      <vt:lpstr>Slide 28</vt:lpstr>
      <vt:lpstr>Slide 29</vt:lpstr>
      <vt:lpstr>Slide 30</vt:lpstr>
      <vt:lpstr>Running the Tests</vt:lpstr>
      <vt:lpstr>Testing vs. Debugging</vt:lpstr>
      <vt:lpstr>Using the Eclipse Debugger</vt:lpstr>
      <vt:lpstr>Iteration 4</vt:lpstr>
      <vt:lpstr>Enumerated Types</vt:lpstr>
      <vt:lpstr>Enumerated Types Example</vt:lpstr>
      <vt:lpstr>Slide 37</vt:lpstr>
      <vt:lpstr>Slide 38</vt:lpstr>
      <vt:lpstr>Quality Goals</vt:lpstr>
      <vt:lpstr>Eric Gamma &amp; Kent Beck</vt:lpstr>
      <vt:lpstr>introduction</vt:lpstr>
      <vt:lpstr>example</vt:lpstr>
      <vt:lpstr>exceptions</vt:lpstr>
      <vt:lpstr>testing</vt:lpstr>
      <vt:lpstr>debugging</vt:lpstr>
      <vt:lpstr>quality</vt:lpstr>
      <vt:lpstr>enumeratedTypes</vt:lpstr>
    </vt:vector>
  </TitlesOfParts>
  <Company>Calvin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108 - Intro to Computing - Calvin College</dc:title>
  <dc:creator>Keith Vander Linden</dc:creator>
  <cp:lastModifiedBy>Serita Nelesen</cp:lastModifiedBy>
  <cp:revision>810</cp:revision>
  <cp:lastPrinted>1998-09-04T12:28:27Z</cp:lastPrinted>
  <dcterms:created xsi:type="dcterms:W3CDTF">2011-01-04T15:36:32Z</dcterms:created>
  <dcterms:modified xsi:type="dcterms:W3CDTF">2011-01-04T15:40:08Z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kvlinden@calvin.edu</vt:lpwstr>
  </property>
  <property fmtid="{D5CDD505-2E9C-101B-9397-08002B2CF9AE}" pid="8" name="HomePage">
    <vt:lpwstr>http://www.calvin.edu/~kvlinden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3</vt:i4>
  </property>
  <property fmtid="{D5CDD505-2E9C-101B-9397-08002B2CF9AE}" pid="21" name="OutputDir">
    <vt:lpwstr>D:\Courses\330</vt:lpwstr>
  </property>
</Properties>
</file>